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343" r:id="rId2"/>
    <p:sldId id="347" r:id="rId3"/>
    <p:sldId id="360" r:id="rId4"/>
    <p:sldId id="348" r:id="rId5"/>
    <p:sldId id="365" r:id="rId6"/>
    <p:sldId id="349" r:id="rId7"/>
    <p:sldId id="1097" r:id="rId8"/>
    <p:sldId id="352" r:id="rId9"/>
    <p:sldId id="362" r:id="rId10"/>
    <p:sldId id="350" r:id="rId11"/>
    <p:sldId id="356" r:id="rId12"/>
    <p:sldId id="357" r:id="rId13"/>
    <p:sldId id="358" r:id="rId14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1F7E6"/>
    <a:srgbClr val="910929"/>
    <a:srgbClr val="CCFFFF"/>
    <a:srgbClr val="11069C"/>
    <a:srgbClr val="663300"/>
    <a:srgbClr val="1407C1"/>
    <a:srgbClr val="FFFFCC"/>
    <a:srgbClr val="FF438F"/>
    <a:srgbClr val="FF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6429" autoAdjust="0"/>
  </p:normalViewPr>
  <p:slideViewPr>
    <p:cSldViewPr>
      <p:cViewPr varScale="1">
        <p:scale>
          <a:sx n="69" d="100"/>
          <a:sy n="69" d="100"/>
        </p:scale>
        <p:origin x="11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0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4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085" y="0"/>
            <a:ext cx="2950529" cy="497524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8EF0A27-59E2-4F7C-82C4-AADFA7F1215B}" type="datetimeFigureOut">
              <a:rPr lang="ja-JP" altLang="en-US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40228"/>
            <a:ext cx="2950529" cy="497523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085" y="9440228"/>
            <a:ext cx="2950529" cy="497523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9E238B5-6EA5-4763-BCCD-FB1F71A0B2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757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4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085" y="0"/>
            <a:ext cx="2950529" cy="497524"/>
          </a:xfrm>
          <a:prstGeom prst="rect">
            <a:avLst/>
          </a:prstGeom>
        </p:spPr>
        <p:txBody>
          <a:bodyPr vert="horz" lIns="91528" tIns="45764" rIns="91528" bIns="45764" rtlCol="0"/>
          <a:lstStyle>
            <a:lvl1pPr algn="r">
              <a:defRPr sz="1300"/>
            </a:lvl1pPr>
          </a:lstStyle>
          <a:p>
            <a:fld id="{A2D73011-1312-44B7-AE97-7048C1D1C703}" type="datetimeFigureOut">
              <a:rPr kumimoji="1" lang="ja-JP" altLang="en-US" smtClean="0"/>
              <a:pPr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8" tIns="45764" rIns="91528" bIns="4576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403" y="4720911"/>
            <a:ext cx="5446397" cy="4472940"/>
          </a:xfrm>
          <a:prstGeom prst="rect">
            <a:avLst/>
          </a:prstGeom>
        </p:spPr>
        <p:txBody>
          <a:bodyPr vert="horz" lIns="91528" tIns="45764" rIns="91528" bIns="4576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228"/>
            <a:ext cx="2950529" cy="497523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085" y="9440228"/>
            <a:ext cx="2950529" cy="497523"/>
          </a:xfrm>
          <a:prstGeom prst="rect">
            <a:avLst/>
          </a:prstGeom>
        </p:spPr>
        <p:txBody>
          <a:bodyPr vert="horz" lIns="91528" tIns="45764" rIns="91528" bIns="45764" rtlCol="0" anchor="b"/>
          <a:lstStyle>
            <a:lvl1pPr algn="r">
              <a:defRPr sz="1300"/>
            </a:lvl1pPr>
          </a:lstStyle>
          <a:p>
            <a:fld id="{F1AB2D74-316B-462B-B2DC-EC707907D9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04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A2F20-D5F8-425F-A2CF-B1E93270B70F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4667A-AA01-4754-B9A6-45D5C6BBD1E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106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92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726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5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239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83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35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592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7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1BFD6-161D-435C-9763-75B2562CB7DE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D9CE9-79E7-4388-8718-94A9DBD2859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222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72DBC-AFD9-4AAD-9DC8-D1C0C4D53152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CA7D4-A4FF-4B07-87DD-93FF66D555A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009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0CB9C-8AD0-4949-8FD3-2B8607124809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08CD4-FC4B-4658-AEF8-A4AD5A609F4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23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3E7EB-9B58-4272-A66C-2B688120ADA9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78F3C-D977-456D-829A-A0319818493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00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4D01F-6D9D-430B-80B6-016F48CB2B4C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2BFB5-4451-4A76-9E41-0AEF3A445BA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9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0FBD7-7FD4-4172-B05E-6C826F26034F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9E046-FC97-4B4E-886D-982288FD824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968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014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FF183-36DF-44CC-95C3-79F590F3594A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EF12D-5972-4F30-B3F2-440892089F2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91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7FFB7">
                <a:lumMod val="96000"/>
              </a:srgbClr>
            </a:gs>
            <a:gs pos="61000">
              <a:srgbClr val="D7FED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39B2CDA-0E23-46F0-A19F-B7AED2147467}" type="datetimeFigureOut">
              <a:rPr lang="ja-JP" altLang="en-US" smtClean="0"/>
              <a:pPr>
                <a:defRPr/>
              </a:pPr>
              <a:t>2021/8/30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CB4732A-7701-4DD3-9756-39A7A420641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0023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187666"/>
            <a:ext cx="6018322" cy="4247159"/>
          </a:xfrm>
        </p:spPr>
        <p:txBody>
          <a:bodyPr>
            <a:normAutofit fontScale="90000"/>
          </a:bodyPr>
          <a:lstStyle/>
          <a:p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土砂災害などの自然災害が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発生した時、地域に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住んでいる人が安全に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逃げられるように避難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する道や場所、消防や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警察などの情報を</a:t>
            </a:r>
            <a: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11069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表した地図のことです。</a:t>
            </a:r>
            <a:endParaRPr kumimoji="1" lang="ja-JP" altLang="en-US" sz="4000" dirty="0">
              <a:solidFill>
                <a:srgbClr val="11069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846" y="116632"/>
            <a:ext cx="885698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1.</a:t>
            </a:r>
            <a:r>
              <a:rPr kumimoji="1" lang="ja-JP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マップ」って</a:t>
            </a:r>
            <a:endParaRPr lang="en-US" altLang="ja-JP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どんなもの</a:t>
            </a:r>
            <a:endParaRPr kumimoji="1" lang="en-US" altLang="ja-JP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11960" y="6454649"/>
            <a:ext cx="5040464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興津小学校作成　平成２１年度地域配布マップ</a:t>
            </a:r>
            <a:endParaRPr kumimoji="1" lang="ja-JP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90286"/>
              </p:ext>
            </p:extLst>
          </p:nvPr>
        </p:nvGraphicFramePr>
        <p:xfrm>
          <a:off x="4716016" y="2973521"/>
          <a:ext cx="4403850" cy="346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Acrobat Document" r:id="rId3" imgW="18897397" imgH="14849316" progId="AcroExch.Document.11">
                  <p:embed/>
                </p:oleObj>
              </mc:Choice>
              <mc:Fallback>
                <p:oleObj name="Acrobat Document" r:id="rId3" imgW="18897397" imgH="14849316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73521"/>
                        <a:ext cx="4403850" cy="3461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491880" y="1971642"/>
            <a:ext cx="558627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このプレゼンは高知県</a:t>
            </a:r>
            <a:r>
              <a:rPr lang="ja-JP" altLang="en-US" b="1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危機管理部資料</a:t>
            </a:r>
            <a:r>
              <a:rPr lang="ja-JP" altLang="en-US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より作成</a:t>
            </a:r>
            <a:endParaRPr kumimoji="1" lang="ja-JP" altLang="en-US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5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88640"/>
            <a:ext cx="8856939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マップ」を</a:t>
            </a:r>
            <a:endParaRPr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作る時の注意点④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400" y="1700808"/>
            <a:ext cx="8962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　情報はみんなで共有しましょう</a:t>
            </a:r>
            <a:r>
              <a:rPr lang="ja-JP" altLang="en-US" sz="28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ja-JP" altLang="en-US" sz="3000" dirty="0"/>
          </a:p>
        </p:txBody>
      </p:sp>
      <p:sp>
        <p:nvSpPr>
          <p:cNvPr id="5" name="正方形/長方形 4"/>
          <p:cNvSpPr/>
          <p:nvPr/>
        </p:nvSpPr>
        <p:spPr>
          <a:xfrm>
            <a:off x="181942" y="1988840"/>
            <a:ext cx="89620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>
              <a:solidFill>
                <a:srgbClr val="1407C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40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災害の危険な場所で、</a:t>
            </a:r>
            <a:r>
              <a:rPr lang="ja-JP" altLang="en-US" sz="4000" u="sng" dirty="0">
                <a:solidFill>
                  <a:srgbClr val="00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調査や点検、整備が行われた場合</a:t>
            </a:r>
            <a:r>
              <a:rPr lang="ja-JP" altLang="en-US" sz="40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は、その内容と</a:t>
            </a:r>
            <a:endParaRPr lang="en-US" altLang="ja-JP" sz="4000" dirty="0">
              <a:solidFill>
                <a:srgbClr val="1407C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結果をみんなに知らせてあげましょう（道路に道幅も重要です）。</a:t>
            </a:r>
          </a:p>
          <a:p>
            <a:r>
              <a:rPr lang="en-US" altLang="ja-JP" sz="4000" b="1" dirty="0" smtClean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4000" b="1" dirty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避難施設が耐震改修ができている</a:t>
            </a:r>
            <a:r>
              <a:rPr lang="ja-JP" altLang="en-US" sz="4000" b="1" dirty="0" smtClean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　</a:t>
            </a:r>
            <a:endParaRPr lang="en-US" altLang="ja-JP" sz="4000" b="1" dirty="0" smtClean="0">
              <a:solidFill>
                <a:srgbClr val="91092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b="1" dirty="0" smtClean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000" b="1" dirty="0" err="1" smtClean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かを</a:t>
            </a:r>
            <a:r>
              <a:rPr lang="ja-JP" altLang="en-US" sz="4000" b="1" dirty="0" smtClean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書き込められたら</a:t>
            </a:r>
            <a:r>
              <a:rPr lang="ja-JP" altLang="en-US" sz="4000" b="1" dirty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いいな！！</a:t>
            </a:r>
            <a:endParaRPr lang="en-US" altLang="ja-JP" sz="4000" b="1" dirty="0">
              <a:solidFill>
                <a:srgbClr val="91092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4000" b="1" dirty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熊本地震より）</a:t>
            </a:r>
            <a:endParaRPr lang="en-US" altLang="ja-JP" sz="4000" b="1" dirty="0">
              <a:solidFill>
                <a:srgbClr val="910929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236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71289"/>
            <a:ext cx="9005904" cy="4786711"/>
          </a:xfrm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□がけ地　　　　□急な斜面が裏山にある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□川や谷沿い　　□川より低い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□古い家が並んでいる　□せまい道が多い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□ふくらんだ石がきがある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□ブロック塀が多い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□いつも水が出ていると</a:t>
            </a:r>
            <a:r>
              <a:rPr lang="ja-JP" altLang="en-US" sz="3600" dirty="0" err="1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こらが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ある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□山の中に大きな石がある　　□ため池　　□古くて小さな水路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□芭蕉の木（バナナの木）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kumimoji="1" lang="ja-JP" altLang="en-US" sz="3600" dirty="0">
              <a:solidFill>
                <a:srgbClr val="00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052" y="73695"/>
            <a:ext cx="8856984" cy="951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</a:t>
            </a:r>
            <a:r>
              <a:rPr kumimoji="1"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“きけん”箇所のチェックポイント①</a:t>
            </a:r>
            <a:endParaRPr kumimoji="1" lang="en-US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05052" y="908720"/>
            <a:ext cx="8501848" cy="8505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（土地の条件）</a:t>
            </a:r>
            <a:endParaRPr lang="ja-JP" altLang="en-US" sz="4400" dirty="0">
              <a:solidFill>
                <a:srgbClr val="1407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67" y="980729"/>
            <a:ext cx="8886167" cy="864096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（むかしの災害のあと）</a:t>
            </a:r>
            <a:endParaRPr kumimoji="1" lang="ja-JP" altLang="en-US" sz="4000" dirty="0">
              <a:solidFill>
                <a:srgbClr val="1407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775" y="116632"/>
            <a:ext cx="8856984" cy="951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</a:t>
            </a:r>
            <a:r>
              <a:rPr kumimoji="1"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“きけん”箇所のチェックポイント②</a:t>
            </a:r>
            <a:endParaRPr kumimoji="1" lang="en-US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82992" y="1932112"/>
            <a:ext cx="8886167" cy="4817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□竹や</a:t>
            </a:r>
            <a:r>
              <a:rPr lang="ja-JP" altLang="en-US" sz="3600" dirty="0" err="1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ぶ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endParaRPr lang="en-US" altLang="ja-JP" sz="3600" dirty="0">
              <a:solidFill>
                <a:srgbClr val="00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□古いよう壁があるところ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□川の中に大きな石があるところ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□昔、水が通った（といわれる）ところ　　□昔、災害が起きたところ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□地区に伝わる云われや伝説があるところ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□石</a:t>
            </a:r>
            <a:r>
              <a:rPr lang="ja-JP" altLang="en-US" sz="3600" dirty="0" err="1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ひや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記念ひ　　　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□地名</a:t>
            </a:r>
          </a:p>
        </p:txBody>
      </p:sp>
    </p:spTree>
    <p:extLst>
      <p:ext uri="{BB962C8B-B14F-4D97-AF65-F5344CB8AC3E}">
        <p14:creationId xmlns:p14="http://schemas.microsoft.com/office/powerpoint/2010/main" val="22333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183" y="1700808"/>
            <a:ext cx="8886167" cy="538532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□川にかかっている小さな橋　　　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□幅が５．５メートルもない道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□古い大きな木　　　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□フタがない溝や水路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□石がきやブロック塀　　</a:t>
            </a:r>
            <a: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□電柱　　</a:t>
            </a:r>
            <a:r>
              <a:rPr lang="ja-JP" altLang="en-US" sz="3600" dirty="0" smtClean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600" smtClean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□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看板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□自動販売機　　</a:t>
            </a:r>
            <a:r>
              <a:rPr lang="ja-JP" altLang="en-US" sz="360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smtClean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□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マンホール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□広場、空き地、公園</a:t>
            </a:r>
            <a:b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□公衆電話　　</a:t>
            </a:r>
            <a:r>
              <a:rPr lang="ja-JP" altLang="en-US" sz="360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smtClean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□</a:t>
            </a:r>
            <a:r>
              <a:rPr lang="ja-JP" altLang="en-US" sz="3600" dirty="0">
                <a:solidFill>
                  <a:srgbClr val="00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公衆トイレ</a:t>
            </a:r>
            <a:endParaRPr kumimoji="1" lang="ja-JP" altLang="en-US" sz="3600" dirty="0">
              <a:solidFill>
                <a:srgbClr val="00006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775" y="116632"/>
            <a:ext cx="8856984" cy="951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</a:t>
            </a:r>
            <a:r>
              <a:rPr kumimoji="1"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“きけん”箇所のチェックポイント③</a:t>
            </a:r>
            <a:endParaRPr kumimoji="1" lang="en-US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182" y="980728"/>
            <a:ext cx="9098818" cy="8404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ja-JP" alt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（避難する道で確認しておくこと）</a:t>
            </a:r>
            <a:endParaRPr lang="ja-JP" altLang="en-US" sz="4200" dirty="0">
              <a:solidFill>
                <a:srgbClr val="1407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5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4080"/>
            <a:ext cx="9036496" cy="600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マップ」の効果は①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8444" y="996008"/>
            <a:ext cx="8656789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83035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000" b="1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・前</a:t>
            </a:r>
            <a:r>
              <a:rPr lang="ja-JP" altLang="en-US" sz="3000" b="1" dirty="0" smtClean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もって、地域</a:t>
            </a:r>
            <a:r>
              <a:rPr lang="ja-JP" altLang="en-US" sz="3000" b="1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の危険な場所を</a:t>
            </a:r>
            <a:r>
              <a:rPr lang="ja-JP" altLang="en-US" sz="3000" b="1" dirty="0" smtClean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知ることができる。</a:t>
            </a:r>
            <a:endParaRPr lang="ja-JP" altLang="en-US" sz="3000" b="1" dirty="0">
              <a:solidFill>
                <a:srgbClr val="1407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52320" y="5373216"/>
            <a:ext cx="1512168" cy="122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十川小学校</a:t>
            </a:r>
            <a:endParaRPr lang="en-US" altLang="ja-JP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作成</a:t>
            </a:r>
            <a:endParaRPr lang="en-US" altLang="ja-JP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平成</a:t>
            </a:r>
            <a:r>
              <a:rPr lang="en-US" altLang="ja-JP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23</a:t>
            </a:r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年度</a:t>
            </a:r>
            <a:endParaRPr lang="en-US" altLang="ja-JP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地吉マップ</a:t>
            </a:r>
            <a:endParaRPr kumimoji="1" lang="ja-JP" alt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7" name="Picture 3" descr="D:\土砂災害教育\土砂災害教育2012\2012十川小土砂災害学習\H24マップ\防災MAP完成\MAP５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13" y="1450058"/>
            <a:ext cx="3512228" cy="5352644"/>
          </a:xfrm>
          <a:prstGeom prst="rect">
            <a:avLst/>
          </a:prstGeom>
          <a:noFill/>
        </p:spPr>
      </p:pic>
      <p:pic>
        <p:nvPicPr>
          <p:cNvPr id="9" name="Picture 3" descr="F:\土砂災害教育\土砂災害教育2012\2012十川小土砂災害学習\配布用マップ作成\2～4班マップ\印刷用マップ\5班 地吉地区　防災マップ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019" y="1445907"/>
            <a:ext cx="3689407" cy="5365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4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808" y="65852"/>
            <a:ext cx="9036496" cy="95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マップ」の効果は②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8444" y="996008"/>
            <a:ext cx="8656789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8444" y="941856"/>
            <a:ext cx="89015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400" b="1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・普段から危なくなったらどう</a:t>
            </a:r>
            <a:r>
              <a:rPr lang="ja-JP" altLang="en-US" sz="3400" b="1" dirty="0" smtClean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すればよいか</a:t>
            </a:r>
            <a:r>
              <a:rPr lang="ja-JP" altLang="en-US" sz="3400" b="1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、考えておくことができる。</a:t>
            </a:r>
            <a:endParaRPr lang="ja-JP" altLang="en-US" sz="3400" b="1" dirty="0">
              <a:solidFill>
                <a:srgbClr val="1407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18" y="2178325"/>
            <a:ext cx="4180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  <a:r>
              <a:rPr lang="ja-JP" altLang="en-US" sz="3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いざという</a:t>
            </a:r>
            <a:endParaRPr lang="en-US" altLang="ja-JP" sz="3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ときに「何を</a:t>
            </a:r>
            <a:endParaRPr lang="en-US" altLang="ja-JP" sz="3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したらよいの</a:t>
            </a:r>
            <a:r>
              <a:rPr lang="ja-JP" altLang="en-US" sz="3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か」</a:t>
            </a:r>
            <a:endParaRPr lang="en-US" altLang="ja-JP" sz="3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「何が必要か」</a:t>
            </a:r>
            <a:endParaRPr lang="en-US" altLang="ja-JP" sz="3800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が分かって、</a:t>
            </a:r>
            <a:endParaRPr lang="en-US" altLang="ja-JP" sz="3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すばやく逃げる</a:t>
            </a:r>
            <a:endParaRPr lang="en-US" altLang="ja-JP" sz="3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ことができる。</a:t>
            </a:r>
            <a:endParaRPr lang="en-US" altLang="ja-JP" sz="3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など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99" y="2284327"/>
            <a:ext cx="5219305" cy="37320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995936" y="6204531"/>
            <a:ext cx="5148064" cy="65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十川小学校作成</a:t>
            </a:r>
            <a:r>
              <a:rPr lang="ja-JP" altLang="en-US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平成２４年度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地域配布マップ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広井地区</a:t>
            </a:r>
          </a:p>
        </p:txBody>
      </p:sp>
    </p:spTree>
    <p:extLst>
      <p:ext uri="{BB962C8B-B14F-4D97-AF65-F5344CB8AC3E}">
        <p14:creationId xmlns:p14="http://schemas.microsoft.com/office/powerpoint/2010/main" val="35068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10800000" flipV="1">
            <a:off x="107504" y="1772816"/>
            <a:ext cx="8784976" cy="864096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</a:t>
            </a:r>
            <a:r>
              <a:rPr lang="ja-JP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ぼうさい</a:t>
            </a:r>
            <a:r>
              <a:rPr lang="ja-JP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マップを新しくしよう</a:t>
            </a:r>
            <a:r>
              <a:rPr lang="ja-JP" altLang="en-US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ja-JP" altLang="en-US" dirty="0">
              <a:solidFill>
                <a:srgbClr val="1407C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マップ」を</a:t>
            </a:r>
            <a:endParaRPr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作る時の注意点①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07504" y="2348880"/>
            <a:ext cx="9036496" cy="46805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7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地域に住んでいる人が自分の町の災害について</a:t>
            </a:r>
            <a:r>
              <a:rPr lang="ja-JP" altLang="en-US" sz="3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正しい知識を共有し、災害から被害を減らす方法を考えなければ意味がありません。</a:t>
            </a:r>
            <a:br>
              <a:rPr lang="ja-JP" altLang="en-US" sz="3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7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また、地図や避難場所などが変わったときには、ぼうさいマップを新しくして、</a:t>
            </a:r>
            <a:endParaRPr lang="en-US" altLang="ja-JP" sz="3700" dirty="0">
              <a:solidFill>
                <a:srgbClr val="1407C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3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いつも新しい情報にしておくことが大切</a:t>
            </a:r>
            <a:r>
              <a:rPr lang="ja-JP" altLang="en-US" sz="37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です。</a:t>
            </a:r>
          </a:p>
        </p:txBody>
      </p:sp>
    </p:spTree>
    <p:extLst>
      <p:ext uri="{BB962C8B-B14F-4D97-AF65-F5344CB8AC3E}">
        <p14:creationId xmlns:p14="http://schemas.microsoft.com/office/powerpoint/2010/main" val="1935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Users\masahito matsuoka\Documents\防災教育\防災教育\土砂災害教育2015\四万十町危機管理課\H27防災マップ\JPG版\窪川街分拡大マップ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" y="0"/>
            <a:ext cx="9143999" cy="68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77790D-61DF-47FA-9C3E-3C42B2367A1F}"/>
              </a:ext>
            </a:extLst>
          </p:cNvPr>
          <p:cNvSpPr/>
          <p:nvPr/>
        </p:nvSpPr>
        <p:spPr>
          <a:xfrm>
            <a:off x="2267744" y="116632"/>
            <a:ext cx="5400600" cy="504056"/>
          </a:xfrm>
          <a:prstGeom prst="rect">
            <a:avLst/>
          </a:prstGeom>
          <a:solidFill>
            <a:srgbClr val="D1F7E6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>
                <a:solidFill>
                  <a:srgbClr val="91092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黄緑は今までので洪水でつかった場所です</a:t>
            </a:r>
          </a:p>
        </p:txBody>
      </p:sp>
    </p:spTree>
    <p:extLst>
      <p:ext uri="{BB962C8B-B14F-4D97-AF65-F5344CB8AC3E}">
        <p14:creationId xmlns:p14="http://schemas.microsoft.com/office/powerpoint/2010/main" val="315141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59" y="188640"/>
            <a:ext cx="8856984" cy="1543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マップ」を</a:t>
            </a:r>
            <a:endParaRPr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作る時の注意点②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2417" y="1731674"/>
            <a:ext cx="9108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地域のお年寄りの話や</a:t>
            </a:r>
            <a:endParaRPr lang="en-US" altLang="ja-JP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言い伝えも残しておこう</a:t>
            </a:r>
            <a:r>
              <a:rPr lang="ja-JP" altLang="en-US" sz="36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ja-JP" altLang="en-US" sz="34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3041856"/>
            <a:ext cx="91085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4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地域に住んでいる</a:t>
            </a:r>
            <a:r>
              <a:rPr lang="ja-JP" altLang="en-US" sz="3400" u="sng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お年寄り</a:t>
            </a:r>
            <a:r>
              <a:rPr lang="ja-JP" altLang="en-US" sz="3400" b="1" u="sng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の知識や言い伝えなどには、地域の中にひそんでいる災害の危険性に関する情報</a:t>
            </a:r>
            <a:r>
              <a:rPr lang="ja-JP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（災害に由来する古い</a:t>
            </a:r>
            <a:endParaRPr lang="en-US" altLang="ja-JP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地名や土地の成り立ち）や災害の前ぶれ、</a:t>
            </a:r>
            <a:endParaRPr lang="en-US" altLang="ja-JP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災害の回避の仕方</a:t>
            </a:r>
            <a:r>
              <a:rPr lang="ja-JP" altLang="en-US" sz="34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など、知っておくと役立つ情報が盛り込まれているので、できるだけ残して</a:t>
            </a:r>
            <a:r>
              <a:rPr lang="ja-JP" altLang="en-US" sz="3400" dirty="0" smtClean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おきましょう。</a:t>
            </a:r>
            <a:endParaRPr lang="ja-JP" altLang="en-US" sz="3400" dirty="0"/>
          </a:p>
        </p:txBody>
      </p:sp>
    </p:spTree>
    <p:extLst>
      <p:ext uri="{BB962C8B-B14F-4D97-AF65-F5344CB8AC3E}">
        <p14:creationId xmlns:p14="http://schemas.microsoft.com/office/powerpoint/2010/main" val="5994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 txBox="1">
            <a:spLocks/>
          </p:cNvSpPr>
          <p:nvPr/>
        </p:nvSpPr>
        <p:spPr bwMode="auto">
          <a:xfrm>
            <a:off x="0" y="44624"/>
            <a:ext cx="9108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000" b="1" u="none" dirty="0">
                <a:solidFill>
                  <a:srgbClr val="1106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知っておくと</a:t>
            </a:r>
            <a:r>
              <a:rPr lang="ja-JP" altLang="en-US" sz="4000" b="1" u="none" dirty="0" smtClean="0">
                <a:solidFill>
                  <a:srgbClr val="1106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役立つ</a:t>
            </a:r>
            <a:r>
              <a:rPr lang="ja-JP" altLang="en-US" sz="4000" b="1" u="none" dirty="0">
                <a:solidFill>
                  <a:srgbClr val="1106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endParaRPr lang="en-US" altLang="ja-JP" sz="4000" b="1" u="none" dirty="0">
              <a:solidFill>
                <a:srgbClr val="1106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lang="ja-JP" altLang="en-US" sz="4000" b="1" u="none" dirty="0">
                <a:solidFill>
                  <a:srgbClr val="1106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自然災害からできた地名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59196"/>
              </p:ext>
            </p:extLst>
          </p:nvPr>
        </p:nvGraphicFramePr>
        <p:xfrm>
          <a:off x="215516" y="1196752"/>
          <a:ext cx="8712968" cy="5627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3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7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現象等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地名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同義語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/>
                        <a:t>転訛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272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崩壊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ホケ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ボケ、ホキ、ハケ、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</a:rPr>
                        <a:t>ハゲ</a:t>
                      </a:r>
                      <a:r>
                        <a:rPr kumimoji="1" lang="ja-JP" altLang="en-US" sz="2000" b="1" dirty="0"/>
                        <a:t>、ハカ、ハガ、バーガ、</a:t>
                      </a:r>
                      <a:endParaRPr kumimoji="1" lang="en-US" altLang="ja-JP" sz="2000" b="1" dirty="0"/>
                    </a:p>
                    <a:p>
                      <a:r>
                        <a:rPr kumimoji="1" lang="ja-JP" altLang="en-US" sz="2000" b="1" dirty="0"/>
                        <a:t>ハキ、フキ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保木、法花、墓、</a:t>
                      </a:r>
                      <a:endParaRPr kumimoji="1" lang="en-US" altLang="ja-JP" sz="22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2200" b="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歩危</a:t>
                      </a:r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、波介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19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ズレル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ザレル、サレル、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</a:rPr>
                        <a:t>サレ</a:t>
                      </a:r>
                      <a:r>
                        <a:rPr kumimoji="1" lang="ja-JP" altLang="en-US" sz="2000" b="1" dirty="0"/>
                        <a:t>、サル、サラ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猿、去、佐礼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19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崩れる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クエル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クイ、クエ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越、喰、久種、崩、</a:t>
                      </a:r>
                      <a:endParaRPr kumimoji="1" lang="en-US" altLang="ja-JP" sz="2200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久栄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87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潰れる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ツエル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ツエ、クエ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杖、津江、潰溜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787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埋められる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ウメ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埋、梅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砂礫の多い所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イシイ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石井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819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谷川が流した</a:t>
                      </a:r>
                      <a:endParaRPr kumimoji="1" lang="en-US" altLang="ja-JP" sz="2000" b="1" dirty="0"/>
                    </a:p>
                    <a:p>
                      <a:r>
                        <a:rPr kumimoji="1" lang="ja-JP" altLang="en-US" sz="2000" b="1" dirty="0"/>
                        <a:t>土砂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サコ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1" dirty="0"/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砂子、砂古、佐古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23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たぎる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タキ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ダキ、ダケ、タギ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b="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急瀬、滝、岳、竹</a:t>
                      </a:r>
                    </a:p>
                  </a:txBody>
                  <a:tcPr marL="91441" marR="91441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25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188639"/>
            <a:ext cx="8856984" cy="1550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r>
              <a:rPr kumimoji="1" lang="en-US" altLang="ja-JP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ぼうさい</a:t>
            </a: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マップ」を</a:t>
            </a:r>
            <a:endParaRPr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作る時の注意点③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5074" y="1687354"/>
            <a:ext cx="8962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　「</a:t>
            </a:r>
            <a:r>
              <a:rPr lang="ja-JP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ぼうさい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マップ」に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自分が必要な</a:t>
            </a:r>
            <a:endParaRPr lang="en-US" altLang="ja-JP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情報を書く欄</a:t>
            </a:r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を作ろう　</a:t>
            </a:r>
            <a:r>
              <a:rPr lang="ja-JP" altLang="en-US" sz="36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（避難スイッチ）</a:t>
            </a:r>
            <a:r>
              <a:rPr lang="ja-JP" altLang="en-US" sz="3600" b="1" dirty="0">
                <a:solidFill>
                  <a:srgbClr val="1407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4479" y="2897898"/>
            <a:ext cx="89620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00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防災訓練で家族が避難する場所</a:t>
            </a:r>
            <a:r>
              <a:rPr lang="ja-JP" altLang="en-US" sz="3600" dirty="0">
                <a:solidFill>
                  <a:srgbClr val="00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・避難にかかった時間を書き込める欄を作ろう。</a:t>
            </a:r>
            <a:endParaRPr lang="en-US" altLang="ja-JP" sz="3600" dirty="0">
              <a:solidFill>
                <a:srgbClr val="00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600" dirty="0">
              <a:solidFill>
                <a:srgbClr val="00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もし、万が一、家族が離ればなれになった時のために、</a:t>
            </a:r>
            <a:r>
              <a:rPr lang="ja-JP" alt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家族の連絡先・避難先・集合場所場度が書き込める欄</a:t>
            </a:r>
            <a:r>
              <a:rPr lang="ja-JP" altLang="en-US" sz="36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を作っておく</a:t>
            </a:r>
            <a:r>
              <a:rPr lang="ja-JP" altLang="en-US" sz="3600" dirty="0" smtClean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と、さらに</a:t>
            </a:r>
            <a:r>
              <a:rPr lang="ja-JP" altLang="en-US" sz="3600" dirty="0">
                <a:solidFill>
                  <a:srgbClr val="1407C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有効です。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543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7" descr="doc03539420121228163439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17"/>
            <a:ext cx="9143999" cy="69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755577" y="6309320"/>
            <a:ext cx="7470848" cy="54868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未完成　防災マップ＋動画避難カルテの提案</a:t>
            </a:r>
            <a:endParaRPr lang="en-US" altLang="ja-JP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9789061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13319</TotalTime>
  <Words>989</Words>
  <Application>Microsoft Office PowerPoint</Application>
  <PresentationFormat>画面に合わせる (4:3)</PresentationFormat>
  <Paragraphs>101</Paragraphs>
  <Slides>13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HGP創英ﾌﾟﾚｾﾞﾝｽEB</vt:lpstr>
      <vt:lpstr>HGP創英角ｺﾞｼｯｸUB</vt:lpstr>
      <vt:lpstr>HGP創英角ﾎﾟｯﾌﾟ体</vt:lpstr>
      <vt:lpstr>HGS創英角ｺﾞｼｯｸUB</vt:lpstr>
      <vt:lpstr>HGS創英角ﾎﾟｯﾌﾟ体</vt:lpstr>
      <vt:lpstr>HG創英角ﾎﾟｯﾌﾟ体</vt:lpstr>
      <vt:lpstr>ＭＳ Ｐゴシック</vt:lpstr>
      <vt:lpstr>メイリオ</vt:lpstr>
      <vt:lpstr>Arial</vt:lpstr>
      <vt:lpstr>Calibri</vt:lpstr>
      <vt:lpstr>Century Gothic</vt:lpstr>
      <vt:lpstr>Wingdings 3</vt:lpstr>
      <vt:lpstr>スライス</vt:lpstr>
      <vt:lpstr>Acrobat Document</vt:lpstr>
      <vt:lpstr>土砂災害などの自然災害が 発生した時、地域に 住んでいる人が安全に 逃げられるように避難 する道や場所、消防や 警察などの情報を 表した地図のことです。</vt:lpstr>
      <vt:lpstr>PowerPoint プレゼンテーション</vt:lpstr>
      <vt:lpstr>PowerPoint プレゼンテーション</vt:lpstr>
      <vt:lpstr>①　ぼうさいマップを新しくしよう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□がけ地　　　　□急な斜面が裏山にある □川や谷沿い　　□川より低い □古い家が並んでいる　□せまい道が多い □ふくらんだ石がきがある □ブロック塀が多い □いつも水が出ているとこらがある □山の中に大きな石がある　　□ため池　　□古くて小さな水路 □芭蕉の木（バナナの木） </vt:lpstr>
      <vt:lpstr>（むかしの災害のあと）</vt:lpstr>
      <vt:lpstr>□川にかかっている小さな橋　　　 □幅が５．５メートルもない道 □古い大きな木　　　 □フタがない溝や水路 □石がきやブロック塀　　 □電柱　　　　　　　　□看板 □自動販売機　　　　　□マンホール □広場、空き地、公園 □公衆電話　　　　　　□公衆トイレ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teacher</dc:creator>
  <cp:lastModifiedBy>高知県教育委員会</cp:lastModifiedBy>
  <cp:revision>1017</cp:revision>
  <cp:lastPrinted>2021-08-30T05:51:48Z</cp:lastPrinted>
  <dcterms:created xsi:type="dcterms:W3CDTF">2011-11-17T07:44:16Z</dcterms:created>
  <dcterms:modified xsi:type="dcterms:W3CDTF">2021-08-30T05:52:04Z</dcterms:modified>
</cp:coreProperties>
</file>