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5" r:id="rId1"/>
    <p:sldMasterId id="2147484039" r:id="rId2"/>
    <p:sldMasterId id="2147484123" r:id="rId3"/>
    <p:sldMasterId id="2147484271" r:id="rId4"/>
    <p:sldMasterId id="2147484283" r:id="rId5"/>
  </p:sldMasterIdLst>
  <p:notesMasterIdLst>
    <p:notesMasterId r:id="rId10"/>
  </p:notesMasterIdLst>
  <p:sldIdLst>
    <p:sldId id="1238" r:id="rId6"/>
    <p:sldId id="1239" r:id="rId7"/>
    <p:sldId id="1240" r:id="rId8"/>
    <p:sldId id="1246" r:id="rId9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E7"/>
    <a:srgbClr val="FF7C80"/>
    <a:srgbClr val="FFCCCC"/>
    <a:srgbClr val="FF6699"/>
    <a:srgbClr val="FFAFAF"/>
    <a:srgbClr val="FF99CC"/>
    <a:srgbClr val="FFBA75"/>
    <a:srgbClr val="CC99FF"/>
    <a:srgbClr val="FF99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9"/>
    <p:restoredTop sz="90846" autoAdjust="0"/>
  </p:normalViewPr>
  <p:slideViewPr>
    <p:cSldViewPr>
      <p:cViewPr varScale="1">
        <p:scale>
          <a:sx n="58" d="100"/>
          <a:sy n="58" d="100"/>
        </p:scale>
        <p:origin x="169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11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0" cy="493316"/>
          </a:xfrm>
          <a:prstGeom prst="rect">
            <a:avLst/>
          </a:prstGeom>
        </p:spPr>
        <p:txBody>
          <a:bodyPr vert="horz" lIns="90363" tIns="45181" rIns="90363" bIns="4518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8" y="2"/>
            <a:ext cx="2918830" cy="493316"/>
          </a:xfrm>
          <a:prstGeom prst="rect">
            <a:avLst/>
          </a:prstGeom>
        </p:spPr>
        <p:txBody>
          <a:bodyPr vert="horz" lIns="90363" tIns="45181" rIns="90363" bIns="45181" rtlCol="0"/>
          <a:lstStyle>
            <a:lvl1pPr algn="r">
              <a:defRPr sz="1200"/>
            </a:lvl1pPr>
          </a:lstStyle>
          <a:p>
            <a:fld id="{831B7B5F-5326-44C2-BC9F-180F9D861AA2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14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63" tIns="45181" rIns="90363" bIns="45181" rtlCol="0" anchor="ctr"/>
          <a:lstStyle/>
          <a:p>
            <a:endParaRPr lang="ja-JP" altLang="en-US"/>
          </a:p>
        </p:txBody>
      </p:sp>
      <p:sp>
        <p:nvSpPr>
          <p:cNvPr id="14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2"/>
          </a:xfrm>
          <a:prstGeom prst="rect">
            <a:avLst/>
          </a:prstGeom>
        </p:spPr>
        <p:txBody>
          <a:bodyPr vert="horz" lIns="90363" tIns="45181" rIns="90363" bIns="451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4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0" cy="493316"/>
          </a:xfrm>
          <a:prstGeom prst="rect">
            <a:avLst/>
          </a:prstGeom>
        </p:spPr>
        <p:txBody>
          <a:bodyPr vert="horz" lIns="90363" tIns="45181" rIns="90363" bIns="4518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4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8" y="9371287"/>
            <a:ext cx="2918830" cy="493316"/>
          </a:xfrm>
          <a:prstGeom prst="rect">
            <a:avLst/>
          </a:prstGeom>
        </p:spPr>
        <p:txBody>
          <a:bodyPr vert="horz" lIns="90363" tIns="45181" rIns="90363" bIns="45181" rtlCol="0" anchor="b"/>
          <a:lstStyle>
            <a:lvl1pPr algn="r">
              <a:defRPr sz="1200"/>
            </a:lvl1pPr>
          </a:lstStyle>
          <a:p>
            <a:fld id="{B0463BC8-D192-49B3-B660-7E336EF98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42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42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3BC8-D192-49B3-B660-7E336EF985FE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593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38EC2-BDF7-412B-A3A2-967AB0B79A1D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72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88D85-7BA3-41BF-9AB1-CA65BD2F3E44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8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B7C1-B522-43F4-BF67-B6E912F30B51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7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0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0D6C-64E8-48E8-81F3-B0B27F050089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50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1BB7-8AF0-4684-B973-9F51226766E7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663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1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906C-168C-48B5-B303-C7D57BDA43BB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60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25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2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817A0-29D6-47CD-9E34-DC649C2B53D6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61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2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3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9E42D-0685-4790-A60D-02EF6738233C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3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3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02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FB986-2C7E-4977-8C21-98AB0B387621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102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212C-DB28-4346-B410-4DE486425E01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057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50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1D069-17D9-441E-ACA4-005870FE8798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5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26FD-7F1C-4FB8-A713-ECA2804EFF99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748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57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158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7AAD5-4755-4DF5-B563-DEDC7F71E42F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2514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16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97A89-F9C0-4223-B8EB-828738C27CA9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128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17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7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0B20-C034-422F-AE7E-984CE9EC0E8F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549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8FBFA-A0AE-4EF9-8272-05581BE299D4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604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6AB7A-892C-4255-BD8C-8EF63F8FF1E2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295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9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7D7D4-B605-410D-B2D8-DF6F93811B03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50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00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0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63314-9430-4B50-AFF1-54D374D778A9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400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07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0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0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2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42B53-DE0A-4706-9DD5-AF8CCD6BFEE3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13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76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5073E-22D2-4136-A97F-3A176AFAAB83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858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8A63-990D-4CF4-857E-8583CAF88029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2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93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FEE9-5219-40CE-802D-2F9A47E32F18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6987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25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26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FA3EE-0865-4513-BED5-E81DD19408DF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0620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32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233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3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3AB4-D334-4AA2-9DC1-275090D0E23A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3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3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4997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23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3BF8-8FBA-4476-AD8B-11247B4D2D22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87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24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2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97432-9ADD-41FD-9503-15A57A2E247D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708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5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2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1A4C2-B8ED-47B9-A84F-49E1EC7106C7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09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B8D1-897A-4588-A72C-B4E43B3B051F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00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6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7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7D8D-F6E0-48BA-83AF-58BC0A4BA28E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8900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75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7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2CC8-E83C-441D-AE6E-DDEF45EF1ED3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919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1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82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8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8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28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2B509-0642-47E9-8DE6-619426E3369D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8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8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8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5382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DC9DD-38DC-45B0-A5B0-8B7EBA636E97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9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5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518F4-FBB3-4F55-9900-295B4C212499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8718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A7BC-0321-4E68-AC14-5E5D136DEA0A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9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242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00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01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9013E-9548-4597-8E91-DECF70F8F844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5444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6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07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308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0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D7C9-A046-4453-836D-A95113C76A5B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2005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31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DC16-0992-4100-87E3-335AB2BC77BE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717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32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3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A7CE-9F89-44B6-92FF-BF796B6EE86D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3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7851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3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1CC5D-F95D-469D-B67A-C1F06C3A92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17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86573-D0CC-4028-B779-E107E7B3EF9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75442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49CC-07C0-4C4B-8E82-1C582134B9A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610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A4D84-1D2B-427A-9BBA-D5995B8CF48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8205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60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21C5-110A-48A0-9542-4FFB37B7561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11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7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06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ED8B-2016-4647-8C0C-566AD8EF59B4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6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6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821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1AA47-44A2-4AD6-A83C-B5AE7FECF8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454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BD0B-F74C-4B7C-82D1-020919FAFF8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73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75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8B00-C2B4-4AA4-9E89-3017EAB5279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1131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3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78E9-1F68-4BF9-AA9F-652A44D48F8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2309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77135-2805-4D36-8D81-F0615937077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9945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0B42-7FEE-4EB4-B4C8-CAC5EC9DAA4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8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477A-0AB9-4D4F-B51D-C3ED1BEEA2A2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6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5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E03DE-F86D-4A11-B78C-CDAE4A5D236F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6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21AA-3942-4498-B2FF-B3CEDDA4D838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51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CC8F-BDA2-408D-94F1-1959455A98AC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576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B4789D-0B94-4935-9A9E-91641AFBAF98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6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01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02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E7864C-09D6-47FE-ABE9-1ADE29F764F0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0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0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37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76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7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AA886C4-A4DC-4F0D-957E-99AE15769E2A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7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7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1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25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51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52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AE8BB6-41F4-43DC-94C0-850CAE4E831E}" type="datetime1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5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25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1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26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6EB9-F192-4019-85EA-CAA145AEFE7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2023/11/13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タイトル 1"/>
          <p:cNvSpPr>
            <a:spLocks noGrp="1"/>
          </p:cNvSpPr>
          <p:nvPr>
            <p:ph type="title"/>
          </p:nvPr>
        </p:nvSpPr>
        <p:spPr>
          <a:xfrm>
            <a:off x="-99138" y="83017"/>
            <a:ext cx="9342276" cy="628879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事前研究シート</a:t>
            </a:r>
            <a:r>
              <a:rPr kumimoji="1" lang="en-US" altLang="ja-JP" sz="2000" b="1" dirty="0"/>
              <a:t>】</a:t>
            </a:r>
            <a:r>
              <a:rPr kumimoji="1" lang="ja-JP" altLang="en-US" sz="1600" dirty="0"/>
              <a:t>（指導と評価に関する検討</a:t>
            </a:r>
            <a:r>
              <a:rPr lang="ja-JP" altLang="en-US" sz="1600" dirty="0" smtClean="0"/>
              <a:t>）　</a:t>
            </a:r>
            <a:r>
              <a:rPr lang="en-US" altLang="ja-JP" sz="1200" dirty="0" smtClean="0"/>
              <a:t>※</a:t>
            </a:r>
            <a:r>
              <a:rPr lang="ja-JP" altLang="en-US" sz="1200" dirty="0"/>
              <a:t>教材</a:t>
            </a:r>
            <a:r>
              <a:rPr lang="ja-JP" altLang="en-US" sz="1200" dirty="0" smtClean="0"/>
              <a:t>、学習指導要領解説の</a:t>
            </a:r>
            <a:r>
              <a:rPr lang="ja-JP" altLang="en-US" sz="1200" u="sng" dirty="0" smtClean="0"/>
              <a:t>内容項目の概要</a:t>
            </a:r>
            <a:r>
              <a:rPr lang="ja-JP" altLang="en-US" sz="1200" dirty="0" smtClean="0"/>
              <a:t>、</a:t>
            </a:r>
            <a:r>
              <a:rPr lang="ja-JP" altLang="en-US" sz="1200" u="sng" dirty="0" smtClean="0"/>
              <a:t>指導の要点</a:t>
            </a:r>
            <a:r>
              <a:rPr lang="ja-JP" altLang="en-US" sz="1200" dirty="0" smtClean="0"/>
              <a:t>を</a:t>
            </a:r>
            <a:r>
              <a:rPr lang="ja-JP" altLang="en-US" sz="1200" dirty="0"/>
              <a:t>読んで</a:t>
            </a:r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ja-JP" altLang="en-US" sz="2000" dirty="0"/>
              <a:t>　</a:t>
            </a:r>
            <a:r>
              <a:rPr lang="ja-JP" altLang="en-US" sz="2000" dirty="0" smtClean="0"/>
              <a:t>　　</a:t>
            </a:r>
            <a:r>
              <a:rPr lang="ja-JP" altLang="en-US" sz="1800" dirty="0" smtClean="0"/>
              <a:t>第　　学年</a:t>
            </a:r>
            <a:r>
              <a:rPr lang="ja-JP" altLang="en-US" sz="1800" dirty="0"/>
              <a:t>　教材</a:t>
            </a:r>
            <a:r>
              <a:rPr lang="ja-JP" altLang="en-US" sz="1800" dirty="0" smtClean="0"/>
              <a:t>「　　　　　　　　　　　　　　　」</a:t>
            </a:r>
            <a:r>
              <a:rPr lang="ja-JP" altLang="en-US" sz="1800" dirty="0"/>
              <a:t>　</a:t>
            </a:r>
            <a:r>
              <a:rPr lang="en-US" altLang="ja-JP" sz="1800" dirty="0" smtClean="0"/>
              <a:t>【</a:t>
            </a:r>
            <a:r>
              <a:rPr lang="ja-JP" altLang="en-US" sz="1800" dirty="0" smtClean="0"/>
              <a:t>　　　　　　　　　</a:t>
            </a:r>
            <a:r>
              <a:rPr lang="en-US" altLang="ja-JP" sz="1800" dirty="0" smtClean="0"/>
              <a:t>】</a:t>
            </a:r>
            <a:r>
              <a:rPr lang="ja-JP" altLang="en-US" sz="2000" dirty="0" smtClean="0"/>
              <a:t>　</a:t>
            </a:r>
            <a:endParaRPr kumimoji="1" lang="ja-JP" altLang="en-US" sz="1050" dirty="0"/>
          </a:p>
        </p:txBody>
      </p:sp>
      <p:graphicFrame>
        <p:nvGraphicFramePr>
          <p:cNvPr id="1408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538908"/>
              </p:ext>
            </p:extLst>
          </p:nvPr>
        </p:nvGraphicFramePr>
        <p:xfrm>
          <a:off x="107504" y="711896"/>
          <a:ext cx="8928992" cy="58133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6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512">
                <a:tc rowSpan="2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教材の概要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＜価値に関して</a:t>
                      </a:r>
                      <a:r>
                        <a:rPr lang="ja-JP" altLang="en-US" sz="1400" dirty="0">
                          <a:solidFill>
                            <a:srgbClr val="FF0000"/>
                          </a:solidFill>
                        </a:rPr>
                        <a:t>望ましい姿、様子</a:t>
                      </a:r>
                      <a:r>
                        <a:rPr lang="ja-JP" altLang="en-US" sz="1400" dirty="0"/>
                        <a:t>（</a:t>
                      </a:r>
                      <a:r>
                        <a:rPr lang="ja-JP" altLang="en-US" sz="1400" b="1" dirty="0">
                          <a:solidFill>
                            <a:srgbClr val="FF0000"/>
                          </a:solidFill>
                        </a:rPr>
                        <a:t>＋</a:t>
                      </a:r>
                      <a:r>
                        <a:rPr lang="ja-JP" altLang="en-US" sz="1400" dirty="0"/>
                        <a:t>）＞</a:t>
                      </a:r>
                      <a:endParaRPr lang="en-US" altLang="ja-JP" sz="1400" dirty="0"/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（複数の価値が対立する教材は価値別の分析）</a:t>
                      </a:r>
                      <a:endParaRPr lang="en-US" altLang="ja-JP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/>
                        <a:t>＜価値の実現が</a:t>
                      </a:r>
                      <a:r>
                        <a:rPr lang="ja-JP" altLang="en-US" sz="1400" dirty="0">
                          <a:solidFill>
                            <a:schemeClr val="accent5"/>
                          </a:solidFill>
                        </a:rPr>
                        <a:t>難しい姿</a:t>
                      </a:r>
                      <a:r>
                        <a:rPr lang="ja-JP" altLang="en-US" sz="1400" dirty="0" smtClean="0">
                          <a:solidFill>
                            <a:schemeClr val="accent5"/>
                          </a:solidFill>
                        </a:rPr>
                        <a:t>、様子</a:t>
                      </a:r>
                      <a:r>
                        <a:rPr lang="ja-JP" altLang="en-US" sz="1400" dirty="0"/>
                        <a:t>（</a:t>
                      </a:r>
                      <a:r>
                        <a:rPr lang="ja-JP" altLang="en-US" sz="1400" b="1" dirty="0">
                          <a:solidFill>
                            <a:schemeClr val="accent1"/>
                          </a:solidFill>
                        </a:rPr>
                        <a:t>－</a:t>
                      </a:r>
                      <a:r>
                        <a:rPr lang="ja-JP" altLang="en-US" sz="1400" dirty="0"/>
                        <a:t>）＞</a:t>
                      </a:r>
                      <a:endParaRPr lang="en-US" altLang="ja-JP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741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467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指導の要点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/>
                        <a:t>　</a:t>
                      </a:r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短文やキーワード可。　これを子どもの言葉で表したものが　　　　　　（引き出したい児童生徒の考え）となる</a:t>
                      </a:r>
                      <a:endParaRPr kumimoji="1" lang="en-US" altLang="ja-JP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39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dirty="0"/>
                        <a:t>課題・問題の設定</a:t>
                      </a:r>
                      <a:endParaRPr lang="en-US" altLang="ja-JP" sz="1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512">
                <a:tc rowSpan="2"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中心</a:t>
                      </a:r>
                      <a:endParaRPr kumimoji="1" lang="en-US" altLang="ja-JP" sz="1800" dirty="0"/>
                    </a:p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発問</a:t>
                      </a:r>
                      <a:endParaRPr kumimoji="1" lang="en-US" altLang="ja-JP" sz="1800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例 ＊</a:t>
                      </a:r>
                      <a:r>
                        <a:rPr kumimoji="1" lang="ja-JP" altLang="en-US" sz="1400" dirty="0"/>
                        <a:t>道徳的に変化した人物の、変化した場面での心情を問う。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 dirty="0" smtClean="0"/>
                        <a:t>　</a:t>
                      </a:r>
                      <a:r>
                        <a:rPr kumimoji="1" lang="ja-JP" altLang="en-US" sz="1400" baseline="0" dirty="0" smtClean="0"/>
                        <a:t>  </a:t>
                      </a:r>
                      <a:r>
                        <a:rPr kumimoji="1" lang="ja-JP" altLang="en-US" sz="1400" dirty="0" smtClean="0"/>
                        <a:t>＊</a:t>
                      </a:r>
                      <a:r>
                        <a:rPr kumimoji="1" lang="ja-JP" altLang="en-US" sz="1400" dirty="0"/>
                        <a:t>道徳的問題を解決するために大切なことやその意義を問う</a:t>
                      </a:r>
                      <a:r>
                        <a:rPr kumimoji="1" lang="ja-JP" altLang="en-US" sz="1400" dirty="0" smtClean="0"/>
                        <a:t>。（指導案では組み合わせても可）</a:t>
                      </a:r>
                      <a:endParaRPr kumimoji="1" lang="en-US" altLang="ja-JP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12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en-US" altLang="ja-JP" sz="1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04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ねらい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例＊ （</a:t>
                      </a:r>
                      <a:r>
                        <a:rPr kumimoji="1" lang="ja-JP" altLang="en-US" sz="1200" dirty="0" smtClean="0"/>
                        <a:t>中心的な活動）を通して、（「（指導の要点）に気付かせ、」などが入る場合もある）～（道徳性）を育てる。</a:t>
                      </a:r>
                      <a:endParaRPr kumimoji="1" lang="ja-JP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三方向矢印 4"/>
          <p:cNvSpPr/>
          <p:nvPr/>
        </p:nvSpPr>
        <p:spPr>
          <a:xfrm flipV="1">
            <a:off x="3203848" y="1840641"/>
            <a:ext cx="3600399" cy="640201"/>
          </a:xfrm>
          <a:prstGeom prst="leftRightUpArrow">
            <a:avLst>
              <a:gd name="adj1" fmla="val 31487"/>
              <a:gd name="adj2" fmla="val 25000"/>
              <a:gd name="adj3" fmla="val 26721"/>
            </a:avLst>
          </a:prstGeom>
          <a:solidFill>
            <a:srgbClr val="FFE7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19872" y="1900559"/>
            <a:ext cx="35283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>
                <a:solidFill>
                  <a:schemeClr val="accent1"/>
                </a:solidFill>
              </a:rPr>
              <a:t>－</a:t>
            </a:r>
            <a:r>
              <a:rPr lang="ja-JP" altLang="en-US" sz="1050" dirty="0"/>
              <a:t>が</a:t>
            </a:r>
            <a:r>
              <a:rPr lang="ja-JP" altLang="en-US" sz="1050" b="1" dirty="0">
                <a:solidFill>
                  <a:srgbClr val="FF0000"/>
                </a:solidFill>
              </a:rPr>
              <a:t>＋</a:t>
            </a:r>
            <a:r>
              <a:rPr lang="ja-JP" altLang="en-US" sz="1050" dirty="0"/>
              <a:t>になるために</a:t>
            </a:r>
            <a:r>
              <a:rPr lang="ja-JP" altLang="en-US" sz="1050" dirty="0" smtClean="0"/>
              <a:t>はどんな思いや考え方が必要？</a:t>
            </a:r>
            <a:r>
              <a:rPr lang="ja-JP" altLang="en-US" sz="1050" dirty="0"/>
              <a:t>　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144502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50900" y="4581128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　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lang="ja-JP" altLang="en-US" dirty="0"/>
              <a:t>　　</a:t>
            </a:r>
            <a:endParaRPr kumimoji="1" lang="ja-JP" altLang="en-US" dirty="0"/>
          </a:p>
        </p:txBody>
      </p:sp>
      <p:graphicFrame>
        <p:nvGraphicFramePr>
          <p:cNvPr id="1431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168946"/>
              </p:ext>
            </p:extLst>
          </p:nvPr>
        </p:nvGraphicFramePr>
        <p:xfrm>
          <a:off x="79087" y="164922"/>
          <a:ext cx="8953444" cy="6264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8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1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2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4621"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指導の工夫　＊例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具体的な発問・活動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評価の視点・児童生徒の考え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8484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自分自身との関わりで考えるための工夫</a:t>
                      </a:r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＊過去の経験</a:t>
                      </a:r>
                      <a:endParaRPr lang="en-US" altLang="ja-JP" sz="1400" dirty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＊自分だったら</a:t>
                      </a:r>
                      <a:endParaRPr lang="en-US" altLang="ja-JP" sz="1400" dirty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＊今後の自分</a:t>
                      </a:r>
                      <a:endParaRPr lang="en-US" altLang="ja-JP" sz="1400" dirty="0"/>
                    </a:p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（評価の視点）</a:t>
                      </a:r>
                      <a:endParaRPr kumimoji="1" lang="en-US" altLang="ja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8966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多面的・多角的に</a:t>
                      </a:r>
                      <a:endParaRPr lang="en-US" altLang="ja-JP" sz="1600" dirty="0"/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捉えるための工夫</a:t>
                      </a:r>
                      <a:endParaRPr lang="en-US" altLang="ja-JP" sz="1600" dirty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＊立場の相違</a:t>
                      </a:r>
                      <a:endParaRPr lang="en-US" altLang="ja-JP" sz="1400" dirty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＊場面・場合の相違</a:t>
                      </a:r>
                      <a:endParaRPr lang="en-US" altLang="ja-JP" sz="1400" dirty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＊行動と内面</a:t>
                      </a:r>
                      <a:endParaRPr lang="en-US" altLang="ja-JP" sz="1400" dirty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＊価値に関する＋・－</a:t>
                      </a:r>
                      <a:endParaRPr lang="en-US" altLang="ja-JP" sz="1400" dirty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＊複数の価値</a:t>
                      </a:r>
                      <a:endParaRPr lang="en-US" altLang="ja-JP" sz="1400" dirty="0"/>
                    </a:p>
                    <a:p>
                      <a:pPr marL="0" indent="0">
                        <a:buNone/>
                      </a:pPr>
                      <a:r>
                        <a:rPr lang="ja-JP" altLang="en-US" sz="1400" dirty="0"/>
                        <a:t>＊他者の意見との相違</a:t>
                      </a:r>
                      <a:endParaRPr lang="en-US" altLang="ja-JP" sz="14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（評価の視点）</a:t>
                      </a:r>
                      <a:endParaRPr kumimoji="1" lang="en-US" altLang="ja-JP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92624"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主題に迫るための</a:t>
                      </a:r>
                      <a:endParaRPr lang="en-US" altLang="ja-JP" sz="1600" dirty="0"/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dirty="0"/>
                        <a:t>工夫</a:t>
                      </a:r>
                      <a:endParaRPr lang="en-US" altLang="ja-JP" sz="1600" dirty="0"/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＊揺さぶり発問</a:t>
                      </a:r>
                      <a:endParaRPr kumimoji="1" lang="en-US" altLang="ja-JP" sz="1400" dirty="0"/>
                    </a:p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＊深める発問</a:t>
                      </a:r>
                      <a:endParaRPr kumimoji="1" lang="en-US" altLang="ja-JP" sz="1400" dirty="0"/>
                    </a:p>
                    <a:p>
                      <a:endParaRPr kumimoji="1" lang="ja-JP" alt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（引き出したい児童生徒の考え）</a:t>
                      </a:r>
                      <a:endParaRPr kumimoji="1" lang="en-US" altLang="ja-JP" sz="1600" dirty="0"/>
                    </a:p>
                    <a:p>
                      <a:endParaRPr kumimoji="1" lang="en-US" altLang="ja-JP" sz="16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40" name="正方形/長方形 10"/>
          <p:cNvSpPr/>
          <p:nvPr/>
        </p:nvSpPr>
        <p:spPr>
          <a:xfrm>
            <a:off x="251520" y="646888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１人１台タブレット端末を効果的に活用する指導の工夫も考える。</a:t>
            </a:r>
            <a:endParaRPr lang="ja-JP" altLang="ja-JP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90952" y="6429617"/>
            <a:ext cx="2057400" cy="365125"/>
          </a:xfrm>
        </p:spPr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左右矢印 5"/>
          <p:cNvSpPr/>
          <p:nvPr/>
        </p:nvSpPr>
        <p:spPr>
          <a:xfrm>
            <a:off x="5143945" y="1124744"/>
            <a:ext cx="720080" cy="423336"/>
          </a:xfrm>
          <a:prstGeom prst="leftRightArrow">
            <a:avLst>
              <a:gd name="adj1" fmla="val 602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対応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7" name="左右矢印 6"/>
          <p:cNvSpPr/>
          <p:nvPr/>
        </p:nvSpPr>
        <p:spPr>
          <a:xfrm>
            <a:off x="5124963" y="2922408"/>
            <a:ext cx="720080" cy="423336"/>
          </a:xfrm>
          <a:prstGeom prst="leftRightArrow">
            <a:avLst>
              <a:gd name="adj1" fmla="val 60200"/>
              <a:gd name="adj2" fmla="val 5000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対応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1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1443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586701"/>
              </p:ext>
            </p:extLst>
          </p:nvPr>
        </p:nvGraphicFramePr>
        <p:xfrm>
          <a:off x="215515" y="365129"/>
          <a:ext cx="8712969" cy="62135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4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5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4401" marR="44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学習活動と主な発問（〇）、補助発問・問い返し（◆）、留意事項（・）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4401" marR="444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児童生徒の反応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4401" marR="4440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315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導入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4401" marR="44401" marT="0" marB="0" vert="eaVert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44401" marR="44401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44401" marR="4440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8008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展開</a:t>
                      </a:r>
                      <a:endParaRPr lang="ja-JP" sz="12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4401" marR="44401" marT="0" marB="0" vert="eaVert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44401" marR="44401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44401" marR="4440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627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終末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4401" marR="44401" marT="0" marB="0" vert="eaVert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4401" marR="4440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4401" marR="4440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44" name="正方形/長方形 4"/>
          <p:cNvSpPr/>
          <p:nvPr/>
        </p:nvSpPr>
        <p:spPr>
          <a:xfrm>
            <a:off x="-108520" y="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【学習指導過程】</a:t>
            </a:r>
            <a:r>
              <a:rPr lang="en-US" altLang="ja-JP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518809"/>
            <a:ext cx="2057400" cy="365125"/>
          </a:xfrm>
        </p:spPr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99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F3E1-4899-4F04-B6F1-B884F8026E47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正方形/長方形 3"/>
          <p:cNvSpPr/>
          <p:nvPr/>
        </p:nvSpPr>
        <p:spPr>
          <a:xfrm>
            <a:off x="-108520" y="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altLang="en-US" b="1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板書計画</a:t>
            </a:r>
            <a:r>
              <a:rPr lang="ja-JP" altLang="ja-JP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】</a:t>
            </a:r>
            <a:r>
              <a:rPr lang="en-US" altLang="ja-JP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ja-JP" altLang="en-US" b="1" dirty="0" smtClean="0">
                <a:ea typeface="ＭＳ ゴシック" panose="020B0609070205080204" pitchFamily="49" charset="-128"/>
                <a:cs typeface="Times New Roman" panose="02020603050405020304" pitchFamily="18" charset="0"/>
              </a:rPr>
              <a:t>教材研究会で扱うかどうかは、授業者の希望による。</a:t>
            </a:r>
            <a:endParaRPr lang="en-US" altLang="ja-JP" b="1" dirty="0" smtClean="0"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en-US" altLang="ja-JP" b="1" dirty="0">
              <a:latin typeface="Century" panose="020406040505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en-US" altLang="ja-JP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5455086"/>
      </p:ext>
    </p:extLst>
  </p:cSld>
  <p:clrMapOvr>
    <a:masterClrMapping/>
  </p:clrMapOvr>
</p:sld>
</file>

<file path=ppt/theme/theme1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15418</TotalTime>
  <Words>450</Words>
  <Application>Microsoft Office PowerPoint</Application>
  <PresentationFormat>画面に合わせる (4:3)</PresentationFormat>
  <Paragraphs>58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4</vt:i4>
      </vt:variant>
    </vt:vector>
  </HeadingPairs>
  <TitlesOfParts>
    <vt:vector size="18" baseType="lpstr">
      <vt:lpstr>ＭＳ Ｐゴシック</vt:lpstr>
      <vt:lpstr>ＭＳ ゴシック</vt:lpstr>
      <vt:lpstr>ＭＳ 明朝</vt:lpstr>
      <vt:lpstr>Arial</vt:lpstr>
      <vt:lpstr>Calibri</vt:lpstr>
      <vt:lpstr>Calibri Light</vt:lpstr>
      <vt:lpstr>Century</vt:lpstr>
      <vt:lpstr>Times New Roman</vt:lpstr>
      <vt:lpstr>Wingdings 2</vt:lpstr>
      <vt:lpstr>3_HDOfficeLightV0</vt:lpstr>
      <vt:lpstr>HDOfficeLightV0</vt:lpstr>
      <vt:lpstr>1_HDOfficeLightV0</vt:lpstr>
      <vt:lpstr>4_HDOfficeLightV0</vt:lpstr>
      <vt:lpstr>3_Office テーマ</vt:lpstr>
      <vt:lpstr>【事前研究シート】（指導と評価に関する検討）　※教材、学習指導要領解説の内容項目の概要、指導の要点を読んで 　　　第　　学年　教材「　　　　　　　　　　　　　　　」　【　　　　　　　　　】　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ioas_user</cp:lastModifiedBy>
  <cp:revision>1120</cp:revision>
  <cp:lastPrinted>2023-09-05T07:19:31Z</cp:lastPrinted>
  <dcterms:created xsi:type="dcterms:W3CDTF">2016-04-14T01:28:18Z</dcterms:created>
  <dcterms:modified xsi:type="dcterms:W3CDTF">2023-11-13T06:50:10Z</dcterms:modified>
</cp:coreProperties>
</file>