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4" r:id="rId2"/>
    <p:sldId id="258" r:id="rId3"/>
    <p:sldId id="264" r:id="rId4"/>
    <p:sldId id="265" r:id="rId5"/>
    <p:sldId id="266" r:id="rId6"/>
    <p:sldId id="267" r:id="rId7"/>
    <p:sldId id="268" r:id="rId8"/>
    <p:sldId id="269" r:id="rId9"/>
    <p:sldId id="271" r:id="rId10"/>
    <p:sldId id="285" r:id="rId11"/>
    <p:sldId id="286" r:id="rId12"/>
    <p:sldId id="287" r:id="rId13"/>
    <p:sldId id="288" r:id="rId14"/>
    <p:sldId id="289" r:id="rId15"/>
    <p:sldId id="290" r:id="rId16"/>
    <p:sldId id="291" r:id="rId17"/>
    <p:sldId id="292" r:id="rId18"/>
    <p:sldId id="293" r:id="rId19"/>
    <p:sldId id="294" r:id="rId20"/>
    <p:sldId id="295" r:id="rId21"/>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FFF"/>
    <a:srgbClr val="44D044"/>
    <a:srgbClr val="33CC33"/>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54" autoAdjust="0"/>
    <p:restoredTop sz="94660"/>
  </p:normalViewPr>
  <p:slideViewPr>
    <p:cSldViewPr snapToGrid="0">
      <p:cViewPr>
        <p:scale>
          <a:sx n="88" d="100"/>
          <a:sy n="88" d="100"/>
        </p:scale>
        <p:origin x="-840" y="2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4763" y="1"/>
            <a:ext cx="2919412" cy="493713"/>
          </a:xfrm>
          <a:prstGeom prst="rect">
            <a:avLst/>
          </a:prstGeom>
        </p:spPr>
        <p:txBody>
          <a:bodyPr vert="horz" lIns="91433" tIns="45717" rIns="91433" bIns="45717" rtlCol="0"/>
          <a:lstStyle>
            <a:lvl1pPr algn="r">
              <a:defRPr sz="1200"/>
            </a:lvl1pPr>
          </a:lstStyle>
          <a:p>
            <a:r>
              <a:rPr kumimoji="1" lang="en-US" altLang="ja-JP" smtClean="0"/>
              <a:t>2010/12/28</a:t>
            </a:r>
            <a:endParaRPr kumimoji="1" lang="ja-JP" altLang="en-US"/>
          </a:p>
        </p:txBody>
      </p:sp>
      <p:sp>
        <p:nvSpPr>
          <p:cNvPr id="4" name="フッター プレースホルダ 3"/>
          <p:cNvSpPr>
            <a:spLocks noGrp="1"/>
          </p:cNvSpPr>
          <p:nvPr>
            <p:ph type="ftr" sz="quarter" idx="2"/>
          </p:nvPr>
        </p:nvSpPr>
        <p:spPr>
          <a:xfrm>
            <a:off x="1" y="9374188"/>
            <a:ext cx="2919413" cy="493712"/>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lIns="91433" tIns="45717" rIns="91433" bIns="45717" rtlCol="0" anchor="b"/>
          <a:lstStyle>
            <a:lvl1pPr algn="r">
              <a:defRPr sz="1200"/>
            </a:lvl1pPr>
          </a:lstStyle>
          <a:p>
            <a:fld id="{83983656-9FFE-4EA0-8685-FA6862A3EFEE}"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1"/>
            <a:ext cx="2919412" cy="493713"/>
          </a:xfrm>
          <a:prstGeom prst="rect">
            <a:avLst/>
          </a:prstGeom>
        </p:spPr>
        <p:txBody>
          <a:bodyPr vert="horz" lIns="91433" tIns="45717" rIns="91433" bIns="45717" rtlCol="0"/>
          <a:lstStyle>
            <a:lvl1pPr algn="r">
              <a:defRPr sz="1200"/>
            </a:lvl1pPr>
          </a:lstStyle>
          <a:p>
            <a:r>
              <a:rPr kumimoji="1" lang="en-US" altLang="ja-JP" smtClean="0"/>
              <a:t>2010/12/28</a:t>
            </a:r>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 4"/>
          <p:cNvSpPr>
            <a:spLocks noGrp="1"/>
          </p:cNvSpPr>
          <p:nvPr>
            <p:ph type="body" sz="quarter" idx="3"/>
          </p:nvPr>
        </p:nvSpPr>
        <p:spPr>
          <a:xfrm>
            <a:off x="673101" y="4687889"/>
            <a:ext cx="5389563" cy="4441825"/>
          </a:xfrm>
          <a:prstGeom prst="rect">
            <a:avLst/>
          </a:prstGeom>
        </p:spPr>
        <p:txBody>
          <a:bodyPr vert="horz" lIns="91433" tIns="45717" rIns="91433" bIns="4571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374188"/>
            <a:ext cx="2919413" cy="493712"/>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33" tIns="45717" rIns="91433" bIns="45717" rtlCol="0" anchor="b"/>
          <a:lstStyle>
            <a:lvl1pPr algn="r">
              <a:defRPr sz="1200"/>
            </a:lvl1pPr>
          </a:lstStyle>
          <a:p>
            <a:fld id="{9C082C6E-6939-4C78-AF97-3D1033FFA239}"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C082C6E-6939-4C78-AF97-3D1033FFA239}" type="slidenum">
              <a:rPr kumimoji="1" lang="ja-JP" altLang="en-US" smtClean="0"/>
              <a:t>1</a:t>
            </a:fld>
            <a:endParaRPr kumimoji="1" lang="ja-JP" altLang="en-US"/>
          </a:p>
        </p:txBody>
      </p:sp>
      <p:sp>
        <p:nvSpPr>
          <p:cNvPr id="5" name="日付プレースホルダ 4"/>
          <p:cNvSpPr>
            <a:spLocks noGrp="1"/>
          </p:cNvSpPr>
          <p:nvPr>
            <p:ph type="dt" idx="11"/>
          </p:nvPr>
        </p:nvSpPr>
        <p:spPr/>
        <p:txBody>
          <a:bodyPr/>
          <a:lstStyle/>
          <a:p>
            <a:r>
              <a:rPr kumimoji="1" lang="en-US" altLang="ja-JP" smtClean="0"/>
              <a:t>2010/12/28</a:t>
            </a:r>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fld id="{1115D1CA-4776-452A-AF51-1744CA07CD79}" type="datetime1">
              <a:rPr lang="ja-JP" altLang="en-US" smtClean="0"/>
              <a:t>2010/12/27</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EFEF138-CB35-463C-948F-86BBC38FACA7}" type="slidenum">
              <a:rPr lang="en-US" altLang="ja-JP"/>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9AAE89BB-ADB9-4D44-BE3B-CC2AFEE6693A}" type="datetime1">
              <a:rPr lang="ja-JP" altLang="en-US" smtClean="0"/>
              <a:t>2010/12/27</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271DB58-929F-4D57-8E7A-BF1976C1CE24}"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6D6B41C4-66F1-4E8B-A0F6-2103A6869199}" type="datetime1">
              <a:rPr lang="ja-JP" altLang="en-US" smtClean="0"/>
              <a:t>2010/12/27</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FA8BEE33-B9AD-4182-9F3E-97244DCCECAD}" type="slidenum">
              <a:rPr lang="en-US" altLang="ja-JP"/>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57200" y="6245225"/>
            <a:ext cx="2133600" cy="476250"/>
          </a:xfrm>
        </p:spPr>
        <p:txBody>
          <a:bodyPr/>
          <a:lstStyle>
            <a:lvl1pPr>
              <a:defRPr/>
            </a:lvl1pPr>
          </a:lstStyle>
          <a:p>
            <a:fld id="{C90AA61E-18EE-4F76-A405-101FB75B5F9A}" type="datetime1">
              <a:rPr lang="ja-JP" altLang="en-US" smtClean="0"/>
              <a:t>2010/12/27</a:t>
            </a:fld>
            <a:endParaRPr lang="en-US" altLang="ja-JP"/>
          </a:p>
        </p:txBody>
      </p:sp>
      <p:sp>
        <p:nvSpPr>
          <p:cNvPr id="4" name="フッター プレースホルダ 3"/>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6553200" y="6245225"/>
            <a:ext cx="2133600" cy="476250"/>
          </a:xfrm>
        </p:spPr>
        <p:txBody>
          <a:bodyPr/>
          <a:lstStyle>
            <a:lvl1pPr>
              <a:defRPr/>
            </a:lvl1pPr>
          </a:lstStyle>
          <a:p>
            <a:fld id="{1975A3D8-7A3E-4BE4-AA4D-5CD25DC031B2}"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39578524-F54B-46B6-B225-FED4F0993212}" type="datetime1">
              <a:rPr lang="ja-JP" altLang="en-US" smtClean="0"/>
              <a:t>2010/12/27</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EED9EFB-1FDA-42BB-84F3-E7E10BB1669B}"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D75797A7-C7BB-4744-B2F8-8CA9BF7A167B}" type="datetime1">
              <a:rPr lang="ja-JP" altLang="en-US" smtClean="0"/>
              <a:t>2010/12/27</a:t>
            </a:fld>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191C0AB-D651-4C23-BE00-AF00BFD8F0C7}"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77267A50-DFD6-4E35-A9B0-494D05E30EDC}" type="datetime1">
              <a:rPr lang="ja-JP" altLang="en-US" smtClean="0"/>
              <a:t>2010/12/27</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B4DB44CF-C506-4F94-A4E8-ED3089DCD2F0}"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0409377E-7E09-4332-A449-4AA76B116159}" type="datetime1">
              <a:rPr lang="ja-JP" altLang="en-US" smtClean="0"/>
              <a:t>2010/12/27</a:t>
            </a:fld>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D278C16B-5694-4F50-8DC4-BB0F1AD6D52B}"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4D15FFC3-1F1D-4037-B070-6C996D439084}" type="datetime1">
              <a:rPr lang="ja-JP" altLang="en-US" smtClean="0"/>
              <a:t>2010/12/27</a:t>
            </a:fld>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50610657-4209-491E-8C07-1F5F4705555D}"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7DF9C786-844E-4442-B7FE-8C845F554153}" type="datetime1">
              <a:rPr lang="ja-JP" altLang="en-US" smtClean="0"/>
              <a:t>2010/12/27</a:t>
            </a:fld>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EB7BF433-9724-481B-813C-6EE6132CEC9B}"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8E7CB297-FBC4-4FBB-A09F-7231F1756B12}" type="datetime1">
              <a:rPr lang="ja-JP" altLang="en-US" smtClean="0"/>
              <a:t>2010/12/27</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2E82FEE-9343-4EC7-9FC4-2458970D0309}"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F7070A48-6D82-467B-B722-C1782B866806}" type="datetime1">
              <a:rPr lang="ja-JP" altLang="en-US" smtClean="0"/>
              <a:t>2010/12/27</a:t>
            </a:fld>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E1B3F194-C324-4E4E-A006-D0955EE8C4F0}"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a:lvl1pPr>
          </a:lstStyle>
          <a:p>
            <a:fld id="{99E22BCD-CCBD-4F6E-9F10-44D6E84AA825}" type="datetime1">
              <a:rPr lang="ja-JP" altLang="en-US" smtClean="0"/>
              <a:t>2010/12/27</a:t>
            </a:fld>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a:lvl1pPr>
          </a:lstStyle>
          <a:p>
            <a:fld id="{9FA90CDC-0BB4-4D1D-8A5A-915D1F6F5ECB}" type="slidenum">
              <a:rPr lang="en-US" altLang="ja-JP"/>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charset="-128"/>
        </a:defRPr>
      </a:lvl2pPr>
      <a:lvl3pPr algn="ctr" rtl="0" fontAlgn="base">
        <a:spcBef>
          <a:spcPct val="0"/>
        </a:spcBef>
        <a:spcAft>
          <a:spcPct val="0"/>
        </a:spcAft>
        <a:defRPr kumimoji="1" sz="4400">
          <a:solidFill>
            <a:schemeClr val="tx2"/>
          </a:solidFill>
          <a:latin typeface="Arial" charset="0"/>
          <a:ea typeface="ＭＳ Ｐゴシック" charset="-128"/>
        </a:defRPr>
      </a:lvl3pPr>
      <a:lvl4pPr algn="ctr" rtl="0" fontAlgn="base">
        <a:spcBef>
          <a:spcPct val="0"/>
        </a:spcBef>
        <a:spcAft>
          <a:spcPct val="0"/>
        </a:spcAft>
        <a:defRPr kumimoji="1" sz="4400">
          <a:solidFill>
            <a:schemeClr val="tx2"/>
          </a:solidFill>
          <a:latin typeface="Arial" charset="0"/>
          <a:ea typeface="ＭＳ Ｐゴシック" charset="-128"/>
        </a:defRPr>
      </a:lvl4pPr>
      <a:lvl5pPr algn="ctr" rtl="0" fontAlgn="base">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1052513" y="1784350"/>
            <a:ext cx="7000875" cy="1100138"/>
          </a:xfrm>
        </p:spPr>
        <p:txBody>
          <a:bodyPr/>
          <a:lstStyle/>
          <a:p>
            <a:r>
              <a:rPr lang="ja-JP" altLang="en-US" sz="3600"/>
              <a:t>科学館における“展示物”の事例</a:t>
            </a:r>
          </a:p>
        </p:txBody>
      </p:sp>
      <p:sp>
        <p:nvSpPr>
          <p:cNvPr id="37891" name="Text Box 3"/>
          <p:cNvSpPr txBox="1">
            <a:spLocks noChangeArrowheads="1"/>
          </p:cNvSpPr>
          <p:nvPr/>
        </p:nvSpPr>
        <p:spPr bwMode="auto">
          <a:xfrm>
            <a:off x="4068763" y="4922838"/>
            <a:ext cx="4738687" cy="1187450"/>
          </a:xfrm>
          <a:prstGeom prst="rect">
            <a:avLst/>
          </a:prstGeom>
          <a:noFill/>
          <a:ln w="9525">
            <a:noFill/>
            <a:miter lim="800000"/>
            <a:headEnd/>
            <a:tailEnd/>
          </a:ln>
          <a:effectLst/>
        </p:spPr>
        <p:txBody>
          <a:bodyPr wrap="none">
            <a:spAutoFit/>
          </a:bodyPr>
          <a:lstStyle/>
          <a:p>
            <a:pPr algn="r"/>
            <a:r>
              <a:rPr lang="ja-JP" altLang="en-US" sz="2400"/>
              <a:t>独立行政法人 科学技術振興機構　</a:t>
            </a:r>
          </a:p>
          <a:p>
            <a:pPr algn="r"/>
            <a:r>
              <a:rPr lang="ja-JP" altLang="en-US" sz="2400"/>
              <a:t>科学コミュニケーション推進本部　</a:t>
            </a:r>
          </a:p>
          <a:p>
            <a:pPr algn="r"/>
            <a:r>
              <a:rPr lang="ja-JP" altLang="en-US" sz="2400"/>
              <a:t>副推進本部長　川上 伸昭　　　</a:t>
            </a:r>
          </a:p>
        </p:txBody>
      </p:sp>
      <p:pic>
        <p:nvPicPr>
          <p:cNvPr id="37892" name="Picture 4" descr="JSTロゴ-17"/>
          <p:cNvPicPr>
            <a:picLocks noChangeAspect="1" noChangeArrowheads="1"/>
          </p:cNvPicPr>
          <p:nvPr/>
        </p:nvPicPr>
        <p:blipFill>
          <a:blip r:embed="rId3" cstate="print"/>
          <a:srcRect/>
          <a:stretch>
            <a:fillRect/>
          </a:stretch>
        </p:blipFill>
        <p:spPr bwMode="auto">
          <a:xfrm>
            <a:off x="6553200" y="244475"/>
            <a:ext cx="2279650" cy="4016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762000"/>
          </a:xfrm>
          <a:prstGeom prst="rect">
            <a:avLst/>
          </a:prstGeom>
          <a:solidFill>
            <a:srgbClr val="44D044"/>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千葉市科学館</a:t>
            </a:r>
          </a:p>
        </p:txBody>
      </p:sp>
      <p:sp>
        <p:nvSpPr>
          <p:cNvPr id="39939" name="Rectangle 3"/>
          <p:cNvSpPr>
            <a:spLocks noChangeArrowheads="1"/>
          </p:cNvSpPr>
          <p:nvPr/>
        </p:nvSpPr>
        <p:spPr bwMode="auto">
          <a:xfrm>
            <a:off x="806450" y="1839913"/>
            <a:ext cx="7408863" cy="3708400"/>
          </a:xfrm>
          <a:prstGeom prst="rect">
            <a:avLst/>
          </a:prstGeom>
          <a:noFill/>
          <a:ln w="38100">
            <a:noFill/>
            <a:miter lim="800000"/>
            <a:headEnd/>
            <a:tailEnd/>
          </a:ln>
          <a:effectLst/>
        </p:spPr>
        <p:txBody>
          <a:bodyPr wrap="none"/>
          <a:lstStyle/>
          <a:p>
            <a:r>
              <a:rPr lang="ja-JP" altLang="en-US" sz="1600" b="1">
                <a:latin typeface="ＭＳ Ｐ明朝" charset="-128"/>
                <a:ea typeface="ＭＳ Ｐ明朝" charset="-128"/>
              </a:rPr>
              <a:t>平成</a:t>
            </a:r>
            <a:r>
              <a:rPr lang="en-US" altLang="ja-JP" sz="1600" b="1">
                <a:latin typeface="ＭＳ Ｐ明朝" charset="-128"/>
                <a:ea typeface="ＭＳ Ｐ明朝" charset="-128"/>
              </a:rPr>
              <a:t>19</a:t>
            </a:r>
            <a:r>
              <a:rPr lang="ja-JP" altLang="en-US" sz="1600" b="1">
                <a:latin typeface="ＭＳ Ｐ明朝" charset="-128"/>
                <a:ea typeface="ＭＳ Ｐ明朝" charset="-128"/>
              </a:rPr>
              <a:t>年</a:t>
            </a:r>
            <a:r>
              <a:rPr lang="en-US" altLang="ja-JP" sz="1600" b="1">
                <a:latin typeface="ＭＳ Ｐ明朝" charset="-128"/>
                <a:ea typeface="ＭＳ Ｐ明朝" charset="-128"/>
              </a:rPr>
              <a:t>10</a:t>
            </a:r>
            <a:r>
              <a:rPr lang="ja-JP" altLang="en-US" sz="1600" b="1">
                <a:latin typeface="ＭＳ Ｐ明朝" charset="-128"/>
                <a:ea typeface="ＭＳ Ｐ明朝" charset="-128"/>
              </a:rPr>
              <a:t>月</a:t>
            </a:r>
            <a:r>
              <a:rPr lang="en-US" altLang="ja-JP" sz="1600" b="1">
                <a:latin typeface="ＭＳ Ｐ明朝" charset="-128"/>
                <a:ea typeface="ＭＳ Ｐ明朝" charset="-128"/>
              </a:rPr>
              <a:t>20</a:t>
            </a:r>
            <a:r>
              <a:rPr lang="ja-JP" altLang="en-US" sz="1600" b="1">
                <a:latin typeface="ＭＳ Ｐ明朝" charset="-128"/>
                <a:ea typeface="ＭＳ Ｐ明朝" charset="-128"/>
              </a:rPr>
              <a:t>日開館</a:t>
            </a:r>
          </a:p>
          <a:p>
            <a:endParaRPr lang="ja-JP" altLang="en-US" sz="1600" b="1">
              <a:latin typeface="ＭＳ Ｐ明朝" charset="-128"/>
              <a:ea typeface="ＭＳ Ｐ明朝" charset="-128"/>
            </a:endParaRPr>
          </a:p>
          <a:p>
            <a:r>
              <a:rPr lang="ja-JP" altLang="en-US" sz="1600" b="1">
                <a:latin typeface="ＭＳ Ｐ明朝" charset="-128"/>
                <a:ea typeface="ＭＳ Ｐ明朝" charset="-128"/>
              </a:rPr>
              <a:t>運営コンセプトとして、①人が主役、②来館者との体験の共有、を掲げ、</a:t>
            </a:r>
          </a:p>
          <a:p>
            <a:r>
              <a:rPr lang="ja-JP" altLang="en-US" sz="1600" b="1">
                <a:latin typeface="ＭＳ Ｐ明朝" charset="-128"/>
                <a:ea typeface="ＭＳ Ｐ明朝" charset="-128"/>
              </a:rPr>
              <a:t>自然科学に留まらず、芸術や歴史等広い領域で’科学’を捉え、子どもから大人まで</a:t>
            </a:r>
          </a:p>
          <a:p>
            <a:r>
              <a:rPr lang="ja-JP" altLang="en-US" sz="1600" b="1">
                <a:latin typeface="ＭＳ Ｐ明朝" charset="-128"/>
                <a:ea typeface="ＭＳ Ｐ明朝" charset="-128"/>
              </a:rPr>
              <a:t>楽しめるプログラムを展開。</a:t>
            </a:r>
          </a:p>
          <a:p>
            <a:endParaRPr lang="ja-JP" altLang="en-US" sz="1600" b="1">
              <a:latin typeface="ＭＳ Ｐ明朝" charset="-128"/>
              <a:ea typeface="ＭＳ Ｐ明朝" charset="-128"/>
            </a:endParaRPr>
          </a:p>
          <a:p>
            <a:r>
              <a:rPr lang="ja-JP" altLang="en-US" sz="1600" b="1">
                <a:latin typeface="ＭＳ Ｐ明朝" charset="-128"/>
                <a:ea typeface="ＭＳ Ｐ明朝" charset="-128"/>
              </a:rPr>
              <a:t>体験型の展示物とともに、展示を活用したスタッフトークやワークショップ、</a:t>
            </a:r>
          </a:p>
          <a:p>
            <a:r>
              <a:rPr lang="ja-JP" altLang="en-US" sz="1600" b="1">
                <a:latin typeface="ＭＳ Ｐ明朝" charset="-128"/>
                <a:ea typeface="ＭＳ Ｐ明朝" charset="-128"/>
              </a:rPr>
              <a:t>実験や工作等の探求型ワークショップも充実している。</a:t>
            </a:r>
          </a:p>
          <a:p>
            <a:endParaRPr lang="ja-JP" altLang="en-US" sz="1600" b="1">
              <a:latin typeface="ＭＳ Ｐ明朝" charset="-128"/>
              <a:ea typeface="ＭＳ Ｐ明朝" charset="-128"/>
            </a:endParaRPr>
          </a:p>
          <a:p>
            <a:r>
              <a:rPr lang="ja-JP" altLang="en-US" sz="1600" b="1">
                <a:latin typeface="ＭＳ Ｐ明朝" charset="-128"/>
                <a:ea typeface="ＭＳ Ｐ明朝" charset="-128"/>
              </a:rPr>
              <a:t>［規模］</a:t>
            </a:r>
          </a:p>
          <a:p>
            <a:r>
              <a:rPr lang="ja-JP" altLang="en-US" sz="1600">
                <a:latin typeface="ＭＳ Ｐ明朝" charset="-128"/>
                <a:ea typeface="ＭＳ Ｐ明朝" charset="-128"/>
              </a:rPr>
              <a:t>　　敷地面積：</a:t>
            </a:r>
            <a:r>
              <a:rPr lang="en-US" altLang="ja-JP" sz="1600">
                <a:latin typeface="ＭＳ Ｐ明朝" charset="-128"/>
                <a:ea typeface="ＭＳ Ｐ明朝" charset="-128"/>
              </a:rPr>
              <a:t>7,122.28㎡</a:t>
            </a:r>
            <a:r>
              <a:rPr lang="ja-JP" altLang="en-US" sz="1600">
                <a:latin typeface="ＭＳ Ｐ明朝" charset="-128"/>
                <a:ea typeface="ＭＳ Ｐ明朝" charset="-128"/>
              </a:rPr>
              <a:t>、建築面積：</a:t>
            </a:r>
            <a:r>
              <a:rPr lang="en-US" altLang="ja-JP" sz="1600">
                <a:latin typeface="ＭＳ Ｐ明朝" charset="-128"/>
                <a:ea typeface="ＭＳ Ｐ明朝" charset="-128"/>
              </a:rPr>
              <a:t>5,239.19㎡</a:t>
            </a:r>
            <a:r>
              <a:rPr lang="ja-JP" altLang="en-US" sz="1600">
                <a:latin typeface="ＭＳ Ｐ明朝" charset="-128"/>
                <a:ea typeface="ＭＳ Ｐ明朝" charset="-128"/>
              </a:rPr>
              <a:t>、年間来館者数：</a:t>
            </a:r>
            <a:r>
              <a:rPr lang="en-US" altLang="ja-JP" sz="1600">
                <a:latin typeface="ＭＳ Ｐ明朝" charset="-128"/>
                <a:ea typeface="ＭＳ Ｐ明朝" charset="-128"/>
              </a:rPr>
              <a:t>30</a:t>
            </a:r>
            <a:r>
              <a:rPr lang="ja-JP" altLang="en-US" sz="1600">
                <a:latin typeface="ＭＳ Ｐ明朝" charset="-128"/>
                <a:ea typeface="ＭＳ Ｐ明朝" charset="-128"/>
              </a:rPr>
              <a:t>～</a:t>
            </a:r>
            <a:r>
              <a:rPr lang="en-US" altLang="ja-JP" sz="1600">
                <a:latin typeface="ＭＳ Ｐ明朝" charset="-128"/>
                <a:ea typeface="ＭＳ Ｐ明朝" charset="-128"/>
              </a:rPr>
              <a:t>40</a:t>
            </a:r>
            <a:r>
              <a:rPr lang="ja-JP" altLang="en-US" sz="1600">
                <a:latin typeface="ＭＳ Ｐ明朝" charset="-128"/>
                <a:ea typeface="ＭＳ Ｐ明朝" charset="-128"/>
              </a:rPr>
              <a:t>万人</a:t>
            </a:r>
          </a:p>
          <a:p>
            <a:endParaRPr lang="ja-JP" altLang="en-US" sz="1600">
              <a:latin typeface="ＭＳ Ｐ明朝" charset="-128"/>
              <a:ea typeface="ＭＳ Ｐ明朝" charset="-128"/>
            </a:endParaRPr>
          </a:p>
          <a:p>
            <a:r>
              <a:rPr lang="ja-JP" altLang="en-US" sz="1600" b="1">
                <a:latin typeface="ＭＳ Ｐ明朝" charset="-128"/>
                <a:ea typeface="ＭＳ Ｐ明朝" charset="-128"/>
              </a:rPr>
              <a:t>［展示制作］</a:t>
            </a:r>
            <a:endParaRPr lang="ja-JP" altLang="en-US" sz="1600">
              <a:latin typeface="ＭＳ Ｐ明朝" charset="-128"/>
              <a:ea typeface="ＭＳ Ｐ明朝" charset="-128"/>
            </a:endParaRPr>
          </a:p>
          <a:p>
            <a:r>
              <a:rPr lang="ja-JP" altLang="en-US" sz="1600">
                <a:latin typeface="ＭＳ Ｐ明朝" charset="-128"/>
                <a:ea typeface="ＭＳ Ｐ明朝" charset="-128"/>
              </a:rPr>
              <a:t>　　トータルメディア開発研究所・凸版印刷共同事業体 </a:t>
            </a:r>
          </a:p>
          <a:p>
            <a:endParaRPr lang="en-US" altLang="ja-JP" sz="1600">
              <a:latin typeface="ＭＳ Ｐ明朝" charset="-128"/>
              <a:ea typeface="ＭＳ Ｐ明朝" charset="-128"/>
            </a:endParaRPr>
          </a:p>
        </p:txBody>
      </p:sp>
      <p:sp>
        <p:nvSpPr>
          <p:cNvPr id="39940" name="AutoShape 4"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sp>
        <p:nvSpPr>
          <p:cNvPr id="39941" name="Rectangle 5"/>
          <p:cNvSpPr>
            <a:spLocks noChangeArrowheads="1"/>
          </p:cNvSpPr>
          <p:nvPr/>
        </p:nvSpPr>
        <p:spPr bwMode="auto">
          <a:xfrm>
            <a:off x="152400" y="838200"/>
            <a:ext cx="1550988" cy="481013"/>
          </a:xfrm>
          <a:prstGeom prst="rect">
            <a:avLst/>
          </a:prstGeom>
          <a:noFill/>
          <a:ln w="38100">
            <a:solidFill>
              <a:srgbClr val="44D044"/>
            </a:solidFill>
            <a:miter lim="800000"/>
            <a:headEnd/>
            <a:tailEnd/>
          </a:ln>
          <a:effectLst/>
        </p:spPr>
        <p:txBody>
          <a:bodyPr wrap="none" anchor="ctr"/>
          <a:lstStyle/>
          <a:p>
            <a:pPr algn="ctr"/>
            <a:r>
              <a:rPr lang="ja-JP" altLang="en-US" b="1">
                <a:latin typeface="ＭＳ Ｐ明朝" charset="-128"/>
                <a:ea typeface="ＭＳ Ｐ明朝" charset="-128"/>
              </a:rPr>
              <a:t>概　要</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0" y="0"/>
            <a:ext cx="9144000" cy="762000"/>
          </a:xfrm>
          <a:prstGeom prst="rect">
            <a:avLst/>
          </a:prstGeom>
          <a:solidFill>
            <a:srgbClr val="44D044"/>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千葉市科学館</a:t>
            </a:r>
          </a:p>
        </p:txBody>
      </p:sp>
      <p:sp>
        <p:nvSpPr>
          <p:cNvPr id="40963" name="Rectangle 3"/>
          <p:cNvSpPr>
            <a:spLocks noChangeArrowheads="1"/>
          </p:cNvSpPr>
          <p:nvPr/>
        </p:nvSpPr>
        <p:spPr bwMode="auto">
          <a:xfrm>
            <a:off x="246063" y="936625"/>
            <a:ext cx="3124200" cy="614363"/>
          </a:xfrm>
          <a:prstGeom prst="rect">
            <a:avLst/>
          </a:prstGeom>
          <a:noFill/>
          <a:ln w="38100">
            <a:solidFill>
              <a:srgbClr val="44D044"/>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sp>
        <p:nvSpPr>
          <p:cNvPr id="40964" name="Rectangle 4"/>
          <p:cNvSpPr>
            <a:spLocks noChangeArrowheads="1"/>
          </p:cNvSpPr>
          <p:nvPr/>
        </p:nvSpPr>
        <p:spPr bwMode="auto">
          <a:xfrm>
            <a:off x="6132513" y="860425"/>
            <a:ext cx="2546350" cy="420688"/>
          </a:xfrm>
          <a:prstGeom prst="rect">
            <a:avLst/>
          </a:prstGeom>
          <a:noFill/>
          <a:ln w="9525">
            <a:noFill/>
            <a:miter lim="800000"/>
            <a:headEnd/>
            <a:tailEnd/>
          </a:ln>
          <a:effectLst/>
        </p:spPr>
        <p:txBody>
          <a:bodyPr anchor="ctr" anchorCtr="1"/>
          <a:lstStyle/>
          <a:p>
            <a:pPr algn="ctr"/>
            <a:endParaRPr lang="ja-JP" altLang="ja-JP" sz="2400" b="1">
              <a:latin typeface="ＭＳ Ｐゴシック" charset="-128"/>
            </a:endParaRPr>
          </a:p>
        </p:txBody>
      </p:sp>
      <p:sp>
        <p:nvSpPr>
          <p:cNvPr id="40965" name="Text Box 5"/>
          <p:cNvSpPr txBox="1">
            <a:spLocks noChangeArrowheads="1"/>
          </p:cNvSpPr>
          <p:nvPr/>
        </p:nvSpPr>
        <p:spPr bwMode="auto">
          <a:xfrm>
            <a:off x="6486525" y="1874838"/>
            <a:ext cx="2451100" cy="1862137"/>
          </a:xfrm>
          <a:prstGeom prst="rect">
            <a:avLst/>
          </a:prstGeom>
          <a:noFill/>
          <a:ln w="6350">
            <a:noFill/>
            <a:miter lim="800000"/>
            <a:headEnd/>
            <a:tailEnd/>
          </a:ln>
          <a:effectLst/>
        </p:spPr>
        <p:txBody>
          <a:bodyPr/>
          <a:lstStyle/>
          <a:p>
            <a:pPr>
              <a:lnSpc>
                <a:spcPct val="110000"/>
              </a:lnSpc>
            </a:pPr>
            <a:r>
              <a:rPr lang="en-US" altLang="ja-JP" sz="1100">
                <a:latin typeface="ＭＳ Ｐゴシック" charset="-128"/>
                <a:ea typeface="ＭＳ Ｐ明朝" charset="-128"/>
              </a:rPr>
              <a:t>●</a:t>
            </a:r>
            <a:r>
              <a:rPr lang="ja-JP" altLang="en-US" sz="1100">
                <a:latin typeface="ＭＳ Ｐゴシック" charset="-128"/>
                <a:ea typeface="ＭＳ Ｐ明朝" charset="-128"/>
              </a:rPr>
              <a:t>操作</a:t>
            </a:r>
          </a:p>
          <a:p>
            <a:pPr marL="190500" lvl="1" indent="-57150">
              <a:lnSpc>
                <a:spcPct val="110000"/>
              </a:lnSpc>
            </a:pPr>
            <a:r>
              <a:rPr lang="ja-JP" altLang="en-US" sz="1100">
                <a:latin typeface="ＭＳ Ｐゴシック" charset="-128"/>
                <a:ea typeface="ＭＳ Ｐ明朝" charset="-128"/>
              </a:rPr>
              <a:t>・角度の違う偏光板によって内部に壁があるように見える斜路を、円筒型アクリルが通過していく様子を観察する</a:t>
            </a:r>
          </a:p>
          <a:p>
            <a:pPr>
              <a:lnSpc>
                <a:spcPct val="110000"/>
              </a:lnSpc>
            </a:pPr>
            <a:r>
              <a:rPr lang="ja-JP" altLang="en-US" sz="1100">
                <a:latin typeface="ＭＳ Ｐゴシック" charset="-128"/>
                <a:ea typeface="ＭＳ Ｐ明朝" charset="-128"/>
              </a:rPr>
              <a:t>●演出</a:t>
            </a:r>
          </a:p>
          <a:p>
            <a:pPr marL="190500" lvl="1" indent="-57150">
              <a:lnSpc>
                <a:spcPct val="110000"/>
              </a:lnSpc>
            </a:pPr>
            <a:r>
              <a:rPr lang="ja-JP" altLang="en-US" sz="1100">
                <a:latin typeface="ＭＳ Ｐゴシック" charset="-128"/>
                <a:ea typeface="ＭＳ Ｐ明朝" charset="-128"/>
              </a:rPr>
              <a:t>・四方（上下面・左右面）に一定の長さで角度を変えた偏光フィルムが貼付してある斜路</a:t>
            </a:r>
          </a:p>
        </p:txBody>
      </p:sp>
      <p:pic>
        <p:nvPicPr>
          <p:cNvPr id="40966" name="Picture 6" descr="DSCF1823s"/>
          <p:cNvPicPr>
            <a:picLocks noChangeAspect="1" noChangeArrowheads="1"/>
          </p:cNvPicPr>
          <p:nvPr/>
        </p:nvPicPr>
        <p:blipFill>
          <a:blip r:embed="rId2"/>
          <a:srcRect/>
          <a:stretch>
            <a:fillRect/>
          </a:stretch>
        </p:blipFill>
        <p:spPr bwMode="auto">
          <a:xfrm>
            <a:off x="1095375" y="1831975"/>
            <a:ext cx="5283200" cy="3006725"/>
          </a:xfrm>
          <a:prstGeom prst="rect">
            <a:avLst/>
          </a:prstGeom>
          <a:noFill/>
        </p:spPr>
      </p:pic>
      <p:sp>
        <p:nvSpPr>
          <p:cNvPr id="40967" name="Text Box 7"/>
          <p:cNvSpPr txBox="1">
            <a:spLocks noChangeArrowheads="1"/>
          </p:cNvSpPr>
          <p:nvPr/>
        </p:nvSpPr>
        <p:spPr bwMode="auto">
          <a:xfrm>
            <a:off x="6518275" y="3984625"/>
            <a:ext cx="2455863" cy="822325"/>
          </a:xfrm>
          <a:prstGeom prst="rect">
            <a:avLst/>
          </a:prstGeom>
          <a:noFill/>
          <a:ln w="9525">
            <a:noFill/>
            <a:miter lim="800000"/>
            <a:headEnd/>
            <a:tailEnd/>
          </a:ln>
          <a:effectLst/>
        </p:spPr>
        <p:txBody>
          <a:bodyPr>
            <a:spAutoFit/>
          </a:bodyPr>
          <a:lstStyle/>
          <a:p>
            <a:r>
              <a:rPr lang="ja-JP" altLang="en-US" sz="1200" b="1">
                <a:solidFill>
                  <a:srgbClr val="FF0000"/>
                </a:solidFill>
                <a:ea typeface="ＭＳ Ｐ明朝" charset="-128"/>
              </a:rPr>
              <a:t>・比較的安価</a:t>
            </a:r>
          </a:p>
          <a:p>
            <a:r>
              <a:rPr lang="ja-JP" altLang="en-US" sz="1200" b="1">
                <a:solidFill>
                  <a:srgbClr val="FF0000"/>
                </a:solidFill>
                <a:ea typeface="ＭＳ Ｐ明朝" charset="-128"/>
              </a:rPr>
              <a:t>・ワークショップなど関連プログラム</a:t>
            </a:r>
          </a:p>
          <a:p>
            <a:r>
              <a:rPr lang="ja-JP" altLang="en-US" sz="1200" b="1">
                <a:solidFill>
                  <a:srgbClr val="FF0000"/>
                </a:solidFill>
                <a:ea typeface="ＭＳ Ｐ明朝" charset="-128"/>
              </a:rPr>
              <a:t>　の企画がしやすい</a:t>
            </a:r>
          </a:p>
          <a:p>
            <a:r>
              <a:rPr lang="ja-JP" altLang="en-US" sz="1200" b="1">
                <a:solidFill>
                  <a:srgbClr val="FF0000"/>
                </a:solidFill>
                <a:ea typeface="ＭＳ Ｐ明朝" charset="-128"/>
              </a:rPr>
              <a:t>・他プログラムとの連携も容易</a:t>
            </a:r>
          </a:p>
        </p:txBody>
      </p:sp>
      <p:graphicFrame>
        <p:nvGraphicFramePr>
          <p:cNvPr id="40968" name="Group 8"/>
          <p:cNvGraphicFramePr>
            <a:graphicFrameLocks noGrp="1"/>
          </p:cNvGraphicFramePr>
          <p:nvPr>
            <p:ph/>
          </p:nvPr>
        </p:nvGraphicFramePr>
        <p:xfrm>
          <a:off x="676275" y="5073650"/>
          <a:ext cx="7705725" cy="1076326"/>
        </p:xfrm>
        <a:graphic>
          <a:graphicData uri="http://schemas.openxmlformats.org/drawingml/2006/table">
            <a:tbl>
              <a:tblPr/>
              <a:tblGrid>
                <a:gridCol w="2012950"/>
                <a:gridCol w="5692775"/>
              </a:tblGrid>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明朝" charset="-128"/>
                        </a:rPr>
                        <a:t>偏光板トンネル</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明朝" charset="-128"/>
                        </a:rPr>
                        <a:t>偏光板を使用したトンネルの中を見ると、通路の途中が黒く壁のように見え、まるで通り抜けているかのように見える。偏光板を通る光の進み方の不思議を体験する。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762000"/>
          </a:xfrm>
          <a:prstGeom prst="rect">
            <a:avLst/>
          </a:prstGeom>
          <a:solidFill>
            <a:srgbClr val="44D044"/>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千葉市科学館</a:t>
            </a:r>
          </a:p>
        </p:txBody>
      </p:sp>
      <p:sp>
        <p:nvSpPr>
          <p:cNvPr id="41987" name="Rectangle 3"/>
          <p:cNvSpPr>
            <a:spLocks noChangeArrowheads="1"/>
          </p:cNvSpPr>
          <p:nvPr/>
        </p:nvSpPr>
        <p:spPr bwMode="auto">
          <a:xfrm>
            <a:off x="246063" y="936625"/>
            <a:ext cx="3124200" cy="614363"/>
          </a:xfrm>
          <a:prstGeom prst="rect">
            <a:avLst/>
          </a:prstGeom>
          <a:noFill/>
          <a:ln w="38100">
            <a:solidFill>
              <a:srgbClr val="44D044"/>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sp>
        <p:nvSpPr>
          <p:cNvPr id="41988" name="Text Box 4"/>
          <p:cNvSpPr txBox="1">
            <a:spLocks noChangeArrowheads="1"/>
          </p:cNvSpPr>
          <p:nvPr/>
        </p:nvSpPr>
        <p:spPr bwMode="auto">
          <a:xfrm>
            <a:off x="6396038" y="1866900"/>
            <a:ext cx="2581275" cy="1644650"/>
          </a:xfrm>
          <a:prstGeom prst="rect">
            <a:avLst/>
          </a:prstGeom>
          <a:noFill/>
          <a:ln w="6350">
            <a:noFill/>
            <a:miter lim="800000"/>
            <a:headEnd/>
            <a:tailEnd/>
          </a:ln>
          <a:effectLst/>
        </p:spPr>
        <p:txBody>
          <a:bodyPr/>
          <a:lstStyle/>
          <a:p>
            <a:pPr>
              <a:lnSpc>
                <a:spcPct val="110000"/>
              </a:lnSpc>
            </a:pPr>
            <a:r>
              <a:rPr lang="en-US" altLang="ja-JP" sz="1100">
                <a:latin typeface="ＭＳ Ｐゴシック" charset="-128"/>
                <a:ea typeface="ＭＳ Ｐ明朝" charset="-128"/>
              </a:rPr>
              <a:t>●</a:t>
            </a:r>
            <a:r>
              <a:rPr lang="ja-JP" altLang="en-US" sz="1100">
                <a:latin typeface="ＭＳ Ｐゴシック" charset="-128"/>
                <a:ea typeface="ＭＳ Ｐ明朝" charset="-128"/>
              </a:rPr>
              <a:t>操作</a:t>
            </a:r>
          </a:p>
          <a:p>
            <a:pPr marL="190500" lvl="1" indent="-57150">
              <a:lnSpc>
                <a:spcPct val="110000"/>
              </a:lnSpc>
            </a:pPr>
            <a:r>
              <a:rPr lang="ja-JP" altLang="en-US" sz="1100">
                <a:latin typeface="ＭＳ Ｐゴシック" charset="-128"/>
                <a:ea typeface="ＭＳ Ｐ明朝" charset="-128"/>
              </a:rPr>
              <a:t>・靴を脱いで室内に入り、土間側を脚、反対側を頭に仰臥して天井を見上げる</a:t>
            </a:r>
          </a:p>
          <a:p>
            <a:pPr marL="190500" lvl="1" indent="-57150">
              <a:lnSpc>
                <a:spcPct val="110000"/>
              </a:lnSpc>
            </a:pPr>
            <a:r>
              <a:rPr lang="ja-JP" altLang="en-US" sz="1100">
                <a:latin typeface="ＭＳ Ｐゴシック" charset="-128"/>
                <a:ea typeface="ＭＳ Ｐ明朝" charset="-128"/>
              </a:rPr>
              <a:t>・天井が平行であることを確認したのち、足元を覗き込むようにして起き上がる。</a:t>
            </a:r>
          </a:p>
          <a:p>
            <a:pPr>
              <a:lnSpc>
                <a:spcPct val="110000"/>
              </a:lnSpc>
            </a:pPr>
            <a:r>
              <a:rPr lang="ja-JP" altLang="en-US" sz="1100">
                <a:latin typeface="ＭＳ Ｐゴシック" charset="-128"/>
                <a:ea typeface="ＭＳ Ｐ明朝" charset="-128"/>
              </a:rPr>
              <a:t>●演出</a:t>
            </a:r>
          </a:p>
          <a:p>
            <a:pPr marL="190500" lvl="1" indent="-57150">
              <a:lnSpc>
                <a:spcPct val="110000"/>
              </a:lnSpc>
            </a:pPr>
            <a:r>
              <a:rPr lang="ja-JP" altLang="en-US" sz="1100">
                <a:latin typeface="ＭＳ Ｐゴシック" charset="-128"/>
                <a:ea typeface="ＭＳ Ｐ明朝" charset="-128"/>
              </a:rPr>
              <a:t>・部屋が傾いているような感覚になる</a:t>
            </a:r>
          </a:p>
        </p:txBody>
      </p:sp>
      <p:sp>
        <p:nvSpPr>
          <p:cNvPr id="41989" name="Text Box 5"/>
          <p:cNvSpPr txBox="1">
            <a:spLocks noChangeArrowheads="1"/>
          </p:cNvSpPr>
          <p:nvPr/>
        </p:nvSpPr>
        <p:spPr bwMode="auto">
          <a:xfrm>
            <a:off x="5210175" y="5010150"/>
            <a:ext cx="1122363" cy="255588"/>
          </a:xfrm>
          <a:prstGeom prst="rect">
            <a:avLst/>
          </a:prstGeom>
          <a:noFill/>
          <a:ln w="6350">
            <a:noFill/>
            <a:miter lim="800000"/>
            <a:headEnd/>
            <a:tailEnd/>
          </a:ln>
          <a:effectLst/>
        </p:spPr>
        <p:txBody>
          <a:bodyPr/>
          <a:lstStyle/>
          <a:p>
            <a:pPr marL="127000" indent="-127000">
              <a:lnSpc>
                <a:spcPct val="110000"/>
              </a:lnSpc>
            </a:pPr>
            <a:r>
              <a:rPr lang="ja-JP" altLang="en-US" sz="1000">
                <a:latin typeface="ＭＳ Ｐゴシック" charset="-128"/>
              </a:rPr>
              <a:t>・約</a:t>
            </a:r>
            <a:r>
              <a:rPr lang="en-US" altLang="ja-JP" sz="1000">
                <a:latin typeface="ＭＳ Ｐゴシック" charset="-128"/>
              </a:rPr>
              <a:t>10㎡</a:t>
            </a:r>
            <a:r>
              <a:rPr lang="ja-JP" altLang="en-US" sz="1000">
                <a:latin typeface="ＭＳ Ｐゴシック" charset="-128"/>
              </a:rPr>
              <a:t>の和室</a:t>
            </a:r>
          </a:p>
        </p:txBody>
      </p:sp>
      <p:pic>
        <p:nvPicPr>
          <p:cNvPr id="41990" name="Picture 6" descr="DSCF1915"/>
          <p:cNvPicPr>
            <a:picLocks noChangeAspect="1" noChangeArrowheads="1"/>
          </p:cNvPicPr>
          <p:nvPr/>
        </p:nvPicPr>
        <p:blipFill>
          <a:blip r:embed="rId2"/>
          <a:srcRect/>
          <a:stretch>
            <a:fillRect/>
          </a:stretch>
        </p:blipFill>
        <p:spPr bwMode="auto">
          <a:xfrm>
            <a:off x="866775" y="1684338"/>
            <a:ext cx="5441950" cy="3228975"/>
          </a:xfrm>
          <a:prstGeom prst="rect">
            <a:avLst/>
          </a:prstGeom>
          <a:noFill/>
        </p:spPr>
      </p:pic>
      <p:sp>
        <p:nvSpPr>
          <p:cNvPr id="41991" name="Text Box 7"/>
          <p:cNvSpPr txBox="1">
            <a:spLocks noChangeArrowheads="1"/>
          </p:cNvSpPr>
          <p:nvPr/>
        </p:nvSpPr>
        <p:spPr bwMode="auto">
          <a:xfrm>
            <a:off x="6411913" y="3748088"/>
            <a:ext cx="1619250" cy="639762"/>
          </a:xfrm>
          <a:prstGeom prst="rect">
            <a:avLst/>
          </a:prstGeom>
          <a:noFill/>
          <a:ln w="9525">
            <a:noFill/>
            <a:miter lim="800000"/>
            <a:headEnd/>
            <a:tailEnd/>
          </a:ln>
          <a:effectLst/>
        </p:spPr>
        <p:txBody>
          <a:bodyPr wrap="none">
            <a:spAutoFit/>
          </a:bodyPr>
          <a:lstStyle/>
          <a:p>
            <a:r>
              <a:rPr lang="ja-JP" altLang="en-US" sz="1200" b="1">
                <a:solidFill>
                  <a:srgbClr val="FF0000"/>
                </a:solidFill>
                <a:ea typeface="ＭＳ Ｐ明朝" charset="-128"/>
              </a:rPr>
              <a:t>・比較的安価</a:t>
            </a:r>
          </a:p>
          <a:p>
            <a:r>
              <a:rPr lang="ja-JP" altLang="en-US" sz="1200" b="1">
                <a:solidFill>
                  <a:srgbClr val="FF0000"/>
                </a:solidFill>
                <a:ea typeface="ＭＳ Ｐ明朝" charset="-128"/>
              </a:rPr>
              <a:t>・五感で体験できる</a:t>
            </a:r>
          </a:p>
          <a:p>
            <a:r>
              <a:rPr lang="ja-JP" altLang="en-US" sz="1200" b="1">
                <a:solidFill>
                  <a:srgbClr val="FF0000"/>
                </a:solidFill>
                <a:ea typeface="ＭＳ Ｐ明朝" charset="-128"/>
              </a:rPr>
              <a:t>・衛生上の配慮が必要</a:t>
            </a:r>
          </a:p>
        </p:txBody>
      </p:sp>
      <p:graphicFrame>
        <p:nvGraphicFramePr>
          <p:cNvPr id="41992" name="Group 8"/>
          <p:cNvGraphicFramePr>
            <a:graphicFrameLocks noGrp="1"/>
          </p:cNvGraphicFramePr>
          <p:nvPr>
            <p:ph/>
          </p:nvPr>
        </p:nvGraphicFramePr>
        <p:xfrm>
          <a:off x="423863" y="5411788"/>
          <a:ext cx="8229600" cy="1119188"/>
        </p:xfrm>
        <a:graphic>
          <a:graphicData uri="http://schemas.openxmlformats.org/drawingml/2006/table">
            <a:tbl>
              <a:tblPr/>
              <a:tblGrid>
                <a:gridCol w="2149475"/>
                <a:gridCol w="6080125"/>
              </a:tblGrid>
              <a:tr h="317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801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明朝" charset="-128"/>
                        </a:rPr>
                        <a:t>傾いた部屋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明朝" charset="-128"/>
                        </a:rPr>
                        <a:t>斜めにつくられた下部や天井で構成された部屋。部屋の中で仰向けになり、天井を見上げる。実際には傾いている天井が平行に感じる一方で、そのまま頭を起こし足元を見ると、自分が横たわっているのが傾いた床であるような感覚に陥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762000"/>
          </a:xfrm>
          <a:prstGeom prst="rect">
            <a:avLst/>
          </a:prstGeom>
          <a:solidFill>
            <a:srgbClr val="44D044"/>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千葉市科学館</a:t>
            </a:r>
          </a:p>
        </p:txBody>
      </p:sp>
      <p:sp>
        <p:nvSpPr>
          <p:cNvPr id="43011" name="Rectangle 3"/>
          <p:cNvSpPr>
            <a:spLocks noChangeArrowheads="1"/>
          </p:cNvSpPr>
          <p:nvPr/>
        </p:nvSpPr>
        <p:spPr bwMode="auto">
          <a:xfrm>
            <a:off x="246063" y="936625"/>
            <a:ext cx="3124200" cy="614363"/>
          </a:xfrm>
          <a:prstGeom prst="rect">
            <a:avLst/>
          </a:prstGeom>
          <a:noFill/>
          <a:ln w="38100">
            <a:solidFill>
              <a:srgbClr val="44D044"/>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pic>
        <p:nvPicPr>
          <p:cNvPr id="43012" name="Picture 4" descr="DSCF2237"/>
          <p:cNvPicPr>
            <a:picLocks noChangeAspect="1" noChangeArrowheads="1"/>
          </p:cNvPicPr>
          <p:nvPr/>
        </p:nvPicPr>
        <p:blipFill>
          <a:blip r:embed="rId2"/>
          <a:srcRect/>
          <a:stretch>
            <a:fillRect/>
          </a:stretch>
        </p:blipFill>
        <p:spPr bwMode="auto">
          <a:xfrm>
            <a:off x="757238" y="1695450"/>
            <a:ext cx="5602287" cy="3114675"/>
          </a:xfrm>
          <a:prstGeom prst="rect">
            <a:avLst/>
          </a:prstGeom>
          <a:noFill/>
        </p:spPr>
      </p:pic>
      <p:graphicFrame>
        <p:nvGraphicFramePr>
          <p:cNvPr id="43013" name="Group 5"/>
          <p:cNvGraphicFramePr>
            <a:graphicFrameLocks noGrp="1"/>
          </p:cNvGraphicFramePr>
          <p:nvPr>
            <p:ph/>
          </p:nvPr>
        </p:nvGraphicFramePr>
        <p:xfrm>
          <a:off x="812800" y="5348288"/>
          <a:ext cx="7532688" cy="1039813"/>
        </p:xfrm>
        <a:graphic>
          <a:graphicData uri="http://schemas.openxmlformats.org/drawingml/2006/table">
            <a:tbl>
              <a:tblPr/>
              <a:tblGrid>
                <a:gridCol w="1966913"/>
                <a:gridCol w="5565775"/>
              </a:tblGrid>
              <a:tr h="295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明朝" charset="-128"/>
                        </a:rPr>
                        <a:t>メカニカルリレー</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明朝" charset="-128"/>
                        </a:rPr>
                        <a:t>チェーンと歯車、シーソー、マジックハンド、アルキメデスのらせんなどさまざまな機械の機構を、ゲームを通して体験する。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43024" name="Text Box 16"/>
          <p:cNvSpPr txBox="1">
            <a:spLocks noChangeArrowheads="1"/>
          </p:cNvSpPr>
          <p:nvPr/>
        </p:nvSpPr>
        <p:spPr bwMode="auto">
          <a:xfrm>
            <a:off x="4370388" y="4781550"/>
            <a:ext cx="2160587" cy="388938"/>
          </a:xfrm>
          <a:prstGeom prst="rect">
            <a:avLst/>
          </a:prstGeom>
          <a:noFill/>
          <a:ln w="6350">
            <a:noFill/>
            <a:miter lim="800000"/>
            <a:headEnd/>
            <a:tailEnd/>
          </a:ln>
          <a:effectLst/>
        </p:spPr>
        <p:txBody>
          <a:bodyPr/>
          <a:lstStyle/>
          <a:p>
            <a:pPr marL="65088" indent="-65088">
              <a:lnSpc>
                <a:spcPct val="110000"/>
              </a:lnSpc>
            </a:pPr>
            <a:r>
              <a:rPr lang="ja-JP" altLang="en-US" sz="1000">
                <a:latin typeface="ＭＳ Ｐゴシック" charset="-128"/>
              </a:rPr>
              <a:t>・さまざまな機構があるゲーム装置</a:t>
            </a:r>
          </a:p>
          <a:p>
            <a:pPr marL="65088" indent="-65088">
              <a:lnSpc>
                <a:spcPct val="110000"/>
              </a:lnSpc>
            </a:pPr>
            <a:r>
              <a:rPr lang="ja-JP" altLang="en-US" sz="1000">
                <a:latin typeface="ＭＳ Ｐゴシック" charset="-128"/>
              </a:rPr>
              <a:t>・ハンドル、レバーで操作する</a:t>
            </a:r>
          </a:p>
        </p:txBody>
      </p:sp>
      <p:sp>
        <p:nvSpPr>
          <p:cNvPr id="43025" name="Text Box 17"/>
          <p:cNvSpPr txBox="1">
            <a:spLocks noChangeArrowheads="1"/>
          </p:cNvSpPr>
          <p:nvPr/>
        </p:nvSpPr>
        <p:spPr bwMode="auto">
          <a:xfrm>
            <a:off x="6383338" y="3967163"/>
            <a:ext cx="2682875" cy="639762"/>
          </a:xfrm>
          <a:prstGeom prst="rect">
            <a:avLst/>
          </a:prstGeom>
          <a:noFill/>
          <a:ln w="9525">
            <a:noFill/>
            <a:miter lim="800000"/>
            <a:headEnd/>
            <a:tailEnd/>
          </a:ln>
          <a:effectLst/>
        </p:spPr>
        <p:txBody>
          <a:bodyPr>
            <a:spAutoFit/>
          </a:bodyPr>
          <a:lstStyle/>
          <a:p>
            <a:r>
              <a:rPr lang="ja-JP" altLang="en-US" sz="1200" b="1">
                <a:solidFill>
                  <a:srgbClr val="FF0000"/>
                </a:solidFill>
                <a:ea typeface="ＭＳ Ｐ明朝" charset="-128"/>
              </a:rPr>
              <a:t>・他候補に比べて高価だが人気は抜群</a:t>
            </a:r>
          </a:p>
          <a:p>
            <a:r>
              <a:rPr lang="ja-JP" altLang="en-US" sz="1200" b="1">
                <a:solidFill>
                  <a:srgbClr val="FF0000"/>
                </a:solidFill>
                <a:ea typeface="ＭＳ Ｐ明朝" charset="-128"/>
              </a:rPr>
              <a:t>・力学の原理など、話しが広がりやすい</a:t>
            </a:r>
          </a:p>
          <a:p>
            <a:r>
              <a:rPr lang="ja-JP" altLang="en-US" sz="1200" b="1">
                <a:solidFill>
                  <a:srgbClr val="FF0000"/>
                </a:solidFill>
                <a:ea typeface="ＭＳ Ｐ明朝" charset="-128"/>
              </a:rPr>
              <a:t>・工夫工作などのヒントにもなる展示</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762000"/>
          </a:xfrm>
          <a:prstGeom prst="rect">
            <a:avLst/>
          </a:prstGeom>
          <a:solidFill>
            <a:srgbClr val="44D044"/>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千葉市科学館</a:t>
            </a:r>
          </a:p>
        </p:txBody>
      </p:sp>
      <p:sp>
        <p:nvSpPr>
          <p:cNvPr id="44035" name="Rectangle 3"/>
          <p:cNvSpPr>
            <a:spLocks noChangeArrowheads="1"/>
          </p:cNvSpPr>
          <p:nvPr/>
        </p:nvSpPr>
        <p:spPr bwMode="auto">
          <a:xfrm>
            <a:off x="246063" y="936625"/>
            <a:ext cx="3124200" cy="614363"/>
          </a:xfrm>
          <a:prstGeom prst="rect">
            <a:avLst/>
          </a:prstGeom>
          <a:noFill/>
          <a:ln w="38100">
            <a:solidFill>
              <a:srgbClr val="44D044"/>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pic>
        <p:nvPicPr>
          <p:cNvPr id="44036" name="Picture 35" descr="DSCF1893s"/>
          <p:cNvPicPr>
            <a:picLocks noChangeAspect="1" noChangeArrowheads="1"/>
          </p:cNvPicPr>
          <p:nvPr/>
        </p:nvPicPr>
        <p:blipFill>
          <a:blip r:embed="rId2"/>
          <a:srcRect/>
          <a:stretch>
            <a:fillRect/>
          </a:stretch>
        </p:blipFill>
        <p:spPr bwMode="auto">
          <a:xfrm>
            <a:off x="735013" y="1692275"/>
            <a:ext cx="5689600" cy="3143250"/>
          </a:xfrm>
          <a:prstGeom prst="rect">
            <a:avLst/>
          </a:prstGeom>
          <a:noFill/>
          <a:ln w="9525">
            <a:noFill/>
            <a:miter lim="800000"/>
            <a:headEnd/>
            <a:tailEnd/>
          </a:ln>
        </p:spPr>
      </p:pic>
      <p:graphicFrame>
        <p:nvGraphicFramePr>
          <p:cNvPr id="44037" name="Group 5"/>
          <p:cNvGraphicFramePr>
            <a:graphicFrameLocks noGrp="1"/>
          </p:cNvGraphicFramePr>
          <p:nvPr>
            <p:ph/>
          </p:nvPr>
        </p:nvGraphicFramePr>
        <p:xfrm>
          <a:off x="468313" y="5556250"/>
          <a:ext cx="8229600" cy="938213"/>
        </p:xfrm>
        <a:graphic>
          <a:graphicData uri="http://schemas.openxmlformats.org/drawingml/2006/table">
            <a:tbl>
              <a:tblPr/>
              <a:tblGrid>
                <a:gridCol w="2149475"/>
                <a:gridCol w="6080125"/>
              </a:tblGrid>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charset="-128"/>
                          <a:ea typeface="ＭＳ Ｐ明朝" charset="-128"/>
                        </a:rPr>
                        <a:t>手回しジャイロ</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明朝" charset="-128"/>
                        </a:rPr>
                        <a:t>ジャイロの機構の概念を示します。軸を動かしその反力の様子を体感できる。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44048" name="Text Box 28"/>
          <p:cNvSpPr txBox="1">
            <a:spLocks noChangeArrowheads="1"/>
          </p:cNvSpPr>
          <p:nvPr/>
        </p:nvSpPr>
        <p:spPr bwMode="auto">
          <a:xfrm>
            <a:off x="3727450" y="4818063"/>
            <a:ext cx="2968625" cy="576262"/>
          </a:xfrm>
          <a:prstGeom prst="rect">
            <a:avLst/>
          </a:prstGeom>
          <a:noFill/>
          <a:ln w="6350">
            <a:noFill/>
            <a:miter lim="800000"/>
            <a:headEnd/>
            <a:tailEnd/>
          </a:ln>
        </p:spPr>
        <p:txBody>
          <a:bodyPr/>
          <a:lstStyle/>
          <a:p>
            <a:pPr>
              <a:lnSpc>
                <a:spcPct val="110000"/>
              </a:lnSpc>
            </a:pPr>
            <a:r>
              <a:rPr lang="ja-JP" altLang="en-US" sz="1000">
                <a:latin typeface="ＭＳ Ｐゴシック" charset="-128"/>
              </a:rPr>
              <a:t>・手持ち式ジャイロ　大型（</a:t>
            </a:r>
            <a:r>
              <a:rPr lang="en-US" altLang="ja-JP" sz="1000">
                <a:latin typeface="ＭＳ Ｐゴシック" charset="-128"/>
              </a:rPr>
              <a:t>50cm</a:t>
            </a:r>
            <a:r>
              <a:rPr lang="ja-JP" altLang="en-US" sz="1000">
                <a:latin typeface="ＭＳ Ｐゴシック" charset="-128"/>
              </a:rPr>
              <a:t>）、小型（</a:t>
            </a:r>
            <a:r>
              <a:rPr lang="en-US" altLang="ja-JP" sz="1000">
                <a:latin typeface="ＭＳ Ｐゴシック" charset="-128"/>
              </a:rPr>
              <a:t>30cm</a:t>
            </a:r>
            <a:r>
              <a:rPr lang="ja-JP" altLang="en-US" sz="1000">
                <a:latin typeface="ＭＳ Ｐゴシック" charset="-128"/>
              </a:rPr>
              <a:t>）</a:t>
            </a:r>
          </a:p>
          <a:p>
            <a:pPr>
              <a:lnSpc>
                <a:spcPct val="110000"/>
              </a:lnSpc>
            </a:pPr>
            <a:r>
              <a:rPr lang="ja-JP" altLang="en-US" sz="1000">
                <a:latin typeface="ＭＳ Ｐゴシック" charset="-128"/>
              </a:rPr>
              <a:t>・ジャイロスタンド</a:t>
            </a:r>
          </a:p>
          <a:p>
            <a:pPr>
              <a:lnSpc>
                <a:spcPct val="110000"/>
              </a:lnSpc>
            </a:pPr>
            <a:r>
              <a:rPr lang="ja-JP" altLang="en-US" sz="1000">
                <a:latin typeface="ＭＳ Ｐゴシック" charset="-128"/>
              </a:rPr>
              <a:t>・回転椅子</a:t>
            </a:r>
          </a:p>
        </p:txBody>
      </p:sp>
      <p:sp>
        <p:nvSpPr>
          <p:cNvPr id="44049" name="Text Box 17"/>
          <p:cNvSpPr txBox="1">
            <a:spLocks noChangeArrowheads="1"/>
          </p:cNvSpPr>
          <p:nvPr/>
        </p:nvSpPr>
        <p:spPr bwMode="auto">
          <a:xfrm>
            <a:off x="6456363" y="3838575"/>
            <a:ext cx="2343150" cy="822325"/>
          </a:xfrm>
          <a:prstGeom prst="rect">
            <a:avLst/>
          </a:prstGeom>
          <a:noFill/>
          <a:ln w="9525">
            <a:noFill/>
            <a:miter lim="800000"/>
            <a:headEnd/>
            <a:tailEnd/>
          </a:ln>
          <a:effectLst/>
        </p:spPr>
        <p:txBody>
          <a:bodyPr wrap="none">
            <a:spAutoFit/>
          </a:bodyPr>
          <a:lstStyle/>
          <a:p>
            <a:r>
              <a:rPr lang="ja-JP" altLang="en-US" sz="1200" b="1">
                <a:solidFill>
                  <a:srgbClr val="FF0000"/>
                </a:solidFill>
                <a:ea typeface="ＭＳ Ｐ明朝" charset="-128"/>
              </a:rPr>
              <a:t>・物理法則を体感できる</a:t>
            </a:r>
          </a:p>
          <a:p>
            <a:r>
              <a:rPr lang="ja-JP" altLang="en-US" sz="1200" b="1">
                <a:solidFill>
                  <a:srgbClr val="FF0000"/>
                </a:solidFill>
                <a:ea typeface="ＭＳ Ｐ明朝" charset="-128"/>
              </a:rPr>
              <a:t>・制作費は比較的安価</a:t>
            </a:r>
          </a:p>
          <a:p>
            <a:r>
              <a:rPr lang="ja-JP" altLang="en-US" sz="1200" b="1">
                <a:solidFill>
                  <a:srgbClr val="FF0000"/>
                </a:solidFill>
                <a:ea typeface="ＭＳ Ｐ明朝" charset="-128"/>
              </a:rPr>
              <a:t>・自重もあるので、ある程度の安全</a:t>
            </a:r>
          </a:p>
          <a:p>
            <a:r>
              <a:rPr lang="ja-JP" altLang="en-US" sz="1200" b="1">
                <a:solidFill>
                  <a:srgbClr val="FF0000"/>
                </a:solidFill>
                <a:ea typeface="ＭＳ Ｐ明朝" charset="-128"/>
              </a:rPr>
              <a:t>　配慮が必要</a:t>
            </a:r>
          </a:p>
        </p:txBody>
      </p:sp>
      <p:sp>
        <p:nvSpPr>
          <p:cNvPr id="44050" name="Rectangle 18"/>
          <p:cNvSpPr>
            <a:spLocks noChangeArrowheads="1"/>
          </p:cNvSpPr>
          <p:nvPr/>
        </p:nvSpPr>
        <p:spPr bwMode="auto">
          <a:xfrm>
            <a:off x="6489700" y="1841500"/>
            <a:ext cx="2579688" cy="1606550"/>
          </a:xfrm>
          <a:prstGeom prst="rect">
            <a:avLst/>
          </a:prstGeom>
          <a:noFill/>
          <a:ln w="9525">
            <a:noFill/>
            <a:miter lim="800000"/>
            <a:headEnd/>
            <a:tailEnd/>
          </a:ln>
          <a:effectLst/>
        </p:spPr>
        <p:txBody>
          <a:bodyPr>
            <a:spAutoFit/>
          </a:bodyPr>
          <a:lstStyle/>
          <a:p>
            <a:r>
              <a:rPr lang="en-US" altLang="ja-JP" sz="1100">
                <a:latin typeface="ＭＳ Ｐ明朝" charset="-128"/>
                <a:ea typeface="ＭＳ Ｐ明朝" charset="-128"/>
              </a:rPr>
              <a:t>●</a:t>
            </a:r>
            <a:r>
              <a:rPr lang="ja-JP" altLang="en-US" sz="1100">
                <a:latin typeface="ＭＳ Ｐ明朝" charset="-128"/>
                <a:ea typeface="ＭＳ Ｐ明朝" charset="-128"/>
              </a:rPr>
              <a:t>操作</a:t>
            </a:r>
          </a:p>
          <a:p>
            <a:r>
              <a:rPr lang="ja-JP" altLang="en-US" sz="1100">
                <a:latin typeface="ＭＳ Ｐ明朝" charset="-128"/>
                <a:ea typeface="ＭＳ Ｐ明朝" charset="-128"/>
              </a:rPr>
              <a:t>１ 大・小どちらのジャイロを選び、ジャイロ</a:t>
            </a:r>
          </a:p>
          <a:p>
            <a:r>
              <a:rPr lang="ja-JP" altLang="en-US" sz="1100">
                <a:latin typeface="ＭＳ Ｐ明朝" charset="-128"/>
                <a:ea typeface="ＭＳ Ｐ明朝" charset="-128"/>
              </a:rPr>
              <a:t>　スタンドにあるジャイロを手で回す。</a:t>
            </a:r>
          </a:p>
          <a:p>
            <a:r>
              <a:rPr lang="ja-JP" altLang="en-US" sz="1100">
                <a:latin typeface="ＭＳ Ｐ明朝" charset="-128"/>
                <a:ea typeface="ＭＳ Ｐ明朝" charset="-128"/>
              </a:rPr>
              <a:t>２ はやく回転させたらジャイロの取っ手部</a:t>
            </a:r>
          </a:p>
          <a:p>
            <a:r>
              <a:rPr lang="ja-JP" altLang="en-US" sz="1100">
                <a:latin typeface="ＭＳ Ｐ明朝" charset="-128"/>
                <a:ea typeface="ＭＳ Ｐ明朝" charset="-128"/>
              </a:rPr>
              <a:t>　分を</a:t>
            </a:r>
            <a:r>
              <a:rPr lang="ja-JP" altLang="en-US" sz="1100" b="1">
                <a:latin typeface="ＭＳ Ｐ明朝" charset="-128"/>
                <a:ea typeface="ＭＳ Ｐ明朝" charset="-128"/>
              </a:rPr>
              <a:t>両手</a:t>
            </a:r>
            <a:r>
              <a:rPr lang="ja-JP" altLang="en-US" sz="1100">
                <a:latin typeface="ＭＳ Ｐ明朝" charset="-128"/>
                <a:ea typeface="ＭＳ Ｐ明朝" charset="-128"/>
              </a:rPr>
              <a:t>で持ち、回転椅子に</a:t>
            </a:r>
            <a:r>
              <a:rPr lang="ja-JP" altLang="en-US" sz="1100" b="1">
                <a:latin typeface="ＭＳ Ｐ明朝" charset="-128"/>
                <a:ea typeface="ＭＳ Ｐ明朝" charset="-128"/>
              </a:rPr>
              <a:t>しっかり</a:t>
            </a:r>
          </a:p>
          <a:p>
            <a:r>
              <a:rPr lang="ja-JP" altLang="en-US" sz="1100" b="1">
                <a:latin typeface="ＭＳ Ｐ明朝" charset="-128"/>
                <a:ea typeface="ＭＳ Ｐ明朝" charset="-128"/>
              </a:rPr>
              <a:t>　座る。</a:t>
            </a:r>
            <a:r>
              <a:rPr lang="ja-JP" altLang="en-US" sz="1100">
                <a:latin typeface="ＭＳ Ｐ明朝" charset="-128"/>
                <a:ea typeface="ＭＳ Ｐ明朝" charset="-128"/>
              </a:rPr>
              <a:t>（足を足置きに乗せる。）</a:t>
            </a:r>
          </a:p>
          <a:p>
            <a:r>
              <a:rPr lang="ja-JP" altLang="en-US" sz="1100">
                <a:latin typeface="ＭＳ Ｐ明朝" charset="-128"/>
                <a:ea typeface="ＭＳ Ｐ明朝" charset="-128"/>
              </a:rPr>
              <a:t>３ ジャイロをさまざまな方向に傾け、自分</a:t>
            </a:r>
          </a:p>
          <a:p>
            <a:r>
              <a:rPr lang="ja-JP" altLang="en-US" sz="1100">
                <a:latin typeface="ＭＳ Ｐ明朝" charset="-128"/>
                <a:ea typeface="ＭＳ Ｐ明朝" charset="-128"/>
              </a:rPr>
              <a:t>　に受ける力や椅子（＋体）が回転するこ</a:t>
            </a:r>
          </a:p>
          <a:p>
            <a:r>
              <a:rPr lang="ja-JP" altLang="en-US" sz="1100">
                <a:latin typeface="ＭＳ Ｐ明朝" charset="-128"/>
                <a:ea typeface="ＭＳ Ｐ明朝" charset="-128"/>
              </a:rPr>
              <a:t>　と体験する。</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762000"/>
          </a:xfrm>
          <a:prstGeom prst="rect">
            <a:avLst/>
          </a:prstGeom>
          <a:solidFill>
            <a:srgbClr val="0D6FFF"/>
          </a:solidFill>
          <a:ln w="9525">
            <a:noFill/>
            <a:miter lim="800000"/>
            <a:headEnd/>
            <a:tailEnd/>
          </a:ln>
          <a:effectLst/>
        </p:spPr>
        <p:txBody>
          <a:bodyPr wrap="none" anchor="ctr"/>
          <a:lstStyle/>
          <a:p>
            <a:pPr algn="ctr"/>
            <a:r>
              <a:rPr lang="ja-JP" altLang="en-US" sz="2800" b="1">
                <a:solidFill>
                  <a:schemeClr val="bg1"/>
                </a:solidFill>
                <a:ea typeface="ＭＳ Ｐ明朝" charset="-128"/>
              </a:rPr>
              <a:t>日本科学未来館</a:t>
            </a:r>
          </a:p>
        </p:txBody>
      </p:sp>
      <p:sp>
        <p:nvSpPr>
          <p:cNvPr id="45059" name="Rectangle 3"/>
          <p:cNvSpPr>
            <a:spLocks noChangeArrowheads="1"/>
          </p:cNvSpPr>
          <p:nvPr/>
        </p:nvSpPr>
        <p:spPr bwMode="auto">
          <a:xfrm>
            <a:off x="152400" y="838200"/>
            <a:ext cx="1550988" cy="481013"/>
          </a:xfrm>
          <a:prstGeom prst="rect">
            <a:avLst/>
          </a:prstGeom>
          <a:noFill/>
          <a:ln w="38100">
            <a:solidFill>
              <a:srgbClr val="0D6FFF"/>
            </a:solidFill>
            <a:miter lim="800000"/>
            <a:headEnd/>
            <a:tailEnd/>
          </a:ln>
          <a:effectLst/>
        </p:spPr>
        <p:txBody>
          <a:bodyPr wrap="none" anchor="ctr"/>
          <a:lstStyle/>
          <a:p>
            <a:pPr algn="ctr"/>
            <a:r>
              <a:rPr lang="ja-JP" altLang="en-US" b="1">
                <a:latin typeface="ＭＳ Ｐ明朝" charset="-128"/>
                <a:ea typeface="ＭＳ Ｐ明朝" charset="-128"/>
              </a:rPr>
              <a:t>概　要</a:t>
            </a:r>
          </a:p>
        </p:txBody>
      </p:sp>
      <p:sp>
        <p:nvSpPr>
          <p:cNvPr id="45060" name="AutoShape 4"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sp>
        <p:nvSpPr>
          <p:cNvPr id="45061" name="Rectangle 5"/>
          <p:cNvSpPr>
            <a:spLocks noChangeArrowheads="1"/>
          </p:cNvSpPr>
          <p:nvPr/>
        </p:nvSpPr>
        <p:spPr bwMode="auto">
          <a:xfrm>
            <a:off x="384175" y="1357313"/>
            <a:ext cx="8593138" cy="4638675"/>
          </a:xfrm>
          <a:prstGeom prst="rect">
            <a:avLst/>
          </a:prstGeom>
          <a:noFill/>
          <a:ln w="38100">
            <a:noFill/>
            <a:miter lim="800000"/>
            <a:headEnd/>
            <a:tailEnd/>
          </a:ln>
          <a:effectLst/>
        </p:spPr>
        <p:txBody>
          <a:bodyPr wrap="none"/>
          <a:lstStyle/>
          <a:p>
            <a:pPr eaLnBrk="0"/>
            <a:r>
              <a:rPr lang="ja-JP" altLang="en-US" sz="1600" b="1">
                <a:latin typeface="ＭＳ Ｐ明朝" charset="-128"/>
                <a:ea typeface="ＭＳ Ｐ明朝" charset="-128"/>
              </a:rPr>
              <a:t>平成</a:t>
            </a:r>
            <a:r>
              <a:rPr lang="en-US" altLang="ja-JP" sz="1600" b="1">
                <a:latin typeface="ＭＳ Ｐ明朝" charset="-128"/>
                <a:ea typeface="ＭＳ Ｐ明朝" charset="-128"/>
              </a:rPr>
              <a:t>13</a:t>
            </a:r>
            <a:r>
              <a:rPr lang="ja-JP" altLang="en-US" sz="1600" b="1">
                <a:latin typeface="ＭＳ Ｐ明朝" charset="-128"/>
                <a:ea typeface="ＭＳ Ｐ明朝" charset="-128"/>
              </a:rPr>
              <a:t>年</a:t>
            </a:r>
            <a:r>
              <a:rPr lang="en-US" altLang="ja-JP" sz="1600" b="1">
                <a:latin typeface="ＭＳ Ｐ明朝" charset="-128"/>
                <a:ea typeface="ＭＳ Ｐ明朝" charset="-128"/>
              </a:rPr>
              <a:t>7</a:t>
            </a:r>
            <a:r>
              <a:rPr lang="ja-JP" altLang="en-US" sz="1600" b="1">
                <a:latin typeface="ＭＳ Ｐ明朝" charset="-128"/>
                <a:ea typeface="ＭＳ Ｐ明朝" charset="-128"/>
              </a:rPr>
              <a:t>月</a:t>
            </a:r>
            <a:r>
              <a:rPr lang="en-US" altLang="ja-JP" sz="1600" b="1">
                <a:latin typeface="ＭＳ Ｐ明朝" charset="-128"/>
                <a:ea typeface="ＭＳ Ｐ明朝" charset="-128"/>
              </a:rPr>
              <a:t>9</a:t>
            </a:r>
            <a:r>
              <a:rPr lang="ja-JP" altLang="en-US" sz="1600" b="1">
                <a:latin typeface="ＭＳ Ｐ明朝" charset="-128"/>
                <a:ea typeface="ＭＳ Ｐ明朝" charset="-128"/>
              </a:rPr>
              <a:t>日開館</a:t>
            </a:r>
          </a:p>
          <a:p>
            <a:pPr eaLnBrk="0"/>
            <a:endParaRPr lang="ja-JP" altLang="en-US" sz="1600" b="1">
              <a:latin typeface="ＭＳ Ｐ明朝" charset="-128"/>
              <a:ea typeface="ＭＳ Ｐ明朝" charset="-128"/>
            </a:endParaRPr>
          </a:p>
          <a:p>
            <a:pPr eaLnBrk="0"/>
            <a:r>
              <a:rPr lang="ja-JP" altLang="en-US" sz="1600" b="1">
                <a:latin typeface="ＭＳ Ｐ明朝" charset="-128"/>
                <a:ea typeface="ＭＳ Ｐ明朝" charset="-128"/>
              </a:rPr>
              <a:t>　日本未来館では、さまざまな分野に波及するこの先端科学技術の営みを人間の知的活動という</a:t>
            </a:r>
          </a:p>
          <a:p>
            <a:pPr eaLnBrk="0"/>
            <a:r>
              <a:rPr lang="ja-JP" altLang="en-US" sz="1600" b="1">
                <a:latin typeface="ＭＳ Ｐ明朝" charset="-128"/>
                <a:ea typeface="ＭＳ Ｐ明朝" charset="-128"/>
              </a:rPr>
              <a:t>視点から捉え、私たちを豊かにする文化の一つとして社会全体で共有することを目指している。</a:t>
            </a:r>
          </a:p>
          <a:p>
            <a:pPr eaLnBrk="0"/>
            <a:endParaRPr lang="ja-JP" altLang="en-US" sz="1600" b="1">
              <a:latin typeface="ＭＳ Ｐ明朝" charset="-128"/>
              <a:ea typeface="ＭＳ Ｐ明朝" charset="-128"/>
            </a:endParaRPr>
          </a:p>
          <a:p>
            <a:pPr eaLnBrk="0"/>
            <a:r>
              <a:rPr lang="ja-JP" altLang="en-US" sz="1600" b="1">
                <a:latin typeface="ＭＳ Ｐ明朝" charset="-128"/>
                <a:ea typeface="ＭＳ Ｐ明朝" charset="-128"/>
              </a:rPr>
              <a:t>　常設展示や特別展示、トークセッション、実験教室、またウェブや出版物、映像など多彩な方法と</a:t>
            </a:r>
          </a:p>
          <a:p>
            <a:pPr eaLnBrk="0"/>
            <a:r>
              <a:rPr lang="ja-JP" altLang="en-US" sz="1600" b="1">
                <a:latin typeface="ＭＳ Ｐ明朝" charset="-128"/>
                <a:ea typeface="ＭＳ Ｐ明朝" charset="-128"/>
              </a:rPr>
              <a:t>切り口で、「新しい知」としての先端科学技術を伝えている。同時に高度で専門性の強いこの分野</a:t>
            </a:r>
          </a:p>
          <a:p>
            <a:pPr eaLnBrk="0"/>
            <a:r>
              <a:rPr lang="ja-JP" altLang="en-US" sz="1600" b="1">
                <a:latin typeface="ＭＳ Ｐ明朝" charset="-128"/>
                <a:ea typeface="ＭＳ Ｐ明朝" charset="-128"/>
              </a:rPr>
              <a:t>を一般市民にひらくために、表現やコミュニケーションの手法を開発。</a:t>
            </a:r>
          </a:p>
          <a:p>
            <a:pPr eaLnBrk="0"/>
            <a:endParaRPr lang="ja-JP" altLang="en-US" sz="1600" b="1">
              <a:latin typeface="ＭＳ Ｐ明朝" charset="-128"/>
              <a:ea typeface="ＭＳ Ｐ明朝" charset="-128"/>
            </a:endParaRPr>
          </a:p>
          <a:p>
            <a:pPr eaLnBrk="0"/>
            <a:r>
              <a:rPr lang="ja-JP" altLang="en-US" sz="1600" b="1">
                <a:latin typeface="ＭＳ Ｐ明朝" charset="-128"/>
                <a:ea typeface="ＭＳ Ｐ明朝" charset="-128"/>
              </a:rPr>
              <a:t>　常設展は、宇宙、地球、人間という大きな視野で科学技術を捉え、「地球環境とフロンティア」、</a:t>
            </a:r>
          </a:p>
          <a:p>
            <a:pPr eaLnBrk="0"/>
            <a:r>
              <a:rPr lang="ja-JP" altLang="en-US" sz="1600" b="1">
                <a:latin typeface="ＭＳ Ｐ明朝" charset="-128"/>
                <a:ea typeface="ＭＳ Ｐ明朝" charset="-128"/>
              </a:rPr>
              <a:t>「技術革新と未来」、「情報科学技術と社会」、「生命の科学と人間」という</a:t>
            </a:r>
            <a:r>
              <a:rPr lang="en-US" altLang="ja-JP" sz="1600" b="1">
                <a:latin typeface="ＭＳ Ｐ明朝" charset="-128"/>
                <a:ea typeface="ＭＳ Ｐ明朝" charset="-128"/>
              </a:rPr>
              <a:t>4</a:t>
            </a:r>
            <a:r>
              <a:rPr lang="ja-JP" altLang="en-US" sz="1600" b="1">
                <a:latin typeface="ＭＳ Ｐ明朝" charset="-128"/>
                <a:ea typeface="ＭＳ Ｐ明朝" charset="-128"/>
              </a:rPr>
              <a:t>つのテーマを掲げ、展示</a:t>
            </a:r>
          </a:p>
          <a:p>
            <a:pPr eaLnBrk="0"/>
            <a:r>
              <a:rPr lang="ja-JP" altLang="en-US" sz="1600" b="1">
                <a:latin typeface="ＭＳ Ｐ明朝" charset="-128"/>
                <a:ea typeface="ＭＳ Ｐ明朝" charset="-128"/>
              </a:rPr>
              <a:t>物は、すべて第一線で活躍する科学者・技術者の監修にもとづいて制作されている。</a:t>
            </a:r>
          </a:p>
          <a:p>
            <a:pPr eaLnBrk="0"/>
            <a:endParaRPr lang="ja-JP" altLang="en-US" sz="1600" b="1">
              <a:latin typeface="ＭＳ Ｐ明朝" charset="-128"/>
              <a:ea typeface="ＭＳ Ｐ明朝" charset="-128"/>
            </a:endParaRPr>
          </a:p>
          <a:p>
            <a:pPr eaLnBrk="0"/>
            <a:r>
              <a:rPr lang="ja-JP" altLang="en-US" sz="1600" b="1">
                <a:latin typeface="ＭＳ Ｐ明朝" charset="-128"/>
                <a:ea typeface="ＭＳ Ｐ明朝" charset="-128"/>
              </a:rPr>
              <a:t>　また、科学の専門知識をもった科学コミュニケーターやボランティア（展示解説員）と対話したり、</a:t>
            </a:r>
          </a:p>
          <a:p>
            <a:pPr eaLnBrk="0"/>
            <a:r>
              <a:rPr lang="ja-JP" altLang="en-US" sz="1600" b="1">
                <a:latin typeface="ＭＳ Ｐ明朝" charset="-128"/>
                <a:ea typeface="ＭＳ Ｐ明朝" charset="-128"/>
              </a:rPr>
              <a:t>フロアで行われている実演や実験に参加することができる。</a:t>
            </a:r>
          </a:p>
          <a:p>
            <a:pPr eaLnBrk="0"/>
            <a:endParaRPr lang="ja-JP" altLang="en-US" sz="1600" b="1">
              <a:latin typeface="ＭＳ Ｐ明朝" charset="-128"/>
              <a:ea typeface="ＭＳ Ｐ明朝" charset="-128"/>
            </a:endParaRPr>
          </a:p>
          <a:p>
            <a:pPr eaLnBrk="0"/>
            <a:r>
              <a:rPr lang="en-US" altLang="ja-JP" sz="1600" b="1">
                <a:latin typeface="ＭＳ Ｐ明朝" charset="-128"/>
                <a:ea typeface="ＭＳ Ｐ明朝" charset="-128"/>
              </a:rPr>
              <a:t>〔</a:t>
            </a:r>
            <a:r>
              <a:rPr lang="ja-JP" altLang="en-US" sz="1600" b="1">
                <a:latin typeface="ＭＳ Ｐ明朝" charset="-128"/>
                <a:ea typeface="ＭＳ Ｐ明朝" charset="-128"/>
              </a:rPr>
              <a:t>規模</a:t>
            </a:r>
            <a:r>
              <a:rPr lang="en-US" altLang="ja-JP" sz="1600" b="1">
                <a:latin typeface="ＭＳ Ｐ明朝" charset="-128"/>
                <a:ea typeface="ＭＳ Ｐ明朝" charset="-128"/>
              </a:rPr>
              <a:t>〕</a:t>
            </a:r>
          </a:p>
          <a:p>
            <a:pPr eaLnBrk="0"/>
            <a:r>
              <a:rPr lang="ja-JP" altLang="en-US" sz="1600">
                <a:latin typeface="ＭＳ Ｐ明朝" charset="-128"/>
                <a:ea typeface="ＭＳ Ｐ明朝" charset="-128"/>
              </a:rPr>
              <a:t>　　敷地面積：</a:t>
            </a:r>
            <a:r>
              <a:rPr lang="en-US" altLang="ja-JP" sz="1600">
                <a:latin typeface="ＭＳ Ｐ明朝" charset="-128"/>
                <a:ea typeface="ＭＳ Ｐ明朝" charset="-128"/>
              </a:rPr>
              <a:t>19,636.65㎡</a:t>
            </a:r>
            <a:r>
              <a:rPr lang="ja-JP" altLang="en-US" sz="1600">
                <a:latin typeface="ＭＳ Ｐ明朝" charset="-128"/>
                <a:ea typeface="ＭＳ Ｐ明朝" charset="-128"/>
              </a:rPr>
              <a:t>、建築面積：</a:t>
            </a:r>
            <a:r>
              <a:rPr lang="en-US" altLang="ja-JP" sz="1600">
                <a:latin typeface="ＭＳ Ｐ明朝" charset="-128"/>
                <a:ea typeface="ＭＳ Ｐ明朝" charset="-128"/>
              </a:rPr>
              <a:t>8,881.01㎡</a:t>
            </a:r>
            <a:r>
              <a:rPr lang="ja-JP" altLang="en-US" sz="1600">
                <a:latin typeface="ＭＳ Ｐ明朝" charset="-128"/>
                <a:ea typeface="ＭＳ Ｐ明朝" charset="-128"/>
              </a:rPr>
              <a:t>、年間来館者数：</a:t>
            </a:r>
            <a:r>
              <a:rPr lang="en-US" altLang="ja-JP" sz="1600">
                <a:latin typeface="ＭＳ Ｐ明朝" charset="-128"/>
                <a:ea typeface="ＭＳ Ｐ明朝" charset="-128"/>
              </a:rPr>
              <a:t>90</a:t>
            </a:r>
            <a:r>
              <a:rPr lang="ja-JP" altLang="en-US" sz="1600">
                <a:latin typeface="ＭＳ Ｐ明朝" charset="-128"/>
                <a:ea typeface="ＭＳ Ｐ明朝" charset="-128"/>
              </a:rPr>
              <a:t>万人～</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7092"/>
          <p:cNvPicPr>
            <a:picLocks noChangeAspect="1" noChangeArrowheads="1"/>
          </p:cNvPicPr>
          <p:nvPr/>
        </p:nvPicPr>
        <p:blipFill>
          <a:blip r:embed="rId2"/>
          <a:srcRect/>
          <a:stretch>
            <a:fillRect/>
          </a:stretch>
        </p:blipFill>
        <p:spPr bwMode="auto">
          <a:xfrm>
            <a:off x="6761163" y="1046163"/>
            <a:ext cx="2106612" cy="1557337"/>
          </a:xfrm>
          <a:prstGeom prst="rect">
            <a:avLst/>
          </a:prstGeom>
          <a:noFill/>
        </p:spPr>
      </p:pic>
      <p:sp>
        <p:nvSpPr>
          <p:cNvPr id="46083" name="Rectangle 3"/>
          <p:cNvSpPr>
            <a:spLocks noChangeArrowheads="1"/>
          </p:cNvSpPr>
          <p:nvPr/>
        </p:nvSpPr>
        <p:spPr bwMode="auto">
          <a:xfrm>
            <a:off x="246063" y="936625"/>
            <a:ext cx="3124200" cy="614363"/>
          </a:xfrm>
          <a:prstGeom prst="rect">
            <a:avLst/>
          </a:prstGeom>
          <a:noFill/>
          <a:ln w="38100">
            <a:solidFill>
              <a:srgbClr val="0D6FFF"/>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46084" name="Group 4"/>
          <p:cNvGraphicFramePr>
            <a:graphicFrameLocks noGrp="1"/>
          </p:cNvGraphicFramePr>
          <p:nvPr/>
        </p:nvGraphicFramePr>
        <p:xfrm>
          <a:off x="839788" y="4973638"/>
          <a:ext cx="7494587" cy="1633538"/>
        </p:xfrm>
        <a:graphic>
          <a:graphicData uri="http://schemas.openxmlformats.org/drawingml/2006/table">
            <a:tbl>
              <a:tblPr/>
              <a:tblGrid>
                <a:gridCol w="1614487"/>
                <a:gridCol w="5880100"/>
              </a:tblGrid>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1320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明朝" charset="-128"/>
                        </a:rPr>
                        <a:t>豊穣の海</a:t>
                      </a:r>
                      <a:r>
                        <a:rPr kumimoji="1" lang="ja-JP" altLang="en-US" sz="1400" b="0" i="0" u="none" strike="noStrike" cap="none" normalizeH="0" baseline="0" smtClean="0">
                          <a:ln>
                            <a:noFill/>
                          </a:ln>
                          <a:solidFill>
                            <a:schemeClr val="tx1"/>
                          </a:solidFill>
                          <a:effectLst/>
                          <a:latin typeface="ＭＳ Ｐ明朝" charset="-128"/>
                          <a:ea typeface="ＭＳ Ｐ明朝" charset="-128"/>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明朝" charset="-128"/>
                        <a:ea typeface="ＭＳ Ｐ明朝"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明朝" charset="-128"/>
                          <a:ea typeface="ＭＳ Ｐ明朝" charset="-128"/>
                        </a:rPr>
                        <a:t>～「技術革新と未来」</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明朝" charset="-128"/>
                          <a:ea typeface="ＭＳ Ｐ明朝" charset="-128"/>
                        </a:rPr>
                        <a:t>・「技術革新の原動力」内</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人びとの願いを実現するために必要な「創造力」。研究者や技術者の「創造力」を紹介する「技術革新の原動力」。</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ＭＳ Ｐ明朝" charset="-128"/>
                        <a:ea typeface="ＭＳ Ｐ明朝"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「むすびつける」「くみあわせる」「ひらめく」「みならう」「きりかえる」の５つの分類の想像力を紹介した先で、</a:t>
                      </a:r>
                      <a:r>
                        <a:rPr kumimoji="1" lang="en-US" altLang="ja-JP" sz="1200" b="0" i="0" u="none" strike="noStrike" cap="none" normalizeH="0" baseline="0" smtClean="0">
                          <a:ln>
                            <a:noFill/>
                          </a:ln>
                          <a:solidFill>
                            <a:schemeClr val="tx1"/>
                          </a:solidFill>
                          <a:effectLst/>
                          <a:latin typeface="ＭＳ Ｐ明朝" charset="-128"/>
                          <a:ea typeface="ＭＳ Ｐ明朝" charset="-128"/>
                        </a:rPr>
                        <a:t>40</a:t>
                      </a:r>
                      <a:r>
                        <a:rPr kumimoji="1" lang="ja-JP" altLang="en-US" sz="1200" b="0" i="0" u="none" strike="noStrike" cap="none" normalizeH="0" baseline="0" smtClean="0">
                          <a:ln>
                            <a:noFill/>
                          </a:ln>
                          <a:solidFill>
                            <a:schemeClr val="tx1"/>
                          </a:solidFill>
                          <a:effectLst/>
                          <a:latin typeface="ＭＳ Ｐ明朝" charset="-128"/>
                          <a:ea typeface="ＭＳ Ｐ明朝" charset="-128"/>
                        </a:rPr>
                        <a:t>種類の技術シーズを組み合わせて自分の願いを実現する技術を創り出す体験型の展示。</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46095" name="AutoShape 15"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sp>
        <p:nvSpPr>
          <p:cNvPr id="46096" name="Rectangle 16"/>
          <p:cNvSpPr>
            <a:spLocks noChangeArrowheads="1"/>
          </p:cNvSpPr>
          <p:nvPr/>
        </p:nvSpPr>
        <p:spPr bwMode="auto">
          <a:xfrm>
            <a:off x="0" y="0"/>
            <a:ext cx="9144000" cy="762000"/>
          </a:xfrm>
          <a:prstGeom prst="rect">
            <a:avLst/>
          </a:prstGeom>
          <a:solidFill>
            <a:srgbClr val="0D6FFF"/>
          </a:solidFill>
          <a:ln w="9525">
            <a:noFill/>
            <a:miter lim="800000"/>
            <a:headEnd/>
            <a:tailEnd/>
          </a:ln>
          <a:effectLst/>
        </p:spPr>
        <p:txBody>
          <a:bodyPr wrap="none" anchor="ctr"/>
          <a:lstStyle/>
          <a:p>
            <a:pPr algn="ctr"/>
            <a:r>
              <a:rPr lang="ja-JP" altLang="en-US" sz="2800" b="1">
                <a:solidFill>
                  <a:schemeClr val="bg1"/>
                </a:solidFill>
                <a:ea typeface="ＭＳ Ｐ明朝" charset="-128"/>
              </a:rPr>
              <a:t>日本科学未来館</a:t>
            </a:r>
          </a:p>
        </p:txBody>
      </p:sp>
      <p:pic>
        <p:nvPicPr>
          <p:cNvPr id="46097" name="Picture 17" descr="sea_02"/>
          <p:cNvPicPr>
            <a:picLocks noChangeAspect="1" noChangeArrowheads="1"/>
          </p:cNvPicPr>
          <p:nvPr/>
        </p:nvPicPr>
        <p:blipFill>
          <a:blip r:embed="rId3"/>
          <a:srcRect/>
          <a:stretch>
            <a:fillRect/>
          </a:stretch>
        </p:blipFill>
        <p:spPr bwMode="auto">
          <a:xfrm>
            <a:off x="773113" y="1757363"/>
            <a:ext cx="4478337" cy="2978150"/>
          </a:xfrm>
          <a:prstGeom prst="rect">
            <a:avLst/>
          </a:prstGeom>
          <a:noFill/>
        </p:spPr>
      </p:pic>
      <p:pic>
        <p:nvPicPr>
          <p:cNvPr id="46098" name="Picture 18" descr="sea_09"/>
          <p:cNvPicPr>
            <a:picLocks noChangeAspect="1" noChangeArrowheads="1"/>
          </p:cNvPicPr>
          <p:nvPr/>
        </p:nvPicPr>
        <p:blipFill>
          <a:blip r:embed="rId4"/>
          <a:srcRect/>
          <a:stretch>
            <a:fillRect/>
          </a:stretch>
        </p:blipFill>
        <p:spPr bwMode="auto">
          <a:xfrm>
            <a:off x="5443538" y="2781300"/>
            <a:ext cx="1979612" cy="1485900"/>
          </a:xfrm>
          <a:prstGeom prst="rect">
            <a:avLst/>
          </a:prstGeom>
          <a:noFill/>
        </p:spPr>
      </p:pic>
      <p:sp>
        <p:nvSpPr>
          <p:cNvPr id="46099" name="Oval 19"/>
          <p:cNvSpPr>
            <a:spLocks noChangeArrowheads="1"/>
          </p:cNvSpPr>
          <p:nvPr/>
        </p:nvSpPr>
        <p:spPr bwMode="auto">
          <a:xfrm>
            <a:off x="3917950" y="2068513"/>
            <a:ext cx="1371600" cy="1600200"/>
          </a:xfrm>
          <a:prstGeom prst="ellipse">
            <a:avLst/>
          </a:prstGeom>
          <a:noFill/>
          <a:ln w="34925">
            <a:solidFill>
              <a:srgbClr val="33CCCC"/>
            </a:solidFill>
            <a:round/>
            <a:headEnd/>
            <a:tailEnd/>
          </a:ln>
          <a:effectLst/>
        </p:spPr>
        <p:txBody>
          <a:bodyPr wrap="none" anchor="ctr"/>
          <a:lstStyle/>
          <a:p>
            <a:endParaRPr lang="ja-JP" altLang="en-US"/>
          </a:p>
        </p:txBody>
      </p:sp>
      <p:sp>
        <p:nvSpPr>
          <p:cNvPr id="46100" name="AutoShape 20"/>
          <p:cNvSpPr>
            <a:spLocks noChangeArrowheads="1"/>
          </p:cNvSpPr>
          <p:nvPr/>
        </p:nvSpPr>
        <p:spPr bwMode="auto">
          <a:xfrm rot="3760222">
            <a:off x="5356226" y="2209800"/>
            <a:ext cx="620712" cy="719137"/>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CCCC"/>
          </a:solidFill>
          <a:ln w="9525">
            <a:noFill/>
            <a:miter lim="800000"/>
            <a:headEnd/>
            <a:tailEnd/>
          </a:ln>
          <a:effectLst/>
        </p:spPr>
        <p:txBody>
          <a:bodyPr wrap="none" anchor="ctr"/>
          <a:lstStyle/>
          <a:p>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46063" y="936625"/>
            <a:ext cx="3124200" cy="614363"/>
          </a:xfrm>
          <a:prstGeom prst="rect">
            <a:avLst/>
          </a:prstGeom>
          <a:noFill/>
          <a:ln w="38100">
            <a:solidFill>
              <a:srgbClr val="0D6FFF"/>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47107" name="Group 3"/>
          <p:cNvGraphicFramePr>
            <a:graphicFrameLocks noGrp="1"/>
          </p:cNvGraphicFramePr>
          <p:nvPr/>
        </p:nvGraphicFramePr>
        <p:xfrm>
          <a:off x="839788" y="5224463"/>
          <a:ext cx="7494587" cy="1158240"/>
        </p:xfrm>
        <a:graphic>
          <a:graphicData uri="http://schemas.openxmlformats.org/drawingml/2006/table">
            <a:tbl>
              <a:tblPr/>
              <a:tblGrid>
                <a:gridCol w="1614487"/>
                <a:gridCol w="5880100"/>
              </a:tblGrid>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Arial" charset="0"/>
                          <a:ea typeface="ＭＳ Ｐ明朝" charset="-128"/>
                        </a:rPr>
                        <a:t>インターネット物理モデル</a:t>
                      </a:r>
                      <a:r>
                        <a:rPr kumimoji="1" lang="ja-JP" altLang="en-US" sz="1400" b="0" i="0" u="none" strike="noStrike" cap="none" normalizeH="0" baseline="0" smtClean="0">
                          <a:ln>
                            <a:noFill/>
                          </a:ln>
                          <a:solidFill>
                            <a:schemeClr val="tx1"/>
                          </a:solidFill>
                          <a:effectLst/>
                          <a:latin typeface="ＭＳ Ｐ明朝" charset="-128"/>
                          <a:ea typeface="ＭＳ Ｐ明朝" charset="-128"/>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明朝" charset="-128"/>
                        <a:ea typeface="ＭＳ Ｐ明朝"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明朝" charset="-128"/>
                          <a:ea typeface="ＭＳ Ｐ明朝" charset="-128"/>
                        </a:rPr>
                        <a:t>～「情報科学技術と社会」</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インターネットで情報が伝わるしくみを、ボールの動きで視覚化した展示。</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白と黒のボールはコンピューターが情報を処理する言葉である</a:t>
                      </a:r>
                      <a:r>
                        <a:rPr kumimoji="1" lang="en-US" altLang="ja-JP" sz="1200" b="0" i="0" u="none" strike="noStrike" cap="none" normalizeH="0" baseline="0" smtClean="0">
                          <a:ln>
                            <a:noFill/>
                          </a:ln>
                          <a:solidFill>
                            <a:schemeClr val="tx1"/>
                          </a:solidFill>
                          <a:effectLst/>
                          <a:latin typeface="ＭＳ Ｐ明朝" charset="-128"/>
                          <a:ea typeface="ＭＳ Ｐ明朝" charset="-128"/>
                        </a:rPr>
                        <a:t>0</a:t>
                      </a:r>
                      <a:r>
                        <a:rPr kumimoji="1" lang="ja-JP" altLang="en-US" sz="1200" b="0" i="0" u="none" strike="noStrike" cap="none" normalizeH="0" baseline="0" smtClean="0">
                          <a:ln>
                            <a:noFill/>
                          </a:ln>
                          <a:solidFill>
                            <a:schemeClr val="tx1"/>
                          </a:solidFill>
                          <a:effectLst/>
                          <a:latin typeface="ＭＳ Ｐ明朝" charset="-128"/>
                          <a:ea typeface="ＭＳ Ｐ明朝" charset="-128"/>
                        </a:rPr>
                        <a:t>と</a:t>
                      </a:r>
                      <a:r>
                        <a:rPr kumimoji="1" lang="en-US" altLang="ja-JP" sz="1200" b="0" i="0" u="none" strike="noStrike" cap="none" normalizeH="0" baseline="0" smtClean="0">
                          <a:ln>
                            <a:noFill/>
                          </a:ln>
                          <a:solidFill>
                            <a:schemeClr val="tx1"/>
                          </a:solidFill>
                          <a:effectLst/>
                          <a:latin typeface="ＭＳ Ｐ明朝" charset="-128"/>
                          <a:ea typeface="ＭＳ Ｐ明朝" charset="-128"/>
                        </a:rPr>
                        <a:t>1</a:t>
                      </a:r>
                      <a:r>
                        <a:rPr kumimoji="1" lang="ja-JP" altLang="en-US" sz="1200" b="0" i="0" u="none" strike="noStrike" cap="none" normalizeH="0" baseline="0" smtClean="0">
                          <a:ln>
                            <a:noFill/>
                          </a:ln>
                          <a:solidFill>
                            <a:schemeClr val="tx1"/>
                          </a:solidFill>
                          <a:effectLst/>
                          <a:latin typeface="ＭＳ Ｐ明朝" charset="-128"/>
                          <a:ea typeface="ＭＳ Ｐ明朝" charset="-128"/>
                        </a:rPr>
                        <a:t>の「</a:t>
                      </a:r>
                      <a:r>
                        <a:rPr kumimoji="1" lang="en-US" altLang="ja-JP" sz="1200" b="0" i="0" u="none" strike="noStrike" cap="none" normalizeH="0" baseline="0" smtClean="0">
                          <a:ln>
                            <a:noFill/>
                          </a:ln>
                          <a:solidFill>
                            <a:schemeClr val="tx1"/>
                          </a:solidFill>
                          <a:effectLst/>
                          <a:latin typeface="ＭＳ Ｐ明朝" charset="-128"/>
                          <a:ea typeface="ＭＳ Ｐ明朝" charset="-128"/>
                        </a:rPr>
                        <a:t>2</a:t>
                      </a:r>
                      <a:r>
                        <a:rPr kumimoji="1" lang="ja-JP" altLang="en-US" sz="1200" b="0" i="0" u="none" strike="noStrike" cap="none" normalizeH="0" baseline="0" smtClean="0">
                          <a:ln>
                            <a:noFill/>
                          </a:ln>
                          <a:solidFill>
                            <a:schemeClr val="tx1"/>
                          </a:solidFill>
                          <a:effectLst/>
                          <a:latin typeface="ＭＳ Ｐ明朝" charset="-128"/>
                          <a:ea typeface="ＭＳ Ｐ明朝" charset="-128"/>
                        </a:rPr>
                        <a:t>進数」を表している。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自分の放った情報がどのように伝えられるか、シンプルな物理モデルを通して見ることができる。 </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47118" name="AutoShape 14"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pic>
        <p:nvPicPr>
          <p:cNvPr id="47119" name="Picture 15" descr="TKY200907180094"/>
          <p:cNvPicPr>
            <a:picLocks noChangeAspect="1" noChangeArrowheads="1"/>
          </p:cNvPicPr>
          <p:nvPr/>
        </p:nvPicPr>
        <p:blipFill>
          <a:blip r:embed="rId2"/>
          <a:srcRect/>
          <a:stretch>
            <a:fillRect/>
          </a:stretch>
        </p:blipFill>
        <p:spPr bwMode="auto">
          <a:xfrm>
            <a:off x="1906588" y="1658938"/>
            <a:ext cx="5154612" cy="3422650"/>
          </a:xfrm>
          <a:prstGeom prst="rect">
            <a:avLst/>
          </a:prstGeom>
          <a:noFill/>
        </p:spPr>
      </p:pic>
      <p:sp>
        <p:nvSpPr>
          <p:cNvPr id="47120" name="Rectangle 16"/>
          <p:cNvSpPr>
            <a:spLocks noChangeArrowheads="1"/>
          </p:cNvSpPr>
          <p:nvPr/>
        </p:nvSpPr>
        <p:spPr bwMode="auto">
          <a:xfrm>
            <a:off x="0" y="0"/>
            <a:ext cx="9144000" cy="762000"/>
          </a:xfrm>
          <a:prstGeom prst="rect">
            <a:avLst/>
          </a:prstGeom>
          <a:solidFill>
            <a:srgbClr val="0D6FFF"/>
          </a:solidFill>
          <a:ln w="9525">
            <a:noFill/>
            <a:miter lim="800000"/>
            <a:headEnd/>
            <a:tailEnd/>
          </a:ln>
          <a:effectLst/>
        </p:spPr>
        <p:txBody>
          <a:bodyPr wrap="none" anchor="ctr"/>
          <a:lstStyle/>
          <a:p>
            <a:pPr algn="ctr"/>
            <a:r>
              <a:rPr lang="ja-JP" altLang="en-US" sz="2800" b="1">
                <a:solidFill>
                  <a:schemeClr val="bg1"/>
                </a:solidFill>
                <a:ea typeface="ＭＳ Ｐ明朝" charset="-128"/>
              </a:rPr>
              <a:t>日本科学未来館</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46063" y="936625"/>
            <a:ext cx="3124200" cy="614363"/>
          </a:xfrm>
          <a:prstGeom prst="rect">
            <a:avLst/>
          </a:prstGeom>
          <a:noFill/>
          <a:ln w="38100">
            <a:solidFill>
              <a:srgbClr val="0D6FFF"/>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48131" name="Group 3"/>
          <p:cNvGraphicFramePr>
            <a:graphicFrameLocks noGrp="1"/>
          </p:cNvGraphicFramePr>
          <p:nvPr/>
        </p:nvGraphicFramePr>
        <p:xfrm>
          <a:off x="665163" y="4830763"/>
          <a:ext cx="7847012" cy="1665288"/>
        </p:xfrm>
        <a:graphic>
          <a:graphicData uri="http://schemas.openxmlformats.org/drawingml/2006/table">
            <a:tbl>
              <a:tblPr/>
              <a:tblGrid>
                <a:gridCol w="1614487"/>
                <a:gridCol w="6232525"/>
              </a:tblGrid>
              <a:tr h="3508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1314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smtClean="0">
                          <a:ln>
                            <a:noFill/>
                          </a:ln>
                          <a:solidFill>
                            <a:schemeClr val="tx1"/>
                          </a:solidFill>
                          <a:effectLst/>
                          <a:latin typeface="ＭＳ Ｐ明朝" charset="-128"/>
                          <a:ea typeface="ＭＳ Ｐ明朝" charset="-128"/>
                        </a:rPr>
                        <a:t>エンドクサ</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ＭＳ Ｐ明朝" charset="-128"/>
                        <a:ea typeface="ＭＳ Ｐ明朝"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明朝" charset="-128"/>
                          <a:ea typeface="ＭＳ Ｐ明朝" charset="-128"/>
                        </a:rPr>
                        <a:t>～「生命の科学と人間」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明朝" charset="-128"/>
                          <a:ea typeface="ＭＳ Ｐ明朝" charset="-128"/>
                        </a:rPr>
                        <a:t>・「ともに進める医療」内</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「ともに進める医療」は、私たちの暮らしや社会にも大きな変化をもたらす医療分野の現状を知り、将来像をともに考える場所 。</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ＭＳ Ｐ明朝" charset="-128"/>
                        <a:ea typeface="ＭＳ Ｐ明朝"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医療技術の進歩や分子レベルの研究について学んだ上で、生命倫理に関するさまざまなことがらについて、来館者同士、そして研究者と来館者が意見を発信し交換するコーナー。</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このコーナーで意見しあうことで、あなたも「ともに進める医療」の一部を担うことになる。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48142" name="AutoShape 14"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sp>
        <p:nvSpPr>
          <p:cNvPr id="48143" name="Rectangle 15"/>
          <p:cNvSpPr>
            <a:spLocks noChangeArrowheads="1"/>
          </p:cNvSpPr>
          <p:nvPr/>
        </p:nvSpPr>
        <p:spPr bwMode="auto">
          <a:xfrm>
            <a:off x="0" y="0"/>
            <a:ext cx="9144000" cy="762000"/>
          </a:xfrm>
          <a:prstGeom prst="rect">
            <a:avLst/>
          </a:prstGeom>
          <a:solidFill>
            <a:srgbClr val="0D6FFF"/>
          </a:solidFill>
          <a:ln w="9525">
            <a:noFill/>
            <a:miter lim="800000"/>
            <a:headEnd/>
            <a:tailEnd/>
          </a:ln>
          <a:effectLst/>
        </p:spPr>
        <p:txBody>
          <a:bodyPr wrap="none" anchor="ctr"/>
          <a:lstStyle/>
          <a:p>
            <a:pPr algn="ctr"/>
            <a:r>
              <a:rPr lang="ja-JP" altLang="en-US" sz="2800" b="1">
                <a:solidFill>
                  <a:schemeClr val="bg1"/>
                </a:solidFill>
                <a:ea typeface="ＭＳ Ｐ明朝" charset="-128"/>
              </a:rPr>
              <a:t>日本科学未来館</a:t>
            </a:r>
          </a:p>
        </p:txBody>
      </p:sp>
      <p:pic>
        <p:nvPicPr>
          <p:cNvPr id="48144" name="Picture 16" descr="img_exhibition_sub_91"/>
          <p:cNvPicPr>
            <a:picLocks noChangeAspect="1" noChangeArrowheads="1"/>
          </p:cNvPicPr>
          <p:nvPr/>
        </p:nvPicPr>
        <p:blipFill>
          <a:blip r:embed="rId2"/>
          <a:srcRect/>
          <a:stretch>
            <a:fillRect/>
          </a:stretch>
        </p:blipFill>
        <p:spPr bwMode="auto">
          <a:xfrm>
            <a:off x="1690688" y="1679575"/>
            <a:ext cx="4076700" cy="2720975"/>
          </a:xfrm>
          <a:prstGeom prst="rect">
            <a:avLst/>
          </a:prstGeom>
          <a:noFill/>
        </p:spPr>
      </p:pic>
      <p:pic>
        <p:nvPicPr>
          <p:cNvPr id="48145" name="Picture 17" descr="img_exhibition_sub_88"/>
          <p:cNvPicPr>
            <a:picLocks noChangeAspect="1" noChangeArrowheads="1"/>
          </p:cNvPicPr>
          <p:nvPr/>
        </p:nvPicPr>
        <p:blipFill>
          <a:blip r:embed="rId3"/>
          <a:srcRect/>
          <a:stretch>
            <a:fillRect/>
          </a:stretch>
        </p:blipFill>
        <p:spPr bwMode="auto">
          <a:xfrm>
            <a:off x="6889750" y="1168400"/>
            <a:ext cx="1927225" cy="1284288"/>
          </a:xfrm>
          <a:prstGeom prst="rect">
            <a:avLst/>
          </a:prstGeom>
          <a:noFill/>
        </p:spPr>
      </p:pic>
      <p:pic>
        <p:nvPicPr>
          <p:cNvPr id="48146" name="Picture 18" descr="img_exhibition_sub_85"/>
          <p:cNvPicPr>
            <a:picLocks noChangeAspect="1" noChangeArrowheads="1"/>
          </p:cNvPicPr>
          <p:nvPr/>
        </p:nvPicPr>
        <p:blipFill>
          <a:blip r:embed="rId4"/>
          <a:srcRect/>
          <a:stretch>
            <a:fillRect/>
          </a:stretch>
        </p:blipFill>
        <p:spPr bwMode="auto">
          <a:xfrm>
            <a:off x="5786438" y="2320925"/>
            <a:ext cx="1927225" cy="12842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63538" y="777875"/>
            <a:ext cx="8496300" cy="5562600"/>
          </a:xfrm>
          <a:prstGeom prst="rect">
            <a:avLst/>
          </a:prstGeom>
          <a:noFill/>
          <a:ln w="9525">
            <a:noFill/>
            <a:miter lim="800000"/>
            <a:headEnd/>
            <a:tailEnd/>
          </a:ln>
          <a:effectLst/>
        </p:spPr>
        <p:txBody>
          <a:bodyPr>
            <a:spAutoFit/>
          </a:bodyPr>
          <a:lstStyle/>
          <a:p>
            <a:r>
              <a:rPr lang="ja-JP" altLang="en-US" sz="1100" b="1">
                <a:latin typeface="ＭＳ Ｐゴシック" charset="-128"/>
              </a:rPr>
              <a:t>　　　　　　　　　　　　　　　　　　　　　　　　　　　　　　</a:t>
            </a:r>
            <a:r>
              <a:rPr lang="ja-JP" altLang="en-US" sz="1400" b="1">
                <a:latin typeface="ＭＳ Ｐゴシック" charset="-128"/>
              </a:rPr>
              <a:t>ドームシアターガイア概要</a:t>
            </a:r>
            <a:endParaRPr lang="ja-JP" altLang="en-US" sz="800" b="1">
              <a:latin typeface="ＭＳ Ｐゴシック" charset="-128"/>
            </a:endParaRPr>
          </a:p>
          <a:p>
            <a:endParaRPr lang="ja-JP" altLang="en-US" sz="800" b="1">
              <a:latin typeface="ＭＳ Ｐゴシック" charset="-128"/>
            </a:endParaRPr>
          </a:p>
          <a:p>
            <a:r>
              <a:rPr lang="ja-JP" altLang="en-US" sz="800">
                <a:latin typeface="ＭＳ Ｐゴシック" charset="-128"/>
              </a:rPr>
              <a:t>　　　　　　　　　　　　　　　　　　　　　　　</a:t>
            </a:r>
            <a:r>
              <a:rPr lang="ja-JP" altLang="en-US" sz="1100">
                <a:latin typeface="ＭＳ Ｐゴシック" charset="-128"/>
              </a:rPr>
              <a:t>半球状の映像シアターで、全周を覆う広いスクリーンを</a:t>
            </a:r>
          </a:p>
          <a:p>
            <a:r>
              <a:rPr lang="ja-JP" altLang="en-US" sz="1100">
                <a:latin typeface="ＭＳ Ｐゴシック" charset="-128"/>
              </a:rPr>
              <a:t>　　　　　　　　　　　　　　　　　　　　　　　活かした迫力の大画面映像や、日本初の全天周・超高</a:t>
            </a:r>
          </a:p>
          <a:p>
            <a:r>
              <a:rPr lang="ja-JP" altLang="en-US" sz="1100">
                <a:latin typeface="ＭＳ Ｐゴシック" charset="-128"/>
              </a:rPr>
              <a:t>　　　　　　　　　　　　　　　　　　　　　　　精細</a:t>
            </a:r>
            <a:r>
              <a:rPr lang="en-US" altLang="ja-JP" sz="1100">
                <a:latin typeface="ＭＳ Ｐゴシック" charset="-128"/>
              </a:rPr>
              <a:t>3D</a:t>
            </a:r>
            <a:r>
              <a:rPr lang="ja-JP" altLang="en-US" sz="1100">
                <a:latin typeface="ＭＳ Ｐゴシック" charset="-128"/>
              </a:rPr>
              <a:t>映像を使用した立体視プラネタリウム作品など</a:t>
            </a:r>
            <a:r>
              <a:rPr lang="en-US" altLang="ja-JP" sz="1100">
                <a:latin typeface="ＭＳ Ｐゴシック" charset="-128"/>
              </a:rPr>
              <a:t>､</a:t>
            </a:r>
          </a:p>
          <a:p>
            <a:r>
              <a:rPr lang="ja-JP" altLang="en-US" sz="1100">
                <a:latin typeface="ＭＳ Ｐゴシック" charset="-128"/>
              </a:rPr>
              <a:t>　　　　　　　　　　　　　　　　　　　　　　　さまざまな映像プログラムを上映</a:t>
            </a:r>
            <a:r>
              <a:rPr lang="en-US" altLang="ja-JP" sz="1100">
                <a:latin typeface="ＭＳ Ｐゴシック" charset="-128"/>
              </a:rPr>
              <a:t>｡</a:t>
            </a:r>
            <a:br>
              <a:rPr lang="en-US" altLang="ja-JP" sz="1100">
                <a:latin typeface="ＭＳ Ｐゴシック" charset="-128"/>
              </a:rPr>
            </a:br>
            <a:r>
              <a:rPr lang="ja-JP" altLang="en-US" sz="1100">
                <a:latin typeface="ＭＳ Ｐゴシック" charset="-128"/>
              </a:rPr>
              <a:t>　　　　　　　　　　　　　　　　　　　　　　　　　　・ドーム径： １５．２４ｍ</a:t>
            </a:r>
          </a:p>
          <a:p>
            <a:r>
              <a:rPr lang="ja-JP" altLang="en-US" sz="1100">
                <a:latin typeface="ＭＳ Ｐゴシック" charset="-128"/>
              </a:rPr>
              <a:t>　　　　　　　　　　　　　　　　　　　　　　　　　　・傾斜角度：　２３</a:t>
            </a:r>
            <a:r>
              <a:rPr lang="en-US" altLang="ja-JP" sz="1100">
                <a:latin typeface="ＭＳ Ｐゴシック" charset="-128"/>
              </a:rPr>
              <a:t>.</a:t>
            </a:r>
            <a:r>
              <a:rPr lang="ja-JP" altLang="en-US" sz="1100">
                <a:latin typeface="ＭＳ Ｐゴシック" charset="-128"/>
              </a:rPr>
              <a:t>５</a:t>
            </a:r>
            <a:r>
              <a:rPr lang="en-US" altLang="ja-JP" sz="1100">
                <a:latin typeface="ＭＳ Ｐゴシック" charset="-128"/>
              </a:rPr>
              <a:t>°</a:t>
            </a:r>
          </a:p>
          <a:p>
            <a:r>
              <a:rPr lang="ja-JP" altLang="en-US" sz="1100">
                <a:latin typeface="ＭＳ Ｐゴシック" charset="-128"/>
              </a:rPr>
              <a:t>　　　　　　　　　　　　　　　　　　　　　　　　　　・座席数：　１１２席</a:t>
            </a:r>
          </a:p>
          <a:p>
            <a:r>
              <a:rPr lang="ja-JP" altLang="en-US" sz="1100">
                <a:latin typeface="ＭＳ Ｐゴシック" charset="-128"/>
              </a:rPr>
              <a:t>　　　　　　　　　　　　　　　　　　　　　　　　　　・映像：　４ｋドームマスター</a:t>
            </a:r>
          </a:p>
          <a:p>
            <a:r>
              <a:rPr lang="ja-JP" altLang="en-US" sz="1100">
                <a:latin typeface="ＭＳ Ｐゴシック" charset="-128"/>
              </a:rPr>
              <a:t>　　　　　　　　　　　　　　　　　　　　　　　　　　・音響：　７．１ｃｈサラウンドシステム</a:t>
            </a:r>
          </a:p>
          <a:p>
            <a:r>
              <a:rPr lang="ja-JP" altLang="en-US" sz="1100">
                <a:latin typeface="ＭＳ Ｐゴシック" charset="-128"/>
              </a:rPr>
              <a:t>　　　　　　　　　　　　　　　　　　　　　　　　　　・プラネタリウム：　デジタル／光学式恒星球</a:t>
            </a:r>
          </a:p>
          <a:p>
            <a:r>
              <a:rPr lang="ja-JP" altLang="en-US" sz="1100">
                <a:latin typeface="ＭＳ Ｐゴシック" charset="-128"/>
              </a:rPr>
              <a:t>　　　　　　　　　　　　　　　　　　　　　　　　　　・映写機：　７０ｍｍフィルム　</a:t>
            </a:r>
          </a:p>
          <a:p>
            <a:endParaRPr lang="ja-JP" altLang="en-US" sz="900">
              <a:latin typeface="ＭＳ Ｐゴシック" charset="-128"/>
            </a:endParaRPr>
          </a:p>
          <a:p>
            <a:r>
              <a:rPr lang="ja-JP" altLang="en-US" sz="1100">
                <a:latin typeface="ＭＳ Ｐゴシック" charset="-128"/>
              </a:rPr>
              <a:t>●映像システム</a:t>
            </a:r>
            <a:r>
              <a:rPr lang="en-US" altLang="ja-JP" sz="1100">
                <a:latin typeface="ＭＳ Ｐゴシック" charset="-128"/>
              </a:rPr>
              <a:t>1: </a:t>
            </a:r>
            <a:r>
              <a:rPr lang="ja-JP" altLang="en-US" sz="1200" b="1">
                <a:latin typeface="ＭＳ Ｐゴシック" charset="-128"/>
              </a:rPr>
              <a:t>全天周・超高精細立体視映像システム</a:t>
            </a:r>
            <a:r>
              <a:rPr lang="en-US" altLang="ja-JP" sz="1200" b="1">
                <a:latin typeface="ＭＳ Ｐゴシック" charset="-128"/>
              </a:rPr>
              <a:t>"Atmos"</a:t>
            </a:r>
            <a:r>
              <a:rPr lang="en-US" altLang="ja-JP" sz="1100">
                <a:latin typeface="ＭＳ Ｐゴシック" charset="-128"/>
              </a:rPr>
              <a:t> </a:t>
            </a:r>
          </a:p>
          <a:p>
            <a:pPr lvl="1"/>
            <a:r>
              <a:rPr lang="en-US" altLang="ja-JP" sz="1100">
                <a:latin typeface="ＭＳ Ｐゴシック" charset="-128"/>
              </a:rPr>
              <a:t>Atmos</a:t>
            </a:r>
            <a:r>
              <a:rPr lang="ja-JP" altLang="en-US" sz="1100">
                <a:latin typeface="ＭＳ Ｐゴシック" charset="-128"/>
              </a:rPr>
              <a:t>は</a:t>
            </a:r>
            <a:r>
              <a:rPr lang="en-US" altLang="ja-JP" sz="1100">
                <a:latin typeface="ＭＳ Ｐゴシック" charset="-128"/>
              </a:rPr>
              <a:t>､2009</a:t>
            </a:r>
            <a:r>
              <a:rPr lang="ja-JP" altLang="en-US" sz="1100">
                <a:latin typeface="ＭＳ Ｐゴシック" charset="-128"/>
              </a:rPr>
              <a:t>年</a:t>
            </a:r>
            <a:r>
              <a:rPr lang="en-US" altLang="ja-JP" sz="1100">
                <a:latin typeface="ＭＳ Ｐゴシック" charset="-128"/>
              </a:rPr>
              <a:t>1</a:t>
            </a:r>
            <a:r>
              <a:rPr lang="ja-JP" altLang="en-US" sz="1100">
                <a:latin typeface="ＭＳ Ｐゴシック" charset="-128"/>
              </a:rPr>
              <a:t>月に導入された</a:t>
            </a:r>
            <a:r>
              <a:rPr lang="en-US" altLang="ja-JP" sz="1100">
                <a:latin typeface="ＭＳ Ｐゴシック" charset="-128"/>
              </a:rPr>
              <a:t>､</a:t>
            </a:r>
            <a:r>
              <a:rPr lang="ja-JP" altLang="en-US" sz="1100">
                <a:latin typeface="ＭＳ Ｐゴシック" charset="-128"/>
              </a:rPr>
              <a:t>日本初の全天周・超高精細立体視映像システム</a:t>
            </a:r>
            <a:r>
              <a:rPr lang="en-US" altLang="ja-JP" sz="1100">
                <a:latin typeface="ＭＳ Ｐゴシック" charset="-128"/>
              </a:rPr>
              <a:t>｡ </a:t>
            </a:r>
          </a:p>
          <a:p>
            <a:pPr lvl="1"/>
            <a:r>
              <a:rPr lang="en-US" altLang="ja-JP" sz="1100">
                <a:latin typeface="ＭＳ Ｐゴシック" charset="-128"/>
              </a:rPr>
              <a:t>"All sky Three-d Movies for Sentients"</a:t>
            </a:r>
            <a:r>
              <a:rPr lang="ja-JP" altLang="en-US" sz="1100">
                <a:latin typeface="ＭＳ Ｐゴシック" charset="-128"/>
              </a:rPr>
              <a:t>の略で</a:t>
            </a:r>
            <a:r>
              <a:rPr lang="en-US" altLang="ja-JP" sz="1100">
                <a:latin typeface="ＭＳ Ｐゴシック" charset="-128"/>
              </a:rPr>
              <a:t>､</a:t>
            </a:r>
            <a:r>
              <a:rPr lang="ja-JP" altLang="en-US" sz="1100">
                <a:latin typeface="ＭＳ Ｐゴシック" charset="-128"/>
              </a:rPr>
              <a:t>アトモスフィア</a:t>
            </a:r>
            <a:r>
              <a:rPr lang="en-US" altLang="ja-JP" sz="1100">
                <a:latin typeface="ＭＳ Ｐゴシック" charset="-128"/>
              </a:rPr>
              <a:t>(</a:t>
            </a:r>
            <a:r>
              <a:rPr lang="ja-JP" altLang="en-US" sz="1100">
                <a:latin typeface="ＭＳ Ｐゴシック" charset="-128"/>
              </a:rPr>
              <a:t>雰囲気</a:t>
            </a:r>
            <a:r>
              <a:rPr lang="en-US" altLang="ja-JP" sz="1100">
                <a:latin typeface="ＭＳ Ｐゴシック" charset="-128"/>
              </a:rPr>
              <a:t>､</a:t>
            </a:r>
            <a:r>
              <a:rPr lang="ja-JP" altLang="en-US" sz="1100">
                <a:latin typeface="ＭＳ Ｐゴシック" charset="-128"/>
              </a:rPr>
              <a:t>大気</a:t>
            </a:r>
            <a:r>
              <a:rPr lang="en-US" altLang="ja-JP" sz="1100">
                <a:latin typeface="ＭＳ Ｐゴシック" charset="-128"/>
              </a:rPr>
              <a:t>)</a:t>
            </a:r>
            <a:r>
              <a:rPr lang="ja-JP" altLang="en-US" sz="1100">
                <a:latin typeface="ＭＳ Ｐゴシック" charset="-128"/>
              </a:rPr>
              <a:t>という言葉にもちなんで名付けられた</a:t>
            </a:r>
            <a:r>
              <a:rPr lang="en-US" altLang="ja-JP" sz="1100">
                <a:latin typeface="ＭＳ Ｐゴシック" charset="-128"/>
              </a:rPr>
              <a:t>｡ </a:t>
            </a:r>
          </a:p>
          <a:p>
            <a:pPr lvl="1"/>
            <a:r>
              <a:rPr lang="ja-JP" altLang="en-US" sz="1100" b="1">
                <a:latin typeface="ＭＳ Ｐゴシック" charset="-128"/>
              </a:rPr>
              <a:t>明るく超高精細な映像</a:t>
            </a:r>
            <a:r>
              <a:rPr lang="ja-JP" altLang="en-US" sz="1100">
                <a:latin typeface="ＭＳ Ｐゴシック" charset="-128"/>
              </a:rPr>
              <a:t/>
            </a:r>
            <a:br>
              <a:rPr lang="ja-JP" altLang="en-US" sz="1100">
                <a:latin typeface="ＭＳ Ｐゴシック" charset="-128"/>
              </a:rPr>
            </a:br>
            <a:r>
              <a:rPr lang="ja-JP" altLang="en-US" sz="1100">
                <a:latin typeface="ＭＳ Ｐゴシック" charset="-128"/>
              </a:rPr>
              <a:t>　　フル</a:t>
            </a:r>
            <a:r>
              <a:rPr lang="en-US" altLang="ja-JP" sz="1100">
                <a:latin typeface="ＭＳ Ｐゴシック" charset="-128"/>
              </a:rPr>
              <a:t>HD8</a:t>
            </a:r>
            <a:r>
              <a:rPr lang="ja-JP" altLang="en-US" sz="1100">
                <a:latin typeface="ＭＳ Ｐゴシック" charset="-128"/>
              </a:rPr>
              <a:t>倍相当の超高精細な映像を高輝度プロジェクター</a:t>
            </a:r>
            <a:r>
              <a:rPr lang="en-US" altLang="ja-JP" sz="1100">
                <a:latin typeface="ＭＳ Ｐゴシック" charset="-128"/>
              </a:rPr>
              <a:t>4</a:t>
            </a:r>
            <a:r>
              <a:rPr lang="ja-JP" altLang="en-US" sz="1100">
                <a:latin typeface="ＭＳ Ｐゴシック" charset="-128"/>
              </a:rPr>
              <a:t>台で投影</a:t>
            </a:r>
            <a:r>
              <a:rPr lang="en-US" altLang="ja-JP" sz="1100">
                <a:latin typeface="ＭＳ Ｐゴシック" charset="-128"/>
              </a:rPr>
              <a:t>｡ </a:t>
            </a:r>
            <a:r>
              <a:rPr lang="ja-JP" altLang="en-US" sz="1100">
                <a:latin typeface="ＭＳ Ｐゴシック" charset="-128"/>
              </a:rPr>
              <a:t>作品の世界を繊細に</a:t>
            </a:r>
            <a:r>
              <a:rPr lang="en-US" altLang="ja-JP" sz="1100">
                <a:latin typeface="ＭＳ Ｐゴシック" charset="-128"/>
              </a:rPr>
              <a:t>､</a:t>
            </a:r>
            <a:r>
              <a:rPr lang="ja-JP" altLang="en-US" sz="1100">
                <a:latin typeface="ＭＳ Ｐゴシック" charset="-128"/>
              </a:rPr>
              <a:t>ダイナミックに描き出します</a:t>
            </a:r>
            <a:r>
              <a:rPr lang="en-US" altLang="ja-JP" sz="1100">
                <a:latin typeface="ＭＳ Ｐゴシック" charset="-128"/>
              </a:rPr>
              <a:t>｡ </a:t>
            </a:r>
          </a:p>
          <a:p>
            <a:pPr lvl="1"/>
            <a:r>
              <a:rPr lang="ja-JP" altLang="en-US" sz="1100" b="1">
                <a:latin typeface="ＭＳ Ｐゴシック" charset="-128"/>
              </a:rPr>
              <a:t>全天を覆う立体視映像</a:t>
            </a:r>
            <a:r>
              <a:rPr lang="ja-JP" altLang="en-US" sz="1100">
                <a:latin typeface="ＭＳ Ｐゴシック" charset="-128"/>
              </a:rPr>
              <a:t/>
            </a:r>
            <a:br>
              <a:rPr lang="ja-JP" altLang="en-US" sz="1100">
                <a:latin typeface="ＭＳ Ｐゴシック" charset="-128"/>
              </a:rPr>
            </a:br>
            <a:r>
              <a:rPr lang="ja-JP" altLang="en-US" sz="1100">
                <a:latin typeface="ＭＳ Ｐゴシック" charset="-128"/>
              </a:rPr>
              <a:t>　　</a:t>
            </a:r>
            <a:r>
              <a:rPr lang="en-US" altLang="ja-JP" sz="1100">
                <a:latin typeface="ＭＳ Ｐゴシック" charset="-128"/>
              </a:rPr>
              <a:t>Atmos </a:t>
            </a:r>
            <a:r>
              <a:rPr lang="ja-JP" altLang="en-US" sz="1100">
                <a:latin typeface="ＭＳ Ｐゴシック" charset="-128"/>
              </a:rPr>
              <a:t>が映し出すのは</a:t>
            </a:r>
            <a:r>
              <a:rPr lang="en-US" altLang="ja-JP" sz="1100">
                <a:latin typeface="ＭＳ Ｐゴシック" charset="-128"/>
              </a:rPr>
              <a:t>､</a:t>
            </a:r>
            <a:r>
              <a:rPr lang="ja-JP" altLang="en-US" sz="1100">
                <a:latin typeface="ＭＳ Ｐゴシック" charset="-128"/>
              </a:rPr>
              <a:t>映像というより</a:t>
            </a:r>
            <a:r>
              <a:rPr lang="en-US" altLang="ja-JP" sz="1100">
                <a:latin typeface="ＭＳ Ｐゴシック" charset="-128"/>
              </a:rPr>
              <a:t>､</a:t>
            </a:r>
            <a:r>
              <a:rPr lang="ja-JP" altLang="en-US" sz="1100">
                <a:latin typeface="ＭＳ Ｐゴシック" charset="-128"/>
              </a:rPr>
              <a:t>むしろ空間そのもの</a:t>
            </a:r>
            <a:r>
              <a:rPr lang="en-US" altLang="ja-JP" sz="1100">
                <a:latin typeface="ＭＳ Ｐゴシック" charset="-128"/>
              </a:rPr>
              <a:t>｡ </a:t>
            </a:r>
            <a:r>
              <a:rPr lang="ja-JP" altLang="en-US" sz="1100">
                <a:latin typeface="ＭＳ Ｐゴシック" charset="-128"/>
              </a:rPr>
              <a:t>圧倒的な没入感のある</a:t>
            </a:r>
            <a:r>
              <a:rPr lang="en-US" altLang="ja-JP" sz="1100">
                <a:latin typeface="ＭＳ Ｐゴシック" charset="-128"/>
              </a:rPr>
              <a:t>､</a:t>
            </a:r>
            <a:r>
              <a:rPr lang="ja-JP" altLang="en-US" sz="1100">
                <a:latin typeface="ＭＳ Ｐゴシック" charset="-128"/>
              </a:rPr>
              <a:t>全く新しい映像体験ができます</a:t>
            </a:r>
            <a:r>
              <a:rPr lang="en-US" altLang="ja-JP" sz="1100">
                <a:latin typeface="ＭＳ Ｐゴシック" charset="-128"/>
              </a:rPr>
              <a:t>｡ </a:t>
            </a:r>
          </a:p>
          <a:p>
            <a:pPr lvl="1"/>
            <a:r>
              <a:rPr lang="ja-JP" altLang="en-US" sz="1100" b="1">
                <a:latin typeface="ＭＳ Ｐゴシック" charset="-128"/>
              </a:rPr>
              <a:t>広い視界の立体視メガネ</a:t>
            </a:r>
            <a:r>
              <a:rPr lang="ja-JP" altLang="en-US" sz="1100">
                <a:latin typeface="ＭＳ Ｐゴシック" charset="-128"/>
              </a:rPr>
              <a:t/>
            </a:r>
            <a:br>
              <a:rPr lang="ja-JP" altLang="en-US" sz="1100">
                <a:latin typeface="ＭＳ Ｐゴシック" charset="-128"/>
              </a:rPr>
            </a:br>
            <a:r>
              <a:rPr lang="ja-JP" altLang="en-US" sz="1100">
                <a:latin typeface="ＭＳ Ｐゴシック" charset="-128"/>
              </a:rPr>
              <a:t>　　視界をさまたげないゴーグルタイプの立体視メガネの採用により</a:t>
            </a:r>
            <a:r>
              <a:rPr lang="en-US" altLang="ja-JP" sz="1100">
                <a:latin typeface="ＭＳ Ｐゴシック" charset="-128"/>
              </a:rPr>
              <a:t>､</a:t>
            </a:r>
            <a:r>
              <a:rPr lang="ja-JP" altLang="en-US" sz="1100">
                <a:latin typeface="ＭＳ Ｐゴシック" charset="-128"/>
              </a:rPr>
              <a:t>全天周立体視映像の迫力を存分にお楽しみいただけます</a:t>
            </a:r>
            <a:r>
              <a:rPr lang="en-US" altLang="ja-JP" sz="1100">
                <a:latin typeface="ＭＳ Ｐゴシック" charset="-128"/>
              </a:rPr>
              <a:t>｡ </a:t>
            </a:r>
            <a:r>
              <a:rPr lang="en-US" altLang="ja-JP" sz="1100" b="1">
                <a:latin typeface="ＭＳ Ｐゴシック" charset="-128"/>
              </a:rPr>
              <a:t>MEGASTAR-II cosmos </a:t>
            </a:r>
            <a:r>
              <a:rPr lang="ja-JP" altLang="en-US" sz="1100" b="1">
                <a:latin typeface="ＭＳ Ｐゴシック" charset="-128"/>
              </a:rPr>
              <a:t>との連動</a:t>
            </a:r>
            <a:r>
              <a:rPr lang="ja-JP" altLang="en-US" sz="1100">
                <a:latin typeface="ＭＳ Ｐゴシック" charset="-128"/>
              </a:rPr>
              <a:t/>
            </a:r>
            <a:br>
              <a:rPr lang="ja-JP" altLang="en-US" sz="1100">
                <a:latin typeface="ＭＳ Ｐゴシック" charset="-128"/>
              </a:rPr>
            </a:br>
            <a:r>
              <a:rPr lang="ja-JP" altLang="en-US" sz="1100">
                <a:latin typeface="ＭＳ Ｐゴシック" charset="-128"/>
              </a:rPr>
              <a:t>　　ギネスにも認定されている</a:t>
            </a:r>
            <a:r>
              <a:rPr lang="en-US" altLang="ja-JP" sz="1100">
                <a:latin typeface="ＭＳ Ｐゴシック" charset="-128"/>
              </a:rPr>
              <a:t>MEGASTAR-II cosmos </a:t>
            </a:r>
            <a:r>
              <a:rPr lang="ja-JP" altLang="en-US" sz="1100">
                <a:latin typeface="ＭＳ Ｐゴシック" charset="-128"/>
              </a:rPr>
              <a:t>のリアルな星空と組み合わせることで</a:t>
            </a:r>
            <a:r>
              <a:rPr lang="en-US" altLang="ja-JP" sz="1100">
                <a:latin typeface="ＭＳ Ｐゴシック" charset="-128"/>
              </a:rPr>
              <a:t>､</a:t>
            </a:r>
            <a:r>
              <a:rPr lang="ja-JP" altLang="en-US" sz="1100">
                <a:latin typeface="ＭＳ Ｐゴシック" charset="-128"/>
              </a:rPr>
              <a:t>作品の表現力がさらにアップします</a:t>
            </a:r>
            <a:r>
              <a:rPr lang="en-US" altLang="ja-JP" sz="1100">
                <a:latin typeface="ＭＳ Ｐゴシック" charset="-128"/>
              </a:rPr>
              <a:t>｡ </a:t>
            </a:r>
          </a:p>
          <a:p>
            <a:endParaRPr lang="en-US" altLang="ja-JP" sz="800">
              <a:latin typeface="ＭＳ Ｐゴシック" charset="-128"/>
            </a:endParaRPr>
          </a:p>
          <a:p>
            <a:r>
              <a:rPr lang="en-US" altLang="ja-JP" sz="1100">
                <a:latin typeface="ＭＳ Ｐゴシック" charset="-128"/>
              </a:rPr>
              <a:t>● </a:t>
            </a:r>
            <a:r>
              <a:rPr lang="ja-JP" altLang="en-US" sz="1100">
                <a:latin typeface="ＭＳ Ｐゴシック" charset="-128"/>
              </a:rPr>
              <a:t>映像システム</a:t>
            </a:r>
            <a:r>
              <a:rPr lang="en-US" altLang="ja-JP" sz="1100">
                <a:latin typeface="ＭＳ Ｐゴシック" charset="-128"/>
              </a:rPr>
              <a:t>2: </a:t>
            </a:r>
            <a:r>
              <a:rPr lang="ja-JP" altLang="en-US" sz="1200" b="1">
                <a:latin typeface="ＭＳ Ｐゴシック" charset="-128"/>
              </a:rPr>
              <a:t>プラネタリウム投影機</a:t>
            </a:r>
            <a:r>
              <a:rPr lang="en-US" altLang="ja-JP" sz="1200" b="1">
                <a:latin typeface="ＭＳ Ｐゴシック" charset="-128"/>
              </a:rPr>
              <a:t>"MEGASTAR-II cosmos"</a:t>
            </a:r>
            <a:r>
              <a:rPr lang="en-US" altLang="ja-JP" sz="1100">
                <a:latin typeface="ＭＳ Ｐゴシック" charset="-128"/>
              </a:rPr>
              <a:t> </a:t>
            </a:r>
          </a:p>
          <a:p>
            <a:pPr lvl="1"/>
            <a:r>
              <a:rPr lang="en-US" altLang="ja-JP" sz="1100">
                <a:latin typeface="ＭＳ Ｐゴシック" charset="-128"/>
              </a:rPr>
              <a:t>｢</a:t>
            </a:r>
            <a:r>
              <a:rPr lang="ja-JP" altLang="en-US" sz="1100">
                <a:latin typeface="ＭＳ Ｐゴシック" charset="-128"/>
              </a:rPr>
              <a:t>世界で最も先進的なプラネタリウム</a:t>
            </a:r>
            <a:r>
              <a:rPr lang="en-US" altLang="ja-JP" sz="1100">
                <a:latin typeface="ＭＳ Ｐゴシック" charset="-128"/>
              </a:rPr>
              <a:t>｣</a:t>
            </a:r>
            <a:r>
              <a:rPr lang="ja-JP" altLang="en-US" sz="1100">
                <a:latin typeface="ＭＳ Ｐゴシック" charset="-128"/>
              </a:rPr>
              <a:t>としてギネスワールドレコードに認定の</a:t>
            </a:r>
            <a:r>
              <a:rPr lang="en-US" altLang="ja-JP" sz="1100">
                <a:latin typeface="ＭＳ Ｐゴシック" charset="-128"/>
              </a:rPr>
              <a:t>"MEGASTAR-II cosmos(</a:t>
            </a:r>
            <a:r>
              <a:rPr lang="ja-JP" altLang="en-US" sz="1100">
                <a:latin typeface="ＭＳ Ｐゴシック" charset="-128"/>
              </a:rPr>
              <a:t>メガスター</a:t>
            </a:r>
            <a:r>
              <a:rPr lang="en-US" altLang="ja-JP" sz="1100">
                <a:latin typeface="ＭＳ Ｐゴシック" charset="-128"/>
              </a:rPr>
              <a:t>Ⅱ</a:t>
            </a:r>
            <a:r>
              <a:rPr lang="ja-JP" altLang="en-US" sz="1100">
                <a:latin typeface="ＭＳ Ｐゴシック" charset="-128"/>
              </a:rPr>
              <a:t>コスモス</a:t>
            </a:r>
            <a:r>
              <a:rPr lang="en-US" altLang="ja-JP" sz="1100">
                <a:latin typeface="ＭＳ Ｐゴシック" charset="-128"/>
              </a:rPr>
              <a:t>)"｡ </a:t>
            </a:r>
            <a:r>
              <a:rPr lang="ja-JP" altLang="en-US" sz="1100">
                <a:latin typeface="ＭＳ Ｐゴシック" charset="-128"/>
              </a:rPr>
              <a:t>リアルで繊細な星空を活かした数々のオリジナルプラネタリウム番組を上映してきましたが</a:t>
            </a:r>
            <a:r>
              <a:rPr lang="en-US" altLang="ja-JP" sz="1100">
                <a:latin typeface="ＭＳ Ｐゴシック" charset="-128"/>
              </a:rPr>
              <a:t>､"Atmos"</a:t>
            </a:r>
            <a:r>
              <a:rPr lang="ja-JP" altLang="en-US" sz="1100">
                <a:latin typeface="ＭＳ Ｐゴシック" charset="-128"/>
              </a:rPr>
              <a:t>と連動したプログラムも上映できるようになりました</a:t>
            </a:r>
            <a:r>
              <a:rPr lang="en-US" altLang="ja-JP" sz="1100">
                <a:latin typeface="ＭＳ Ｐゴシック" charset="-128"/>
              </a:rPr>
              <a:t>｡</a:t>
            </a:r>
          </a:p>
          <a:p>
            <a:endParaRPr lang="en-US" altLang="ja-JP" sz="800">
              <a:latin typeface="ＭＳ Ｐゴシック" charset="-128"/>
            </a:endParaRPr>
          </a:p>
          <a:p>
            <a:r>
              <a:rPr lang="en-US" altLang="ja-JP" sz="1100">
                <a:latin typeface="ＭＳ Ｐゴシック" charset="-128"/>
              </a:rPr>
              <a:t>● </a:t>
            </a:r>
            <a:r>
              <a:rPr lang="ja-JP" altLang="en-US" sz="1100">
                <a:latin typeface="ＭＳ Ｐゴシック" charset="-128"/>
              </a:rPr>
              <a:t>映像システム</a:t>
            </a:r>
            <a:r>
              <a:rPr lang="en-US" altLang="ja-JP" sz="1100">
                <a:latin typeface="ＭＳ Ｐゴシック" charset="-128"/>
              </a:rPr>
              <a:t>3: </a:t>
            </a:r>
            <a:r>
              <a:rPr lang="ja-JP" altLang="en-US" sz="1200" b="1">
                <a:latin typeface="ＭＳ Ｐゴシック" charset="-128"/>
              </a:rPr>
              <a:t>全天周ムービー映写機 </a:t>
            </a:r>
          </a:p>
          <a:p>
            <a:pPr lvl="1"/>
            <a:r>
              <a:rPr lang="ja-JP" altLang="en-US" sz="1100">
                <a:latin typeface="ＭＳ Ｐゴシック" charset="-128"/>
              </a:rPr>
              <a:t>大型スクリーンやドーム状シアターのために制作されたフィルム作品を上映できる映写機です</a:t>
            </a:r>
            <a:r>
              <a:rPr lang="en-US" altLang="ja-JP" sz="1100">
                <a:latin typeface="ＭＳ Ｐゴシック" charset="-128"/>
              </a:rPr>
              <a:t>｡</a:t>
            </a:r>
          </a:p>
        </p:txBody>
      </p:sp>
      <p:pic>
        <p:nvPicPr>
          <p:cNvPr id="49155" name="Picture 3"/>
          <p:cNvPicPr>
            <a:picLocks noChangeAspect="1" noChangeArrowheads="1"/>
          </p:cNvPicPr>
          <p:nvPr/>
        </p:nvPicPr>
        <p:blipFill>
          <a:blip r:embed="rId2"/>
          <a:srcRect/>
          <a:stretch>
            <a:fillRect/>
          </a:stretch>
        </p:blipFill>
        <p:spPr bwMode="auto">
          <a:xfrm>
            <a:off x="5821363" y="984250"/>
            <a:ext cx="3182937" cy="2224088"/>
          </a:xfrm>
          <a:prstGeom prst="rect">
            <a:avLst/>
          </a:prstGeom>
          <a:noFill/>
          <a:ln w="9525">
            <a:noFill/>
            <a:miter lim="800000"/>
            <a:headEnd/>
            <a:tailEnd/>
          </a:ln>
          <a:effectLst/>
        </p:spPr>
      </p:pic>
      <p:grpSp>
        <p:nvGrpSpPr>
          <p:cNvPr id="49156" name="Group 4"/>
          <p:cNvGrpSpPr>
            <a:grpSpLocks/>
          </p:cNvGrpSpPr>
          <p:nvPr/>
        </p:nvGrpSpPr>
        <p:grpSpPr bwMode="auto">
          <a:xfrm>
            <a:off x="635000" y="993775"/>
            <a:ext cx="1806575" cy="2122488"/>
            <a:chOff x="277" y="405"/>
            <a:chExt cx="1296" cy="1523"/>
          </a:xfrm>
        </p:grpSpPr>
        <p:pic>
          <p:nvPicPr>
            <p:cNvPr id="49157" name="Picture 5" descr="TKY200907180099"/>
            <p:cNvPicPr>
              <a:picLocks noChangeAspect="1" noChangeArrowheads="1"/>
            </p:cNvPicPr>
            <p:nvPr/>
          </p:nvPicPr>
          <p:blipFill>
            <a:blip r:embed="rId3" cstate="print"/>
            <a:srcRect/>
            <a:stretch>
              <a:fillRect/>
            </a:stretch>
          </p:blipFill>
          <p:spPr bwMode="auto">
            <a:xfrm>
              <a:off x="277" y="1138"/>
              <a:ext cx="1296" cy="790"/>
            </a:xfrm>
            <a:prstGeom prst="rect">
              <a:avLst/>
            </a:prstGeom>
            <a:noFill/>
          </p:spPr>
        </p:pic>
        <p:pic>
          <p:nvPicPr>
            <p:cNvPr id="49158" name="Picture 6" descr="TKY200907180101"/>
            <p:cNvPicPr>
              <a:picLocks noChangeAspect="1" noChangeArrowheads="1"/>
            </p:cNvPicPr>
            <p:nvPr/>
          </p:nvPicPr>
          <p:blipFill>
            <a:blip r:embed="rId4" cstate="print"/>
            <a:srcRect/>
            <a:stretch>
              <a:fillRect/>
            </a:stretch>
          </p:blipFill>
          <p:spPr bwMode="auto">
            <a:xfrm>
              <a:off x="278" y="405"/>
              <a:ext cx="1294" cy="872"/>
            </a:xfrm>
            <a:prstGeom prst="rect">
              <a:avLst/>
            </a:prstGeom>
            <a:noFill/>
          </p:spPr>
        </p:pic>
      </p:grpSp>
      <p:pic>
        <p:nvPicPr>
          <p:cNvPr id="49159" name="Picture 7" descr="TKY200907180097"/>
          <p:cNvPicPr>
            <a:picLocks noChangeAspect="1" noChangeArrowheads="1"/>
          </p:cNvPicPr>
          <p:nvPr/>
        </p:nvPicPr>
        <p:blipFill>
          <a:blip r:embed="rId5" cstate="print"/>
          <a:srcRect/>
          <a:stretch>
            <a:fillRect/>
          </a:stretch>
        </p:blipFill>
        <p:spPr bwMode="auto">
          <a:xfrm>
            <a:off x="0" y="6219825"/>
            <a:ext cx="863600" cy="638175"/>
          </a:xfrm>
          <a:prstGeom prst="rect">
            <a:avLst/>
          </a:prstGeom>
          <a:noFill/>
        </p:spPr>
      </p:pic>
      <p:grpSp>
        <p:nvGrpSpPr>
          <p:cNvPr id="49160" name="Group 8"/>
          <p:cNvGrpSpPr>
            <a:grpSpLocks/>
          </p:cNvGrpSpPr>
          <p:nvPr/>
        </p:nvGrpSpPr>
        <p:grpSpPr bwMode="auto">
          <a:xfrm>
            <a:off x="7729538" y="5624513"/>
            <a:ext cx="1414462" cy="1233487"/>
            <a:chOff x="4869" y="3543"/>
            <a:chExt cx="891" cy="777"/>
          </a:xfrm>
        </p:grpSpPr>
        <p:pic>
          <p:nvPicPr>
            <p:cNvPr id="49161" name="Picture 9" descr="topimg_0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69" y="3543"/>
              <a:ext cx="449" cy="389"/>
            </a:xfrm>
            <a:prstGeom prst="rect">
              <a:avLst/>
            </a:prstGeom>
            <a:noFill/>
          </p:spPr>
        </p:pic>
        <p:pic>
          <p:nvPicPr>
            <p:cNvPr id="49162" name="Picture 10" descr="topimg_02"/>
            <p:cNvPicPr>
              <a:picLocks noChangeAspect="1" noChangeArrowheads="1"/>
            </p:cNvPicPr>
            <p:nvPr/>
          </p:nvPicPr>
          <p:blipFill>
            <a:blip r:embed="rId7" cstate="print"/>
            <a:srcRect/>
            <a:stretch>
              <a:fillRect/>
            </a:stretch>
          </p:blipFill>
          <p:spPr bwMode="auto">
            <a:xfrm>
              <a:off x="5311" y="3543"/>
              <a:ext cx="449" cy="389"/>
            </a:xfrm>
            <a:prstGeom prst="rect">
              <a:avLst/>
            </a:prstGeom>
            <a:noFill/>
          </p:spPr>
        </p:pic>
        <p:pic>
          <p:nvPicPr>
            <p:cNvPr id="49163" name="Picture 11" descr="topimg_0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69" y="3932"/>
              <a:ext cx="449" cy="388"/>
            </a:xfrm>
            <a:prstGeom prst="rect">
              <a:avLst/>
            </a:prstGeom>
            <a:noFill/>
          </p:spPr>
        </p:pic>
        <p:pic>
          <p:nvPicPr>
            <p:cNvPr id="49164" name="Picture 12" descr="topimg_04"/>
            <p:cNvPicPr>
              <a:picLocks noChangeAspect="1" noChangeArrowheads="1"/>
            </p:cNvPicPr>
            <p:nvPr/>
          </p:nvPicPr>
          <p:blipFill>
            <a:blip r:embed="rId9" cstate="print"/>
            <a:srcRect/>
            <a:stretch>
              <a:fillRect/>
            </a:stretch>
          </p:blipFill>
          <p:spPr bwMode="auto">
            <a:xfrm>
              <a:off x="5311" y="3932"/>
              <a:ext cx="449" cy="388"/>
            </a:xfrm>
            <a:prstGeom prst="rect">
              <a:avLst/>
            </a:prstGeom>
            <a:noFill/>
          </p:spPr>
        </p:pic>
      </p:grpSp>
      <p:sp>
        <p:nvSpPr>
          <p:cNvPr id="49165" name="Rectangle 13"/>
          <p:cNvSpPr>
            <a:spLocks noChangeArrowheads="1"/>
          </p:cNvSpPr>
          <p:nvPr/>
        </p:nvSpPr>
        <p:spPr bwMode="auto">
          <a:xfrm>
            <a:off x="0" y="0"/>
            <a:ext cx="9144000" cy="762000"/>
          </a:xfrm>
          <a:prstGeom prst="rect">
            <a:avLst/>
          </a:prstGeom>
          <a:solidFill>
            <a:srgbClr val="0D6FFF"/>
          </a:solidFill>
          <a:ln w="9525">
            <a:noFill/>
            <a:miter lim="800000"/>
            <a:headEnd/>
            <a:tailEnd/>
          </a:ln>
          <a:effectLst/>
        </p:spPr>
        <p:txBody>
          <a:bodyPr wrap="none" anchor="ctr"/>
          <a:lstStyle/>
          <a:p>
            <a:pPr algn="ctr"/>
            <a:r>
              <a:rPr lang="ja-JP" altLang="en-US" sz="2800" b="1">
                <a:solidFill>
                  <a:schemeClr val="bg1"/>
                </a:solidFill>
                <a:ea typeface="ＭＳ Ｐ明朝" charset="-128"/>
              </a:rPr>
              <a:t>日本科学未来館</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0" y="0"/>
            <a:ext cx="9144000" cy="762000"/>
          </a:xfrm>
          <a:prstGeom prst="rect">
            <a:avLst/>
          </a:prstGeom>
          <a:solidFill>
            <a:srgbClr val="99CC00"/>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静岡科学館　る・く・る</a:t>
            </a:r>
          </a:p>
        </p:txBody>
      </p:sp>
      <p:sp>
        <p:nvSpPr>
          <p:cNvPr id="6150" name="Rectangle 6"/>
          <p:cNvSpPr>
            <a:spLocks noChangeArrowheads="1"/>
          </p:cNvSpPr>
          <p:nvPr/>
        </p:nvSpPr>
        <p:spPr bwMode="auto">
          <a:xfrm>
            <a:off x="152400" y="838200"/>
            <a:ext cx="1550988" cy="481013"/>
          </a:xfrm>
          <a:prstGeom prst="rect">
            <a:avLst/>
          </a:prstGeom>
          <a:noFill/>
          <a:ln w="38100">
            <a:solidFill>
              <a:schemeClr val="folHlink"/>
            </a:solidFill>
            <a:miter lim="800000"/>
            <a:headEnd/>
            <a:tailEnd/>
          </a:ln>
          <a:effectLst/>
        </p:spPr>
        <p:txBody>
          <a:bodyPr wrap="none" anchor="ctr"/>
          <a:lstStyle/>
          <a:p>
            <a:pPr algn="ctr"/>
            <a:r>
              <a:rPr lang="ja-JP" altLang="en-US" b="1">
                <a:latin typeface="ＭＳ Ｐ明朝" charset="-128"/>
                <a:ea typeface="ＭＳ Ｐ明朝" charset="-128"/>
              </a:rPr>
              <a:t>概　要</a:t>
            </a:r>
          </a:p>
        </p:txBody>
      </p:sp>
      <p:sp>
        <p:nvSpPr>
          <p:cNvPr id="6152" name="Rectangle 8"/>
          <p:cNvSpPr>
            <a:spLocks noChangeArrowheads="1"/>
          </p:cNvSpPr>
          <p:nvPr/>
        </p:nvSpPr>
        <p:spPr bwMode="auto">
          <a:xfrm>
            <a:off x="1006475" y="1392238"/>
            <a:ext cx="7786688" cy="4543425"/>
          </a:xfrm>
          <a:prstGeom prst="rect">
            <a:avLst/>
          </a:prstGeom>
          <a:noFill/>
          <a:ln w="38100">
            <a:noFill/>
            <a:miter lim="800000"/>
            <a:headEnd/>
            <a:tailEnd/>
          </a:ln>
          <a:effectLst/>
        </p:spPr>
        <p:txBody>
          <a:bodyPr wrap="none"/>
          <a:lstStyle/>
          <a:p>
            <a:r>
              <a:rPr lang="ja-JP" altLang="en-US" sz="1600" b="1">
                <a:latin typeface="ＭＳ Ｐ明朝" charset="-128"/>
                <a:ea typeface="ＭＳ Ｐ明朝" charset="-128"/>
              </a:rPr>
              <a:t>平成</a:t>
            </a:r>
            <a:r>
              <a:rPr lang="en-US" altLang="ja-JP" sz="1600" b="1">
                <a:latin typeface="ＭＳ Ｐ明朝" charset="-128"/>
                <a:ea typeface="ＭＳ Ｐ明朝" charset="-128"/>
              </a:rPr>
              <a:t>16</a:t>
            </a:r>
            <a:r>
              <a:rPr lang="ja-JP" altLang="en-US" sz="1600" b="1">
                <a:latin typeface="ＭＳ Ｐ明朝" charset="-128"/>
                <a:ea typeface="ＭＳ Ｐ明朝" charset="-128"/>
              </a:rPr>
              <a:t>年</a:t>
            </a:r>
            <a:r>
              <a:rPr lang="en-US" altLang="ja-JP" sz="1600" b="1">
                <a:latin typeface="ＭＳ Ｐ明朝" charset="-128"/>
                <a:ea typeface="ＭＳ Ｐ明朝" charset="-128"/>
              </a:rPr>
              <a:t>3</a:t>
            </a:r>
            <a:r>
              <a:rPr lang="ja-JP" altLang="en-US" sz="1600" b="1">
                <a:latin typeface="ＭＳ Ｐ明朝" charset="-128"/>
                <a:ea typeface="ＭＳ Ｐ明朝" charset="-128"/>
              </a:rPr>
              <a:t>月</a:t>
            </a:r>
            <a:r>
              <a:rPr lang="en-US" altLang="ja-JP" sz="1600" b="1">
                <a:latin typeface="ＭＳ Ｐ明朝" charset="-128"/>
                <a:ea typeface="ＭＳ Ｐ明朝" charset="-128"/>
              </a:rPr>
              <a:t>21</a:t>
            </a:r>
            <a:r>
              <a:rPr lang="ja-JP" altLang="en-US" sz="1600" b="1">
                <a:latin typeface="ＭＳ Ｐ明朝" charset="-128"/>
                <a:ea typeface="ＭＳ Ｐ明朝" charset="-128"/>
              </a:rPr>
              <a:t>日開館</a:t>
            </a:r>
          </a:p>
          <a:p>
            <a:endParaRPr lang="ja-JP" altLang="en-US" sz="1600" b="1">
              <a:latin typeface="ＭＳ Ｐ明朝" charset="-128"/>
              <a:ea typeface="ＭＳ Ｐ明朝" charset="-128"/>
            </a:endParaRPr>
          </a:p>
          <a:p>
            <a:r>
              <a:rPr lang="ja-JP" altLang="en-US" sz="1600" b="1">
                <a:latin typeface="ＭＳ Ｐ明朝" charset="-128"/>
                <a:ea typeface="ＭＳ Ｐ明朝" charset="-128"/>
              </a:rPr>
              <a:t>「みる・きく・さわる」をキーワードに、発見する喜びと創造する楽しさの中から、子どたちの</a:t>
            </a:r>
          </a:p>
          <a:p>
            <a:r>
              <a:rPr lang="ja-JP" altLang="en-US" sz="1600" b="1">
                <a:latin typeface="ＭＳ Ｐ明朝" charset="-128"/>
                <a:ea typeface="ＭＳ Ｐ明朝" charset="-128"/>
              </a:rPr>
              <a:t>「科学する心」を養う。</a:t>
            </a:r>
          </a:p>
          <a:p>
            <a:endParaRPr lang="ja-JP" altLang="en-US" sz="1600" b="1">
              <a:latin typeface="ＭＳ Ｐ明朝" charset="-128"/>
              <a:ea typeface="ＭＳ Ｐ明朝" charset="-128"/>
            </a:endParaRPr>
          </a:p>
          <a:p>
            <a:r>
              <a:rPr lang="ja-JP" altLang="en-US" sz="1600" b="1">
                <a:latin typeface="ＭＳ Ｐ明朝" charset="-128"/>
                <a:ea typeface="ＭＳ Ｐ明朝" charset="-128"/>
              </a:rPr>
              <a:t>展示場は　①おどろきゾーン、②いきいきゾーン、③ふれあいゾーンの３つからなり、</a:t>
            </a:r>
          </a:p>
          <a:p>
            <a:r>
              <a:rPr lang="ja-JP" altLang="en-US" sz="1600" b="1">
                <a:latin typeface="ＭＳ Ｐ明朝" charset="-128"/>
                <a:ea typeface="ＭＳ Ｐ明朝" charset="-128"/>
              </a:rPr>
              <a:t>ハンズオンの展示物を中心に科学の原理や現象について体験できる。</a:t>
            </a:r>
          </a:p>
          <a:p>
            <a:endParaRPr lang="ja-JP" altLang="en-US" sz="1600" b="1">
              <a:latin typeface="ＭＳ Ｐ明朝" charset="-128"/>
              <a:ea typeface="ＭＳ Ｐ明朝" charset="-128"/>
            </a:endParaRPr>
          </a:p>
          <a:p>
            <a:r>
              <a:rPr lang="ja-JP" altLang="en-US" sz="1600" b="1">
                <a:latin typeface="ＭＳ Ｐ明朝" charset="-128"/>
                <a:ea typeface="ＭＳ Ｐ明朝" charset="-128"/>
              </a:rPr>
              <a:t>冊子「親子で楽しむ科学の実験」</a:t>
            </a:r>
            <a:r>
              <a:rPr lang="en-US" altLang="ja-JP" sz="1600" b="1">
                <a:latin typeface="ＭＳ Ｐ明朝" charset="-128"/>
                <a:ea typeface="ＭＳ Ｐ明朝" charset="-128"/>
              </a:rPr>
              <a:t>(</a:t>
            </a:r>
            <a:r>
              <a:rPr lang="ja-JP" altLang="en-US" sz="1600" b="1">
                <a:latin typeface="ＭＳ Ｐ明朝" charset="-128"/>
                <a:ea typeface="ＭＳ Ｐ明朝" charset="-128"/>
              </a:rPr>
              <a:t>エクスナレッジ発行</a:t>
            </a:r>
            <a:r>
              <a:rPr lang="en-US" altLang="ja-JP" sz="1600" b="1">
                <a:latin typeface="ＭＳ Ｐ明朝" charset="-128"/>
                <a:ea typeface="ＭＳ Ｐ明朝" charset="-128"/>
              </a:rPr>
              <a:t>)</a:t>
            </a:r>
            <a:r>
              <a:rPr lang="ja-JP" altLang="en-US" sz="1600" b="1">
                <a:latin typeface="ＭＳ Ｐ明朝" charset="-128"/>
                <a:ea typeface="ＭＳ Ｐ明朝" charset="-128"/>
              </a:rPr>
              <a:t>では、展示ひとつひとつについて、</a:t>
            </a:r>
          </a:p>
          <a:p>
            <a:r>
              <a:rPr lang="ja-JP" altLang="en-US" sz="1600" b="1">
                <a:latin typeface="ＭＳ Ｐ明朝" charset="-128"/>
                <a:ea typeface="ＭＳ Ｐ明朝" charset="-128"/>
              </a:rPr>
              <a:t>ワークシートや関連実験等が紹介され、学校での活用も視野に入れた取り組みが特徴的。</a:t>
            </a:r>
          </a:p>
          <a:p>
            <a:endParaRPr lang="ja-JP" altLang="en-US" sz="1600" b="1">
              <a:latin typeface="ＭＳ Ｐ明朝" charset="-128"/>
              <a:ea typeface="ＭＳ Ｐ明朝" charset="-128"/>
            </a:endParaRPr>
          </a:p>
          <a:p>
            <a:r>
              <a:rPr lang="ja-JP" altLang="en-US" sz="1600" b="1">
                <a:latin typeface="ＭＳ Ｐ明朝" charset="-128"/>
                <a:ea typeface="ＭＳ Ｐ明朝" charset="-128"/>
              </a:rPr>
              <a:t>［規模］</a:t>
            </a:r>
          </a:p>
          <a:p>
            <a:r>
              <a:rPr lang="ja-JP" altLang="en-US" sz="1600">
                <a:latin typeface="ＭＳ Ｐ明朝" charset="-128"/>
                <a:ea typeface="ＭＳ Ｐ明朝" charset="-128"/>
              </a:rPr>
              <a:t>　　敷地面積：</a:t>
            </a:r>
            <a:r>
              <a:rPr lang="en-US" altLang="ja-JP" sz="1600">
                <a:latin typeface="ＭＳ Ｐ明朝" charset="-128"/>
                <a:ea typeface="ＭＳ Ｐ明朝" charset="-128"/>
              </a:rPr>
              <a:t>4,580.09㎡</a:t>
            </a:r>
            <a:r>
              <a:rPr lang="ja-JP" altLang="en-US" sz="1600">
                <a:latin typeface="ＭＳ Ｐ明朝" charset="-128"/>
                <a:ea typeface="ＭＳ Ｐ明朝" charset="-128"/>
              </a:rPr>
              <a:t>、建築面積：</a:t>
            </a:r>
            <a:r>
              <a:rPr lang="en-US" altLang="ja-JP" sz="1600">
                <a:latin typeface="ＭＳ Ｐ明朝" charset="-128"/>
                <a:ea typeface="ＭＳ Ｐ明朝" charset="-128"/>
              </a:rPr>
              <a:t>2,476.23㎡</a:t>
            </a:r>
            <a:r>
              <a:rPr lang="ja-JP" altLang="en-US" sz="1600">
                <a:latin typeface="ＭＳ Ｐ明朝" charset="-128"/>
                <a:ea typeface="ＭＳ Ｐ明朝" charset="-128"/>
              </a:rPr>
              <a:t>、年間来館者数：</a:t>
            </a:r>
            <a:r>
              <a:rPr lang="en-US" altLang="ja-JP" sz="1600">
                <a:latin typeface="ＭＳ Ｐ明朝" charset="-128"/>
                <a:ea typeface="ＭＳ Ｐ明朝" charset="-128"/>
              </a:rPr>
              <a:t>24</a:t>
            </a:r>
            <a:r>
              <a:rPr lang="ja-JP" altLang="en-US" sz="1600">
                <a:latin typeface="ＭＳ Ｐ明朝" charset="-128"/>
                <a:ea typeface="ＭＳ Ｐ明朝" charset="-128"/>
              </a:rPr>
              <a:t>～</a:t>
            </a:r>
            <a:r>
              <a:rPr lang="en-US" altLang="ja-JP" sz="1600">
                <a:latin typeface="ＭＳ Ｐ明朝" charset="-128"/>
                <a:ea typeface="ＭＳ Ｐ明朝" charset="-128"/>
              </a:rPr>
              <a:t>25</a:t>
            </a:r>
            <a:r>
              <a:rPr lang="ja-JP" altLang="en-US" sz="1600">
                <a:latin typeface="ＭＳ Ｐ明朝" charset="-128"/>
                <a:ea typeface="ＭＳ Ｐ明朝" charset="-128"/>
              </a:rPr>
              <a:t>万人</a:t>
            </a:r>
          </a:p>
          <a:p>
            <a:endParaRPr lang="ja-JP" altLang="en-US" sz="1600">
              <a:latin typeface="ＭＳ Ｐ明朝" charset="-128"/>
              <a:ea typeface="ＭＳ Ｐ明朝" charset="-128"/>
            </a:endParaRPr>
          </a:p>
          <a:p>
            <a:r>
              <a:rPr lang="ja-JP" altLang="en-US" sz="1600" b="1">
                <a:latin typeface="ＭＳ Ｐ明朝" charset="-128"/>
                <a:ea typeface="ＭＳ Ｐ明朝" charset="-128"/>
              </a:rPr>
              <a:t>［展示制作］</a:t>
            </a:r>
            <a:r>
              <a:rPr lang="en-US" altLang="ja-JP" sz="1200">
                <a:latin typeface="ＭＳ Ｐ明朝" charset="-128"/>
                <a:ea typeface="ＭＳ Ｐ明朝" charset="-128"/>
              </a:rPr>
              <a:t>※</a:t>
            </a:r>
            <a:r>
              <a:rPr lang="ja-JP" altLang="en-US" sz="1200">
                <a:latin typeface="ＭＳ Ｐ明朝" charset="-128"/>
                <a:ea typeface="ＭＳ Ｐ明朝" charset="-128"/>
              </a:rPr>
              <a:t>基本計画、展示設計・工事</a:t>
            </a:r>
          </a:p>
          <a:p>
            <a:r>
              <a:rPr lang="ja-JP" altLang="en-US"/>
              <a:t>　　</a:t>
            </a:r>
            <a:r>
              <a:rPr lang="ja-JP" altLang="en-US" sz="1600">
                <a:latin typeface="ＭＳ Ｐ明朝" charset="-128"/>
                <a:ea typeface="ＭＳ Ｐ明朝" charset="-128"/>
              </a:rPr>
              <a:t>株式会社内田洋行 </a:t>
            </a:r>
            <a:r>
              <a:rPr lang="en-US" altLang="ja-JP" sz="1600">
                <a:latin typeface="ＭＳ Ｐ明朝" charset="-128"/>
                <a:ea typeface="ＭＳ Ｐ明朝" charset="-128"/>
              </a:rPr>
              <a:t>UCHIDA YOKO CO., LTD</a:t>
            </a:r>
            <a:r>
              <a:rPr lang="en-US" altLang="ja-JP"/>
              <a:t>. </a:t>
            </a:r>
          </a:p>
        </p:txBody>
      </p:sp>
      <p:sp>
        <p:nvSpPr>
          <p:cNvPr id="6181" name="AutoShape 37"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03450" y="1090613"/>
            <a:ext cx="6275388" cy="639762"/>
          </a:xfrm>
          <a:prstGeom prst="rect">
            <a:avLst/>
          </a:prstGeom>
          <a:noFill/>
          <a:ln w="9525">
            <a:noFill/>
            <a:miter lim="800000"/>
            <a:headEnd/>
            <a:tailEnd/>
          </a:ln>
          <a:effectLst/>
        </p:spPr>
        <p:txBody>
          <a:bodyPr>
            <a:spAutoFit/>
          </a:bodyPr>
          <a:lstStyle/>
          <a:p>
            <a:r>
              <a:rPr lang="ja-JP" altLang="en-US" sz="1200">
                <a:latin typeface="ＭＳ Ｐゴシック" charset="-128"/>
              </a:rPr>
              <a:t>地球上のさまざまな地域から見える星空と、その土地で聞こえる音、そして各地の夜をうたう詩のことばを通して、地球の広がりとその中にいる自分の存在を改めて感じられるプラネタリウム作品。 </a:t>
            </a:r>
          </a:p>
        </p:txBody>
      </p:sp>
      <p:pic>
        <p:nvPicPr>
          <p:cNvPr id="50179" name="Picture 3" descr="バースデイ ～宇宙とわたしをつなぐもの～"/>
          <p:cNvPicPr>
            <a:picLocks noChangeAspect="1" noChangeArrowheads="1"/>
          </p:cNvPicPr>
          <p:nvPr/>
        </p:nvPicPr>
        <p:blipFill>
          <a:blip r:embed="rId2"/>
          <a:srcRect/>
          <a:stretch>
            <a:fillRect/>
          </a:stretch>
        </p:blipFill>
        <p:spPr bwMode="auto">
          <a:xfrm>
            <a:off x="781050" y="985838"/>
            <a:ext cx="1162050" cy="1162050"/>
          </a:xfrm>
          <a:prstGeom prst="rect">
            <a:avLst/>
          </a:prstGeom>
          <a:noFill/>
        </p:spPr>
      </p:pic>
      <p:sp>
        <p:nvSpPr>
          <p:cNvPr id="50180" name="Text Box 4"/>
          <p:cNvSpPr txBox="1">
            <a:spLocks noChangeArrowheads="1"/>
          </p:cNvSpPr>
          <p:nvPr/>
        </p:nvSpPr>
        <p:spPr bwMode="auto">
          <a:xfrm>
            <a:off x="2157413" y="2608263"/>
            <a:ext cx="6319837" cy="822325"/>
          </a:xfrm>
          <a:prstGeom prst="rect">
            <a:avLst/>
          </a:prstGeom>
          <a:noFill/>
          <a:ln w="9525">
            <a:noFill/>
            <a:miter lim="800000"/>
            <a:headEnd/>
            <a:tailEnd/>
          </a:ln>
          <a:effectLst/>
        </p:spPr>
        <p:txBody>
          <a:bodyPr>
            <a:spAutoFit/>
          </a:bodyPr>
          <a:lstStyle/>
          <a:p>
            <a:r>
              <a:rPr lang="ja-JP" altLang="en-US" sz="1200">
                <a:latin typeface="ＭＳ Ｐゴシック" charset="-128"/>
              </a:rPr>
              <a:t>誕生日</a:t>
            </a:r>
            <a:r>
              <a:rPr lang="en-US" altLang="ja-JP" sz="1200">
                <a:latin typeface="ＭＳ Ｐゴシック" charset="-128"/>
              </a:rPr>
              <a:t>(</a:t>
            </a:r>
            <a:r>
              <a:rPr lang="ja-JP" altLang="en-US" sz="1200">
                <a:latin typeface="ＭＳ Ｐゴシック" charset="-128"/>
              </a:rPr>
              <a:t>バースデイ</a:t>
            </a:r>
            <a:r>
              <a:rPr lang="en-US" altLang="ja-JP" sz="1200">
                <a:latin typeface="ＭＳ Ｐゴシック" charset="-128"/>
              </a:rPr>
              <a:t>) ---</a:t>
            </a:r>
            <a:br>
              <a:rPr lang="en-US" altLang="ja-JP" sz="1200">
                <a:latin typeface="ＭＳ Ｐゴシック" charset="-128"/>
              </a:rPr>
            </a:br>
            <a:r>
              <a:rPr lang="en-US" altLang="ja-JP" sz="1200">
                <a:latin typeface="ＭＳ Ｐゴシック" charset="-128"/>
              </a:rPr>
              <a:t>"</a:t>
            </a:r>
            <a:r>
              <a:rPr lang="ja-JP" altLang="en-US" sz="1200">
                <a:latin typeface="ＭＳ Ｐゴシック" charset="-128"/>
              </a:rPr>
              <a:t>はじまりのとき</a:t>
            </a:r>
            <a:r>
              <a:rPr lang="en-US" altLang="ja-JP" sz="1200">
                <a:latin typeface="ＭＳ Ｐゴシック" charset="-128"/>
              </a:rPr>
              <a:t>"</a:t>
            </a:r>
            <a:r>
              <a:rPr lang="ja-JP" altLang="en-US" sz="1200">
                <a:latin typeface="ＭＳ Ｐゴシック" charset="-128"/>
              </a:rPr>
              <a:t>が気になるすべての人に贈る </a:t>
            </a:r>
            <a:r>
              <a:rPr lang="en-US" altLang="ja-JP" sz="1200">
                <a:latin typeface="ＭＳ Ｐゴシック" charset="-128"/>
              </a:rPr>
              <a:t>Atmos</a:t>
            </a:r>
            <a:r>
              <a:rPr lang="ja-JP" altLang="en-US" sz="1200">
                <a:latin typeface="ＭＳ Ｐゴシック" charset="-128"/>
              </a:rPr>
              <a:t>のオープニング・プログラム</a:t>
            </a:r>
            <a:r>
              <a:rPr lang="en-US" altLang="ja-JP" sz="1200">
                <a:latin typeface="ＭＳ Ｐゴシック" charset="-128"/>
              </a:rPr>
              <a:t>｡</a:t>
            </a:r>
            <a:br>
              <a:rPr lang="en-US" altLang="ja-JP" sz="1200">
                <a:latin typeface="ＭＳ Ｐゴシック" charset="-128"/>
              </a:rPr>
            </a:br>
            <a:r>
              <a:rPr lang="en-US" altLang="ja-JP" sz="1200">
                <a:latin typeface="ＭＳ Ｐゴシック" charset="-128"/>
              </a:rPr>
              <a:t>｢MEGASTAR-II cosmos｣</a:t>
            </a:r>
            <a:r>
              <a:rPr lang="ja-JP" altLang="en-US" sz="1200">
                <a:latin typeface="ＭＳ Ｐゴシック" charset="-128"/>
              </a:rPr>
              <a:t>による</a:t>
            </a:r>
            <a:r>
              <a:rPr lang="en-US" altLang="ja-JP" sz="1200">
                <a:latin typeface="ＭＳ Ｐゴシック" charset="-128"/>
              </a:rPr>
              <a:t>500</a:t>
            </a:r>
            <a:r>
              <a:rPr lang="ja-JP" altLang="en-US" sz="1200">
                <a:latin typeface="ＭＳ Ｐゴシック" charset="-128"/>
              </a:rPr>
              <a:t>万個の恒星と</a:t>
            </a:r>
            <a:r>
              <a:rPr lang="en-US" altLang="ja-JP" sz="1200">
                <a:latin typeface="ＭＳ Ｐゴシック" charset="-128"/>
              </a:rPr>
              <a:t>｢Atmos｣</a:t>
            </a:r>
            <a:r>
              <a:rPr lang="ja-JP" altLang="en-US" sz="1200">
                <a:latin typeface="ＭＳ Ｐゴシック" charset="-128"/>
              </a:rPr>
              <a:t>による立体映像により</a:t>
            </a:r>
            <a:r>
              <a:rPr lang="en-US" altLang="ja-JP" sz="1200">
                <a:latin typeface="ＭＳ Ｐゴシック" charset="-128"/>
              </a:rPr>
              <a:t>､</a:t>
            </a:r>
            <a:r>
              <a:rPr lang="ja-JP" altLang="en-US" sz="1200">
                <a:latin typeface="ＭＳ Ｐゴシック" charset="-128"/>
              </a:rPr>
              <a:t>リアルな宇宙空間を描き出します</a:t>
            </a:r>
            <a:r>
              <a:rPr lang="en-US" altLang="ja-JP" sz="1200">
                <a:latin typeface="ＭＳ Ｐゴシック" charset="-128"/>
              </a:rPr>
              <a:t>｡</a:t>
            </a:r>
          </a:p>
        </p:txBody>
      </p:sp>
      <p:pic>
        <p:nvPicPr>
          <p:cNvPr id="50181" name="Picture 5" descr="バースデイ ～宇宙とわたしをつなぐもの～"/>
          <p:cNvPicPr>
            <a:picLocks noChangeAspect="1" noChangeArrowheads="1"/>
          </p:cNvPicPr>
          <p:nvPr/>
        </p:nvPicPr>
        <p:blipFill>
          <a:blip r:embed="rId3"/>
          <a:srcRect/>
          <a:stretch>
            <a:fillRect/>
          </a:stretch>
        </p:blipFill>
        <p:spPr bwMode="auto">
          <a:xfrm>
            <a:off x="784225" y="2492375"/>
            <a:ext cx="1162050" cy="1162050"/>
          </a:xfrm>
          <a:prstGeom prst="rect">
            <a:avLst/>
          </a:prstGeom>
          <a:noFill/>
        </p:spPr>
      </p:pic>
      <p:sp>
        <p:nvSpPr>
          <p:cNvPr id="50182" name="Text Box 6"/>
          <p:cNvSpPr txBox="1">
            <a:spLocks noChangeArrowheads="1"/>
          </p:cNvSpPr>
          <p:nvPr/>
        </p:nvSpPr>
        <p:spPr bwMode="auto">
          <a:xfrm>
            <a:off x="422275" y="2246313"/>
            <a:ext cx="4151313" cy="274637"/>
          </a:xfrm>
          <a:prstGeom prst="rect">
            <a:avLst/>
          </a:prstGeom>
          <a:noFill/>
          <a:ln w="9525">
            <a:noFill/>
            <a:miter lim="800000"/>
            <a:headEnd/>
            <a:tailEnd/>
          </a:ln>
          <a:effectLst/>
        </p:spPr>
        <p:txBody>
          <a:bodyPr wrap="none">
            <a:spAutoFit/>
          </a:bodyPr>
          <a:lstStyle/>
          <a:p>
            <a:r>
              <a:rPr lang="ja-JP" altLang="en-US" sz="1200" b="1">
                <a:latin typeface="ＭＳ Ｐゴシック" charset="-128"/>
              </a:rPr>
              <a:t>立体視映像番組</a:t>
            </a:r>
            <a:r>
              <a:rPr lang="en-US" altLang="ja-JP" sz="1200" b="1">
                <a:latin typeface="ＭＳ Ｐゴシック" charset="-128"/>
              </a:rPr>
              <a:t>｢</a:t>
            </a:r>
            <a:r>
              <a:rPr lang="ja-JP" altLang="en-US" sz="1200" b="1">
                <a:latin typeface="ＭＳ Ｐゴシック" charset="-128"/>
              </a:rPr>
              <a:t>バースデイ ～宇宙とわたしをつなぐもの～</a:t>
            </a:r>
            <a:r>
              <a:rPr lang="en-US" altLang="ja-JP" sz="1200" b="1">
                <a:latin typeface="ＭＳ Ｐゴシック" charset="-128"/>
              </a:rPr>
              <a:t>｣ </a:t>
            </a:r>
          </a:p>
        </p:txBody>
      </p:sp>
      <p:sp>
        <p:nvSpPr>
          <p:cNvPr id="50183" name="Text Box 7"/>
          <p:cNvSpPr txBox="1">
            <a:spLocks noChangeArrowheads="1"/>
          </p:cNvSpPr>
          <p:nvPr/>
        </p:nvSpPr>
        <p:spPr bwMode="auto">
          <a:xfrm>
            <a:off x="422275" y="746125"/>
            <a:ext cx="3889375" cy="274638"/>
          </a:xfrm>
          <a:prstGeom prst="rect">
            <a:avLst/>
          </a:prstGeom>
          <a:noFill/>
          <a:ln w="9525">
            <a:noFill/>
            <a:miter lim="800000"/>
            <a:headEnd/>
            <a:tailEnd/>
          </a:ln>
          <a:effectLst/>
        </p:spPr>
        <p:txBody>
          <a:bodyPr wrap="none">
            <a:spAutoFit/>
          </a:bodyPr>
          <a:lstStyle/>
          <a:p>
            <a:r>
              <a:rPr lang="ja-JP" altLang="en-US" sz="1200" b="1">
                <a:latin typeface="ＭＳ Ｐゴシック" charset="-128"/>
              </a:rPr>
              <a:t>プラネタリウム作品 「夜はやさしい～</a:t>
            </a:r>
            <a:r>
              <a:rPr lang="en-US" altLang="ja-JP" sz="1200" b="1">
                <a:latin typeface="ＭＳ Ｐゴシック" charset="-128"/>
              </a:rPr>
              <a:t>Tender is the Night</a:t>
            </a:r>
            <a:r>
              <a:rPr lang="ja-JP" altLang="en-US" sz="1200" b="1">
                <a:latin typeface="ＭＳ Ｐゴシック" charset="-128"/>
              </a:rPr>
              <a:t>」 </a:t>
            </a:r>
          </a:p>
        </p:txBody>
      </p:sp>
      <p:sp>
        <p:nvSpPr>
          <p:cNvPr id="50184" name="Text Box 8"/>
          <p:cNvSpPr txBox="1">
            <a:spLocks noChangeArrowheads="1"/>
          </p:cNvSpPr>
          <p:nvPr/>
        </p:nvSpPr>
        <p:spPr bwMode="auto">
          <a:xfrm>
            <a:off x="850900" y="2098675"/>
            <a:ext cx="1055688" cy="214313"/>
          </a:xfrm>
          <a:prstGeom prst="rect">
            <a:avLst/>
          </a:prstGeom>
          <a:noFill/>
          <a:ln w="9525">
            <a:noFill/>
            <a:miter lim="800000"/>
            <a:headEnd/>
            <a:tailEnd/>
          </a:ln>
          <a:effectLst/>
        </p:spPr>
        <p:txBody>
          <a:bodyPr wrap="none">
            <a:spAutoFit/>
          </a:bodyPr>
          <a:lstStyle/>
          <a:p>
            <a:r>
              <a:rPr lang="en-US" altLang="ja-JP" sz="800"/>
              <a:t>(C)Rinko Kawauchi</a:t>
            </a:r>
          </a:p>
        </p:txBody>
      </p:sp>
      <p:sp>
        <p:nvSpPr>
          <p:cNvPr id="50185" name="Text Box 9"/>
          <p:cNvSpPr txBox="1">
            <a:spLocks noChangeArrowheads="1"/>
          </p:cNvSpPr>
          <p:nvPr/>
        </p:nvSpPr>
        <p:spPr bwMode="auto">
          <a:xfrm>
            <a:off x="736600" y="3614738"/>
            <a:ext cx="1265238" cy="214312"/>
          </a:xfrm>
          <a:prstGeom prst="rect">
            <a:avLst/>
          </a:prstGeom>
          <a:noFill/>
          <a:ln w="9525">
            <a:noFill/>
            <a:miter lim="800000"/>
            <a:headEnd/>
            <a:tailEnd/>
          </a:ln>
          <a:effectLst/>
        </p:spPr>
        <p:txBody>
          <a:bodyPr wrap="none">
            <a:spAutoFit/>
          </a:bodyPr>
          <a:lstStyle/>
          <a:p>
            <a:r>
              <a:rPr lang="en-US" altLang="ja-JP" sz="800"/>
              <a:t>(c)4D2U Project, NAOJ </a:t>
            </a:r>
          </a:p>
        </p:txBody>
      </p:sp>
      <p:sp>
        <p:nvSpPr>
          <p:cNvPr id="50186" name="Rectangle 10"/>
          <p:cNvSpPr>
            <a:spLocks noChangeArrowheads="1"/>
          </p:cNvSpPr>
          <p:nvPr/>
        </p:nvSpPr>
        <p:spPr bwMode="auto">
          <a:xfrm>
            <a:off x="447675" y="3509963"/>
            <a:ext cx="4587875" cy="585787"/>
          </a:xfrm>
          <a:prstGeom prst="rect">
            <a:avLst/>
          </a:prstGeom>
          <a:noFill/>
          <a:ln w="9525">
            <a:noFill/>
            <a:miter lim="800000"/>
            <a:headEnd/>
            <a:tailEnd/>
          </a:ln>
          <a:effectLst/>
        </p:spPr>
        <p:txBody>
          <a:bodyPr lIns="0" tIns="317400" rIns="96807" bIns="85698" anchor="ctr">
            <a:spAutoFit/>
          </a:bodyPr>
          <a:lstStyle/>
          <a:p>
            <a:r>
              <a:rPr lang="en-US" altLang="ja-JP" sz="1200" b="1">
                <a:latin typeface="ＭＳ Ｐゴシック" charset="-128"/>
              </a:rPr>
              <a:t>3D</a:t>
            </a:r>
            <a:r>
              <a:rPr lang="ja-JP" altLang="en-US" sz="1200" b="1">
                <a:latin typeface="ＭＳ Ｐゴシック" charset="-128"/>
              </a:rPr>
              <a:t>大型映像作品「</a:t>
            </a:r>
            <a:r>
              <a:rPr lang="en-US" altLang="ja-JP" sz="1200" b="1">
                <a:latin typeface="ＭＳ Ｐゴシック" charset="-128"/>
              </a:rPr>
              <a:t>Young</a:t>
            </a:r>
            <a:r>
              <a:rPr lang="ja-JP" altLang="en-US" sz="1200" b="1">
                <a:latin typeface="ＭＳ Ｐゴシック" charset="-128"/>
              </a:rPr>
              <a:t>　</a:t>
            </a:r>
            <a:r>
              <a:rPr lang="en-US" altLang="ja-JP" sz="1200" b="1">
                <a:latin typeface="ＭＳ Ｐゴシック" charset="-128"/>
              </a:rPr>
              <a:t>Alive</a:t>
            </a:r>
            <a:r>
              <a:rPr lang="ja-JP" altLang="en-US" sz="1200" b="1">
                <a:latin typeface="ＭＳ Ｐゴシック" charset="-128"/>
              </a:rPr>
              <a:t>！～</a:t>
            </a:r>
            <a:r>
              <a:rPr lang="en-US" altLang="ja-JP" sz="1200" b="1">
                <a:latin typeface="ＭＳ Ｐゴシック" charset="-128"/>
              </a:rPr>
              <a:t>iPS</a:t>
            </a:r>
            <a:r>
              <a:rPr lang="ja-JP" altLang="en-US" sz="1200" b="1">
                <a:latin typeface="ＭＳ Ｐゴシック" charset="-128"/>
              </a:rPr>
              <a:t>細胞がひらく未来～」</a:t>
            </a:r>
          </a:p>
        </p:txBody>
      </p:sp>
      <p:pic>
        <p:nvPicPr>
          <p:cNvPr id="50187" name="Picture 11" descr="3D大型映像作品「Young"/>
          <p:cNvPicPr>
            <a:picLocks noChangeAspect="1" noChangeArrowheads="1"/>
          </p:cNvPicPr>
          <p:nvPr/>
        </p:nvPicPr>
        <p:blipFill>
          <a:blip r:embed="rId4"/>
          <a:srcRect/>
          <a:stretch>
            <a:fillRect/>
          </a:stretch>
        </p:blipFill>
        <p:spPr bwMode="auto">
          <a:xfrm>
            <a:off x="771525" y="4011613"/>
            <a:ext cx="1209675" cy="1209675"/>
          </a:xfrm>
          <a:prstGeom prst="rect">
            <a:avLst/>
          </a:prstGeom>
          <a:noFill/>
        </p:spPr>
      </p:pic>
      <p:sp>
        <p:nvSpPr>
          <p:cNvPr id="50188" name="Text Box 12"/>
          <p:cNvSpPr txBox="1">
            <a:spLocks noChangeArrowheads="1"/>
          </p:cNvSpPr>
          <p:nvPr/>
        </p:nvSpPr>
        <p:spPr bwMode="auto">
          <a:xfrm>
            <a:off x="2165350" y="4130675"/>
            <a:ext cx="6456363" cy="639763"/>
          </a:xfrm>
          <a:prstGeom prst="rect">
            <a:avLst/>
          </a:prstGeom>
          <a:noFill/>
          <a:ln w="9525">
            <a:noFill/>
            <a:miter lim="800000"/>
            <a:headEnd/>
            <a:tailEnd/>
          </a:ln>
          <a:effectLst/>
        </p:spPr>
        <p:txBody>
          <a:bodyPr>
            <a:spAutoFit/>
          </a:bodyPr>
          <a:lstStyle/>
          <a:p>
            <a:r>
              <a:rPr lang="ja-JP" altLang="en-US" sz="1200"/>
              <a:t>将来新薬の開発や再生医療への応用が期待されている「</a:t>
            </a:r>
            <a:r>
              <a:rPr lang="en-US" altLang="ja-JP" sz="1200"/>
              <a:t>iPS</a:t>
            </a:r>
            <a:r>
              <a:rPr lang="ja-JP" altLang="en-US" sz="1200"/>
              <a:t>細胞」について、小学</a:t>
            </a:r>
            <a:r>
              <a:rPr lang="en-US" altLang="ja-JP" sz="1200"/>
              <a:t>6</a:t>
            </a:r>
            <a:r>
              <a:rPr lang="ja-JP" altLang="en-US" sz="1200"/>
              <a:t>年生の主人公「のぞみ」の夏休みの体験を通して分かりやすく紹介する映像作品です。</a:t>
            </a:r>
            <a:r>
              <a:rPr lang="en-US" altLang="ja-JP" sz="1200"/>
              <a:t>CG</a:t>
            </a:r>
            <a:r>
              <a:rPr lang="ja-JP" altLang="en-US" sz="1200"/>
              <a:t>による</a:t>
            </a:r>
            <a:r>
              <a:rPr lang="en-US" altLang="ja-JP" sz="1200"/>
              <a:t>3D</a:t>
            </a:r>
            <a:r>
              <a:rPr lang="ja-JP" altLang="en-US" sz="1200"/>
              <a:t>映像で表現する</a:t>
            </a:r>
            <a:r>
              <a:rPr lang="en-US" altLang="ja-JP" sz="1200"/>
              <a:t>｢iPS</a:t>
            </a:r>
            <a:r>
              <a:rPr lang="ja-JP" altLang="en-US" sz="1200"/>
              <a:t>細胞</a:t>
            </a:r>
            <a:r>
              <a:rPr lang="en-US" altLang="ja-JP" sz="1200"/>
              <a:t>｣</a:t>
            </a:r>
            <a:r>
              <a:rPr lang="ja-JP" altLang="en-US" sz="1200"/>
              <a:t>は</a:t>
            </a:r>
            <a:r>
              <a:rPr lang="en-US" altLang="ja-JP" sz="1200"/>
              <a:t>､</a:t>
            </a:r>
            <a:r>
              <a:rPr lang="ja-JP" altLang="en-US" sz="1200"/>
              <a:t>まるで細胞の中を旅しているかのよう。 </a:t>
            </a:r>
          </a:p>
        </p:txBody>
      </p:sp>
      <p:sp>
        <p:nvSpPr>
          <p:cNvPr id="50189" name="Text Box 13"/>
          <p:cNvSpPr txBox="1">
            <a:spLocks noChangeArrowheads="1"/>
          </p:cNvSpPr>
          <p:nvPr/>
        </p:nvSpPr>
        <p:spPr bwMode="auto">
          <a:xfrm>
            <a:off x="422275" y="5230813"/>
            <a:ext cx="3827463" cy="274637"/>
          </a:xfrm>
          <a:prstGeom prst="rect">
            <a:avLst/>
          </a:prstGeom>
          <a:noFill/>
          <a:ln w="9525">
            <a:noFill/>
            <a:miter lim="800000"/>
            <a:headEnd/>
            <a:tailEnd/>
          </a:ln>
          <a:effectLst/>
        </p:spPr>
        <p:txBody>
          <a:bodyPr wrap="none">
            <a:spAutoFit/>
          </a:bodyPr>
          <a:lstStyle/>
          <a:p>
            <a:r>
              <a:rPr lang="en-US" altLang="ja-JP" sz="1200" b="1">
                <a:latin typeface="ＭＳ Ｐゴシック" charset="-128"/>
              </a:rPr>
              <a:t>3D</a:t>
            </a:r>
            <a:r>
              <a:rPr lang="ja-JP" altLang="en-US" sz="1200" b="1">
                <a:latin typeface="ＭＳ Ｐゴシック" charset="-128"/>
              </a:rPr>
              <a:t>大型映像作品「</a:t>
            </a:r>
            <a:r>
              <a:rPr lang="en-US" altLang="ja-JP" sz="1200" b="1">
                <a:latin typeface="ＭＳ Ｐゴシック" charset="-128"/>
              </a:rPr>
              <a:t>FURUSATO-</a:t>
            </a:r>
            <a:r>
              <a:rPr lang="ja-JP" altLang="en-US" sz="1200" b="1">
                <a:latin typeface="ＭＳ Ｐゴシック" charset="-128"/>
              </a:rPr>
              <a:t>宇宙からみた世界遺産</a:t>
            </a:r>
            <a:r>
              <a:rPr lang="en-US" altLang="ja-JP" sz="1200" b="1">
                <a:latin typeface="ＭＳ Ｐゴシック" charset="-128"/>
              </a:rPr>
              <a:t>-</a:t>
            </a:r>
            <a:r>
              <a:rPr lang="ja-JP" altLang="en-US" sz="1200" b="1">
                <a:latin typeface="ＭＳ Ｐゴシック" charset="-128"/>
              </a:rPr>
              <a:t>」</a:t>
            </a:r>
          </a:p>
        </p:txBody>
      </p:sp>
      <p:pic>
        <p:nvPicPr>
          <p:cNvPr id="50190" name="Picture 14" descr="3D大型映像作品「FURUSATO-宇宙からみた世界遺産-」"/>
          <p:cNvPicPr>
            <a:picLocks noChangeAspect="1" noChangeArrowheads="1"/>
          </p:cNvPicPr>
          <p:nvPr/>
        </p:nvPicPr>
        <p:blipFill>
          <a:blip r:embed="rId5"/>
          <a:srcRect/>
          <a:stretch>
            <a:fillRect/>
          </a:stretch>
        </p:blipFill>
        <p:spPr bwMode="auto">
          <a:xfrm>
            <a:off x="781050" y="5497513"/>
            <a:ext cx="1209675" cy="1354137"/>
          </a:xfrm>
          <a:prstGeom prst="rect">
            <a:avLst/>
          </a:prstGeom>
          <a:noFill/>
        </p:spPr>
      </p:pic>
      <p:sp>
        <p:nvSpPr>
          <p:cNvPr id="50191" name="Text Box 15"/>
          <p:cNvSpPr txBox="1">
            <a:spLocks noChangeArrowheads="1"/>
          </p:cNvSpPr>
          <p:nvPr/>
        </p:nvSpPr>
        <p:spPr bwMode="auto">
          <a:xfrm>
            <a:off x="2165350" y="5597525"/>
            <a:ext cx="6483350" cy="639763"/>
          </a:xfrm>
          <a:prstGeom prst="rect">
            <a:avLst/>
          </a:prstGeom>
          <a:noFill/>
          <a:ln w="9525">
            <a:noFill/>
            <a:miter lim="800000"/>
            <a:headEnd/>
            <a:tailEnd/>
          </a:ln>
          <a:effectLst/>
        </p:spPr>
        <p:txBody>
          <a:bodyPr>
            <a:spAutoFit/>
          </a:bodyPr>
          <a:lstStyle/>
          <a:p>
            <a:r>
              <a:rPr lang="ja-JP" altLang="en-US" sz="1200"/>
              <a:t>地球の歴史が作りあげた自然遺産。人類の文明が残した文化遺産。世界遺産は</a:t>
            </a:r>
            <a:r>
              <a:rPr lang="en-US" altLang="ja-JP" sz="1200"/>
              <a:t>46</a:t>
            </a:r>
            <a:r>
              <a:rPr lang="ja-JP" altLang="en-US" sz="1200"/>
              <a:t>億年の地球と生命の営みを心に刻むことのできる贈りもの。宇宙から見ると自然の風景も、人類が作った景観も、共にひとつの美しい地球模様として私たちの心にせまってきます。</a:t>
            </a:r>
          </a:p>
        </p:txBody>
      </p:sp>
      <p:sp>
        <p:nvSpPr>
          <p:cNvPr id="50192" name="Rectangle 16"/>
          <p:cNvSpPr>
            <a:spLocks noChangeArrowheads="1"/>
          </p:cNvSpPr>
          <p:nvPr/>
        </p:nvSpPr>
        <p:spPr bwMode="auto">
          <a:xfrm>
            <a:off x="0" y="0"/>
            <a:ext cx="9144000" cy="762000"/>
          </a:xfrm>
          <a:prstGeom prst="rect">
            <a:avLst/>
          </a:prstGeom>
          <a:solidFill>
            <a:srgbClr val="0D6FFF"/>
          </a:solidFill>
          <a:ln w="9525">
            <a:noFill/>
            <a:miter lim="800000"/>
            <a:headEnd/>
            <a:tailEnd/>
          </a:ln>
          <a:effectLst/>
        </p:spPr>
        <p:txBody>
          <a:bodyPr wrap="none" anchor="ctr"/>
          <a:lstStyle/>
          <a:p>
            <a:pPr algn="ctr"/>
            <a:r>
              <a:rPr lang="ja-JP" altLang="en-US" sz="2800" b="1">
                <a:solidFill>
                  <a:schemeClr val="bg1"/>
                </a:solidFill>
                <a:ea typeface="ＭＳ Ｐ明朝" charset="-128"/>
              </a:rPr>
              <a:t>日本科学未来館</a:t>
            </a:r>
          </a:p>
        </p:txBody>
      </p:sp>
      <p:sp>
        <p:nvSpPr>
          <p:cNvPr id="50193" name="Text Box 17"/>
          <p:cNvSpPr txBox="1">
            <a:spLocks noChangeArrowheads="1"/>
          </p:cNvSpPr>
          <p:nvPr/>
        </p:nvSpPr>
        <p:spPr bwMode="auto">
          <a:xfrm>
            <a:off x="7637463" y="141288"/>
            <a:ext cx="1281112" cy="517525"/>
          </a:xfrm>
          <a:prstGeom prst="rect">
            <a:avLst/>
          </a:prstGeom>
          <a:noFill/>
          <a:ln w="9525">
            <a:noFill/>
            <a:miter lim="800000"/>
            <a:headEnd/>
            <a:tailEnd/>
          </a:ln>
          <a:effectLst/>
        </p:spPr>
        <p:txBody>
          <a:bodyPr wrap="none">
            <a:spAutoFit/>
          </a:bodyPr>
          <a:lstStyle/>
          <a:p>
            <a:r>
              <a:rPr lang="ja-JP" altLang="en-US" sz="1400" b="1">
                <a:solidFill>
                  <a:schemeClr val="bg1"/>
                </a:solidFill>
                <a:ea typeface="ＭＳ Ｐ明朝" charset="-128"/>
              </a:rPr>
              <a:t>ドームシアター</a:t>
            </a:r>
          </a:p>
          <a:p>
            <a:r>
              <a:rPr lang="ja-JP" altLang="en-US" sz="1400" b="1">
                <a:solidFill>
                  <a:schemeClr val="bg1"/>
                </a:solidFill>
                <a:ea typeface="ＭＳ Ｐ明朝" charset="-128"/>
              </a:rPr>
              <a:t>上映作品一覧</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762000"/>
          </a:xfrm>
          <a:prstGeom prst="rect">
            <a:avLst/>
          </a:prstGeom>
          <a:solidFill>
            <a:srgbClr val="99CC00"/>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静岡科学館　る・く・る</a:t>
            </a:r>
          </a:p>
        </p:txBody>
      </p:sp>
      <p:sp>
        <p:nvSpPr>
          <p:cNvPr id="12291" name="Rectangle 3"/>
          <p:cNvSpPr>
            <a:spLocks noChangeArrowheads="1"/>
          </p:cNvSpPr>
          <p:nvPr/>
        </p:nvSpPr>
        <p:spPr bwMode="auto">
          <a:xfrm>
            <a:off x="246063" y="936625"/>
            <a:ext cx="3124200" cy="614363"/>
          </a:xfrm>
          <a:prstGeom prst="rect">
            <a:avLst/>
          </a:prstGeom>
          <a:noFill/>
          <a:ln w="38100">
            <a:solidFill>
              <a:schemeClr val="folHlink"/>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12312" name="Group 24"/>
          <p:cNvGraphicFramePr>
            <a:graphicFrameLocks noGrp="1"/>
          </p:cNvGraphicFramePr>
          <p:nvPr/>
        </p:nvGraphicFramePr>
        <p:xfrm>
          <a:off x="839788" y="5513388"/>
          <a:ext cx="7494587" cy="1068070"/>
        </p:xfrm>
        <a:graphic>
          <a:graphicData uri="http://schemas.openxmlformats.org/drawingml/2006/table">
            <a:tbl>
              <a:tblPr/>
              <a:tblGrid>
                <a:gridCol w="1614487"/>
                <a:gridCol w="5880100"/>
              </a:tblGrid>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おどろきスライダー</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［対象</a:t>
                      </a:r>
                      <a:r>
                        <a:rPr kumimoji="1" lang="en-US" altLang="ja-JP" sz="1200" b="0" i="0" u="none" strike="noStrike" cap="none" normalizeH="0" baseline="0" smtClean="0">
                          <a:ln>
                            <a:noFill/>
                          </a:ln>
                          <a:solidFill>
                            <a:schemeClr val="tx1"/>
                          </a:solidFill>
                          <a:effectLst/>
                          <a:latin typeface="ＭＳ Ｐ明朝" charset="-128"/>
                          <a:ea typeface="ＭＳ Ｐ明朝" charset="-128"/>
                        </a:rPr>
                        <a:t>6</a:t>
                      </a:r>
                      <a:r>
                        <a:rPr kumimoji="1" lang="ja-JP" altLang="en-US" sz="1200" b="0" i="0" u="none" strike="noStrike" cap="none" normalizeH="0" baseline="0" smtClean="0">
                          <a:ln>
                            <a:noFill/>
                          </a:ln>
                          <a:solidFill>
                            <a:schemeClr val="tx1"/>
                          </a:solidFill>
                          <a:effectLst/>
                          <a:latin typeface="ＭＳ Ｐ明朝" charset="-128"/>
                          <a:ea typeface="ＭＳ Ｐ明朝" charset="-128"/>
                        </a:rPr>
                        <a:t>歳以上］</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カプセル型のライドに乗り、暗いトンネルの中を進んでいく。トンネルは平坦な場所を走っているが、トンネル内には縞模様が描かれており、時々光るストロボによって目の錯覚が起こり、上下にうねりながらライドが進んでいるように感じ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12309" name="AutoShape 21"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pic>
        <p:nvPicPr>
          <p:cNvPr id="12313" name="Picture 25" descr="おどろきスライダー"/>
          <p:cNvPicPr>
            <a:picLocks noChangeAspect="1" noChangeArrowheads="1"/>
          </p:cNvPicPr>
          <p:nvPr/>
        </p:nvPicPr>
        <p:blipFill>
          <a:blip r:embed="rId2"/>
          <a:srcRect/>
          <a:stretch>
            <a:fillRect/>
          </a:stretch>
        </p:blipFill>
        <p:spPr bwMode="auto">
          <a:xfrm>
            <a:off x="1784350" y="1684338"/>
            <a:ext cx="5376863" cy="35798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762000"/>
          </a:xfrm>
          <a:prstGeom prst="rect">
            <a:avLst/>
          </a:prstGeom>
          <a:solidFill>
            <a:srgbClr val="99CC00"/>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静岡科学館　る・く・る</a:t>
            </a:r>
          </a:p>
        </p:txBody>
      </p:sp>
      <p:sp>
        <p:nvSpPr>
          <p:cNvPr id="13315" name="Rectangle 3"/>
          <p:cNvSpPr>
            <a:spLocks noChangeArrowheads="1"/>
          </p:cNvSpPr>
          <p:nvPr/>
        </p:nvSpPr>
        <p:spPr bwMode="auto">
          <a:xfrm>
            <a:off x="246063" y="936625"/>
            <a:ext cx="3124200" cy="614363"/>
          </a:xfrm>
          <a:prstGeom prst="rect">
            <a:avLst/>
          </a:prstGeom>
          <a:noFill/>
          <a:ln w="38100">
            <a:solidFill>
              <a:schemeClr val="folHlink"/>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13332" name="Group 20"/>
          <p:cNvGraphicFramePr>
            <a:graphicFrameLocks noGrp="1"/>
          </p:cNvGraphicFramePr>
          <p:nvPr/>
        </p:nvGraphicFramePr>
        <p:xfrm>
          <a:off x="839788" y="5513388"/>
          <a:ext cx="7494587" cy="1068070"/>
        </p:xfrm>
        <a:graphic>
          <a:graphicData uri="http://schemas.openxmlformats.org/drawingml/2006/table">
            <a:tbl>
              <a:tblPr/>
              <a:tblGrid>
                <a:gridCol w="1614487"/>
                <a:gridCol w="5880100"/>
              </a:tblGrid>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あーくしゅ</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［対象年齢　なし］</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凹面鏡を利用した「さわれない手」や体温によって色が変化するペンキが塗られた「色が変わる手」や、センサー等のはたらきにより、握るとふるえたり、握り返してくる</a:t>
                      </a:r>
                      <a:r>
                        <a:rPr kumimoji="1" lang="en-US" altLang="ja-JP" sz="1200" b="0" i="0" u="none" strike="noStrike" cap="none" normalizeH="0" baseline="0" smtClean="0">
                          <a:ln>
                            <a:noFill/>
                          </a:ln>
                          <a:solidFill>
                            <a:schemeClr val="tx1"/>
                          </a:solidFill>
                          <a:effectLst/>
                          <a:latin typeface="ＭＳ Ｐ明朝" charset="-128"/>
                          <a:ea typeface="ＭＳ Ｐ明朝" charset="-128"/>
                        </a:rPr>
                        <a:t>5</a:t>
                      </a:r>
                      <a:r>
                        <a:rPr kumimoji="1" lang="ja-JP" altLang="en-US" sz="1200" b="0" i="0" u="none" strike="noStrike" cap="none" normalizeH="0" baseline="0" smtClean="0">
                          <a:ln>
                            <a:noFill/>
                          </a:ln>
                          <a:solidFill>
                            <a:schemeClr val="tx1"/>
                          </a:solidFill>
                          <a:effectLst/>
                          <a:latin typeface="ＭＳ Ｐ明朝" charset="-128"/>
                          <a:ea typeface="ＭＳ Ｐ明朝" charset="-128"/>
                        </a:rPr>
                        <a:t>つの手を展示。体で感じる不思議について紹介している。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13327" name="AutoShape 15"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pic>
        <p:nvPicPr>
          <p:cNvPr id="13328" name="Picture 16" descr="あーくしゅ"/>
          <p:cNvPicPr>
            <a:picLocks noChangeAspect="1" noChangeArrowheads="1"/>
          </p:cNvPicPr>
          <p:nvPr/>
        </p:nvPicPr>
        <p:blipFill>
          <a:blip r:embed="rId2"/>
          <a:srcRect/>
          <a:stretch>
            <a:fillRect/>
          </a:stretch>
        </p:blipFill>
        <p:spPr bwMode="auto">
          <a:xfrm>
            <a:off x="2054225" y="1762125"/>
            <a:ext cx="4846638" cy="36020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762000"/>
          </a:xfrm>
          <a:prstGeom prst="rect">
            <a:avLst/>
          </a:prstGeom>
          <a:solidFill>
            <a:srgbClr val="99CC00"/>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静岡科学館　る・く・る</a:t>
            </a:r>
          </a:p>
        </p:txBody>
      </p:sp>
      <p:sp>
        <p:nvSpPr>
          <p:cNvPr id="14339" name="Rectangle 3"/>
          <p:cNvSpPr>
            <a:spLocks noChangeArrowheads="1"/>
          </p:cNvSpPr>
          <p:nvPr/>
        </p:nvSpPr>
        <p:spPr bwMode="auto">
          <a:xfrm>
            <a:off x="246063" y="936625"/>
            <a:ext cx="3124200" cy="614363"/>
          </a:xfrm>
          <a:prstGeom prst="rect">
            <a:avLst/>
          </a:prstGeom>
          <a:noFill/>
          <a:ln w="38100">
            <a:solidFill>
              <a:schemeClr val="folHlink"/>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14355" name="Group 19"/>
          <p:cNvGraphicFramePr>
            <a:graphicFrameLocks noGrp="1"/>
          </p:cNvGraphicFramePr>
          <p:nvPr/>
        </p:nvGraphicFramePr>
        <p:xfrm>
          <a:off x="839788" y="5513388"/>
          <a:ext cx="7494587" cy="1068070"/>
        </p:xfrm>
        <a:graphic>
          <a:graphicData uri="http://schemas.openxmlformats.org/drawingml/2006/table">
            <a:tbl>
              <a:tblPr/>
              <a:tblGrid>
                <a:gridCol w="1614487"/>
                <a:gridCol w="5880100"/>
              </a:tblGrid>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さかさま世界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［対象</a:t>
                      </a:r>
                      <a:r>
                        <a:rPr kumimoji="1" lang="en-US" altLang="ja-JP" sz="1200" b="0" i="0" u="none" strike="noStrike" cap="none" normalizeH="0" baseline="0" smtClean="0">
                          <a:ln>
                            <a:noFill/>
                          </a:ln>
                          <a:solidFill>
                            <a:schemeClr val="tx1"/>
                          </a:solidFill>
                          <a:effectLst/>
                          <a:latin typeface="ＭＳ Ｐ明朝" charset="-128"/>
                          <a:ea typeface="ＭＳ Ｐ明朝" charset="-128"/>
                        </a:rPr>
                        <a:t>6</a:t>
                      </a:r>
                      <a:r>
                        <a:rPr kumimoji="1" lang="ja-JP" altLang="en-US" sz="1200" b="0" i="0" u="none" strike="noStrike" cap="none" normalizeH="0" baseline="0" smtClean="0">
                          <a:ln>
                            <a:noFill/>
                          </a:ln>
                          <a:solidFill>
                            <a:schemeClr val="tx1"/>
                          </a:solidFill>
                          <a:effectLst/>
                          <a:latin typeface="ＭＳ Ｐ明朝" charset="-128"/>
                          <a:ea typeface="ＭＳ Ｐ明朝" charset="-128"/>
                        </a:rPr>
                        <a:t>歳以上］</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ＭＳ Ｐ明朝" charset="-128"/>
                        <a:ea typeface="ＭＳ Ｐ明朝" charset="-128"/>
                      </a:endParaRP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床や天井、柱が斜めになっている部屋の中を、上下さかさまに見える「さかさメガネ」をかけて、スタッフの案内にしたがって歩き、脳の混乱によって「ふつう」の動きができなくなる不思議さを体験する。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14351" name="AutoShape 15"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pic>
        <p:nvPicPr>
          <p:cNvPr id="14353" name="Picture 17" descr="さかさま世界"/>
          <p:cNvPicPr>
            <a:picLocks noChangeAspect="1" noChangeArrowheads="1"/>
          </p:cNvPicPr>
          <p:nvPr/>
        </p:nvPicPr>
        <p:blipFill>
          <a:blip r:embed="rId2"/>
          <a:srcRect/>
          <a:stretch>
            <a:fillRect/>
          </a:stretch>
        </p:blipFill>
        <p:spPr bwMode="auto">
          <a:xfrm>
            <a:off x="1735138" y="1644650"/>
            <a:ext cx="5619750" cy="37480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762000"/>
          </a:xfrm>
          <a:prstGeom prst="rect">
            <a:avLst/>
          </a:prstGeom>
          <a:solidFill>
            <a:srgbClr val="99CC00"/>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静岡科学館　る・く・る</a:t>
            </a:r>
          </a:p>
        </p:txBody>
      </p:sp>
      <p:sp>
        <p:nvSpPr>
          <p:cNvPr id="15363" name="Rectangle 3"/>
          <p:cNvSpPr>
            <a:spLocks noChangeArrowheads="1"/>
          </p:cNvSpPr>
          <p:nvPr/>
        </p:nvSpPr>
        <p:spPr bwMode="auto">
          <a:xfrm>
            <a:off x="246063" y="936625"/>
            <a:ext cx="3124200" cy="614363"/>
          </a:xfrm>
          <a:prstGeom prst="rect">
            <a:avLst/>
          </a:prstGeom>
          <a:noFill/>
          <a:ln w="38100">
            <a:solidFill>
              <a:schemeClr val="folHlink"/>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15364" name="Group 4"/>
          <p:cNvGraphicFramePr>
            <a:graphicFrameLocks noGrp="1"/>
          </p:cNvGraphicFramePr>
          <p:nvPr/>
        </p:nvGraphicFramePr>
        <p:xfrm>
          <a:off x="839788" y="5513388"/>
          <a:ext cx="7494587" cy="1068070"/>
        </p:xfrm>
        <a:graphic>
          <a:graphicData uri="http://schemas.openxmlformats.org/drawingml/2006/table">
            <a:tbl>
              <a:tblPr/>
              <a:tblGrid>
                <a:gridCol w="1614487"/>
                <a:gridCol w="5880100"/>
              </a:tblGrid>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さっかくスクリーン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［対象年齢　なし］</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天井にあるミラーボールから出た光が、部屋の中をぐるぐると回っている中、数十秒一点を見つめ続けることで、部屋が動くような錯覚や、あるはずのものが視界から消えて見えなくなるといった体験ができ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15375" name="AutoShape 15"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pic>
        <p:nvPicPr>
          <p:cNvPr id="15377" name="Picture 17" descr="さっかくスクリーン"/>
          <p:cNvPicPr>
            <a:picLocks noChangeAspect="1" noChangeArrowheads="1"/>
          </p:cNvPicPr>
          <p:nvPr/>
        </p:nvPicPr>
        <p:blipFill>
          <a:blip r:embed="rId2"/>
          <a:srcRect/>
          <a:stretch>
            <a:fillRect/>
          </a:stretch>
        </p:blipFill>
        <p:spPr bwMode="auto">
          <a:xfrm>
            <a:off x="1871663" y="1628775"/>
            <a:ext cx="5400675" cy="36020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762000"/>
          </a:xfrm>
          <a:prstGeom prst="rect">
            <a:avLst/>
          </a:prstGeom>
          <a:solidFill>
            <a:srgbClr val="99CC00"/>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静岡科学館　る・く・る</a:t>
            </a:r>
          </a:p>
        </p:txBody>
      </p:sp>
      <p:sp>
        <p:nvSpPr>
          <p:cNvPr id="16387" name="Rectangle 3"/>
          <p:cNvSpPr>
            <a:spLocks noChangeArrowheads="1"/>
          </p:cNvSpPr>
          <p:nvPr/>
        </p:nvSpPr>
        <p:spPr bwMode="auto">
          <a:xfrm>
            <a:off x="246063" y="936625"/>
            <a:ext cx="3124200" cy="614363"/>
          </a:xfrm>
          <a:prstGeom prst="rect">
            <a:avLst/>
          </a:prstGeom>
          <a:noFill/>
          <a:ln w="38100">
            <a:solidFill>
              <a:schemeClr val="folHlink"/>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16388" name="Group 4"/>
          <p:cNvGraphicFramePr>
            <a:graphicFrameLocks noGrp="1"/>
          </p:cNvGraphicFramePr>
          <p:nvPr/>
        </p:nvGraphicFramePr>
        <p:xfrm>
          <a:off x="839788" y="5513388"/>
          <a:ext cx="7494587" cy="1068070"/>
        </p:xfrm>
        <a:graphic>
          <a:graphicData uri="http://schemas.openxmlformats.org/drawingml/2006/table">
            <a:tbl>
              <a:tblPr/>
              <a:tblGrid>
                <a:gridCol w="1614487"/>
                <a:gridCol w="5880100"/>
              </a:tblGrid>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ふしぎな音の部屋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［対象</a:t>
                      </a:r>
                      <a:r>
                        <a:rPr kumimoji="1" lang="en-US" altLang="ja-JP" sz="1200" b="0" i="0" u="none" strike="noStrike" cap="none" normalizeH="0" baseline="0" smtClean="0">
                          <a:ln>
                            <a:noFill/>
                          </a:ln>
                          <a:solidFill>
                            <a:schemeClr val="tx1"/>
                          </a:solidFill>
                          <a:effectLst/>
                          <a:latin typeface="ＭＳ Ｐ明朝" charset="-128"/>
                          <a:ea typeface="ＭＳ Ｐ明朝" charset="-128"/>
                        </a:rPr>
                        <a:t>6</a:t>
                      </a:r>
                      <a:r>
                        <a:rPr kumimoji="1" lang="ja-JP" altLang="en-US" sz="1200" b="0" i="0" u="none" strike="noStrike" cap="none" normalizeH="0" baseline="0" smtClean="0">
                          <a:ln>
                            <a:noFill/>
                          </a:ln>
                          <a:solidFill>
                            <a:schemeClr val="tx1"/>
                          </a:solidFill>
                          <a:effectLst/>
                          <a:latin typeface="ＭＳ Ｐ明朝" charset="-128"/>
                          <a:ea typeface="ＭＳ Ｐ明朝" charset="-128"/>
                        </a:rPr>
                        <a:t>歳以上］</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外部の音が遮断され、内部の音が吸収される特殊な部屋で暗闇の中、さまざまな音を聞くことで、まるで山の中やコンサートホールにいるような感覚になる体験展示。</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16399" name="AutoShape 15"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pic>
        <p:nvPicPr>
          <p:cNvPr id="16401" name="Picture 17" descr="ふしぎな音の部屋"/>
          <p:cNvPicPr>
            <a:picLocks noChangeAspect="1" noChangeArrowheads="1"/>
          </p:cNvPicPr>
          <p:nvPr/>
        </p:nvPicPr>
        <p:blipFill>
          <a:blip r:embed="rId2"/>
          <a:srcRect/>
          <a:stretch>
            <a:fillRect/>
          </a:stretch>
        </p:blipFill>
        <p:spPr bwMode="auto">
          <a:xfrm>
            <a:off x="1951038" y="1628775"/>
            <a:ext cx="5241925" cy="36020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762000"/>
          </a:xfrm>
          <a:prstGeom prst="rect">
            <a:avLst/>
          </a:prstGeom>
          <a:solidFill>
            <a:srgbClr val="99CC00"/>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静岡科学館　る・く・る</a:t>
            </a:r>
          </a:p>
        </p:txBody>
      </p:sp>
      <p:sp>
        <p:nvSpPr>
          <p:cNvPr id="17411" name="Rectangle 3"/>
          <p:cNvSpPr>
            <a:spLocks noChangeArrowheads="1"/>
          </p:cNvSpPr>
          <p:nvPr/>
        </p:nvSpPr>
        <p:spPr bwMode="auto">
          <a:xfrm>
            <a:off x="246063" y="936625"/>
            <a:ext cx="3124200" cy="614363"/>
          </a:xfrm>
          <a:prstGeom prst="rect">
            <a:avLst/>
          </a:prstGeom>
          <a:noFill/>
          <a:ln w="38100">
            <a:solidFill>
              <a:schemeClr val="folHlink"/>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17426" name="Group 18"/>
          <p:cNvGraphicFramePr>
            <a:graphicFrameLocks noGrp="1"/>
          </p:cNvGraphicFramePr>
          <p:nvPr/>
        </p:nvGraphicFramePr>
        <p:xfrm>
          <a:off x="839788" y="5513388"/>
          <a:ext cx="7494587" cy="1097280"/>
        </p:xfrm>
        <a:graphic>
          <a:graphicData uri="http://schemas.openxmlformats.org/drawingml/2006/table">
            <a:tbl>
              <a:tblPr/>
              <a:tblGrid>
                <a:gridCol w="1614487"/>
                <a:gridCol w="5880100"/>
              </a:tblGrid>
              <a:tr h="1635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まっくら迷路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［対象</a:t>
                      </a:r>
                      <a:r>
                        <a:rPr kumimoji="1" lang="en-US" altLang="ja-JP" sz="1200" b="0" i="0" u="none" strike="noStrike" cap="none" normalizeH="0" baseline="0" smtClean="0">
                          <a:ln>
                            <a:noFill/>
                          </a:ln>
                          <a:solidFill>
                            <a:schemeClr val="tx1"/>
                          </a:solidFill>
                          <a:effectLst/>
                          <a:latin typeface="ＭＳ Ｐ明朝" charset="-128"/>
                          <a:ea typeface="ＭＳ Ｐ明朝" charset="-128"/>
                        </a:rPr>
                        <a:t>6</a:t>
                      </a:r>
                      <a:r>
                        <a:rPr kumimoji="1" lang="ja-JP" altLang="en-US" sz="1200" b="0" i="0" u="none" strike="noStrike" cap="none" normalizeH="0" baseline="0" smtClean="0">
                          <a:ln>
                            <a:noFill/>
                          </a:ln>
                          <a:solidFill>
                            <a:schemeClr val="tx1"/>
                          </a:solidFill>
                          <a:effectLst/>
                          <a:latin typeface="ＭＳ Ｐ明朝" charset="-128"/>
                          <a:ea typeface="ＭＳ Ｐ明朝" charset="-128"/>
                        </a:rPr>
                        <a:t>歳以上］</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何も見えない真っ暗な空間を手や耳をたよりにしながら進む迷路。五感の中で一番たよりにしている目が使えない状態では、その他の感覚（聞く、さわる、味わう、におう）がするどくなることを体験。迷路の外には迷路内の映像が映し出されるディスプレイがあり、自分の体験の様子を見ることもでき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17423" name="AutoShape 15"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pic>
        <p:nvPicPr>
          <p:cNvPr id="17427" name="Picture 19" descr="まっくら迷路"/>
          <p:cNvPicPr>
            <a:picLocks noChangeAspect="1" noChangeArrowheads="1"/>
          </p:cNvPicPr>
          <p:nvPr/>
        </p:nvPicPr>
        <p:blipFill>
          <a:blip r:embed="rId2"/>
          <a:srcRect/>
          <a:stretch>
            <a:fillRect/>
          </a:stretch>
        </p:blipFill>
        <p:spPr bwMode="auto">
          <a:xfrm>
            <a:off x="1897063" y="1725613"/>
            <a:ext cx="5486400" cy="365918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762000"/>
          </a:xfrm>
          <a:prstGeom prst="rect">
            <a:avLst/>
          </a:prstGeom>
          <a:solidFill>
            <a:srgbClr val="99CC00"/>
          </a:solidFill>
          <a:ln w="9525">
            <a:noFill/>
            <a:miter lim="800000"/>
            <a:headEnd/>
            <a:tailEnd/>
          </a:ln>
          <a:effectLst/>
        </p:spPr>
        <p:txBody>
          <a:bodyPr wrap="none" anchor="ctr"/>
          <a:lstStyle/>
          <a:p>
            <a:pPr algn="ctr"/>
            <a:r>
              <a:rPr lang="ja-JP" altLang="en-US" sz="2800" b="1">
                <a:solidFill>
                  <a:schemeClr val="bg1"/>
                </a:solidFill>
                <a:latin typeface="ＭＳ Ｐ明朝" charset="-128"/>
                <a:ea typeface="ＭＳ Ｐ明朝" charset="-128"/>
              </a:rPr>
              <a:t>静岡科学館　る・く・る</a:t>
            </a:r>
          </a:p>
        </p:txBody>
      </p:sp>
      <p:sp>
        <p:nvSpPr>
          <p:cNvPr id="19459" name="Rectangle 3"/>
          <p:cNvSpPr>
            <a:spLocks noChangeArrowheads="1"/>
          </p:cNvSpPr>
          <p:nvPr/>
        </p:nvSpPr>
        <p:spPr bwMode="auto">
          <a:xfrm>
            <a:off x="246063" y="936625"/>
            <a:ext cx="3124200" cy="614363"/>
          </a:xfrm>
          <a:prstGeom prst="rect">
            <a:avLst/>
          </a:prstGeom>
          <a:noFill/>
          <a:ln w="38100">
            <a:solidFill>
              <a:schemeClr val="folHlink"/>
            </a:solidFill>
            <a:miter lim="800000"/>
            <a:headEnd/>
            <a:tailEnd/>
          </a:ln>
          <a:effectLst/>
        </p:spPr>
        <p:txBody>
          <a:bodyPr wrap="none" anchor="ctr"/>
          <a:lstStyle/>
          <a:p>
            <a:pPr algn="ctr"/>
            <a:r>
              <a:rPr lang="ja-JP" altLang="en-US" b="1">
                <a:latin typeface="ＭＳ Ｐ明朝" charset="-128"/>
                <a:ea typeface="ＭＳ Ｐ明朝" charset="-128"/>
              </a:rPr>
              <a:t>特徴的な展示／人気展示</a:t>
            </a:r>
          </a:p>
        </p:txBody>
      </p:sp>
      <p:graphicFrame>
        <p:nvGraphicFramePr>
          <p:cNvPr id="19475" name="Group 19"/>
          <p:cNvGraphicFramePr>
            <a:graphicFrameLocks noGrp="1"/>
          </p:cNvGraphicFramePr>
          <p:nvPr/>
        </p:nvGraphicFramePr>
        <p:xfrm>
          <a:off x="423863" y="2878138"/>
          <a:ext cx="4510087" cy="1524000"/>
        </p:xfrm>
        <a:graphic>
          <a:graphicData uri="http://schemas.openxmlformats.org/drawingml/2006/table">
            <a:tbl>
              <a:tblPr/>
              <a:tblGrid>
                <a:gridCol w="1503362"/>
                <a:gridCol w="3006725"/>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展示物名</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内容</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くるくるプロペラ</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［対象年齢　なし］</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台の横についているレバーを引くとプロペラがワイヤーをつたわって上昇する。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明朝" charset="-128"/>
                          <a:ea typeface="ＭＳ Ｐ明朝" charset="-128"/>
                        </a:rPr>
                        <a:t>羽の角度が異なるプロペラの高さの違いを体験できる。</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19471" name="AutoShape 15" descr="写真"/>
          <p:cNvSpPr>
            <a:spLocks noChangeAspect="1" noChangeArrowheads="1"/>
          </p:cNvSpPr>
          <p:nvPr/>
        </p:nvSpPr>
        <p:spPr bwMode="auto">
          <a:xfrm>
            <a:off x="3048000" y="2286000"/>
            <a:ext cx="3048000" cy="2286000"/>
          </a:xfrm>
          <a:prstGeom prst="rect">
            <a:avLst/>
          </a:prstGeom>
          <a:noFill/>
        </p:spPr>
        <p:txBody>
          <a:bodyPr/>
          <a:lstStyle/>
          <a:p>
            <a:endParaRPr lang="ja-JP" altLang="en-US"/>
          </a:p>
        </p:txBody>
      </p:sp>
      <p:pic>
        <p:nvPicPr>
          <p:cNvPr id="19473" name="Picture 17" descr="くるくるプロペラ"/>
          <p:cNvPicPr>
            <a:picLocks noChangeAspect="1" noChangeArrowheads="1"/>
          </p:cNvPicPr>
          <p:nvPr/>
        </p:nvPicPr>
        <p:blipFill>
          <a:blip r:embed="rId2"/>
          <a:srcRect/>
          <a:stretch>
            <a:fillRect/>
          </a:stretch>
        </p:blipFill>
        <p:spPr bwMode="auto">
          <a:xfrm>
            <a:off x="5176838" y="979488"/>
            <a:ext cx="3602037" cy="5089525"/>
          </a:xfrm>
          <a:prstGeom prst="rect">
            <a:avLst/>
          </a:prstGeom>
          <a:noFill/>
        </p:spPr>
      </p:pic>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TotalTime>
  <Words>1643</Words>
  <Application>Microsoft PowerPoint</Application>
  <PresentationFormat>画面に合わせる (4:3)</PresentationFormat>
  <Paragraphs>244</Paragraphs>
  <Slides>20</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20</vt:i4>
      </vt:variant>
    </vt:vector>
  </HeadingPairs>
  <TitlesOfParts>
    <vt:vector size="24" baseType="lpstr">
      <vt:lpstr>Arial</vt:lpstr>
      <vt:lpstr>ＭＳ Ｐゴシック</vt:lpstr>
      <vt:lpstr>ＭＳ Ｐ明朝</vt:lpstr>
      <vt:lpstr>標準デザイン</vt:lpstr>
      <vt:lpstr>科学館における“展示物”の事例</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ioas_user</dc:creator>
  <cp:lastModifiedBy>ioas_user</cp:lastModifiedBy>
  <cp:revision>96</cp:revision>
  <cp:lastPrinted>1601-01-01T00:00:00Z</cp:lastPrinted>
  <dcterms:created xsi:type="dcterms:W3CDTF">1601-01-01T00:00:00Z</dcterms:created>
  <dcterms:modified xsi:type="dcterms:W3CDTF">2010-12-27T05:23:04Z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