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handoutMasterIdLst>
    <p:handoutMasterId r:id="rId17"/>
  </p:handoutMasterIdLst>
  <p:sldIdLst>
    <p:sldId id="332" r:id="rId2"/>
    <p:sldId id="371" r:id="rId3"/>
    <p:sldId id="360" r:id="rId4"/>
    <p:sldId id="381" r:id="rId5"/>
    <p:sldId id="383" r:id="rId6"/>
    <p:sldId id="372" r:id="rId7"/>
    <p:sldId id="373" r:id="rId8"/>
    <p:sldId id="378" r:id="rId9"/>
    <p:sldId id="382" r:id="rId10"/>
    <p:sldId id="374" r:id="rId11"/>
    <p:sldId id="375" r:id="rId12"/>
    <p:sldId id="376" r:id="rId13"/>
    <p:sldId id="377" r:id="rId14"/>
    <p:sldId id="370" r:id="rId15"/>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CC66"/>
    <a:srgbClr val="FFFF99"/>
    <a:srgbClr val="FF6699"/>
    <a:srgbClr val="FFFF66"/>
    <a:srgbClr val="F7F3D9"/>
    <a:srgbClr val="008000"/>
    <a:srgbClr val="DBEEF4"/>
    <a:srgbClr val="009900"/>
    <a:srgbClr val="385D8A"/>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テーマ スタイル 1 - アクセント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206" autoAdjust="0"/>
    <p:restoredTop sz="93020" autoAdjust="0"/>
  </p:normalViewPr>
  <p:slideViewPr>
    <p:cSldViewPr>
      <p:cViewPr>
        <p:scale>
          <a:sx n="90" d="100"/>
          <a:sy n="90" d="100"/>
        </p:scale>
        <p:origin x="-870" y="93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30" d="100"/>
          <a:sy n="130" d="100"/>
        </p:scale>
        <p:origin x="-1309" y="963"/>
      </p:cViewPr>
      <p:guideLst>
        <p:guide orient="horz" pos="3131"/>
        <p:guide pos="2143"/>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50375" cy="497367"/>
          </a:xfrm>
          <a:prstGeom prst="rect">
            <a:avLst/>
          </a:prstGeom>
        </p:spPr>
        <p:txBody>
          <a:bodyPr vert="horz" lIns="92301" tIns="46151" rIns="92301" bIns="46151"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223" y="2"/>
            <a:ext cx="2950374" cy="497367"/>
          </a:xfrm>
          <a:prstGeom prst="rect">
            <a:avLst/>
          </a:prstGeom>
        </p:spPr>
        <p:txBody>
          <a:bodyPr vert="horz" lIns="92301" tIns="46151" rIns="92301" bIns="46151" rtlCol="0"/>
          <a:lstStyle>
            <a:lvl1pPr algn="r">
              <a:defRPr sz="1200"/>
            </a:lvl1pPr>
          </a:lstStyle>
          <a:p>
            <a:fld id="{B940B349-F64B-4DE1-926A-72E6FE3D4CFB}" type="datetimeFigureOut">
              <a:rPr kumimoji="1" lang="ja-JP" altLang="en-US" smtClean="0"/>
              <a:pPr/>
              <a:t>2013/11/8</a:t>
            </a:fld>
            <a:endParaRPr kumimoji="1" lang="ja-JP" altLang="en-US"/>
          </a:p>
        </p:txBody>
      </p:sp>
      <p:sp>
        <p:nvSpPr>
          <p:cNvPr id="4" name="フッター プレースホルダー 3"/>
          <p:cNvSpPr>
            <a:spLocks noGrp="1"/>
          </p:cNvSpPr>
          <p:nvPr>
            <p:ph type="ftr" sz="quarter" idx="2"/>
          </p:nvPr>
        </p:nvSpPr>
        <p:spPr>
          <a:xfrm>
            <a:off x="2" y="9440372"/>
            <a:ext cx="2950375" cy="497366"/>
          </a:xfrm>
          <a:prstGeom prst="rect">
            <a:avLst/>
          </a:prstGeom>
        </p:spPr>
        <p:txBody>
          <a:bodyPr vert="horz" lIns="92301" tIns="46151" rIns="92301" bIns="46151"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223" y="9440372"/>
            <a:ext cx="2950374" cy="497366"/>
          </a:xfrm>
          <a:prstGeom prst="rect">
            <a:avLst/>
          </a:prstGeom>
        </p:spPr>
        <p:txBody>
          <a:bodyPr vert="horz" lIns="92301" tIns="46151" rIns="92301" bIns="46151" rtlCol="0" anchor="b"/>
          <a:lstStyle>
            <a:lvl1pPr algn="r">
              <a:defRPr sz="1200"/>
            </a:lvl1pPr>
          </a:lstStyle>
          <a:p>
            <a:fld id="{C83EA153-3B36-4A71-BA44-339602CB325C}" type="slidenum">
              <a:rPr kumimoji="1" lang="ja-JP" altLang="en-US" smtClean="0"/>
              <a:pPr/>
              <a:t>&lt;#&gt;</a:t>
            </a:fld>
            <a:endParaRPr kumimoji="1" lang="ja-JP" altLang="en-US"/>
          </a:p>
        </p:txBody>
      </p:sp>
    </p:spTree>
    <p:extLst>
      <p:ext uri="{BB962C8B-B14F-4D97-AF65-F5344CB8AC3E}">
        <p14:creationId xmlns="" xmlns:p14="http://schemas.microsoft.com/office/powerpoint/2010/main" val="18582336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4" y="1"/>
            <a:ext cx="2950263" cy="496888"/>
          </a:xfrm>
          <a:prstGeom prst="rect">
            <a:avLst/>
          </a:prstGeom>
        </p:spPr>
        <p:txBody>
          <a:bodyPr vert="horz" lIns="91508" tIns="45754" rIns="91508" bIns="45754" rtlCol="0"/>
          <a:lstStyle>
            <a:lvl1pPr algn="l">
              <a:defRPr sz="1200"/>
            </a:lvl1pPr>
          </a:lstStyle>
          <a:p>
            <a:endParaRPr kumimoji="1" lang="ja-JP" altLang="en-US"/>
          </a:p>
        </p:txBody>
      </p:sp>
      <p:sp>
        <p:nvSpPr>
          <p:cNvPr id="3" name="日付プレースホルダ 2"/>
          <p:cNvSpPr>
            <a:spLocks noGrp="1"/>
          </p:cNvSpPr>
          <p:nvPr>
            <p:ph type="dt" idx="1"/>
          </p:nvPr>
        </p:nvSpPr>
        <p:spPr>
          <a:xfrm>
            <a:off x="3855353" y="1"/>
            <a:ext cx="2950263" cy="496888"/>
          </a:xfrm>
          <a:prstGeom prst="rect">
            <a:avLst/>
          </a:prstGeom>
        </p:spPr>
        <p:txBody>
          <a:bodyPr vert="horz" lIns="91508" tIns="45754" rIns="91508" bIns="45754" rtlCol="0"/>
          <a:lstStyle>
            <a:lvl1pPr algn="r">
              <a:defRPr sz="1200"/>
            </a:lvl1pPr>
          </a:lstStyle>
          <a:p>
            <a:fld id="{6B5AC823-E46F-4B5A-A6A6-7E07922013B9}" type="datetimeFigureOut">
              <a:rPr kumimoji="1" lang="ja-JP" altLang="en-US" smtClean="0"/>
              <a:pPr/>
              <a:t>2013/11/8</a:t>
            </a:fld>
            <a:endParaRPr kumimoji="1" lang="ja-JP" altLang="en-US"/>
          </a:p>
        </p:txBody>
      </p:sp>
      <p:sp>
        <p:nvSpPr>
          <p:cNvPr id="4" name="スライド イメージ プレースホルダ 3"/>
          <p:cNvSpPr>
            <a:spLocks noGrp="1" noRot="1" noChangeAspect="1"/>
          </p:cNvSpPr>
          <p:nvPr>
            <p:ph type="sldImg" idx="2"/>
          </p:nvPr>
        </p:nvSpPr>
        <p:spPr>
          <a:xfrm>
            <a:off x="920750" y="746125"/>
            <a:ext cx="4967288" cy="3725863"/>
          </a:xfrm>
          <a:prstGeom prst="rect">
            <a:avLst/>
          </a:prstGeom>
          <a:noFill/>
          <a:ln w="12700">
            <a:solidFill>
              <a:prstClr val="black"/>
            </a:solidFill>
          </a:ln>
        </p:spPr>
        <p:txBody>
          <a:bodyPr vert="horz" lIns="91508" tIns="45754" rIns="91508" bIns="45754" rtlCol="0" anchor="ctr"/>
          <a:lstStyle/>
          <a:p>
            <a:endParaRPr lang="ja-JP" altLang="en-US"/>
          </a:p>
        </p:txBody>
      </p:sp>
      <p:sp>
        <p:nvSpPr>
          <p:cNvPr id="5" name="ノート プレースホルダ 4"/>
          <p:cNvSpPr>
            <a:spLocks noGrp="1"/>
          </p:cNvSpPr>
          <p:nvPr>
            <p:ph type="body" sz="quarter" idx="3"/>
          </p:nvPr>
        </p:nvSpPr>
        <p:spPr>
          <a:xfrm>
            <a:off x="681200" y="4721226"/>
            <a:ext cx="5444807" cy="4471988"/>
          </a:xfrm>
          <a:prstGeom prst="rect">
            <a:avLst/>
          </a:prstGeom>
        </p:spPr>
        <p:txBody>
          <a:bodyPr vert="horz" lIns="91508" tIns="45754" rIns="91508" bIns="45754"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4" y="9440866"/>
            <a:ext cx="2950263" cy="496887"/>
          </a:xfrm>
          <a:prstGeom prst="rect">
            <a:avLst/>
          </a:prstGeom>
        </p:spPr>
        <p:txBody>
          <a:bodyPr vert="horz" lIns="91508" tIns="45754" rIns="91508" bIns="45754"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353" y="9440866"/>
            <a:ext cx="2950263" cy="496887"/>
          </a:xfrm>
          <a:prstGeom prst="rect">
            <a:avLst/>
          </a:prstGeom>
        </p:spPr>
        <p:txBody>
          <a:bodyPr vert="horz" lIns="91508" tIns="45754" rIns="91508" bIns="45754" rtlCol="0" anchor="b"/>
          <a:lstStyle>
            <a:lvl1pPr algn="r">
              <a:defRPr sz="1200"/>
            </a:lvl1pPr>
          </a:lstStyle>
          <a:p>
            <a:fld id="{5D567DB0-3459-4A04-9612-CB279427DB64}" type="slidenum">
              <a:rPr kumimoji="1" lang="ja-JP" altLang="en-US" smtClean="0"/>
              <a:pPr/>
              <a:t>&lt;#&gt;</a:t>
            </a:fld>
            <a:endParaRPr kumimoji="1" lang="ja-JP" altLang="en-US"/>
          </a:p>
        </p:txBody>
      </p:sp>
    </p:spTree>
    <p:extLst>
      <p:ext uri="{BB962C8B-B14F-4D97-AF65-F5344CB8AC3E}">
        <p14:creationId xmlns="" xmlns:p14="http://schemas.microsoft.com/office/powerpoint/2010/main" val="404480298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7288"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D567DB0-3459-4A04-9612-CB279427DB64}" type="slidenum">
              <a:rPr kumimoji="1" lang="ja-JP" altLang="en-US" smtClean="0"/>
              <a:pPr/>
              <a:t>1</a:t>
            </a:fld>
            <a:endParaRPr kumimoji="1" lang="ja-JP" altLang="en-US" dirty="0"/>
          </a:p>
        </p:txBody>
      </p:sp>
    </p:spTree>
    <p:extLst>
      <p:ext uri="{BB962C8B-B14F-4D97-AF65-F5344CB8AC3E}">
        <p14:creationId xmlns="" xmlns:p14="http://schemas.microsoft.com/office/powerpoint/2010/main" val="3044481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7288" cy="3725863"/>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D567DB0-3459-4A04-9612-CB279427DB64}" type="slidenum">
              <a:rPr kumimoji="1" lang="ja-JP" altLang="en-US" smtClean="0"/>
              <a:pPr/>
              <a:t>7</a:t>
            </a:fld>
            <a:endParaRPr kumimoji="1" lang="ja-JP" altLang="en-US"/>
          </a:p>
        </p:txBody>
      </p:sp>
    </p:spTree>
    <p:extLst>
      <p:ext uri="{BB962C8B-B14F-4D97-AF65-F5344CB8AC3E}">
        <p14:creationId xmlns="" xmlns:p14="http://schemas.microsoft.com/office/powerpoint/2010/main" val="21253741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0" y="746125"/>
            <a:ext cx="4967288"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EC4E1FA-F8A2-49AA-91BA-05B29D6A45A6}" type="slidenum">
              <a:rPr kumimoji="1" lang="ja-JP" altLang="en-US" smtClean="0"/>
              <a:pPr/>
              <a:t>10</a:t>
            </a:fld>
            <a:endParaRPr kumimoji="1" lang="ja-JP" altLang="en-US"/>
          </a:p>
        </p:txBody>
      </p:sp>
    </p:spTree>
    <p:extLst>
      <p:ext uri="{BB962C8B-B14F-4D97-AF65-F5344CB8AC3E}">
        <p14:creationId xmlns="" xmlns:p14="http://schemas.microsoft.com/office/powerpoint/2010/main" val="713656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2950"/>
            <a:ext cx="4975225" cy="37322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B9C94B1-43E6-4F6D-AE32-228EE7C607B3}" type="slidenum">
              <a:rPr lang="ja-JP" altLang="en-US">
                <a:solidFill>
                  <a:prstClr val="black"/>
                </a:solidFill>
              </a:rPr>
              <a:pPr/>
              <a:t>11</a:t>
            </a:fld>
            <a:endParaRPr lang="ja-JP" altLang="en-US">
              <a:solidFill>
                <a:prstClr val="black"/>
              </a:solidFill>
            </a:endParaRPr>
          </a:p>
        </p:txBody>
      </p:sp>
    </p:spTree>
    <p:extLst>
      <p:ext uri="{BB962C8B-B14F-4D97-AF65-F5344CB8AC3E}">
        <p14:creationId xmlns="" xmlns:p14="http://schemas.microsoft.com/office/powerpoint/2010/main" val="1360027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5988" y="742950"/>
            <a:ext cx="4975225" cy="373221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B9C94B1-43E6-4F6D-AE32-228EE7C607B3}" type="slidenum">
              <a:rPr lang="ja-JP" altLang="en-US">
                <a:solidFill>
                  <a:prstClr val="black"/>
                </a:solidFill>
              </a:rPr>
              <a:pPr/>
              <a:t>12</a:t>
            </a:fld>
            <a:endParaRPr lang="ja-JP" altLang="en-US">
              <a:solidFill>
                <a:prstClr val="black"/>
              </a:solidFill>
            </a:endParaRPr>
          </a:p>
        </p:txBody>
      </p:sp>
    </p:spTree>
    <p:extLst>
      <p:ext uri="{BB962C8B-B14F-4D97-AF65-F5344CB8AC3E}">
        <p14:creationId xmlns="" xmlns:p14="http://schemas.microsoft.com/office/powerpoint/2010/main" val="13600276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36"/>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6C2D54C2-EAD1-481B-8F52-76D7EC195D25}" type="datetimeFigureOut">
              <a:rPr lang="ja-JP" altLang="en-US"/>
              <a:pPr>
                <a:defRPr/>
              </a:pPr>
              <a:t>2013/11/8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0974F11-4563-4259-972A-C888AD10DB18}" type="slidenum">
              <a:rPr lang="ja-JP" altLang="en-US"/>
              <a:pPr>
                <a:defRPr/>
              </a:pPr>
              <a:t>&lt;#&gt;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C273A729-74A1-4A96-BEBA-252E2598B900}" type="datetimeFigureOut">
              <a:rPr lang="ja-JP" altLang="en-US"/>
              <a:pPr>
                <a:defRPr/>
              </a:pPr>
              <a:t>2013/11/8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56B483C6-B4F9-48D0-9DD4-68C884D3F4CD}" type="slidenum">
              <a:rPr lang="ja-JP" altLang="en-US"/>
              <a:pPr>
                <a:defRPr/>
              </a:pPr>
              <a:t>&lt;#&gt;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49"/>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49"/>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717E98C3-686A-4D59-984D-1AD355580255}" type="datetimeFigureOut">
              <a:rPr lang="ja-JP" altLang="en-US"/>
              <a:pPr>
                <a:defRPr/>
              </a:pPr>
              <a:t>2013/11/8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83DDF035-25AB-4C93-BA31-37A7D3B748D1}" type="slidenum">
              <a:rPr lang="ja-JP" altLang="en-US"/>
              <a:pPr>
                <a:defRPr/>
              </a:pPr>
              <a:t>&lt;#&gt;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fld id="{20ECA2ED-A1F1-4482-A419-13FD4C8F074C}" type="datetimeFigureOut">
              <a:rPr lang="ja-JP" altLang="en-US"/>
              <a:pPr>
                <a:defRPr/>
              </a:pPr>
              <a:t>2013/11/8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6DDBE40-1DB4-4448-AA2D-4A42D2D2FFD3}" type="slidenum">
              <a:rPr lang="ja-JP" altLang="en-US"/>
              <a:pPr>
                <a:defRPr/>
              </a:pPr>
              <a:t>&lt;#&gt;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11"/>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A7A207D9-D1BF-4467-9647-843DA440749E}" type="datetimeFigureOut">
              <a:rPr lang="ja-JP" altLang="en-US"/>
              <a:pPr>
                <a:defRPr/>
              </a:pPr>
              <a:t>2013/11/8</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A998853-27C5-47F5-9F95-799E04402E9B}" type="slidenum">
              <a:rPr lang="ja-JP" altLang="en-US"/>
              <a:pPr>
                <a:defRPr/>
              </a:pPr>
              <a:t>&lt;#&gt;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7"/>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fld id="{B0357E33-84FB-463C-90C5-1D9733EFF5F5}" type="datetimeFigureOut">
              <a:rPr lang="ja-JP" altLang="en-US"/>
              <a:pPr>
                <a:defRPr/>
              </a:pPr>
              <a:t>2013/11/8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1850A97B-D0CD-44DF-A500-62E23C635462}" type="slidenum">
              <a:rPr lang="ja-JP" altLang="en-US"/>
              <a:pPr>
                <a:defRPr/>
              </a:pPr>
              <a:t>&lt;#&gt;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30"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30"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fld id="{6C17E9B7-0119-4F3F-A435-812DB314CFF5}" type="datetimeFigureOut">
              <a:rPr lang="ja-JP" altLang="en-US"/>
              <a:pPr>
                <a:defRPr/>
              </a:pPr>
              <a:t>2013/11/8</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EA44118F-DEB7-4B36-818D-4A0C0AB84D91}" type="slidenum">
              <a:rPr lang="ja-JP" altLang="en-US"/>
              <a:pPr>
                <a:defRPr/>
              </a:pPr>
              <a:t>&lt;#&gt;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fld id="{6F8040C6-1AA2-425D-B398-25E69102D516}" type="datetimeFigureOut">
              <a:rPr lang="ja-JP" altLang="en-US"/>
              <a:pPr>
                <a:defRPr/>
              </a:pPr>
              <a:t>2013/11/8</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F8AB3F8E-9EE0-49D6-949B-FF3470CA128B}" type="slidenum">
              <a:rPr lang="ja-JP" altLang="en-US"/>
              <a:pPr>
                <a:defRPr/>
              </a:pPr>
              <a:t>&lt;#&gt;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C3E67459-6213-44CE-B5E4-C7796BD24253}" type="datetimeFigureOut">
              <a:rPr lang="ja-JP" altLang="en-US"/>
              <a:pPr>
                <a:defRPr/>
              </a:pPr>
              <a:t>2013/11/8</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92DFE421-4C5C-47D7-9154-C7183EBFE04A}" type="slidenum">
              <a:rPr lang="ja-JP" altLang="en-US"/>
              <a:pPr>
                <a:defRPr/>
              </a:pPr>
              <a:t>&lt;#&gt;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1"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6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1"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8BC74A28-69FD-4696-BFEF-04F3733C48A3}" type="datetimeFigureOut">
              <a:rPr lang="ja-JP" altLang="en-US"/>
              <a:pPr>
                <a:defRPr/>
              </a:pPr>
              <a:t>2013/11/8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3E401570-B227-464C-A949-D34F1D40B790}" type="slidenum">
              <a:rPr lang="ja-JP" altLang="en-US"/>
              <a:pPr>
                <a:defRPr/>
              </a:pPr>
              <a:t>&lt;#&gt;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1"/>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E3271DEB-6A48-46D2-B74F-3BAEF2231F2F}" type="datetimeFigureOut">
              <a:rPr lang="ja-JP" altLang="en-US"/>
              <a:pPr>
                <a:defRPr/>
              </a:pPr>
              <a:t>2013/11/8</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A09F7BB7-4A03-4352-AA25-2027392E1C66}" type="slidenum">
              <a:rPr lang="ja-JP" altLang="en-US"/>
              <a:pPr>
                <a:defRPr/>
              </a:pPr>
              <a:t>&lt;#&gt;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テキスト プレースホルダ 2"/>
          <p:cNvSpPr>
            <a:spLocks noGrp="1"/>
          </p:cNvSpPr>
          <p:nvPr>
            <p:ph type="body" idx="1"/>
          </p:nvPr>
        </p:nvSpPr>
        <p:spPr bwMode="auto">
          <a:xfrm>
            <a:off x="457200" y="1600207"/>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457200" y="6356361"/>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fld id="{9FEAD2D6-B0DA-4342-8A2D-631235A9A2D1}" type="datetimeFigureOut">
              <a:rPr lang="ja-JP" altLang="en-US"/>
              <a:pPr>
                <a:defRPr/>
              </a:pPr>
              <a:t>2013/11/8</a:t>
            </a:fld>
            <a:endParaRPr lang="ja-JP" altLang="en-US"/>
          </a:p>
        </p:txBody>
      </p:sp>
      <p:sp>
        <p:nvSpPr>
          <p:cNvPr id="5" name="フッター プレースホルダ 4"/>
          <p:cNvSpPr>
            <a:spLocks noGrp="1"/>
          </p:cNvSpPr>
          <p:nvPr>
            <p:ph type="ftr" sz="quarter" idx="3"/>
          </p:nvPr>
        </p:nvSpPr>
        <p:spPr>
          <a:xfrm>
            <a:off x="3124200" y="6356361"/>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61"/>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81AEDD38-6471-42EF-B189-FC0FBAEB39E9}" type="slidenum">
              <a:rPr lang="ja-JP" altLang="en-US"/>
              <a:pPr>
                <a:defRPr/>
              </a:pPr>
              <a:t>&lt;#&gt;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5.wmf"/><Relationship Id="rId5" Type="http://schemas.openxmlformats.org/officeDocument/2006/relationships/image" Target="../media/image4.wmf"/><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5" Type="http://schemas.openxmlformats.org/officeDocument/2006/relationships/image" Target="../media/image9.jpeg"/><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1320140" y="6147196"/>
            <a:ext cx="1647469" cy="523220"/>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1" name="AutoShape 14" descr="data:image/jpeg;base64,/9j/4AAQSkZJRgABAQAAAQABAAD/2wCEAAkGBhQQEBMPDhIVDxAQEA8QEA8UDxIPExAPFRYWFRQWEhIXJyYfFyUjGRISHy8gLzMpMCwsFx4xNTAqNSYrLCkBCQoKDgwOGg8PGjQhHyQvLCk0MDUuMTUpNCwyKzAsLCwpNSotNSwvLCwsLC0sLCwvLywsLCwsNCwsLCwsLCwsLP/AABEIAOEA4QMBIgACEQEDEQH/xAAcAAEAAwADAQEAAAAAAAAAAAAABQYHAgMEAQj/xABNEAABBAACAwgLCwsEAwAAAAABAAIDBAURBhJ0ByExNDVUs7QTFBcyQVFyk5Sx0RUWU1VzgZGhpNLTIiMkJURSYWNkcZJCdZWyM0Ni/8QAGwEBAAMBAQEBAAAAAAAAAAAAAAIDBAEFBgf/xAA2EQABBAEBBgMFCAEFAAAAAAAAAQIDEQQFEiExQXHBE2GBBhQyM7E0UVKRodHw8eEVQlNygv/aAAwDAQACEQMRAD8A3BERAEREAREQBERAEREBXMSxW2666pSFfKOrBYe6fs2ZMkkzAGhni7D9a+frT+g+1Lsrcr2P9to9PcVgQFb/AFp/Qfak/Wn9B9qVjc7IEneABJP8Fnm6BpnVnoSR1bTXyl0JaGOcHEB7ScjveDNTYxXrSEmtVy0WD9af0H2pP1p/Qfaln+5bpNHXksG7Y1A5kIZ2R7nZkF+eXD4wtaw3FIrMYlrvEsZJAe3gJByP1qUsSxrR17FapC/rT+g+1Lrjxa7FarQW21THafMwGHs+u10cT5c/y97/AEZfOrQq5pDx/DPl7nVJlUQLGiIgCIiAIiIAiIgCIiAIiIAiIgCIiAIiZoAiZpmgCJmmaAr9blex/ttHp7isCr9blex/ttHp7isGaA4Ts1muaOEtcB/cjJYTj+5tZo13WZnwuYwsaQx7y7NxDRkC0DhK3nNRukOBMvV3Vpi9rHlhJZkHZtcHDIkEcIV8Mqxr5Fkb1aphOi2iMuIukbXdG0xNY53ZHObmHEgZaoP7pW06D4DJRptrTFrntfK4lhJbk5xcN8gHwrr0V0Hhw50joHyvMrWNd2QsIAaSRlqtH7xVjzUp5ttaTgSlk2tycAq5pDx/DPl7nVJlY81XNIePYZ8vb6pMsxSWNEzTNAETNM0ARM0QBERAEREAREQBERAEREBWNM6EdiXDoZ2Nliffk143jWa7KlbcMx4ci0H5l29zvDuYVvMMXPSPjWGbfN1G4p9AV3ud4dzCt5hidzvDuYVvMMViVcn3RMPY5zH3ImuY5zHN1jm1zSQ4He8BBCA+9zvDuYVvMMTud4dzCt5hi6+6XhvPYvpd7FM4TjMNuPs1WVs0esWa7TmNYcI+sJRyyK7neG8wreYYnc7w7mFbzDFYSct8qtd0vDeew/5H2IdOzud4dzCt5hidzvDuYVvMMXX3S8N57F9LvYp3DcTjsxNnrvbLE/PUkac2uyJacvnBHzILIbud4dzCt5hidzvDuYVvMMU7atNijfLK4MjjY6R7zvBrGglxP9gCVXu6XhvPYvpd7EFnZ3O8O5hW8wxO51hvMK3mGLr7peG89i+l3sVhqWmyxslicHxyMbIx43w5jgC0j+4IKCyC7neHcwreYYnc7w7mFbzDFM4jiUdaJ09h4iiZkXyOOQbmQ0Z/OQPnUF3S8N57F9LvYgs7O53h3MK3mGJ3O8O5hW8wxdZ3S8N57D/kfYrKDnvjwoCvdzvDuYVvMMXm0cwiGriV2KrEyCPtTDH9jjaGN1y+6C7IeEhrfoCtagKHKtzYsL6S8gJ9ERAEREAREQBERAEREBAaR8awzb5uo3FPqA0j41hm3zdRuKfQBYXWcfzu+eN3/D/VTLdFhVbhl2u/1qZeppfzV6d0PA1/7O3/ALJ9FO/XPjP0lXvcrP6LPt1n1MVDV73KuKz7dZ9TFq1T5bevY872f+c/p3QuM3eu8l3qWD4I89q1988Wr+H+W1bxN3rvJd6lg2CcVr7NX6Nqz6X8buht9oPlM69j3tec+E/SVoe5jyXD8pc61Ms7bwrRNzDkuH5S51qZW6rwb6mf2e+KT07khptyZe2C50L1lTXnIb54B4StV025MvbBc6F6ylvAP7D1KOlcX+ncs9ofhj9exy1z4z9JWpaDcl0Ngp9CxZYtT0G5LobBT6Fiar/s9exz2e4Sf+e54t07kufyqvWIlnZefGfpK0TdO5Ln8qr1iJZyVLSuDvQh7Q/FH69jyY089q2N88WseH+W5bvB3rfJb6lg+NcVsbNY6Ny3iDvW+S31KrVPjb0NHs/8p/Xsc1AUOVbmxYX0l5T6gKHKtzYsL6S8vJPoyfREQBERAEREAREQBERAQGkfGsM2+bqNxT6gNI+NYZt83Ubin0AWTnQK+10gbDC9rp7MjXG4WEtkmkkGbexnLeeBwrWEzVsUz4l2mLRnyMaPIbsypacf5RlHvIxD4CD04/hK5aBYHNUrSMshjZJLM02qyQygNfq5DWybn3p8CsuaKcuTJKlPWyvHwoMdVdE2lXzXucZG5gjxghZHR0AxCKKOIwwO7HFHHrdukZ6jQ3PLse9wLXkzUYpnxLbFonkYsWQiJKl1/ORlA0JxDm8Hpx/CV60IweSpRir2A0StdO5wY4vaOyTSSABxAz3njwKdzRdlyJJa21uiOPhw49rE2r69yN0koOsUrNePLsk9WxCzWOTdd8bmtzPgGZCzkaEYh8BB6cfwlrCZrkU8kN7C1Z3IxIcmvFS669jKPeRiHwEHpx/CWi6M4e6vSq15cuyQVa8L9U5t12Rta7I+EZgqSzRJZ5Jq21uhj4kONfhJV9e5BabYRJboy14NUyvMJYHu1GnUlY8guyOW8w+BUU6E4hzeD04/hLV0zXYsiSK9has5kYcOTSytuuvYyG9oBiEkUkQhgb2SOSPW7dJy1mlueXY9/hWuRNyaAfAAPqXLNFyWZ8q29bJY+LFjoqRJV/zmFAUOVbmxYX0l5T6gKHKtzYsL6S8qTST6IiAIiIAiIgCIiAIiICA0j41hm3zdRuKfUBpHxrDNvm6jcU+gCxH3UsyPlcbtpv6TcaGtslrWtZPIxoa3Leya0BbcsKrcMu13+tTL0NPja+RUcl7u6Hi61NJDA10a0u0nDop6O27HPrnpZ9iv+5ldklqS9mlfO5lueNr5H679RoZkC7w8JWfK97lXFZ9us+pi06jDHGxFalbzDouVNNK5JHKu7n1LjKfySf4H1LDMNxOzJBFI69c1pIYXuytOA1nMDjkMvGVuc3eu8l3qWDYJxWvs1fo2qnTo2SPcjkvca9bnkhjasblTfy6EgLdjn1z0t3sWkbnVx8uHQvme6WTWstMj3aznBliVjdY+H8lrR8yzVvCtE3MOS4flLnWplZqMTI0bspXEo0TIlmc/xHKtVx9SU0tsuiw+5LG4skjp2nseN4te2J5aQfGCAVlAuWMuPXOAftTvYtT025MvbBc6F6ylvAP7D1KOnRMkV22l8O5PXMiWFGeG5Uu+Hoc+3LHPrnpbvYtW0Psulw6nLK4vkkp1XveTmXPdE0uJPjJJKydanoNyXQ2Cn0LE1KJkezsJXHsNDyJZkk8RyrVcfU8+6JcfDhs8kL3RSAwASMOq5odNG06p8G84j51m5t2OfXPS3exaHunclz+VV6xEs5Klp0TJEdtpfAhreTLC5nhuVLvh6HTiOJWY4JZG3rmsyGV7c7RI1msJGYy8YW5QnNrSf3R6lg+NcVsbNY6Ny3iDvW+S31KrUY2RvRGpW4v0WeSaNyyOVd/M5qAocq3NiwvpLyn1AUOVbmxYX0l5eae6T6IiAIiIAiIgCIiAIiICA0j41hm3zdRuKfUBpHxrDNvm6jcU+gCwBuKwsdMySaNjhbvZtdKxpGdmYjME+Ihb+uOoPF9S0Y+QsDtpEvkYs3Dblxoxy1S39f3ME93K/OIfPR+1aPuSyh9OZzCHNdeskOBDgRkzgI4VdNQeL6l9AVuTmOnajVSjPg6YzEermuVbSjjN3rvJd6l+esHxmBtaBrp4mubXgBBmYCCI2ggjPeX6IXHUHi+pQxslYFVUS7Ls7BbltRrlqt5gox2vziHz0ftWo7lzgcKgIOYL7ZBBzBBszEEFWnUHi+pfQFLJy3ToiKlUQwdOZhq5Wqq2Q2m3Jl7YbnQvWNtxyvkP0iHgH/uj9q34rjqDxfUuY2UsF0l2dzsBuYjUctVf6mCe7lfnEPno/ath0G5LobBT6FimtQeL6lyTJylyKtKoYOA3D2tlbuv0/squ6g4DCrBJyANYkneAAsREklZaccr84h89H7VvhC46g8X1LuNlugRaS7OZ2nMzFarlVKs/PWLYzA6vO1s8RLq84AEzCSSxwAAz31+hIO9b5LfUvuoPF9S5KGTkrOqKqVRPBwm4jVa1bveFAUOVbmxYX0l5T6gKHKtzYsL6S8sxvJ9ERAEREAREQBERAEREBAaR8awzb5uo3FPqA0j41hm3zdRuKfQBYKKwkfM+Qvc42roJ7PMN5tiVoGQdkMgAPmW9LCq3DLtd/rUy9HTmNfKqOS93dDxNblfHA1WKqLtJw6KcPc5nif6RP95aJuU8TlbmSG3bDW6z3PIaAzIZuJPhVEV73KuKz7dZ9TFq1KNjGIrURN5g0OeWSVyPcq7ua+ZcZu9d5J9SwDCabX14Xv13OfBC5zjYn33OY0k994yVv83eu8l3qWDYJxWvs1fo2qjTWNe920l7jXrkr442qxypv5L5HaMOj8T/AEif7y07cycThcGZLsn225ucXHIWZgBmd85AAfMs6bwrRNzDkuH5S51qZWalGxiN2UriUaFNJI5+25V4cV6kjpm8tw265pLSKNwggkEEQvIII4Fj7cOZkO/4B+0T/eWv6bcmXtgudC9ZS3gH9h6lHTWNertpL4dyzXZpI0j2HKnHgvQ85w5n/wB+kT/eWvaEvLsMoucS4mjTJJJJJMTMySeFZUtT0G5LobBT6FianG1mzspXHsc0KaSRJNtyrw4r1PHumOIwuxkS0k1hm1xacjPEDvjfG8SFmBw6PxP9In+8tO3TuS5/Kq9YiWclS02Nj0dtJfAhrs0kbmbDlTjwXoRmK02trzPZrtcyCZzXdsT7zgxxB77xhb/D3rfJb6lg+NcVsbNY6Ny3iDvW+S31KvUmNY9uylbjRocr5InK9yrv5r5HNQFDlW5sWF9JeU+oChyrc2LC+kvLyz3ifREQBERAEREAREQBERAQGkfGsM2+bqNxT6gNI+NYZt83Ubin0AWEgOjfKx8U4PbV071K08ZOsSuaQ5rCDmHA/Ot2RXwTugdtN6GPLw2ZbEY9VpFvd/PMwvs/8qx6Bc+4tC3LY3CpKXMezXuWHtD43xOLSGZHVeAfAfArkisny3zoiORCnD02LEcrmKq3u3/0cJu9d5J9SwTCi5leFj4bAcyCFjh2jbOTmsaCMwzLhBW/IoY+Q6BVVvMtzMKPLajXqqVv3GGCf+VY9AufcWl7mkTm4ZCHtcw69p2q9jo3AOsSubm1wBGYIPzq0IpZGU+ekcibiGHp8eIqrGqrf3/0Q+mURdh11jAXOdStta1oLnOcYngBoG+ST4FkTZzkPzVjgH7Bc+4t1Rcx8l0F7PMlmYEeWjUkVUq+Hn6GF9n/AJVj0C59xa3oXEWYbSY8Frm0qjXNcC1zXCJgIIO+CD4FMomRkvnra5HMPAjxNrw1Vbrj5ehWN0qJzsMnDGue7OudVjHSOIE8ROTW5k7wJ+ZZmZ/5Vj0C59xbmi7j5T4L2UTeczNPjy1RZFVK+7+jAsULnwTMZDYLnwTMaO0bYzc5jgBmWZcJC3qHvW+S31LmijkZDp1RXcieHhR4jVaxVW9+8KAocq3NiwvpLyn1AUOVbmxYX0l5ZzaT6IiAIiIAiIgCIiAIiICA0j41hm3zdRuKfUBpHxrDNvm6jcU+gCx33233ulIuvYBYtRtY2vUIayOeSNoBcwk/ksC2JYVW4Zdrv9amXoYETJJFR6Xu7oePrGRJBAjo1pdqv0UlPfNf5/J6NT/DV43O8Xms1pHWZOzPjtTRB5YxhLG6uWYYAPCfAs5V73KuKz7dZ9TFo1CCONiKxK3mHRsyaeVzZHWldy5SnJpI8AJ+pYzh+l+ISQxSuvPBkiikIFankC5occvzf8Vss3eu8l3qWDYJxWvs1fo2qnT4mSuVHpe41azkywRtWNatexODSa/z+T0an+GtA0CxOSzQimsP7JK51hrn6rWa2pPJG06rQAPyWN4AsxbwrRNzDkuH5S51qZWahBHEjdhK4lOi5c06v8V11Xcl9KLr4KNqeI6skNSzLG7IOyeyNzmnI7x3wFmI0nv8/k4B+zU/w1o+m3Jl7YLnQvWUt4B/YepR0+Fkqu20uq7k9aypcdGeE6rvse/3z3+fyejU/wANaborefPQqTynWkmqVpZHZBus98bXOOQ3hvk7yyRanoNyXQ2Cn0LE1GFkWzsJV32Gi5UuQj/FddV3OvTzE5K2HzTV39jlaYQ1+q1+rrzRsJ1XAg7zjwhZ+dJr/P5PRqf4au+6dyXP5VXrESzkqWnwRyo7bS+BDWsuaBWeE6rvsd9/S7EI4ZZG3nkxxSyAGtTyJa0uGf5v+C2aJ2bQTwkA/UsGxritjZrHRuW8Qd63yW+pVahEyJyIxK3F+jZMs8blkW6U5qAocq3NiwvpLyn1AUOVbmxYX0l5ece2T6IiAIiIAiIgCIiAIiICA0j41hm3zdRuKfUBpHxrDNvm6jcU+gCweCZoMoLmg9t394uA/aplvCiZdEaT3F76VZznEuc41YXFzjvkkkb++tONkeA5XVe6jBn4SZkaRq6qW+F8l/cyLthv77f8gr/uUnOpORvjt6zv8PgYpv3mUeY1fQ4PuqRo4fHAzsdeNkLMydSONsbczwnVaAFblZiztRuzRnwNMTDer0ddpXCu52zd67yXepYHgs7RVrguaP0av/qHwbVv5ChveZR5jV9Dg+6oYuT4CqtXZdn4KZjUarqpb4WZM2w3Pv2/5BaRuYH9Vw/KXOszKR95lHmNX0OD7qk6lRkTBHCxsUbc9WNjGsa3M57zW7w3yVLKy/eERKqivT9OTDVyo67rlXci9N+TL2wXOheslbYbkPym8A/1DxLcZoWvaWPaHtcC1zXAOa5pGRBB3iCPAon3mUeY1fQ4PurmLle73uuyWoaemYjUV1VfK+PqZL2w395v+QWr6Dcl0Ngp9Cxc/eZR5jV9Dg+6paGFrGhjGhjGgNa1oDWtaBkA0DeAA8CZWV7xW6qGn6emGjqdd1yrhfn5lY3Tz+q5/Kq9YiWbmw399v8AkFttqoyVhjmY2WN285j2h7XDh32neO+Aov3mUeY1fQ4PuruLl+7oqVdkdQ05MxWqrqq+V9zGcZnb2tY/Kbxex/qHwblvkHet8lvqUT7zKPMavocH3VMgKOVk+OqLVUW4GCmG1Wo67W+FBQFDlW5sWF9JeU+oChyrc2LC+kvLIegT6IiAIiIAiIgCIiAIiICA0j41hm3zdRuKfUBpHxrDNvm6jcU+gCIiAIiICoYNjmJWq8NqOvSayeJkrA63ZDg14DgHZREZ769nbGKfAUfTLX4Sh6N69hdCvDJTgkbA2pU124i4F73vjgY7VMO8NZ7Sd85DPhXPG9OrdOSKOejDrTtmczVxFzhlF2MO1s4Rl/5W5fOutarlpCL3tYiuctIhK9sYp8BR9MtfhJ2xinwFH0y1+Eq93UJ+Yxf8g78FO6hPzGP/AJB34Kv91m/Cpk9/xv8AkT8yw9sYp8BR9MtfhJ2xinwFH0y1+EqzU3WZpI2SNoxhsjGvbnfIOq4AjP8AM+Irt7qE/MYv+Qd+CiY0ypaNU6udjItK9PzLD2xinwFH0y1+EuE93E2Mc8wUcmNc4/plrgAz+C/goSrulWZZoq7KMXZJ3vYzPEHBubY3ynWPYd78mN3z5KRlx29LJPTFGASMrxvcfdJ2qGTmZjMj2HfOcL8x/ZUvY5i05KU0RyskbtMW0LHguIdsVoLBbqGeCGYtzz1TIxr8s/DlrL2qP0fougqV4JMi+GvBE/I5jWZG1pyPizBUgolgREQBQFDlW5sWF9JeU+oChyrc2LC+kvICfREQBERAEREAREQBERAQGkfGsM2+bqNxT6gNI+NYZt83Ubin0AREQBERAV/Tnig23CuvVlWN1LjVH5HEfXVVn054oNtwrr1ZVjdS41R+RxH11VpxfnN6mHUPssnRSroiL6o/PEPDgXFa+zwf9Gr3Lw4FxWvs8H/Rq9yhF8DeiF2R81/VfqTmFt/TcG3uF97P+P5m5wq6UeVrmw4X0t9UzDOOYN5d7obiudHla5sOF9LfXzWZ81fX6qfc6Z9nb6fRCfREWQ9IIiIAoChyrc2LC+kvKfUBQ5VubFhfSXkBPoiIAiIgCIiAIiIAiIgIDSPjWGbfN1G4p9QOlNWYupzVohYdWtPlfF2VsObHVrEO8529vGZpXT7uXviz7fB7EBZEVb93L3xZ9vg9ie7l74s+3wexAWRFW/dy98Wfb4PYnu5e+LPt8HsQHZpzxQbbhXXqyrG6lxqj8jiPrqqTx6e/ZhEQw7UynqTZm/Ad6CeKYjg8IiI+dRWleG4hemryiiIxAyywg3oSXGUw5EZDey7CfpV+O5GStc7hZlzY3SQPY3eqoVlFJe9LEOZj02FPeliHMx6bCvoPfoPxfU+L/wBJy/wfqn7lfwLitfZ4P+jV7l6sP0JxCKGOI1GuMcccZIuQgEtaG5j6F6PeliHMx6bCoR5sCNRFdy8y2bSst0jnIzcqrzT7+p68M45g3l3uhuK50eVrmw4X0t9UujgWJR2ak7qYc2m+ZwZ25CCWyRTRkA5fvTa2/wCJT8Fi+23Na9zsxNXqQhnb8GbTC+w4knLw9sD/ABK8TKe18iq1bQ+rwI3xwo16Uv8AhE5F0RVv3cvfFn2+D2J7uXviz7fB7FmNxZEVb93L3xZ9vg9ie7l74s+3wexAWRQFDlW5sWF9JeXV7uXviz7fB7Fy0fgsOt2bVmAVhLBShYzs7JyTC6y5xJbwf+dn0FAWJERAEREAREQBERAEREAREQBERAEREAREQBERAEREAREQBERAEREAREQBERAEREAREQH/2Q=="/>
          <p:cNvSpPr>
            <a:spLocks noChangeAspect="1" noChangeArrowheads="1"/>
          </p:cNvSpPr>
          <p:nvPr/>
        </p:nvSpPr>
        <p:spPr bwMode="auto">
          <a:xfrm>
            <a:off x="215900" y="-887413"/>
            <a:ext cx="2143125" cy="2143126"/>
          </a:xfrm>
          <a:prstGeom prst="rect">
            <a:avLst/>
          </a:prstGeom>
          <a:noFill/>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dirty="0"/>
          </a:p>
        </p:txBody>
      </p:sp>
      <p:sp>
        <p:nvSpPr>
          <p:cNvPr id="39" name="テキスト ボックス 38"/>
          <p:cNvSpPr txBox="1"/>
          <p:nvPr/>
        </p:nvSpPr>
        <p:spPr>
          <a:xfrm>
            <a:off x="-23115" y="2348880"/>
            <a:ext cx="9167115" cy="1200329"/>
          </a:xfrm>
          <a:prstGeom prst="rect">
            <a:avLst/>
          </a:prstGeom>
          <a:solidFill>
            <a:schemeClr val="accent1">
              <a:lumMod val="75000"/>
            </a:schemeClr>
          </a:solidFill>
        </p:spPr>
        <p:txBody>
          <a:bodyPr wrap="square" rtlCol="0">
            <a:spAutoFit/>
          </a:bodyPr>
          <a:lstStyle/>
          <a:p>
            <a:pPr algn="ctr"/>
            <a:r>
              <a:rPr lang="ja-JP" altLang="en-US" sz="3600" dirty="0" smtClean="0">
                <a:solidFill>
                  <a:schemeClr val="bg1"/>
                </a:solidFill>
                <a:latin typeface="ＭＳ ゴシック" pitchFamily="49" charset="-128"/>
                <a:ea typeface="ＭＳ ゴシック" pitchFamily="49" charset="-128"/>
              </a:rPr>
              <a:t>高知県新型インフルエンザ等対策行動計画</a:t>
            </a:r>
            <a:endParaRPr lang="en-US" altLang="ja-JP" sz="3600" dirty="0" smtClean="0">
              <a:solidFill>
                <a:schemeClr val="bg1"/>
              </a:solidFill>
              <a:latin typeface="ＭＳ ゴシック" pitchFamily="49" charset="-128"/>
              <a:ea typeface="ＭＳ ゴシック" pitchFamily="49" charset="-128"/>
            </a:endParaRPr>
          </a:p>
          <a:p>
            <a:pPr algn="ctr"/>
            <a:r>
              <a:rPr lang="ja-JP" altLang="en-US" sz="3600" dirty="0" smtClean="0">
                <a:solidFill>
                  <a:schemeClr val="bg1"/>
                </a:solidFill>
                <a:latin typeface="ＭＳ ゴシック" pitchFamily="49" charset="-128"/>
                <a:ea typeface="ＭＳ ゴシック" pitchFamily="49" charset="-128"/>
              </a:rPr>
              <a:t>（案）の</a:t>
            </a:r>
            <a:r>
              <a:rPr lang="ja-JP" altLang="en-US" sz="3600" dirty="0" smtClean="0">
                <a:solidFill>
                  <a:schemeClr val="bg1"/>
                </a:solidFill>
                <a:latin typeface="ＭＳ ゴシック" pitchFamily="49" charset="-128"/>
                <a:ea typeface="ＭＳ ゴシック" pitchFamily="49" charset="-128"/>
              </a:rPr>
              <a:t>概要</a:t>
            </a:r>
          </a:p>
        </p:txBody>
      </p:sp>
      <p:sp>
        <p:nvSpPr>
          <p:cNvPr id="23" name="テキスト ボックス 22"/>
          <p:cNvSpPr txBox="1"/>
          <p:nvPr/>
        </p:nvSpPr>
        <p:spPr>
          <a:xfrm>
            <a:off x="0" y="5157192"/>
            <a:ext cx="9144000" cy="954107"/>
          </a:xfrm>
          <a:prstGeom prst="rect">
            <a:avLst/>
          </a:prstGeom>
          <a:noFill/>
        </p:spPr>
        <p:txBody>
          <a:bodyPr wrap="square" rtlCol="0">
            <a:spAutoFit/>
          </a:bodyPr>
          <a:lstStyle/>
          <a:p>
            <a:pPr algn="ctr"/>
            <a:r>
              <a:rPr lang="ja-JP" altLang="en-US" sz="2800" dirty="0" smtClean="0">
                <a:solidFill>
                  <a:srgbClr val="0070C0"/>
                </a:solidFill>
                <a:latin typeface="ＭＳ ゴシック" pitchFamily="49" charset="-128"/>
                <a:ea typeface="ＭＳ ゴシック" pitchFamily="49" charset="-128"/>
              </a:rPr>
              <a:t>平成</a:t>
            </a:r>
            <a:r>
              <a:rPr lang="en-US" altLang="ja-JP" sz="2800" dirty="0" smtClean="0">
                <a:solidFill>
                  <a:srgbClr val="0070C0"/>
                </a:solidFill>
                <a:latin typeface="ＭＳ ゴシック" pitchFamily="49" charset="-128"/>
                <a:ea typeface="ＭＳ ゴシック" pitchFamily="49" charset="-128"/>
              </a:rPr>
              <a:t>25</a:t>
            </a:r>
            <a:r>
              <a:rPr lang="ja-JP" altLang="en-US" sz="2800" dirty="0" smtClean="0">
                <a:solidFill>
                  <a:srgbClr val="0070C0"/>
                </a:solidFill>
                <a:latin typeface="ＭＳ ゴシック" pitchFamily="49" charset="-128"/>
                <a:ea typeface="ＭＳ ゴシック" pitchFamily="49" charset="-128"/>
              </a:rPr>
              <a:t>年</a:t>
            </a:r>
            <a:r>
              <a:rPr lang="en-US" altLang="ja-JP" sz="2800" dirty="0" smtClean="0">
                <a:solidFill>
                  <a:srgbClr val="0070C0"/>
                </a:solidFill>
                <a:latin typeface="ＭＳ ゴシック" pitchFamily="49" charset="-128"/>
                <a:ea typeface="ＭＳ ゴシック" pitchFamily="49" charset="-128"/>
              </a:rPr>
              <a:t>11</a:t>
            </a:r>
            <a:r>
              <a:rPr lang="ja-JP" altLang="en-US" sz="2800" dirty="0" smtClean="0">
                <a:solidFill>
                  <a:srgbClr val="0070C0"/>
                </a:solidFill>
                <a:latin typeface="ＭＳ ゴシック" pitchFamily="49" charset="-128"/>
                <a:ea typeface="ＭＳ ゴシック" pitchFamily="49" charset="-128"/>
              </a:rPr>
              <a:t>月</a:t>
            </a:r>
            <a:endParaRPr lang="en-US" altLang="ja-JP" sz="2800" dirty="0" smtClean="0">
              <a:solidFill>
                <a:srgbClr val="0070C0"/>
              </a:solidFill>
              <a:latin typeface="ＭＳ ゴシック" pitchFamily="49" charset="-128"/>
              <a:ea typeface="ＭＳ ゴシック" pitchFamily="49" charset="-128"/>
            </a:endParaRPr>
          </a:p>
          <a:p>
            <a:pPr algn="ctr"/>
            <a:r>
              <a:rPr lang="ja-JP" altLang="en-US" sz="2800" dirty="0" smtClean="0">
                <a:solidFill>
                  <a:srgbClr val="0070C0"/>
                </a:solidFill>
                <a:latin typeface="ＭＳ ゴシック" pitchFamily="49" charset="-128"/>
                <a:ea typeface="ＭＳ ゴシック" pitchFamily="49" charset="-128"/>
              </a:rPr>
              <a:t>高知県</a:t>
            </a:r>
          </a:p>
        </p:txBody>
      </p:sp>
    </p:spTree>
    <p:extLst>
      <p:ext uri="{BB962C8B-B14F-4D97-AF65-F5344CB8AC3E}">
        <p14:creationId xmlns="" xmlns:p14="http://schemas.microsoft.com/office/powerpoint/2010/main" val="21771370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テキスト ボックス 59"/>
          <p:cNvSpPr txBox="1"/>
          <p:nvPr/>
        </p:nvSpPr>
        <p:spPr>
          <a:xfrm>
            <a:off x="206394" y="5129459"/>
            <a:ext cx="1632976" cy="1111980"/>
          </a:xfrm>
          <a:prstGeom prst="rect">
            <a:avLst/>
          </a:prstGeom>
          <a:solidFill>
            <a:schemeClr val="bg2"/>
          </a:solidFill>
          <a:ln>
            <a:solidFill>
              <a:schemeClr val="tx1"/>
            </a:solidFill>
          </a:ln>
        </p:spPr>
        <p:txBody>
          <a:bodyPr wrap="square" lIns="36000" tIns="36000" rIns="36000" bIns="36000" rtlCol="0">
            <a:noAutofit/>
          </a:bodyPr>
          <a:lstStyle/>
          <a:p>
            <a:pPr algn="ctr"/>
            <a:r>
              <a:rPr kumimoji="1" lang="ja-JP" altLang="en-US" sz="1400" dirty="0" smtClean="0"/>
              <a:t>政府</a:t>
            </a:r>
            <a:r>
              <a:rPr lang="ja-JP" altLang="en-US" sz="1400" dirty="0" smtClean="0"/>
              <a:t>対策</a:t>
            </a:r>
            <a:r>
              <a:rPr kumimoji="1" lang="ja-JP" altLang="en-US" sz="1400" dirty="0" smtClean="0"/>
              <a:t>本部</a:t>
            </a:r>
          </a:p>
        </p:txBody>
      </p:sp>
      <p:sp>
        <p:nvSpPr>
          <p:cNvPr id="2" name="角丸四角形 1"/>
          <p:cNvSpPr/>
          <p:nvPr/>
        </p:nvSpPr>
        <p:spPr>
          <a:xfrm>
            <a:off x="198128" y="1090337"/>
            <a:ext cx="8748000" cy="610471"/>
          </a:xfrm>
          <a:prstGeom prst="round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nchorCtr="0"/>
          <a:lstStyle/>
          <a:p>
            <a:r>
              <a:rPr lang="ja-JP" altLang="en-US" b="1" dirty="0" smtClean="0">
                <a:solidFill>
                  <a:schemeClr val="tx1"/>
                </a:solidFill>
              </a:rPr>
              <a:t>● 特定接種　</a:t>
            </a:r>
            <a:r>
              <a:rPr lang="ja-JP" altLang="en-US" sz="1600" b="1" dirty="0" smtClean="0">
                <a:solidFill>
                  <a:schemeClr val="tx1"/>
                </a:solidFill>
              </a:rPr>
              <a:t>（対象</a:t>
            </a:r>
            <a:r>
              <a:rPr lang="en-US" altLang="ja-JP" sz="1600" b="1" dirty="0" smtClean="0">
                <a:solidFill>
                  <a:schemeClr val="tx1"/>
                </a:solidFill>
              </a:rPr>
              <a:t>…</a:t>
            </a:r>
            <a:r>
              <a:rPr lang="ja-JP" altLang="en-US" sz="1600" b="1" dirty="0" smtClean="0">
                <a:solidFill>
                  <a:schemeClr val="tx1"/>
                </a:solidFill>
              </a:rPr>
              <a:t>登録事業者の従業員等）</a:t>
            </a:r>
            <a:r>
              <a:rPr kumimoji="1" lang="ja-JP" altLang="en-US" sz="600" dirty="0" smtClean="0">
                <a:solidFill>
                  <a:schemeClr val="tx1"/>
                </a:solidFill>
                <a:latin typeface="+mj-ea"/>
                <a:ea typeface="+mj-ea"/>
              </a:rPr>
              <a:t>　　</a:t>
            </a:r>
            <a:endParaRPr kumimoji="1" lang="en-US" altLang="ja-JP" sz="600" dirty="0" smtClean="0">
              <a:solidFill>
                <a:schemeClr val="tx1"/>
              </a:solidFill>
              <a:latin typeface="+mj-ea"/>
              <a:ea typeface="+mj-ea"/>
            </a:endParaRPr>
          </a:p>
          <a:p>
            <a:pPr marL="252000" indent="-457200"/>
            <a:endParaRPr lang="en-US" altLang="ja-JP" sz="600" dirty="0" smtClean="0">
              <a:solidFill>
                <a:schemeClr val="tx1"/>
              </a:solidFill>
              <a:latin typeface="+mj-ea"/>
              <a:ea typeface="+mj-ea"/>
            </a:endParaRPr>
          </a:p>
          <a:p>
            <a:pPr marL="252000" indent="-457200">
              <a:lnSpc>
                <a:spcPts val="1300"/>
              </a:lnSpc>
            </a:pPr>
            <a:r>
              <a:rPr lang="ja-JP" altLang="en-US" sz="1400" dirty="0" smtClean="0">
                <a:solidFill>
                  <a:schemeClr val="tx1"/>
                </a:solidFill>
                <a:latin typeface="+mj-ea"/>
                <a:ea typeface="+mj-ea"/>
              </a:rPr>
              <a:t>　　</a:t>
            </a:r>
            <a:r>
              <a:rPr lang="ja-JP" altLang="en-US" sz="1400" dirty="0">
                <a:solidFill>
                  <a:schemeClr val="tx1"/>
                </a:solidFill>
                <a:latin typeface="+mj-ea"/>
                <a:ea typeface="+mj-ea"/>
              </a:rPr>
              <a:t>　</a:t>
            </a:r>
            <a:r>
              <a:rPr kumimoji="1" lang="en-US" altLang="ja-JP" sz="1200" dirty="0" smtClean="0">
                <a:solidFill>
                  <a:schemeClr val="tx1"/>
                </a:solidFill>
                <a:latin typeface="+mj-ea"/>
                <a:ea typeface="+mj-ea"/>
              </a:rPr>
              <a:t>※</a:t>
            </a:r>
            <a:r>
              <a:rPr lang="ja-JP" altLang="en-US" sz="1200" dirty="0">
                <a:solidFill>
                  <a:prstClr val="black"/>
                </a:solidFill>
                <a:latin typeface="ＭＳ Ｐゴシック"/>
              </a:rPr>
              <a:t>プレパンデミックワクチン又はパンデミックワクチン（プレパンデミックワクチンが有効でない場合）</a:t>
            </a:r>
            <a:r>
              <a:rPr lang="ja-JP" altLang="en-US" sz="1200" dirty="0" smtClean="0">
                <a:solidFill>
                  <a:prstClr val="black"/>
                </a:solidFill>
                <a:latin typeface="ＭＳ Ｐゴシック"/>
              </a:rPr>
              <a:t>の接種</a:t>
            </a:r>
            <a:r>
              <a:rPr kumimoji="1" lang="ja-JP" altLang="en-US" sz="1200" dirty="0" smtClean="0">
                <a:solidFill>
                  <a:schemeClr val="tx1"/>
                </a:solidFill>
                <a:latin typeface="+mj-ea"/>
                <a:ea typeface="+mj-ea"/>
              </a:rPr>
              <a:t>。</a:t>
            </a:r>
            <a:endParaRPr kumimoji="1" lang="ja-JP" altLang="en-US" sz="1200" dirty="0">
              <a:solidFill>
                <a:schemeClr val="tx1"/>
              </a:solidFill>
              <a:latin typeface="+mj-ea"/>
              <a:ea typeface="+mj-ea"/>
            </a:endParaRPr>
          </a:p>
        </p:txBody>
      </p:sp>
      <p:sp>
        <p:nvSpPr>
          <p:cNvPr id="9" name="右矢印 8"/>
          <p:cNvSpPr/>
          <p:nvPr/>
        </p:nvSpPr>
        <p:spPr>
          <a:xfrm>
            <a:off x="1774069" y="2152915"/>
            <a:ext cx="690815" cy="556391"/>
          </a:xfrm>
          <a:prstGeom prst="rightArrow">
            <a:avLst>
              <a:gd name="adj1" fmla="val 73884"/>
              <a:gd name="adj2" fmla="val 50000"/>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dirty="0" smtClean="0">
                <a:solidFill>
                  <a:schemeClr val="tx1"/>
                </a:solidFill>
              </a:rPr>
              <a:t>指示</a:t>
            </a:r>
            <a:endParaRPr kumimoji="1" lang="ja-JP" altLang="en-US" sz="1400" dirty="0">
              <a:solidFill>
                <a:schemeClr val="tx1"/>
              </a:solidFill>
            </a:endParaRPr>
          </a:p>
        </p:txBody>
      </p:sp>
      <p:sp>
        <p:nvSpPr>
          <p:cNvPr id="28" name="テキスト ボックス 27"/>
          <p:cNvSpPr txBox="1"/>
          <p:nvPr/>
        </p:nvSpPr>
        <p:spPr>
          <a:xfrm>
            <a:off x="2518564" y="2145244"/>
            <a:ext cx="900000" cy="523220"/>
          </a:xfrm>
          <a:prstGeom prst="rect">
            <a:avLst/>
          </a:prstGeom>
          <a:solidFill>
            <a:schemeClr val="accent5">
              <a:lumMod val="20000"/>
              <a:lumOff val="80000"/>
            </a:schemeClr>
          </a:solidFill>
          <a:ln>
            <a:solidFill>
              <a:schemeClr val="tx1"/>
            </a:solidFill>
          </a:ln>
        </p:spPr>
        <p:txBody>
          <a:bodyPr wrap="square" rtlCol="0">
            <a:spAutoFit/>
          </a:bodyPr>
          <a:lstStyle/>
          <a:p>
            <a:pPr algn="ctr"/>
            <a:r>
              <a:rPr kumimoji="1" lang="ja-JP" altLang="en-US" sz="1400" dirty="0" smtClean="0"/>
              <a:t>厚生労働大臣</a:t>
            </a:r>
          </a:p>
        </p:txBody>
      </p:sp>
      <p:sp>
        <p:nvSpPr>
          <p:cNvPr id="29" name="右矢印 28"/>
          <p:cNvSpPr/>
          <p:nvPr/>
        </p:nvSpPr>
        <p:spPr>
          <a:xfrm>
            <a:off x="3470515" y="2159973"/>
            <a:ext cx="1005000" cy="484632"/>
          </a:xfrm>
          <a:prstGeom prst="rightArrow">
            <a:avLst>
              <a:gd name="adj1" fmla="val 73884"/>
              <a:gd name="adj2" fmla="val 50000"/>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lang="ja-JP" altLang="en-US" sz="1400" dirty="0">
                <a:solidFill>
                  <a:schemeClr val="tx1"/>
                </a:solidFill>
              </a:rPr>
              <a:t>実施</a:t>
            </a:r>
            <a:endParaRPr kumimoji="1" lang="ja-JP" altLang="en-US" sz="1400" dirty="0">
              <a:solidFill>
                <a:schemeClr val="tx1"/>
              </a:solidFill>
            </a:endParaRPr>
          </a:p>
        </p:txBody>
      </p:sp>
      <p:sp>
        <p:nvSpPr>
          <p:cNvPr id="16" name="角丸四角形 15"/>
          <p:cNvSpPr/>
          <p:nvPr/>
        </p:nvSpPr>
        <p:spPr>
          <a:xfrm>
            <a:off x="4522324" y="2971923"/>
            <a:ext cx="4228137" cy="939822"/>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p:cNvSpPr txBox="1"/>
          <p:nvPr/>
        </p:nvSpPr>
        <p:spPr>
          <a:xfrm>
            <a:off x="4587181" y="1791627"/>
            <a:ext cx="4030457" cy="830997"/>
          </a:xfrm>
          <a:prstGeom prst="rect">
            <a:avLst/>
          </a:prstGeom>
          <a:noFill/>
          <a:ln>
            <a:noFill/>
          </a:ln>
        </p:spPr>
        <p:txBody>
          <a:bodyPr wrap="square" rtlCol="0">
            <a:spAutoFit/>
          </a:bodyPr>
          <a:lstStyle/>
          <a:p>
            <a:pPr marL="82550" indent="-82550"/>
            <a:r>
              <a:rPr lang="ja-JP" altLang="en-US" sz="1200" b="1" dirty="0" smtClean="0"/>
              <a:t>・登録事業者</a:t>
            </a:r>
            <a:r>
              <a:rPr lang="ja-JP" altLang="en-US" sz="1200" dirty="0" smtClean="0"/>
              <a:t>（医療提供業務又は県民生活・県民経済の安定に寄与する業務を行う事業者で、厚生労働大臣の登録を受けているもの</a:t>
            </a:r>
            <a:r>
              <a:rPr kumimoji="1" lang="ja-JP" altLang="en-US" sz="1200" dirty="0" smtClean="0"/>
              <a:t>）</a:t>
            </a:r>
            <a:r>
              <a:rPr kumimoji="1" lang="ja-JP" altLang="en-US" sz="1200" b="1" dirty="0" smtClean="0"/>
              <a:t>の従業員等に対する</a:t>
            </a:r>
            <a:r>
              <a:rPr lang="ja-JP" altLang="en-US" sz="1200" b="1" dirty="0"/>
              <a:t>特定</a:t>
            </a:r>
            <a:r>
              <a:rPr kumimoji="1" lang="ja-JP" altLang="en-US" sz="1200" b="1" dirty="0" smtClean="0"/>
              <a:t>接種の実施</a:t>
            </a:r>
            <a:endParaRPr kumimoji="1" lang="en-US" altLang="ja-JP" sz="1200" b="1" dirty="0" smtClean="0"/>
          </a:p>
          <a:p>
            <a:r>
              <a:rPr lang="ja-JP" altLang="en-US" sz="1200" b="1" dirty="0" smtClean="0"/>
              <a:t>・対策に従事する国家公務員に対する</a:t>
            </a:r>
            <a:r>
              <a:rPr lang="ja-JP" altLang="en-US" sz="1200" b="1" dirty="0"/>
              <a:t>特定</a:t>
            </a:r>
            <a:r>
              <a:rPr lang="ja-JP" altLang="en-US" sz="1200" b="1" dirty="0" smtClean="0"/>
              <a:t>接種の実施</a:t>
            </a:r>
            <a:endParaRPr kumimoji="1" lang="ja-JP" altLang="en-US" sz="1200" b="1" dirty="0" smtClean="0"/>
          </a:p>
        </p:txBody>
      </p:sp>
      <p:sp>
        <p:nvSpPr>
          <p:cNvPr id="46" name="角丸四角形 45"/>
          <p:cNvSpPr/>
          <p:nvPr/>
        </p:nvSpPr>
        <p:spPr>
          <a:xfrm>
            <a:off x="271697" y="5586529"/>
            <a:ext cx="1502371" cy="559141"/>
          </a:xfrm>
          <a:prstGeom prst="roundRect">
            <a:avLst>
              <a:gd name="adj" fmla="val 9072"/>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kumimoji="1" lang="ja-JP" altLang="en-US" sz="1200" dirty="0" smtClean="0">
                <a:solidFill>
                  <a:schemeClr val="tx1"/>
                </a:solidFill>
              </a:rPr>
              <a:t>対象者・期間については、基本的対処方針で規定</a:t>
            </a:r>
            <a:endParaRPr kumimoji="1" lang="ja-JP" altLang="en-US" sz="1200" dirty="0">
              <a:solidFill>
                <a:schemeClr val="tx1"/>
              </a:solidFill>
            </a:endParaRPr>
          </a:p>
        </p:txBody>
      </p:sp>
      <p:sp>
        <p:nvSpPr>
          <p:cNvPr id="51" name="テキスト ボックス 50"/>
          <p:cNvSpPr txBox="1"/>
          <p:nvPr/>
        </p:nvSpPr>
        <p:spPr>
          <a:xfrm>
            <a:off x="3764534" y="5324919"/>
            <a:ext cx="900000" cy="523220"/>
          </a:xfrm>
          <a:prstGeom prst="rect">
            <a:avLst/>
          </a:prstGeom>
          <a:solidFill>
            <a:srgbClr val="92D050">
              <a:alpha val="50196"/>
            </a:srgbClr>
          </a:solidFill>
          <a:ln>
            <a:solidFill>
              <a:schemeClr val="tx1"/>
            </a:solidFill>
          </a:ln>
        </p:spPr>
        <p:txBody>
          <a:bodyPr wrap="square" rtlCol="0">
            <a:spAutoFit/>
          </a:bodyPr>
          <a:lstStyle/>
          <a:p>
            <a:pPr algn="ctr"/>
            <a:r>
              <a:rPr kumimoji="1" lang="ja-JP" altLang="en-US" sz="1400" dirty="0" smtClean="0"/>
              <a:t>都道府県知事</a:t>
            </a:r>
          </a:p>
        </p:txBody>
      </p:sp>
      <p:sp>
        <p:nvSpPr>
          <p:cNvPr id="50" name="角丸四角形 49"/>
          <p:cNvSpPr/>
          <p:nvPr/>
        </p:nvSpPr>
        <p:spPr>
          <a:xfrm>
            <a:off x="5364088" y="5260563"/>
            <a:ext cx="3386372" cy="760725"/>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p:cNvSpPr txBox="1"/>
          <p:nvPr/>
        </p:nvSpPr>
        <p:spPr>
          <a:xfrm>
            <a:off x="6463697" y="5371426"/>
            <a:ext cx="2389697" cy="276999"/>
          </a:xfrm>
          <a:prstGeom prst="rect">
            <a:avLst/>
          </a:prstGeom>
          <a:noFill/>
          <a:ln>
            <a:noFill/>
          </a:ln>
        </p:spPr>
        <p:txBody>
          <a:bodyPr wrap="square" rtlCol="0">
            <a:spAutoFit/>
          </a:bodyPr>
          <a:lstStyle/>
          <a:p>
            <a:r>
              <a:rPr lang="ja-JP" altLang="en-US" sz="1200" b="1" dirty="0" smtClean="0"/>
              <a:t>・住民</a:t>
            </a:r>
            <a:r>
              <a:rPr kumimoji="1" lang="ja-JP" altLang="en-US" sz="1200" b="1" dirty="0" smtClean="0"/>
              <a:t>に対する予防接種の実施</a:t>
            </a:r>
            <a:endParaRPr kumimoji="1" lang="en-US" altLang="ja-JP" sz="1200" b="1" dirty="0" smtClean="0"/>
          </a:p>
        </p:txBody>
      </p:sp>
      <p:sp>
        <p:nvSpPr>
          <p:cNvPr id="57" name="テキスト ボックス 56"/>
          <p:cNvSpPr txBox="1"/>
          <p:nvPr/>
        </p:nvSpPr>
        <p:spPr>
          <a:xfrm>
            <a:off x="6615868" y="5670587"/>
            <a:ext cx="2145139" cy="276999"/>
          </a:xfrm>
          <a:prstGeom prst="rect">
            <a:avLst/>
          </a:prstGeom>
          <a:noFill/>
          <a:ln>
            <a:noFill/>
          </a:ln>
        </p:spPr>
        <p:txBody>
          <a:bodyPr wrap="none" rtlCol="0">
            <a:spAutoFit/>
          </a:bodyPr>
          <a:lstStyle/>
          <a:p>
            <a:r>
              <a:rPr kumimoji="1" lang="en-US" altLang="ja-JP" sz="1200" dirty="0" smtClean="0">
                <a:latin typeface="+mn-ea"/>
              </a:rPr>
              <a:t>※ </a:t>
            </a:r>
            <a:r>
              <a:rPr lang="ja-JP" altLang="en-US" sz="1200" u="sng" dirty="0" smtClean="0">
                <a:latin typeface="+mn-ea"/>
              </a:rPr>
              <a:t>国・都道府県</a:t>
            </a:r>
            <a:r>
              <a:rPr kumimoji="1" lang="ja-JP" altLang="en-US" sz="1200" u="sng" dirty="0" smtClean="0">
                <a:latin typeface="+mn-ea"/>
              </a:rPr>
              <a:t>は接種に協力</a:t>
            </a:r>
          </a:p>
        </p:txBody>
      </p:sp>
      <p:sp>
        <p:nvSpPr>
          <p:cNvPr id="59" name="角丸四角形 58"/>
          <p:cNvSpPr/>
          <p:nvPr/>
        </p:nvSpPr>
        <p:spPr>
          <a:xfrm>
            <a:off x="213181" y="4529780"/>
            <a:ext cx="8706104" cy="555404"/>
          </a:xfrm>
          <a:prstGeom prst="roundRect">
            <a:avLst/>
          </a:prstGeom>
          <a:solidFill>
            <a:schemeClr val="bg1"/>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rPr>
              <a:t>● 住民接種　</a:t>
            </a:r>
            <a:r>
              <a:rPr lang="ja-JP" altLang="en-US" sz="1600" b="1" dirty="0" smtClean="0">
                <a:solidFill>
                  <a:schemeClr val="tx1"/>
                </a:solidFill>
              </a:rPr>
              <a:t>（対象</a:t>
            </a:r>
            <a:r>
              <a:rPr lang="en-US" altLang="ja-JP" sz="1600" b="1" dirty="0" smtClean="0">
                <a:solidFill>
                  <a:schemeClr val="tx1"/>
                </a:solidFill>
              </a:rPr>
              <a:t>…</a:t>
            </a:r>
            <a:r>
              <a:rPr lang="ja-JP" altLang="en-US" sz="1600" b="1" dirty="0" smtClean="0">
                <a:solidFill>
                  <a:schemeClr val="tx1"/>
                </a:solidFill>
              </a:rPr>
              <a:t>住民）</a:t>
            </a:r>
            <a:endParaRPr lang="en-US" altLang="ja-JP" sz="1600" b="1" dirty="0" smtClean="0">
              <a:solidFill>
                <a:schemeClr val="tx1"/>
              </a:solidFill>
            </a:endParaRPr>
          </a:p>
          <a:p>
            <a:pPr marL="360000" indent="-457200">
              <a:lnSpc>
                <a:spcPts val="400"/>
              </a:lnSpc>
            </a:pPr>
            <a:r>
              <a:rPr kumimoji="1" lang="ja-JP" altLang="en-US" sz="600" dirty="0" smtClean="0">
                <a:solidFill>
                  <a:schemeClr val="tx1"/>
                </a:solidFill>
                <a:latin typeface="+mj-ea"/>
                <a:ea typeface="+mj-ea"/>
              </a:rPr>
              <a:t>　　</a:t>
            </a:r>
            <a:endParaRPr kumimoji="1" lang="en-US" altLang="ja-JP" sz="600" dirty="0" smtClean="0">
              <a:solidFill>
                <a:schemeClr val="tx1"/>
              </a:solidFill>
              <a:latin typeface="+mj-ea"/>
              <a:ea typeface="+mj-ea"/>
            </a:endParaRPr>
          </a:p>
          <a:p>
            <a:pPr marL="252000" indent="-457200">
              <a:lnSpc>
                <a:spcPts val="1300"/>
              </a:lnSpc>
            </a:pPr>
            <a:r>
              <a:rPr lang="ja-JP" altLang="en-US" sz="1400" dirty="0">
                <a:solidFill>
                  <a:schemeClr val="tx1"/>
                </a:solidFill>
                <a:latin typeface="+mj-ea"/>
                <a:ea typeface="+mj-ea"/>
              </a:rPr>
              <a:t>　</a:t>
            </a:r>
            <a:r>
              <a:rPr lang="ja-JP" altLang="en-US" sz="1400" dirty="0" smtClean="0">
                <a:solidFill>
                  <a:schemeClr val="tx1"/>
                </a:solidFill>
                <a:latin typeface="+mj-ea"/>
                <a:ea typeface="+mj-ea"/>
              </a:rPr>
              <a:t>　　</a:t>
            </a:r>
            <a:r>
              <a:rPr kumimoji="1" lang="en-US" altLang="ja-JP" sz="1200" dirty="0" smtClean="0">
                <a:solidFill>
                  <a:schemeClr val="tx1"/>
                </a:solidFill>
                <a:latin typeface="+mj-ea"/>
                <a:ea typeface="+mj-ea"/>
              </a:rPr>
              <a:t>※</a:t>
            </a:r>
            <a:r>
              <a:rPr lang="ja-JP" altLang="en-US" sz="1200" dirty="0" smtClean="0">
                <a:solidFill>
                  <a:schemeClr val="tx1"/>
                </a:solidFill>
                <a:latin typeface="+mj-ea"/>
                <a:ea typeface="+mj-ea"/>
              </a:rPr>
              <a:t> </a:t>
            </a:r>
            <a:r>
              <a:rPr kumimoji="1" lang="ja-JP" altLang="en-US" sz="1200" dirty="0" smtClean="0">
                <a:solidFill>
                  <a:schemeClr val="tx1"/>
                </a:solidFill>
                <a:latin typeface="+mj-ea"/>
                <a:ea typeface="+mj-ea"/>
              </a:rPr>
              <a:t>パンデミックワクチンの接種</a:t>
            </a:r>
            <a:endParaRPr kumimoji="1" lang="ja-JP" altLang="en-US" sz="1200" dirty="0">
              <a:solidFill>
                <a:schemeClr val="tx1"/>
              </a:solidFill>
              <a:latin typeface="+mj-ea"/>
              <a:ea typeface="+mj-ea"/>
            </a:endParaRPr>
          </a:p>
        </p:txBody>
      </p:sp>
      <p:sp>
        <p:nvSpPr>
          <p:cNvPr id="65" name="テキスト ボックス 64"/>
          <p:cNvSpPr txBox="1"/>
          <p:nvPr/>
        </p:nvSpPr>
        <p:spPr>
          <a:xfrm>
            <a:off x="4762345" y="3070385"/>
            <a:ext cx="900000" cy="523220"/>
          </a:xfrm>
          <a:prstGeom prst="rect">
            <a:avLst/>
          </a:prstGeom>
          <a:solidFill>
            <a:srgbClr val="92D050">
              <a:alpha val="50196"/>
            </a:srgbClr>
          </a:solidFill>
          <a:ln>
            <a:solidFill>
              <a:schemeClr val="tx1"/>
            </a:solidFill>
          </a:ln>
        </p:spPr>
        <p:txBody>
          <a:bodyPr wrap="square" rtlCol="0" anchor="ctr" anchorCtr="0">
            <a:noAutofit/>
          </a:bodyPr>
          <a:lstStyle/>
          <a:p>
            <a:pPr algn="ctr"/>
            <a:r>
              <a:rPr kumimoji="1" lang="ja-JP" altLang="en-US" sz="1400" dirty="0" smtClean="0"/>
              <a:t>都道府県知事</a:t>
            </a:r>
          </a:p>
        </p:txBody>
      </p:sp>
      <p:sp>
        <p:nvSpPr>
          <p:cNvPr id="69" name="右矢印 68"/>
          <p:cNvSpPr/>
          <p:nvPr/>
        </p:nvSpPr>
        <p:spPr>
          <a:xfrm>
            <a:off x="4727800" y="5341065"/>
            <a:ext cx="615072" cy="471108"/>
          </a:xfrm>
          <a:prstGeom prst="rightArrow">
            <a:avLst>
              <a:gd name="adj1" fmla="val 73884"/>
              <a:gd name="adj2" fmla="val 50000"/>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endParaRPr kumimoji="1" lang="ja-JP" altLang="en-US" sz="1400" dirty="0">
              <a:solidFill>
                <a:schemeClr val="tx1"/>
              </a:solidFill>
            </a:endParaRPr>
          </a:p>
        </p:txBody>
      </p:sp>
      <p:sp>
        <p:nvSpPr>
          <p:cNvPr id="3" name="正方形/長方形 2"/>
          <p:cNvSpPr/>
          <p:nvPr/>
        </p:nvSpPr>
        <p:spPr>
          <a:xfrm>
            <a:off x="98569" y="4509120"/>
            <a:ext cx="8937927" cy="1806536"/>
          </a:xfrm>
          <a:prstGeom prst="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正方形/長方形 70"/>
          <p:cNvSpPr/>
          <p:nvPr/>
        </p:nvSpPr>
        <p:spPr>
          <a:xfrm>
            <a:off x="98570" y="1052736"/>
            <a:ext cx="8937926" cy="3369332"/>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p:nvPr/>
        </p:nvSpPr>
        <p:spPr>
          <a:xfrm>
            <a:off x="1979712" y="5129458"/>
            <a:ext cx="6939573" cy="1073643"/>
          </a:xfrm>
          <a:prstGeom prst="rect">
            <a:avLst/>
          </a:prstGeom>
          <a:noFill/>
          <a:ln w="9525">
            <a:solidFill>
              <a:schemeClr val="tx1"/>
            </a:solidFill>
            <a:prstDash val="lg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2199683" y="5857527"/>
            <a:ext cx="1564851" cy="307777"/>
          </a:xfrm>
          <a:prstGeom prst="rect">
            <a:avLst/>
          </a:prstGeom>
          <a:solidFill>
            <a:schemeClr val="bg1"/>
          </a:solidFill>
        </p:spPr>
        <p:txBody>
          <a:bodyPr wrap="none" rtlCol="0">
            <a:spAutoFit/>
          </a:bodyPr>
          <a:lstStyle/>
          <a:p>
            <a:pPr algn="ctr"/>
            <a:r>
              <a:rPr kumimoji="1" lang="ja-JP" altLang="en-US" sz="1400" b="1" dirty="0" smtClean="0"/>
              <a:t>予防接種法第６条</a:t>
            </a:r>
            <a:endParaRPr kumimoji="1" lang="ja-JP" altLang="en-US" sz="1400" b="1" dirty="0"/>
          </a:p>
        </p:txBody>
      </p:sp>
      <p:sp>
        <p:nvSpPr>
          <p:cNvPr id="39" name="額縁 38"/>
          <p:cNvSpPr/>
          <p:nvPr/>
        </p:nvSpPr>
        <p:spPr>
          <a:xfrm>
            <a:off x="46549" y="12374"/>
            <a:ext cx="9061955" cy="464298"/>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予防接種について</a:t>
            </a:r>
            <a:r>
              <a:rPr lang="ja-JP" altLang="en-US" b="1" dirty="0" smtClean="0">
                <a:solidFill>
                  <a:schemeClr val="tx1"/>
                </a:solidFill>
              </a:rPr>
              <a:t>（特措法第２８条、４６条）</a:t>
            </a:r>
            <a:endParaRPr kumimoji="1" lang="ja-JP" altLang="en-US" b="1" dirty="0">
              <a:solidFill>
                <a:schemeClr val="tx1"/>
              </a:solidFill>
            </a:endParaRPr>
          </a:p>
        </p:txBody>
      </p:sp>
      <p:sp>
        <p:nvSpPr>
          <p:cNvPr id="41" name="角丸四角形 40"/>
          <p:cNvSpPr/>
          <p:nvPr/>
        </p:nvSpPr>
        <p:spPr>
          <a:xfrm>
            <a:off x="4511909" y="1748082"/>
            <a:ext cx="4249098" cy="1092356"/>
          </a:xfrm>
          <a:prstGeom prst="roundRect">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5736458" y="3076870"/>
            <a:ext cx="900000" cy="522000"/>
          </a:xfrm>
          <a:prstGeom prst="rect">
            <a:avLst/>
          </a:prstGeom>
          <a:solidFill>
            <a:srgbClr val="FFC000">
              <a:alpha val="60000"/>
            </a:srgbClr>
          </a:solidFill>
          <a:ln>
            <a:solidFill>
              <a:schemeClr val="tx1"/>
            </a:solidFill>
          </a:ln>
        </p:spPr>
        <p:txBody>
          <a:bodyPr wrap="square" lIns="36000" rIns="36000" rtlCol="0" anchor="ctr" anchorCtr="0">
            <a:noAutofit/>
          </a:bodyPr>
          <a:lstStyle/>
          <a:p>
            <a:pPr algn="ctr">
              <a:spcBef>
                <a:spcPts val="1200"/>
              </a:spcBef>
              <a:spcAft>
                <a:spcPts val="1200"/>
              </a:spcAft>
            </a:pPr>
            <a:r>
              <a:rPr lang="ja-JP" altLang="en-US" sz="1400" dirty="0" smtClean="0"/>
              <a:t>市町村長</a:t>
            </a:r>
            <a:endParaRPr lang="en-US" altLang="ja-JP" sz="1400" dirty="0" smtClean="0"/>
          </a:p>
        </p:txBody>
      </p:sp>
      <p:sp>
        <p:nvSpPr>
          <p:cNvPr id="44" name="テキスト ボックス 43"/>
          <p:cNvSpPr txBox="1"/>
          <p:nvPr/>
        </p:nvSpPr>
        <p:spPr>
          <a:xfrm>
            <a:off x="4584511" y="3621849"/>
            <a:ext cx="4030456" cy="276999"/>
          </a:xfrm>
          <a:prstGeom prst="rect">
            <a:avLst/>
          </a:prstGeom>
          <a:noFill/>
          <a:ln>
            <a:noFill/>
          </a:ln>
        </p:spPr>
        <p:txBody>
          <a:bodyPr wrap="square" rtlCol="0">
            <a:spAutoFit/>
          </a:bodyPr>
          <a:lstStyle/>
          <a:p>
            <a:r>
              <a:rPr lang="ja-JP" altLang="en-US" sz="1200" b="1" dirty="0" smtClean="0"/>
              <a:t>・対策に従事する地方公務員</a:t>
            </a:r>
            <a:r>
              <a:rPr kumimoji="1" lang="ja-JP" altLang="en-US" sz="1200" b="1" dirty="0" smtClean="0"/>
              <a:t>に対する</a:t>
            </a:r>
            <a:r>
              <a:rPr lang="ja-JP" altLang="en-US" sz="1200" b="1" dirty="0"/>
              <a:t>特定</a:t>
            </a:r>
            <a:r>
              <a:rPr kumimoji="1" lang="ja-JP" altLang="en-US" sz="1200" b="1" dirty="0" smtClean="0"/>
              <a:t>接種の実施</a:t>
            </a:r>
            <a:endParaRPr kumimoji="1" lang="en-US" altLang="ja-JP" sz="1200" b="1" dirty="0" smtClean="0"/>
          </a:p>
        </p:txBody>
      </p:sp>
      <p:sp>
        <p:nvSpPr>
          <p:cNvPr id="48" name="テキスト ボックス 47"/>
          <p:cNvSpPr txBox="1"/>
          <p:nvPr/>
        </p:nvSpPr>
        <p:spPr>
          <a:xfrm>
            <a:off x="4733355" y="2563440"/>
            <a:ext cx="4120039" cy="276999"/>
          </a:xfrm>
          <a:prstGeom prst="rect">
            <a:avLst/>
          </a:prstGeom>
          <a:noFill/>
          <a:ln>
            <a:noFill/>
          </a:ln>
        </p:spPr>
        <p:txBody>
          <a:bodyPr wrap="none" rtlCol="0">
            <a:spAutoFit/>
          </a:bodyPr>
          <a:lstStyle/>
          <a:p>
            <a:r>
              <a:rPr kumimoji="1" lang="en-US" altLang="ja-JP" sz="1200" dirty="0" smtClean="0">
                <a:latin typeface="+mn-ea"/>
              </a:rPr>
              <a:t>※ </a:t>
            </a:r>
            <a:r>
              <a:rPr kumimoji="1" lang="ja-JP" altLang="en-US" sz="1200" dirty="0" smtClean="0">
                <a:latin typeface="+mn-ea"/>
              </a:rPr>
              <a:t>登録事業者、都道府県、市町村は接種や登録に協力（</a:t>
            </a:r>
            <a:r>
              <a:rPr kumimoji="1" lang="en-US" altLang="ja-JP" sz="1200" dirty="0" smtClean="0">
                <a:latin typeface="+mn-ea"/>
              </a:rPr>
              <a:t>※</a:t>
            </a:r>
            <a:r>
              <a:rPr kumimoji="1" lang="ja-JP" altLang="en-US" sz="1200" dirty="0" smtClean="0">
                <a:latin typeface="+mn-ea"/>
              </a:rPr>
              <a:t>）</a:t>
            </a:r>
          </a:p>
        </p:txBody>
      </p:sp>
      <p:sp>
        <p:nvSpPr>
          <p:cNvPr id="58" name="テキスト ボックス 57"/>
          <p:cNvSpPr txBox="1"/>
          <p:nvPr/>
        </p:nvSpPr>
        <p:spPr>
          <a:xfrm>
            <a:off x="199371" y="2073150"/>
            <a:ext cx="1392991" cy="1439336"/>
          </a:xfrm>
          <a:prstGeom prst="rect">
            <a:avLst/>
          </a:prstGeom>
          <a:solidFill>
            <a:schemeClr val="bg2"/>
          </a:solidFill>
          <a:ln>
            <a:solidFill>
              <a:schemeClr val="tx1"/>
            </a:solidFill>
          </a:ln>
        </p:spPr>
        <p:txBody>
          <a:bodyPr wrap="square" lIns="36000" tIns="36000" rIns="36000" bIns="36000" rtlCol="0">
            <a:noAutofit/>
          </a:bodyPr>
          <a:lstStyle/>
          <a:p>
            <a:pPr algn="ctr"/>
            <a:r>
              <a:rPr kumimoji="1" lang="ja-JP" altLang="en-US" sz="1400" dirty="0" smtClean="0"/>
              <a:t>政府</a:t>
            </a:r>
            <a:r>
              <a:rPr lang="ja-JP" altLang="en-US" sz="1400" dirty="0" smtClean="0"/>
              <a:t>対策</a:t>
            </a:r>
            <a:r>
              <a:rPr kumimoji="1" lang="ja-JP" altLang="en-US" sz="1400" dirty="0" smtClean="0"/>
              <a:t>本部</a:t>
            </a:r>
          </a:p>
        </p:txBody>
      </p:sp>
      <p:sp>
        <p:nvSpPr>
          <p:cNvPr id="61" name="角丸四角形 60"/>
          <p:cNvSpPr/>
          <p:nvPr/>
        </p:nvSpPr>
        <p:spPr>
          <a:xfrm>
            <a:off x="268347" y="2843262"/>
            <a:ext cx="1268440" cy="559141"/>
          </a:xfrm>
          <a:prstGeom prst="roundRect">
            <a:avLst>
              <a:gd name="adj" fmla="val 9072"/>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p>
            <a:r>
              <a:rPr kumimoji="1" lang="ja-JP" altLang="en-US" sz="1200" dirty="0" smtClean="0">
                <a:solidFill>
                  <a:schemeClr val="tx1"/>
                </a:solidFill>
              </a:rPr>
              <a:t>本部長が期間を指定</a:t>
            </a:r>
            <a:endParaRPr kumimoji="1" lang="ja-JP" altLang="en-US" sz="1200" dirty="0">
              <a:solidFill>
                <a:schemeClr val="tx1"/>
              </a:solidFill>
            </a:endParaRPr>
          </a:p>
        </p:txBody>
      </p:sp>
      <p:sp>
        <p:nvSpPr>
          <p:cNvPr id="7" name="角丸四角形 6"/>
          <p:cNvSpPr/>
          <p:nvPr/>
        </p:nvSpPr>
        <p:spPr>
          <a:xfrm>
            <a:off x="268348" y="2356725"/>
            <a:ext cx="1261739" cy="351647"/>
          </a:xfrm>
          <a:prstGeom prst="roundRect">
            <a:avLst/>
          </a:prstGeom>
          <a:no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本部長</a:t>
            </a:r>
            <a:endParaRPr kumimoji="1" lang="ja-JP" altLang="en-US" dirty="0">
              <a:solidFill>
                <a:schemeClr val="tx1"/>
              </a:solidFill>
            </a:endParaRPr>
          </a:p>
        </p:txBody>
      </p:sp>
      <p:sp>
        <p:nvSpPr>
          <p:cNvPr id="49" name="テキスト ボックス 48"/>
          <p:cNvSpPr txBox="1"/>
          <p:nvPr/>
        </p:nvSpPr>
        <p:spPr>
          <a:xfrm>
            <a:off x="5551236" y="5367854"/>
            <a:ext cx="900000" cy="522000"/>
          </a:xfrm>
          <a:prstGeom prst="rect">
            <a:avLst/>
          </a:prstGeom>
          <a:solidFill>
            <a:srgbClr val="FFC000">
              <a:alpha val="60000"/>
            </a:srgbClr>
          </a:solidFill>
          <a:ln>
            <a:solidFill>
              <a:schemeClr val="tx1"/>
            </a:solidFill>
          </a:ln>
        </p:spPr>
        <p:txBody>
          <a:bodyPr wrap="square" lIns="36000" rIns="36000" rtlCol="0" anchor="ctr" anchorCtr="0">
            <a:noAutofit/>
          </a:bodyPr>
          <a:lstStyle/>
          <a:p>
            <a:pPr algn="ctr">
              <a:spcBef>
                <a:spcPts val="1200"/>
              </a:spcBef>
              <a:spcAft>
                <a:spcPts val="1200"/>
              </a:spcAft>
            </a:pPr>
            <a:r>
              <a:rPr lang="ja-JP" altLang="en-US" sz="1400" dirty="0" smtClean="0"/>
              <a:t>市町村長</a:t>
            </a:r>
            <a:endParaRPr lang="en-US" altLang="ja-JP" sz="1400" dirty="0" smtClean="0"/>
          </a:p>
        </p:txBody>
      </p:sp>
      <p:sp>
        <p:nvSpPr>
          <p:cNvPr id="5" name="テキスト ボックス 4"/>
          <p:cNvSpPr txBox="1"/>
          <p:nvPr/>
        </p:nvSpPr>
        <p:spPr>
          <a:xfrm>
            <a:off x="98570" y="6323185"/>
            <a:ext cx="7697941" cy="523220"/>
          </a:xfrm>
          <a:prstGeom prst="rect">
            <a:avLst/>
          </a:prstGeom>
          <a:noFill/>
        </p:spPr>
        <p:txBody>
          <a:bodyPr wrap="none" rtlCol="0">
            <a:spAutoFit/>
          </a:bodyPr>
          <a:lstStyle/>
          <a:p>
            <a:r>
              <a:rPr kumimoji="1" lang="en-US" altLang="ja-JP" sz="1400" dirty="0" smtClean="0">
                <a:latin typeface="+mn-ea"/>
                <a:ea typeface="+mn-ea"/>
              </a:rPr>
              <a:t>※</a:t>
            </a:r>
            <a:r>
              <a:rPr kumimoji="1" lang="ja-JP" altLang="en-US" sz="1400" dirty="0" smtClean="0">
                <a:latin typeface="+mn-ea"/>
                <a:ea typeface="+mn-ea"/>
              </a:rPr>
              <a:t>　特定接種及び住民接種については、行政による勧奨及び被接種者による努力義務を規定。</a:t>
            </a:r>
            <a:endParaRPr kumimoji="1" lang="en-US" altLang="ja-JP" sz="1400" dirty="0" smtClean="0">
              <a:latin typeface="+mn-ea"/>
              <a:ea typeface="+mn-ea"/>
            </a:endParaRPr>
          </a:p>
          <a:p>
            <a:r>
              <a:rPr lang="en-US" altLang="ja-JP" sz="1400" dirty="0" smtClean="0">
                <a:latin typeface="+mn-ea"/>
                <a:ea typeface="+mn-ea"/>
              </a:rPr>
              <a:t>※</a:t>
            </a:r>
            <a:r>
              <a:rPr lang="ja-JP" altLang="en-US" sz="1400" dirty="0" smtClean="0">
                <a:latin typeface="+mn-ea"/>
                <a:ea typeface="+mn-ea"/>
              </a:rPr>
              <a:t>　健康被害救済（予防接種法の一類相当の補償）については、予防接種を行った主体が実施。</a:t>
            </a:r>
            <a:endParaRPr kumimoji="1" lang="ja-JP" altLang="en-US" sz="1400" dirty="0">
              <a:latin typeface="+mn-ea"/>
              <a:ea typeface="+mn-ea"/>
            </a:endParaRPr>
          </a:p>
        </p:txBody>
      </p:sp>
      <p:sp>
        <p:nvSpPr>
          <p:cNvPr id="34" name="テキスト ボックス 33"/>
          <p:cNvSpPr txBox="1"/>
          <p:nvPr/>
        </p:nvSpPr>
        <p:spPr>
          <a:xfrm>
            <a:off x="98570" y="3898848"/>
            <a:ext cx="9393918" cy="523220"/>
          </a:xfrm>
          <a:prstGeom prst="rect">
            <a:avLst/>
          </a:prstGeom>
          <a:noFill/>
        </p:spPr>
        <p:txBody>
          <a:bodyPr wrap="none" rtlCol="0">
            <a:spAutoFit/>
          </a:bodyPr>
          <a:lstStyle/>
          <a:p>
            <a:r>
              <a:rPr kumimoji="1" lang="en-US" altLang="ja-JP" sz="1400" dirty="0" smtClean="0">
                <a:latin typeface="+mn-ea"/>
                <a:ea typeface="+mn-ea"/>
              </a:rPr>
              <a:t>※</a:t>
            </a:r>
            <a:r>
              <a:rPr kumimoji="1" lang="ja-JP" altLang="en-US" sz="1400" dirty="0" smtClean="0">
                <a:latin typeface="+mn-ea"/>
                <a:ea typeface="+mn-ea"/>
              </a:rPr>
              <a:t>　登録事業者の選定・登録、接種場所（接種実施医療機関）の確保・委託事務、接種対象者（事業者）との連絡調整、</a:t>
            </a:r>
            <a:endParaRPr kumimoji="1" lang="en-US" altLang="ja-JP" sz="1400" dirty="0" smtClean="0">
              <a:latin typeface="+mn-ea"/>
              <a:ea typeface="+mn-ea"/>
            </a:endParaRPr>
          </a:p>
          <a:p>
            <a:r>
              <a:rPr lang="ja-JP" altLang="en-US" sz="1400" dirty="0">
                <a:latin typeface="+mn-ea"/>
                <a:ea typeface="+mn-ea"/>
              </a:rPr>
              <a:t>　ワクチン</a:t>
            </a:r>
            <a:r>
              <a:rPr lang="ja-JP" altLang="en-US" sz="1400" dirty="0" smtClean="0">
                <a:latin typeface="+mn-ea"/>
                <a:ea typeface="+mn-ea"/>
              </a:rPr>
              <a:t>の流通管理などについては、</a:t>
            </a:r>
            <a:r>
              <a:rPr lang="ja-JP" altLang="en-US" sz="1400" b="1" u="sng" dirty="0" smtClean="0">
                <a:latin typeface="+mn-ea"/>
                <a:ea typeface="+mn-ea"/>
              </a:rPr>
              <a:t>実質的には都道府県や市町村が実施</a:t>
            </a:r>
            <a:r>
              <a:rPr lang="ja-JP" altLang="en-US" sz="1400" dirty="0" smtClean="0">
                <a:latin typeface="+mn-ea"/>
                <a:ea typeface="+mn-ea"/>
              </a:rPr>
              <a:t>。</a:t>
            </a:r>
            <a:endParaRPr kumimoji="1" lang="ja-JP" altLang="en-US" sz="1400" dirty="0">
              <a:latin typeface="+mn-ea"/>
              <a:ea typeface="+mn-ea"/>
            </a:endParaRPr>
          </a:p>
        </p:txBody>
      </p:sp>
      <p:sp>
        <p:nvSpPr>
          <p:cNvPr id="6" name="曲折矢印 5"/>
          <p:cNvSpPr/>
          <p:nvPr/>
        </p:nvSpPr>
        <p:spPr>
          <a:xfrm rot="10800000" flipH="1">
            <a:off x="2845495" y="2749297"/>
            <a:ext cx="1630019" cy="885448"/>
          </a:xfrm>
          <a:prstGeom prst="bentArrow">
            <a:avLst>
              <a:gd name="adj1" fmla="val 39972"/>
              <a:gd name="adj2" fmla="val 25457"/>
              <a:gd name="adj3" fmla="val 26814"/>
              <a:gd name="adj4" fmla="val 30864"/>
            </a:avLst>
          </a:prstGeom>
          <a:solidFill>
            <a:schemeClr val="accent5">
              <a:lumMod val="20000"/>
              <a:lumOff val="80000"/>
            </a:schemeClr>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7" name="テキスト ボックス 36"/>
          <p:cNvSpPr txBox="1"/>
          <p:nvPr/>
        </p:nvSpPr>
        <p:spPr>
          <a:xfrm>
            <a:off x="3330205" y="3259136"/>
            <a:ext cx="543739" cy="307777"/>
          </a:xfrm>
          <a:prstGeom prst="rect">
            <a:avLst/>
          </a:prstGeom>
          <a:noFill/>
          <a:ln>
            <a:noFill/>
          </a:ln>
        </p:spPr>
        <p:txBody>
          <a:bodyPr wrap="none" rtlCol="0">
            <a:spAutoFit/>
          </a:bodyPr>
          <a:lstStyle/>
          <a:p>
            <a:r>
              <a:rPr lang="ja-JP" altLang="en-US" sz="1400" dirty="0" smtClean="0">
                <a:latin typeface="+mn-ea"/>
              </a:rPr>
              <a:t>指示</a:t>
            </a:r>
            <a:endParaRPr kumimoji="1" lang="ja-JP" altLang="en-US" sz="1400" dirty="0" smtClean="0">
              <a:latin typeface="+mn-ea"/>
            </a:endParaRPr>
          </a:p>
        </p:txBody>
      </p:sp>
      <p:sp>
        <p:nvSpPr>
          <p:cNvPr id="36" name="テキスト ボックス 35"/>
          <p:cNvSpPr txBox="1"/>
          <p:nvPr/>
        </p:nvSpPr>
        <p:spPr>
          <a:xfrm>
            <a:off x="2119476" y="5315009"/>
            <a:ext cx="900000" cy="523220"/>
          </a:xfrm>
          <a:prstGeom prst="rect">
            <a:avLst/>
          </a:prstGeom>
          <a:solidFill>
            <a:schemeClr val="accent5">
              <a:lumMod val="20000"/>
              <a:lumOff val="80000"/>
            </a:schemeClr>
          </a:solidFill>
          <a:ln>
            <a:solidFill>
              <a:schemeClr val="tx1"/>
            </a:solidFill>
          </a:ln>
        </p:spPr>
        <p:txBody>
          <a:bodyPr wrap="square" rtlCol="0">
            <a:spAutoFit/>
          </a:bodyPr>
          <a:lstStyle/>
          <a:p>
            <a:pPr algn="ctr"/>
            <a:r>
              <a:rPr kumimoji="1" lang="ja-JP" altLang="en-US" sz="1400" dirty="0" smtClean="0"/>
              <a:t>厚生労働大臣</a:t>
            </a:r>
          </a:p>
        </p:txBody>
      </p:sp>
      <p:sp>
        <p:nvSpPr>
          <p:cNvPr id="38" name="右矢印 37"/>
          <p:cNvSpPr/>
          <p:nvPr/>
        </p:nvSpPr>
        <p:spPr>
          <a:xfrm>
            <a:off x="3072594" y="5333573"/>
            <a:ext cx="691940" cy="445160"/>
          </a:xfrm>
          <a:prstGeom prst="rightArrow">
            <a:avLst>
              <a:gd name="adj1" fmla="val 73884"/>
              <a:gd name="adj2" fmla="val 50000"/>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dirty="0" smtClean="0">
                <a:solidFill>
                  <a:schemeClr val="tx1"/>
                </a:solidFill>
              </a:rPr>
              <a:t>指示</a:t>
            </a:r>
            <a:endParaRPr kumimoji="1" lang="ja-JP" altLang="en-US" sz="1400" dirty="0">
              <a:solidFill>
                <a:schemeClr val="tx1"/>
              </a:solidFill>
            </a:endParaRPr>
          </a:p>
        </p:txBody>
      </p:sp>
      <p:sp>
        <p:nvSpPr>
          <p:cNvPr id="40" name="テキスト ボックス 4"/>
          <p:cNvSpPr txBox="1">
            <a:spLocks noChangeArrowheads="1"/>
          </p:cNvSpPr>
          <p:nvPr/>
        </p:nvSpPr>
        <p:spPr bwMode="auto">
          <a:xfrm>
            <a:off x="72008" y="611396"/>
            <a:ext cx="8964488" cy="369332"/>
          </a:xfrm>
          <a:prstGeom prst="rect">
            <a:avLst/>
          </a:prstGeom>
          <a:solidFill>
            <a:srgbClr val="FFFF99"/>
          </a:solidFill>
          <a:ln w="9525">
            <a:solidFill>
              <a:srgbClr val="FFC000"/>
            </a:solidFill>
            <a:miter lim="800000"/>
            <a:headEnd/>
            <a:tailEnd/>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marL="273050" indent="-273050" eaLnBrk="1" hangingPunct="1"/>
            <a:r>
              <a:rPr lang="ja-JP" altLang="en-US" b="1" dirty="0" smtClean="0">
                <a:solidFill>
                  <a:srgbClr val="000000"/>
                </a:solidFill>
              </a:rPr>
              <a:t>○　法定化された特定事業者への「特定接種」と住民への「住民接種」を新たに追加。</a:t>
            </a:r>
            <a:endParaRPr lang="en-US" altLang="ja-JP" b="1" dirty="0" smtClean="0">
              <a:solidFill>
                <a:srgbClr val="000000"/>
              </a:solidFill>
            </a:endParaRPr>
          </a:p>
        </p:txBody>
      </p:sp>
    </p:spTree>
    <p:extLst>
      <p:ext uri="{BB962C8B-B14F-4D97-AF65-F5344CB8AC3E}">
        <p14:creationId xmlns="" xmlns:p14="http://schemas.microsoft.com/office/powerpoint/2010/main" val="5840763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107508" y="1121590"/>
            <a:ext cx="8967354" cy="209138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2069" tIns="41035" rIns="82069" bIns="41035" spcCol="0" rtlCol="0" anchor="ctr"/>
          <a:lstStyle/>
          <a:p>
            <a:pPr algn="ctr" defTabSz="820699" fontAlgn="auto">
              <a:spcBef>
                <a:spcPts val="0"/>
              </a:spcBef>
              <a:spcAft>
                <a:spcPts val="0"/>
              </a:spcAft>
            </a:pPr>
            <a:endParaRPr lang="ja-JP" altLang="en-US" sz="1600">
              <a:solidFill>
                <a:prstClr val="white"/>
              </a:solidFill>
            </a:endParaRPr>
          </a:p>
        </p:txBody>
      </p:sp>
      <p:sp>
        <p:nvSpPr>
          <p:cNvPr id="6" name="額縁 5"/>
          <p:cNvSpPr/>
          <p:nvPr/>
        </p:nvSpPr>
        <p:spPr>
          <a:xfrm>
            <a:off x="107504" y="44624"/>
            <a:ext cx="8928992" cy="600064"/>
          </a:xfrm>
          <a:prstGeom prst="bevel">
            <a:avLst/>
          </a:prstGeom>
          <a:solidFill>
            <a:schemeClr val="accent5">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82069" tIns="41035" rIns="82069" bIns="41035" spcCol="0" rtlCol="0" anchor="ctr"/>
          <a:lstStyle/>
          <a:p>
            <a:pPr algn="ctr" defTabSz="820699"/>
            <a:r>
              <a:rPr lang="ja-JP" altLang="en-US" sz="2400" b="1" dirty="0" smtClean="0">
                <a:solidFill>
                  <a:schemeClr val="tx1"/>
                </a:solidFill>
              </a:rPr>
              <a:t>特定接種について</a:t>
            </a:r>
            <a:r>
              <a:rPr lang="ja-JP" altLang="en-US" dirty="0" smtClean="0">
                <a:solidFill>
                  <a:schemeClr val="tx1"/>
                </a:solidFill>
              </a:rPr>
              <a:t>（登録の流れと接種のイメージ）</a:t>
            </a:r>
          </a:p>
        </p:txBody>
      </p:sp>
      <p:sp>
        <p:nvSpPr>
          <p:cNvPr id="10" name="正方形/長方形 9"/>
          <p:cNvSpPr/>
          <p:nvPr/>
        </p:nvSpPr>
        <p:spPr>
          <a:xfrm>
            <a:off x="107507" y="3621939"/>
            <a:ext cx="8928991" cy="304742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2069" tIns="41035" rIns="82069" bIns="41035" spcCol="0" rtlCol="0" anchor="ctr"/>
          <a:lstStyle/>
          <a:p>
            <a:pPr algn="ctr" defTabSz="820699" fontAlgn="auto">
              <a:spcBef>
                <a:spcPts val="0"/>
              </a:spcBef>
              <a:spcAft>
                <a:spcPts val="0"/>
              </a:spcAft>
            </a:pPr>
            <a:endParaRPr lang="ja-JP" altLang="en-US" sz="1600">
              <a:solidFill>
                <a:prstClr val="white"/>
              </a:solidFill>
            </a:endParaRPr>
          </a:p>
        </p:txBody>
      </p:sp>
      <p:sp>
        <p:nvSpPr>
          <p:cNvPr id="13" name="フローチャート : 書類 12"/>
          <p:cNvSpPr/>
          <p:nvPr/>
        </p:nvSpPr>
        <p:spPr>
          <a:xfrm>
            <a:off x="107506" y="3425980"/>
            <a:ext cx="3478761" cy="445998"/>
          </a:xfrm>
          <a:prstGeom prst="flowChartDocumen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2069" tIns="41035" rIns="82069" bIns="41035" spcCol="0" rtlCol="0" anchor="ctr"/>
          <a:lstStyle/>
          <a:p>
            <a:pPr defTabSz="820699" fontAlgn="auto">
              <a:spcBef>
                <a:spcPts val="0"/>
              </a:spcBef>
              <a:spcAft>
                <a:spcPts val="0"/>
              </a:spcAft>
            </a:pPr>
            <a:r>
              <a:rPr lang="ja-JP" altLang="en-US" sz="1400" b="1" dirty="0" smtClean="0">
                <a:solidFill>
                  <a:prstClr val="black"/>
                </a:solidFill>
              </a:rPr>
              <a:t>登録事業者に対する特定接種のイメージ</a:t>
            </a:r>
            <a:endParaRPr lang="ja-JP" altLang="en-US" sz="1400" b="1" dirty="0">
              <a:solidFill>
                <a:prstClr val="black"/>
              </a:solidFill>
            </a:endParaRPr>
          </a:p>
        </p:txBody>
      </p:sp>
      <p:sp>
        <p:nvSpPr>
          <p:cNvPr id="30" name="正方形/長方形 29"/>
          <p:cNvSpPr/>
          <p:nvPr/>
        </p:nvSpPr>
        <p:spPr>
          <a:xfrm>
            <a:off x="137723" y="2576107"/>
            <a:ext cx="8754757" cy="636869"/>
          </a:xfrm>
          <a:prstGeom prst="rect">
            <a:avLst/>
          </a:prstGeom>
        </p:spPr>
        <p:txBody>
          <a:bodyPr wrap="square" lIns="82069" tIns="41035" rIns="82069" bIns="41035">
            <a:spAutoFit/>
          </a:bodyPr>
          <a:lstStyle/>
          <a:p>
            <a:pPr defTabSz="820699" fontAlgn="auto">
              <a:spcBef>
                <a:spcPts val="0"/>
              </a:spcBef>
              <a:spcAft>
                <a:spcPts val="0"/>
              </a:spcAft>
            </a:pPr>
            <a:r>
              <a:rPr lang="ja-JP" altLang="en-US" sz="1200" dirty="0" smtClean="0">
                <a:solidFill>
                  <a:prstClr val="black"/>
                </a:solidFill>
                <a:latin typeface="Calibri"/>
                <a:ea typeface="ＭＳ Ｐゴシック"/>
              </a:rPr>
              <a:t>①　政府行動計画による特定接種対象事業者に係る該当基準（</a:t>
            </a:r>
            <a:r>
              <a:rPr lang="en-US" altLang="ja-JP" sz="1200" dirty="0" smtClean="0">
                <a:solidFill>
                  <a:prstClr val="black"/>
                </a:solidFill>
                <a:latin typeface="Calibri"/>
                <a:ea typeface="ＭＳ Ｐゴシック"/>
              </a:rPr>
              <a:t>※</a:t>
            </a:r>
            <a:r>
              <a:rPr lang="ja-JP" altLang="en-US" sz="1200" dirty="0" smtClean="0">
                <a:solidFill>
                  <a:prstClr val="black"/>
                </a:solidFill>
                <a:latin typeface="Calibri"/>
                <a:ea typeface="ＭＳ Ｐゴシック"/>
              </a:rPr>
              <a:t>）の提示　</a:t>
            </a:r>
            <a:r>
              <a:rPr lang="en-US" altLang="ja-JP" sz="1000" dirty="0" smtClean="0">
                <a:solidFill>
                  <a:prstClr val="black"/>
                </a:solidFill>
                <a:latin typeface="Calibri"/>
                <a:ea typeface="ＭＳ Ｐゴシック"/>
              </a:rPr>
              <a:t>※</a:t>
            </a:r>
            <a:r>
              <a:rPr lang="ja-JP" altLang="en-US" sz="1000" dirty="0" smtClean="0">
                <a:solidFill>
                  <a:prstClr val="black"/>
                </a:solidFill>
                <a:latin typeface="Calibri"/>
                <a:ea typeface="ＭＳ Ｐゴシック"/>
              </a:rPr>
              <a:t>業種・職種、従業員規模による絞り込み等</a:t>
            </a:r>
          </a:p>
          <a:p>
            <a:pPr defTabSz="820699" fontAlgn="auto">
              <a:spcBef>
                <a:spcPts val="0"/>
              </a:spcBef>
              <a:spcAft>
                <a:spcPts val="0"/>
              </a:spcAft>
            </a:pPr>
            <a:r>
              <a:rPr lang="ja-JP" altLang="en-US" sz="1200" dirty="0" smtClean="0">
                <a:solidFill>
                  <a:prstClr val="black"/>
                </a:solidFill>
                <a:latin typeface="Calibri"/>
                <a:ea typeface="ＭＳ Ｐゴシック"/>
              </a:rPr>
              <a:t>②　登録事務　　</a:t>
            </a:r>
            <a:r>
              <a:rPr lang="ja-JP" altLang="en-US" sz="1200" dirty="0">
                <a:solidFill>
                  <a:prstClr val="black"/>
                </a:solidFill>
                <a:latin typeface="Calibri"/>
                <a:ea typeface="ＭＳ Ｐゴシック"/>
              </a:rPr>
              <a:t>　</a:t>
            </a:r>
            <a:r>
              <a:rPr lang="ja-JP" altLang="en-US" sz="1200" dirty="0" smtClean="0">
                <a:solidFill>
                  <a:prstClr val="black"/>
                </a:solidFill>
                <a:latin typeface="Calibri"/>
                <a:ea typeface="ＭＳ Ｐゴシック"/>
              </a:rPr>
              <a:t>・事業者</a:t>
            </a:r>
            <a:r>
              <a:rPr lang="ja-JP" altLang="en-US" sz="1200" dirty="0">
                <a:solidFill>
                  <a:prstClr val="black"/>
                </a:solidFill>
                <a:latin typeface="Calibri"/>
                <a:ea typeface="ＭＳ Ｐゴシック"/>
              </a:rPr>
              <a:t>（事業所単位）による登録申請（対象人数、企業内</a:t>
            </a:r>
            <a:r>
              <a:rPr lang="ja-JP" altLang="en-US" sz="1200" dirty="0" smtClean="0">
                <a:solidFill>
                  <a:prstClr val="black"/>
                </a:solidFill>
                <a:latin typeface="Calibri"/>
                <a:ea typeface="ＭＳ Ｐゴシック"/>
              </a:rPr>
              <a:t>診療所等</a:t>
            </a:r>
            <a:r>
              <a:rPr lang="ja-JP" altLang="en-US" sz="1200" dirty="0">
                <a:solidFill>
                  <a:prstClr val="black"/>
                </a:solidFill>
                <a:latin typeface="Calibri"/>
                <a:ea typeface="ＭＳ Ｐゴシック"/>
              </a:rPr>
              <a:t>の活用による事業者による接種実施可否等</a:t>
            </a:r>
            <a:r>
              <a:rPr lang="ja-JP" altLang="en-US" sz="1200" dirty="0" smtClean="0">
                <a:solidFill>
                  <a:prstClr val="black"/>
                </a:solidFill>
                <a:latin typeface="Calibri"/>
                <a:ea typeface="ＭＳ Ｐゴシック"/>
              </a:rPr>
              <a:t>）</a:t>
            </a:r>
            <a:endParaRPr lang="en-US" altLang="ja-JP" sz="1200" dirty="0" smtClean="0">
              <a:solidFill>
                <a:prstClr val="black"/>
              </a:solidFill>
              <a:latin typeface="Calibri"/>
              <a:ea typeface="ＭＳ Ｐゴシック"/>
            </a:endParaRPr>
          </a:p>
          <a:p>
            <a:pPr defTabSz="820699" fontAlgn="auto">
              <a:spcBef>
                <a:spcPts val="0"/>
              </a:spcBef>
              <a:spcAft>
                <a:spcPts val="0"/>
              </a:spcAft>
            </a:pPr>
            <a:r>
              <a:rPr lang="ja-JP" altLang="en-US" sz="1200" dirty="0">
                <a:solidFill>
                  <a:prstClr val="black"/>
                </a:solidFill>
                <a:latin typeface="Calibri"/>
                <a:ea typeface="ＭＳ Ｐゴシック"/>
              </a:rPr>
              <a:t>　</a:t>
            </a:r>
            <a:r>
              <a:rPr lang="ja-JP" altLang="en-US" sz="1200" dirty="0" smtClean="0">
                <a:solidFill>
                  <a:prstClr val="black"/>
                </a:solidFill>
                <a:latin typeface="Calibri"/>
                <a:ea typeface="ＭＳ Ｐゴシック"/>
              </a:rPr>
              <a:t>　　　　　　　　　　 ・登録</a:t>
            </a:r>
            <a:endParaRPr lang="ja-JP" altLang="en-US" sz="1200" dirty="0">
              <a:solidFill>
                <a:prstClr val="black"/>
              </a:solidFill>
              <a:latin typeface="Calibri"/>
              <a:ea typeface="ＭＳ Ｐゴシック"/>
            </a:endParaRPr>
          </a:p>
        </p:txBody>
      </p:sp>
      <p:cxnSp>
        <p:nvCxnSpPr>
          <p:cNvPr id="46" name="直線コネクタ 45"/>
          <p:cNvCxnSpPr/>
          <p:nvPr/>
        </p:nvCxnSpPr>
        <p:spPr>
          <a:xfrm flipV="1">
            <a:off x="229455" y="2504099"/>
            <a:ext cx="8728071" cy="9488"/>
          </a:xfrm>
          <a:prstGeom prst="line">
            <a:avLst/>
          </a:prstGeom>
          <a:ln>
            <a:solidFill>
              <a:srgbClr val="3399FF"/>
            </a:solidFill>
            <a:prstDash val="dash"/>
          </a:ln>
        </p:spPr>
        <p:style>
          <a:lnRef idx="1">
            <a:schemeClr val="accent1"/>
          </a:lnRef>
          <a:fillRef idx="0">
            <a:schemeClr val="accent1"/>
          </a:fillRef>
          <a:effectRef idx="0">
            <a:schemeClr val="accent1"/>
          </a:effectRef>
          <a:fontRef idx="minor">
            <a:schemeClr val="tx1"/>
          </a:fontRef>
        </p:style>
      </p:cxnSp>
      <p:sp>
        <p:nvSpPr>
          <p:cNvPr id="73" name="正方形/長方形 72"/>
          <p:cNvSpPr/>
          <p:nvPr/>
        </p:nvSpPr>
        <p:spPr>
          <a:xfrm>
            <a:off x="5419136" y="5229200"/>
            <a:ext cx="3689368" cy="944646"/>
          </a:xfrm>
          <a:prstGeom prst="rect">
            <a:avLst/>
          </a:prstGeom>
        </p:spPr>
        <p:txBody>
          <a:bodyPr wrap="square" lIns="82069" tIns="41035" rIns="82069" bIns="41035">
            <a:spAutoFit/>
          </a:bodyPr>
          <a:lstStyle/>
          <a:p>
            <a:pPr defTabSz="820699" fontAlgn="auto">
              <a:spcBef>
                <a:spcPts val="0"/>
              </a:spcBef>
              <a:spcAft>
                <a:spcPts val="0"/>
              </a:spcAft>
            </a:pPr>
            <a:r>
              <a:rPr lang="ja-JP" altLang="en-US" sz="1400" dirty="0" smtClean="0">
                <a:solidFill>
                  <a:prstClr val="black"/>
                </a:solidFill>
                <a:latin typeface="Calibri"/>
                <a:ea typeface="ＭＳ Ｐゴシック"/>
              </a:rPr>
              <a:t>①医療機関、地域医師会等への委託</a:t>
            </a:r>
            <a:endParaRPr lang="en-US" altLang="ja-JP" sz="1400" dirty="0" smtClean="0">
              <a:solidFill>
                <a:prstClr val="black"/>
              </a:solidFill>
              <a:latin typeface="Calibri"/>
              <a:ea typeface="ＭＳ Ｐゴシック"/>
            </a:endParaRPr>
          </a:p>
          <a:p>
            <a:pPr defTabSz="820699" fontAlgn="auto">
              <a:spcBef>
                <a:spcPts val="0"/>
              </a:spcBef>
              <a:spcAft>
                <a:spcPts val="0"/>
              </a:spcAft>
            </a:pPr>
            <a:r>
              <a:rPr lang="ja-JP" altLang="en-US" sz="1400" dirty="0">
                <a:solidFill>
                  <a:prstClr val="black"/>
                </a:solidFill>
                <a:latin typeface="Calibri"/>
                <a:ea typeface="ＭＳ Ｐゴシック"/>
              </a:rPr>
              <a:t>　</a:t>
            </a:r>
            <a:r>
              <a:rPr lang="ja-JP" altLang="en-US" sz="1400" dirty="0" smtClean="0">
                <a:solidFill>
                  <a:prstClr val="black"/>
                </a:solidFill>
                <a:latin typeface="Calibri"/>
                <a:ea typeface="ＭＳ Ｐゴシック"/>
              </a:rPr>
              <a:t> 集団接種会場の確保</a:t>
            </a:r>
            <a:r>
              <a:rPr lang="ja-JP" altLang="en-US" sz="1400" dirty="0">
                <a:solidFill>
                  <a:prstClr val="black"/>
                </a:solidFill>
                <a:latin typeface="Calibri"/>
                <a:ea typeface="ＭＳ Ｐゴシック"/>
              </a:rPr>
              <a:t>等に</a:t>
            </a:r>
            <a:r>
              <a:rPr lang="ja-JP" altLang="en-US" sz="1400" dirty="0" smtClean="0">
                <a:solidFill>
                  <a:prstClr val="black"/>
                </a:solidFill>
                <a:latin typeface="Calibri"/>
                <a:ea typeface="ＭＳ Ｐゴシック"/>
              </a:rPr>
              <a:t>係る</a:t>
            </a:r>
            <a:r>
              <a:rPr lang="ja-JP" altLang="en-US" sz="1400" dirty="0">
                <a:solidFill>
                  <a:prstClr val="black"/>
                </a:solidFill>
                <a:latin typeface="Calibri"/>
                <a:ea typeface="ＭＳ Ｐゴシック"/>
              </a:rPr>
              <a:t>協力依頼</a:t>
            </a:r>
            <a:r>
              <a:rPr lang="ja-JP" altLang="en-US" sz="1400" dirty="0" smtClean="0">
                <a:solidFill>
                  <a:prstClr val="black"/>
                </a:solidFill>
                <a:latin typeface="Calibri"/>
                <a:ea typeface="ＭＳ Ｐゴシック"/>
              </a:rPr>
              <a:t>等</a:t>
            </a:r>
            <a:endParaRPr lang="en-US" altLang="ja-JP" sz="1400" dirty="0" smtClean="0">
              <a:solidFill>
                <a:prstClr val="black"/>
              </a:solidFill>
              <a:latin typeface="Calibri"/>
              <a:ea typeface="ＭＳ Ｐゴシック"/>
            </a:endParaRPr>
          </a:p>
          <a:p>
            <a:pPr defTabSz="820699" fontAlgn="auto">
              <a:spcBef>
                <a:spcPts val="0"/>
              </a:spcBef>
              <a:spcAft>
                <a:spcPts val="0"/>
              </a:spcAft>
            </a:pPr>
            <a:r>
              <a:rPr lang="ja-JP" altLang="en-US" sz="1400" dirty="0" smtClean="0">
                <a:solidFill>
                  <a:prstClr val="black"/>
                </a:solidFill>
                <a:latin typeface="Calibri"/>
                <a:ea typeface="ＭＳ Ｐゴシック"/>
              </a:rPr>
              <a:t>②接種日、接種場所の連絡</a:t>
            </a:r>
          </a:p>
          <a:p>
            <a:pPr defTabSz="820699" fontAlgn="auto">
              <a:spcBef>
                <a:spcPts val="0"/>
              </a:spcBef>
              <a:spcAft>
                <a:spcPts val="0"/>
              </a:spcAft>
            </a:pPr>
            <a:r>
              <a:rPr lang="ja-JP" altLang="en-US" sz="1400" dirty="0" smtClean="0">
                <a:solidFill>
                  <a:prstClr val="black"/>
                </a:solidFill>
                <a:latin typeface="Calibri"/>
                <a:ea typeface="ＭＳ Ｐゴシック"/>
              </a:rPr>
              <a:t>③接種の実施</a:t>
            </a:r>
          </a:p>
        </p:txBody>
      </p:sp>
      <p:sp>
        <p:nvSpPr>
          <p:cNvPr id="92" name="角丸四角形 91"/>
          <p:cNvSpPr/>
          <p:nvPr/>
        </p:nvSpPr>
        <p:spPr>
          <a:xfrm>
            <a:off x="2114153" y="5445224"/>
            <a:ext cx="1357847" cy="424625"/>
          </a:xfrm>
          <a:prstGeom prst="roundRect">
            <a:avLst>
              <a:gd name="adj" fmla="val 50000"/>
            </a:avLst>
          </a:prstGeom>
          <a:solidFill>
            <a:srgbClr val="FFCC66"/>
          </a:solidFill>
          <a:ln w="9525"/>
        </p:spPr>
        <p:style>
          <a:lnRef idx="2">
            <a:schemeClr val="dk1"/>
          </a:lnRef>
          <a:fillRef idx="1">
            <a:schemeClr val="lt1"/>
          </a:fillRef>
          <a:effectRef idx="0">
            <a:schemeClr val="dk1"/>
          </a:effectRef>
          <a:fontRef idx="minor">
            <a:schemeClr val="dk1"/>
          </a:fontRef>
        </p:style>
        <p:txBody>
          <a:bodyPr lIns="82748" tIns="41374" rIns="82748" bIns="41374" rtlCol="0" anchor="ctr"/>
          <a:lstStyle/>
          <a:p>
            <a:pPr algn="ctr" defTabSz="820699" fontAlgn="auto">
              <a:spcBef>
                <a:spcPts val="0"/>
              </a:spcBef>
              <a:spcAft>
                <a:spcPts val="0"/>
              </a:spcAft>
            </a:pPr>
            <a:r>
              <a:rPr lang="ja-JP" altLang="en-US" sz="1200" dirty="0">
                <a:solidFill>
                  <a:prstClr val="black"/>
                </a:solidFill>
              </a:rPr>
              <a:t>医療機関、</a:t>
            </a:r>
            <a:endParaRPr lang="en-US" altLang="ja-JP" sz="1200" dirty="0">
              <a:solidFill>
                <a:prstClr val="black"/>
              </a:solidFill>
            </a:endParaRPr>
          </a:p>
          <a:p>
            <a:pPr algn="ctr" defTabSz="820699" fontAlgn="auto">
              <a:spcBef>
                <a:spcPts val="0"/>
              </a:spcBef>
              <a:spcAft>
                <a:spcPts val="0"/>
              </a:spcAft>
            </a:pPr>
            <a:r>
              <a:rPr lang="ja-JP" altLang="en-US" sz="1200" dirty="0">
                <a:solidFill>
                  <a:prstClr val="black"/>
                </a:solidFill>
              </a:rPr>
              <a:t>地域医師会等</a:t>
            </a:r>
            <a:endParaRPr lang="en-US" altLang="ja-JP" sz="1200" dirty="0">
              <a:solidFill>
                <a:prstClr val="black"/>
              </a:solidFill>
            </a:endParaRPr>
          </a:p>
        </p:txBody>
      </p:sp>
      <p:sp>
        <p:nvSpPr>
          <p:cNvPr id="96" name="正方形/長方形 95"/>
          <p:cNvSpPr/>
          <p:nvPr/>
        </p:nvSpPr>
        <p:spPr>
          <a:xfrm>
            <a:off x="328123" y="5146007"/>
            <a:ext cx="8629403" cy="137933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2069" tIns="41035" rIns="82069" bIns="41035" spcCol="0" rtlCol="0" anchor="ctr"/>
          <a:lstStyle/>
          <a:p>
            <a:pPr algn="ctr" defTabSz="820699" fontAlgn="auto">
              <a:spcBef>
                <a:spcPts val="0"/>
              </a:spcBef>
              <a:spcAft>
                <a:spcPts val="0"/>
              </a:spcAft>
            </a:pPr>
            <a:endParaRPr lang="ja-JP" altLang="en-US" sz="1600">
              <a:solidFill>
                <a:prstClr val="white"/>
              </a:solidFill>
            </a:endParaRPr>
          </a:p>
        </p:txBody>
      </p:sp>
      <p:cxnSp>
        <p:nvCxnSpPr>
          <p:cNvPr id="98" name="直線コネクタ 97"/>
          <p:cNvCxnSpPr/>
          <p:nvPr/>
        </p:nvCxnSpPr>
        <p:spPr>
          <a:xfrm>
            <a:off x="5364088" y="5229200"/>
            <a:ext cx="0" cy="1224136"/>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01" name="正方形/長方形 100"/>
          <p:cNvSpPr/>
          <p:nvPr/>
        </p:nvSpPr>
        <p:spPr>
          <a:xfrm>
            <a:off x="308465" y="5051629"/>
            <a:ext cx="3948828" cy="267537"/>
          </a:xfrm>
          <a:prstGeom prst="rect">
            <a:avLst/>
          </a:prstGeom>
          <a:solidFill>
            <a:schemeClr val="accent5">
              <a:lumMod val="20000"/>
              <a:lumOff val="80000"/>
            </a:schemeClr>
          </a:solidFill>
          <a:ln>
            <a:solidFill>
              <a:schemeClr val="tx1"/>
            </a:solidFill>
          </a:ln>
        </p:spPr>
        <p:txBody>
          <a:bodyPr wrap="none" lIns="82069" tIns="41035" rIns="82069" bIns="41035">
            <a:spAutoFit/>
          </a:bodyPr>
          <a:lstStyle/>
          <a:p>
            <a:pPr defTabSz="820699" fontAlgn="auto">
              <a:spcBef>
                <a:spcPts val="0"/>
              </a:spcBef>
              <a:spcAft>
                <a:spcPts val="0"/>
              </a:spcAft>
            </a:pPr>
            <a:r>
              <a:rPr lang="ja-JP" altLang="en-US" sz="1200" dirty="0">
                <a:solidFill>
                  <a:prstClr val="black"/>
                </a:solidFill>
                <a:latin typeface="Calibri"/>
                <a:ea typeface="ＭＳ Ｐゴシック"/>
              </a:rPr>
              <a:t>（２）事業者において接種体制を確保することが困難な場合</a:t>
            </a:r>
          </a:p>
        </p:txBody>
      </p:sp>
      <p:sp>
        <p:nvSpPr>
          <p:cNvPr id="119" name="正方形/長方形 118"/>
          <p:cNvSpPr/>
          <p:nvPr/>
        </p:nvSpPr>
        <p:spPr>
          <a:xfrm>
            <a:off x="315943" y="4103033"/>
            <a:ext cx="8641582" cy="76612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2069" tIns="41035" rIns="82069" bIns="41035" spcCol="0" rtlCol="0" anchor="ctr"/>
          <a:lstStyle/>
          <a:p>
            <a:pPr algn="ctr" defTabSz="820699" fontAlgn="auto">
              <a:spcBef>
                <a:spcPts val="0"/>
              </a:spcBef>
              <a:spcAft>
                <a:spcPts val="0"/>
              </a:spcAft>
            </a:pPr>
            <a:endParaRPr lang="ja-JP" altLang="en-US" sz="1600">
              <a:solidFill>
                <a:prstClr val="white"/>
              </a:solidFill>
            </a:endParaRPr>
          </a:p>
        </p:txBody>
      </p:sp>
      <p:cxnSp>
        <p:nvCxnSpPr>
          <p:cNvPr id="120" name="直線コネクタ 119"/>
          <p:cNvCxnSpPr/>
          <p:nvPr/>
        </p:nvCxnSpPr>
        <p:spPr>
          <a:xfrm>
            <a:off x="5364088" y="4088002"/>
            <a:ext cx="0" cy="709150"/>
          </a:xfrm>
          <a:prstGeom prst="line">
            <a:avLst/>
          </a:prstGeom>
          <a:ln w="1270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21" name="正方形/長方形 120"/>
          <p:cNvSpPr/>
          <p:nvPr/>
        </p:nvSpPr>
        <p:spPr>
          <a:xfrm>
            <a:off x="282694" y="4049326"/>
            <a:ext cx="3948828" cy="267537"/>
          </a:xfrm>
          <a:prstGeom prst="rect">
            <a:avLst/>
          </a:prstGeom>
          <a:solidFill>
            <a:schemeClr val="accent5">
              <a:lumMod val="20000"/>
              <a:lumOff val="80000"/>
            </a:schemeClr>
          </a:solidFill>
          <a:ln>
            <a:solidFill>
              <a:schemeClr val="tx1"/>
            </a:solidFill>
          </a:ln>
        </p:spPr>
        <p:txBody>
          <a:bodyPr wrap="none" lIns="82069" tIns="41035" rIns="82069" bIns="41035">
            <a:spAutoFit/>
          </a:bodyPr>
          <a:lstStyle/>
          <a:p>
            <a:pPr defTabSz="820699" fontAlgn="auto">
              <a:spcBef>
                <a:spcPts val="0"/>
              </a:spcBef>
              <a:spcAft>
                <a:spcPts val="0"/>
              </a:spcAft>
            </a:pPr>
            <a:r>
              <a:rPr lang="ja-JP" altLang="en-US" sz="1200" dirty="0">
                <a:solidFill>
                  <a:prstClr val="black"/>
                </a:solidFill>
                <a:latin typeface="Calibri"/>
                <a:ea typeface="ＭＳ Ｐゴシック"/>
              </a:rPr>
              <a:t>（１）事業者において接種体制を確保することが可能な場合</a:t>
            </a:r>
          </a:p>
        </p:txBody>
      </p:sp>
      <p:sp>
        <p:nvSpPr>
          <p:cNvPr id="124" name="正方形/長方形 123"/>
          <p:cNvSpPr/>
          <p:nvPr/>
        </p:nvSpPr>
        <p:spPr>
          <a:xfrm>
            <a:off x="5436096" y="4149080"/>
            <a:ext cx="3374823" cy="698425"/>
          </a:xfrm>
          <a:prstGeom prst="rect">
            <a:avLst/>
          </a:prstGeom>
        </p:spPr>
        <p:txBody>
          <a:bodyPr wrap="square" lIns="82069" tIns="41035" rIns="82069" bIns="41035">
            <a:spAutoFit/>
          </a:bodyPr>
          <a:lstStyle/>
          <a:p>
            <a:pPr defTabSz="820699" fontAlgn="auto">
              <a:spcBef>
                <a:spcPts val="0"/>
              </a:spcBef>
              <a:spcAft>
                <a:spcPts val="0"/>
              </a:spcAft>
            </a:pPr>
            <a:r>
              <a:rPr lang="ja-JP" altLang="en-US" sz="1400" dirty="0">
                <a:solidFill>
                  <a:prstClr val="black"/>
                </a:solidFill>
                <a:latin typeface="Calibri"/>
                <a:ea typeface="ＭＳ Ｐゴシック"/>
              </a:rPr>
              <a:t>①協力依頼、委託</a:t>
            </a:r>
            <a:r>
              <a:rPr lang="ja-JP" altLang="en-US" sz="1400" dirty="0" smtClean="0">
                <a:solidFill>
                  <a:prstClr val="black"/>
                </a:solidFill>
                <a:latin typeface="Calibri"/>
                <a:ea typeface="ＭＳ Ｐゴシック"/>
              </a:rPr>
              <a:t>等</a:t>
            </a:r>
            <a:endParaRPr lang="en-US" altLang="ja-JP" sz="1400" dirty="0" smtClean="0">
              <a:solidFill>
                <a:prstClr val="black"/>
              </a:solidFill>
              <a:latin typeface="Calibri"/>
              <a:ea typeface="ＭＳ Ｐゴシック"/>
            </a:endParaRPr>
          </a:p>
          <a:p>
            <a:pPr defTabSz="820699" fontAlgn="auto">
              <a:spcBef>
                <a:spcPts val="0"/>
              </a:spcBef>
              <a:spcAft>
                <a:spcPts val="0"/>
              </a:spcAft>
            </a:pPr>
            <a:r>
              <a:rPr lang="ja-JP" altLang="en-US" sz="1400" dirty="0" smtClean="0">
                <a:solidFill>
                  <a:prstClr val="black"/>
                </a:solidFill>
                <a:latin typeface="Calibri"/>
                <a:ea typeface="ＭＳ Ｐゴシック"/>
              </a:rPr>
              <a:t>②接種の実施</a:t>
            </a:r>
            <a:endParaRPr lang="en-US" altLang="ja-JP" sz="1400" dirty="0" smtClean="0">
              <a:solidFill>
                <a:prstClr val="black"/>
              </a:solidFill>
              <a:latin typeface="Calibri"/>
              <a:ea typeface="ＭＳ Ｐゴシック"/>
            </a:endParaRPr>
          </a:p>
          <a:p>
            <a:pPr defTabSz="820699" fontAlgn="auto">
              <a:spcBef>
                <a:spcPts val="0"/>
              </a:spcBef>
              <a:spcAft>
                <a:spcPts val="0"/>
              </a:spcAft>
            </a:pPr>
            <a:r>
              <a:rPr lang="ja-JP" altLang="en-US" sz="1200" dirty="0" smtClean="0">
                <a:solidFill>
                  <a:prstClr val="black"/>
                </a:solidFill>
                <a:latin typeface="Calibri"/>
                <a:ea typeface="ＭＳ Ｐゴシック"/>
              </a:rPr>
              <a:t>　</a:t>
            </a:r>
            <a:r>
              <a:rPr lang="en-US" altLang="ja-JP" sz="1200" dirty="0" smtClean="0">
                <a:solidFill>
                  <a:prstClr val="black"/>
                </a:solidFill>
                <a:latin typeface="Calibri"/>
                <a:ea typeface="ＭＳ Ｐゴシック"/>
              </a:rPr>
              <a:t>※</a:t>
            </a:r>
            <a:r>
              <a:rPr lang="ja-JP" altLang="en-US" sz="1200" dirty="0" smtClean="0">
                <a:solidFill>
                  <a:prstClr val="black"/>
                </a:solidFill>
                <a:latin typeface="Calibri"/>
                <a:ea typeface="ＭＳ Ｐゴシック"/>
              </a:rPr>
              <a:t>事業者は、企業内診療所等を活用し接種。</a:t>
            </a:r>
          </a:p>
        </p:txBody>
      </p:sp>
      <p:sp>
        <p:nvSpPr>
          <p:cNvPr id="114" name="角丸四角形 113"/>
          <p:cNvSpPr/>
          <p:nvPr/>
        </p:nvSpPr>
        <p:spPr>
          <a:xfrm>
            <a:off x="2547429" y="4417972"/>
            <a:ext cx="1232483" cy="408128"/>
          </a:xfrm>
          <a:prstGeom prst="roundRect">
            <a:avLst>
              <a:gd name="adj" fmla="val 14358"/>
            </a:avLst>
          </a:prstGeom>
          <a:solidFill>
            <a:srgbClr val="CCFF99"/>
          </a:solidFill>
          <a:ln w="9525"/>
        </p:spPr>
        <p:style>
          <a:lnRef idx="2">
            <a:schemeClr val="dk1"/>
          </a:lnRef>
          <a:fillRef idx="1">
            <a:schemeClr val="lt1"/>
          </a:fillRef>
          <a:effectRef idx="0">
            <a:schemeClr val="dk1"/>
          </a:effectRef>
          <a:fontRef idx="minor">
            <a:schemeClr val="dk1"/>
          </a:fontRef>
        </p:style>
        <p:txBody>
          <a:bodyPr lIns="88520" tIns="44259" rIns="88520" bIns="44259" rtlCol="0" anchor="ctr"/>
          <a:lstStyle/>
          <a:p>
            <a:pPr algn="ctr" defTabSz="820699" fontAlgn="auto">
              <a:spcBef>
                <a:spcPts val="0"/>
              </a:spcBef>
              <a:spcAft>
                <a:spcPts val="0"/>
              </a:spcAft>
            </a:pPr>
            <a:r>
              <a:rPr lang="ja-JP" altLang="en-US" sz="1200" dirty="0">
                <a:solidFill>
                  <a:prstClr val="black"/>
                </a:solidFill>
              </a:rPr>
              <a:t>事業者</a:t>
            </a:r>
            <a:endParaRPr lang="en-US" altLang="ja-JP" sz="1200" dirty="0">
              <a:solidFill>
                <a:prstClr val="black"/>
              </a:solidFill>
            </a:endParaRPr>
          </a:p>
          <a:p>
            <a:pPr algn="ctr" defTabSz="820699" fontAlgn="auto">
              <a:spcBef>
                <a:spcPts val="0"/>
              </a:spcBef>
              <a:spcAft>
                <a:spcPts val="0"/>
              </a:spcAft>
            </a:pPr>
            <a:r>
              <a:rPr lang="ja-JP" altLang="en-US" sz="1200" dirty="0">
                <a:solidFill>
                  <a:prstClr val="black"/>
                </a:solidFill>
              </a:rPr>
              <a:t>（事業所単位）</a:t>
            </a:r>
            <a:endParaRPr lang="en-US" altLang="ja-JP" sz="1200" dirty="0">
              <a:solidFill>
                <a:prstClr val="black"/>
              </a:solidFill>
            </a:endParaRPr>
          </a:p>
        </p:txBody>
      </p:sp>
      <p:sp>
        <p:nvSpPr>
          <p:cNvPr id="32" name="角丸四角形 31"/>
          <p:cNvSpPr/>
          <p:nvPr/>
        </p:nvSpPr>
        <p:spPr>
          <a:xfrm>
            <a:off x="197722" y="1569352"/>
            <a:ext cx="1513640" cy="651137"/>
          </a:xfrm>
          <a:prstGeom prst="roundRect">
            <a:avLst>
              <a:gd name="adj" fmla="val 2945"/>
            </a:avLst>
          </a:prstGeom>
          <a:solidFill>
            <a:srgbClr val="FFFFCC"/>
          </a:solidFill>
          <a:ln w="9525"/>
        </p:spPr>
        <p:style>
          <a:lnRef idx="2">
            <a:schemeClr val="dk1"/>
          </a:lnRef>
          <a:fillRef idx="1">
            <a:schemeClr val="lt1"/>
          </a:fillRef>
          <a:effectRef idx="0">
            <a:schemeClr val="dk1"/>
          </a:effectRef>
          <a:fontRef idx="minor">
            <a:schemeClr val="dk1"/>
          </a:fontRef>
        </p:style>
        <p:txBody>
          <a:bodyPr lIns="87793" tIns="43897" rIns="87793" bIns="43897" rtlCol="0" anchor="ctr"/>
          <a:lstStyle/>
          <a:p>
            <a:pPr algn="ctr" defTabSz="820699" fontAlgn="auto">
              <a:spcBef>
                <a:spcPts val="0"/>
              </a:spcBef>
              <a:spcAft>
                <a:spcPts val="0"/>
              </a:spcAft>
            </a:pPr>
            <a:r>
              <a:rPr lang="ja-JP" altLang="en-US" sz="1600" dirty="0" smtClean="0">
                <a:solidFill>
                  <a:prstClr val="black"/>
                </a:solidFill>
              </a:rPr>
              <a:t>政府行動計画</a:t>
            </a:r>
            <a:endParaRPr lang="en-US" altLang="ja-JP" sz="1600" dirty="0">
              <a:solidFill>
                <a:prstClr val="black"/>
              </a:solidFill>
            </a:endParaRPr>
          </a:p>
        </p:txBody>
      </p:sp>
      <p:sp>
        <p:nvSpPr>
          <p:cNvPr id="147" name="角丸四角形 146"/>
          <p:cNvSpPr/>
          <p:nvPr/>
        </p:nvSpPr>
        <p:spPr>
          <a:xfrm>
            <a:off x="2903053" y="1359850"/>
            <a:ext cx="1805034" cy="1000233"/>
          </a:xfrm>
          <a:prstGeom prst="roundRect">
            <a:avLst>
              <a:gd name="adj" fmla="val 0"/>
            </a:avLst>
          </a:prstGeom>
          <a:solidFill>
            <a:schemeClr val="accent6">
              <a:lumMod val="40000"/>
              <a:lumOff val="60000"/>
            </a:schemeClr>
          </a:solidFill>
          <a:ln w="9525" cmpd="sng"/>
        </p:spPr>
        <p:style>
          <a:lnRef idx="2">
            <a:schemeClr val="dk1"/>
          </a:lnRef>
          <a:fillRef idx="1">
            <a:schemeClr val="lt1"/>
          </a:fillRef>
          <a:effectRef idx="0">
            <a:schemeClr val="dk1"/>
          </a:effectRef>
          <a:fontRef idx="minor">
            <a:schemeClr val="dk1"/>
          </a:fontRef>
        </p:style>
        <p:txBody>
          <a:bodyPr lIns="90690" tIns="45345" rIns="90690" bIns="45345" rtlCol="0" anchor="ctr"/>
          <a:lstStyle/>
          <a:p>
            <a:pPr algn="ctr" defTabSz="820699" fontAlgn="auto">
              <a:spcBef>
                <a:spcPts val="0"/>
              </a:spcBef>
              <a:spcAft>
                <a:spcPts val="0"/>
              </a:spcAft>
            </a:pPr>
            <a:endParaRPr lang="en-US" altLang="ja-JP" dirty="0" smtClean="0">
              <a:solidFill>
                <a:prstClr val="black"/>
              </a:solidFill>
            </a:endParaRPr>
          </a:p>
        </p:txBody>
      </p:sp>
      <p:sp>
        <p:nvSpPr>
          <p:cNvPr id="146" name="角丸四角形 145"/>
          <p:cNvSpPr/>
          <p:nvPr/>
        </p:nvSpPr>
        <p:spPr>
          <a:xfrm>
            <a:off x="2987176" y="1423980"/>
            <a:ext cx="1603293" cy="864096"/>
          </a:xfrm>
          <a:prstGeom prst="roundRect">
            <a:avLst>
              <a:gd name="adj" fmla="val 0"/>
            </a:avLst>
          </a:prstGeom>
          <a:solidFill>
            <a:schemeClr val="accent6">
              <a:lumMod val="40000"/>
              <a:lumOff val="60000"/>
            </a:schemeClr>
          </a:solidFill>
          <a:ln w="9525" cmpd="sng"/>
        </p:spPr>
        <p:style>
          <a:lnRef idx="2">
            <a:schemeClr val="dk1"/>
          </a:lnRef>
          <a:fillRef idx="1">
            <a:schemeClr val="lt1"/>
          </a:fillRef>
          <a:effectRef idx="0">
            <a:schemeClr val="dk1"/>
          </a:effectRef>
          <a:fontRef idx="minor">
            <a:schemeClr val="dk1"/>
          </a:fontRef>
        </p:style>
        <p:txBody>
          <a:bodyPr lIns="90690" tIns="45345" rIns="90690" bIns="45345" rtlCol="0" anchor="ctr"/>
          <a:lstStyle/>
          <a:p>
            <a:pPr algn="ctr" defTabSz="820699" fontAlgn="auto">
              <a:spcBef>
                <a:spcPts val="0"/>
              </a:spcBef>
              <a:spcAft>
                <a:spcPts val="0"/>
              </a:spcAft>
            </a:pPr>
            <a:endParaRPr lang="en-US" altLang="ja-JP" dirty="0" smtClean="0">
              <a:solidFill>
                <a:prstClr val="black"/>
              </a:solidFill>
            </a:endParaRPr>
          </a:p>
        </p:txBody>
      </p:sp>
      <p:sp>
        <p:nvSpPr>
          <p:cNvPr id="5" name="正方形/長方形 4"/>
          <p:cNvSpPr/>
          <p:nvPr/>
        </p:nvSpPr>
        <p:spPr>
          <a:xfrm>
            <a:off x="3183529" y="1458596"/>
            <a:ext cx="1210588" cy="290939"/>
          </a:xfrm>
          <a:prstGeom prst="rect">
            <a:avLst/>
          </a:prstGeom>
          <a:ln w="9525">
            <a:noFill/>
          </a:ln>
        </p:spPr>
        <p:txBody>
          <a:bodyPr wrap="none">
            <a:spAutoFit/>
          </a:bodyPr>
          <a:lstStyle/>
          <a:p>
            <a:pPr algn="ctr" defTabSz="820699" fontAlgn="auto">
              <a:spcBef>
                <a:spcPts val="0"/>
              </a:spcBef>
              <a:spcAft>
                <a:spcPts val="0"/>
              </a:spcAft>
            </a:pPr>
            <a:r>
              <a:rPr lang="ja-JP" altLang="en-US" sz="1600" dirty="0" smtClean="0">
                <a:solidFill>
                  <a:prstClr val="black"/>
                </a:solidFill>
                <a:latin typeface="Calibri"/>
                <a:ea typeface="ＭＳ Ｐゴシック"/>
              </a:rPr>
              <a:t>厚生労働省</a:t>
            </a:r>
            <a:endParaRPr lang="en-US" altLang="ja-JP" sz="1600" dirty="0">
              <a:solidFill>
                <a:prstClr val="black"/>
              </a:solidFill>
              <a:latin typeface="Calibri"/>
              <a:ea typeface="ＭＳ Ｐゴシック"/>
            </a:endParaRPr>
          </a:p>
        </p:txBody>
      </p:sp>
      <p:sp>
        <p:nvSpPr>
          <p:cNvPr id="76" name="角丸四角形 75"/>
          <p:cNvSpPr/>
          <p:nvPr/>
        </p:nvSpPr>
        <p:spPr>
          <a:xfrm>
            <a:off x="7687835" y="1236950"/>
            <a:ext cx="1146584" cy="397559"/>
          </a:xfrm>
          <a:prstGeom prst="roundRect">
            <a:avLst>
              <a:gd name="adj" fmla="val 7837"/>
            </a:avLst>
          </a:prstGeom>
          <a:solidFill>
            <a:srgbClr val="CCFF99"/>
          </a:solidFill>
          <a:ln w="9525"/>
        </p:spPr>
        <p:style>
          <a:lnRef idx="2">
            <a:schemeClr val="dk1"/>
          </a:lnRef>
          <a:fillRef idx="1">
            <a:schemeClr val="lt1"/>
          </a:fillRef>
          <a:effectRef idx="0">
            <a:schemeClr val="dk1"/>
          </a:effectRef>
          <a:fontRef idx="minor">
            <a:schemeClr val="dk1"/>
          </a:fontRef>
        </p:style>
        <p:txBody>
          <a:bodyPr lIns="87793" tIns="43897" rIns="87793" bIns="43897" rtlCol="0" anchor="ctr"/>
          <a:lstStyle/>
          <a:p>
            <a:pPr algn="ctr" defTabSz="820699" fontAlgn="auto">
              <a:spcBef>
                <a:spcPts val="0"/>
              </a:spcBef>
              <a:spcAft>
                <a:spcPts val="0"/>
              </a:spcAft>
            </a:pPr>
            <a:r>
              <a:rPr lang="ja-JP" altLang="en-US" sz="1200" dirty="0">
                <a:solidFill>
                  <a:prstClr val="black"/>
                </a:solidFill>
              </a:rPr>
              <a:t>事業者</a:t>
            </a:r>
            <a:endParaRPr lang="en-US" altLang="ja-JP" sz="1200" dirty="0">
              <a:solidFill>
                <a:prstClr val="black"/>
              </a:solidFill>
            </a:endParaRPr>
          </a:p>
          <a:p>
            <a:pPr algn="ctr" defTabSz="820699" fontAlgn="auto">
              <a:spcBef>
                <a:spcPts val="0"/>
              </a:spcBef>
              <a:spcAft>
                <a:spcPts val="0"/>
              </a:spcAft>
            </a:pPr>
            <a:r>
              <a:rPr lang="ja-JP" altLang="en-US" sz="1200" dirty="0">
                <a:solidFill>
                  <a:prstClr val="black"/>
                </a:solidFill>
              </a:rPr>
              <a:t>（事業所単位）</a:t>
            </a:r>
            <a:endParaRPr lang="en-US" altLang="ja-JP" sz="1200" dirty="0">
              <a:solidFill>
                <a:prstClr val="black"/>
              </a:solidFill>
            </a:endParaRPr>
          </a:p>
        </p:txBody>
      </p:sp>
      <p:sp>
        <p:nvSpPr>
          <p:cNvPr id="108" name="正方形/長方形 107"/>
          <p:cNvSpPr/>
          <p:nvPr/>
        </p:nvSpPr>
        <p:spPr>
          <a:xfrm>
            <a:off x="1749137" y="1469907"/>
            <a:ext cx="980539" cy="247895"/>
          </a:xfrm>
          <a:prstGeom prst="rect">
            <a:avLst/>
          </a:prstGeom>
          <a:noFill/>
        </p:spPr>
        <p:txBody>
          <a:bodyPr wrap="none" lIns="85478" tIns="42739" rIns="85478" bIns="42739">
            <a:spAutoFit/>
          </a:bodyPr>
          <a:lstStyle/>
          <a:p>
            <a:pPr defTabSz="820699" fontAlgn="auto">
              <a:spcBef>
                <a:spcPts val="0"/>
              </a:spcBef>
              <a:spcAft>
                <a:spcPts val="0"/>
              </a:spcAft>
            </a:pPr>
            <a:r>
              <a:rPr lang="ja-JP" altLang="en-US" sz="1050" dirty="0" smtClean="0">
                <a:solidFill>
                  <a:prstClr val="black"/>
                </a:solidFill>
                <a:latin typeface="Calibri"/>
                <a:ea typeface="ＭＳ Ｐゴシック"/>
              </a:rPr>
              <a:t>①基準の提示</a:t>
            </a:r>
            <a:endParaRPr lang="ja-JP" altLang="en-US" sz="1050" dirty="0">
              <a:solidFill>
                <a:prstClr val="black"/>
              </a:solidFill>
              <a:latin typeface="Calibri"/>
              <a:ea typeface="ＭＳ Ｐゴシック"/>
            </a:endParaRPr>
          </a:p>
        </p:txBody>
      </p:sp>
      <p:sp>
        <p:nvSpPr>
          <p:cNvPr id="110" name="上下矢印 109"/>
          <p:cNvSpPr/>
          <p:nvPr/>
        </p:nvSpPr>
        <p:spPr>
          <a:xfrm rot="5400000">
            <a:off x="6087096" y="742681"/>
            <a:ext cx="385665" cy="2348958"/>
          </a:xfrm>
          <a:prstGeom prst="upDownArrow">
            <a:avLst>
              <a:gd name="adj1" fmla="val 50000"/>
              <a:gd name="adj2" fmla="val 33070"/>
            </a:avLst>
          </a:prstGeom>
          <a:solidFill>
            <a:schemeClr val="accent5">
              <a:lumMod val="20000"/>
              <a:lumOff val="80000"/>
            </a:schemeClr>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85478" tIns="42739" rIns="85478" bIns="42739" spcCol="0" rtlCol="0" anchor="ctr"/>
          <a:lstStyle/>
          <a:p>
            <a:pPr algn="ctr" defTabSz="820699" fontAlgn="auto">
              <a:spcBef>
                <a:spcPts val="0"/>
              </a:spcBef>
              <a:spcAft>
                <a:spcPts val="0"/>
              </a:spcAft>
            </a:pPr>
            <a:endParaRPr lang="ja-JP" altLang="en-US" sz="1600">
              <a:solidFill>
                <a:prstClr val="white"/>
              </a:solidFill>
            </a:endParaRPr>
          </a:p>
        </p:txBody>
      </p:sp>
      <p:sp>
        <p:nvSpPr>
          <p:cNvPr id="118" name="正方形/長方形 117"/>
          <p:cNvSpPr/>
          <p:nvPr/>
        </p:nvSpPr>
        <p:spPr>
          <a:xfrm>
            <a:off x="5441900" y="1470411"/>
            <a:ext cx="857927" cy="253916"/>
          </a:xfrm>
          <a:prstGeom prst="rect">
            <a:avLst/>
          </a:prstGeom>
        </p:spPr>
        <p:txBody>
          <a:bodyPr wrap="none">
            <a:spAutoFit/>
          </a:bodyPr>
          <a:lstStyle/>
          <a:p>
            <a:pPr defTabSz="820699" fontAlgn="auto">
              <a:spcBef>
                <a:spcPts val="0"/>
              </a:spcBef>
              <a:spcAft>
                <a:spcPts val="0"/>
              </a:spcAft>
            </a:pPr>
            <a:r>
              <a:rPr lang="ja-JP" altLang="en-US" sz="1050" dirty="0" smtClean="0">
                <a:solidFill>
                  <a:prstClr val="black"/>
                </a:solidFill>
                <a:latin typeface="Calibri"/>
                <a:ea typeface="ＭＳ Ｐゴシック"/>
              </a:rPr>
              <a:t>②登録事務</a:t>
            </a:r>
            <a:endParaRPr lang="ja-JP" altLang="en-US" sz="1050" dirty="0">
              <a:solidFill>
                <a:prstClr val="black"/>
              </a:solidFill>
              <a:latin typeface="Calibri"/>
              <a:ea typeface="ＭＳ Ｐゴシック"/>
            </a:endParaRPr>
          </a:p>
        </p:txBody>
      </p:sp>
      <p:sp>
        <p:nvSpPr>
          <p:cNvPr id="34" name="右矢印 33"/>
          <p:cNvSpPr/>
          <p:nvPr/>
        </p:nvSpPr>
        <p:spPr>
          <a:xfrm>
            <a:off x="1571054" y="4385226"/>
            <a:ext cx="840705" cy="440874"/>
          </a:xfrm>
          <a:prstGeom prst="rightArrow">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20699" fontAlgn="auto">
              <a:spcBef>
                <a:spcPts val="0"/>
              </a:spcBef>
              <a:spcAft>
                <a:spcPts val="0"/>
              </a:spcAft>
            </a:pPr>
            <a:endParaRPr lang="ja-JP" altLang="en-US" sz="1600">
              <a:solidFill>
                <a:prstClr val="white"/>
              </a:solidFill>
            </a:endParaRPr>
          </a:p>
        </p:txBody>
      </p:sp>
      <p:sp>
        <p:nvSpPr>
          <p:cNvPr id="148" name="正方形/長方形 147"/>
          <p:cNvSpPr/>
          <p:nvPr/>
        </p:nvSpPr>
        <p:spPr>
          <a:xfrm>
            <a:off x="1691679" y="4485347"/>
            <a:ext cx="547728" cy="255590"/>
          </a:xfrm>
          <a:prstGeom prst="rect">
            <a:avLst/>
          </a:prstGeom>
          <a:noFill/>
          <a:ln w="9525">
            <a:noFill/>
          </a:ln>
        </p:spPr>
        <p:txBody>
          <a:bodyPr wrap="none" lIns="85478" tIns="42739" rIns="85478" bIns="42739">
            <a:spAutoFit/>
          </a:bodyPr>
          <a:lstStyle/>
          <a:p>
            <a:pPr defTabSz="820699" fontAlgn="auto">
              <a:spcBef>
                <a:spcPts val="0"/>
              </a:spcBef>
              <a:spcAft>
                <a:spcPts val="0"/>
              </a:spcAft>
            </a:pPr>
            <a:r>
              <a:rPr lang="ja-JP" altLang="en-US" sz="1100" dirty="0" smtClean="0">
                <a:solidFill>
                  <a:prstClr val="black"/>
                </a:solidFill>
                <a:latin typeface="Calibri"/>
                <a:ea typeface="ＭＳ Ｐゴシック"/>
              </a:rPr>
              <a:t>①、②</a:t>
            </a:r>
            <a:endParaRPr lang="ja-JP" altLang="en-US" sz="1100" dirty="0">
              <a:solidFill>
                <a:prstClr val="black"/>
              </a:solidFill>
              <a:latin typeface="Calibri"/>
              <a:ea typeface="ＭＳ Ｐゴシック"/>
            </a:endParaRPr>
          </a:p>
        </p:txBody>
      </p:sp>
      <p:sp>
        <p:nvSpPr>
          <p:cNvPr id="154" name="右矢印 153"/>
          <p:cNvSpPr/>
          <p:nvPr/>
        </p:nvSpPr>
        <p:spPr>
          <a:xfrm>
            <a:off x="1604673" y="5445225"/>
            <a:ext cx="428224" cy="440874"/>
          </a:xfrm>
          <a:prstGeom prst="rightArrow">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20699" fontAlgn="auto">
              <a:spcBef>
                <a:spcPts val="0"/>
              </a:spcBef>
              <a:spcAft>
                <a:spcPts val="0"/>
              </a:spcAft>
            </a:pPr>
            <a:endParaRPr lang="ja-JP" altLang="en-US" sz="1600">
              <a:solidFill>
                <a:prstClr val="white"/>
              </a:solidFill>
            </a:endParaRPr>
          </a:p>
        </p:txBody>
      </p:sp>
      <p:sp>
        <p:nvSpPr>
          <p:cNvPr id="155" name="正方形/長方形 154"/>
          <p:cNvSpPr/>
          <p:nvPr/>
        </p:nvSpPr>
        <p:spPr>
          <a:xfrm>
            <a:off x="1647351" y="5545345"/>
            <a:ext cx="313690" cy="255590"/>
          </a:xfrm>
          <a:prstGeom prst="rect">
            <a:avLst/>
          </a:prstGeom>
          <a:noFill/>
          <a:ln w="9525">
            <a:noFill/>
          </a:ln>
        </p:spPr>
        <p:txBody>
          <a:bodyPr wrap="none" lIns="85478" tIns="42739" rIns="85478" bIns="42739">
            <a:spAutoFit/>
          </a:bodyPr>
          <a:lstStyle/>
          <a:p>
            <a:pPr defTabSz="820699" fontAlgn="auto">
              <a:spcBef>
                <a:spcPts val="0"/>
              </a:spcBef>
              <a:spcAft>
                <a:spcPts val="0"/>
              </a:spcAft>
            </a:pPr>
            <a:r>
              <a:rPr lang="ja-JP" altLang="en-US" sz="1100" dirty="0">
                <a:solidFill>
                  <a:prstClr val="black"/>
                </a:solidFill>
                <a:latin typeface="Calibri"/>
                <a:ea typeface="ＭＳ Ｐゴシック"/>
              </a:rPr>
              <a:t>①</a:t>
            </a:r>
          </a:p>
        </p:txBody>
      </p:sp>
      <p:sp>
        <p:nvSpPr>
          <p:cNvPr id="156" name="角丸四角形 155"/>
          <p:cNvSpPr/>
          <p:nvPr/>
        </p:nvSpPr>
        <p:spPr>
          <a:xfrm>
            <a:off x="4070661" y="5399470"/>
            <a:ext cx="1149411" cy="981858"/>
          </a:xfrm>
          <a:prstGeom prst="roundRect">
            <a:avLst>
              <a:gd name="adj" fmla="val 7256"/>
            </a:avLst>
          </a:prstGeom>
          <a:solidFill>
            <a:srgbClr val="CCFF99"/>
          </a:solidFill>
          <a:ln w="9525"/>
        </p:spPr>
        <p:style>
          <a:lnRef idx="2">
            <a:schemeClr val="dk1"/>
          </a:lnRef>
          <a:fillRef idx="1">
            <a:schemeClr val="lt1"/>
          </a:fillRef>
          <a:effectRef idx="0">
            <a:schemeClr val="dk1"/>
          </a:effectRef>
          <a:fontRef idx="minor">
            <a:schemeClr val="dk1"/>
          </a:fontRef>
        </p:style>
        <p:txBody>
          <a:bodyPr lIns="88520" tIns="44259" rIns="88520" bIns="44259" rtlCol="0" anchor="ctr"/>
          <a:lstStyle/>
          <a:p>
            <a:pPr algn="ctr" defTabSz="820699" fontAlgn="auto">
              <a:spcBef>
                <a:spcPts val="0"/>
              </a:spcBef>
              <a:spcAft>
                <a:spcPts val="0"/>
              </a:spcAft>
            </a:pPr>
            <a:r>
              <a:rPr lang="ja-JP" altLang="en-US" sz="1200" dirty="0">
                <a:solidFill>
                  <a:prstClr val="black"/>
                </a:solidFill>
              </a:rPr>
              <a:t>事業者</a:t>
            </a:r>
            <a:endParaRPr lang="en-US" altLang="ja-JP" sz="1200" dirty="0">
              <a:solidFill>
                <a:prstClr val="black"/>
              </a:solidFill>
            </a:endParaRPr>
          </a:p>
          <a:p>
            <a:pPr algn="ctr" defTabSz="820699" fontAlgn="auto">
              <a:spcBef>
                <a:spcPts val="0"/>
              </a:spcBef>
              <a:spcAft>
                <a:spcPts val="0"/>
              </a:spcAft>
            </a:pPr>
            <a:r>
              <a:rPr lang="ja-JP" altLang="en-US" sz="1200" dirty="0">
                <a:solidFill>
                  <a:prstClr val="black"/>
                </a:solidFill>
              </a:rPr>
              <a:t>（事業所単位）</a:t>
            </a:r>
            <a:endParaRPr lang="en-US" altLang="ja-JP" sz="1200" dirty="0">
              <a:solidFill>
                <a:prstClr val="black"/>
              </a:solidFill>
            </a:endParaRPr>
          </a:p>
        </p:txBody>
      </p:sp>
      <p:sp>
        <p:nvSpPr>
          <p:cNvPr id="158" name="右矢印 157"/>
          <p:cNvSpPr/>
          <p:nvPr/>
        </p:nvSpPr>
        <p:spPr>
          <a:xfrm>
            <a:off x="1604672" y="5949280"/>
            <a:ext cx="2376810" cy="435999"/>
          </a:xfrm>
          <a:prstGeom prst="rightArrow">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20699" fontAlgn="auto">
              <a:spcBef>
                <a:spcPts val="0"/>
              </a:spcBef>
              <a:spcAft>
                <a:spcPts val="0"/>
              </a:spcAft>
            </a:pPr>
            <a:endParaRPr lang="ja-JP" altLang="en-US" sz="1600">
              <a:solidFill>
                <a:prstClr val="white"/>
              </a:solidFill>
            </a:endParaRPr>
          </a:p>
        </p:txBody>
      </p:sp>
      <p:sp>
        <p:nvSpPr>
          <p:cNvPr id="159" name="正方形/長方形 158"/>
          <p:cNvSpPr/>
          <p:nvPr/>
        </p:nvSpPr>
        <p:spPr>
          <a:xfrm>
            <a:off x="2677243" y="6049021"/>
            <a:ext cx="389826" cy="278324"/>
          </a:xfrm>
          <a:prstGeom prst="rect">
            <a:avLst/>
          </a:prstGeom>
          <a:noFill/>
          <a:ln w="9525">
            <a:noFill/>
          </a:ln>
        </p:spPr>
        <p:txBody>
          <a:bodyPr wrap="square" lIns="85478" tIns="42739" rIns="85478" bIns="42739">
            <a:spAutoFit/>
          </a:bodyPr>
          <a:lstStyle/>
          <a:p>
            <a:pPr defTabSz="820699" fontAlgn="auto">
              <a:spcBef>
                <a:spcPts val="0"/>
              </a:spcBef>
              <a:spcAft>
                <a:spcPts val="0"/>
              </a:spcAft>
            </a:pPr>
            <a:r>
              <a:rPr lang="ja-JP" altLang="en-US" sz="1100" dirty="0">
                <a:solidFill>
                  <a:prstClr val="black"/>
                </a:solidFill>
                <a:latin typeface="Calibri"/>
                <a:ea typeface="ＭＳ Ｐゴシック"/>
              </a:rPr>
              <a:t>②</a:t>
            </a:r>
          </a:p>
        </p:txBody>
      </p:sp>
      <p:grpSp>
        <p:nvGrpSpPr>
          <p:cNvPr id="7" name="グループ化 159"/>
          <p:cNvGrpSpPr/>
          <p:nvPr/>
        </p:nvGrpSpPr>
        <p:grpSpPr>
          <a:xfrm>
            <a:off x="3553258" y="5448049"/>
            <a:ext cx="428224" cy="440874"/>
            <a:chOff x="1669504" y="4395423"/>
            <a:chExt cx="436699" cy="462918"/>
          </a:xfrm>
          <a:solidFill>
            <a:schemeClr val="accent5">
              <a:lumMod val="20000"/>
              <a:lumOff val="80000"/>
            </a:schemeClr>
          </a:solidFill>
        </p:grpSpPr>
        <p:sp>
          <p:nvSpPr>
            <p:cNvPr id="161" name="右矢印 160"/>
            <p:cNvSpPr/>
            <p:nvPr/>
          </p:nvSpPr>
          <p:spPr>
            <a:xfrm>
              <a:off x="1669504" y="4395423"/>
              <a:ext cx="436699" cy="462918"/>
            </a:xfrm>
            <a:prstGeom prst="rightArrow">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20699" fontAlgn="auto">
                <a:spcBef>
                  <a:spcPts val="0"/>
                </a:spcBef>
                <a:spcAft>
                  <a:spcPts val="0"/>
                </a:spcAft>
              </a:pPr>
              <a:endParaRPr lang="ja-JP" altLang="en-US" sz="1600">
                <a:solidFill>
                  <a:prstClr val="white"/>
                </a:solidFill>
              </a:endParaRPr>
            </a:p>
          </p:txBody>
        </p:sp>
        <p:sp>
          <p:nvSpPr>
            <p:cNvPr id="162" name="正方形/長方形 161"/>
            <p:cNvSpPr/>
            <p:nvPr/>
          </p:nvSpPr>
          <p:spPr>
            <a:xfrm>
              <a:off x="1684131" y="4498301"/>
              <a:ext cx="319898" cy="268370"/>
            </a:xfrm>
            <a:prstGeom prst="rect">
              <a:avLst/>
            </a:prstGeom>
            <a:noFill/>
          </p:spPr>
          <p:txBody>
            <a:bodyPr wrap="none" lIns="85478" tIns="42739" rIns="85478" bIns="42739">
              <a:spAutoFit/>
            </a:bodyPr>
            <a:lstStyle/>
            <a:p>
              <a:pPr defTabSz="820699" fontAlgn="auto">
                <a:spcBef>
                  <a:spcPts val="0"/>
                </a:spcBef>
                <a:spcAft>
                  <a:spcPts val="0"/>
                </a:spcAft>
              </a:pPr>
              <a:r>
                <a:rPr lang="ja-JP" altLang="en-US" sz="1100" dirty="0">
                  <a:solidFill>
                    <a:prstClr val="black"/>
                  </a:solidFill>
                  <a:latin typeface="Calibri"/>
                  <a:ea typeface="ＭＳ Ｐゴシック"/>
                </a:rPr>
                <a:t>③</a:t>
              </a:r>
            </a:p>
          </p:txBody>
        </p:sp>
      </p:grpSp>
      <p:grpSp>
        <p:nvGrpSpPr>
          <p:cNvPr id="8" name="グループ化 162"/>
          <p:cNvGrpSpPr/>
          <p:nvPr/>
        </p:nvGrpSpPr>
        <p:grpSpPr>
          <a:xfrm>
            <a:off x="472124" y="4365104"/>
            <a:ext cx="1028320" cy="460996"/>
            <a:chOff x="3613814" y="1044166"/>
            <a:chExt cx="1840760" cy="1345974"/>
          </a:xfrm>
          <a:solidFill>
            <a:schemeClr val="accent2">
              <a:lumMod val="20000"/>
              <a:lumOff val="80000"/>
            </a:schemeClr>
          </a:solidFill>
        </p:grpSpPr>
        <p:sp>
          <p:nvSpPr>
            <p:cNvPr id="164" name="角丸四角形 163"/>
            <p:cNvSpPr/>
            <p:nvPr/>
          </p:nvSpPr>
          <p:spPr>
            <a:xfrm>
              <a:off x="3613814" y="1044166"/>
              <a:ext cx="1840760" cy="1345974"/>
            </a:xfrm>
            <a:prstGeom prst="roundRect">
              <a:avLst>
                <a:gd name="adj" fmla="val 0"/>
              </a:avLst>
            </a:prstGeom>
            <a:solidFill>
              <a:schemeClr val="accent6">
                <a:lumMod val="40000"/>
                <a:lumOff val="60000"/>
              </a:schemeClr>
            </a:solidFill>
            <a:ln w="9525" cmpd="sng"/>
          </p:spPr>
          <p:style>
            <a:lnRef idx="2">
              <a:schemeClr val="dk1"/>
            </a:lnRef>
            <a:fillRef idx="1">
              <a:schemeClr val="lt1"/>
            </a:fillRef>
            <a:effectRef idx="0">
              <a:schemeClr val="dk1"/>
            </a:effectRef>
            <a:fontRef idx="minor">
              <a:schemeClr val="dk1"/>
            </a:fontRef>
          </p:style>
          <p:txBody>
            <a:bodyPr lIns="90690" tIns="45345" rIns="90690" bIns="45345" rtlCol="0" anchor="ctr"/>
            <a:lstStyle/>
            <a:p>
              <a:pPr algn="ctr" defTabSz="820699" fontAlgn="auto">
                <a:spcBef>
                  <a:spcPts val="0"/>
                </a:spcBef>
                <a:spcAft>
                  <a:spcPts val="0"/>
                </a:spcAft>
              </a:pPr>
              <a:endParaRPr lang="en-US" altLang="ja-JP" dirty="0" smtClean="0">
                <a:solidFill>
                  <a:prstClr val="black"/>
                </a:solidFill>
              </a:endParaRPr>
            </a:p>
          </p:txBody>
        </p:sp>
        <p:sp>
          <p:nvSpPr>
            <p:cNvPr id="165" name="角丸四角形 164"/>
            <p:cNvSpPr/>
            <p:nvPr/>
          </p:nvSpPr>
          <p:spPr>
            <a:xfrm>
              <a:off x="3711536" y="1230118"/>
              <a:ext cx="1635025" cy="998758"/>
            </a:xfrm>
            <a:prstGeom prst="roundRect">
              <a:avLst>
                <a:gd name="adj" fmla="val 0"/>
              </a:avLst>
            </a:prstGeom>
            <a:solidFill>
              <a:schemeClr val="accent6">
                <a:lumMod val="40000"/>
                <a:lumOff val="60000"/>
              </a:schemeClr>
            </a:solidFill>
            <a:ln w="9525" cmpd="sng"/>
          </p:spPr>
          <p:style>
            <a:lnRef idx="2">
              <a:schemeClr val="dk1"/>
            </a:lnRef>
            <a:fillRef idx="1">
              <a:schemeClr val="lt1"/>
            </a:fillRef>
            <a:effectRef idx="0">
              <a:schemeClr val="dk1"/>
            </a:effectRef>
            <a:fontRef idx="minor">
              <a:schemeClr val="dk1"/>
            </a:fontRef>
          </p:style>
          <p:txBody>
            <a:bodyPr lIns="90690" tIns="45345" rIns="90690" bIns="45345" rtlCol="0" anchor="ctr"/>
            <a:lstStyle/>
            <a:p>
              <a:pPr algn="ctr" defTabSz="820699" fontAlgn="auto">
                <a:spcBef>
                  <a:spcPts val="0"/>
                </a:spcBef>
                <a:spcAft>
                  <a:spcPts val="0"/>
                </a:spcAft>
              </a:pPr>
              <a:endParaRPr lang="en-US" altLang="ja-JP" dirty="0" smtClean="0">
                <a:solidFill>
                  <a:prstClr val="black"/>
                </a:solidFill>
              </a:endParaRPr>
            </a:p>
          </p:txBody>
        </p:sp>
      </p:grpSp>
      <p:sp>
        <p:nvSpPr>
          <p:cNvPr id="168" name="角丸四角形 167"/>
          <p:cNvSpPr/>
          <p:nvPr/>
        </p:nvSpPr>
        <p:spPr>
          <a:xfrm>
            <a:off x="421084" y="5445225"/>
            <a:ext cx="1079359" cy="936104"/>
          </a:xfrm>
          <a:prstGeom prst="roundRect">
            <a:avLst>
              <a:gd name="adj" fmla="val 0"/>
            </a:avLst>
          </a:prstGeom>
          <a:solidFill>
            <a:schemeClr val="accent6">
              <a:lumMod val="40000"/>
              <a:lumOff val="60000"/>
            </a:schemeClr>
          </a:solidFill>
          <a:ln w="9525" cmpd="sng"/>
        </p:spPr>
        <p:style>
          <a:lnRef idx="2">
            <a:schemeClr val="dk1"/>
          </a:lnRef>
          <a:fillRef idx="1">
            <a:schemeClr val="lt1"/>
          </a:fillRef>
          <a:effectRef idx="0">
            <a:schemeClr val="dk1"/>
          </a:effectRef>
          <a:fontRef idx="minor">
            <a:schemeClr val="dk1"/>
          </a:fontRef>
        </p:style>
        <p:txBody>
          <a:bodyPr lIns="90690" tIns="45345" rIns="90690" bIns="45345" rtlCol="0" anchor="ctr"/>
          <a:lstStyle/>
          <a:p>
            <a:pPr algn="ctr" defTabSz="820699" fontAlgn="auto">
              <a:spcBef>
                <a:spcPts val="0"/>
              </a:spcBef>
              <a:spcAft>
                <a:spcPts val="0"/>
              </a:spcAft>
            </a:pPr>
            <a:endParaRPr lang="en-US" altLang="ja-JP" dirty="0" smtClean="0">
              <a:solidFill>
                <a:prstClr val="black"/>
              </a:solidFill>
            </a:endParaRPr>
          </a:p>
        </p:txBody>
      </p:sp>
      <p:sp>
        <p:nvSpPr>
          <p:cNvPr id="169" name="角丸四角形 168"/>
          <p:cNvSpPr/>
          <p:nvPr/>
        </p:nvSpPr>
        <p:spPr>
          <a:xfrm>
            <a:off x="511897" y="5517232"/>
            <a:ext cx="903009" cy="792088"/>
          </a:xfrm>
          <a:prstGeom prst="roundRect">
            <a:avLst>
              <a:gd name="adj" fmla="val 0"/>
            </a:avLst>
          </a:prstGeom>
          <a:solidFill>
            <a:schemeClr val="accent6">
              <a:lumMod val="40000"/>
              <a:lumOff val="60000"/>
            </a:schemeClr>
          </a:solidFill>
          <a:ln w="9525" cmpd="sng"/>
        </p:spPr>
        <p:style>
          <a:lnRef idx="2">
            <a:schemeClr val="dk1"/>
          </a:lnRef>
          <a:fillRef idx="1">
            <a:schemeClr val="lt1"/>
          </a:fillRef>
          <a:effectRef idx="0">
            <a:schemeClr val="dk1"/>
          </a:effectRef>
          <a:fontRef idx="minor">
            <a:schemeClr val="dk1"/>
          </a:fontRef>
        </p:style>
        <p:txBody>
          <a:bodyPr lIns="90690" tIns="45345" rIns="90690" bIns="45345" rtlCol="0" anchor="ctr"/>
          <a:lstStyle/>
          <a:p>
            <a:pPr algn="ctr" defTabSz="820699" fontAlgn="auto">
              <a:spcBef>
                <a:spcPts val="0"/>
              </a:spcBef>
              <a:spcAft>
                <a:spcPts val="0"/>
              </a:spcAft>
            </a:pPr>
            <a:endParaRPr lang="en-US" altLang="ja-JP" dirty="0" smtClean="0">
              <a:solidFill>
                <a:prstClr val="black"/>
              </a:solidFill>
            </a:endParaRPr>
          </a:p>
        </p:txBody>
      </p:sp>
      <p:sp>
        <p:nvSpPr>
          <p:cNvPr id="170" name="正方形/長方形 169"/>
          <p:cNvSpPr/>
          <p:nvPr/>
        </p:nvSpPr>
        <p:spPr>
          <a:xfrm>
            <a:off x="592681" y="5733256"/>
            <a:ext cx="723275" cy="307777"/>
          </a:xfrm>
          <a:prstGeom prst="rect">
            <a:avLst/>
          </a:prstGeom>
          <a:ln w="9525">
            <a:noFill/>
          </a:ln>
        </p:spPr>
        <p:txBody>
          <a:bodyPr wrap="none">
            <a:spAutoFit/>
          </a:bodyPr>
          <a:lstStyle/>
          <a:p>
            <a:pPr algn="ctr" defTabSz="820699" fontAlgn="auto">
              <a:spcBef>
                <a:spcPts val="0"/>
              </a:spcBef>
              <a:spcAft>
                <a:spcPts val="0"/>
              </a:spcAft>
            </a:pPr>
            <a:r>
              <a:rPr lang="ja-JP" altLang="en-US" sz="1400" dirty="0" smtClean="0">
                <a:solidFill>
                  <a:prstClr val="black"/>
                </a:solidFill>
                <a:latin typeface="Calibri"/>
                <a:ea typeface="ＭＳ Ｐゴシック"/>
              </a:rPr>
              <a:t>厚労省</a:t>
            </a:r>
            <a:endParaRPr lang="en-US" altLang="ja-JP" sz="1400" dirty="0">
              <a:solidFill>
                <a:prstClr val="black"/>
              </a:solidFill>
              <a:latin typeface="Calibri"/>
              <a:ea typeface="ＭＳ Ｐゴシック"/>
            </a:endParaRPr>
          </a:p>
        </p:txBody>
      </p:sp>
      <p:sp>
        <p:nvSpPr>
          <p:cNvPr id="12" name="フローチャート : 書類 11"/>
          <p:cNvSpPr/>
          <p:nvPr/>
        </p:nvSpPr>
        <p:spPr>
          <a:xfrm>
            <a:off x="107506" y="905566"/>
            <a:ext cx="3436174" cy="436837"/>
          </a:xfrm>
          <a:prstGeom prst="flowChartDocumen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2069" tIns="41035" rIns="82069" bIns="41035" spcCol="0" rtlCol="0" anchor="ctr"/>
          <a:lstStyle/>
          <a:p>
            <a:pPr defTabSz="820699" fontAlgn="auto">
              <a:spcBef>
                <a:spcPts val="0"/>
              </a:spcBef>
              <a:spcAft>
                <a:spcPts val="0"/>
              </a:spcAft>
            </a:pPr>
            <a:r>
              <a:rPr lang="ja-JP" altLang="en-US" sz="1400" b="1" dirty="0" smtClean="0">
                <a:solidFill>
                  <a:prstClr val="black"/>
                </a:solidFill>
              </a:rPr>
              <a:t>特定接種の対象となる事業者の登録</a:t>
            </a:r>
            <a:endParaRPr lang="ja-JP" altLang="en-US" sz="1400" b="1" dirty="0">
              <a:solidFill>
                <a:prstClr val="black"/>
              </a:solidFill>
            </a:endParaRPr>
          </a:p>
        </p:txBody>
      </p:sp>
      <p:sp>
        <p:nvSpPr>
          <p:cNvPr id="3" name="大かっこ 2"/>
          <p:cNvSpPr/>
          <p:nvPr/>
        </p:nvSpPr>
        <p:spPr>
          <a:xfrm>
            <a:off x="3239679" y="1887820"/>
            <a:ext cx="1098287" cy="32903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r>
              <a:rPr kumimoji="1" lang="ja-JP" altLang="en-US" sz="1200" dirty="0" smtClean="0"/>
              <a:t>事業者登録</a:t>
            </a:r>
            <a:endParaRPr kumimoji="1" lang="ja-JP" altLang="en-US" sz="1200" dirty="0"/>
          </a:p>
        </p:txBody>
      </p:sp>
      <p:sp>
        <p:nvSpPr>
          <p:cNvPr id="74" name="左矢印 73"/>
          <p:cNvSpPr/>
          <p:nvPr/>
        </p:nvSpPr>
        <p:spPr>
          <a:xfrm flipH="1">
            <a:off x="1959413" y="1757527"/>
            <a:ext cx="667450" cy="377185"/>
          </a:xfrm>
          <a:prstGeom prst="leftArrow">
            <a:avLst/>
          </a:prstGeom>
          <a:solidFill>
            <a:schemeClr val="accent5">
              <a:lumMod val="20000"/>
              <a:lumOff val="8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820699" fontAlgn="auto">
              <a:spcBef>
                <a:spcPts val="0"/>
              </a:spcBef>
              <a:spcAft>
                <a:spcPts val="0"/>
              </a:spcAft>
            </a:pPr>
            <a:endParaRPr lang="ja-JP" altLang="en-US" sz="1600">
              <a:solidFill>
                <a:prstClr val="white"/>
              </a:solidFill>
            </a:endParaRPr>
          </a:p>
        </p:txBody>
      </p:sp>
      <p:sp>
        <p:nvSpPr>
          <p:cNvPr id="75" name="角丸四角形 74"/>
          <p:cNvSpPr/>
          <p:nvPr/>
        </p:nvSpPr>
        <p:spPr>
          <a:xfrm>
            <a:off x="7687835" y="1622616"/>
            <a:ext cx="1146584" cy="397559"/>
          </a:xfrm>
          <a:prstGeom prst="roundRect">
            <a:avLst>
              <a:gd name="adj" fmla="val 7837"/>
            </a:avLst>
          </a:prstGeom>
          <a:solidFill>
            <a:srgbClr val="CCFF99"/>
          </a:solidFill>
          <a:ln w="9525"/>
        </p:spPr>
        <p:style>
          <a:lnRef idx="2">
            <a:schemeClr val="dk1"/>
          </a:lnRef>
          <a:fillRef idx="1">
            <a:schemeClr val="lt1"/>
          </a:fillRef>
          <a:effectRef idx="0">
            <a:schemeClr val="dk1"/>
          </a:effectRef>
          <a:fontRef idx="minor">
            <a:schemeClr val="dk1"/>
          </a:fontRef>
        </p:style>
        <p:txBody>
          <a:bodyPr lIns="87793" tIns="43897" rIns="87793" bIns="43897" rtlCol="0" anchor="ctr"/>
          <a:lstStyle/>
          <a:p>
            <a:pPr algn="ctr" defTabSz="820699" fontAlgn="auto">
              <a:spcBef>
                <a:spcPts val="0"/>
              </a:spcBef>
              <a:spcAft>
                <a:spcPts val="0"/>
              </a:spcAft>
            </a:pPr>
            <a:r>
              <a:rPr lang="ja-JP" altLang="en-US" sz="1200" dirty="0">
                <a:solidFill>
                  <a:prstClr val="black"/>
                </a:solidFill>
              </a:rPr>
              <a:t>事業者</a:t>
            </a:r>
            <a:endParaRPr lang="en-US" altLang="ja-JP" sz="1200" dirty="0">
              <a:solidFill>
                <a:prstClr val="black"/>
              </a:solidFill>
            </a:endParaRPr>
          </a:p>
          <a:p>
            <a:pPr algn="ctr" defTabSz="820699" fontAlgn="auto">
              <a:spcBef>
                <a:spcPts val="0"/>
              </a:spcBef>
              <a:spcAft>
                <a:spcPts val="0"/>
              </a:spcAft>
            </a:pPr>
            <a:r>
              <a:rPr lang="ja-JP" altLang="en-US" sz="1200" dirty="0">
                <a:solidFill>
                  <a:prstClr val="black"/>
                </a:solidFill>
              </a:rPr>
              <a:t>（事業所単位）</a:t>
            </a:r>
            <a:endParaRPr lang="en-US" altLang="ja-JP" sz="1200" dirty="0">
              <a:solidFill>
                <a:prstClr val="black"/>
              </a:solidFill>
            </a:endParaRPr>
          </a:p>
        </p:txBody>
      </p:sp>
      <p:sp>
        <p:nvSpPr>
          <p:cNvPr id="79" name="角丸四角形 78"/>
          <p:cNvSpPr/>
          <p:nvPr/>
        </p:nvSpPr>
        <p:spPr>
          <a:xfrm>
            <a:off x="7687835" y="2020175"/>
            <a:ext cx="1146585" cy="397559"/>
          </a:xfrm>
          <a:prstGeom prst="roundRect">
            <a:avLst>
              <a:gd name="adj" fmla="val 7837"/>
            </a:avLst>
          </a:prstGeom>
          <a:solidFill>
            <a:srgbClr val="CCFF99"/>
          </a:solidFill>
          <a:ln w="9525"/>
        </p:spPr>
        <p:style>
          <a:lnRef idx="2">
            <a:schemeClr val="dk1"/>
          </a:lnRef>
          <a:fillRef idx="1">
            <a:schemeClr val="lt1"/>
          </a:fillRef>
          <a:effectRef idx="0">
            <a:schemeClr val="dk1"/>
          </a:effectRef>
          <a:fontRef idx="minor">
            <a:schemeClr val="dk1"/>
          </a:fontRef>
        </p:style>
        <p:txBody>
          <a:bodyPr lIns="87793" tIns="43897" rIns="87793" bIns="43897" rtlCol="0" anchor="ctr"/>
          <a:lstStyle/>
          <a:p>
            <a:pPr algn="ctr" defTabSz="820699" fontAlgn="auto">
              <a:spcBef>
                <a:spcPts val="0"/>
              </a:spcBef>
              <a:spcAft>
                <a:spcPts val="0"/>
              </a:spcAft>
            </a:pPr>
            <a:r>
              <a:rPr lang="ja-JP" altLang="en-US" sz="1200" dirty="0">
                <a:solidFill>
                  <a:prstClr val="black"/>
                </a:solidFill>
              </a:rPr>
              <a:t>事業者</a:t>
            </a:r>
            <a:endParaRPr lang="en-US" altLang="ja-JP" sz="1200" dirty="0">
              <a:solidFill>
                <a:prstClr val="black"/>
              </a:solidFill>
            </a:endParaRPr>
          </a:p>
          <a:p>
            <a:pPr algn="ctr" defTabSz="820699" fontAlgn="auto">
              <a:spcBef>
                <a:spcPts val="0"/>
              </a:spcBef>
              <a:spcAft>
                <a:spcPts val="0"/>
              </a:spcAft>
            </a:pPr>
            <a:r>
              <a:rPr lang="ja-JP" altLang="en-US" sz="1200" dirty="0">
                <a:solidFill>
                  <a:prstClr val="black"/>
                </a:solidFill>
              </a:rPr>
              <a:t>（事業所単位）</a:t>
            </a:r>
            <a:endParaRPr lang="en-US" altLang="ja-JP" sz="1200" dirty="0">
              <a:solidFill>
                <a:prstClr val="black"/>
              </a:solidFill>
            </a:endParaRPr>
          </a:p>
        </p:txBody>
      </p:sp>
      <p:sp>
        <p:nvSpPr>
          <p:cNvPr id="2" name="角丸四角形 1"/>
          <p:cNvSpPr/>
          <p:nvPr/>
        </p:nvSpPr>
        <p:spPr>
          <a:xfrm>
            <a:off x="6539856" y="1265606"/>
            <a:ext cx="580844" cy="1094477"/>
          </a:xfrm>
          <a:prstGeom prst="roundRect">
            <a:avLst/>
          </a:prstGeom>
          <a:solidFill>
            <a:srgbClr val="FFCC66"/>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400" dirty="0" smtClean="0">
                <a:solidFill>
                  <a:schemeClr val="tx1"/>
                </a:solidFill>
              </a:rPr>
              <a:t>都道府県等による協力</a:t>
            </a:r>
            <a:endParaRPr kumimoji="1" lang="ja-JP" altLang="en-US" sz="1400" dirty="0">
              <a:solidFill>
                <a:schemeClr val="tx1"/>
              </a:solidFill>
            </a:endParaRPr>
          </a:p>
        </p:txBody>
      </p:sp>
      <p:sp>
        <p:nvSpPr>
          <p:cNvPr id="81" name="正方形/長方形 80"/>
          <p:cNvSpPr/>
          <p:nvPr/>
        </p:nvSpPr>
        <p:spPr>
          <a:xfrm>
            <a:off x="601763" y="4437112"/>
            <a:ext cx="723275" cy="307777"/>
          </a:xfrm>
          <a:prstGeom prst="rect">
            <a:avLst/>
          </a:prstGeom>
        </p:spPr>
        <p:txBody>
          <a:bodyPr wrap="none">
            <a:spAutoFit/>
          </a:bodyPr>
          <a:lstStyle/>
          <a:p>
            <a:pPr algn="ctr" defTabSz="820699" fontAlgn="auto">
              <a:spcBef>
                <a:spcPts val="0"/>
              </a:spcBef>
              <a:spcAft>
                <a:spcPts val="0"/>
              </a:spcAft>
            </a:pPr>
            <a:r>
              <a:rPr lang="ja-JP" altLang="en-US" sz="1400" dirty="0" smtClean="0">
                <a:solidFill>
                  <a:prstClr val="black"/>
                </a:solidFill>
                <a:latin typeface="Calibri"/>
                <a:ea typeface="ＭＳ Ｐゴシック"/>
              </a:rPr>
              <a:t>厚労省</a:t>
            </a:r>
            <a:endParaRPr lang="en-US" altLang="ja-JP" sz="1400" dirty="0">
              <a:solidFill>
                <a:prstClr val="black"/>
              </a:solidFill>
              <a:latin typeface="Calibri"/>
              <a:ea typeface="ＭＳ Ｐゴシック"/>
            </a:endParaRPr>
          </a:p>
        </p:txBody>
      </p:sp>
      <p:sp>
        <p:nvSpPr>
          <p:cNvPr id="4" name="角丸四角形吹き出し 3"/>
          <p:cNvSpPr/>
          <p:nvPr/>
        </p:nvSpPr>
        <p:spPr>
          <a:xfrm>
            <a:off x="6854723" y="3794355"/>
            <a:ext cx="2016224" cy="282717"/>
          </a:xfrm>
          <a:prstGeom prst="wedgeRoundRectCallout">
            <a:avLst>
              <a:gd name="adj1" fmla="val -53139"/>
              <a:gd name="adj2" fmla="val 92325"/>
              <a:gd name="adj3" fmla="val 16667"/>
            </a:avLst>
          </a:prstGeom>
          <a:solidFill>
            <a:srgbClr val="FFCC66"/>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都道府県等による協力</a:t>
            </a:r>
            <a:endParaRPr kumimoji="1" lang="ja-JP" altLang="en-US" sz="1400" dirty="0">
              <a:solidFill>
                <a:schemeClr val="tx1"/>
              </a:solidFill>
            </a:endParaRPr>
          </a:p>
        </p:txBody>
      </p:sp>
      <p:sp>
        <p:nvSpPr>
          <p:cNvPr id="83" name="角丸四角形吹き出し 82"/>
          <p:cNvSpPr/>
          <p:nvPr/>
        </p:nvSpPr>
        <p:spPr>
          <a:xfrm>
            <a:off x="7745896" y="5805264"/>
            <a:ext cx="1146584" cy="628274"/>
          </a:xfrm>
          <a:prstGeom prst="wedgeRoundRectCallout">
            <a:avLst>
              <a:gd name="adj1" fmla="val -55047"/>
              <a:gd name="adj2" fmla="val -65557"/>
              <a:gd name="adj3" fmla="val 16667"/>
            </a:avLst>
          </a:prstGeom>
          <a:solidFill>
            <a:srgbClr val="FFCC66"/>
          </a:solidFill>
          <a:ln w="9525">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都道府県等による協力</a:t>
            </a:r>
            <a:endParaRPr kumimoji="1" lang="ja-JP" altLang="en-US" sz="1400" dirty="0">
              <a:solidFill>
                <a:schemeClr val="tx1"/>
              </a:solidFill>
            </a:endParaRPr>
          </a:p>
        </p:txBody>
      </p:sp>
      <p:sp>
        <p:nvSpPr>
          <p:cNvPr id="65" name="正方形/長方形 64"/>
          <p:cNvSpPr/>
          <p:nvPr/>
        </p:nvSpPr>
        <p:spPr>
          <a:xfrm>
            <a:off x="3830298" y="3729666"/>
            <a:ext cx="3049049" cy="282926"/>
          </a:xfrm>
          <a:prstGeom prst="rect">
            <a:avLst/>
          </a:prstGeom>
        </p:spPr>
        <p:txBody>
          <a:bodyPr wrap="square" lIns="82069" tIns="41035" rIns="82069" bIns="41035">
            <a:spAutoFit/>
          </a:bodyPr>
          <a:lstStyle/>
          <a:p>
            <a:pPr defTabSz="820699" fontAlgn="auto">
              <a:spcBef>
                <a:spcPts val="0"/>
              </a:spcBef>
              <a:spcAft>
                <a:spcPts val="0"/>
              </a:spcAft>
            </a:pPr>
            <a:r>
              <a:rPr lang="en-US" altLang="ja-JP" sz="1300" dirty="0" smtClean="0">
                <a:solidFill>
                  <a:prstClr val="black"/>
                </a:solidFill>
                <a:latin typeface="Calibri"/>
                <a:ea typeface="ＭＳ Ｐゴシック"/>
              </a:rPr>
              <a:t>※</a:t>
            </a:r>
            <a:r>
              <a:rPr lang="ja-JP" altLang="en-US" sz="1300" dirty="0" smtClean="0">
                <a:solidFill>
                  <a:prstClr val="black"/>
                </a:solidFill>
                <a:latin typeface="Calibri"/>
                <a:ea typeface="ＭＳ Ｐゴシック"/>
              </a:rPr>
              <a:t>原則として集団的接種を実施。</a:t>
            </a:r>
            <a:endParaRPr lang="ja-JP" altLang="en-US" sz="1300" dirty="0">
              <a:solidFill>
                <a:prstClr val="black"/>
              </a:solidFill>
              <a:latin typeface="Calibri"/>
              <a:ea typeface="ＭＳ Ｐゴシック"/>
            </a:endParaRPr>
          </a:p>
        </p:txBody>
      </p:sp>
    </p:spTree>
    <p:extLst>
      <p:ext uri="{BB962C8B-B14F-4D97-AF65-F5344CB8AC3E}">
        <p14:creationId xmlns="" xmlns:p14="http://schemas.microsoft.com/office/powerpoint/2010/main" val="10449302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下矢印 71"/>
          <p:cNvSpPr/>
          <p:nvPr/>
        </p:nvSpPr>
        <p:spPr>
          <a:xfrm>
            <a:off x="3995936" y="1268760"/>
            <a:ext cx="504056" cy="648072"/>
          </a:xfrm>
          <a:prstGeom prst="downArrow">
            <a:avLst>
              <a:gd name="adj1" fmla="val 50000"/>
              <a:gd name="adj2" fmla="val 2984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8" name="上矢印 87"/>
          <p:cNvSpPr/>
          <p:nvPr/>
        </p:nvSpPr>
        <p:spPr>
          <a:xfrm>
            <a:off x="827584" y="2420888"/>
            <a:ext cx="216024" cy="3384376"/>
          </a:xfrm>
          <a:prstGeom prst="upArrow">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9" name="下矢印 88"/>
          <p:cNvSpPr/>
          <p:nvPr/>
        </p:nvSpPr>
        <p:spPr>
          <a:xfrm>
            <a:off x="251520" y="2420888"/>
            <a:ext cx="216024" cy="3312368"/>
          </a:xfrm>
          <a:prstGeom prst="downArrow">
            <a:avLst/>
          </a:prstGeom>
          <a:no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額縁 5"/>
          <p:cNvSpPr/>
          <p:nvPr/>
        </p:nvSpPr>
        <p:spPr>
          <a:xfrm>
            <a:off x="107504" y="44624"/>
            <a:ext cx="8928992" cy="600064"/>
          </a:xfrm>
          <a:prstGeom prst="bevel">
            <a:avLst/>
          </a:prstGeom>
          <a:solidFill>
            <a:schemeClr val="accent5">
              <a:lumMod val="60000"/>
              <a:lumOff val="40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lIns="82069" tIns="41035" rIns="82069" bIns="41035" spcCol="0" rtlCol="0" anchor="ctr"/>
          <a:lstStyle/>
          <a:p>
            <a:pPr algn="ctr" defTabSz="820699"/>
            <a:r>
              <a:rPr lang="ja-JP" altLang="en-US" sz="2400" b="1" dirty="0" smtClean="0">
                <a:solidFill>
                  <a:schemeClr val="tx1"/>
                </a:solidFill>
              </a:rPr>
              <a:t>住民接種について</a:t>
            </a:r>
            <a:r>
              <a:rPr lang="ja-JP" altLang="en-US" dirty="0" smtClean="0">
                <a:solidFill>
                  <a:schemeClr val="tx1"/>
                </a:solidFill>
              </a:rPr>
              <a:t>（接種体制の概要）</a:t>
            </a:r>
          </a:p>
        </p:txBody>
      </p:sp>
      <p:sp>
        <p:nvSpPr>
          <p:cNvPr id="119" name="正方形/長方形 118"/>
          <p:cNvSpPr/>
          <p:nvPr/>
        </p:nvSpPr>
        <p:spPr>
          <a:xfrm>
            <a:off x="1547664" y="3068960"/>
            <a:ext cx="5256584" cy="2232248"/>
          </a:xfrm>
          <a:prstGeom prst="rect">
            <a:avLst/>
          </a:prstGeom>
          <a:solidFill>
            <a:srgbClr val="FF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82069" tIns="41035" rIns="82069" bIns="41035" spcCol="0" rtlCol="0" anchor="t" anchorCtr="0"/>
          <a:lstStyle/>
          <a:p>
            <a:pPr algn="ctr" defTabSz="820699" fontAlgn="auto">
              <a:spcBef>
                <a:spcPts val="0"/>
              </a:spcBef>
              <a:spcAft>
                <a:spcPts val="0"/>
              </a:spcAft>
            </a:pPr>
            <a:r>
              <a:rPr lang="ja-JP" altLang="en-US" b="1" dirty="0" smtClean="0">
                <a:solidFill>
                  <a:schemeClr val="tx1"/>
                </a:solidFill>
              </a:rPr>
              <a:t>住民接種</a:t>
            </a:r>
            <a:r>
              <a:rPr lang="ja-JP" altLang="en-US" b="1" dirty="0" smtClean="0">
                <a:solidFill>
                  <a:schemeClr val="tx1"/>
                </a:solidFill>
              </a:rPr>
              <a:t>の実施</a:t>
            </a:r>
            <a:endParaRPr lang="ja-JP" altLang="en-US" b="1" dirty="0">
              <a:solidFill>
                <a:schemeClr val="tx1"/>
              </a:solidFill>
            </a:endParaRPr>
          </a:p>
        </p:txBody>
      </p:sp>
      <p:sp>
        <p:nvSpPr>
          <p:cNvPr id="5" name="正方形/長方形 4"/>
          <p:cNvSpPr/>
          <p:nvPr/>
        </p:nvSpPr>
        <p:spPr>
          <a:xfrm>
            <a:off x="975521" y="1412776"/>
            <a:ext cx="2210862" cy="523220"/>
          </a:xfrm>
          <a:prstGeom prst="rect">
            <a:avLst/>
          </a:prstGeom>
        </p:spPr>
        <p:txBody>
          <a:bodyPr wrap="none">
            <a:spAutoFit/>
          </a:bodyPr>
          <a:lstStyle/>
          <a:p>
            <a:pPr defTabSz="820699" fontAlgn="auto">
              <a:spcBef>
                <a:spcPts val="0"/>
              </a:spcBef>
              <a:spcAft>
                <a:spcPts val="0"/>
              </a:spcAft>
            </a:pPr>
            <a:r>
              <a:rPr lang="ja-JP" altLang="en-US" sz="1400" dirty="0" smtClean="0">
                <a:solidFill>
                  <a:prstClr val="black"/>
                </a:solidFill>
                <a:latin typeface="Calibri"/>
                <a:ea typeface="ＭＳ Ｐゴシック"/>
              </a:rPr>
              <a:t>基本的対処方針を変更し、</a:t>
            </a:r>
            <a:endParaRPr lang="en-US" altLang="ja-JP" sz="1400" dirty="0" smtClean="0">
              <a:solidFill>
                <a:prstClr val="black"/>
              </a:solidFill>
              <a:latin typeface="Calibri"/>
              <a:ea typeface="ＭＳ Ｐゴシック"/>
            </a:endParaRPr>
          </a:p>
          <a:p>
            <a:pPr defTabSz="820699" fontAlgn="auto">
              <a:spcBef>
                <a:spcPts val="0"/>
              </a:spcBef>
              <a:spcAft>
                <a:spcPts val="0"/>
              </a:spcAft>
            </a:pPr>
            <a:r>
              <a:rPr lang="ja-JP" altLang="en-US" sz="1400" dirty="0" smtClean="0">
                <a:solidFill>
                  <a:prstClr val="black"/>
                </a:solidFill>
                <a:latin typeface="Calibri"/>
                <a:ea typeface="ＭＳ Ｐゴシック"/>
              </a:rPr>
              <a:t>対象者及び期間を設定</a:t>
            </a:r>
            <a:endParaRPr lang="en-US" altLang="ja-JP" sz="1400" dirty="0">
              <a:solidFill>
                <a:prstClr val="black"/>
              </a:solidFill>
              <a:latin typeface="Calibri"/>
              <a:ea typeface="ＭＳ Ｐゴシック"/>
            </a:endParaRPr>
          </a:p>
        </p:txBody>
      </p:sp>
      <p:sp>
        <p:nvSpPr>
          <p:cNvPr id="71" name="正方形/長方形 70"/>
          <p:cNvSpPr/>
          <p:nvPr/>
        </p:nvSpPr>
        <p:spPr>
          <a:xfrm>
            <a:off x="4362663" y="1854178"/>
            <a:ext cx="184730" cy="246220"/>
          </a:xfrm>
          <a:prstGeom prst="rect">
            <a:avLst/>
          </a:prstGeom>
        </p:spPr>
        <p:txBody>
          <a:bodyPr wrap="none">
            <a:spAutoFit/>
          </a:bodyPr>
          <a:lstStyle/>
          <a:p>
            <a:pPr algn="ctr" defTabSz="820699" fontAlgn="auto">
              <a:spcBef>
                <a:spcPts val="0"/>
              </a:spcBef>
              <a:spcAft>
                <a:spcPts val="0"/>
              </a:spcAft>
            </a:pPr>
            <a:endParaRPr lang="en-US" altLang="ja-JP" sz="1000" dirty="0">
              <a:solidFill>
                <a:prstClr val="black"/>
              </a:solidFill>
              <a:latin typeface="Calibri"/>
              <a:ea typeface="ＭＳ Ｐゴシック"/>
            </a:endParaRPr>
          </a:p>
        </p:txBody>
      </p:sp>
      <p:sp>
        <p:nvSpPr>
          <p:cNvPr id="76" name="角丸四角形 75"/>
          <p:cNvSpPr/>
          <p:nvPr/>
        </p:nvSpPr>
        <p:spPr>
          <a:xfrm>
            <a:off x="1835696" y="4365104"/>
            <a:ext cx="1008112" cy="253543"/>
          </a:xfrm>
          <a:prstGeom prst="roundRect">
            <a:avLst>
              <a:gd name="adj" fmla="val 7837"/>
            </a:avLst>
          </a:prstGeom>
          <a:solidFill>
            <a:srgbClr val="CCFF99"/>
          </a:solidFill>
        </p:spPr>
        <p:style>
          <a:lnRef idx="2">
            <a:schemeClr val="dk1"/>
          </a:lnRef>
          <a:fillRef idx="1">
            <a:schemeClr val="lt1"/>
          </a:fillRef>
          <a:effectRef idx="0">
            <a:schemeClr val="dk1"/>
          </a:effectRef>
          <a:fontRef idx="minor">
            <a:schemeClr val="dk1"/>
          </a:fontRef>
        </p:style>
        <p:txBody>
          <a:bodyPr lIns="87793" tIns="43897" rIns="87793" bIns="43897" rtlCol="0" anchor="ctr"/>
          <a:lstStyle/>
          <a:p>
            <a:pPr algn="ctr" defTabSz="820699" fontAlgn="auto">
              <a:spcBef>
                <a:spcPts val="0"/>
              </a:spcBef>
              <a:spcAft>
                <a:spcPts val="0"/>
              </a:spcAft>
            </a:pPr>
            <a:r>
              <a:rPr lang="ja-JP" altLang="en-US" sz="1200" dirty="0" smtClean="0">
                <a:solidFill>
                  <a:prstClr val="black"/>
                </a:solidFill>
              </a:rPr>
              <a:t>学校</a:t>
            </a:r>
            <a:endParaRPr lang="en-US" altLang="ja-JP" sz="1200" dirty="0">
              <a:solidFill>
                <a:prstClr val="black"/>
              </a:solidFill>
            </a:endParaRPr>
          </a:p>
        </p:txBody>
      </p:sp>
      <p:sp>
        <p:nvSpPr>
          <p:cNvPr id="164" name="角丸四角形 163"/>
          <p:cNvSpPr/>
          <p:nvPr/>
        </p:nvSpPr>
        <p:spPr>
          <a:xfrm>
            <a:off x="87296" y="908720"/>
            <a:ext cx="8445144" cy="504056"/>
          </a:xfrm>
          <a:prstGeom prst="roundRect">
            <a:avLst/>
          </a:prstGeom>
          <a:solidFill>
            <a:schemeClr val="accent3">
              <a:lumMod val="40000"/>
              <a:lumOff val="60000"/>
            </a:schemeClr>
          </a:solidFill>
          <a:ln cmpd="sng"/>
        </p:spPr>
        <p:style>
          <a:lnRef idx="2">
            <a:schemeClr val="dk1"/>
          </a:lnRef>
          <a:fillRef idx="1">
            <a:schemeClr val="lt1"/>
          </a:fillRef>
          <a:effectRef idx="0">
            <a:schemeClr val="dk1"/>
          </a:effectRef>
          <a:fontRef idx="minor">
            <a:schemeClr val="dk1"/>
          </a:fontRef>
        </p:style>
        <p:txBody>
          <a:bodyPr lIns="90690" tIns="45345" rIns="90690" bIns="45345" rtlCol="0" anchor="ctr"/>
          <a:lstStyle/>
          <a:p>
            <a:pPr algn="ctr" defTabSz="820699" fontAlgn="auto">
              <a:spcBef>
                <a:spcPts val="0"/>
              </a:spcBef>
              <a:spcAft>
                <a:spcPts val="0"/>
              </a:spcAft>
            </a:pPr>
            <a:r>
              <a:rPr lang="ja-JP" altLang="en-US" sz="2000" b="1" dirty="0" smtClean="0">
                <a:solidFill>
                  <a:prstClr val="black"/>
                </a:solidFill>
              </a:rPr>
              <a:t>国</a:t>
            </a:r>
            <a:endParaRPr lang="en-US" altLang="ja-JP" sz="2000" b="1" dirty="0" smtClean="0">
              <a:solidFill>
                <a:prstClr val="black"/>
              </a:solidFill>
            </a:endParaRPr>
          </a:p>
        </p:txBody>
      </p:sp>
      <p:sp>
        <p:nvSpPr>
          <p:cNvPr id="168" name="角丸四角形 167"/>
          <p:cNvSpPr/>
          <p:nvPr/>
        </p:nvSpPr>
        <p:spPr>
          <a:xfrm>
            <a:off x="108265" y="1988840"/>
            <a:ext cx="6263935" cy="432048"/>
          </a:xfrm>
          <a:prstGeom prst="roundRect">
            <a:avLst/>
          </a:prstGeom>
          <a:solidFill>
            <a:schemeClr val="accent6">
              <a:lumMod val="40000"/>
              <a:lumOff val="60000"/>
            </a:schemeClr>
          </a:solidFill>
          <a:ln cmpd="sng"/>
        </p:spPr>
        <p:style>
          <a:lnRef idx="2">
            <a:schemeClr val="dk1"/>
          </a:lnRef>
          <a:fillRef idx="1">
            <a:schemeClr val="lt1"/>
          </a:fillRef>
          <a:effectRef idx="0">
            <a:schemeClr val="dk1"/>
          </a:effectRef>
          <a:fontRef idx="minor">
            <a:schemeClr val="dk1"/>
          </a:fontRef>
        </p:style>
        <p:txBody>
          <a:bodyPr lIns="90690" tIns="45345" rIns="90690" bIns="45345" rtlCol="0" anchor="ctr"/>
          <a:lstStyle/>
          <a:p>
            <a:pPr algn="ctr" defTabSz="820699" fontAlgn="auto">
              <a:spcBef>
                <a:spcPts val="0"/>
              </a:spcBef>
              <a:spcAft>
                <a:spcPts val="0"/>
              </a:spcAft>
            </a:pPr>
            <a:r>
              <a:rPr lang="ja-JP" altLang="en-US" sz="2000" b="1" dirty="0" smtClean="0">
                <a:solidFill>
                  <a:prstClr val="black"/>
                </a:solidFill>
              </a:rPr>
              <a:t>市町村（実施主体）</a:t>
            </a:r>
            <a:endParaRPr lang="en-US" altLang="ja-JP" sz="2000" b="1" dirty="0" smtClean="0">
              <a:solidFill>
                <a:prstClr val="black"/>
              </a:solidFill>
            </a:endParaRPr>
          </a:p>
        </p:txBody>
      </p:sp>
      <p:sp>
        <p:nvSpPr>
          <p:cNvPr id="75" name="角丸四角形 74"/>
          <p:cNvSpPr/>
          <p:nvPr/>
        </p:nvSpPr>
        <p:spPr>
          <a:xfrm>
            <a:off x="3275856" y="4365104"/>
            <a:ext cx="1656184" cy="253543"/>
          </a:xfrm>
          <a:prstGeom prst="roundRect">
            <a:avLst>
              <a:gd name="adj" fmla="val 7837"/>
            </a:avLst>
          </a:prstGeom>
          <a:solidFill>
            <a:srgbClr val="CCFF99"/>
          </a:solidFill>
        </p:spPr>
        <p:style>
          <a:lnRef idx="2">
            <a:schemeClr val="dk1"/>
          </a:lnRef>
          <a:fillRef idx="1">
            <a:schemeClr val="lt1"/>
          </a:fillRef>
          <a:effectRef idx="0">
            <a:schemeClr val="dk1"/>
          </a:effectRef>
          <a:fontRef idx="minor">
            <a:schemeClr val="dk1"/>
          </a:fontRef>
        </p:style>
        <p:txBody>
          <a:bodyPr lIns="87793" tIns="43897" rIns="87793" bIns="43897" rtlCol="0" anchor="ctr"/>
          <a:lstStyle/>
          <a:p>
            <a:pPr algn="ctr" defTabSz="820699" fontAlgn="auto">
              <a:spcBef>
                <a:spcPts val="0"/>
              </a:spcBef>
              <a:spcAft>
                <a:spcPts val="0"/>
              </a:spcAft>
            </a:pPr>
            <a:r>
              <a:rPr lang="ja-JP" altLang="en-US" sz="1200" dirty="0" smtClean="0">
                <a:solidFill>
                  <a:prstClr val="black"/>
                </a:solidFill>
              </a:rPr>
              <a:t>保健センター・公民館</a:t>
            </a:r>
            <a:endParaRPr lang="en-US" altLang="ja-JP" sz="1200" dirty="0">
              <a:solidFill>
                <a:prstClr val="black"/>
              </a:solidFill>
            </a:endParaRPr>
          </a:p>
        </p:txBody>
      </p:sp>
      <p:sp>
        <p:nvSpPr>
          <p:cNvPr id="79" name="角丸四角形 78"/>
          <p:cNvSpPr/>
          <p:nvPr/>
        </p:nvSpPr>
        <p:spPr>
          <a:xfrm>
            <a:off x="5580112" y="4366647"/>
            <a:ext cx="1074577" cy="252000"/>
          </a:xfrm>
          <a:prstGeom prst="roundRect">
            <a:avLst>
              <a:gd name="adj" fmla="val 7837"/>
            </a:avLst>
          </a:prstGeom>
          <a:solidFill>
            <a:srgbClr val="CCFF99"/>
          </a:solidFill>
        </p:spPr>
        <p:style>
          <a:lnRef idx="2">
            <a:schemeClr val="dk1"/>
          </a:lnRef>
          <a:fillRef idx="1">
            <a:schemeClr val="lt1"/>
          </a:fillRef>
          <a:effectRef idx="0">
            <a:schemeClr val="dk1"/>
          </a:effectRef>
          <a:fontRef idx="minor">
            <a:schemeClr val="dk1"/>
          </a:fontRef>
        </p:style>
        <p:txBody>
          <a:bodyPr lIns="87793" tIns="43897" rIns="87793" bIns="43897" rtlCol="0" anchor="ctr"/>
          <a:lstStyle/>
          <a:p>
            <a:pPr algn="ctr" defTabSz="820699" fontAlgn="auto">
              <a:spcBef>
                <a:spcPts val="0"/>
              </a:spcBef>
              <a:spcAft>
                <a:spcPts val="0"/>
              </a:spcAft>
            </a:pPr>
            <a:r>
              <a:rPr lang="ja-JP" altLang="en-US" sz="1200" dirty="0" smtClean="0">
                <a:solidFill>
                  <a:prstClr val="black"/>
                </a:solidFill>
              </a:rPr>
              <a:t>医療機関</a:t>
            </a:r>
            <a:endParaRPr lang="en-US" altLang="ja-JP" sz="1200" dirty="0">
              <a:solidFill>
                <a:prstClr val="black"/>
              </a:solidFill>
            </a:endParaRPr>
          </a:p>
        </p:txBody>
      </p:sp>
      <p:sp>
        <p:nvSpPr>
          <p:cNvPr id="2" name="角丸四角形 1"/>
          <p:cNvSpPr/>
          <p:nvPr/>
        </p:nvSpPr>
        <p:spPr>
          <a:xfrm>
            <a:off x="683568" y="3769876"/>
            <a:ext cx="508836" cy="936104"/>
          </a:xfrm>
          <a:prstGeom prst="roundRect">
            <a:avLst/>
          </a:prstGeom>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b="1" dirty="0" smtClean="0">
                <a:solidFill>
                  <a:schemeClr val="bg1"/>
                </a:solidFill>
              </a:rPr>
              <a:t>予約</a:t>
            </a:r>
            <a:endParaRPr kumimoji="1" lang="ja-JP" altLang="en-US" b="1" dirty="0">
              <a:solidFill>
                <a:schemeClr val="bg1"/>
              </a:solidFill>
            </a:endParaRPr>
          </a:p>
        </p:txBody>
      </p:sp>
      <p:sp>
        <p:nvSpPr>
          <p:cNvPr id="146" name="角丸四角形 145"/>
          <p:cNvSpPr/>
          <p:nvPr/>
        </p:nvSpPr>
        <p:spPr>
          <a:xfrm>
            <a:off x="6569107" y="980728"/>
            <a:ext cx="1603293" cy="360040"/>
          </a:xfrm>
          <a:prstGeom prst="roundRect">
            <a:avLst>
              <a:gd name="adj" fmla="val 0"/>
            </a:avLst>
          </a:prstGeom>
          <a:solidFill>
            <a:schemeClr val="accent3">
              <a:lumMod val="20000"/>
              <a:lumOff val="80000"/>
            </a:schemeClr>
          </a:solidFill>
          <a:ln cmpd="sng"/>
        </p:spPr>
        <p:style>
          <a:lnRef idx="2">
            <a:schemeClr val="dk1"/>
          </a:lnRef>
          <a:fillRef idx="1">
            <a:schemeClr val="lt1"/>
          </a:fillRef>
          <a:effectRef idx="0">
            <a:schemeClr val="dk1"/>
          </a:effectRef>
          <a:fontRef idx="minor">
            <a:schemeClr val="dk1"/>
          </a:fontRef>
        </p:style>
        <p:txBody>
          <a:bodyPr lIns="90690" tIns="45345" rIns="90690" bIns="45345" rtlCol="0" anchor="ctr"/>
          <a:lstStyle/>
          <a:p>
            <a:pPr algn="ctr" defTabSz="820699" fontAlgn="auto">
              <a:spcBef>
                <a:spcPts val="0"/>
              </a:spcBef>
              <a:spcAft>
                <a:spcPts val="0"/>
              </a:spcAft>
            </a:pPr>
            <a:r>
              <a:rPr lang="ja-JP" altLang="en-US" dirty="0" smtClean="0">
                <a:solidFill>
                  <a:prstClr val="black"/>
                </a:solidFill>
              </a:rPr>
              <a:t>厚生労働省</a:t>
            </a:r>
            <a:endParaRPr lang="en-US" altLang="ja-JP" dirty="0" smtClean="0">
              <a:solidFill>
                <a:prstClr val="black"/>
              </a:solidFill>
            </a:endParaRPr>
          </a:p>
        </p:txBody>
      </p:sp>
      <p:sp>
        <p:nvSpPr>
          <p:cNvPr id="66" name="正方形/長方形 65"/>
          <p:cNvSpPr/>
          <p:nvPr/>
        </p:nvSpPr>
        <p:spPr>
          <a:xfrm>
            <a:off x="4475399" y="1412776"/>
            <a:ext cx="1968809" cy="523220"/>
          </a:xfrm>
          <a:prstGeom prst="rect">
            <a:avLst/>
          </a:prstGeom>
        </p:spPr>
        <p:txBody>
          <a:bodyPr wrap="none">
            <a:spAutoFit/>
          </a:bodyPr>
          <a:lstStyle/>
          <a:p>
            <a:pPr defTabSz="820699" fontAlgn="auto">
              <a:spcBef>
                <a:spcPts val="0"/>
              </a:spcBef>
              <a:spcAft>
                <a:spcPts val="0"/>
              </a:spcAft>
            </a:pPr>
            <a:r>
              <a:rPr lang="ja-JP" altLang="en-US" sz="1400" dirty="0" smtClean="0">
                <a:solidFill>
                  <a:prstClr val="black"/>
                </a:solidFill>
                <a:latin typeface="Calibri"/>
                <a:ea typeface="ＭＳ Ｐゴシック"/>
              </a:rPr>
              <a:t>指定行政機関及び</a:t>
            </a:r>
            <a:endParaRPr lang="en-US" altLang="ja-JP" sz="1400" dirty="0" smtClean="0">
              <a:solidFill>
                <a:prstClr val="black"/>
              </a:solidFill>
              <a:latin typeface="Calibri"/>
              <a:ea typeface="ＭＳ Ｐゴシック"/>
            </a:endParaRPr>
          </a:p>
          <a:p>
            <a:pPr defTabSz="820699" fontAlgn="auto">
              <a:spcBef>
                <a:spcPts val="0"/>
              </a:spcBef>
              <a:spcAft>
                <a:spcPts val="0"/>
              </a:spcAft>
            </a:pPr>
            <a:r>
              <a:rPr lang="ja-JP" altLang="en-US" sz="1400" dirty="0" smtClean="0">
                <a:solidFill>
                  <a:prstClr val="black"/>
                </a:solidFill>
                <a:latin typeface="Calibri"/>
                <a:ea typeface="ＭＳ Ｐゴシック"/>
              </a:rPr>
              <a:t>都道府県は接種に協力</a:t>
            </a:r>
            <a:endParaRPr lang="en-US" altLang="ja-JP" sz="1400" dirty="0">
              <a:solidFill>
                <a:prstClr val="black"/>
              </a:solidFill>
              <a:latin typeface="Calibri"/>
              <a:ea typeface="ＭＳ Ｐゴシック"/>
            </a:endParaRPr>
          </a:p>
        </p:txBody>
      </p:sp>
      <p:sp>
        <p:nvSpPr>
          <p:cNvPr id="67" name="正方形/長方形 66"/>
          <p:cNvSpPr/>
          <p:nvPr/>
        </p:nvSpPr>
        <p:spPr>
          <a:xfrm>
            <a:off x="6984840" y="1412776"/>
            <a:ext cx="1763624" cy="523220"/>
          </a:xfrm>
          <a:prstGeom prst="rect">
            <a:avLst/>
          </a:prstGeom>
        </p:spPr>
        <p:txBody>
          <a:bodyPr wrap="none">
            <a:spAutoFit/>
          </a:bodyPr>
          <a:lstStyle/>
          <a:p>
            <a:pPr defTabSz="820699" fontAlgn="auto">
              <a:spcBef>
                <a:spcPts val="0"/>
              </a:spcBef>
              <a:spcAft>
                <a:spcPts val="0"/>
              </a:spcAft>
            </a:pPr>
            <a:r>
              <a:rPr lang="ja-JP" altLang="en-US" sz="1400" dirty="0" smtClean="0">
                <a:solidFill>
                  <a:prstClr val="black"/>
                </a:solidFill>
                <a:latin typeface="Calibri"/>
                <a:ea typeface="ＭＳ Ｐゴシック"/>
              </a:rPr>
              <a:t>都道府県を通じ、</a:t>
            </a:r>
            <a:endParaRPr lang="en-US" altLang="ja-JP" sz="1400" dirty="0" smtClean="0">
              <a:solidFill>
                <a:prstClr val="black"/>
              </a:solidFill>
              <a:latin typeface="Calibri"/>
              <a:ea typeface="ＭＳ Ｐゴシック"/>
            </a:endParaRPr>
          </a:p>
          <a:p>
            <a:pPr defTabSz="820699" fontAlgn="auto">
              <a:spcBef>
                <a:spcPts val="0"/>
              </a:spcBef>
              <a:spcAft>
                <a:spcPts val="0"/>
              </a:spcAft>
            </a:pPr>
            <a:r>
              <a:rPr lang="ja-JP" altLang="en-US" sz="1400" dirty="0" smtClean="0">
                <a:solidFill>
                  <a:prstClr val="black"/>
                </a:solidFill>
                <a:latin typeface="Calibri"/>
                <a:ea typeface="ＭＳ Ｐゴシック"/>
              </a:rPr>
              <a:t>市町村に実施を指示</a:t>
            </a:r>
            <a:endParaRPr lang="en-US" altLang="ja-JP" sz="1400" dirty="0">
              <a:solidFill>
                <a:prstClr val="black"/>
              </a:solidFill>
              <a:latin typeface="Calibri"/>
              <a:ea typeface="ＭＳ Ｐゴシック"/>
            </a:endParaRPr>
          </a:p>
        </p:txBody>
      </p:sp>
      <p:sp>
        <p:nvSpPr>
          <p:cNvPr id="68" name="下矢印 67"/>
          <p:cNvSpPr/>
          <p:nvPr/>
        </p:nvSpPr>
        <p:spPr>
          <a:xfrm>
            <a:off x="467544" y="1268760"/>
            <a:ext cx="504056" cy="648072"/>
          </a:xfrm>
          <a:prstGeom prst="downArrow">
            <a:avLst>
              <a:gd name="adj1" fmla="val 50000"/>
              <a:gd name="adj2" fmla="val 2984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5" name="角丸四角形 164"/>
          <p:cNvSpPr/>
          <p:nvPr/>
        </p:nvSpPr>
        <p:spPr>
          <a:xfrm>
            <a:off x="251520" y="980728"/>
            <a:ext cx="1764704" cy="360040"/>
          </a:xfrm>
          <a:prstGeom prst="roundRect">
            <a:avLst>
              <a:gd name="adj" fmla="val 0"/>
            </a:avLst>
          </a:prstGeom>
          <a:solidFill>
            <a:schemeClr val="accent3">
              <a:lumMod val="20000"/>
              <a:lumOff val="80000"/>
            </a:schemeClr>
          </a:solidFill>
          <a:ln cmpd="sng"/>
        </p:spPr>
        <p:style>
          <a:lnRef idx="2">
            <a:schemeClr val="dk1"/>
          </a:lnRef>
          <a:fillRef idx="1">
            <a:schemeClr val="lt1"/>
          </a:fillRef>
          <a:effectRef idx="0">
            <a:schemeClr val="dk1"/>
          </a:effectRef>
          <a:fontRef idx="minor">
            <a:schemeClr val="dk1"/>
          </a:fontRef>
        </p:style>
        <p:txBody>
          <a:bodyPr lIns="90690" tIns="45345" rIns="90690" bIns="45345" rtlCol="0" anchor="ctr"/>
          <a:lstStyle/>
          <a:p>
            <a:pPr algn="ctr" defTabSz="820699" fontAlgn="auto">
              <a:spcBef>
                <a:spcPts val="0"/>
              </a:spcBef>
              <a:spcAft>
                <a:spcPts val="0"/>
              </a:spcAft>
            </a:pPr>
            <a:r>
              <a:rPr lang="ja-JP" altLang="en-US" dirty="0" smtClean="0">
                <a:solidFill>
                  <a:prstClr val="black"/>
                </a:solidFill>
              </a:rPr>
              <a:t>政府対策本部</a:t>
            </a:r>
            <a:endParaRPr lang="en-US" altLang="ja-JP" dirty="0" smtClean="0">
              <a:solidFill>
                <a:prstClr val="black"/>
              </a:solidFill>
            </a:endParaRPr>
          </a:p>
        </p:txBody>
      </p:sp>
      <p:sp>
        <p:nvSpPr>
          <p:cNvPr id="69" name="下矢印 68"/>
          <p:cNvSpPr/>
          <p:nvPr/>
        </p:nvSpPr>
        <p:spPr>
          <a:xfrm>
            <a:off x="5868144" y="2492896"/>
            <a:ext cx="504056" cy="936104"/>
          </a:xfrm>
          <a:prstGeom prst="downArrow">
            <a:avLst>
              <a:gd name="adj1" fmla="val 50000"/>
              <a:gd name="adj2" fmla="val 2984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下矢印 69"/>
          <p:cNvSpPr/>
          <p:nvPr/>
        </p:nvSpPr>
        <p:spPr>
          <a:xfrm>
            <a:off x="1619672" y="2492896"/>
            <a:ext cx="504056" cy="576064"/>
          </a:xfrm>
          <a:prstGeom prst="downArrow">
            <a:avLst>
              <a:gd name="adj1" fmla="val 50000"/>
              <a:gd name="adj2" fmla="val 29844"/>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p:cNvSpPr/>
          <p:nvPr/>
        </p:nvSpPr>
        <p:spPr>
          <a:xfrm>
            <a:off x="2123728" y="2492896"/>
            <a:ext cx="3845925" cy="523220"/>
          </a:xfrm>
          <a:prstGeom prst="rect">
            <a:avLst/>
          </a:prstGeom>
        </p:spPr>
        <p:txBody>
          <a:bodyPr wrap="none">
            <a:spAutoFit/>
          </a:bodyPr>
          <a:lstStyle/>
          <a:p>
            <a:pPr defTabSz="820699" fontAlgn="auto">
              <a:spcBef>
                <a:spcPts val="0"/>
              </a:spcBef>
              <a:spcAft>
                <a:spcPts val="0"/>
              </a:spcAft>
            </a:pPr>
            <a:r>
              <a:rPr lang="ja-JP" altLang="en-US" sz="1400" dirty="0" smtClean="0">
                <a:solidFill>
                  <a:prstClr val="black"/>
                </a:solidFill>
                <a:latin typeface="Calibri"/>
                <a:ea typeface="ＭＳ Ｐゴシック"/>
              </a:rPr>
              <a:t>公的施設の活用、又は医療機関への委託</a:t>
            </a:r>
            <a:endParaRPr lang="en-US" altLang="ja-JP" sz="1400" dirty="0" smtClean="0">
              <a:solidFill>
                <a:prstClr val="black"/>
              </a:solidFill>
              <a:latin typeface="Calibri"/>
              <a:ea typeface="ＭＳ Ｐゴシック"/>
            </a:endParaRPr>
          </a:p>
          <a:p>
            <a:pPr defTabSz="820699" fontAlgn="auto">
              <a:spcBef>
                <a:spcPts val="0"/>
              </a:spcBef>
              <a:spcAft>
                <a:spcPts val="0"/>
              </a:spcAft>
            </a:pPr>
            <a:r>
              <a:rPr lang="ja-JP" altLang="en-US" sz="1400" dirty="0" smtClean="0">
                <a:solidFill>
                  <a:prstClr val="black"/>
                </a:solidFill>
                <a:latin typeface="Calibri"/>
                <a:ea typeface="ＭＳ Ｐゴシック"/>
              </a:rPr>
              <a:t>（接種会場としては人口</a:t>
            </a:r>
            <a:r>
              <a:rPr lang="en-US" altLang="ja-JP" sz="1400" dirty="0" smtClean="0">
                <a:solidFill>
                  <a:prstClr val="black"/>
                </a:solidFill>
                <a:latin typeface="Calibri"/>
                <a:ea typeface="ＭＳ Ｐゴシック"/>
              </a:rPr>
              <a:t>1</a:t>
            </a:r>
            <a:r>
              <a:rPr lang="ja-JP" altLang="en-US" sz="1400" dirty="0" smtClean="0">
                <a:solidFill>
                  <a:prstClr val="black"/>
                </a:solidFill>
                <a:latin typeface="Calibri"/>
                <a:ea typeface="ＭＳ Ｐゴシック"/>
              </a:rPr>
              <a:t>万人に</a:t>
            </a:r>
            <a:r>
              <a:rPr lang="en-US" altLang="ja-JP" sz="1400" dirty="0" smtClean="0">
                <a:solidFill>
                  <a:prstClr val="black"/>
                </a:solidFill>
                <a:latin typeface="Calibri"/>
                <a:ea typeface="ＭＳ Ｐゴシック"/>
              </a:rPr>
              <a:t>1</a:t>
            </a:r>
            <a:r>
              <a:rPr lang="ja-JP" altLang="en-US" sz="1400" dirty="0" smtClean="0">
                <a:solidFill>
                  <a:prstClr val="black"/>
                </a:solidFill>
                <a:latin typeface="Calibri"/>
                <a:ea typeface="ＭＳ Ｐゴシック"/>
              </a:rPr>
              <a:t>か所程度確保）</a:t>
            </a:r>
            <a:endParaRPr lang="en-US" altLang="ja-JP" sz="1400" dirty="0">
              <a:solidFill>
                <a:prstClr val="black"/>
              </a:solidFill>
              <a:latin typeface="Calibri"/>
              <a:ea typeface="ＭＳ Ｐゴシック"/>
            </a:endParaRPr>
          </a:p>
        </p:txBody>
      </p:sp>
      <p:sp>
        <p:nvSpPr>
          <p:cNvPr id="78" name="正方形/長方形 77"/>
          <p:cNvSpPr/>
          <p:nvPr/>
        </p:nvSpPr>
        <p:spPr>
          <a:xfrm>
            <a:off x="0" y="2708920"/>
            <a:ext cx="899592" cy="523220"/>
          </a:xfrm>
          <a:prstGeom prst="rect">
            <a:avLst/>
          </a:prstGeom>
        </p:spPr>
        <p:txBody>
          <a:bodyPr wrap="square">
            <a:spAutoFit/>
          </a:bodyPr>
          <a:lstStyle/>
          <a:p>
            <a:pPr defTabSz="820699" fontAlgn="auto">
              <a:spcBef>
                <a:spcPts val="0"/>
              </a:spcBef>
              <a:spcAft>
                <a:spcPts val="0"/>
              </a:spcAft>
            </a:pPr>
            <a:r>
              <a:rPr lang="ja-JP" altLang="en-US" sz="1400" dirty="0" smtClean="0">
                <a:solidFill>
                  <a:prstClr val="black"/>
                </a:solidFill>
                <a:latin typeface="Calibri"/>
                <a:ea typeface="ＭＳ Ｐゴシック"/>
              </a:rPr>
              <a:t>対象者への周知</a:t>
            </a:r>
            <a:endParaRPr lang="en-US" altLang="ja-JP" sz="1400" dirty="0">
              <a:solidFill>
                <a:prstClr val="black"/>
              </a:solidFill>
              <a:latin typeface="Calibri"/>
              <a:ea typeface="ＭＳ Ｐゴシック"/>
            </a:endParaRPr>
          </a:p>
        </p:txBody>
      </p:sp>
      <p:sp>
        <p:nvSpPr>
          <p:cNvPr id="80" name="正方形/長方形 79"/>
          <p:cNvSpPr/>
          <p:nvPr/>
        </p:nvSpPr>
        <p:spPr>
          <a:xfrm>
            <a:off x="6982524" y="2689756"/>
            <a:ext cx="1261884" cy="523220"/>
          </a:xfrm>
          <a:prstGeom prst="rect">
            <a:avLst/>
          </a:prstGeom>
        </p:spPr>
        <p:txBody>
          <a:bodyPr wrap="none">
            <a:spAutoFit/>
          </a:bodyPr>
          <a:lstStyle/>
          <a:p>
            <a:pPr defTabSz="820699" fontAlgn="auto">
              <a:spcBef>
                <a:spcPts val="0"/>
              </a:spcBef>
              <a:spcAft>
                <a:spcPts val="0"/>
              </a:spcAft>
            </a:pPr>
            <a:r>
              <a:rPr lang="ja-JP" altLang="en-US" sz="1400" dirty="0" smtClean="0">
                <a:solidFill>
                  <a:prstClr val="black"/>
                </a:solidFill>
                <a:latin typeface="Calibri"/>
                <a:ea typeface="ＭＳ Ｐゴシック"/>
              </a:rPr>
              <a:t>地域医師会等</a:t>
            </a:r>
            <a:endParaRPr lang="en-US" altLang="ja-JP" sz="1400" dirty="0" smtClean="0">
              <a:solidFill>
                <a:prstClr val="black"/>
              </a:solidFill>
              <a:latin typeface="Calibri"/>
              <a:ea typeface="ＭＳ Ｐゴシック"/>
            </a:endParaRPr>
          </a:p>
          <a:p>
            <a:pPr defTabSz="820699" fontAlgn="auto">
              <a:spcBef>
                <a:spcPts val="0"/>
              </a:spcBef>
              <a:spcAft>
                <a:spcPts val="0"/>
              </a:spcAft>
            </a:pPr>
            <a:r>
              <a:rPr lang="ja-JP" altLang="en-US" sz="1400" dirty="0" smtClean="0">
                <a:solidFill>
                  <a:prstClr val="black"/>
                </a:solidFill>
                <a:latin typeface="Calibri"/>
                <a:ea typeface="ＭＳ Ｐゴシック"/>
              </a:rPr>
              <a:t>　　との連携</a:t>
            </a:r>
            <a:endParaRPr lang="en-US" altLang="ja-JP" sz="1400" dirty="0">
              <a:solidFill>
                <a:prstClr val="black"/>
              </a:solidFill>
              <a:latin typeface="Calibri"/>
              <a:ea typeface="ＭＳ Ｐゴシック"/>
            </a:endParaRPr>
          </a:p>
        </p:txBody>
      </p:sp>
      <p:sp>
        <p:nvSpPr>
          <p:cNvPr id="82" name="正方形/長方形 81"/>
          <p:cNvSpPr/>
          <p:nvPr/>
        </p:nvSpPr>
        <p:spPr>
          <a:xfrm>
            <a:off x="467544" y="4922004"/>
            <a:ext cx="1082348" cy="523220"/>
          </a:xfrm>
          <a:prstGeom prst="rect">
            <a:avLst/>
          </a:prstGeom>
        </p:spPr>
        <p:txBody>
          <a:bodyPr wrap="none">
            <a:spAutoFit/>
          </a:bodyPr>
          <a:lstStyle/>
          <a:p>
            <a:pPr defTabSz="820699" fontAlgn="auto">
              <a:spcBef>
                <a:spcPts val="0"/>
              </a:spcBef>
              <a:spcAft>
                <a:spcPts val="0"/>
              </a:spcAft>
            </a:pPr>
            <a:r>
              <a:rPr lang="ja-JP" altLang="en-US" sz="1400" dirty="0" smtClean="0">
                <a:solidFill>
                  <a:prstClr val="black"/>
                </a:solidFill>
                <a:latin typeface="Calibri"/>
                <a:ea typeface="ＭＳ Ｐゴシック"/>
              </a:rPr>
              <a:t>一元的な</a:t>
            </a:r>
            <a:endParaRPr lang="en-US" altLang="ja-JP" sz="1400" dirty="0" smtClean="0">
              <a:solidFill>
                <a:prstClr val="black"/>
              </a:solidFill>
              <a:latin typeface="Calibri"/>
              <a:ea typeface="ＭＳ Ｐゴシック"/>
            </a:endParaRPr>
          </a:p>
          <a:p>
            <a:pPr defTabSz="820699" fontAlgn="auto">
              <a:spcBef>
                <a:spcPts val="0"/>
              </a:spcBef>
              <a:spcAft>
                <a:spcPts val="0"/>
              </a:spcAft>
            </a:pPr>
            <a:r>
              <a:rPr lang="ja-JP" altLang="en-US" sz="1400" dirty="0" smtClean="0">
                <a:solidFill>
                  <a:prstClr val="black"/>
                </a:solidFill>
                <a:latin typeface="Calibri"/>
                <a:ea typeface="ＭＳ Ｐゴシック"/>
              </a:rPr>
              <a:t>予約の受付</a:t>
            </a:r>
            <a:endParaRPr lang="en-US" altLang="ja-JP" sz="1400" dirty="0">
              <a:solidFill>
                <a:prstClr val="black"/>
              </a:solidFill>
              <a:latin typeface="Calibri"/>
              <a:ea typeface="ＭＳ Ｐゴシック"/>
            </a:endParaRPr>
          </a:p>
        </p:txBody>
      </p:sp>
      <p:sp>
        <p:nvSpPr>
          <p:cNvPr id="84" name="正方形/長方形 83"/>
          <p:cNvSpPr/>
          <p:nvPr/>
        </p:nvSpPr>
        <p:spPr>
          <a:xfrm>
            <a:off x="3275856" y="4797152"/>
            <a:ext cx="3096344" cy="523220"/>
          </a:xfrm>
          <a:prstGeom prst="rect">
            <a:avLst/>
          </a:prstGeom>
        </p:spPr>
        <p:txBody>
          <a:bodyPr wrap="square">
            <a:spAutoFit/>
          </a:bodyPr>
          <a:lstStyle/>
          <a:p>
            <a:pPr marL="174625" indent="-174625" defTabSz="820699" fontAlgn="auto">
              <a:spcBef>
                <a:spcPts val="0"/>
              </a:spcBef>
              <a:spcAft>
                <a:spcPts val="0"/>
              </a:spcAft>
            </a:pPr>
            <a:r>
              <a:rPr lang="en-US" altLang="ja-JP" sz="1400" dirty="0" smtClean="0">
                <a:solidFill>
                  <a:prstClr val="black"/>
                </a:solidFill>
                <a:latin typeface="Calibri"/>
                <a:ea typeface="ＭＳ Ｐゴシック"/>
              </a:rPr>
              <a:t>※</a:t>
            </a:r>
            <a:r>
              <a:rPr lang="ja-JP" altLang="en-US" sz="1400" dirty="0" smtClean="0">
                <a:solidFill>
                  <a:prstClr val="black"/>
                </a:solidFill>
                <a:latin typeface="Calibri"/>
                <a:ea typeface="ＭＳ Ｐゴシック"/>
              </a:rPr>
              <a:t>ただし、医療機関に入院中の患者等は、医療機関において接種</a:t>
            </a:r>
            <a:endParaRPr lang="en-US" altLang="ja-JP" sz="1400" dirty="0">
              <a:solidFill>
                <a:prstClr val="black"/>
              </a:solidFill>
              <a:latin typeface="Calibri"/>
              <a:ea typeface="ＭＳ Ｐゴシック"/>
            </a:endParaRPr>
          </a:p>
        </p:txBody>
      </p:sp>
      <p:sp>
        <p:nvSpPr>
          <p:cNvPr id="85" name="正方形/長方形 84"/>
          <p:cNvSpPr/>
          <p:nvPr/>
        </p:nvSpPr>
        <p:spPr>
          <a:xfrm>
            <a:off x="6876256" y="3861048"/>
            <a:ext cx="1800493" cy="738664"/>
          </a:xfrm>
          <a:prstGeom prst="rect">
            <a:avLst/>
          </a:prstGeom>
        </p:spPr>
        <p:txBody>
          <a:bodyPr wrap="none">
            <a:spAutoFit/>
          </a:bodyPr>
          <a:lstStyle/>
          <a:p>
            <a:pPr defTabSz="820699" fontAlgn="auto">
              <a:spcBef>
                <a:spcPts val="0"/>
              </a:spcBef>
              <a:spcAft>
                <a:spcPts val="0"/>
              </a:spcAft>
            </a:pPr>
            <a:r>
              <a:rPr lang="ja-JP" altLang="en-US" sz="1400" b="1" u="sng" dirty="0" smtClean="0">
                <a:solidFill>
                  <a:prstClr val="black"/>
                </a:solidFill>
                <a:latin typeface="Calibri"/>
                <a:ea typeface="ＭＳ Ｐゴシック"/>
              </a:rPr>
              <a:t>医療従事者等の協力</a:t>
            </a:r>
            <a:endParaRPr lang="en-US" altLang="ja-JP" sz="1400" b="1" u="sng" dirty="0" smtClean="0">
              <a:solidFill>
                <a:prstClr val="black"/>
              </a:solidFill>
              <a:latin typeface="Calibri"/>
              <a:ea typeface="ＭＳ Ｐゴシック"/>
            </a:endParaRPr>
          </a:p>
          <a:p>
            <a:pPr defTabSz="820699" fontAlgn="auto">
              <a:spcBef>
                <a:spcPts val="0"/>
              </a:spcBef>
              <a:spcAft>
                <a:spcPts val="0"/>
              </a:spcAft>
            </a:pPr>
            <a:r>
              <a:rPr lang="ja-JP" altLang="en-US" sz="1400" b="1" u="sng" dirty="0" smtClean="0">
                <a:solidFill>
                  <a:prstClr val="black"/>
                </a:solidFill>
                <a:latin typeface="Calibri"/>
                <a:ea typeface="ＭＳ Ｐゴシック"/>
              </a:rPr>
              <a:t>（市町村行動計画で</a:t>
            </a:r>
            <a:endParaRPr lang="en-US" altLang="ja-JP" sz="1400" b="1" u="sng" dirty="0" smtClean="0">
              <a:solidFill>
                <a:prstClr val="black"/>
              </a:solidFill>
              <a:latin typeface="Calibri"/>
              <a:ea typeface="ＭＳ Ｐゴシック"/>
            </a:endParaRPr>
          </a:p>
          <a:p>
            <a:pPr defTabSz="820699" fontAlgn="auto">
              <a:spcBef>
                <a:spcPts val="0"/>
              </a:spcBef>
              <a:spcAft>
                <a:spcPts val="0"/>
              </a:spcAft>
            </a:pPr>
            <a:r>
              <a:rPr lang="ja-JP" altLang="en-US" sz="1400" b="1" u="sng" dirty="0" smtClean="0">
                <a:solidFill>
                  <a:prstClr val="black"/>
                </a:solidFill>
                <a:latin typeface="Calibri"/>
                <a:ea typeface="ＭＳ Ｐゴシック"/>
              </a:rPr>
              <a:t>　詳細を検討）</a:t>
            </a:r>
            <a:endParaRPr lang="en-US" altLang="ja-JP" sz="1400" b="1" u="sng" dirty="0" smtClean="0">
              <a:solidFill>
                <a:prstClr val="black"/>
              </a:solidFill>
              <a:latin typeface="Calibri"/>
              <a:ea typeface="ＭＳ Ｐゴシック"/>
            </a:endParaRPr>
          </a:p>
        </p:txBody>
      </p:sp>
      <p:sp>
        <p:nvSpPr>
          <p:cNvPr id="86" name="正方形/長方形 85"/>
          <p:cNvSpPr/>
          <p:nvPr/>
        </p:nvSpPr>
        <p:spPr>
          <a:xfrm>
            <a:off x="6584597" y="5301208"/>
            <a:ext cx="1875835" cy="307777"/>
          </a:xfrm>
          <a:prstGeom prst="rect">
            <a:avLst/>
          </a:prstGeom>
        </p:spPr>
        <p:txBody>
          <a:bodyPr wrap="none">
            <a:spAutoFit/>
          </a:bodyPr>
          <a:lstStyle/>
          <a:p>
            <a:pPr defTabSz="820699" fontAlgn="auto">
              <a:spcBef>
                <a:spcPts val="0"/>
              </a:spcBef>
              <a:spcAft>
                <a:spcPts val="0"/>
              </a:spcAft>
            </a:pPr>
            <a:r>
              <a:rPr lang="ja-JP" altLang="en-US" sz="1400" dirty="0" smtClean="0">
                <a:solidFill>
                  <a:prstClr val="black"/>
                </a:solidFill>
                <a:latin typeface="Calibri"/>
                <a:ea typeface="ＭＳ Ｐゴシック"/>
              </a:rPr>
              <a:t>円滑なワクチンの流通</a:t>
            </a:r>
            <a:endParaRPr lang="en-US" altLang="ja-JP" sz="1400" dirty="0">
              <a:solidFill>
                <a:prstClr val="black"/>
              </a:solidFill>
              <a:latin typeface="Calibri"/>
              <a:ea typeface="ＭＳ Ｐゴシック"/>
            </a:endParaRPr>
          </a:p>
        </p:txBody>
      </p:sp>
      <p:sp>
        <p:nvSpPr>
          <p:cNvPr id="87" name="正方形/長方形 86"/>
          <p:cNvSpPr/>
          <p:nvPr/>
        </p:nvSpPr>
        <p:spPr>
          <a:xfrm>
            <a:off x="4336828" y="5425479"/>
            <a:ext cx="1603324" cy="307777"/>
          </a:xfrm>
          <a:prstGeom prst="rect">
            <a:avLst/>
          </a:prstGeom>
        </p:spPr>
        <p:txBody>
          <a:bodyPr wrap="none">
            <a:spAutoFit/>
          </a:bodyPr>
          <a:lstStyle/>
          <a:p>
            <a:pPr defTabSz="820699" fontAlgn="auto">
              <a:spcBef>
                <a:spcPts val="0"/>
              </a:spcBef>
              <a:spcAft>
                <a:spcPts val="0"/>
              </a:spcAft>
            </a:pPr>
            <a:r>
              <a:rPr lang="ja-JP" altLang="en-US" sz="1400" dirty="0" smtClean="0">
                <a:solidFill>
                  <a:prstClr val="black"/>
                </a:solidFill>
                <a:latin typeface="Calibri"/>
                <a:ea typeface="ＭＳ Ｐゴシック"/>
              </a:rPr>
              <a:t>接種のための受診</a:t>
            </a:r>
            <a:endParaRPr lang="en-US" altLang="ja-JP" sz="1400" dirty="0">
              <a:solidFill>
                <a:prstClr val="black"/>
              </a:solidFill>
              <a:latin typeface="Calibri"/>
              <a:ea typeface="ＭＳ Ｐゴシック"/>
            </a:endParaRPr>
          </a:p>
        </p:txBody>
      </p:sp>
      <p:pic>
        <p:nvPicPr>
          <p:cNvPr id="1026" name="Picture 2" descr="C:\Users\ioas_user\AppData\Local\Microsoft\Windows\Temporary Internet Files\Content.IE5\HGTDF0AO\MC900415574[1].wmf"/>
          <p:cNvPicPr>
            <a:picLocks noChangeAspect="1" noChangeArrowheads="1"/>
          </p:cNvPicPr>
          <p:nvPr/>
        </p:nvPicPr>
        <p:blipFill>
          <a:blip r:embed="rId3" cstate="print"/>
          <a:srcRect/>
          <a:stretch>
            <a:fillRect/>
          </a:stretch>
        </p:blipFill>
        <p:spPr bwMode="auto">
          <a:xfrm>
            <a:off x="1907704" y="3636990"/>
            <a:ext cx="936104" cy="698201"/>
          </a:xfrm>
          <a:prstGeom prst="rect">
            <a:avLst/>
          </a:prstGeom>
          <a:noFill/>
        </p:spPr>
      </p:pic>
      <p:pic>
        <p:nvPicPr>
          <p:cNvPr id="1027" name="Picture 3" descr="C:\Users\ioas_user\AppData\Local\Microsoft\Windows\Temporary Internet Files\Content.IE5\TR6L6QH5\MC900089326[1].wmf"/>
          <p:cNvPicPr>
            <a:picLocks noChangeAspect="1" noChangeArrowheads="1"/>
          </p:cNvPicPr>
          <p:nvPr/>
        </p:nvPicPr>
        <p:blipFill>
          <a:blip r:embed="rId4" cstate="print"/>
          <a:srcRect/>
          <a:stretch>
            <a:fillRect/>
          </a:stretch>
        </p:blipFill>
        <p:spPr bwMode="auto">
          <a:xfrm>
            <a:off x="3726865" y="3706057"/>
            <a:ext cx="773127" cy="659047"/>
          </a:xfrm>
          <a:prstGeom prst="rect">
            <a:avLst/>
          </a:prstGeom>
          <a:noFill/>
        </p:spPr>
      </p:pic>
      <p:pic>
        <p:nvPicPr>
          <p:cNvPr id="1028" name="Picture 4" descr="C:\Users\ioas_user\AppData\Local\Microsoft\Windows\Temporary Internet Files\Content.IE5\LK7TOOZD\MC900183432[1].wmf"/>
          <p:cNvPicPr>
            <a:picLocks noChangeAspect="1" noChangeArrowheads="1"/>
          </p:cNvPicPr>
          <p:nvPr/>
        </p:nvPicPr>
        <p:blipFill>
          <a:blip r:embed="rId5" cstate="print"/>
          <a:srcRect/>
          <a:stretch>
            <a:fillRect/>
          </a:stretch>
        </p:blipFill>
        <p:spPr bwMode="auto">
          <a:xfrm>
            <a:off x="5652120" y="3477894"/>
            <a:ext cx="881871" cy="887210"/>
          </a:xfrm>
          <a:prstGeom prst="rect">
            <a:avLst/>
          </a:prstGeom>
          <a:noFill/>
        </p:spPr>
      </p:pic>
      <p:pic>
        <p:nvPicPr>
          <p:cNvPr id="1030" name="Picture 6" descr="C:\Users\ioas_user\AppData\Local\Microsoft\Windows\Temporary Internet Files\Content.IE5\TR6L6QH5\MC900297561[1].wmf"/>
          <p:cNvPicPr>
            <a:picLocks noChangeAspect="1" noChangeArrowheads="1"/>
          </p:cNvPicPr>
          <p:nvPr/>
        </p:nvPicPr>
        <p:blipFill>
          <a:blip r:embed="rId6" cstate="print"/>
          <a:srcRect/>
          <a:stretch>
            <a:fillRect/>
          </a:stretch>
        </p:blipFill>
        <p:spPr bwMode="auto">
          <a:xfrm>
            <a:off x="2123728" y="4797153"/>
            <a:ext cx="574310" cy="576064"/>
          </a:xfrm>
          <a:prstGeom prst="rect">
            <a:avLst/>
          </a:prstGeom>
          <a:noFill/>
        </p:spPr>
      </p:pic>
      <p:sp>
        <p:nvSpPr>
          <p:cNvPr id="91" name="正方形/長方形 90"/>
          <p:cNvSpPr/>
          <p:nvPr/>
        </p:nvSpPr>
        <p:spPr>
          <a:xfrm>
            <a:off x="1619672" y="3501008"/>
            <a:ext cx="3600400" cy="1224136"/>
          </a:xfrm>
          <a:prstGeom prst="rect">
            <a:avLst/>
          </a:prstGeom>
          <a:noFill/>
          <a:ln w="12700">
            <a:prstDash val="dash"/>
          </a:ln>
        </p:spPr>
        <p:style>
          <a:lnRef idx="2">
            <a:schemeClr val="accent1">
              <a:shade val="50000"/>
            </a:schemeClr>
          </a:lnRef>
          <a:fillRef idx="1">
            <a:schemeClr val="accent1"/>
          </a:fillRef>
          <a:effectRef idx="0">
            <a:schemeClr val="accent1"/>
          </a:effectRef>
          <a:fontRef idx="minor">
            <a:schemeClr val="lt1"/>
          </a:fontRef>
        </p:style>
        <p:txBody>
          <a:bodyPr tIns="36000" rtlCol="0" anchor="t" anchorCtr="0"/>
          <a:lstStyle/>
          <a:p>
            <a:pPr algn="ctr"/>
            <a:r>
              <a:rPr kumimoji="1" lang="ja-JP" altLang="en-US" sz="1400" dirty="0" smtClean="0">
                <a:solidFill>
                  <a:schemeClr val="tx1"/>
                </a:solidFill>
              </a:rPr>
              <a:t>集団的接種</a:t>
            </a:r>
            <a:endParaRPr kumimoji="1" lang="en-US" altLang="ja-JP" sz="1400" dirty="0" smtClean="0">
              <a:solidFill>
                <a:schemeClr val="tx1"/>
              </a:solidFill>
            </a:endParaRPr>
          </a:p>
        </p:txBody>
      </p:sp>
      <p:sp>
        <p:nvSpPr>
          <p:cNvPr id="93" name="上矢印 92"/>
          <p:cNvSpPr/>
          <p:nvPr/>
        </p:nvSpPr>
        <p:spPr>
          <a:xfrm>
            <a:off x="2771800" y="5373216"/>
            <a:ext cx="1512168" cy="360040"/>
          </a:xfrm>
          <a:prstGeom prst="upArrow">
            <a:avLst>
              <a:gd name="adj1" fmla="val 65861"/>
              <a:gd name="adj2" fmla="val 3513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9" name="角丸四角形 168"/>
          <p:cNvSpPr/>
          <p:nvPr/>
        </p:nvSpPr>
        <p:spPr>
          <a:xfrm>
            <a:off x="107504" y="5733256"/>
            <a:ext cx="6804248" cy="504056"/>
          </a:xfrm>
          <a:prstGeom prst="roundRect">
            <a:avLst>
              <a:gd name="adj" fmla="val 0"/>
            </a:avLst>
          </a:prstGeom>
          <a:solidFill>
            <a:schemeClr val="accent5">
              <a:lumMod val="20000"/>
              <a:lumOff val="80000"/>
            </a:schemeClr>
          </a:solidFill>
          <a:ln cmpd="sng"/>
        </p:spPr>
        <p:style>
          <a:lnRef idx="2">
            <a:schemeClr val="dk1"/>
          </a:lnRef>
          <a:fillRef idx="1">
            <a:schemeClr val="lt1"/>
          </a:fillRef>
          <a:effectRef idx="0">
            <a:schemeClr val="dk1"/>
          </a:effectRef>
          <a:fontRef idx="minor">
            <a:schemeClr val="dk1"/>
          </a:fontRef>
        </p:style>
        <p:txBody>
          <a:bodyPr lIns="90690" tIns="45345" rIns="90690" bIns="45345" rtlCol="0" anchor="ctr"/>
          <a:lstStyle/>
          <a:p>
            <a:pPr algn="ctr" defTabSz="820699" fontAlgn="auto">
              <a:spcBef>
                <a:spcPts val="0"/>
              </a:spcBef>
              <a:spcAft>
                <a:spcPts val="0"/>
              </a:spcAft>
            </a:pPr>
            <a:r>
              <a:rPr lang="ja-JP" altLang="en-US" sz="2000" b="1" dirty="0" smtClean="0">
                <a:solidFill>
                  <a:prstClr val="black"/>
                </a:solidFill>
              </a:rPr>
              <a:t>住民</a:t>
            </a:r>
            <a:endParaRPr lang="en-US" altLang="ja-JP" sz="2000" b="1" dirty="0" smtClean="0">
              <a:solidFill>
                <a:prstClr val="black"/>
              </a:solidFill>
            </a:endParaRPr>
          </a:p>
        </p:txBody>
      </p:sp>
      <p:sp>
        <p:nvSpPr>
          <p:cNvPr id="94" name="左矢印 93"/>
          <p:cNvSpPr/>
          <p:nvPr/>
        </p:nvSpPr>
        <p:spPr>
          <a:xfrm>
            <a:off x="6444208" y="1988840"/>
            <a:ext cx="792088" cy="216024"/>
          </a:xfrm>
          <a:prstGeom prst="leftArrow">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7" name="左矢印 96"/>
          <p:cNvSpPr/>
          <p:nvPr/>
        </p:nvSpPr>
        <p:spPr>
          <a:xfrm>
            <a:off x="6876256" y="4807488"/>
            <a:ext cx="576064" cy="432048"/>
          </a:xfrm>
          <a:prstGeom prst="leftArrow">
            <a:avLst>
              <a:gd name="adj1" fmla="val 50000"/>
              <a:gd name="adj2" fmla="val 29844"/>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0" name="左矢印 99"/>
          <p:cNvSpPr/>
          <p:nvPr/>
        </p:nvSpPr>
        <p:spPr>
          <a:xfrm>
            <a:off x="6876256" y="3356992"/>
            <a:ext cx="576064" cy="432048"/>
          </a:xfrm>
          <a:prstGeom prst="leftArrow">
            <a:avLst>
              <a:gd name="adj1" fmla="val 50000"/>
              <a:gd name="adj2" fmla="val 29844"/>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角丸四角形 113"/>
          <p:cNvSpPr/>
          <p:nvPr/>
        </p:nvSpPr>
        <p:spPr>
          <a:xfrm>
            <a:off x="7371965" y="4725144"/>
            <a:ext cx="1160475" cy="514392"/>
          </a:xfrm>
          <a:prstGeom prst="roundRect">
            <a:avLst>
              <a:gd name="adj" fmla="val 14358"/>
            </a:avLst>
          </a:prstGeom>
          <a:solidFill>
            <a:srgbClr val="CCFF99"/>
          </a:solidFill>
        </p:spPr>
        <p:style>
          <a:lnRef idx="2">
            <a:schemeClr val="dk1"/>
          </a:lnRef>
          <a:fillRef idx="1">
            <a:schemeClr val="lt1"/>
          </a:fillRef>
          <a:effectRef idx="0">
            <a:schemeClr val="dk1"/>
          </a:effectRef>
          <a:fontRef idx="minor">
            <a:schemeClr val="dk1"/>
          </a:fontRef>
        </p:style>
        <p:txBody>
          <a:bodyPr lIns="88520" tIns="44259" rIns="88520" bIns="44259" rtlCol="0" anchor="ctr"/>
          <a:lstStyle/>
          <a:p>
            <a:pPr algn="ctr" defTabSz="820699" fontAlgn="auto">
              <a:spcBef>
                <a:spcPts val="0"/>
              </a:spcBef>
              <a:spcAft>
                <a:spcPts val="0"/>
              </a:spcAft>
            </a:pPr>
            <a:r>
              <a:rPr lang="ja-JP" altLang="en-US" sz="1600" dirty="0" smtClean="0">
                <a:solidFill>
                  <a:prstClr val="black"/>
                </a:solidFill>
              </a:rPr>
              <a:t>卸売販売業者</a:t>
            </a:r>
            <a:endParaRPr lang="en-US" altLang="ja-JP" sz="1600" dirty="0">
              <a:solidFill>
                <a:prstClr val="black"/>
              </a:solidFill>
            </a:endParaRPr>
          </a:p>
        </p:txBody>
      </p:sp>
      <p:sp>
        <p:nvSpPr>
          <p:cNvPr id="32" name="角丸四角形 31"/>
          <p:cNvSpPr/>
          <p:nvPr/>
        </p:nvSpPr>
        <p:spPr>
          <a:xfrm>
            <a:off x="7380312" y="3356992"/>
            <a:ext cx="1152128" cy="432048"/>
          </a:xfrm>
          <a:prstGeom prst="roundRect">
            <a:avLst>
              <a:gd name="adj" fmla="val 2945"/>
            </a:avLst>
          </a:prstGeom>
          <a:solidFill>
            <a:srgbClr val="FFFFCC"/>
          </a:solidFill>
        </p:spPr>
        <p:style>
          <a:lnRef idx="2">
            <a:schemeClr val="dk1"/>
          </a:lnRef>
          <a:fillRef idx="1">
            <a:schemeClr val="lt1"/>
          </a:fillRef>
          <a:effectRef idx="0">
            <a:schemeClr val="dk1"/>
          </a:effectRef>
          <a:fontRef idx="minor">
            <a:schemeClr val="dk1"/>
          </a:fontRef>
        </p:style>
        <p:txBody>
          <a:bodyPr lIns="87793" tIns="43897" rIns="87793" bIns="43897" rtlCol="0" anchor="ctr"/>
          <a:lstStyle/>
          <a:p>
            <a:pPr algn="ctr" defTabSz="820699" fontAlgn="auto">
              <a:spcBef>
                <a:spcPts val="0"/>
              </a:spcBef>
              <a:spcAft>
                <a:spcPts val="0"/>
              </a:spcAft>
            </a:pPr>
            <a:r>
              <a:rPr lang="ja-JP" altLang="en-US" sz="1600" b="1" dirty="0" smtClean="0">
                <a:solidFill>
                  <a:prstClr val="black"/>
                </a:solidFill>
              </a:rPr>
              <a:t>医師会等</a:t>
            </a:r>
            <a:endParaRPr lang="en-US" altLang="ja-JP" sz="1600" b="1" dirty="0">
              <a:solidFill>
                <a:prstClr val="black"/>
              </a:solidFill>
            </a:endParaRPr>
          </a:p>
        </p:txBody>
      </p:sp>
      <p:sp>
        <p:nvSpPr>
          <p:cNvPr id="147" name="角丸四角形 146"/>
          <p:cNvSpPr/>
          <p:nvPr/>
        </p:nvSpPr>
        <p:spPr>
          <a:xfrm>
            <a:off x="6804248" y="1988840"/>
            <a:ext cx="1728192" cy="504056"/>
          </a:xfrm>
          <a:prstGeom prst="roundRect">
            <a:avLst>
              <a:gd name="adj" fmla="val 0"/>
            </a:avLst>
          </a:prstGeom>
          <a:solidFill>
            <a:schemeClr val="accent6">
              <a:lumMod val="40000"/>
              <a:lumOff val="60000"/>
            </a:schemeClr>
          </a:solidFill>
          <a:ln cmpd="sng"/>
        </p:spPr>
        <p:style>
          <a:lnRef idx="2">
            <a:schemeClr val="dk1"/>
          </a:lnRef>
          <a:fillRef idx="1">
            <a:schemeClr val="lt1"/>
          </a:fillRef>
          <a:effectRef idx="0">
            <a:schemeClr val="dk1"/>
          </a:effectRef>
          <a:fontRef idx="minor">
            <a:schemeClr val="dk1"/>
          </a:fontRef>
        </p:style>
        <p:txBody>
          <a:bodyPr lIns="90690" tIns="45345" rIns="90690" bIns="45345" rtlCol="0" anchor="ctr"/>
          <a:lstStyle/>
          <a:p>
            <a:pPr algn="ctr" defTabSz="820699" fontAlgn="auto">
              <a:spcBef>
                <a:spcPts val="0"/>
              </a:spcBef>
              <a:spcAft>
                <a:spcPts val="0"/>
              </a:spcAft>
            </a:pPr>
            <a:r>
              <a:rPr lang="ja-JP" altLang="en-US" b="1" dirty="0" smtClean="0">
                <a:solidFill>
                  <a:prstClr val="black"/>
                </a:solidFill>
              </a:rPr>
              <a:t>都道府県</a:t>
            </a:r>
            <a:endParaRPr lang="en-US" altLang="ja-JP" b="1" dirty="0" smtClean="0">
              <a:solidFill>
                <a:prstClr val="black"/>
              </a:solidFill>
            </a:endParaRPr>
          </a:p>
        </p:txBody>
      </p:sp>
      <p:sp>
        <p:nvSpPr>
          <p:cNvPr id="102" name="曲折矢印 101"/>
          <p:cNvSpPr/>
          <p:nvPr/>
        </p:nvSpPr>
        <p:spPr>
          <a:xfrm rot="10800000">
            <a:off x="6444208" y="1340768"/>
            <a:ext cx="576064" cy="1152128"/>
          </a:xfrm>
          <a:prstGeom prst="bentArrow">
            <a:avLst>
              <a:gd name="adj1" fmla="val 20418"/>
              <a:gd name="adj2" fmla="val 21907"/>
              <a:gd name="adj3" fmla="val 14006"/>
              <a:gd name="adj4" fmla="val 19929"/>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3" name="正方形/長方形 102"/>
          <p:cNvSpPr/>
          <p:nvPr/>
        </p:nvSpPr>
        <p:spPr>
          <a:xfrm>
            <a:off x="8532440" y="2690530"/>
            <a:ext cx="369332" cy="707886"/>
          </a:xfrm>
          <a:prstGeom prst="rect">
            <a:avLst/>
          </a:prstGeom>
        </p:spPr>
        <p:txBody>
          <a:bodyPr vert="eaVert" wrap="none">
            <a:spAutoFit/>
          </a:bodyPr>
          <a:lstStyle/>
          <a:p>
            <a:pPr defTabSz="820699" fontAlgn="auto">
              <a:spcBef>
                <a:spcPts val="0"/>
              </a:spcBef>
              <a:spcAft>
                <a:spcPts val="0"/>
              </a:spcAft>
            </a:pPr>
            <a:r>
              <a:rPr lang="ja-JP" altLang="en-US" sz="1200" dirty="0" smtClean="0">
                <a:solidFill>
                  <a:prstClr val="black"/>
                </a:solidFill>
                <a:latin typeface="Calibri"/>
                <a:ea typeface="ＭＳ Ｐゴシック"/>
              </a:rPr>
              <a:t>協力依頼</a:t>
            </a:r>
            <a:endParaRPr lang="en-US" altLang="ja-JP" sz="1200" dirty="0" smtClean="0">
              <a:solidFill>
                <a:prstClr val="black"/>
              </a:solidFill>
              <a:latin typeface="Calibri"/>
              <a:ea typeface="ＭＳ Ｐゴシック"/>
            </a:endParaRPr>
          </a:p>
        </p:txBody>
      </p:sp>
      <p:sp>
        <p:nvSpPr>
          <p:cNvPr id="104" name="正方形/長方形 103"/>
          <p:cNvSpPr/>
          <p:nvPr/>
        </p:nvSpPr>
        <p:spPr>
          <a:xfrm>
            <a:off x="8739172" y="4149080"/>
            <a:ext cx="369332" cy="707886"/>
          </a:xfrm>
          <a:prstGeom prst="rect">
            <a:avLst/>
          </a:prstGeom>
        </p:spPr>
        <p:txBody>
          <a:bodyPr vert="eaVert" wrap="none">
            <a:spAutoFit/>
          </a:bodyPr>
          <a:lstStyle/>
          <a:p>
            <a:pPr defTabSz="820699" fontAlgn="auto">
              <a:spcBef>
                <a:spcPts val="0"/>
              </a:spcBef>
              <a:spcAft>
                <a:spcPts val="0"/>
              </a:spcAft>
            </a:pPr>
            <a:r>
              <a:rPr lang="ja-JP" altLang="en-US" sz="1200" dirty="0" smtClean="0">
                <a:solidFill>
                  <a:prstClr val="black"/>
                </a:solidFill>
                <a:latin typeface="Calibri"/>
                <a:ea typeface="ＭＳ Ｐゴシック"/>
              </a:rPr>
              <a:t>流通調整</a:t>
            </a:r>
            <a:endParaRPr lang="en-US" altLang="ja-JP" sz="1200" dirty="0" smtClean="0">
              <a:solidFill>
                <a:prstClr val="black"/>
              </a:solidFill>
              <a:latin typeface="Calibri"/>
              <a:ea typeface="ＭＳ Ｐゴシック"/>
            </a:endParaRPr>
          </a:p>
        </p:txBody>
      </p:sp>
      <p:cxnSp>
        <p:nvCxnSpPr>
          <p:cNvPr id="106" name="直線矢印コネクタ 105"/>
          <p:cNvCxnSpPr>
            <a:endCxn id="32" idx="3"/>
          </p:cNvCxnSpPr>
          <p:nvPr/>
        </p:nvCxnSpPr>
        <p:spPr>
          <a:xfrm flipH="1">
            <a:off x="8532440" y="3573016"/>
            <a:ext cx="360040"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09" name="直線矢印コネクタ 108"/>
          <p:cNvCxnSpPr/>
          <p:nvPr/>
        </p:nvCxnSpPr>
        <p:spPr>
          <a:xfrm flipH="1">
            <a:off x="8496944" y="5023512"/>
            <a:ext cx="611560" cy="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2" name="直線コネクタ 111"/>
          <p:cNvCxnSpPr/>
          <p:nvPr/>
        </p:nvCxnSpPr>
        <p:spPr>
          <a:xfrm flipV="1">
            <a:off x="9108504" y="1124744"/>
            <a:ext cx="0" cy="388843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17" name="直線コネクタ 116"/>
          <p:cNvCxnSpPr/>
          <p:nvPr/>
        </p:nvCxnSpPr>
        <p:spPr>
          <a:xfrm flipH="1">
            <a:off x="8156021" y="1124744"/>
            <a:ext cx="952483" cy="1391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5" name="直線コネクタ 124"/>
          <p:cNvCxnSpPr/>
          <p:nvPr/>
        </p:nvCxnSpPr>
        <p:spPr>
          <a:xfrm flipV="1">
            <a:off x="8892480" y="1124744"/>
            <a:ext cx="0" cy="2448272"/>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29" name="直線コネクタ 128"/>
          <p:cNvCxnSpPr/>
          <p:nvPr/>
        </p:nvCxnSpPr>
        <p:spPr>
          <a:xfrm>
            <a:off x="8496944" y="2276872"/>
            <a:ext cx="61156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130" name="左右矢印 129"/>
          <p:cNvSpPr/>
          <p:nvPr/>
        </p:nvSpPr>
        <p:spPr>
          <a:xfrm rot="2750810">
            <a:off x="6303164" y="2822421"/>
            <a:ext cx="1194537" cy="177941"/>
          </a:xfrm>
          <a:prstGeom prst="leftRightArrow">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 xmlns:p14="http://schemas.microsoft.com/office/powerpoint/2010/main" val="10449302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額縁 6"/>
          <p:cNvSpPr/>
          <p:nvPr/>
        </p:nvSpPr>
        <p:spPr>
          <a:xfrm>
            <a:off x="22234" y="4765"/>
            <a:ext cx="9144000" cy="543915"/>
          </a:xfrm>
          <a:prstGeom prst="bevel">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b="1" dirty="0" smtClean="0">
                <a:solidFill>
                  <a:srgbClr val="000000"/>
                </a:solidFill>
                <a:latin typeface="ＭＳ ゴシック" pitchFamily="49" charset="-128"/>
                <a:ea typeface="ＭＳ ゴシック" pitchFamily="49" charset="-128"/>
              </a:rPr>
              <a:t>医療体制について</a:t>
            </a:r>
            <a:r>
              <a:rPr lang="ja-JP" altLang="en-US" dirty="0" smtClean="0">
                <a:solidFill>
                  <a:srgbClr val="000000"/>
                </a:solidFill>
                <a:latin typeface="ＭＳ ゴシック" pitchFamily="49" charset="-128"/>
                <a:ea typeface="ＭＳ ゴシック" pitchFamily="49" charset="-128"/>
              </a:rPr>
              <a:t>（発生段階別の一般的な患者さんの受診等の流れ）</a:t>
            </a:r>
          </a:p>
        </p:txBody>
      </p:sp>
      <p:sp>
        <p:nvSpPr>
          <p:cNvPr id="12" name="正方形/長方形 11"/>
          <p:cNvSpPr/>
          <p:nvPr/>
        </p:nvSpPr>
        <p:spPr>
          <a:xfrm>
            <a:off x="6732239" y="764704"/>
            <a:ext cx="2411761" cy="5976664"/>
          </a:xfrm>
          <a:prstGeom prst="rect">
            <a:avLst/>
          </a:prstGeom>
          <a:noFill/>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kumimoji="1" lang="ja-JP" altLang="en-US" sz="1100"/>
          </a:p>
        </p:txBody>
      </p:sp>
      <p:sp>
        <p:nvSpPr>
          <p:cNvPr id="13" name="正方形/長方形 12"/>
          <p:cNvSpPr/>
          <p:nvPr/>
        </p:nvSpPr>
        <p:spPr>
          <a:xfrm>
            <a:off x="899592" y="764704"/>
            <a:ext cx="5550843" cy="59766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p>
        </p:txBody>
      </p:sp>
      <p:sp>
        <p:nvSpPr>
          <p:cNvPr id="14" name="テキスト ボックス 2"/>
          <p:cNvSpPr txBox="1"/>
          <p:nvPr/>
        </p:nvSpPr>
        <p:spPr>
          <a:xfrm>
            <a:off x="2239441" y="5005190"/>
            <a:ext cx="885825" cy="257175"/>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000" dirty="0">
                <a:latin typeface="Meiryo UI" pitchFamily="50" charset="-128"/>
                <a:ea typeface="Meiryo UI" pitchFamily="50" charset="-128"/>
                <a:cs typeface="Meiryo UI" pitchFamily="50" charset="-128"/>
              </a:rPr>
              <a:t>　重症者</a:t>
            </a:r>
          </a:p>
        </p:txBody>
      </p:sp>
      <p:sp>
        <p:nvSpPr>
          <p:cNvPr id="15" name="テキスト ボックス 3"/>
          <p:cNvSpPr txBox="1"/>
          <p:nvPr/>
        </p:nvSpPr>
        <p:spPr>
          <a:xfrm>
            <a:off x="3172892" y="4972025"/>
            <a:ext cx="819150" cy="257175"/>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000" dirty="0">
                <a:latin typeface="Meiryo UI" pitchFamily="50" charset="-128"/>
                <a:ea typeface="Meiryo UI" pitchFamily="50" charset="-128"/>
                <a:cs typeface="Meiryo UI" pitchFamily="50" charset="-128"/>
              </a:rPr>
              <a:t>　軽症者</a:t>
            </a:r>
          </a:p>
        </p:txBody>
      </p:sp>
      <p:sp>
        <p:nvSpPr>
          <p:cNvPr id="16" name="角丸四角形 15"/>
          <p:cNvSpPr/>
          <p:nvPr/>
        </p:nvSpPr>
        <p:spPr>
          <a:xfrm>
            <a:off x="58465" y="630214"/>
            <a:ext cx="781651" cy="2762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100" b="1">
                <a:latin typeface="Meiryo UI" pitchFamily="50" charset="-128"/>
                <a:ea typeface="Meiryo UI" pitchFamily="50" charset="-128"/>
                <a:cs typeface="Meiryo UI" pitchFamily="50" charset="-128"/>
              </a:rPr>
              <a:t>発生段階</a:t>
            </a:r>
            <a:endParaRPr kumimoji="1" lang="en-US" altLang="ja-JP" sz="1100" b="1">
              <a:latin typeface="Meiryo UI" pitchFamily="50" charset="-128"/>
              <a:ea typeface="Meiryo UI" pitchFamily="50" charset="-128"/>
              <a:cs typeface="Meiryo UI" pitchFamily="50" charset="-128"/>
            </a:endParaRPr>
          </a:p>
        </p:txBody>
      </p:sp>
      <p:sp>
        <p:nvSpPr>
          <p:cNvPr id="17" name="下矢印吹き出し 16"/>
          <p:cNvSpPr/>
          <p:nvPr/>
        </p:nvSpPr>
        <p:spPr>
          <a:xfrm>
            <a:off x="77515" y="3933055"/>
            <a:ext cx="757964" cy="2520281"/>
          </a:xfrm>
          <a:prstGeom prst="downArrowCallout">
            <a:avLst>
              <a:gd name="adj1" fmla="val 33333"/>
              <a:gd name="adj2" fmla="val 25000"/>
              <a:gd name="adj3" fmla="val 15625"/>
              <a:gd name="adj4" fmla="val 90016"/>
            </a:avLst>
          </a:prstGeom>
        </p:spPr>
        <p:style>
          <a:lnRef idx="2">
            <a:schemeClr val="accent5"/>
          </a:lnRef>
          <a:fillRef idx="1">
            <a:schemeClr val="lt1"/>
          </a:fillRef>
          <a:effectRef idx="0">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b="0">
                <a:latin typeface="Meiryo UI" pitchFamily="50" charset="-128"/>
                <a:ea typeface="Meiryo UI" pitchFamily="50" charset="-128"/>
                <a:cs typeface="Meiryo UI" pitchFamily="50" charset="-128"/>
              </a:rPr>
              <a:t>県内</a:t>
            </a:r>
            <a:endParaRPr kumimoji="1" lang="en-US" altLang="ja-JP" sz="1000" b="0">
              <a:latin typeface="Meiryo UI" pitchFamily="50" charset="-128"/>
              <a:ea typeface="Meiryo UI" pitchFamily="50" charset="-128"/>
              <a:cs typeface="Meiryo UI" pitchFamily="50" charset="-128"/>
            </a:endParaRPr>
          </a:p>
          <a:p>
            <a:pPr algn="ctr"/>
            <a:r>
              <a:rPr kumimoji="1" lang="ja-JP" altLang="en-US" sz="1000" b="0">
                <a:latin typeface="Meiryo UI" pitchFamily="50" charset="-128"/>
                <a:ea typeface="Meiryo UI" pitchFamily="50" charset="-128"/>
                <a:cs typeface="Meiryo UI" pitchFamily="50" charset="-128"/>
              </a:rPr>
              <a:t>感染期</a:t>
            </a:r>
          </a:p>
        </p:txBody>
      </p:sp>
      <p:sp>
        <p:nvSpPr>
          <p:cNvPr id="18" name="正方形/長方形 17"/>
          <p:cNvSpPr/>
          <p:nvPr/>
        </p:nvSpPr>
        <p:spPr>
          <a:xfrm>
            <a:off x="77514" y="6525344"/>
            <a:ext cx="779019" cy="29527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a:latin typeface="Meiryo UI" pitchFamily="50" charset="-128"/>
                <a:ea typeface="Meiryo UI" pitchFamily="50" charset="-128"/>
                <a:cs typeface="Meiryo UI" pitchFamily="50" charset="-128"/>
              </a:rPr>
              <a:t>小康期</a:t>
            </a:r>
          </a:p>
        </p:txBody>
      </p:sp>
      <p:sp>
        <p:nvSpPr>
          <p:cNvPr id="19" name="下矢印吹き出し 18"/>
          <p:cNvSpPr/>
          <p:nvPr/>
        </p:nvSpPr>
        <p:spPr>
          <a:xfrm>
            <a:off x="77515" y="1001688"/>
            <a:ext cx="750069" cy="2787351"/>
          </a:xfrm>
          <a:prstGeom prst="downArrowCallout">
            <a:avLst>
              <a:gd name="adj1" fmla="val 33333"/>
              <a:gd name="adj2" fmla="val 25000"/>
              <a:gd name="adj3" fmla="val 15625"/>
              <a:gd name="adj4" fmla="val 90849"/>
            </a:avLst>
          </a:prstGeom>
        </p:spPr>
        <p:style>
          <a:lnRef idx="2">
            <a:schemeClr val="accent1"/>
          </a:lnRef>
          <a:fillRef idx="1">
            <a:schemeClr val="lt1"/>
          </a:fillRef>
          <a:effectRef idx="0">
            <a:schemeClr val="accent1"/>
          </a:effectRef>
          <a:fontRef idx="minor">
            <a:schemeClr val="dk1"/>
          </a:fontRef>
        </p:style>
        <p:txBody>
          <a:bodyPr lIns="36000" rIns="36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a:latin typeface="Meiryo UI" pitchFamily="50" charset="-128"/>
                <a:ea typeface="Meiryo UI" pitchFamily="50" charset="-128"/>
                <a:cs typeface="Meiryo UI" pitchFamily="50" charset="-128"/>
              </a:rPr>
              <a:t>海外発生期</a:t>
            </a:r>
            <a:endParaRPr kumimoji="1" lang="en-US" altLang="ja-JP" sz="1000">
              <a:latin typeface="Meiryo UI" pitchFamily="50" charset="-128"/>
              <a:ea typeface="Meiryo UI" pitchFamily="50" charset="-128"/>
              <a:cs typeface="Meiryo UI" pitchFamily="50" charset="-128"/>
            </a:endParaRPr>
          </a:p>
          <a:p>
            <a:pPr algn="ctr"/>
            <a:r>
              <a:rPr kumimoji="1" lang="ja-JP" altLang="en-US" sz="1000">
                <a:latin typeface="Meiryo UI" pitchFamily="50" charset="-128"/>
                <a:ea typeface="Meiryo UI" pitchFamily="50" charset="-128"/>
                <a:cs typeface="Meiryo UI" pitchFamily="50" charset="-128"/>
              </a:rPr>
              <a:t>↓</a:t>
            </a:r>
            <a:endParaRPr kumimoji="1" lang="en-US" altLang="ja-JP" sz="1000">
              <a:latin typeface="Meiryo UI" pitchFamily="50" charset="-128"/>
              <a:ea typeface="Meiryo UI" pitchFamily="50" charset="-128"/>
              <a:cs typeface="Meiryo UI" pitchFamily="50" charset="-128"/>
            </a:endParaRPr>
          </a:p>
          <a:p>
            <a:pPr algn="ctr"/>
            <a:r>
              <a:rPr kumimoji="1" lang="ja-JP" altLang="en-US" sz="1000">
                <a:latin typeface="Meiryo UI" pitchFamily="50" charset="-128"/>
                <a:ea typeface="Meiryo UI" pitchFamily="50" charset="-128"/>
                <a:cs typeface="Meiryo UI" pitchFamily="50" charset="-128"/>
              </a:rPr>
              <a:t>県内</a:t>
            </a:r>
            <a:endParaRPr kumimoji="1" lang="en-US" altLang="ja-JP" sz="1000">
              <a:latin typeface="Meiryo UI" pitchFamily="50" charset="-128"/>
              <a:ea typeface="Meiryo UI" pitchFamily="50" charset="-128"/>
              <a:cs typeface="Meiryo UI" pitchFamily="50" charset="-128"/>
            </a:endParaRPr>
          </a:p>
          <a:p>
            <a:pPr algn="ctr"/>
            <a:r>
              <a:rPr kumimoji="1" lang="ja-JP" altLang="en-US" sz="1000">
                <a:latin typeface="Meiryo UI" pitchFamily="50" charset="-128"/>
                <a:ea typeface="Meiryo UI" pitchFamily="50" charset="-128"/>
                <a:cs typeface="Meiryo UI" pitchFamily="50" charset="-128"/>
              </a:rPr>
              <a:t>未発生期</a:t>
            </a:r>
            <a:endParaRPr kumimoji="1" lang="en-US" altLang="ja-JP" sz="1000">
              <a:latin typeface="Meiryo UI" pitchFamily="50" charset="-128"/>
              <a:ea typeface="Meiryo UI" pitchFamily="50" charset="-128"/>
              <a:cs typeface="Meiryo UI" pitchFamily="50" charset="-128"/>
            </a:endParaRPr>
          </a:p>
          <a:p>
            <a:pPr algn="ctr"/>
            <a:r>
              <a:rPr kumimoji="1" lang="ja-JP" altLang="en-US" sz="1000">
                <a:latin typeface="Meiryo UI" pitchFamily="50" charset="-128"/>
                <a:ea typeface="Meiryo UI" pitchFamily="50" charset="-128"/>
                <a:cs typeface="Meiryo UI" pitchFamily="50" charset="-128"/>
              </a:rPr>
              <a:t>↓</a:t>
            </a:r>
            <a:endParaRPr kumimoji="1" lang="en-US" altLang="ja-JP" sz="1000">
              <a:latin typeface="Meiryo UI" pitchFamily="50" charset="-128"/>
              <a:ea typeface="Meiryo UI" pitchFamily="50" charset="-128"/>
              <a:cs typeface="Meiryo UI" pitchFamily="50" charset="-128"/>
            </a:endParaRPr>
          </a:p>
          <a:p>
            <a:pPr algn="ctr"/>
            <a:r>
              <a:rPr kumimoji="1" lang="ja-JP" altLang="en-US" sz="1000">
                <a:latin typeface="Meiryo UI" pitchFamily="50" charset="-128"/>
                <a:ea typeface="Meiryo UI" pitchFamily="50" charset="-128"/>
                <a:cs typeface="Meiryo UI" pitchFamily="50" charset="-128"/>
              </a:rPr>
              <a:t>県内</a:t>
            </a:r>
            <a:endParaRPr kumimoji="1" lang="en-US" altLang="ja-JP" sz="1000">
              <a:latin typeface="Meiryo UI" pitchFamily="50" charset="-128"/>
              <a:ea typeface="Meiryo UI" pitchFamily="50" charset="-128"/>
              <a:cs typeface="Meiryo UI" pitchFamily="50" charset="-128"/>
            </a:endParaRPr>
          </a:p>
          <a:p>
            <a:pPr algn="ctr"/>
            <a:r>
              <a:rPr kumimoji="1" lang="ja-JP" altLang="en-US" sz="1000">
                <a:latin typeface="Meiryo UI" pitchFamily="50" charset="-128"/>
                <a:ea typeface="Meiryo UI" pitchFamily="50" charset="-128"/>
                <a:cs typeface="Meiryo UI" pitchFamily="50" charset="-128"/>
              </a:rPr>
              <a:t>発生早期</a:t>
            </a:r>
          </a:p>
        </p:txBody>
      </p:sp>
      <p:sp>
        <p:nvSpPr>
          <p:cNvPr id="20" name="角丸四角形 19"/>
          <p:cNvSpPr/>
          <p:nvPr/>
        </p:nvSpPr>
        <p:spPr>
          <a:xfrm>
            <a:off x="1020242" y="973113"/>
            <a:ext cx="893689" cy="3429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a:latin typeface="Meiryo UI" pitchFamily="50" charset="-128"/>
                <a:ea typeface="Meiryo UI" pitchFamily="50" charset="-128"/>
                <a:cs typeface="Meiryo UI" pitchFamily="50" charset="-128"/>
              </a:rPr>
              <a:t>　　患　者</a:t>
            </a:r>
          </a:p>
        </p:txBody>
      </p:sp>
      <p:sp>
        <p:nvSpPr>
          <p:cNvPr id="21" name="フレーム 20"/>
          <p:cNvSpPr/>
          <p:nvPr/>
        </p:nvSpPr>
        <p:spPr>
          <a:xfrm>
            <a:off x="1275386" y="1516039"/>
            <a:ext cx="1871340" cy="328786"/>
          </a:xfrm>
          <a:prstGeom prst="frame">
            <a:avLst/>
          </a:prstGeom>
        </p:spPr>
        <p:style>
          <a:lnRef idx="1">
            <a:schemeClr val="accent5"/>
          </a:lnRef>
          <a:fillRef idx="2">
            <a:schemeClr val="accent5"/>
          </a:fillRef>
          <a:effectRef idx="1">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dirty="0">
                <a:solidFill>
                  <a:schemeClr val="tx1"/>
                </a:solidFill>
                <a:latin typeface="Meiryo UI" pitchFamily="50" charset="-128"/>
                <a:ea typeface="Meiryo UI" pitchFamily="50" charset="-128"/>
                <a:cs typeface="Meiryo UI" pitchFamily="50" charset="-128"/>
              </a:rPr>
              <a:t>　</a:t>
            </a:r>
            <a:r>
              <a:rPr kumimoji="1" lang="ja-JP" altLang="en-US" sz="1000" dirty="0" smtClean="0">
                <a:solidFill>
                  <a:schemeClr val="tx1"/>
                </a:solidFill>
                <a:latin typeface="Meiryo UI" pitchFamily="50" charset="-128"/>
                <a:ea typeface="Meiryo UI" pitchFamily="50" charset="-128"/>
                <a:cs typeface="Meiryo UI" pitchFamily="50" charset="-128"/>
              </a:rPr>
              <a:t>　　帰国者</a:t>
            </a:r>
            <a:r>
              <a:rPr kumimoji="1" lang="ja-JP" altLang="en-US" sz="1000" dirty="0">
                <a:solidFill>
                  <a:schemeClr val="tx1"/>
                </a:solidFill>
                <a:latin typeface="Meiryo UI" pitchFamily="50" charset="-128"/>
                <a:ea typeface="Meiryo UI" pitchFamily="50" charset="-128"/>
                <a:cs typeface="Meiryo UI" pitchFamily="50" charset="-128"/>
              </a:rPr>
              <a:t>・接触者相談ｾﾝﾀｰ</a:t>
            </a:r>
          </a:p>
        </p:txBody>
      </p:sp>
      <p:sp>
        <p:nvSpPr>
          <p:cNvPr id="22" name="フレーム 21"/>
          <p:cNvSpPr/>
          <p:nvPr/>
        </p:nvSpPr>
        <p:spPr>
          <a:xfrm>
            <a:off x="1275384" y="2060848"/>
            <a:ext cx="1872208" cy="463649"/>
          </a:xfrm>
          <a:prstGeom prst="frame">
            <a:avLst>
              <a:gd name="adj1" fmla="val 7954"/>
            </a:avLst>
          </a:prstGeom>
        </p:spPr>
        <p:style>
          <a:lnRef idx="1">
            <a:schemeClr val="accent5"/>
          </a:lnRef>
          <a:fillRef idx="2">
            <a:schemeClr val="accent5"/>
          </a:fillRef>
          <a:effectRef idx="1">
            <a:schemeClr val="accent5"/>
          </a:effectRef>
          <a:fontRef idx="minor">
            <a:schemeClr val="dk1"/>
          </a:fontRef>
        </p:style>
        <p:txBody>
          <a:bodyPr t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dirty="0">
                <a:solidFill>
                  <a:schemeClr val="tx1"/>
                </a:solidFill>
                <a:latin typeface="Meiryo UI" pitchFamily="50" charset="-128"/>
                <a:ea typeface="Meiryo UI" pitchFamily="50" charset="-128"/>
                <a:cs typeface="Meiryo UI" pitchFamily="50" charset="-128"/>
              </a:rPr>
              <a:t>帰国者・接触者外来</a:t>
            </a:r>
            <a:endParaRPr kumimoji="1" lang="en-US" altLang="ja-JP" sz="1000" dirty="0">
              <a:solidFill>
                <a:schemeClr val="tx1"/>
              </a:solidFill>
              <a:latin typeface="Meiryo UI" pitchFamily="50" charset="-128"/>
              <a:ea typeface="Meiryo UI" pitchFamily="50" charset="-128"/>
              <a:cs typeface="Meiryo UI" pitchFamily="50" charset="-128"/>
            </a:endParaRPr>
          </a:p>
          <a:p>
            <a:pPr algn="ctr"/>
            <a:r>
              <a:rPr kumimoji="1" lang="en-US" altLang="ja-JP" sz="1000" dirty="0">
                <a:solidFill>
                  <a:schemeClr val="tx1"/>
                </a:solidFill>
                <a:latin typeface="+mn-ea"/>
                <a:ea typeface="+mn-ea"/>
                <a:cs typeface="Meiryo UI" pitchFamily="50" charset="-128"/>
              </a:rPr>
              <a:t>(</a:t>
            </a:r>
            <a:r>
              <a:rPr kumimoji="1" lang="ja-JP" altLang="en-US" sz="1000" dirty="0">
                <a:solidFill>
                  <a:schemeClr val="tx1"/>
                </a:solidFill>
                <a:latin typeface="+mn-ea"/>
                <a:ea typeface="+mn-ea"/>
                <a:cs typeface="Meiryo UI" pitchFamily="50" charset="-128"/>
              </a:rPr>
              <a:t>県内</a:t>
            </a:r>
            <a:r>
              <a:rPr kumimoji="1" lang="en-US" altLang="ja-JP" sz="1000" dirty="0">
                <a:solidFill>
                  <a:schemeClr val="tx1"/>
                </a:solidFill>
                <a:latin typeface="+mn-ea"/>
                <a:ea typeface="+mn-ea"/>
                <a:cs typeface="Meiryo UI" pitchFamily="50" charset="-128"/>
              </a:rPr>
              <a:t>21</a:t>
            </a:r>
            <a:r>
              <a:rPr kumimoji="1" lang="ja-JP" altLang="en-US" sz="1000" dirty="0">
                <a:solidFill>
                  <a:schemeClr val="tx1"/>
                </a:solidFill>
                <a:latin typeface="+mn-ea"/>
                <a:ea typeface="+mn-ea"/>
                <a:cs typeface="Meiryo UI" pitchFamily="50" charset="-128"/>
              </a:rPr>
              <a:t>ヶ所</a:t>
            </a:r>
            <a:r>
              <a:rPr kumimoji="1" lang="en-US" altLang="ja-JP" sz="1000" dirty="0">
                <a:solidFill>
                  <a:schemeClr val="tx1"/>
                </a:solidFill>
                <a:latin typeface="+mn-ea"/>
                <a:ea typeface="+mn-ea"/>
                <a:cs typeface="Meiryo UI" pitchFamily="50" charset="-128"/>
              </a:rPr>
              <a:t>)</a:t>
            </a:r>
            <a:endParaRPr kumimoji="1" lang="ja-JP" altLang="en-US" sz="1000" dirty="0">
              <a:solidFill>
                <a:schemeClr val="tx1"/>
              </a:solidFill>
              <a:latin typeface="+mn-ea"/>
              <a:ea typeface="+mn-ea"/>
              <a:cs typeface="Meiryo UI" pitchFamily="50" charset="-128"/>
            </a:endParaRPr>
          </a:p>
        </p:txBody>
      </p:sp>
      <p:sp>
        <p:nvSpPr>
          <p:cNvPr id="23" name="角丸四角形 22"/>
          <p:cNvSpPr/>
          <p:nvPr/>
        </p:nvSpPr>
        <p:spPr>
          <a:xfrm>
            <a:off x="3530873" y="1700808"/>
            <a:ext cx="1695426" cy="390525"/>
          </a:xfrm>
          <a:prstGeom prst="roundRect">
            <a:avLst/>
          </a:prstGeom>
          <a:ln>
            <a:prstDash val="sysDot"/>
          </a:ln>
        </p:spPr>
        <p:style>
          <a:lnRef idx="2">
            <a:schemeClr val="accent5"/>
          </a:lnRef>
          <a:fillRef idx="1">
            <a:schemeClr val="lt1"/>
          </a:fillRef>
          <a:effectRef idx="0">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dirty="0">
                <a:solidFill>
                  <a:schemeClr val="tx1"/>
                </a:solidFill>
                <a:latin typeface="Meiryo UI" pitchFamily="50" charset="-128"/>
                <a:ea typeface="Meiryo UI" pitchFamily="50" charset="-128"/>
                <a:cs typeface="Meiryo UI" pitchFamily="50" charset="-128"/>
              </a:rPr>
              <a:t>　　　　一般医療機関外来</a:t>
            </a:r>
          </a:p>
        </p:txBody>
      </p:sp>
      <p:sp>
        <p:nvSpPr>
          <p:cNvPr id="24" name="フレーム 23"/>
          <p:cNvSpPr/>
          <p:nvPr/>
        </p:nvSpPr>
        <p:spPr>
          <a:xfrm>
            <a:off x="1265859" y="2726457"/>
            <a:ext cx="1872208" cy="446112"/>
          </a:xfrm>
          <a:prstGeom prst="frame">
            <a:avLst>
              <a:gd name="adj1" fmla="val 7095"/>
            </a:avLst>
          </a:prstGeom>
        </p:spPr>
        <p:style>
          <a:lnRef idx="1">
            <a:schemeClr val="accent5"/>
          </a:lnRef>
          <a:fillRef idx="2">
            <a:schemeClr val="accent5"/>
          </a:fillRef>
          <a:effectRef idx="1">
            <a:schemeClr val="accent5"/>
          </a:effectRef>
          <a:fontRef idx="minor">
            <a:schemeClr val="dk1"/>
          </a:fontRef>
        </p:style>
        <p:txBody>
          <a:bodyPr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dirty="0">
                <a:solidFill>
                  <a:schemeClr val="tx1"/>
                </a:solidFill>
                <a:latin typeface="Meiryo UI" pitchFamily="50" charset="-128"/>
                <a:ea typeface="Meiryo UI" pitchFamily="50" charset="-128"/>
                <a:cs typeface="Meiryo UI" pitchFamily="50" charset="-128"/>
              </a:rPr>
              <a:t>感染症指定医療機関</a:t>
            </a:r>
            <a:endParaRPr kumimoji="1" lang="en-US" altLang="ja-JP" sz="1000" dirty="0">
              <a:solidFill>
                <a:schemeClr val="tx1"/>
              </a:solidFill>
              <a:latin typeface="Meiryo UI" pitchFamily="50" charset="-128"/>
              <a:ea typeface="Meiryo UI" pitchFamily="50" charset="-128"/>
              <a:cs typeface="Meiryo UI" pitchFamily="50" charset="-128"/>
            </a:endParaRPr>
          </a:p>
          <a:p>
            <a:pPr algn="ctr"/>
            <a:r>
              <a:rPr kumimoji="1" lang="ja-JP" altLang="en-US" sz="1000" dirty="0" smtClean="0">
                <a:solidFill>
                  <a:schemeClr val="tx1"/>
                </a:solidFill>
                <a:latin typeface="+mn-ea"/>
                <a:ea typeface="+mn-ea"/>
                <a:cs typeface="Meiryo UI" pitchFamily="50" charset="-128"/>
              </a:rPr>
              <a:t>（県内２ヶ所</a:t>
            </a:r>
            <a:r>
              <a:rPr kumimoji="1" lang="ja-JP" altLang="en-US" sz="1000" dirty="0" smtClean="0">
                <a:solidFill>
                  <a:schemeClr val="tx1"/>
                </a:solidFill>
                <a:latin typeface="Meiryo UI" pitchFamily="50" charset="-128"/>
                <a:ea typeface="Meiryo UI" pitchFamily="50" charset="-128"/>
                <a:cs typeface="Meiryo UI" pitchFamily="50" charset="-128"/>
              </a:rPr>
              <a:t>）</a:t>
            </a:r>
            <a:endParaRPr kumimoji="1" lang="ja-JP" altLang="en-US" sz="1000" dirty="0">
              <a:solidFill>
                <a:schemeClr val="tx1"/>
              </a:solidFill>
              <a:latin typeface="Meiryo UI" pitchFamily="50" charset="-128"/>
              <a:ea typeface="Meiryo UI" pitchFamily="50" charset="-128"/>
              <a:cs typeface="Meiryo UI" pitchFamily="50" charset="-128"/>
            </a:endParaRPr>
          </a:p>
        </p:txBody>
      </p:sp>
      <p:sp>
        <p:nvSpPr>
          <p:cNvPr id="25" name="角丸四角形 24"/>
          <p:cNvSpPr/>
          <p:nvPr/>
        </p:nvSpPr>
        <p:spPr>
          <a:xfrm>
            <a:off x="1039292" y="4014590"/>
            <a:ext cx="901199" cy="3429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a:latin typeface="Meiryo UI" pitchFamily="50" charset="-128"/>
                <a:ea typeface="Meiryo UI" pitchFamily="50" charset="-128"/>
                <a:cs typeface="Meiryo UI" pitchFamily="50" charset="-128"/>
              </a:rPr>
              <a:t>　　　患　者</a:t>
            </a:r>
          </a:p>
        </p:txBody>
      </p:sp>
      <p:sp>
        <p:nvSpPr>
          <p:cNvPr id="26" name="角丸四角形 25"/>
          <p:cNvSpPr/>
          <p:nvPr/>
        </p:nvSpPr>
        <p:spPr>
          <a:xfrm>
            <a:off x="1610792" y="4509891"/>
            <a:ext cx="2057400" cy="3048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solidFill>
                  <a:schemeClr val="tx1"/>
                </a:solidFill>
                <a:latin typeface="Meiryo UI" pitchFamily="50" charset="-128"/>
                <a:ea typeface="Meiryo UI" pitchFamily="50" charset="-128"/>
                <a:cs typeface="Meiryo UI" pitchFamily="50" charset="-128"/>
              </a:rPr>
              <a:t>外来受入可能な全医療機関</a:t>
            </a:r>
          </a:p>
        </p:txBody>
      </p:sp>
      <p:sp>
        <p:nvSpPr>
          <p:cNvPr id="27" name="角丸四角形 26"/>
          <p:cNvSpPr/>
          <p:nvPr/>
        </p:nvSpPr>
        <p:spPr>
          <a:xfrm>
            <a:off x="3858147" y="4766667"/>
            <a:ext cx="828675" cy="390525"/>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dirty="0">
                <a:solidFill>
                  <a:schemeClr val="tx1"/>
                </a:solidFill>
                <a:latin typeface="Meiryo UI" pitchFamily="50" charset="-128"/>
                <a:ea typeface="Meiryo UI" pitchFamily="50" charset="-128"/>
                <a:cs typeface="Meiryo UI" pitchFamily="50" charset="-128"/>
              </a:rPr>
              <a:t>在宅療養</a:t>
            </a:r>
          </a:p>
        </p:txBody>
      </p:sp>
      <p:sp>
        <p:nvSpPr>
          <p:cNvPr id="28" name="角丸四角形 27"/>
          <p:cNvSpPr/>
          <p:nvPr/>
        </p:nvSpPr>
        <p:spPr>
          <a:xfrm>
            <a:off x="1134543" y="5229201"/>
            <a:ext cx="2579588" cy="1152128"/>
          </a:xfrm>
          <a:prstGeom prst="roundRect">
            <a:avLst>
              <a:gd name="adj" fmla="val 10853"/>
            </a:avLst>
          </a:prstGeom>
        </p:spPr>
        <p:style>
          <a:lnRef idx="2">
            <a:schemeClr val="accent5"/>
          </a:lnRef>
          <a:fillRef idx="1">
            <a:schemeClr val="lt1"/>
          </a:fillRef>
          <a:effectRef idx="0">
            <a:schemeClr val="accent5"/>
          </a:effectRef>
          <a:fontRef idx="minor">
            <a:schemeClr val="dk1"/>
          </a:fontRef>
        </p:style>
        <p:txBody>
          <a:bodyPr lIns="36000" tIns="0" rIns="3600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050" dirty="0">
                <a:solidFill>
                  <a:schemeClr val="tx1"/>
                </a:solidFill>
                <a:latin typeface="Meiryo UI" pitchFamily="50" charset="-128"/>
                <a:ea typeface="Meiryo UI" pitchFamily="50" charset="-128"/>
                <a:cs typeface="Meiryo UI" pitchFamily="50" charset="-128"/>
              </a:rPr>
              <a:t>○感染症指定医療機関</a:t>
            </a:r>
            <a:r>
              <a:rPr kumimoji="1" lang="en-US" altLang="ja-JP" sz="1050" dirty="0">
                <a:solidFill>
                  <a:schemeClr val="tx1"/>
                </a:solidFill>
                <a:latin typeface="Meiryo UI" pitchFamily="50" charset="-128"/>
                <a:ea typeface="Meiryo UI" pitchFamily="50" charset="-128"/>
                <a:cs typeface="Meiryo UI" pitchFamily="50" charset="-128"/>
              </a:rPr>
              <a:t>(</a:t>
            </a:r>
            <a:r>
              <a:rPr kumimoji="1" lang="ja-JP" altLang="en-US" sz="1050" dirty="0">
                <a:solidFill>
                  <a:schemeClr val="tx1"/>
                </a:solidFill>
                <a:latin typeface="Meiryo UI" pitchFamily="50" charset="-128"/>
                <a:ea typeface="Meiryo UI" pitchFamily="50" charset="-128"/>
                <a:cs typeface="Meiryo UI" pitchFamily="50" charset="-128"/>
              </a:rPr>
              <a:t>県内</a:t>
            </a:r>
            <a:r>
              <a:rPr kumimoji="1" lang="en-US" altLang="ja-JP" sz="1050" dirty="0">
                <a:solidFill>
                  <a:schemeClr val="tx1"/>
                </a:solidFill>
                <a:latin typeface="Meiryo UI" pitchFamily="50" charset="-128"/>
                <a:ea typeface="Meiryo UI" pitchFamily="50" charset="-128"/>
                <a:cs typeface="Meiryo UI" pitchFamily="50" charset="-128"/>
              </a:rPr>
              <a:t>2</a:t>
            </a:r>
            <a:r>
              <a:rPr kumimoji="1" lang="ja-JP" altLang="en-US" sz="1050" dirty="0">
                <a:solidFill>
                  <a:schemeClr val="tx1"/>
                </a:solidFill>
                <a:latin typeface="Meiryo UI" pitchFamily="50" charset="-128"/>
                <a:ea typeface="Meiryo UI" pitchFamily="50" charset="-128"/>
                <a:cs typeface="Meiryo UI" pitchFamily="50" charset="-128"/>
              </a:rPr>
              <a:t>ヶ所</a:t>
            </a:r>
            <a:r>
              <a:rPr kumimoji="1" lang="en-US" altLang="ja-JP" sz="1050" dirty="0">
                <a:solidFill>
                  <a:schemeClr val="tx1"/>
                </a:solidFill>
                <a:latin typeface="Meiryo UI" pitchFamily="50" charset="-128"/>
                <a:ea typeface="Meiryo UI" pitchFamily="50" charset="-128"/>
                <a:cs typeface="Meiryo UI" pitchFamily="50" charset="-128"/>
              </a:rPr>
              <a:t>)</a:t>
            </a:r>
          </a:p>
          <a:p>
            <a:pPr algn="l"/>
            <a:r>
              <a:rPr kumimoji="1" lang="ja-JP" altLang="en-US" sz="900" dirty="0">
                <a:solidFill>
                  <a:schemeClr val="tx1"/>
                </a:solidFill>
                <a:latin typeface="+mn-ea"/>
                <a:ea typeface="+mn-ea"/>
                <a:cs typeface="Meiryo UI" pitchFamily="50" charset="-128"/>
              </a:rPr>
              <a:t>　　　</a:t>
            </a:r>
            <a:endParaRPr kumimoji="1" lang="en-US" altLang="ja-JP" sz="900" dirty="0">
              <a:solidFill>
                <a:schemeClr val="tx1"/>
              </a:solidFill>
              <a:latin typeface="+mn-ea"/>
              <a:ea typeface="+mn-ea"/>
              <a:cs typeface="Meiryo UI" pitchFamily="50" charset="-128"/>
            </a:endParaRPr>
          </a:p>
          <a:p>
            <a:pPr algn="l"/>
            <a:r>
              <a:rPr kumimoji="1" lang="ja-JP" altLang="en-US" sz="1050" b="0" dirty="0">
                <a:solidFill>
                  <a:schemeClr val="tx1"/>
                </a:solidFill>
                <a:latin typeface="Meiryo UI" pitchFamily="50" charset="-128"/>
                <a:ea typeface="Meiryo UI" pitchFamily="50" charset="-128"/>
                <a:cs typeface="Meiryo UI" pitchFamily="50" charset="-128"/>
              </a:rPr>
              <a:t>○</a:t>
            </a:r>
            <a:r>
              <a:rPr kumimoji="1" lang="ja-JP" altLang="en-US" sz="1050" b="1" dirty="0">
                <a:solidFill>
                  <a:schemeClr val="tx1"/>
                </a:solidFill>
                <a:latin typeface="Meiryo UI" pitchFamily="50" charset="-128"/>
                <a:ea typeface="Meiryo UI" pitchFamily="50" charset="-128"/>
                <a:cs typeface="Meiryo UI" pitchFamily="50" charset="-128"/>
              </a:rPr>
              <a:t>入院協力医療機関</a:t>
            </a:r>
            <a:r>
              <a:rPr kumimoji="1" lang="en-US" altLang="ja-JP" sz="1050" b="1" dirty="0">
                <a:solidFill>
                  <a:schemeClr val="tx1"/>
                </a:solidFill>
                <a:latin typeface="Meiryo UI" pitchFamily="50" charset="-128"/>
                <a:ea typeface="Meiryo UI" pitchFamily="50" charset="-128"/>
                <a:cs typeface="Meiryo UI" pitchFamily="50" charset="-128"/>
              </a:rPr>
              <a:t>(</a:t>
            </a:r>
            <a:r>
              <a:rPr kumimoji="1" lang="ja-JP" altLang="en-US" sz="1050" b="1" dirty="0">
                <a:solidFill>
                  <a:schemeClr val="tx1"/>
                </a:solidFill>
                <a:latin typeface="Meiryo UI" pitchFamily="50" charset="-128"/>
                <a:ea typeface="Meiryo UI" pitchFamily="50" charset="-128"/>
                <a:cs typeface="Meiryo UI" pitchFamily="50" charset="-128"/>
              </a:rPr>
              <a:t>県内</a:t>
            </a:r>
            <a:r>
              <a:rPr kumimoji="1" lang="en-US" altLang="ja-JP" sz="1050" b="1" dirty="0">
                <a:solidFill>
                  <a:schemeClr val="tx1"/>
                </a:solidFill>
                <a:latin typeface="Meiryo UI" pitchFamily="50" charset="-128"/>
                <a:ea typeface="Meiryo UI" pitchFamily="50" charset="-128"/>
                <a:cs typeface="Meiryo UI" pitchFamily="50" charset="-128"/>
              </a:rPr>
              <a:t>7</a:t>
            </a:r>
            <a:r>
              <a:rPr kumimoji="1" lang="ja-JP" altLang="en-US" sz="1050" b="1" dirty="0">
                <a:solidFill>
                  <a:schemeClr val="tx1"/>
                </a:solidFill>
                <a:latin typeface="Meiryo UI" pitchFamily="50" charset="-128"/>
                <a:ea typeface="Meiryo UI" pitchFamily="50" charset="-128"/>
                <a:cs typeface="Meiryo UI" pitchFamily="50" charset="-128"/>
              </a:rPr>
              <a:t>ヶ所</a:t>
            </a:r>
            <a:r>
              <a:rPr kumimoji="1" lang="en-US" altLang="ja-JP" sz="1050" b="1" dirty="0">
                <a:solidFill>
                  <a:schemeClr val="tx1"/>
                </a:solidFill>
                <a:latin typeface="Meiryo UI" pitchFamily="50" charset="-128"/>
                <a:ea typeface="Meiryo UI" pitchFamily="50" charset="-128"/>
                <a:cs typeface="Meiryo UI" pitchFamily="50" charset="-128"/>
              </a:rPr>
              <a:t>)</a:t>
            </a:r>
          </a:p>
          <a:p>
            <a:pPr algn="l"/>
            <a:r>
              <a:rPr kumimoji="1" lang="ja-JP" altLang="en-US" sz="900" b="0" dirty="0">
                <a:solidFill>
                  <a:schemeClr val="tx1"/>
                </a:solidFill>
                <a:latin typeface="+mn-ea"/>
                <a:ea typeface="+mn-ea"/>
                <a:cs typeface="Meiryo UI" pitchFamily="50" charset="-128"/>
              </a:rPr>
              <a:t>　　</a:t>
            </a:r>
            <a:r>
              <a:rPr kumimoji="1" lang="ja-JP" altLang="en-US" sz="900" b="0" dirty="0" smtClean="0">
                <a:solidFill>
                  <a:schemeClr val="tx1"/>
                </a:solidFill>
                <a:latin typeface="+mn-ea"/>
                <a:ea typeface="+mn-ea"/>
                <a:cs typeface="Meiryo UI" pitchFamily="50" charset="-128"/>
              </a:rPr>
              <a:t>・公立病院（県、市町村立）２ヶ所、</a:t>
            </a:r>
            <a:endParaRPr kumimoji="1" lang="en-US" altLang="ja-JP" sz="900" b="0" dirty="0">
              <a:solidFill>
                <a:schemeClr val="dk1"/>
              </a:solidFill>
              <a:latin typeface="+mn-ea"/>
              <a:ea typeface="+mn-ea"/>
              <a:cs typeface="+mn-cs"/>
            </a:endParaRPr>
          </a:p>
          <a:p>
            <a:pPr algn="l"/>
            <a:r>
              <a:rPr kumimoji="1" lang="ja-JP" altLang="en-US" sz="900" b="0" dirty="0">
                <a:solidFill>
                  <a:schemeClr val="dk1"/>
                </a:solidFill>
                <a:latin typeface="+mn-ea"/>
                <a:ea typeface="+mn-ea"/>
                <a:cs typeface="+mn-cs"/>
              </a:rPr>
              <a:t>　　　</a:t>
            </a:r>
            <a:r>
              <a:rPr kumimoji="1" lang="ja-JP" altLang="en-US" sz="900" b="0" dirty="0" smtClean="0">
                <a:solidFill>
                  <a:schemeClr val="dk1"/>
                </a:solidFill>
                <a:latin typeface="+mn-ea"/>
                <a:ea typeface="+mn-ea"/>
                <a:cs typeface="+mn-cs"/>
              </a:rPr>
              <a:t>指定公共機関（国指定）１ヶ所、</a:t>
            </a:r>
            <a:endParaRPr kumimoji="1" lang="en-US" altLang="ja-JP" sz="900" b="0" dirty="0">
              <a:solidFill>
                <a:schemeClr val="dk1"/>
              </a:solidFill>
              <a:latin typeface="+mn-ea"/>
              <a:ea typeface="+mn-ea"/>
              <a:cs typeface="+mn-cs"/>
            </a:endParaRPr>
          </a:p>
          <a:p>
            <a:pPr algn="l"/>
            <a:r>
              <a:rPr kumimoji="1" lang="ja-JP" altLang="en-US" sz="900" b="0" dirty="0">
                <a:solidFill>
                  <a:schemeClr val="dk1"/>
                </a:solidFill>
                <a:latin typeface="+mn-ea"/>
                <a:ea typeface="+mn-ea"/>
                <a:cs typeface="+mn-cs"/>
              </a:rPr>
              <a:t>　　　</a:t>
            </a:r>
            <a:r>
              <a:rPr kumimoji="1" lang="ja-JP" altLang="en-US" sz="900" b="0" dirty="0" smtClean="0">
                <a:solidFill>
                  <a:schemeClr val="dk1"/>
                </a:solidFill>
                <a:latin typeface="+mn-ea"/>
                <a:ea typeface="+mn-ea"/>
                <a:cs typeface="+mn-cs"/>
              </a:rPr>
              <a:t>指定地方公共機関（県指定）４箇所</a:t>
            </a:r>
            <a:endParaRPr kumimoji="1" lang="en-US" altLang="ja-JP" sz="900" b="0" dirty="0">
              <a:solidFill>
                <a:schemeClr val="tx1"/>
              </a:solidFill>
              <a:latin typeface="+mn-ea"/>
              <a:ea typeface="+mn-ea"/>
              <a:cs typeface="Meiryo UI" pitchFamily="50" charset="-128"/>
            </a:endParaRPr>
          </a:p>
        </p:txBody>
      </p:sp>
      <p:pic>
        <p:nvPicPr>
          <p:cNvPr id="29" name="図 28" descr="相談看護師.jpg"/>
          <p:cNvPicPr>
            <a:picLocks noChangeAspect="1"/>
          </p:cNvPicPr>
          <p:nvPr/>
        </p:nvPicPr>
        <p:blipFill>
          <a:blip r:embed="rId2" cstate="print"/>
          <a:stretch>
            <a:fillRect/>
          </a:stretch>
        </p:blipFill>
        <p:spPr>
          <a:xfrm>
            <a:off x="1335249" y="1484784"/>
            <a:ext cx="218642" cy="360040"/>
          </a:xfrm>
          <a:prstGeom prst="rect">
            <a:avLst/>
          </a:prstGeom>
        </p:spPr>
      </p:pic>
      <p:cxnSp>
        <p:nvCxnSpPr>
          <p:cNvPr id="30" name="図形 20"/>
          <p:cNvCxnSpPr>
            <a:stCxn id="20" idx="3"/>
            <a:endCxn id="23" idx="0"/>
          </p:cNvCxnSpPr>
          <p:nvPr/>
        </p:nvCxnSpPr>
        <p:spPr>
          <a:xfrm>
            <a:off x="1913931" y="1144563"/>
            <a:ext cx="2464655" cy="556245"/>
          </a:xfrm>
          <a:prstGeom prst="bentConnector2">
            <a:avLst/>
          </a:prstGeom>
          <a:ln w="25400">
            <a:prstDash val="sysDot"/>
            <a:tailEnd type="triangle"/>
          </a:ln>
        </p:spPr>
        <p:style>
          <a:lnRef idx="1">
            <a:schemeClr val="accent1"/>
          </a:lnRef>
          <a:fillRef idx="0">
            <a:schemeClr val="accent1"/>
          </a:fillRef>
          <a:effectRef idx="0">
            <a:schemeClr val="accent1"/>
          </a:effectRef>
          <a:fontRef idx="minor">
            <a:schemeClr val="tx1"/>
          </a:fontRef>
        </p:style>
      </p:cxnSp>
      <p:cxnSp>
        <p:nvCxnSpPr>
          <p:cNvPr id="31" name="図形 21"/>
          <p:cNvCxnSpPr>
            <a:stCxn id="21" idx="2"/>
            <a:endCxn id="22" idx="0"/>
          </p:cNvCxnSpPr>
          <p:nvPr/>
        </p:nvCxnSpPr>
        <p:spPr>
          <a:xfrm rot="16200000" flipH="1">
            <a:off x="2103261" y="1952620"/>
            <a:ext cx="216023" cy="432"/>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2" name="図形 22"/>
          <p:cNvCxnSpPr>
            <a:endCxn id="34" idx="1"/>
          </p:cNvCxnSpPr>
          <p:nvPr/>
        </p:nvCxnSpPr>
        <p:spPr>
          <a:xfrm>
            <a:off x="2771800" y="1916832"/>
            <a:ext cx="720975" cy="14515"/>
          </a:xfrm>
          <a:prstGeom prst="bentConnector3">
            <a:avLst>
              <a:gd name="adj1" fmla="val 50000"/>
            </a:avLst>
          </a:prstGeom>
          <a:ln w="38100">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a:stCxn id="22" idx="2"/>
            <a:endCxn id="24" idx="0"/>
          </p:cNvCxnSpPr>
          <p:nvPr/>
        </p:nvCxnSpPr>
        <p:spPr>
          <a:xfrm flipH="1">
            <a:off x="2201963" y="2524497"/>
            <a:ext cx="9525" cy="20196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pic>
        <p:nvPicPr>
          <p:cNvPr id="34" name="図 33" descr="マスク医師.jpg"/>
          <p:cNvPicPr>
            <a:picLocks noChangeAspect="1"/>
          </p:cNvPicPr>
          <p:nvPr/>
        </p:nvPicPr>
        <p:blipFill>
          <a:blip r:embed="rId3" cstate="print"/>
          <a:stretch>
            <a:fillRect/>
          </a:stretch>
        </p:blipFill>
        <p:spPr>
          <a:xfrm>
            <a:off x="3492775" y="1767482"/>
            <a:ext cx="466972" cy="327729"/>
          </a:xfrm>
          <a:prstGeom prst="rect">
            <a:avLst/>
          </a:prstGeom>
        </p:spPr>
      </p:pic>
      <p:pic>
        <p:nvPicPr>
          <p:cNvPr id="35" name="図 34" descr="風邪少年.bmp"/>
          <p:cNvPicPr>
            <a:picLocks noChangeAspect="1"/>
          </p:cNvPicPr>
          <p:nvPr/>
        </p:nvPicPr>
        <p:blipFill>
          <a:blip r:embed="rId4" cstate="print"/>
          <a:stretch>
            <a:fillRect/>
          </a:stretch>
        </p:blipFill>
        <p:spPr>
          <a:xfrm>
            <a:off x="1096442" y="998804"/>
            <a:ext cx="265641" cy="300427"/>
          </a:xfrm>
          <a:prstGeom prst="rect">
            <a:avLst/>
          </a:prstGeom>
        </p:spPr>
      </p:pic>
      <p:cxnSp>
        <p:nvCxnSpPr>
          <p:cNvPr id="36" name="図形 27"/>
          <p:cNvCxnSpPr>
            <a:stCxn id="40" idx="2"/>
            <a:endCxn id="26" idx="1"/>
          </p:cNvCxnSpPr>
          <p:nvPr/>
        </p:nvCxnSpPr>
        <p:spPr>
          <a:xfrm rot="16200000" flipH="1">
            <a:off x="1268761" y="4320260"/>
            <a:ext cx="321582" cy="362479"/>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7" name="図形 55"/>
          <p:cNvCxnSpPr>
            <a:endCxn id="27" idx="1"/>
          </p:cNvCxnSpPr>
          <p:nvPr/>
        </p:nvCxnSpPr>
        <p:spPr>
          <a:xfrm>
            <a:off x="2267744" y="4941168"/>
            <a:ext cx="1590403" cy="20762"/>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a:off x="2273971" y="4797152"/>
            <a:ext cx="1" cy="43204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39" name="四角形吹き出し 38"/>
          <p:cNvSpPr/>
          <p:nvPr/>
        </p:nvSpPr>
        <p:spPr>
          <a:xfrm>
            <a:off x="3923928" y="2204864"/>
            <a:ext cx="2160240" cy="432048"/>
          </a:xfrm>
          <a:prstGeom prst="wedgeRectCallout">
            <a:avLst>
              <a:gd name="adj1" fmla="val -33928"/>
              <a:gd name="adj2" fmla="val -67849"/>
            </a:avLst>
          </a:prstGeom>
          <a:ln w="12700">
            <a:prstDash val="sysDot"/>
          </a:ln>
        </p:spPr>
        <p:style>
          <a:lnRef idx="2">
            <a:schemeClr val="accent5"/>
          </a:lnRef>
          <a:fillRef idx="1">
            <a:schemeClr val="lt1"/>
          </a:fillRef>
          <a:effectRef idx="0">
            <a:schemeClr val="accent5"/>
          </a:effectRef>
          <a:fontRef idx="minor">
            <a:schemeClr val="dk1"/>
          </a:fontRef>
        </p:style>
        <p:txBody>
          <a:bodyPr lIns="72000" tIns="72000" rIns="72000" bIns="7200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900" spc="-100" baseline="0" dirty="0">
                <a:latin typeface="+mj-ea"/>
                <a:ea typeface="+mj-ea"/>
                <a:cs typeface="Meiryo UI" pitchFamily="50" charset="-128"/>
              </a:rPr>
              <a:t>相談センターを通さずに受診する患者さんが想定されるので、一般医療機関においても院内感染対策が必要！</a:t>
            </a:r>
          </a:p>
        </p:txBody>
      </p:sp>
      <p:pic>
        <p:nvPicPr>
          <p:cNvPr id="40" name="図 39" descr="風邪少年.bmp"/>
          <p:cNvPicPr>
            <a:picLocks noChangeAspect="1"/>
          </p:cNvPicPr>
          <p:nvPr/>
        </p:nvPicPr>
        <p:blipFill>
          <a:blip r:embed="rId4" cstate="print"/>
          <a:stretch>
            <a:fillRect/>
          </a:stretch>
        </p:blipFill>
        <p:spPr>
          <a:xfrm>
            <a:off x="1115492" y="4033640"/>
            <a:ext cx="265641" cy="307069"/>
          </a:xfrm>
          <a:prstGeom prst="rect">
            <a:avLst/>
          </a:prstGeom>
        </p:spPr>
      </p:pic>
      <p:pic>
        <p:nvPicPr>
          <p:cNvPr id="41" name="図 40" descr="在宅患者.jpg"/>
          <p:cNvPicPr>
            <a:picLocks noChangeAspect="1"/>
          </p:cNvPicPr>
          <p:nvPr/>
        </p:nvPicPr>
        <p:blipFill>
          <a:blip r:embed="rId5" cstate="print"/>
          <a:stretch>
            <a:fillRect/>
          </a:stretch>
        </p:blipFill>
        <p:spPr>
          <a:xfrm>
            <a:off x="3972447" y="4395192"/>
            <a:ext cx="619125" cy="472786"/>
          </a:xfrm>
          <a:prstGeom prst="rect">
            <a:avLst/>
          </a:prstGeom>
        </p:spPr>
      </p:pic>
      <p:pic>
        <p:nvPicPr>
          <p:cNvPr id="42" name="図 41" descr="マスク医師.jpg"/>
          <p:cNvPicPr>
            <a:picLocks noChangeAspect="1"/>
          </p:cNvPicPr>
          <p:nvPr/>
        </p:nvPicPr>
        <p:blipFill>
          <a:blip r:embed="rId3" cstate="print"/>
          <a:stretch>
            <a:fillRect/>
          </a:stretch>
        </p:blipFill>
        <p:spPr>
          <a:xfrm>
            <a:off x="944042" y="4894908"/>
            <a:ext cx="447675" cy="314186"/>
          </a:xfrm>
          <a:prstGeom prst="rect">
            <a:avLst/>
          </a:prstGeom>
        </p:spPr>
      </p:pic>
      <p:cxnSp>
        <p:nvCxnSpPr>
          <p:cNvPr id="43" name="直線コネクタ 42"/>
          <p:cNvCxnSpPr/>
          <p:nvPr/>
        </p:nvCxnSpPr>
        <p:spPr>
          <a:xfrm>
            <a:off x="29889" y="3861048"/>
            <a:ext cx="9114111" cy="0"/>
          </a:xfrm>
          <a:prstGeom prst="line">
            <a:avLst/>
          </a:prstGeom>
          <a:ln w="31750">
            <a:prstDash val="dash"/>
          </a:ln>
        </p:spPr>
        <p:style>
          <a:lnRef idx="1">
            <a:schemeClr val="accent1"/>
          </a:lnRef>
          <a:fillRef idx="0">
            <a:schemeClr val="accent1"/>
          </a:fillRef>
          <a:effectRef idx="0">
            <a:schemeClr val="accent1"/>
          </a:effectRef>
          <a:fontRef idx="minor">
            <a:schemeClr val="tx1"/>
          </a:fontRef>
        </p:style>
      </p:cxnSp>
      <p:cxnSp>
        <p:nvCxnSpPr>
          <p:cNvPr id="44" name="図形 37"/>
          <p:cNvCxnSpPr>
            <a:stCxn id="25" idx="3"/>
            <a:endCxn id="41" idx="0"/>
          </p:cNvCxnSpPr>
          <p:nvPr/>
        </p:nvCxnSpPr>
        <p:spPr>
          <a:xfrm>
            <a:off x="1940491" y="4186040"/>
            <a:ext cx="2341519" cy="209152"/>
          </a:xfrm>
          <a:prstGeom prst="bentConnector2">
            <a:avLst/>
          </a:prstGeom>
          <a:ln w="25400">
            <a:prstDash val="sysDot"/>
            <a:tailEnd type="triangle"/>
          </a:ln>
        </p:spPr>
        <p:style>
          <a:lnRef idx="1">
            <a:schemeClr val="accent1"/>
          </a:lnRef>
          <a:fillRef idx="0">
            <a:schemeClr val="accent1"/>
          </a:fillRef>
          <a:effectRef idx="0">
            <a:schemeClr val="accent1"/>
          </a:effectRef>
          <a:fontRef idx="minor">
            <a:schemeClr val="tx1"/>
          </a:fontRef>
        </p:style>
      </p:cxnSp>
      <p:sp>
        <p:nvSpPr>
          <p:cNvPr id="45" name="正方形/長方形 44"/>
          <p:cNvSpPr/>
          <p:nvPr/>
        </p:nvSpPr>
        <p:spPr>
          <a:xfrm>
            <a:off x="1417487" y="620688"/>
            <a:ext cx="4378649" cy="288032"/>
          </a:xfrm>
          <a:prstGeom prst="rect">
            <a:avLst/>
          </a:prstGeom>
          <a:ln w="25400"/>
        </p:spPr>
        <p:style>
          <a:lnRef idx="1">
            <a:schemeClr val="accent1"/>
          </a:lnRef>
          <a:fillRef idx="2">
            <a:schemeClr val="accent1"/>
          </a:fillRef>
          <a:effectRef idx="1">
            <a:schemeClr val="accent1"/>
          </a:effectRef>
          <a:fontRef idx="minor">
            <a:schemeClr val="dk1"/>
          </a:fontRef>
        </p:style>
        <p:txBody>
          <a:bodyPr vert="horz" wrap="square"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lang="ja-JP" altLang="en-US" sz="1100" b="1" dirty="0">
                <a:solidFill>
                  <a:schemeClr val="tx1"/>
                </a:solidFill>
              </a:rPr>
              <a:t>病原性が不明又は病原性が高い</a:t>
            </a:r>
            <a:r>
              <a:rPr lang="ja-JP" altLang="en-US" sz="1100" b="1" dirty="0" smtClean="0">
                <a:solidFill>
                  <a:schemeClr val="tx1"/>
                </a:solidFill>
              </a:rPr>
              <a:t>場合　　（発生初期の対応）</a:t>
            </a:r>
            <a:endParaRPr kumimoji="1" lang="en-US" altLang="ja-JP" sz="1100" b="1" dirty="0">
              <a:solidFill>
                <a:schemeClr val="tx1"/>
              </a:solidFill>
            </a:endParaRPr>
          </a:p>
        </p:txBody>
      </p:sp>
      <p:sp>
        <p:nvSpPr>
          <p:cNvPr id="46" name="正方形/長方形 45"/>
          <p:cNvSpPr/>
          <p:nvPr/>
        </p:nvSpPr>
        <p:spPr>
          <a:xfrm>
            <a:off x="6876256" y="625599"/>
            <a:ext cx="2160240" cy="283121"/>
          </a:xfrm>
          <a:prstGeom prst="rect">
            <a:avLst/>
          </a:prstGeom>
          <a:ln w="12700"/>
        </p:spPr>
        <p:style>
          <a:lnRef idx="2">
            <a:schemeClr val="accent2"/>
          </a:lnRef>
          <a:fillRef idx="1">
            <a:schemeClr val="lt1"/>
          </a:fillRef>
          <a:effectRef idx="0">
            <a:schemeClr val="accent2"/>
          </a:effectRef>
          <a:fontRef idx="minor">
            <a:schemeClr val="dk1"/>
          </a:fontRef>
        </p:style>
        <p:txBody>
          <a:bodyPr vert="horz" wrap="square" lIns="0" tIns="0" r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100" b="1">
                <a:solidFill>
                  <a:schemeClr val="tx1"/>
                </a:solidFill>
              </a:rPr>
              <a:t>病原性が低い場合</a:t>
            </a:r>
            <a:endParaRPr kumimoji="1" lang="en-US" altLang="ja-JP" sz="1100" b="1">
              <a:solidFill>
                <a:schemeClr val="tx1"/>
              </a:solidFill>
            </a:endParaRPr>
          </a:p>
        </p:txBody>
      </p:sp>
      <p:cxnSp>
        <p:nvCxnSpPr>
          <p:cNvPr id="47" name="図形 46"/>
          <p:cNvCxnSpPr>
            <a:endCxn id="21" idx="1"/>
          </p:cNvCxnSpPr>
          <p:nvPr/>
        </p:nvCxnSpPr>
        <p:spPr>
          <a:xfrm rot="16200000" flipH="1">
            <a:off x="1028781" y="1433827"/>
            <a:ext cx="339666" cy="153543"/>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48" name="直線コネクタ 47"/>
          <p:cNvCxnSpPr/>
          <p:nvPr/>
        </p:nvCxnSpPr>
        <p:spPr>
          <a:xfrm flipV="1">
            <a:off x="2771800" y="1845966"/>
            <a:ext cx="6227" cy="70866"/>
          </a:xfrm>
          <a:prstGeom prst="line">
            <a:avLst/>
          </a:prstGeom>
          <a:ln w="38100">
            <a:prstDash val="sysDash"/>
          </a:ln>
        </p:spPr>
        <p:style>
          <a:lnRef idx="1">
            <a:schemeClr val="accent1"/>
          </a:lnRef>
          <a:fillRef idx="0">
            <a:schemeClr val="accent1"/>
          </a:fillRef>
          <a:effectRef idx="0">
            <a:schemeClr val="accent1"/>
          </a:effectRef>
          <a:fontRef idx="minor">
            <a:schemeClr val="tx1"/>
          </a:fontRef>
        </p:style>
      </p:cxnSp>
      <p:sp>
        <p:nvSpPr>
          <p:cNvPr id="49" name="上矢印 48"/>
          <p:cNvSpPr/>
          <p:nvPr/>
        </p:nvSpPr>
        <p:spPr>
          <a:xfrm rot="5400000">
            <a:off x="3239852" y="2790639"/>
            <a:ext cx="144016" cy="360040"/>
          </a:xfrm>
          <a:prstGeom prst="upArrow">
            <a:avLst/>
          </a:prstGeom>
          <a:solidFill>
            <a:schemeClr val="tx2">
              <a:lumMod val="20000"/>
              <a:lumOff val="80000"/>
            </a:schemeClr>
          </a:solidFill>
          <a:ln w="190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endParaRPr kumimoji="1" lang="ja-JP" altLang="en-US" sz="1100"/>
          </a:p>
        </p:txBody>
      </p:sp>
      <p:sp>
        <p:nvSpPr>
          <p:cNvPr id="50" name="角丸四角形 49"/>
          <p:cNvSpPr/>
          <p:nvPr/>
        </p:nvSpPr>
        <p:spPr>
          <a:xfrm>
            <a:off x="3524622" y="2826643"/>
            <a:ext cx="1983482" cy="314325"/>
          </a:xfrm>
          <a:prstGeom prst="roundRect">
            <a:avLst/>
          </a:prstGeom>
        </p:spPr>
        <p:style>
          <a:lnRef idx="2">
            <a:schemeClr val="accent5"/>
          </a:lnRef>
          <a:fillRef idx="1">
            <a:schemeClr val="lt1"/>
          </a:fillRef>
          <a:effectRef idx="0">
            <a:schemeClr val="accent5"/>
          </a:effectRef>
          <a:fontRef idx="minor">
            <a:schemeClr val="dk1"/>
          </a:fontRef>
        </p:style>
        <p:txBody>
          <a:bodyPr t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050" b="0" dirty="0">
                <a:solidFill>
                  <a:schemeClr val="tx1"/>
                </a:solidFill>
                <a:latin typeface="Meiryo UI" pitchFamily="50" charset="-128"/>
                <a:ea typeface="Meiryo UI" pitchFamily="50" charset="-128"/>
                <a:cs typeface="Meiryo UI" pitchFamily="50" charset="-128"/>
              </a:rPr>
              <a:t>・入院協力医療機関</a:t>
            </a:r>
            <a:r>
              <a:rPr kumimoji="1" lang="en-US" altLang="ja-JP" sz="1050" b="0" dirty="0" smtClean="0">
                <a:solidFill>
                  <a:schemeClr val="tx1"/>
                </a:solidFill>
                <a:latin typeface="Meiryo UI" pitchFamily="50" charset="-128"/>
                <a:ea typeface="Meiryo UI" pitchFamily="50" charset="-128"/>
                <a:cs typeface="Meiryo UI" pitchFamily="50" charset="-128"/>
              </a:rPr>
              <a:t>(</a:t>
            </a:r>
            <a:r>
              <a:rPr kumimoji="1" lang="en-US" altLang="ja-JP" sz="1050" b="0" dirty="0" smtClean="0">
                <a:solidFill>
                  <a:schemeClr val="tx1"/>
                </a:solidFill>
                <a:latin typeface="Meiryo UI" pitchFamily="50" charset="-128"/>
                <a:ea typeface="Meiryo UI" pitchFamily="50" charset="-128"/>
                <a:cs typeface="Meiryo UI" pitchFamily="50" charset="-128"/>
              </a:rPr>
              <a:t>7</a:t>
            </a:r>
            <a:r>
              <a:rPr kumimoji="1" lang="ja-JP" altLang="en-US" sz="1050" b="0" dirty="0" smtClean="0">
                <a:solidFill>
                  <a:schemeClr val="tx1"/>
                </a:solidFill>
                <a:latin typeface="Meiryo UI" pitchFamily="50" charset="-128"/>
                <a:ea typeface="Meiryo UI" pitchFamily="50" charset="-128"/>
                <a:cs typeface="Meiryo UI" pitchFamily="50" charset="-128"/>
              </a:rPr>
              <a:t>ヶ所</a:t>
            </a:r>
            <a:r>
              <a:rPr kumimoji="1" lang="en-US" altLang="ja-JP" sz="1050" b="0" dirty="0" smtClean="0">
                <a:solidFill>
                  <a:schemeClr val="tx1"/>
                </a:solidFill>
                <a:latin typeface="Meiryo UI" pitchFamily="50" charset="-128"/>
                <a:ea typeface="Meiryo UI" pitchFamily="50" charset="-128"/>
                <a:cs typeface="Meiryo UI" pitchFamily="50" charset="-128"/>
              </a:rPr>
              <a:t>)</a:t>
            </a:r>
            <a:endParaRPr kumimoji="1" lang="en-US" altLang="ja-JP" sz="1050" b="0" dirty="0">
              <a:solidFill>
                <a:schemeClr val="tx1"/>
              </a:solidFill>
              <a:latin typeface="Meiryo UI" pitchFamily="50" charset="-128"/>
              <a:ea typeface="Meiryo UI" pitchFamily="50" charset="-128"/>
              <a:cs typeface="Meiryo UI" pitchFamily="50" charset="-128"/>
            </a:endParaRPr>
          </a:p>
        </p:txBody>
      </p:sp>
      <p:sp>
        <p:nvSpPr>
          <p:cNvPr id="51" name="テキスト ボックス 93"/>
          <p:cNvSpPr txBox="1"/>
          <p:nvPr/>
        </p:nvSpPr>
        <p:spPr>
          <a:xfrm>
            <a:off x="3203848" y="2682627"/>
            <a:ext cx="1143000" cy="18097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36000" tIns="0" rIns="3600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900" dirty="0">
                <a:latin typeface="+mn-ea"/>
                <a:ea typeface="+mn-ea"/>
                <a:cs typeface="Meiryo UI" pitchFamily="50" charset="-128"/>
              </a:rPr>
              <a:t>患者数が多い場合</a:t>
            </a:r>
          </a:p>
        </p:txBody>
      </p:sp>
      <p:cxnSp>
        <p:nvCxnSpPr>
          <p:cNvPr id="52" name="図形 94"/>
          <p:cNvCxnSpPr>
            <a:endCxn id="21" idx="3"/>
          </p:cNvCxnSpPr>
          <p:nvPr/>
        </p:nvCxnSpPr>
        <p:spPr>
          <a:xfrm rot="10800000">
            <a:off x="3146726" y="1680432"/>
            <a:ext cx="417162" cy="92384"/>
          </a:xfrm>
          <a:prstGeom prst="bentConnector3">
            <a:avLst>
              <a:gd name="adj1" fmla="val 50000"/>
            </a:avLst>
          </a:prstGeom>
          <a:ln w="25400">
            <a:prstDash val="sysDot"/>
            <a:tailEnd type="triangle"/>
          </a:ln>
        </p:spPr>
        <p:style>
          <a:lnRef idx="1">
            <a:schemeClr val="accent1"/>
          </a:lnRef>
          <a:fillRef idx="0">
            <a:schemeClr val="accent1"/>
          </a:fillRef>
          <a:effectRef idx="0">
            <a:schemeClr val="accent1"/>
          </a:effectRef>
          <a:fontRef idx="minor">
            <a:schemeClr val="tx1"/>
          </a:fontRef>
        </p:style>
      </p:cxnSp>
      <p:sp>
        <p:nvSpPr>
          <p:cNvPr id="53" name="テキスト ボックス 98"/>
          <p:cNvSpPr txBox="1"/>
          <p:nvPr/>
        </p:nvSpPr>
        <p:spPr>
          <a:xfrm>
            <a:off x="3658667" y="1220762"/>
            <a:ext cx="1849437" cy="485775"/>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36000" tIns="0" rIns="3600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900" dirty="0" smtClean="0">
                <a:latin typeface="+mn-ea"/>
                <a:ea typeface="+mn-ea"/>
                <a:cs typeface="Meiryo UI" pitchFamily="50" charset="-128"/>
              </a:rPr>
              <a:t>もし、一般医療機関に直接来院された場合は、相談</a:t>
            </a:r>
            <a:r>
              <a:rPr kumimoji="1" lang="ja-JP" altLang="en-US" sz="900" dirty="0">
                <a:latin typeface="+mn-ea"/>
                <a:ea typeface="+mn-ea"/>
                <a:cs typeface="Meiryo UI" pitchFamily="50" charset="-128"/>
              </a:rPr>
              <a:t>ｾﾝﾀｰに連絡</a:t>
            </a:r>
          </a:p>
        </p:txBody>
      </p:sp>
      <p:sp>
        <p:nvSpPr>
          <p:cNvPr id="54" name="テキスト ボックス 19"/>
          <p:cNvSpPr txBox="1"/>
          <p:nvPr/>
        </p:nvSpPr>
        <p:spPr>
          <a:xfrm>
            <a:off x="4932040" y="4581128"/>
            <a:ext cx="1224136" cy="2016224"/>
          </a:xfrm>
          <a:prstGeom prst="roundRect">
            <a:avLst/>
          </a:prstGeom>
          <a:ln w="25400"/>
        </p:spPr>
        <p:style>
          <a:lnRef idx="1">
            <a:schemeClr val="accent6"/>
          </a:lnRef>
          <a:fillRef idx="2">
            <a:schemeClr val="accent6"/>
          </a:fillRef>
          <a:effectRef idx="1">
            <a:schemeClr val="accent6"/>
          </a:effectRef>
          <a:fontRef idx="minor">
            <a:schemeClr val="dk1"/>
          </a:fontRef>
        </p:style>
        <p:txBody>
          <a:bodyPr wrap="square" lIns="36000" tIns="18000" rIns="36000" bIns="18000" rtlCol="0">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ja-JP" altLang="en-US" sz="1000" b="1" dirty="0">
                <a:latin typeface="+mj-ea"/>
                <a:ea typeface="+mj-ea"/>
              </a:rPr>
              <a:t>○臨時の医療施設</a:t>
            </a:r>
            <a:endParaRPr lang="en-US" altLang="ja-JP" sz="1000" b="1" dirty="0">
              <a:latin typeface="+mj-ea"/>
              <a:ea typeface="+mj-ea"/>
            </a:endParaRPr>
          </a:p>
          <a:p>
            <a:r>
              <a:rPr lang="ja-JP" altLang="en-US" sz="1000" b="1" dirty="0">
                <a:latin typeface="+mj-ea"/>
                <a:ea typeface="+mj-ea"/>
              </a:rPr>
              <a:t>　</a:t>
            </a:r>
            <a:r>
              <a:rPr lang="ja-JP" altLang="en-US" sz="1000" dirty="0">
                <a:latin typeface="ＭＳ Ｐ明朝" pitchFamily="18" charset="-128"/>
                <a:ea typeface="ＭＳ Ｐ明朝" pitchFamily="18" charset="-128"/>
              </a:rPr>
              <a:t>で診療</a:t>
            </a:r>
            <a:endParaRPr lang="en-US" altLang="ja-JP" sz="1000" dirty="0">
              <a:latin typeface="ＭＳ Ｐ明朝" pitchFamily="18" charset="-128"/>
              <a:ea typeface="ＭＳ Ｐ明朝" pitchFamily="18" charset="-128"/>
            </a:endParaRPr>
          </a:p>
          <a:p>
            <a:endParaRPr kumimoji="1" lang="en-US" altLang="ja-JP" sz="900" dirty="0">
              <a:latin typeface="ＭＳ Ｐ明朝" pitchFamily="18" charset="-128"/>
              <a:ea typeface="ＭＳ Ｐ明朝" pitchFamily="18" charset="-128"/>
            </a:endParaRPr>
          </a:p>
          <a:p>
            <a:pPr marL="82550" indent="-82550"/>
            <a:r>
              <a:rPr kumimoji="1" lang="ja-JP" altLang="en-US" sz="900" dirty="0">
                <a:latin typeface="ＭＳ Ｐ明朝" pitchFamily="18" charset="-128"/>
                <a:ea typeface="ＭＳ Ｐ明朝" pitchFamily="18" charset="-128"/>
              </a:rPr>
              <a:t>・開設は県または市町村</a:t>
            </a:r>
            <a:endParaRPr kumimoji="1" lang="en-US" altLang="ja-JP" sz="900" dirty="0">
              <a:latin typeface="ＭＳ Ｐ明朝" pitchFamily="18" charset="-128"/>
              <a:ea typeface="ＭＳ Ｐ明朝" pitchFamily="18" charset="-128"/>
            </a:endParaRPr>
          </a:p>
          <a:p>
            <a:pPr marL="82550" indent="-82550"/>
            <a:r>
              <a:rPr lang="ja-JP" altLang="en-US" sz="900" dirty="0">
                <a:latin typeface="ＭＳ Ｐ明朝" pitchFamily="18" charset="-128"/>
                <a:ea typeface="ＭＳ Ｐ明朝" pitchFamily="18" charset="-128"/>
              </a:rPr>
              <a:t>・</a:t>
            </a:r>
            <a:r>
              <a:rPr lang="ja-JP" altLang="en-US" sz="900" b="1" dirty="0">
                <a:latin typeface="ＭＳ Ｐ明朝" pitchFamily="18" charset="-128"/>
                <a:ea typeface="ＭＳ Ｐ明朝" pitchFamily="18" charset="-128"/>
              </a:rPr>
              <a:t>従事者</a:t>
            </a:r>
            <a:r>
              <a:rPr lang="ja-JP" altLang="en-US" sz="900" dirty="0">
                <a:latin typeface="ＭＳ Ｐ明朝" pitchFamily="18" charset="-128"/>
                <a:ea typeface="ＭＳ Ｐ明朝" pitchFamily="18" charset="-128"/>
              </a:rPr>
              <a:t>は、県より</a:t>
            </a:r>
            <a:r>
              <a:rPr lang="ja-JP" altLang="en-US" sz="900" b="1" dirty="0">
                <a:latin typeface="ＭＳ Ｐ明朝" pitchFamily="18" charset="-128"/>
                <a:ea typeface="ＭＳ Ｐ明朝" pitchFamily="18" charset="-128"/>
              </a:rPr>
              <a:t>指定（地方）公共機関や公的医療機関</a:t>
            </a:r>
            <a:r>
              <a:rPr lang="ja-JP" altLang="en-US" sz="900" dirty="0">
                <a:latin typeface="ＭＳ Ｐ明朝" pitchFamily="18" charset="-128"/>
                <a:ea typeface="ＭＳ Ｐ明朝" pitchFamily="18" charset="-128"/>
              </a:rPr>
              <a:t>に要請し確保</a:t>
            </a:r>
            <a:endParaRPr lang="en-US" altLang="ja-JP" sz="900" dirty="0">
              <a:latin typeface="ＭＳ Ｐ明朝" pitchFamily="18" charset="-128"/>
              <a:ea typeface="ＭＳ Ｐ明朝" pitchFamily="18" charset="-128"/>
            </a:endParaRPr>
          </a:p>
          <a:p>
            <a:endParaRPr kumimoji="1" lang="en-US" altLang="ja-JP" sz="900" dirty="0">
              <a:latin typeface="ＭＳ Ｐ明朝" pitchFamily="18" charset="-128"/>
              <a:ea typeface="ＭＳ Ｐ明朝" pitchFamily="18" charset="-128"/>
            </a:endParaRPr>
          </a:p>
          <a:p>
            <a:pPr marL="82550" marR="0" indent="-82550" algn="l" defTabSz="914400" rtl="0" eaLnBrk="1" fontAlgn="auto" latinLnBrk="0" hangingPunct="1">
              <a:lnSpc>
                <a:spcPct val="100000"/>
              </a:lnSpc>
              <a:spcBef>
                <a:spcPts val="0"/>
              </a:spcBef>
              <a:spcAft>
                <a:spcPts val="0"/>
              </a:spcAft>
              <a:buClrTx/>
              <a:buSzTx/>
              <a:buFontTx/>
              <a:buNone/>
              <a:tabLst/>
              <a:defRPr/>
            </a:pPr>
            <a:r>
              <a:rPr kumimoji="1" lang="en-US" altLang="ja-JP" sz="900" b="0" kern="1200" dirty="0">
                <a:solidFill>
                  <a:schemeClr val="dk1"/>
                </a:solidFill>
                <a:latin typeface="ＭＳ Ｐ明朝" pitchFamily="18" charset="-128"/>
                <a:ea typeface="ＭＳ Ｐ明朝" pitchFamily="18" charset="-128"/>
                <a:cs typeface="+mn-cs"/>
              </a:rPr>
              <a:t>※</a:t>
            </a:r>
            <a:r>
              <a:rPr kumimoji="1" lang="ja-JP" altLang="ja-JP" sz="900" b="0" kern="1200" dirty="0">
                <a:solidFill>
                  <a:schemeClr val="dk1"/>
                </a:solidFill>
                <a:latin typeface="ＭＳ Ｐ明朝" pitchFamily="18" charset="-128"/>
                <a:ea typeface="ＭＳ Ｐ明朝" pitchFamily="18" charset="-128"/>
                <a:cs typeface="+mn-cs"/>
              </a:rPr>
              <a:t>場合によっては</a:t>
            </a:r>
            <a:r>
              <a:rPr kumimoji="1" lang="ja-JP" altLang="ja-JP" sz="900" b="0" kern="1200" dirty="0" smtClean="0">
                <a:solidFill>
                  <a:schemeClr val="dk1"/>
                </a:solidFill>
                <a:latin typeface="ＭＳ Ｐ明朝" pitchFamily="18" charset="-128"/>
                <a:ea typeface="ＭＳ Ｐ明朝" pitchFamily="18" charset="-128"/>
                <a:cs typeface="+mn-cs"/>
              </a:rPr>
              <a:t>再診患者</a:t>
            </a:r>
            <a:r>
              <a:rPr kumimoji="1" lang="ja-JP" altLang="ja-JP" sz="900" b="0" kern="1200" dirty="0">
                <a:solidFill>
                  <a:schemeClr val="dk1"/>
                </a:solidFill>
                <a:latin typeface="ＭＳ Ｐ明朝" pitchFamily="18" charset="-128"/>
                <a:ea typeface="ＭＳ Ｐ明朝" pitchFamily="18" charset="-128"/>
                <a:cs typeface="+mn-cs"/>
              </a:rPr>
              <a:t>のファクシミリ</a:t>
            </a:r>
            <a:r>
              <a:rPr kumimoji="1" lang="ja-JP" altLang="ja-JP" sz="900" b="0" kern="1200" dirty="0" smtClean="0">
                <a:solidFill>
                  <a:schemeClr val="dk1"/>
                </a:solidFill>
                <a:latin typeface="ＭＳ Ｐ明朝" pitchFamily="18" charset="-128"/>
                <a:ea typeface="ＭＳ Ｐ明朝" pitchFamily="18" charset="-128"/>
                <a:cs typeface="+mn-cs"/>
              </a:rPr>
              <a:t>等</a:t>
            </a:r>
            <a:r>
              <a:rPr kumimoji="1" lang="ja-JP" altLang="en-US" sz="900" b="0" kern="1200" dirty="0">
                <a:solidFill>
                  <a:schemeClr val="dk1"/>
                </a:solidFill>
                <a:latin typeface="ＭＳ Ｐ明朝" pitchFamily="18" charset="-128"/>
                <a:ea typeface="ＭＳ Ｐ明朝" pitchFamily="18" charset="-128"/>
                <a:cs typeface="+mn-cs"/>
              </a:rPr>
              <a:t>　</a:t>
            </a:r>
            <a:r>
              <a:rPr kumimoji="1" lang="ja-JP" altLang="ja-JP" sz="900" b="0" kern="1200" dirty="0">
                <a:solidFill>
                  <a:schemeClr val="dk1"/>
                </a:solidFill>
                <a:latin typeface="ＭＳ Ｐ明朝" pitchFamily="18" charset="-128"/>
                <a:ea typeface="ＭＳ Ｐ明朝" pitchFamily="18" charset="-128"/>
                <a:cs typeface="+mn-cs"/>
              </a:rPr>
              <a:t>処方の実施</a:t>
            </a:r>
            <a:endParaRPr lang="ja-JP" altLang="ja-JP" sz="900" b="0" dirty="0">
              <a:latin typeface="ＭＳ Ｐ明朝" pitchFamily="18" charset="-128"/>
              <a:ea typeface="ＭＳ Ｐ明朝" pitchFamily="18" charset="-128"/>
            </a:endParaRPr>
          </a:p>
          <a:p>
            <a:endParaRPr kumimoji="1" lang="ja-JP" altLang="en-US" sz="900" dirty="0">
              <a:latin typeface="ＭＳ Ｐ明朝" pitchFamily="18" charset="-128"/>
              <a:ea typeface="ＭＳ Ｐ明朝" pitchFamily="18" charset="-128"/>
            </a:endParaRPr>
          </a:p>
        </p:txBody>
      </p:sp>
      <p:sp>
        <p:nvSpPr>
          <p:cNvPr id="57" name="テキスト ボックス 139"/>
          <p:cNvSpPr txBox="1"/>
          <p:nvPr/>
        </p:nvSpPr>
        <p:spPr>
          <a:xfrm>
            <a:off x="7080349" y="2001813"/>
            <a:ext cx="781050" cy="257175"/>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000">
                <a:latin typeface="Meiryo UI" pitchFamily="50" charset="-128"/>
                <a:ea typeface="Meiryo UI" pitchFamily="50" charset="-128"/>
                <a:cs typeface="Meiryo UI" pitchFamily="50" charset="-128"/>
              </a:rPr>
              <a:t>重症者</a:t>
            </a:r>
          </a:p>
        </p:txBody>
      </p:sp>
      <p:sp>
        <p:nvSpPr>
          <p:cNvPr id="58" name="テキスト ボックス 140"/>
          <p:cNvSpPr txBox="1"/>
          <p:nvPr/>
        </p:nvSpPr>
        <p:spPr>
          <a:xfrm>
            <a:off x="7493074" y="2118394"/>
            <a:ext cx="895350" cy="257175"/>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000" dirty="0">
                <a:latin typeface="Meiryo UI" pitchFamily="50" charset="-128"/>
                <a:ea typeface="Meiryo UI" pitchFamily="50" charset="-128"/>
                <a:cs typeface="Meiryo UI" pitchFamily="50" charset="-128"/>
              </a:rPr>
              <a:t>　　軽症者</a:t>
            </a:r>
          </a:p>
        </p:txBody>
      </p:sp>
      <p:sp>
        <p:nvSpPr>
          <p:cNvPr id="59" name="角丸四角形 58"/>
          <p:cNvSpPr/>
          <p:nvPr/>
        </p:nvSpPr>
        <p:spPr>
          <a:xfrm>
            <a:off x="6844010" y="980728"/>
            <a:ext cx="901199" cy="3429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a:latin typeface="Meiryo UI" pitchFamily="50" charset="-128"/>
                <a:ea typeface="Meiryo UI" pitchFamily="50" charset="-128"/>
                <a:cs typeface="Meiryo UI" pitchFamily="50" charset="-128"/>
              </a:rPr>
              <a:t>　　　患　者</a:t>
            </a:r>
          </a:p>
        </p:txBody>
      </p:sp>
      <p:sp>
        <p:nvSpPr>
          <p:cNvPr id="60" name="角丸四角形 59"/>
          <p:cNvSpPr/>
          <p:nvPr/>
        </p:nvSpPr>
        <p:spPr>
          <a:xfrm>
            <a:off x="7073875" y="1476029"/>
            <a:ext cx="1890613" cy="3048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solidFill>
                  <a:schemeClr val="tx1"/>
                </a:solidFill>
                <a:latin typeface="Meiryo UI" pitchFamily="50" charset="-128"/>
                <a:ea typeface="Meiryo UI" pitchFamily="50" charset="-128"/>
                <a:cs typeface="Meiryo UI" pitchFamily="50" charset="-128"/>
              </a:rPr>
              <a:t>外来受入可能な全医療機関</a:t>
            </a:r>
          </a:p>
        </p:txBody>
      </p:sp>
      <p:sp>
        <p:nvSpPr>
          <p:cNvPr id="61" name="角丸四角形 60"/>
          <p:cNvSpPr/>
          <p:nvPr/>
        </p:nvSpPr>
        <p:spPr>
          <a:xfrm>
            <a:off x="8172400" y="2216299"/>
            <a:ext cx="870223" cy="390525"/>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solidFill>
                  <a:schemeClr val="tx1"/>
                </a:solidFill>
                <a:latin typeface="Meiryo UI" pitchFamily="50" charset="-128"/>
                <a:ea typeface="Meiryo UI" pitchFamily="50" charset="-128"/>
                <a:cs typeface="Meiryo UI" pitchFamily="50" charset="-128"/>
              </a:rPr>
              <a:t>在宅療養</a:t>
            </a:r>
          </a:p>
        </p:txBody>
      </p:sp>
      <p:sp>
        <p:nvSpPr>
          <p:cNvPr id="62" name="角丸四角形 61"/>
          <p:cNvSpPr/>
          <p:nvPr/>
        </p:nvSpPr>
        <p:spPr>
          <a:xfrm>
            <a:off x="6804248" y="2758059"/>
            <a:ext cx="2304256" cy="526925"/>
          </a:xfrm>
          <a:prstGeom prst="roundRect">
            <a:avLst>
              <a:gd name="adj" fmla="val 10853"/>
            </a:avLst>
          </a:prstGeom>
        </p:spPr>
        <p:style>
          <a:lnRef idx="2">
            <a:schemeClr val="accent5"/>
          </a:lnRef>
          <a:fillRef idx="1">
            <a:schemeClr val="lt1"/>
          </a:fillRef>
          <a:effectRef idx="0">
            <a:schemeClr val="accent5"/>
          </a:effectRef>
          <a:fontRef idx="minor">
            <a:schemeClr val="dk1"/>
          </a:fontRef>
        </p:style>
        <p:txBody>
          <a:bodyPr t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050">
                <a:solidFill>
                  <a:schemeClr val="tx1"/>
                </a:solidFill>
                <a:latin typeface="Meiryo UI" pitchFamily="50" charset="-128"/>
                <a:ea typeface="Meiryo UI" pitchFamily="50" charset="-128"/>
                <a:cs typeface="Meiryo UI" pitchFamily="50" charset="-128"/>
              </a:rPr>
              <a:t>○感染症指定医療機関</a:t>
            </a:r>
            <a:r>
              <a:rPr kumimoji="1" lang="en-US" altLang="ja-JP" sz="1050">
                <a:solidFill>
                  <a:schemeClr val="tx1"/>
                </a:solidFill>
                <a:latin typeface="Meiryo UI" pitchFamily="50" charset="-128"/>
                <a:ea typeface="Meiryo UI" pitchFamily="50" charset="-128"/>
                <a:cs typeface="Meiryo UI" pitchFamily="50" charset="-128"/>
              </a:rPr>
              <a:t>(</a:t>
            </a:r>
            <a:r>
              <a:rPr kumimoji="1" lang="ja-JP" altLang="en-US" sz="1050">
                <a:solidFill>
                  <a:schemeClr val="tx1"/>
                </a:solidFill>
                <a:latin typeface="Meiryo UI" pitchFamily="50" charset="-128"/>
                <a:ea typeface="Meiryo UI" pitchFamily="50" charset="-128"/>
                <a:cs typeface="Meiryo UI" pitchFamily="50" charset="-128"/>
              </a:rPr>
              <a:t>県内</a:t>
            </a:r>
            <a:r>
              <a:rPr kumimoji="1" lang="en-US" altLang="ja-JP" sz="1050">
                <a:solidFill>
                  <a:schemeClr val="tx1"/>
                </a:solidFill>
                <a:latin typeface="Meiryo UI" pitchFamily="50" charset="-128"/>
                <a:ea typeface="Meiryo UI" pitchFamily="50" charset="-128"/>
                <a:cs typeface="Meiryo UI" pitchFamily="50" charset="-128"/>
              </a:rPr>
              <a:t>2</a:t>
            </a:r>
            <a:r>
              <a:rPr kumimoji="1" lang="ja-JP" altLang="en-US" sz="1050">
                <a:solidFill>
                  <a:schemeClr val="tx1"/>
                </a:solidFill>
                <a:latin typeface="Meiryo UI" pitchFamily="50" charset="-128"/>
                <a:ea typeface="Meiryo UI" pitchFamily="50" charset="-128"/>
                <a:cs typeface="Meiryo UI" pitchFamily="50" charset="-128"/>
              </a:rPr>
              <a:t>ヶ所</a:t>
            </a:r>
            <a:r>
              <a:rPr kumimoji="1" lang="en-US" altLang="ja-JP" sz="1050">
                <a:solidFill>
                  <a:schemeClr val="tx1"/>
                </a:solidFill>
                <a:latin typeface="Meiryo UI" pitchFamily="50" charset="-128"/>
                <a:ea typeface="Meiryo UI" pitchFamily="50" charset="-128"/>
                <a:cs typeface="Meiryo UI" pitchFamily="50" charset="-128"/>
              </a:rPr>
              <a:t>)</a:t>
            </a:r>
            <a:endParaRPr kumimoji="1" lang="en-US" altLang="ja-JP" sz="900">
              <a:solidFill>
                <a:schemeClr val="tx1"/>
              </a:solidFill>
              <a:latin typeface="+mn-ea"/>
              <a:ea typeface="+mn-ea"/>
              <a:cs typeface="Meiryo UI" pitchFamily="50" charset="-128"/>
            </a:endParaRPr>
          </a:p>
          <a:p>
            <a:pPr algn="l"/>
            <a:r>
              <a:rPr kumimoji="1" lang="ja-JP" altLang="en-US" sz="1050" b="0">
                <a:solidFill>
                  <a:schemeClr val="tx1"/>
                </a:solidFill>
                <a:latin typeface="Meiryo UI" pitchFamily="50" charset="-128"/>
                <a:ea typeface="Meiryo UI" pitchFamily="50" charset="-128"/>
                <a:cs typeface="Meiryo UI" pitchFamily="50" charset="-128"/>
              </a:rPr>
              <a:t>○</a:t>
            </a:r>
            <a:r>
              <a:rPr kumimoji="1" lang="ja-JP" altLang="en-US" sz="1050" b="1">
                <a:solidFill>
                  <a:schemeClr val="tx1"/>
                </a:solidFill>
                <a:latin typeface="Meiryo UI" pitchFamily="50" charset="-128"/>
                <a:ea typeface="Meiryo UI" pitchFamily="50" charset="-128"/>
                <a:cs typeface="Meiryo UI" pitchFamily="50" charset="-128"/>
              </a:rPr>
              <a:t>入院協力医療機関</a:t>
            </a:r>
            <a:r>
              <a:rPr kumimoji="1" lang="en-US" altLang="ja-JP" sz="1050" b="1">
                <a:solidFill>
                  <a:schemeClr val="tx1"/>
                </a:solidFill>
                <a:latin typeface="Meiryo UI" pitchFamily="50" charset="-128"/>
                <a:ea typeface="Meiryo UI" pitchFamily="50" charset="-128"/>
                <a:cs typeface="Meiryo UI" pitchFamily="50" charset="-128"/>
              </a:rPr>
              <a:t>(</a:t>
            </a:r>
            <a:r>
              <a:rPr kumimoji="1" lang="ja-JP" altLang="en-US" sz="1050" b="1">
                <a:solidFill>
                  <a:schemeClr val="tx1"/>
                </a:solidFill>
                <a:latin typeface="Meiryo UI" pitchFamily="50" charset="-128"/>
                <a:ea typeface="Meiryo UI" pitchFamily="50" charset="-128"/>
                <a:cs typeface="Meiryo UI" pitchFamily="50" charset="-128"/>
              </a:rPr>
              <a:t>県内</a:t>
            </a:r>
            <a:r>
              <a:rPr kumimoji="1" lang="en-US" altLang="ja-JP" sz="1050" b="1">
                <a:solidFill>
                  <a:schemeClr val="tx1"/>
                </a:solidFill>
                <a:latin typeface="Meiryo UI" pitchFamily="50" charset="-128"/>
                <a:ea typeface="Meiryo UI" pitchFamily="50" charset="-128"/>
                <a:cs typeface="Meiryo UI" pitchFamily="50" charset="-128"/>
              </a:rPr>
              <a:t>7</a:t>
            </a:r>
            <a:r>
              <a:rPr kumimoji="1" lang="ja-JP" altLang="en-US" sz="1050" b="1">
                <a:solidFill>
                  <a:schemeClr val="tx1"/>
                </a:solidFill>
                <a:latin typeface="Meiryo UI" pitchFamily="50" charset="-128"/>
                <a:ea typeface="Meiryo UI" pitchFamily="50" charset="-128"/>
                <a:cs typeface="Meiryo UI" pitchFamily="50" charset="-128"/>
              </a:rPr>
              <a:t>ヶ所</a:t>
            </a:r>
            <a:r>
              <a:rPr kumimoji="1" lang="en-US" altLang="ja-JP" sz="1050" b="1">
                <a:solidFill>
                  <a:schemeClr val="tx1"/>
                </a:solidFill>
                <a:latin typeface="Meiryo UI" pitchFamily="50" charset="-128"/>
                <a:ea typeface="Meiryo UI" pitchFamily="50" charset="-128"/>
                <a:cs typeface="Meiryo UI" pitchFamily="50" charset="-128"/>
              </a:rPr>
              <a:t>)</a:t>
            </a:r>
          </a:p>
        </p:txBody>
      </p:sp>
      <p:cxnSp>
        <p:nvCxnSpPr>
          <p:cNvPr id="63" name="図形 145"/>
          <p:cNvCxnSpPr/>
          <p:nvPr/>
        </p:nvCxnSpPr>
        <p:spPr>
          <a:xfrm rot="16200000" flipH="1">
            <a:off x="6851498" y="1385208"/>
            <a:ext cx="321582" cy="164860"/>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4" name="図形 55"/>
          <p:cNvCxnSpPr/>
          <p:nvPr/>
        </p:nvCxnSpPr>
        <p:spPr>
          <a:xfrm flipV="1">
            <a:off x="7596336" y="2408908"/>
            <a:ext cx="576064" cy="11980"/>
          </a:xfrm>
          <a:prstGeom prst="bentConnector3">
            <a:avLst>
              <a:gd name="adj1" fmla="val 50000"/>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65" name="直線矢印コネクタ 64"/>
          <p:cNvCxnSpPr/>
          <p:nvPr/>
        </p:nvCxnSpPr>
        <p:spPr>
          <a:xfrm>
            <a:off x="7596336" y="1792263"/>
            <a:ext cx="0" cy="988665"/>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pic>
        <p:nvPicPr>
          <p:cNvPr id="66" name="図 65" descr="風邪少年.bmp"/>
          <p:cNvPicPr>
            <a:picLocks noChangeAspect="1"/>
          </p:cNvPicPr>
          <p:nvPr/>
        </p:nvPicPr>
        <p:blipFill>
          <a:blip r:embed="rId4" cstate="print"/>
          <a:stretch>
            <a:fillRect/>
          </a:stretch>
        </p:blipFill>
        <p:spPr>
          <a:xfrm>
            <a:off x="6906369" y="999778"/>
            <a:ext cx="265641" cy="307069"/>
          </a:xfrm>
          <a:prstGeom prst="rect">
            <a:avLst/>
          </a:prstGeom>
        </p:spPr>
      </p:pic>
      <p:pic>
        <p:nvPicPr>
          <p:cNvPr id="67" name="図 66" descr="在宅患者.jpg"/>
          <p:cNvPicPr>
            <a:picLocks noChangeAspect="1"/>
          </p:cNvPicPr>
          <p:nvPr/>
        </p:nvPicPr>
        <p:blipFill>
          <a:blip r:embed="rId5" cstate="print"/>
          <a:stretch>
            <a:fillRect/>
          </a:stretch>
        </p:blipFill>
        <p:spPr>
          <a:xfrm>
            <a:off x="8328248" y="1844824"/>
            <a:ext cx="619125" cy="472786"/>
          </a:xfrm>
          <a:prstGeom prst="rect">
            <a:avLst/>
          </a:prstGeom>
        </p:spPr>
      </p:pic>
      <p:sp>
        <p:nvSpPr>
          <p:cNvPr id="68" name="角丸四角形 67"/>
          <p:cNvSpPr/>
          <p:nvPr/>
        </p:nvSpPr>
        <p:spPr>
          <a:xfrm>
            <a:off x="3786140" y="5229200"/>
            <a:ext cx="929876" cy="1152128"/>
          </a:xfrm>
          <a:prstGeom prst="roundRect">
            <a:avLst>
              <a:gd name="adj" fmla="val 10853"/>
            </a:avLst>
          </a:prstGeom>
        </p:spPr>
        <p:style>
          <a:lnRef idx="2">
            <a:schemeClr val="accent5"/>
          </a:lnRef>
          <a:fillRef idx="1">
            <a:schemeClr val="lt1"/>
          </a:fillRef>
          <a:effectRef idx="0">
            <a:schemeClr val="accent5"/>
          </a:effectRef>
          <a:fontRef idx="minor">
            <a:schemeClr val="dk1"/>
          </a:fontRef>
        </p:style>
        <p:txBody>
          <a:bodyPr lIns="36000" tIns="0" rIns="3600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marL="82550" indent="-82550" algn="l"/>
            <a:r>
              <a:rPr kumimoji="1" lang="ja-JP" altLang="en-US" sz="1000" dirty="0" smtClean="0">
                <a:solidFill>
                  <a:schemeClr val="tx1"/>
                </a:solidFill>
                <a:latin typeface="+mn-ea"/>
                <a:ea typeface="+mn-ea"/>
                <a:cs typeface="Meiryo UI" pitchFamily="50" charset="-128"/>
              </a:rPr>
              <a:t>○原則、初診</a:t>
            </a:r>
            <a:r>
              <a:rPr kumimoji="1" lang="ja-JP" altLang="en-US" sz="1000" dirty="0">
                <a:solidFill>
                  <a:schemeClr val="tx1"/>
                </a:solidFill>
                <a:latin typeface="+mn-ea"/>
                <a:ea typeface="+mn-ea"/>
                <a:cs typeface="Meiryo UI" pitchFamily="50" charset="-128"/>
              </a:rPr>
              <a:t>患者</a:t>
            </a:r>
            <a:r>
              <a:rPr kumimoji="1" lang="ja-JP" altLang="en-US" sz="1000" dirty="0" smtClean="0">
                <a:solidFill>
                  <a:schemeClr val="tx1"/>
                </a:solidFill>
                <a:latin typeface="+mn-ea"/>
                <a:ea typeface="+mn-ea"/>
                <a:cs typeface="Meiryo UI" pitchFamily="50" charset="-128"/>
              </a:rPr>
              <a:t>を診ない</a:t>
            </a:r>
            <a:r>
              <a:rPr kumimoji="1" lang="ja-JP" altLang="en-US" sz="1000" dirty="0">
                <a:solidFill>
                  <a:schemeClr val="tx1"/>
                </a:solidFill>
                <a:latin typeface="+mn-ea"/>
                <a:ea typeface="+mn-ea"/>
                <a:cs typeface="Meiryo UI" pitchFamily="50" charset="-128"/>
              </a:rPr>
              <a:t>医療</a:t>
            </a:r>
            <a:r>
              <a:rPr kumimoji="1" lang="ja-JP" altLang="en-US" sz="1000" dirty="0" smtClean="0">
                <a:solidFill>
                  <a:schemeClr val="tx1"/>
                </a:solidFill>
                <a:latin typeface="+mn-ea"/>
                <a:ea typeface="+mn-ea"/>
                <a:cs typeface="Meiryo UI" pitchFamily="50" charset="-128"/>
              </a:rPr>
              <a:t>機関</a:t>
            </a:r>
            <a:r>
              <a:rPr kumimoji="1" lang="ja-JP" altLang="en-US" sz="900" dirty="0" smtClean="0">
                <a:solidFill>
                  <a:schemeClr val="tx1"/>
                </a:solidFill>
                <a:latin typeface="+mn-ea"/>
                <a:ea typeface="+mn-ea"/>
                <a:cs typeface="Meiryo UI" pitchFamily="50" charset="-128"/>
              </a:rPr>
              <a:t>（県内２ヶ所）</a:t>
            </a:r>
            <a:endParaRPr kumimoji="1" lang="en-US" altLang="ja-JP" sz="900" dirty="0">
              <a:solidFill>
                <a:schemeClr val="tx1"/>
              </a:solidFill>
              <a:latin typeface="+mn-ea"/>
              <a:ea typeface="+mn-ea"/>
              <a:cs typeface="Meiryo UI" pitchFamily="50" charset="-128"/>
            </a:endParaRPr>
          </a:p>
          <a:p>
            <a:pPr algn="l"/>
            <a:r>
              <a:rPr kumimoji="1" lang="ja-JP" altLang="en-US" sz="900" b="0" dirty="0">
                <a:solidFill>
                  <a:schemeClr val="tx1"/>
                </a:solidFill>
                <a:latin typeface="+mn-ea"/>
                <a:ea typeface="+mn-ea"/>
                <a:cs typeface="Meiryo UI" pitchFamily="50" charset="-128"/>
              </a:rPr>
              <a:t>　　　</a:t>
            </a:r>
            <a:endParaRPr kumimoji="1" lang="en-US" altLang="ja-JP" sz="900" b="0" dirty="0">
              <a:solidFill>
                <a:schemeClr val="tx1"/>
              </a:solidFill>
              <a:latin typeface="+mn-ea"/>
              <a:ea typeface="+mn-ea"/>
              <a:cs typeface="Meiryo UI" pitchFamily="50" charset="-128"/>
            </a:endParaRPr>
          </a:p>
        </p:txBody>
      </p:sp>
      <p:sp>
        <p:nvSpPr>
          <p:cNvPr id="69" name="テキスト ボックス 163"/>
          <p:cNvSpPr txBox="1"/>
          <p:nvPr/>
        </p:nvSpPr>
        <p:spPr>
          <a:xfrm>
            <a:off x="6966174" y="5116413"/>
            <a:ext cx="781050" cy="257175"/>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000">
                <a:latin typeface="Meiryo UI" pitchFamily="50" charset="-128"/>
                <a:ea typeface="Meiryo UI" pitchFamily="50" charset="-128"/>
                <a:cs typeface="Meiryo UI" pitchFamily="50" charset="-128"/>
              </a:rPr>
              <a:t>重症者</a:t>
            </a:r>
          </a:p>
        </p:txBody>
      </p:sp>
      <p:sp>
        <p:nvSpPr>
          <p:cNvPr id="70" name="テキスト ボックス 164"/>
          <p:cNvSpPr txBox="1"/>
          <p:nvPr/>
        </p:nvSpPr>
        <p:spPr>
          <a:xfrm>
            <a:off x="8471470" y="4944962"/>
            <a:ext cx="672530" cy="275828"/>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1000">
                <a:latin typeface="Meiryo UI" pitchFamily="50" charset="-128"/>
                <a:ea typeface="Meiryo UI" pitchFamily="50" charset="-128"/>
                <a:cs typeface="Meiryo UI" pitchFamily="50" charset="-128"/>
              </a:rPr>
              <a:t>　軽症者</a:t>
            </a:r>
          </a:p>
        </p:txBody>
      </p:sp>
      <p:sp>
        <p:nvSpPr>
          <p:cNvPr id="71" name="角丸四角形 70"/>
          <p:cNvSpPr/>
          <p:nvPr/>
        </p:nvSpPr>
        <p:spPr>
          <a:xfrm>
            <a:off x="6804248" y="4078188"/>
            <a:ext cx="901199" cy="342900"/>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a:latin typeface="Meiryo UI" pitchFamily="50" charset="-128"/>
                <a:ea typeface="Meiryo UI" pitchFamily="50" charset="-128"/>
                <a:cs typeface="Meiryo UI" pitchFamily="50" charset="-128"/>
              </a:rPr>
              <a:t>　　　患　者</a:t>
            </a:r>
          </a:p>
        </p:txBody>
      </p:sp>
      <p:sp>
        <p:nvSpPr>
          <p:cNvPr id="72" name="角丸四角形 71"/>
          <p:cNvSpPr/>
          <p:nvPr/>
        </p:nvSpPr>
        <p:spPr>
          <a:xfrm>
            <a:off x="7157797" y="4573489"/>
            <a:ext cx="1806691" cy="304800"/>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solidFill>
                  <a:schemeClr val="tx1"/>
                </a:solidFill>
                <a:latin typeface="Meiryo UI" pitchFamily="50" charset="-128"/>
                <a:ea typeface="Meiryo UI" pitchFamily="50" charset="-128"/>
                <a:cs typeface="Meiryo UI" pitchFamily="50" charset="-128"/>
              </a:rPr>
              <a:t>外来受入可能な全医療機関</a:t>
            </a:r>
          </a:p>
        </p:txBody>
      </p:sp>
      <p:sp>
        <p:nvSpPr>
          <p:cNvPr id="73" name="角丸四角形 72"/>
          <p:cNvSpPr/>
          <p:nvPr/>
        </p:nvSpPr>
        <p:spPr>
          <a:xfrm>
            <a:off x="8100392" y="5630763"/>
            <a:ext cx="828675" cy="390525"/>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50">
                <a:solidFill>
                  <a:schemeClr val="tx1"/>
                </a:solidFill>
                <a:latin typeface="Meiryo UI" pitchFamily="50" charset="-128"/>
                <a:ea typeface="Meiryo UI" pitchFamily="50" charset="-128"/>
                <a:cs typeface="Meiryo UI" pitchFamily="50" charset="-128"/>
              </a:rPr>
              <a:t>在宅療養</a:t>
            </a:r>
          </a:p>
        </p:txBody>
      </p:sp>
      <p:sp>
        <p:nvSpPr>
          <p:cNvPr id="74" name="角丸四角形 73"/>
          <p:cNvSpPr/>
          <p:nvPr/>
        </p:nvSpPr>
        <p:spPr>
          <a:xfrm>
            <a:off x="6804248" y="5392639"/>
            <a:ext cx="1146523" cy="609599"/>
          </a:xfrm>
          <a:prstGeom prst="roundRect">
            <a:avLst>
              <a:gd name="adj" fmla="val 10853"/>
            </a:avLst>
          </a:prstGeom>
        </p:spPr>
        <p:style>
          <a:lnRef idx="2">
            <a:schemeClr val="accent5"/>
          </a:lnRef>
          <a:fillRef idx="1">
            <a:schemeClr val="lt1"/>
          </a:fillRef>
          <a:effectRef idx="0">
            <a:schemeClr val="accent5"/>
          </a:effectRef>
          <a:fontRef idx="minor">
            <a:schemeClr val="dk1"/>
          </a:fontRef>
        </p:style>
        <p:txBody>
          <a:bodyPr tIns="0" bIns="0"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ja-JP" altLang="en-US" sz="1050">
                <a:solidFill>
                  <a:schemeClr val="tx1"/>
                </a:solidFill>
                <a:latin typeface="Meiryo UI" pitchFamily="50" charset="-128"/>
                <a:ea typeface="Meiryo UI" pitchFamily="50" charset="-128"/>
                <a:cs typeface="Meiryo UI" pitchFamily="50" charset="-128"/>
              </a:rPr>
              <a:t>入院受入可能な</a:t>
            </a:r>
            <a:endParaRPr kumimoji="1" lang="en-US" altLang="ja-JP" sz="1050">
              <a:solidFill>
                <a:schemeClr val="tx1"/>
              </a:solidFill>
              <a:latin typeface="Meiryo UI" pitchFamily="50" charset="-128"/>
              <a:ea typeface="Meiryo UI" pitchFamily="50" charset="-128"/>
              <a:cs typeface="Meiryo UI" pitchFamily="50" charset="-128"/>
            </a:endParaRPr>
          </a:p>
          <a:p>
            <a:pPr algn="l"/>
            <a:r>
              <a:rPr kumimoji="1" lang="ja-JP" altLang="en-US" sz="1050">
                <a:solidFill>
                  <a:schemeClr val="tx1"/>
                </a:solidFill>
                <a:latin typeface="Meiryo UI" pitchFamily="50" charset="-128"/>
                <a:ea typeface="Meiryo UI" pitchFamily="50" charset="-128"/>
                <a:cs typeface="Meiryo UI" pitchFamily="50" charset="-128"/>
              </a:rPr>
              <a:t>全医療機関</a:t>
            </a:r>
            <a:endParaRPr kumimoji="1" lang="en-US" altLang="ja-JP" sz="1050" b="1">
              <a:solidFill>
                <a:schemeClr val="tx1"/>
              </a:solidFill>
              <a:latin typeface="Meiryo UI" pitchFamily="50" charset="-128"/>
              <a:ea typeface="Meiryo UI" pitchFamily="50" charset="-128"/>
              <a:cs typeface="Meiryo UI" pitchFamily="50" charset="-128"/>
            </a:endParaRPr>
          </a:p>
        </p:txBody>
      </p:sp>
      <p:cxnSp>
        <p:nvCxnSpPr>
          <p:cNvPr id="75" name="図形 169"/>
          <p:cNvCxnSpPr>
            <a:endCxn id="72" idx="1"/>
          </p:cNvCxnSpPr>
          <p:nvPr/>
        </p:nvCxnSpPr>
        <p:spPr>
          <a:xfrm rot="16200000" flipH="1">
            <a:off x="6888866" y="4456958"/>
            <a:ext cx="321582" cy="216280"/>
          </a:xfrm>
          <a:prstGeom prst="bentConnector2">
            <a:avLst/>
          </a:prstGeom>
          <a:ln w="38100">
            <a:tailEnd type="triangle"/>
          </a:ln>
        </p:spPr>
        <p:style>
          <a:lnRef idx="1">
            <a:schemeClr val="accent1"/>
          </a:lnRef>
          <a:fillRef idx="0">
            <a:schemeClr val="accent1"/>
          </a:fillRef>
          <a:effectRef idx="0">
            <a:schemeClr val="accent1"/>
          </a:effectRef>
          <a:fontRef idx="minor">
            <a:schemeClr val="tx1"/>
          </a:fontRef>
        </p:style>
      </p:cxnSp>
      <p:cxnSp>
        <p:nvCxnSpPr>
          <p:cNvPr id="76" name="直線矢印コネクタ 75"/>
          <p:cNvCxnSpPr/>
          <p:nvPr/>
        </p:nvCxnSpPr>
        <p:spPr>
          <a:xfrm flipH="1">
            <a:off x="7523485" y="4860750"/>
            <a:ext cx="843" cy="53188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pic>
        <p:nvPicPr>
          <p:cNvPr id="77" name="図 76" descr="風邪少年.bmp"/>
          <p:cNvPicPr>
            <a:picLocks noChangeAspect="1"/>
          </p:cNvPicPr>
          <p:nvPr/>
        </p:nvPicPr>
        <p:blipFill>
          <a:blip r:embed="rId4" cstate="print"/>
          <a:stretch>
            <a:fillRect/>
          </a:stretch>
        </p:blipFill>
        <p:spPr>
          <a:xfrm>
            <a:off x="6880448" y="4097238"/>
            <a:ext cx="265641" cy="307069"/>
          </a:xfrm>
          <a:prstGeom prst="rect">
            <a:avLst/>
          </a:prstGeom>
        </p:spPr>
      </p:pic>
      <p:pic>
        <p:nvPicPr>
          <p:cNvPr id="78" name="図 77" descr="在宅患者.jpg"/>
          <p:cNvPicPr>
            <a:picLocks noChangeAspect="1"/>
          </p:cNvPicPr>
          <p:nvPr/>
        </p:nvPicPr>
        <p:blipFill>
          <a:blip r:embed="rId5" cstate="print"/>
          <a:stretch>
            <a:fillRect/>
          </a:stretch>
        </p:blipFill>
        <p:spPr>
          <a:xfrm>
            <a:off x="8214692" y="5259288"/>
            <a:ext cx="619125" cy="472786"/>
          </a:xfrm>
          <a:prstGeom prst="rect">
            <a:avLst/>
          </a:prstGeom>
        </p:spPr>
      </p:pic>
      <p:cxnSp>
        <p:nvCxnSpPr>
          <p:cNvPr id="79" name="直線矢印コネクタ 78"/>
          <p:cNvCxnSpPr>
            <a:endCxn id="78" idx="0"/>
          </p:cNvCxnSpPr>
          <p:nvPr/>
        </p:nvCxnSpPr>
        <p:spPr>
          <a:xfrm flipH="1">
            <a:off x="8524255" y="4860750"/>
            <a:ext cx="8185" cy="398538"/>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
        <p:nvSpPr>
          <p:cNvPr id="92" name="右矢印 91"/>
          <p:cNvSpPr/>
          <p:nvPr/>
        </p:nvSpPr>
        <p:spPr>
          <a:xfrm>
            <a:off x="6300192" y="1412776"/>
            <a:ext cx="360040" cy="4581128"/>
          </a:xfrm>
          <a:prstGeom prst="rightArrow">
            <a:avLst>
              <a:gd name="adj1" fmla="val 75549"/>
              <a:gd name="adj2" fmla="val 50000"/>
            </a:avLst>
          </a:prstGeom>
          <a:ln/>
        </p:spPr>
        <p:style>
          <a:lnRef idx="2">
            <a:schemeClr val="accent1">
              <a:shade val="50000"/>
            </a:schemeClr>
          </a:lnRef>
          <a:fillRef idx="1">
            <a:schemeClr val="accent1"/>
          </a:fillRef>
          <a:effectRef idx="0">
            <a:schemeClr val="accent1"/>
          </a:effectRef>
          <a:fontRef idx="minor">
            <a:schemeClr val="lt1"/>
          </a:fontRef>
        </p:style>
        <p:txBody>
          <a:bodyPr vert="eaVert" wrap="square"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b="1" dirty="0" smtClean="0">
                <a:solidFill>
                  <a:schemeClr val="bg1"/>
                </a:solidFill>
              </a:rPr>
              <a:t>病原性が低いと判明した時点で移行</a:t>
            </a:r>
            <a:endParaRPr kumimoji="1" lang="ja-JP" altLang="en-US" sz="1400" b="1" dirty="0">
              <a:solidFill>
                <a:schemeClr val="bg1"/>
              </a:solidFill>
            </a:endParaRPr>
          </a:p>
        </p:txBody>
      </p:sp>
      <p:sp>
        <p:nvSpPr>
          <p:cNvPr id="95" name="下矢印 94"/>
          <p:cNvSpPr/>
          <p:nvPr/>
        </p:nvSpPr>
        <p:spPr>
          <a:xfrm>
            <a:off x="6948264" y="3356992"/>
            <a:ext cx="2088232" cy="504056"/>
          </a:xfrm>
          <a:prstGeom prst="downArrow">
            <a:avLst>
              <a:gd name="adj1" fmla="val 71411"/>
              <a:gd name="adj2" fmla="val 50000"/>
            </a:avLst>
          </a:prstGeom>
          <a:solidFill>
            <a:schemeClr val="accent2">
              <a:lumMod val="40000"/>
              <a:lumOff val="60000"/>
            </a:schemeClr>
          </a:solidFill>
          <a:ln>
            <a:solidFill>
              <a:schemeClr val="accent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ja-JP" altLang="en-US" sz="1200" dirty="0" smtClean="0">
                <a:solidFill>
                  <a:schemeClr val="tx1"/>
                </a:solidFill>
              </a:rPr>
              <a:t>県内感染期</a:t>
            </a:r>
            <a:endParaRPr kumimoji="1" lang="en-US" altLang="ja-JP" sz="1200" dirty="0" smtClean="0">
              <a:solidFill>
                <a:schemeClr val="tx1"/>
              </a:solidFill>
            </a:endParaRPr>
          </a:p>
          <a:p>
            <a:pPr algn="ctr"/>
            <a:r>
              <a:rPr kumimoji="1" lang="ja-JP" altLang="en-US" sz="1200" dirty="0" smtClean="0">
                <a:solidFill>
                  <a:schemeClr val="tx1"/>
                </a:solidFill>
              </a:rPr>
              <a:t>となった場合移行</a:t>
            </a:r>
            <a:endParaRPr kumimoji="1" lang="ja-JP" altLang="en-US" sz="1200" dirty="0">
              <a:solidFill>
                <a:schemeClr val="tx1"/>
              </a:solidFill>
            </a:endParaRPr>
          </a:p>
        </p:txBody>
      </p:sp>
      <p:sp>
        <p:nvSpPr>
          <p:cNvPr id="97" name="テキスト ボックス 98"/>
          <p:cNvSpPr txBox="1"/>
          <p:nvPr/>
        </p:nvSpPr>
        <p:spPr>
          <a:xfrm>
            <a:off x="1187624" y="1373163"/>
            <a:ext cx="648072" cy="18363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lIns="36000" tIns="0" rIns="36000" bIns="0"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kumimoji="1" lang="ja-JP" altLang="en-US" sz="900" dirty="0" smtClean="0">
                <a:latin typeface="+mn-ea"/>
                <a:ea typeface="+mn-ea"/>
                <a:cs typeface="Meiryo UI" pitchFamily="50" charset="-128"/>
              </a:rPr>
              <a:t>電話連絡</a:t>
            </a:r>
            <a:endParaRPr kumimoji="1" lang="ja-JP" altLang="en-US" sz="900" dirty="0">
              <a:latin typeface="+mn-ea"/>
              <a:ea typeface="+mn-ea"/>
              <a:cs typeface="Meiryo UI" pitchFamily="50" charset="-128"/>
            </a:endParaRPr>
          </a:p>
        </p:txBody>
      </p:sp>
      <p:cxnSp>
        <p:nvCxnSpPr>
          <p:cNvPr id="81" name="直線コネクタ 80"/>
          <p:cNvCxnSpPr/>
          <p:nvPr/>
        </p:nvCxnSpPr>
        <p:spPr>
          <a:xfrm>
            <a:off x="4788024" y="4221088"/>
            <a:ext cx="0" cy="2376264"/>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82" name="カギ線コネクタ 81"/>
          <p:cNvCxnSpPr>
            <a:endCxn id="54" idx="0"/>
          </p:cNvCxnSpPr>
          <p:nvPr/>
        </p:nvCxnSpPr>
        <p:spPr>
          <a:xfrm>
            <a:off x="3419872" y="3573016"/>
            <a:ext cx="2124236" cy="1008112"/>
          </a:xfrm>
          <a:prstGeom prst="bentConnector2">
            <a:avLst/>
          </a:prstGeom>
          <a:ln w="82550">
            <a:prstDash val="sysDash"/>
            <a:tailEnd type="triangle"/>
          </a:ln>
        </p:spPr>
        <p:style>
          <a:lnRef idx="1">
            <a:schemeClr val="accent1"/>
          </a:lnRef>
          <a:fillRef idx="0">
            <a:schemeClr val="accent1"/>
          </a:fillRef>
          <a:effectRef idx="0">
            <a:schemeClr val="accent1"/>
          </a:effectRef>
          <a:fontRef idx="minor">
            <a:schemeClr val="tx1"/>
          </a:fontRef>
        </p:style>
      </p:cxnSp>
      <p:sp>
        <p:nvSpPr>
          <p:cNvPr id="94" name="下矢印 93"/>
          <p:cNvSpPr/>
          <p:nvPr/>
        </p:nvSpPr>
        <p:spPr>
          <a:xfrm>
            <a:off x="1331640" y="3356992"/>
            <a:ext cx="2448272" cy="504056"/>
          </a:xfrm>
          <a:prstGeom prst="downArrow">
            <a:avLst>
              <a:gd name="adj1" fmla="val 71411"/>
              <a:gd name="adj2" fmla="val 50000"/>
            </a:avLst>
          </a:prstGeom>
          <a:solidFill>
            <a:schemeClr val="accent2">
              <a:lumMod val="40000"/>
              <a:lumOff val="60000"/>
            </a:schemeClr>
          </a:solidFill>
          <a:ln>
            <a:solidFill>
              <a:schemeClr val="accent2">
                <a:lumMod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tIns="72000" rtlCol="0" anchor="ctr"/>
          <a:lstStyle/>
          <a:p>
            <a:pPr algn="ctr"/>
            <a:r>
              <a:rPr kumimoji="1" lang="ja-JP" altLang="en-US" sz="1200" dirty="0" smtClean="0">
                <a:solidFill>
                  <a:schemeClr val="tx1"/>
                </a:solidFill>
              </a:rPr>
              <a:t>県内感染期</a:t>
            </a:r>
            <a:endParaRPr kumimoji="1" lang="en-US" altLang="ja-JP" sz="1200" dirty="0" smtClean="0">
              <a:solidFill>
                <a:schemeClr val="tx1"/>
              </a:solidFill>
            </a:endParaRPr>
          </a:p>
          <a:p>
            <a:pPr algn="ctr"/>
            <a:r>
              <a:rPr kumimoji="1" lang="ja-JP" altLang="en-US" sz="1200" dirty="0" smtClean="0">
                <a:solidFill>
                  <a:schemeClr val="tx1"/>
                </a:solidFill>
              </a:rPr>
              <a:t>となった場合移行</a:t>
            </a:r>
            <a:endParaRPr kumimoji="1" lang="ja-JP" altLang="en-US" sz="1200" dirty="0">
              <a:solidFill>
                <a:schemeClr val="tx1"/>
              </a:solidFill>
            </a:endParaRPr>
          </a:p>
        </p:txBody>
      </p:sp>
      <p:sp>
        <p:nvSpPr>
          <p:cNvPr id="56" name="星 16 55"/>
          <p:cNvSpPr/>
          <p:nvPr/>
        </p:nvSpPr>
        <p:spPr>
          <a:xfrm>
            <a:off x="4211960" y="3284984"/>
            <a:ext cx="2021210" cy="720079"/>
          </a:xfrm>
          <a:prstGeom prst="star16">
            <a:avLst>
              <a:gd name="adj" fmla="val 44114"/>
            </a:avLst>
          </a:prstGeom>
          <a:solidFill>
            <a:srgbClr val="FFFF00">
              <a:alpha val="70000"/>
            </a:srgbClr>
          </a:solidFill>
        </p:spPr>
        <p:style>
          <a:lnRef idx="2">
            <a:schemeClr val="accent6">
              <a:shade val="50000"/>
            </a:schemeClr>
          </a:lnRef>
          <a:fillRef idx="1">
            <a:schemeClr val="accent6"/>
          </a:fillRef>
          <a:effectRef idx="0">
            <a:schemeClr val="accent6"/>
          </a:effectRef>
          <a:fontRef idx="minor">
            <a:schemeClr val="lt1"/>
          </a:fontRef>
        </p:style>
        <p:txBody>
          <a:bodyPr wrap="square"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00" dirty="0">
                <a:solidFill>
                  <a:schemeClr val="tx1"/>
                </a:solidFill>
              </a:rPr>
              <a:t>患者数が増加し</a:t>
            </a:r>
            <a:endParaRPr lang="en-US" altLang="ja-JP" sz="900" dirty="0">
              <a:solidFill>
                <a:schemeClr val="tx1"/>
              </a:solidFill>
            </a:endParaRPr>
          </a:p>
          <a:p>
            <a:pPr algn="ctr"/>
            <a:r>
              <a:rPr lang="ja-JP" altLang="en-US" sz="900" b="1" dirty="0">
                <a:solidFill>
                  <a:schemeClr val="tx1"/>
                </a:solidFill>
              </a:rPr>
              <a:t>医療対応が追いつかない</a:t>
            </a:r>
            <a:endParaRPr lang="en-US" altLang="ja-JP" sz="900" b="1" dirty="0">
              <a:solidFill>
                <a:schemeClr val="tx1"/>
              </a:solidFill>
            </a:endParaRPr>
          </a:p>
          <a:p>
            <a:pPr algn="ctr"/>
            <a:r>
              <a:rPr lang="ja-JP" altLang="en-US" sz="900" dirty="0">
                <a:solidFill>
                  <a:schemeClr val="tx1"/>
                </a:solidFill>
              </a:rPr>
              <a:t>もしくは</a:t>
            </a:r>
            <a:endParaRPr lang="en-US" altLang="ja-JP" sz="900" dirty="0">
              <a:solidFill>
                <a:schemeClr val="tx1"/>
              </a:solidFill>
            </a:endParaRPr>
          </a:p>
          <a:p>
            <a:pPr algn="ctr"/>
            <a:r>
              <a:rPr lang="ja-JP" altLang="en-US" sz="900" b="1" dirty="0">
                <a:solidFill>
                  <a:schemeClr val="tx1"/>
                </a:solidFill>
              </a:rPr>
              <a:t>病原性が非常に高い</a:t>
            </a:r>
            <a:r>
              <a:rPr lang="ja-JP" altLang="en-US" sz="900" dirty="0">
                <a:solidFill>
                  <a:schemeClr val="tx1"/>
                </a:solidFill>
              </a:rPr>
              <a:t>場合</a:t>
            </a:r>
            <a:endParaRPr kumimoji="1" lang="ja-JP" altLang="en-US" sz="900" dirty="0">
              <a:solidFill>
                <a:schemeClr val="tx1"/>
              </a:solidFill>
            </a:endParaRPr>
          </a:p>
        </p:txBody>
      </p:sp>
    </p:spTree>
    <p:extLst>
      <p:ext uri="{BB962C8B-B14F-4D97-AF65-F5344CB8AC3E}">
        <p14:creationId xmlns="" xmlns:p14="http://schemas.microsoft.com/office/powerpoint/2010/main" val="14681346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395536" y="908722"/>
          <a:ext cx="8748465" cy="5760639"/>
        </p:xfrm>
        <a:graphic>
          <a:graphicData uri="http://schemas.openxmlformats.org/drawingml/2006/table">
            <a:tbl>
              <a:tblPr firstRow="1" bandRow="1">
                <a:tableStyleId>{5C22544A-7EE6-4342-B048-85BDC9FD1C3A}</a:tableStyleId>
              </a:tblPr>
              <a:tblGrid>
                <a:gridCol w="1080120"/>
                <a:gridCol w="1800200"/>
                <a:gridCol w="1944216"/>
                <a:gridCol w="2016224"/>
                <a:gridCol w="1907705"/>
              </a:tblGrid>
              <a:tr h="644247">
                <a:tc>
                  <a:txBody>
                    <a:bodyPr/>
                    <a:lstStyle/>
                    <a:p>
                      <a:pPr>
                        <a:lnSpc>
                          <a:spcPts val="1100"/>
                        </a:lnSpc>
                      </a:pPr>
                      <a:r>
                        <a:rPr kumimoji="1" lang="ja-JP" altLang="en-US" sz="1000" b="0" dirty="0" smtClean="0">
                          <a:solidFill>
                            <a:schemeClr val="tx1"/>
                          </a:solidFill>
                        </a:rPr>
                        <a:t>・事前の準備</a:t>
                      </a:r>
                      <a:endParaRPr kumimoji="1" lang="ja-JP" altLang="en-US" sz="1000" b="0" dirty="0">
                        <a:solidFill>
                          <a:schemeClr val="tx1"/>
                        </a:solidFill>
                      </a:endParaRPr>
                    </a:p>
                  </a:txBody>
                  <a:tcPr marL="36000" marR="36000" marT="36000" marB="360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nSpc>
                          <a:spcPts val="1100"/>
                        </a:lnSpc>
                      </a:pPr>
                      <a:r>
                        <a:rPr kumimoji="1" lang="ja-JP" altLang="en-US" sz="1000" b="0" dirty="0" smtClean="0">
                          <a:solidFill>
                            <a:schemeClr val="tx1"/>
                          </a:solidFill>
                        </a:rPr>
                        <a:t>・県内発生をできる限り遅らせる</a:t>
                      </a:r>
                      <a:endParaRPr kumimoji="1" lang="en-US" altLang="ja-JP" sz="1000" b="0" dirty="0" smtClean="0">
                        <a:solidFill>
                          <a:schemeClr val="tx1"/>
                        </a:solidFill>
                      </a:endParaRPr>
                    </a:p>
                    <a:p>
                      <a:pPr>
                        <a:lnSpc>
                          <a:spcPts val="1100"/>
                        </a:lnSpc>
                      </a:pPr>
                      <a:r>
                        <a:rPr kumimoji="1" lang="ja-JP" altLang="en-US" sz="1000" b="0" dirty="0" smtClean="0">
                          <a:solidFill>
                            <a:schemeClr val="tx1"/>
                          </a:solidFill>
                        </a:rPr>
                        <a:t>・県内発生に備えての体制整備</a:t>
                      </a:r>
                      <a:endParaRPr kumimoji="1" lang="ja-JP" altLang="en-US" sz="1000" b="0" dirty="0">
                        <a:solidFill>
                          <a:schemeClr val="tx1"/>
                        </a:solidFill>
                      </a:endParaRPr>
                    </a:p>
                  </a:txBody>
                  <a:tcPr marL="36000" marR="36000" marT="36000" marB="360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87313" indent="-87313">
                        <a:lnSpc>
                          <a:spcPts val="1100"/>
                        </a:lnSpc>
                      </a:pPr>
                      <a:r>
                        <a:rPr kumimoji="1" lang="ja-JP" altLang="en-US" sz="1000" b="0" dirty="0" smtClean="0">
                          <a:solidFill>
                            <a:schemeClr val="tx1"/>
                          </a:solidFill>
                        </a:rPr>
                        <a:t>・流行のピークを遅らせるための感染対策を実施</a:t>
                      </a:r>
                      <a:endParaRPr kumimoji="1" lang="en-US" altLang="ja-JP" sz="1000" b="0" dirty="0" smtClean="0">
                        <a:solidFill>
                          <a:schemeClr val="tx1"/>
                        </a:solidFill>
                      </a:endParaRPr>
                    </a:p>
                    <a:p>
                      <a:pPr marL="87313" indent="-87313">
                        <a:lnSpc>
                          <a:spcPts val="1100"/>
                        </a:lnSpc>
                      </a:pPr>
                      <a:r>
                        <a:rPr kumimoji="1" lang="ja-JP" altLang="en-US" sz="1000" b="0" dirty="0" smtClean="0">
                          <a:solidFill>
                            <a:schemeClr val="tx1"/>
                          </a:solidFill>
                        </a:rPr>
                        <a:t>・感染拡大に備えた体制整備</a:t>
                      </a:r>
                      <a:endParaRPr kumimoji="1" lang="ja-JP" altLang="en-US" sz="1000" b="0" dirty="0">
                        <a:solidFill>
                          <a:schemeClr val="tx1"/>
                        </a:solidFill>
                      </a:endParaRPr>
                    </a:p>
                  </a:txBody>
                  <a:tcPr marL="36000" marR="36000" marT="36000" marB="360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marL="85725" indent="-85725">
                        <a:lnSpc>
                          <a:spcPts val="1100"/>
                        </a:lnSpc>
                      </a:pPr>
                      <a:r>
                        <a:rPr kumimoji="1" lang="ja-JP" altLang="en-US" sz="1000" b="0" dirty="0" smtClean="0">
                          <a:solidFill>
                            <a:schemeClr val="tx1"/>
                          </a:solidFill>
                        </a:rPr>
                        <a:t>・対策の主眼を早期の積極的な感染拡大防止から被害軽減に変更</a:t>
                      </a:r>
                      <a:endParaRPr kumimoji="1" lang="en-US" altLang="ja-JP" sz="1000" b="0" dirty="0" smtClean="0">
                        <a:solidFill>
                          <a:schemeClr val="tx1"/>
                        </a:solidFill>
                      </a:endParaRPr>
                    </a:p>
                    <a:p>
                      <a:pPr marL="85725" indent="-85725">
                        <a:lnSpc>
                          <a:spcPts val="1100"/>
                        </a:lnSpc>
                      </a:pPr>
                      <a:r>
                        <a:rPr kumimoji="1" lang="ja-JP" altLang="en-US" sz="1000" b="0" dirty="0" smtClean="0">
                          <a:solidFill>
                            <a:schemeClr val="tx1"/>
                          </a:solidFill>
                        </a:rPr>
                        <a:t>・必要なライフライン等の事業活動を継続</a:t>
                      </a:r>
                      <a:endParaRPr kumimoji="1" lang="ja-JP" altLang="en-US" sz="1000" b="0" dirty="0">
                        <a:solidFill>
                          <a:schemeClr val="tx1"/>
                        </a:solidFill>
                      </a:endParaRPr>
                    </a:p>
                  </a:txBody>
                  <a:tcPr marL="36000" marR="36000" marT="36000" marB="360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nSpc>
                          <a:spcPts val="1100"/>
                        </a:lnSpc>
                      </a:pPr>
                      <a:r>
                        <a:rPr kumimoji="1" lang="ja-JP" altLang="en-US" sz="1000" b="0" dirty="0" smtClean="0">
                          <a:solidFill>
                            <a:schemeClr val="tx1"/>
                          </a:solidFill>
                        </a:rPr>
                        <a:t>・第二波に備えた第一波の評価</a:t>
                      </a:r>
                      <a:endParaRPr kumimoji="1" lang="en-US" altLang="ja-JP" sz="1000" b="0" dirty="0" smtClean="0">
                        <a:solidFill>
                          <a:schemeClr val="tx1"/>
                        </a:solidFill>
                      </a:endParaRPr>
                    </a:p>
                    <a:p>
                      <a:pPr>
                        <a:lnSpc>
                          <a:spcPts val="1100"/>
                        </a:lnSpc>
                      </a:pPr>
                      <a:r>
                        <a:rPr kumimoji="1" lang="ja-JP" altLang="en-US" sz="1000" b="0" dirty="0" smtClean="0">
                          <a:solidFill>
                            <a:schemeClr val="tx1"/>
                          </a:solidFill>
                        </a:rPr>
                        <a:t>・医療体制、社会経済活動の回復</a:t>
                      </a:r>
                      <a:endParaRPr kumimoji="1" lang="ja-JP" altLang="en-US" sz="1000" b="0" dirty="0">
                        <a:solidFill>
                          <a:schemeClr val="tx1"/>
                        </a:solidFill>
                      </a:endParaRPr>
                    </a:p>
                  </a:txBody>
                  <a:tcPr marL="36000" marR="36000" marT="36000" marB="36000">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r h="862499">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marL="85725" indent="-85725">
                        <a:lnSpc>
                          <a:spcPts val="1100"/>
                        </a:lnSpc>
                      </a:pPr>
                      <a:r>
                        <a:rPr kumimoji="1" lang="ja-JP" altLang="en-US" sz="1000" b="0" dirty="0" smtClean="0">
                          <a:latin typeface="ＭＳ Ｐ明朝" pitchFamily="18" charset="-128"/>
                          <a:ea typeface="ＭＳ Ｐ明朝" pitchFamily="18" charset="-128"/>
                        </a:rPr>
                        <a:t>・行動計画の作成</a:t>
                      </a:r>
                      <a:endParaRPr kumimoji="1" lang="en-US" altLang="ja-JP" sz="1000" b="0" dirty="0" smtClean="0">
                        <a:latin typeface="ＭＳ Ｐ明朝" pitchFamily="18" charset="-128"/>
                        <a:ea typeface="ＭＳ Ｐ明朝" pitchFamily="18" charset="-128"/>
                      </a:endParaRPr>
                    </a:p>
                    <a:p>
                      <a:pPr marL="85725" indent="-85725">
                        <a:lnSpc>
                          <a:spcPts val="1100"/>
                        </a:lnSpc>
                      </a:pPr>
                      <a:r>
                        <a:rPr kumimoji="1" lang="ja-JP" altLang="en-US" sz="1000" b="0" dirty="0" smtClean="0">
                          <a:latin typeface="ＭＳ Ｐ明朝" pitchFamily="18" charset="-128"/>
                          <a:ea typeface="ＭＳ Ｐ明朝" pitchFamily="18" charset="-128"/>
                        </a:rPr>
                        <a:t>・訓練の実施</a:t>
                      </a:r>
                      <a:endParaRPr kumimoji="1" lang="ja-JP" altLang="en-US" sz="1000" b="0" dirty="0">
                        <a:latin typeface="ＭＳ Ｐ明朝" pitchFamily="18" charset="-128"/>
                        <a:ea typeface="ＭＳ Ｐ明朝" pitchFamily="18" charset="-128"/>
                      </a:endParaRPr>
                    </a:p>
                  </a:txBody>
                  <a:tcPr marL="36000" marR="36000" marT="36000" marB="36000">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・基本的対処方針の決定</a:t>
                      </a:r>
                    </a:p>
                  </a:txBody>
                  <a:tcPr marL="36000" marR="36000" marT="36000" marB="36000">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marL="85725" indent="-85725">
                        <a:lnSpc>
                          <a:spcPts val="1100"/>
                        </a:lnSpc>
                      </a:pPr>
                      <a:r>
                        <a:rPr kumimoji="1" lang="ja-JP" altLang="en-US" sz="1000" b="0" dirty="0" smtClean="0">
                          <a:latin typeface="ＭＳ Ｐ明朝" pitchFamily="18" charset="-128"/>
                          <a:ea typeface="ＭＳ Ｐ明朝" pitchFamily="18" charset="-128"/>
                        </a:rPr>
                        <a:t>・必要に応じて現地対策本部を設置</a:t>
                      </a:r>
                      <a:endParaRPr kumimoji="1" lang="ja-JP" altLang="en-US" sz="1000" b="0" dirty="0">
                        <a:latin typeface="ＭＳ Ｐ明朝" pitchFamily="18" charset="-128"/>
                        <a:ea typeface="ＭＳ Ｐ明朝" pitchFamily="18" charset="-128"/>
                      </a:endParaRPr>
                    </a:p>
                  </a:txBody>
                  <a:tcPr marL="36000" marR="36000" marT="36000" marB="36000">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・基本的対処方針の変更</a:t>
                      </a:r>
                      <a:endParaRPr kumimoji="1" lang="ja-JP" altLang="en-US" sz="1000" b="0" dirty="0">
                        <a:latin typeface="ＭＳ Ｐ明朝" pitchFamily="18" charset="-128"/>
                        <a:ea typeface="ＭＳ Ｐ明朝" pitchFamily="18" charset="-128"/>
                      </a:endParaRPr>
                    </a:p>
                  </a:txBody>
                  <a:tcPr marL="36000" marR="36000" marT="36000" marB="36000">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99FF"/>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・基本的対処方針の見直し</a:t>
                      </a:r>
                      <a:endParaRPr kumimoji="1" lang="ja-JP" altLang="en-US" sz="1000" b="0" dirty="0">
                        <a:latin typeface="ＭＳ Ｐ明朝" pitchFamily="18" charset="-128"/>
                        <a:ea typeface="ＭＳ Ｐ明朝" pitchFamily="18" charset="-128"/>
                      </a:endParaRPr>
                    </a:p>
                  </a:txBody>
                  <a:tcPr marL="36000" marR="36000" marT="36000" marB="36000">
                    <a:lnT w="2857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40000"/>
                        <a:lumOff val="60000"/>
                      </a:schemeClr>
                    </a:solidFill>
                  </a:tcPr>
                </a:tc>
              </a:tr>
              <a:tr h="862499">
                <a:tc>
                  <a:txBody>
                    <a:bodyPr/>
                    <a:lstStyle/>
                    <a:p>
                      <a:pPr marL="85725" indent="-85725">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・国との連携による情報収集</a:t>
                      </a:r>
                      <a:endParaRPr kumimoji="1" lang="en-US" altLang="ja-JP" sz="1000" b="0" dirty="0" smtClean="0">
                        <a:latin typeface="ＭＳ Ｐ明朝" pitchFamily="18" charset="-128"/>
                        <a:ea typeface="ＭＳ Ｐ明朝" pitchFamily="18" charset="-128"/>
                      </a:endParaRPr>
                    </a:p>
                    <a:p>
                      <a:pPr marL="85725" indent="-85725">
                        <a:lnSpc>
                          <a:spcPts val="1100"/>
                        </a:lnSpc>
                      </a:pPr>
                      <a:r>
                        <a:rPr kumimoji="1" lang="ja-JP" altLang="en-US" sz="1000" b="0" dirty="0" smtClean="0">
                          <a:latin typeface="ＭＳ Ｐ明朝" pitchFamily="18" charset="-128"/>
                          <a:ea typeface="ＭＳ Ｐ明朝" pitchFamily="18" charset="-128"/>
                        </a:rPr>
                        <a:t>・国内発生に備えたサーベイランス体制の強化</a:t>
                      </a:r>
                      <a:endParaRPr kumimoji="1" lang="en-US" altLang="ja-JP" sz="1000" b="0" dirty="0" smtClean="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・患者の臨床情報把握</a:t>
                      </a:r>
                      <a:endParaRPr kumimoji="1" lang="en-US" altLang="ja-JP" sz="1000" b="0" dirty="0" smtClean="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99FF"/>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40000"/>
                        <a:lumOff val="60000"/>
                      </a:schemeClr>
                    </a:solidFill>
                  </a:tcPr>
                </a:tc>
              </a:tr>
              <a:tr h="597741">
                <a:tc>
                  <a:txBody>
                    <a:bodyPr/>
                    <a:lstStyle/>
                    <a:p>
                      <a:pPr>
                        <a:lnSpc>
                          <a:spcPts val="1500"/>
                        </a:lnSpc>
                      </a:pPr>
                      <a:endParaRPr kumimoji="1" lang="en-US" altLang="ja-JP" sz="1000" b="0" dirty="0" smtClean="0">
                        <a:latin typeface="ＭＳ Ｐ明朝" pitchFamily="18" charset="-128"/>
                        <a:ea typeface="ＭＳ Ｐ明朝" pitchFamily="18" charset="-128"/>
                      </a:endParaRPr>
                    </a:p>
                    <a:p>
                      <a:pPr marL="85725" indent="-85725">
                        <a:lnSpc>
                          <a:spcPts val="1100"/>
                        </a:lnSpc>
                      </a:pPr>
                      <a:r>
                        <a:rPr kumimoji="1" lang="ja-JP" altLang="en-US" sz="1000" b="0" dirty="0" smtClean="0">
                          <a:latin typeface="ＭＳ Ｐ明朝" pitchFamily="18" charset="-128"/>
                          <a:ea typeface="ＭＳ Ｐ明朝" pitchFamily="18" charset="-128"/>
                        </a:rPr>
                        <a:t>・感染症等に関する情報提供</a:t>
                      </a: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・海外での発生状況情報提供</a:t>
                      </a:r>
                      <a:endParaRPr kumimoji="1" lang="en-US" altLang="ja-JP" sz="1000" b="0" dirty="0" smtClean="0">
                        <a:latin typeface="ＭＳ Ｐ明朝" pitchFamily="18" charset="-128"/>
                        <a:ea typeface="ＭＳ Ｐ明朝" pitchFamily="18" charset="-128"/>
                      </a:endParaRPr>
                    </a:p>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99FF"/>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・情報提供のあり方の見直し</a:t>
                      </a:r>
                      <a:endParaRPr kumimoji="1" lang="en-US" altLang="ja-JP" sz="1000" b="0" dirty="0" smtClean="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40000"/>
                        <a:lumOff val="60000"/>
                      </a:schemeClr>
                    </a:solidFill>
                  </a:tcPr>
                </a:tc>
              </a:tr>
              <a:tr h="1127255">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marL="85725" indent="-85725">
                        <a:lnSpc>
                          <a:spcPts val="1100"/>
                        </a:lnSpc>
                      </a:pPr>
                      <a:r>
                        <a:rPr kumimoji="1" lang="ja-JP" altLang="en-US" sz="1000" b="0" dirty="0" smtClean="0">
                          <a:latin typeface="ＭＳ Ｐ明朝" pitchFamily="18" charset="-128"/>
                          <a:ea typeface="ＭＳ Ｐ明朝" pitchFamily="18" charset="-128"/>
                        </a:rPr>
                        <a:t>・ワクチン接種体制の整備</a:t>
                      </a: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99FF"/>
                    </a:solidFill>
                  </a:tcPr>
                </a:tc>
                <a:tc>
                  <a:txBody>
                    <a:bodyPr/>
                    <a:lstStyle/>
                    <a:p>
                      <a:pPr>
                        <a:lnSpc>
                          <a:spcPts val="1100"/>
                        </a:lnSpc>
                      </a:pPr>
                      <a:endParaRPr kumimoji="1" lang="en-US" altLang="ja-JP" sz="1000" b="0" dirty="0" smtClean="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40000"/>
                        <a:lumOff val="60000"/>
                      </a:schemeClr>
                    </a:solidFill>
                  </a:tcPr>
                </a:tc>
              </a:tr>
              <a:tr h="994877">
                <a:tc>
                  <a:txBody>
                    <a:bodyPr/>
                    <a:lstStyle/>
                    <a:p>
                      <a:pPr>
                        <a:lnSpc>
                          <a:spcPts val="1500"/>
                        </a:lnSpc>
                      </a:pPr>
                      <a:endParaRPr kumimoji="1" lang="en-US" altLang="ja-JP" sz="1000" b="0" dirty="0" smtClean="0">
                        <a:latin typeface="ＭＳ Ｐ明朝" pitchFamily="18" charset="-128"/>
                        <a:ea typeface="ＭＳ Ｐ明朝" pitchFamily="18" charset="-128"/>
                      </a:endParaRPr>
                    </a:p>
                    <a:p>
                      <a:pPr marL="85725" marR="0" indent="-85725" algn="l" defTabSz="914400" rtl="0" eaLnBrk="1" fontAlgn="auto" latinLnBrk="0" hangingPunct="1">
                        <a:lnSpc>
                          <a:spcPts val="1100"/>
                        </a:lnSpc>
                        <a:spcBef>
                          <a:spcPts val="0"/>
                        </a:spcBef>
                        <a:spcAft>
                          <a:spcPts val="0"/>
                        </a:spcAft>
                        <a:buClrTx/>
                        <a:buSzTx/>
                        <a:buFontTx/>
                        <a:buNone/>
                        <a:tabLst/>
                        <a:defRPr/>
                      </a:pPr>
                      <a:r>
                        <a:rPr kumimoji="1" lang="ja-JP" altLang="en-US" sz="1000" b="0" dirty="0" smtClean="0">
                          <a:latin typeface="ＭＳ Ｐ明朝" pitchFamily="18" charset="-128"/>
                          <a:ea typeface="ＭＳ Ｐ明朝" pitchFamily="18" charset="-128"/>
                        </a:rPr>
                        <a:t>・地域医療体制の整備</a:t>
                      </a:r>
                    </a:p>
                    <a:p>
                      <a:pPr marL="85725" indent="-85725">
                        <a:lnSpc>
                          <a:spcPts val="1100"/>
                        </a:lnSpc>
                      </a:pPr>
                      <a:r>
                        <a:rPr kumimoji="1" lang="ja-JP" altLang="en-US" sz="1000" b="0" dirty="0" smtClean="0">
                          <a:latin typeface="ＭＳ Ｐ明朝" pitchFamily="18" charset="-128"/>
                          <a:ea typeface="ＭＳ Ｐ明朝" pitchFamily="18" charset="-128"/>
                        </a:rPr>
                        <a:t>・抗インフルエンザ薬の備蓄</a:t>
                      </a:r>
                      <a:endParaRPr kumimoji="1" lang="en-US" altLang="ja-JP" sz="1000" b="0" dirty="0" smtClean="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marL="85725" indent="-85725">
                        <a:lnSpc>
                          <a:spcPts val="1100"/>
                        </a:lnSpc>
                      </a:pPr>
                      <a:r>
                        <a:rPr kumimoji="1" lang="ja-JP" altLang="en-US" sz="1000" b="0" dirty="0" smtClean="0">
                          <a:latin typeface="ＭＳ Ｐ明朝" pitchFamily="18" charset="-128"/>
                          <a:ea typeface="ＭＳ Ｐ明朝" pitchFamily="18" charset="-128"/>
                        </a:rPr>
                        <a:t>・国内発生に備えた医療体制整備</a:t>
                      </a:r>
                      <a:endParaRPr kumimoji="1" lang="en-US" altLang="ja-JP" sz="1000" b="0" dirty="0" smtClean="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FF99"/>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40000"/>
                        <a:lumOff val="60000"/>
                      </a:schemeClr>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・備蓄抗インフルエンザ薬の使用</a:t>
                      </a:r>
                      <a:endParaRPr kumimoji="1" lang="en-US" altLang="ja-JP" sz="1000" b="0" dirty="0" smtClean="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FF99FF"/>
                    </a:solidFill>
                  </a:tcPr>
                </a:tc>
                <a:tc>
                  <a:txBody>
                    <a:bodyPr/>
                    <a:lstStyle/>
                    <a:p>
                      <a:pPr>
                        <a:lnSpc>
                          <a:spcPts val="15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a:lnSpc>
                          <a:spcPts val="1100"/>
                        </a:lnSpc>
                      </a:pPr>
                      <a:endParaRPr kumimoji="1" lang="en-US" altLang="ja-JP" sz="1000" b="0" dirty="0" smtClean="0">
                        <a:latin typeface="ＭＳ Ｐ明朝" pitchFamily="18" charset="-128"/>
                        <a:ea typeface="ＭＳ Ｐ明朝" pitchFamily="18" charset="-128"/>
                      </a:endParaRPr>
                    </a:p>
                    <a:p>
                      <a:pPr marL="85725" indent="-85725">
                        <a:lnSpc>
                          <a:spcPts val="1100"/>
                        </a:lnSpc>
                      </a:pPr>
                      <a:r>
                        <a:rPr kumimoji="1" lang="ja-JP" altLang="en-US" sz="1000" b="0" dirty="0" smtClean="0">
                          <a:latin typeface="ＭＳ Ｐ明朝" pitchFamily="18" charset="-128"/>
                          <a:ea typeface="ＭＳ Ｐ明朝" pitchFamily="18" charset="-128"/>
                        </a:rPr>
                        <a:t>・抗インフルエンザ薬の備蓄（補充）</a:t>
                      </a: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3">
                        <a:lumMod val="40000"/>
                        <a:lumOff val="60000"/>
                      </a:schemeClr>
                    </a:solidFill>
                  </a:tcPr>
                </a:tc>
              </a:tr>
              <a:tr h="671521">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solidFill>
                      <a:schemeClr val="bg1"/>
                    </a:solidFill>
                  </a:tcPr>
                </a:tc>
                <a:tc>
                  <a:txBody>
                    <a:bodyPr/>
                    <a:lstStyle/>
                    <a:p>
                      <a:pPr>
                        <a:lnSpc>
                          <a:spcPts val="1400"/>
                        </a:lnSpc>
                      </a:pP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・職場における感染対策の準備</a:t>
                      </a:r>
                      <a:endParaRPr kumimoji="1" lang="en-US" altLang="ja-JP" sz="1000" b="0" dirty="0" smtClean="0">
                        <a:latin typeface="ＭＳ Ｐ明朝" pitchFamily="18" charset="-128"/>
                        <a:ea typeface="ＭＳ Ｐ明朝" pitchFamily="18" charset="-128"/>
                      </a:endParaRPr>
                    </a:p>
                    <a:p>
                      <a:pPr>
                        <a:lnSpc>
                          <a:spcPts val="1100"/>
                        </a:lnSpc>
                      </a:pPr>
                      <a:r>
                        <a:rPr kumimoji="1" lang="ja-JP" altLang="en-US" sz="1000" b="0" dirty="0" smtClean="0">
                          <a:latin typeface="ＭＳ Ｐ明朝" pitchFamily="18" charset="-128"/>
                          <a:ea typeface="ＭＳ Ｐ明朝" pitchFamily="18" charset="-128"/>
                        </a:rPr>
                        <a:t>・事業継続に向けた準備</a:t>
                      </a:r>
                      <a:endParaRPr kumimoji="1" lang="en-US" altLang="ja-JP" sz="1000" b="0" dirty="0" smtClean="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solidFill>
                      <a:srgbClr val="FFFF99"/>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solidFill>
                      <a:schemeClr val="accent6">
                        <a:lumMod val="40000"/>
                        <a:lumOff val="60000"/>
                      </a:schemeClr>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solidFill>
                      <a:srgbClr val="FF99FF"/>
                    </a:solidFill>
                  </a:tcPr>
                </a:tc>
                <a:tc>
                  <a:txBody>
                    <a:bodyPr/>
                    <a:lstStyle/>
                    <a:p>
                      <a:pPr>
                        <a:lnSpc>
                          <a:spcPts val="1100"/>
                        </a:lnSpc>
                      </a:pPr>
                      <a:endParaRPr kumimoji="1" lang="ja-JP" altLang="en-US" sz="1000" b="0" dirty="0">
                        <a:latin typeface="ＭＳ Ｐ明朝" pitchFamily="18" charset="-128"/>
                        <a:ea typeface="ＭＳ Ｐ明朝" pitchFamily="18" charset="-128"/>
                      </a:endParaRPr>
                    </a:p>
                  </a:txBody>
                  <a:tcPr marL="36000" marR="36000" marT="36000" marB="36000">
                    <a:lnT w="6350" cap="flat" cmpd="sng" algn="ctr">
                      <a:solidFill>
                        <a:schemeClr val="tx1"/>
                      </a:solidFill>
                      <a:prstDash val="solid"/>
                      <a:round/>
                      <a:headEnd type="none" w="med" len="med"/>
                      <a:tailEnd type="none" w="med" len="med"/>
                    </a:lnT>
                    <a:solidFill>
                      <a:schemeClr val="accent3">
                        <a:lumMod val="40000"/>
                        <a:lumOff val="60000"/>
                      </a:schemeClr>
                    </a:solidFill>
                  </a:tcPr>
                </a:tc>
              </a:tr>
            </a:tbl>
          </a:graphicData>
        </a:graphic>
      </p:graphicFrame>
      <p:sp>
        <p:nvSpPr>
          <p:cNvPr id="10" name="正方形/長方形 9"/>
          <p:cNvSpPr/>
          <p:nvPr/>
        </p:nvSpPr>
        <p:spPr>
          <a:xfrm>
            <a:off x="0" y="980728"/>
            <a:ext cx="323528" cy="5760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p>
            <a:pPr algn="ctr"/>
            <a:r>
              <a:rPr kumimoji="1" lang="ja-JP" altLang="en-US" sz="1000" b="1" dirty="0" smtClean="0">
                <a:solidFill>
                  <a:schemeClr val="tx1"/>
                </a:solidFill>
              </a:rPr>
              <a:t>対策の</a:t>
            </a:r>
            <a:endParaRPr kumimoji="1" lang="en-US" altLang="ja-JP" sz="1000" b="1" dirty="0" smtClean="0">
              <a:solidFill>
                <a:schemeClr val="tx1"/>
              </a:solidFill>
            </a:endParaRPr>
          </a:p>
          <a:p>
            <a:pPr algn="ctr"/>
            <a:r>
              <a:rPr lang="ja-JP" altLang="en-US" sz="1000" b="1" dirty="0">
                <a:solidFill>
                  <a:schemeClr val="tx1"/>
                </a:solidFill>
              </a:rPr>
              <a:t>　</a:t>
            </a:r>
            <a:r>
              <a:rPr kumimoji="1" lang="ja-JP" altLang="en-US" sz="1000" b="1" dirty="0" smtClean="0">
                <a:solidFill>
                  <a:schemeClr val="tx1"/>
                </a:solidFill>
              </a:rPr>
              <a:t>考え方</a:t>
            </a:r>
            <a:endParaRPr kumimoji="1" lang="ja-JP" altLang="en-US" sz="1000" b="1" dirty="0">
              <a:solidFill>
                <a:schemeClr val="tx1"/>
              </a:solidFill>
            </a:endParaRPr>
          </a:p>
        </p:txBody>
      </p:sp>
      <p:sp>
        <p:nvSpPr>
          <p:cNvPr id="11" name="正方形/長方形 10"/>
          <p:cNvSpPr/>
          <p:nvPr/>
        </p:nvSpPr>
        <p:spPr>
          <a:xfrm>
            <a:off x="0" y="1628800"/>
            <a:ext cx="323528"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p>
            <a:pPr algn="ctr"/>
            <a:r>
              <a:rPr lang="ja-JP" altLang="en-US" sz="1000" b="1" dirty="0">
                <a:solidFill>
                  <a:schemeClr val="tx1"/>
                </a:solidFill>
              </a:rPr>
              <a:t>実施体制</a:t>
            </a:r>
            <a:endParaRPr kumimoji="1" lang="en-US" altLang="ja-JP" sz="1000" b="1" dirty="0" smtClean="0">
              <a:solidFill>
                <a:schemeClr val="tx1"/>
              </a:solidFill>
            </a:endParaRPr>
          </a:p>
        </p:txBody>
      </p:sp>
      <p:sp>
        <p:nvSpPr>
          <p:cNvPr id="12" name="正方形/長方形 11"/>
          <p:cNvSpPr/>
          <p:nvPr/>
        </p:nvSpPr>
        <p:spPr>
          <a:xfrm>
            <a:off x="0" y="2420888"/>
            <a:ext cx="323528" cy="79208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p>
            <a:pPr algn="ctr"/>
            <a:r>
              <a:rPr lang="ja-JP" altLang="en-US" sz="900" b="1" dirty="0" smtClean="0">
                <a:solidFill>
                  <a:schemeClr val="tx1"/>
                </a:solidFill>
              </a:rPr>
              <a:t>サーベイランス・</a:t>
            </a:r>
            <a:r>
              <a:rPr lang="ja-JP" altLang="en-US" sz="1000" b="1" dirty="0" smtClean="0">
                <a:solidFill>
                  <a:schemeClr val="tx1"/>
                </a:solidFill>
              </a:rPr>
              <a:t>情報収集</a:t>
            </a:r>
            <a:endParaRPr kumimoji="1" lang="en-US" altLang="ja-JP" sz="1000" b="1" dirty="0" smtClean="0">
              <a:solidFill>
                <a:schemeClr val="tx1"/>
              </a:solidFill>
            </a:endParaRPr>
          </a:p>
        </p:txBody>
      </p:sp>
      <p:sp>
        <p:nvSpPr>
          <p:cNvPr id="13" name="正方形/長方形 12"/>
          <p:cNvSpPr/>
          <p:nvPr/>
        </p:nvSpPr>
        <p:spPr>
          <a:xfrm>
            <a:off x="0" y="3284984"/>
            <a:ext cx="323528" cy="57606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p>
            <a:pPr algn="ctr"/>
            <a:r>
              <a:rPr lang="ja-JP" altLang="en-US" sz="1000" b="1" dirty="0">
                <a:solidFill>
                  <a:schemeClr val="tx1"/>
                </a:solidFill>
              </a:rPr>
              <a:t>情報</a:t>
            </a:r>
            <a:r>
              <a:rPr lang="ja-JP" altLang="en-US" sz="1000" b="1" dirty="0" smtClean="0">
                <a:solidFill>
                  <a:schemeClr val="tx1"/>
                </a:solidFill>
              </a:rPr>
              <a:t>提供・共有</a:t>
            </a:r>
            <a:endParaRPr kumimoji="1" lang="en-US" altLang="ja-JP" sz="1000" b="1" dirty="0" smtClean="0">
              <a:solidFill>
                <a:schemeClr val="tx1"/>
              </a:solidFill>
            </a:endParaRPr>
          </a:p>
        </p:txBody>
      </p:sp>
      <p:sp>
        <p:nvSpPr>
          <p:cNvPr id="14" name="正方形/長方形 13"/>
          <p:cNvSpPr/>
          <p:nvPr/>
        </p:nvSpPr>
        <p:spPr>
          <a:xfrm>
            <a:off x="0" y="3933056"/>
            <a:ext cx="323528" cy="108012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p>
            <a:pPr algn="ctr"/>
            <a:r>
              <a:rPr lang="ja-JP" altLang="en-US" sz="1000" b="1" dirty="0" smtClean="0">
                <a:solidFill>
                  <a:schemeClr val="tx1"/>
                </a:solidFill>
              </a:rPr>
              <a:t>予防・まん延防止</a:t>
            </a:r>
            <a:endParaRPr kumimoji="1" lang="en-US" altLang="ja-JP" sz="1000" b="1" dirty="0" smtClean="0">
              <a:solidFill>
                <a:schemeClr val="tx1"/>
              </a:solidFill>
            </a:endParaRPr>
          </a:p>
        </p:txBody>
      </p:sp>
      <p:sp>
        <p:nvSpPr>
          <p:cNvPr id="15" name="正方形/長方形 14"/>
          <p:cNvSpPr/>
          <p:nvPr/>
        </p:nvSpPr>
        <p:spPr>
          <a:xfrm>
            <a:off x="0" y="5085184"/>
            <a:ext cx="323528" cy="86409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p>
            <a:pPr algn="ctr"/>
            <a:r>
              <a:rPr lang="ja-JP" altLang="en-US" sz="1000" b="1" dirty="0">
                <a:solidFill>
                  <a:schemeClr val="tx1"/>
                </a:solidFill>
              </a:rPr>
              <a:t>医療</a:t>
            </a:r>
            <a:endParaRPr kumimoji="1" lang="en-US" altLang="ja-JP" sz="1000" b="1" dirty="0" smtClean="0">
              <a:solidFill>
                <a:schemeClr val="tx1"/>
              </a:solidFill>
            </a:endParaRPr>
          </a:p>
        </p:txBody>
      </p:sp>
      <p:sp>
        <p:nvSpPr>
          <p:cNvPr id="16" name="正方形/長方形 15"/>
          <p:cNvSpPr/>
          <p:nvPr/>
        </p:nvSpPr>
        <p:spPr>
          <a:xfrm>
            <a:off x="0" y="6021288"/>
            <a:ext cx="323528" cy="72008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lstStyle/>
          <a:p>
            <a:pPr algn="ctr"/>
            <a:r>
              <a:rPr lang="ja-JP" altLang="en-US" sz="1000" b="1" dirty="0">
                <a:solidFill>
                  <a:schemeClr val="tx1"/>
                </a:solidFill>
              </a:rPr>
              <a:t>県民</a:t>
            </a:r>
            <a:r>
              <a:rPr lang="ja-JP" altLang="en-US" sz="1000" b="1" dirty="0" smtClean="0">
                <a:solidFill>
                  <a:schemeClr val="tx1"/>
                </a:solidFill>
              </a:rPr>
              <a:t>生活・</a:t>
            </a:r>
            <a:endParaRPr lang="en-US" altLang="ja-JP" sz="1000" b="1" dirty="0" smtClean="0">
              <a:solidFill>
                <a:schemeClr val="tx1"/>
              </a:solidFill>
            </a:endParaRPr>
          </a:p>
          <a:p>
            <a:pPr algn="ctr"/>
            <a:r>
              <a:rPr lang="ja-JP" altLang="en-US" sz="1000" b="1" dirty="0" smtClean="0">
                <a:solidFill>
                  <a:schemeClr val="tx1"/>
                </a:solidFill>
              </a:rPr>
              <a:t>経済の安定</a:t>
            </a:r>
            <a:endParaRPr kumimoji="1" lang="en-US" altLang="ja-JP" sz="1000" b="1" dirty="0" smtClean="0">
              <a:solidFill>
                <a:schemeClr val="tx1"/>
              </a:solidFill>
            </a:endParaRPr>
          </a:p>
        </p:txBody>
      </p:sp>
      <p:sp>
        <p:nvSpPr>
          <p:cNvPr id="17" name="テキスト ボックス 16"/>
          <p:cNvSpPr txBox="1"/>
          <p:nvPr/>
        </p:nvSpPr>
        <p:spPr>
          <a:xfrm>
            <a:off x="395536" y="1637017"/>
            <a:ext cx="2347415" cy="16158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none" lIns="36000" tIns="0" rIns="108000" bIns="0" rtlCol="0">
            <a:spAutoFit/>
          </a:bodyPr>
          <a:lstStyle/>
          <a:p>
            <a:r>
              <a:rPr kumimoji="1" lang="ja-JP" altLang="en-US" sz="1050" b="1" u="sng" dirty="0" smtClean="0">
                <a:latin typeface="+mj-ea"/>
                <a:ea typeface="+mj-ea"/>
              </a:rPr>
              <a:t>国、県、市町村等を挙げての体制強化</a:t>
            </a:r>
            <a:endParaRPr kumimoji="1" lang="ja-JP" altLang="en-US" sz="1050" b="1" u="sng" dirty="0">
              <a:latin typeface="+mj-ea"/>
              <a:ea typeface="+mj-ea"/>
            </a:endParaRPr>
          </a:p>
        </p:txBody>
      </p:sp>
      <p:sp>
        <p:nvSpPr>
          <p:cNvPr id="18" name="テキスト ボックス 17"/>
          <p:cNvSpPr txBox="1"/>
          <p:nvPr/>
        </p:nvSpPr>
        <p:spPr>
          <a:xfrm>
            <a:off x="1475656" y="1844824"/>
            <a:ext cx="7120408"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kumimoji="1" lang="ja-JP" altLang="en-US" sz="1000" b="1" dirty="0" smtClean="0">
                <a:latin typeface="+mj-ea"/>
                <a:ea typeface="+mj-ea"/>
              </a:rPr>
              <a:t>県対策本部の設置</a:t>
            </a:r>
            <a:endParaRPr kumimoji="1" lang="ja-JP" altLang="en-US" sz="1000" b="1" dirty="0">
              <a:latin typeface="+mj-ea"/>
              <a:ea typeface="+mj-ea"/>
            </a:endParaRPr>
          </a:p>
        </p:txBody>
      </p:sp>
      <p:sp>
        <p:nvSpPr>
          <p:cNvPr id="19" name="テキスト ボックス 18"/>
          <p:cNvSpPr txBox="1"/>
          <p:nvPr/>
        </p:nvSpPr>
        <p:spPr>
          <a:xfrm>
            <a:off x="3911795" y="1834952"/>
            <a:ext cx="3252493" cy="153888"/>
          </a:xfrm>
          <a:prstGeom prst="rect">
            <a:avLst/>
          </a:prstGeom>
          <a:noFill/>
        </p:spPr>
        <p:txBody>
          <a:bodyPr wrap="none" lIns="0" tIns="0" rIns="0" bIns="0" rtlCol="0">
            <a:spAutoFit/>
          </a:bodyPr>
          <a:lstStyle/>
          <a:p>
            <a:r>
              <a:rPr kumimoji="1" lang="ja-JP" altLang="en-US" sz="1000" b="1" dirty="0" smtClean="0">
                <a:latin typeface="+mj-ea"/>
                <a:ea typeface="+mj-ea"/>
              </a:rPr>
              <a:t>★緊急事態宣言が出された場合は、市町村対策本部の設置</a:t>
            </a:r>
            <a:endParaRPr kumimoji="1" lang="ja-JP" altLang="en-US" sz="1000" b="1" dirty="0">
              <a:latin typeface="+mj-ea"/>
              <a:ea typeface="+mj-ea"/>
            </a:endParaRPr>
          </a:p>
        </p:txBody>
      </p:sp>
      <p:sp>
        <p:nvSpPr>
          <p:cNvPr id="20" name="テキスト ボックス 19"/>
          <p:cNvSpPr txBox="1"/>
          <p:nvPr/>
        </p:nvSpPr>
        <p:spPr>
          <a:xfrm>
            <a:off x="3347864" y="2564904"/>
            <a:ext cx="1872208"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lang="ja-JP" altLang="en-US" sz="1000" b="1" dirty="0">
                <a:latin typeface="+mj-ea"/>
                <a:ea typeface="+mj-ea"/>
              </a:rPr>
              <a:t>患者</a:t>
            </a:r>
            <a:r>
              <a:rPr lang="ja-JP" altLang="en-US" sz="1000" b="1" dirty="0" smtClean="0">
                <a:latin typeface="+mj-ea"/>
                <a:ea typeface="+mj-ea"/>
              </a:rPr>
              <a:t>の全数把握</a:t>
            </a:r>
            <a:endParaRPr kumimoji="1" lang="ja-JP" altLang="en-US" sz="1000" b="1" dirty="0">
              <a:latin typeface="+mj-ea"/>
              <a:ea typeface="+mj-ea"/>
            </a:endParaRPr>
          </a:p>
        </p:txBody>
      </p:sp>
      <p:sp>
        <p:nvSpPr>
          <p:cNvPr id="21" name="テキスト ボックス 20"/>
          <p:cNvSpPr txBox="1"/>
          <p:nvPr/>
        </p:nvSpPr>
        <p:spPr>
          <a:xfrm>
            <a:off x="395536" y="2420888"/>
            <a:ext cx="2467640" cy="16158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none" lIns="36000" tIns="0" rIns="108000" bIns="0" rtlCol="0">
            <a:spAutoFit/>
          </a:bodyPr>
          <a:lstStyle/>
          <a:p>
            <a:r>
              <a:rPr kumimoji="1" lang="ja-JP" altLang="en-US" sz="1050" b="1" u="sng" dirty="0" smtClean="0">
                <a:latin typeface="+mj-ea"/>
                <a:ea typeface="+mj-ea"/>
              </a:rPr>
              <a:t>発生段階に応じたサーベイランスの実施</a:t>
            </a:r>
            <a:endParaRPr kumimoji="1" lang="ja-JP" altLang="en-US" sz="1050" b="1" u="sng" dirty="0">
              <a:latin typeface="+mj-ea"/>
              <a:ea typeface="+mj-ea"/>
            </a:endParaRPr>
          </a:p>
        </p:txBody>
      </p:sp>
      <p:sp>
        <p:nvSpPr>
          <p:cNvPr id="22" name="テキスト ボックス 21"/>
          <p:cNvSpPr txBox="1"/>
          <p:nvPr/>
        </p:nvSpPr>
        <p:spPr>
          <a:xfrm>
            <a:off x="5292080" y="2564904"/>
            <a:ext cx="3851920"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lang="ja-JP" altLang="en-US" sz="1000" b="1" dirty="0" smtClean="0">
                <a:latin typeface="+mj-ea"/>
                <a:ea typeface="+mj-ea"/>
              </a:rPr>
              <a:t>入院患者、死亡者の状況把握</a:t>
            </a:r>
            <a:endParaRPr kumimoji="1" lang="ja-JP" altLang="en-US" sz="1000" b="1" dirty="0">
              <a:latin typeface="+mj-ea"/>
              <a:ea typeface="+mj-ea"/>
            </a:endParaRPr>
          </a:p>
        </p:txBody>
      </p:sp>
      <p:sp>
        <p:nvSpPr>
          <p:cNvPr id="23" name="テキスト ボックス 22"/>
          <p:cNvSpPr txBox="1"/>
          <p:nvPr/>
        </p:nvSpPr>
        <p:spPr>
          <a:xfrm>
            <a:off x="5292080" y="2827152"/>
            <a:ext cx="3851920"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lang="ja-JP" altLang="en-US" sz="1000" b="1" dirty="0" smtClean="0">
                <a:latin typeface="+mj-ea"/>
                <a:ea typeface="+mj-ea"/>
              </a:rPr>
              <a:t>学校等における集団発生の把握</a:t>
            </a:r>
            <a:endParaRPr kumimoji="1" lang="ja-JP" altLang="en-US" sz="1000" b="1" dirty="0">
              <a:latin typeface="+mj-ea"/>
              <a:ea typeface="+mj-ea"/>
            </a:endParaRPr>
          </a:p>
        </p:txBody>
      </p:sp>
      <p:sp>
        <p:nvSpPr>
          <p:cNvPr id="29" name="テキスト ボックス 28"/>
          <p:cNvSpPr txBox="1"/>
          <p:nvPr/>
        </p:nvSpPr>
        <p:spPr>
          <a:xfrm>
            <a:off x="395536" y="3284984"/>
            <a:ext cx="3176167" cy="16158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none" lIns="36000" tIns="0" rIns="108000" bIns="0" rtlCol="0">
            <a:spAutoFit/>
          </a:bodyPr>
          <a:lstStyle/>
          <a:p>
            <a:r>
              <a:rPr kumimoji="1" lang="ja-JP" altLang="en-US" sz="1050" b="1" u="sng" dirty="0" smtClean="0">
                <a:latin typeface="+mj-ea"/>
                <a:ea typeface="+mj-ea"/>
              </a:rPr>
              <a:t>一元的な情報発信、県民への分かりやすい情報提供</a:t>
            </a:r>
            <a:endParaRPr kumimoji="1" lang="ja-JP" altLang="en-US" sz="1050" b="1" u="sng" dirty="0">
              <a:latin typeface="+mj-ea"/>
              <a:ea typeface="+mj-ea"/>
            </a:endParaRPr>
          </a:p>
        </p:txBody>
      </p:sp>
      <p:sp>
        <p:nvSpPr>
          <p:cNvPr id="30" name="テキスト ボックス 29"/>
          <p:cNvSpPr txBox="1"/>
          <p:nvPr/>
        </p:nvSpPr>
        <p:spPr>
          <a:xfrm>
            <a:off x="3347864" y="3518575"/>
            <a:ext cx="3816424"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lang="ja-JP" altLang="en-US" sz="1000" b="1" dirty="0" smtClean="0">
                <a:latin typeface="+mj-ea"/>
                <a:ea typeface="+mj-ea"/>
              </a:rPr>
              <a:t>相談窓口等の充実・強化、県民への情報発信の強化</a:t>
            </a:r>
            <a:endParaRPr kumimoji="1" lang="ja-JP" altLang="en-US" sz="1000" b="1" dirty="0">
              <a:latin typeface="+mj-ea"/>
              <a:ea typeface="+mj-ea"/>
            </a:endParaRPr>
          </a:p>
        </p:txBody>
      </p:sp>
      <p:sp>
        <p:nvSpPr>
          <p:cNvPr id="31" name="テキスト ボックス 30"/>
          <p:cNvSpPr txBox="1"/>
          <p:nvPr/>
        </p:nvSpPr>
        <p:spPr>
          <a:xfrm>
            <a:off x="395536" y="3915489"/>
            <a:ext cx="3045239" cy="16158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none" lIns="36000" tIns="0" rIns="108000" bIns="0" rtlCol="0">
            <a:spAutoFit/>
          </a:bodyPr>
          <a:lstStyle/>
          <a:p>
            <a:r>
              <a:rPr kumimoji="1" lang="ja-JP" altLang="en-US" sz="1050" b="1" u="sng" dirty="0" smtClean="0">
                <a:latin typeface="+mj-ea"/>
                <a:ea typeface="+mj-ea"/>
              </a:rPr>
              <a:t>流行のピークをできるだけ遅らせ体制の整備を図る</a:t>
            </a:r>
            <a:endParaRPr kumimoji="1" lang="ja-JP" altLang="en-US" sz="1050" b="1" u="sng" dirty="0">
              <a:latin typeface="+mj-ea"/>
              <a:ea typeface="+mj-ea"/>
            </a:endParaRPr>
          </a:p>
        </p:txBody>
      </p:sp>
      <p:sp>
        <p:nvSpPr>
          <p:cNvPr id="32" name="テキスト ボックス 31"/>
          <p:cNvSpPr txBox="1"/>
          <p:nvPr/>
        </p:nvSpPr>
        <p:spPr>
          <a:xfrm>
            <a:off x="1547664" y="4221088"/>
            <a:ext cx="1728192"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kumimoji="1" lang="ja-JP" altLang="en-US" sz="1000" b="1" dirty="0" smtClean="0">
                <a:latin typeface="+mj-ea"/>
                <a:ea typeface="+mj-ea"/>
              </a:rPr>
              <a:t>水際対策の実施</a:t>
            </a:r>
            <a:endParaRPr kumimoji="1" lang="ja-JP" altLang="en-US" sz="1000" b="1" dirty="0">
              <a:latin typeface="+mj-ea"/>
              <a:ea typeface="+mj-ea"/>
            </a:endParaRPr>
          </a:p>
        </p:txBody>
      </p:sp>
      <p:sp>
        <p:nvSpPr>
          <p:cNvPr id="33" name="テキスト ボックス 32"/>
          <p:cNvSpPr txBox="1"/>
          <p:nvPr/>
        </p:nvSpPr>
        <p:spPr>
          <a:xfrm>
            <a:off x="1547664" y="4468120"/>
            <a:ext cx="2808312"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kumimoji="1" lang="ja-JP" altLang="en-US" sz="1000" b="1" dirty="0" smtClean="0">
                <a:latin typeface="+mj-ea"/>
                <a:ea typeface="+mj-ea"/>
              </a:rPr>
              <a:t>特定接種の準備・実施</a:t>
            </a:r>
            <a:endParaRPr kumimoji="1" lang="ja-JP" altLang="en-US" sz="1000" b="1" dirty="0">
              <a:latin typeface="+mj-ea"/>
              <a:ea typeface="+mj-ea"/>
            </a:endParaRPr>
          </a:p>
        </p:txBody>
      </p:sp>
      <p:sp>
        <p:nvSpPr>
          <p:cNvPr id="34" name="テキスト ボックス 33"/>
          <p:cNvSpPr txBox="1"/>
          <p:nvPr/>
        </p:nvSpPr>
        <p:spPr>
          <a:xfrm>
            <a:off x="4427984" y="4468120"/>
            <a:ext cx="4716016"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lang="ja-JP" altLang="en-US" sz="1000" b="1" dirty="0">
                <a:latin typeface="+mj-ea"/>
                <a:ea typeface="+mj-ea"/>
              </a:rPr>
              <a:t>住民</a:t>
            </a:r>
            <a:r>
              <a:rPr kumimoji="1" lang="ja-JP" altLang="en-US" sz="1000" b="1" dirty="0" smtClean="0">
                <a:latin typeface="+mj-ea"/>
                <a:ea typeface="+mj-ea"/>
              </a:rPr>
              <a:t>接種の準備・実施</a:t>
            </a:r>
            <a:endParaRPr kumimoji="1" lang="ja-JP" altLang="en-US" sz="1000" b="1" dirty="0">
              <a:latin typeface="+mj-ea"/>
              <a:ea typeface="+mj-ea"/>
            </a:endParaRPr>
          </a:p>
        </p:txBody>
      </p:sp>
      <p:sp>
        <p:nvSpPr>
          <p:cNvPr id="35" name="テキスト ボックス 34"/>
          <p:cNvSpPr txBox="1"/>
          <p:nvPr/>
        </p:nvSpPr>
        <p:spPr>
          <a:xfrm>
            <a:off x="3347864" y="4221088"/>
            <a:ext cx="5292080"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lang="ja-JP" altLang="en-US" sz="1000" b="1" dirty="0" smtClean="0">
                <a:latin typeface="+mj-ea"/>
                <a:ea typeface="+mj-ea"/>
              </a:rPr>
              <a:t>住民等に対する手洗い、咳エチケット等の勧奨</a:t>
            </a:r>
            <a:endParaRPr kumimoji="1" lang="ja-JP" altLang="en-US" sz="1000" b="1" dirty="0">
              <a:latin typeface="+mj-ea"/>
              <a:ea typeface="+mj-ea"/>
            </a:endParaRPr>
          </a:p>
        </p:txBody>
      </p:sp>
      <p:sp>
        <p:nvSpPr>
          <p:cNvPr id="36" name="テキスト ボックス 35"/>
          <p:cNvSpPr txBox="1"/>
          <p:nvPr/>
        </p:nvSpPr>
        <p:spPr>
          <a:xfrm>
            <a:off x="3959885" y="4725144"/>
            <a:ext cx="3162725" cy="141064"/>
          </a:xfrm>
          <a:prstGeom prst="rect">
            <a:avLst/>
          </a:prstGeom>
          <a:noFill/>
        </p:spPr>
        <p:txBody>
          <a:bodyPr wrap="none" lIns="0" tIns="0" rIns="0" bIns="0" rtlCol="0">
            <a:spAutoFit/>
          </a:bodyPr>
          <a:lstStyle/>
          <a:p>
            <a:pPr>
              <a:lnSpc>
                <a:spcPts val="1100"/>
              </a:lnSpc>
            </a:pPr>
            <a:r>
              <a:rPr kumimoji="1" lang="ja-JP" altLang="en-US" sz="1000" b="1" dirty="0" smtClean="0">
                <a:latin typeface="+mj-ea"/>
                <a:ea typeface="+mj-ea"/>
              </a:rPr>
              <a:t>★</a:t>
            </a:r>
            <a:r>
              <a:rPr lang="ja-JP" altLang="en-US" sz="1000" b="1" dirty="0" smtClean="0">
                <a:latin typeface="+mj-ea"/>
                <a:ea typeface="+mj-ea"/>
              </a:rPr>
              <a:t>不要不急の外出の自粛要請、学校等の施設の使用制限</a:t>
            </a:r>
            <a:endParaRPr kumimoji="1" lang="ja-JP" altLang="en-US" sz="1000" b="1" dirty="0">
              <a:latin typeface="+mj-ea"/>
              <a:ea typeface="+mj-ea"/>
            </a:endParaRPr>
          </a:p>
        </p:txBody>
      </p:sp>
      <p:sp>
        <p:nvSpPr>
          <p:cNvPr id="37" name="テキスト ボックス 36"/>
          <p:cNvSpPr txBox="1"/>
          <p:nvPr/>
        </p:nvSpPr>
        <p:spPr>
          <a:xfrm>
            <a:off x="395536" y="5013176"/>
            <a:ext cx="3711570" cy="16158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none" lIns="36000" tIns="0" rIns="108000" bIns="0" rtlCol="0">
            <a:spAutoFit/>
          </a:bodyPr>
          <a:lstStyle/>
          <a:p>
            <a:r>
              <a:rPr kumimoji="1" lang="ja-JP" altLang="en-US" sz="1050" b="1" u="sng" dirty="0" smtClean="0">
                <a:latin typeface="+mj-ea"/>
                <a:ea typeface="+mj-ea"/>
              </a:rPr>
              <a:t>効率的、効果的に医療を提供し</a:t>
            </a:r>
            <a:r>
              <a:rPr lang="ja-JP" altLang="en-US" sz="1050" b="1" u="sng" dirty="0">
                <a:latin typeface="+mj-ea"/>
                <a:ea typeface="+mj-ea"/>
              </a:rPr>
              <a:t>、</a:t>
            </a:r>
            <a:r>
              <a:rPr kumimoji="1" lang="ja-JP" altLang="en-US" sz="1050" b="1" u="sng" dirty="0" smtClean="0">
                <a:latin typeface="+mj-ea"/>
                <a:ea typeface="+mj-ea"/>
              </a:rPr>
              <a:t>健康被害を最小限にとどめる</a:t>
            </a:r>
            <a:endParaRPr kumimoji="1" lang="ja-JP" altLang="en-US" sz="1050" b="1" u="sng" dirty="0">
              <a:latin typeface="+mj-ea"/>
              <a:ea typeface="+mj-ea"/>
            </a:endParaRPr>
          </a:p>
        </p:txBody>
      </p:sp>
      <p:sp>
        <p:nvSpPr>
          <p:cNvPr id="38" name="テキスト ボックス 37"/>
          <p:cNvSpPr txBox="1"/>
          <p:nvPr/>
        </p:nvSpPr>
        <p:spPr>
          <a:xfrm>
            <a:off x="1547664" y="5246767"/>
            <a:ext cx="3312368"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kumimoji="1" lang="ja-JP" altLang="en-US" sz="1000" b="1" dirty="0" smtClean="0">
                <a:latin typeface="+mj-ea"/>
                <a:ea typeface="+mj-ea"/>
              </a:rPr>
              <a:t>「帰国者接触者外来・相談センター」の設置</a:t>
            </a:r>
            <a:endParaRPr kumimoji="1" lang="ja-JP" altLang="en-US" sz="1000" b="1" dirty="0">
              <a:latin typeface="+mj-ea"/>
              <a:ea typeface="+mj-ea"/>
            </a:endParaRPr>
          </a:p>
        </p:txBody>
      </p:sp>
      <p:sp>
        <p:nvSpPr>
          <p:cNvPr id="39" name="テキスト ボックス 38"/>
          <p:cNvSpPr txBox="1"/>
          <p:nvPr/>
        </p:nvSpPr>
        <p:spPr>
          <a:xfrm>
            <a:off x="4932040" y="5246767"/>
            <a:ext cx="4211960"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lang="ja-JP" altLang="en-US" sz="1000" b="1" dirty="0" smtClean="0">
                <a:latin typeface="+mj-ea"/>
                <a:ea typeface="+mj-ea"/>
              </a:rPr>
              <a:t>状況に応じて一般医療機関における診療の開始</a:t>
            </a:r>
            <a:endParaRPr kumimoji="1" lang="ja-JP" altLang="en-US" sz="1000" b="1" dirty="0">
              <a:latin typeface="+mj-ea"/>
              <a:ea typeface="+mj-ea"/>
            </a:endParaRPr>
          </a:p>
        </p:txBody>
      </p:sp>
      <p:sp>
        <p:nvSpPr>
          <p:cNvPr id="40" name="テキスト ボックス 39"/>
          <p:cNvSpPr txBox="1"/>
          <p:nvPr/>
        </p:nvSpPr>
        <p:spPr>
          <a:xfrm>
            <a:off x="3906068" y="6443464"/>
            <a:ext cx="3098605" cy="153888"/>
          </a:xfrm>
          <a:prstGeom prst="rect">
            <a:avLst/>
          </a:prstGeom>
          <a:noFill/>
        </p:spPr>
        <p:txBody>
          <a:bodyPr wrap="none" lIns="0" tIns="0" rIns="0" bIns="0" rtlCol="0">
            <a:spAutoFit/>
          </a:bodyPr>
          <a:lstStyle/>
          <a:p>
            <a:r>
              <a:rPr kumimoji="1" lang="ja-JP" altLang="en-US" sz="1000" b="1" dirty="0" smtClean="0">
                <a:latin typeface="+mj-ea"/>
                <a:ea typeface="+mj-ea"/>
              </a:rPr>
              <a:t>★緊急物資の輸送、生活関連物資等の価格安定の措置</a:t>
            </a:r>
            <a:endParaRPr kumimoji="1" lang="ja-JP" altLang="en-US" sz="1000" b="1" dirty="0">
              <a:latin typeface="+mj-ea"/>
              <a:ea typeface="+mj-ea"/>
            </a:endParaRPr>
          </a:p>
        </p:txBody>
      </p:sp>
      <p:sp>
        <p:nvSpPr>
          <p:cNvPr id="41" name="テキスト ボックス 40"/>
          <p:cNvSpPr txBox="1"/>
          <p:nvPr/>
        </p:nvSpPr>
        <p:spPr>
          <a:xfrm>
            <a:off x="395536" y="6021288"/>
            <a:ext cx="3074093" cy="161583"/>
          </a:xfrm>
          <a:prstGeom prst="rect">
            <a:avLst/>
          </a:prstGeom>
          <a:solidFill>
            <a:schemeClr val="bg1"/>
          </a:solidFill>
          <a:ln>
            <a:noFill/>
          </a:ln>
        </p:spPr>
        <p:style>
          <a:lnRef idx="2">
            <a:schemeClr val="dk1"/>
          </a:lnRef>
          <a:fillRef idx="1">
            <a:schemeClr val="lt1"/>
          </a:fillRef>
          <a:effectRef idx="0">
            <a:schemeClr val="dk1"/>
          </a:effectRef>
          <a:fontRef idx="minor">
            <a:schemeClr val="dk1"/>
          </a:fontRef>
        </p:style>
        <p:txBody>
          <a:bodyPr wrap="none" lIns="36000" tIns="0" rIns="108000" bIns="0" rtlCol="0">
            <a:spAutoFit/>
          </a:bodyPr>
          <a:lstStyle/>
          <a:p>
            <a:r>
              <a:rPr kumimoji="1" lang="ja-JP" altLang="en-US" sz="1050" b="1" u="sng" dirty="0" smtClean="0">
                <a:latin typeface="+mj-ea"/>
                <a:ea typeface="+mj-ea"/>
              </a:rPr>
              <a:t>県民生活、県民経済への影響を最小限にとどめる</a:t>
            </a:r>
            <a:endParaRPr kumimoji="1" lang="ja-JP" altLang="en-US" sz="1050" b="1" u="sng" dirty="0">
              <a:latin typeface="+mj-ea"/>
              <a:ea typeface="+mj-ea"/>
            </a:endParaRPr>
          </a:p>
        </p:txBody>
      </p:sp>
      <p:sp>
        <p:nvSpPr>
          <p:cNvPr id="43" name="テキスト ボックス 42"/>
          <p:cNvSpPr txBox="1"/>
          <p:nvPr/>
        </p:nvSpPr>
        <p:spPr>
          <a:xfrm>
            <a:off x="3347864" y="6227440"/>
            <a:ext cx="3960440" cy="190240"/>
          </a:xfrm>
          <a:prstGeom prst="homePlate">
            <a:avLst/>
          </a:prstGeom>
          <a:solidFill>
            <a:schemeClr val="bg1">
              <a:alpha val="50000"/>
            </a:schemeClr>
          </a:solidFill>
        </p:spPr>
        <p:style>
          <a:lnRef idx="2">
            <a:schemeClr val="accent1"/>
          </a:lnRef>
          <a:fillRef idx="1">
            <a:schemeClr val="lt1"/>
          </a:fillRef>
          <a:effectRef idx="0">
            <a:schemeClr val="accent1"/>
          </a:effectRef>
          <a:fontRef idx="minor">
            <a:schemeClr val="dk1"/>
          </a:fontRef>
        </p:style>
        <p:txBody>
          <a:bodyPr wrap="square" lIns="36000" tIns="18000" rIns="36000" bIns="18000" rtlCol="0">
            <a:spAutoFit/>
          </a:bodyPr>
          <a:lstStyle/>
          <a:p>
            <a:r>
              <a:rPr lang="ja-JP" altLang="en-US" sz="1000" b="1" dirty="0" smtClean="0">
                <a:latin typeface="+mj-ea"/>
                <a:ea typeface="+mj-ea"/>
              </a:rPr>
              <a:t>消費者の適切な行動の呼びかけ、事業者の買占め等生じないよう要請</a:t>
            </a:r>
            <a:endParaRPr kumimoji="1" lang="ja-JP" altLang="en-US" sz="1000" b="1" dirty="0">
              <a:latin typeface="+mj-ea"/>
              <a:ea typeface="+mj-ea"/>
            </a:endParaRPr>
          </a:p>
        </p:txBody>
      </p:sp>
      <p:sp>
        <p:nvSpPr>
          <p:cNvPr id="44" name="テキスト ボックス 43"/>
          <p:cNvSpPr txBox="1"/>
          <p:nvPr/>
        </p:nvSpPr>
        <p:spPr>
          <a:xfrm>
            <a:off x="502484" y="6690265"/>
            <a:ext cx="6391173" cy="123111"/>
          </a:xfrm>
          <a:prstGeom prst="rect">
            <a:avLst/>
          </a:prstGeom>
          <a:noFill/>
        </p:spPr>
        <p:txBody>
          <a:bodyPr wrap="none" lIns="0" tIns="0" rIns="0" bIns="0" rtlCol="0">
            <a:spAutoFit/>
          </a:bodyPr>
          <a:lstStyle/>
          <a:p>
            <a:r>
              <a:rPr kumimoji="1" lang="ja-JP" altLang="en-US" sz="800" b="1" dirty="0" smtClean="0">
                <a:latin typeface="+mj-ea"/>
                <a:ea typeface="+mj-ea"/>
              </a:rPr>
              <a:t>（注）段階はあくまで目安として、必要な対策を柔軟に選択し実施する。　　　　★は緊急事態宣言が出された場合のみ必要に応じて実施する措置</a:t>
            </a:r>
            <a:endParaRPr kumimoji="1" lang="ja-JP" altLang="en-US" sz="800" b="1" dirty="0">
              <a:latin typeface="+mj-ea"/>
              <a:ea typeface="+mj-ea"/>
            </a:endParaRPr>
          </a:p>
        </p:txBody>
      </p:sp>
      <p:sp>
        <p:nvSpPr>
          <p:cNvPr id="45" name="テキスト ボックス 44"/>
          <p:cNvSpPr txBox="1"/>
          <p:nvPr/>
        </p:nvSpPr>
        <p:spPr>
          <a:xfrm>
            <a:off x="4932040" y="5736208"/>
            <a:ext cx="1410643" cy="141064"/>
          </a:xfrm>
          <a:prstGeom prst="rect">
            <a:avLst/>
          </a:prstGeom>
          <a:noFill/>
        </p:spPr>
        <p:txBody>
          <a:bodyPr wrap="none" lIns="0" tIns="0" rIns="0" bIns="0" rtlCol="0">
            <a:spAutoFit/>
          </a:bodyPr>
          <a:lstStyle/>
          <a:p>
            <a:pPr>
              <a:lnSpc>
                <a:spcPts val="1100"/>
              </a:lnSpc>
            </a:pPr>
            <a:r>
              <a:rPr kumimoji="1" lang="ja-JP" altLang="en-US" sz="1000" b="1" dirty="0" smtClean="0">
                <a:latin typeface="+mj-ea"/>
                <a:ea typeface="+mj-ea"/>
              </a:rPr>
              <a:t>★臨時の医療施設の設置</a:t>
            </a:r>
            <a:endParaRPr kumimoji="1" lang="ja-JP" altLang="en-US" sz="1000" b="1" dirty="0">
              <a:latin typeface="+mj-ea"/>
              <a:ea typeface="+mj-ea"/>
            </a:endParaRPr>
          </a:p>
        </p:txBody>
      </p:sp>
      <p:sp>
        <p:nvSpPr>
          <p:cNvPr id="47" name="額縁 46"/>
          <p:cNvSpPr/>
          <p:nvPr/>
        </p:nvSpPr>
        <p:spPr>
          <a:xfrm>
            <a:off x="22234" y="44624"/>
            <a:ext cx="9144000" cy="543915"/>
          </a:xfrm>
          <a:prstGeom prst="bevel">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b="1" dirty="0" smtClean="0">
                <a:solidFill>
                  <a:srgbClr val="000000"/>
                </a:solidFill>
                <a:latin typeface="ＭＳ ゴシック" pitchFamily="49" charset="-128"/>
                <a:ea typeface="ＭＳ ゴシック" pitchFamily="49" charset="-128"/>
              </a:rPr>
              <a:t>発生段階ごとの主な対策の概要</a:t>
            </a:r>
          </a:p>
        </p:txBody>
      </p:sp>
      <p:sp>
        <p:nvSpPr>
          <p:cNvPr id="6" name="ホームベース 5"/>
          <p:cNvSpPr/>
          <p:nvPr/>
        </p:nvSpPr>
        <p:spPr>
          <a:xfrm>
            <a:off x="1475656" y="692696"/>
            <a:ext cx="1728192" cy="216024"/>
          </a:xfrm>
          <a:prstGeom prst="homePlate">
            <a:avLst/>
          </a:prstGeom>
          <a:solidFill>
            <a:srgbClr val="FFFF99"/>
          </a:solidFill>
        </p:spPr>
        <p:style>
          <a:lnRef idx="2">
            <a:schemeClr val="dk1"/>
          </a:lnRef>
          <a:fillRef idx="1">
            <a:schemeClr val="lt1"/>
          </a:fillRef>
          <a:effectRef idx="0">
            <a:schemeClr val="dk1"/>
          </a:effectRef>
          <a:fontRef idx="minor">
            <a:schemeClr val="dk1"/>
          </a:fontRef>
        </p:style>
        <p:txBody>
          <a:bodyPr tIns="0" bIns="0" rtlCol="0" anchor="b">
            <a:normAutofit/>
          </a:bodyPr>
          <a:lstStyle/>
          <a:p>
            <a:pPr algn="ctr">
              <a:lnSpc>
                <a:spcPts val="1200"/>
              </a:lnSpc>
            </a:pPr>
            <a:r>
              <a:rPr kumimoji="1" lang="ja-JP" altLang="en-US" sz="1200" b="1" dirty="0" smtClean="0"/>
              <a:t>海外発生期</a:t>
            </a:r>
            <a:endParaRPr kumimoji="1" lang="ja-JP" altLang="en-US" sz="1200" b="1" dirty="0"/>
          </a:p>
        </p:txBody>
      </p:sp>
      <p:sp>
        <p:nvSpPr>
          <p:cNvPr id="7" name="ホームベース 6"/>
          <p:cNvSpPr/>
          <p:nvPr/>
        </p:nvSpPr>
        <p:spPr>
          <a:xfrm>
            <a:off x="3275856" y="692696"/>
            <a:ext cx="1872208" cy="216024"/>
          </a:xfrm>
          <a:prstGeom prst="homePlate">
            <a:avLst/>
          </a:prstGeom>
          <a:solidFill>
            <a:schemeClr val="accent6">
              <a:lumMod val="40000"/>
              <a:lumOff val="60000"/>
            </a:schemeClr>
          </a:solidFill>
        </p:spPr>
        <p:style>
          <a:lnRef idx="2">
            <a:schemeClr val="dk1"/>
          </a:lnRef>
          <a:fillRef idx="1">
            <a:schemeClr val="lt1"/>
          </a:fillRef>
          <a:effectRef idx="0">
            <a:schemeClr val="dk1"/>
          </a:effectRef>
          <a:fontRef idx="minor">
            <a:schemeClr val="dk1"/>
          </a:fontRef>
        </p:style>
        <p:txBody>
          <a:bodyPr tIns="0" bIns="0" rtlCol="0" anchor="b">
            <a:normAutofit/>
          </a:bodyPr>
          <a:lstStyle/>
          <a:p>
            <a:pPr algn="ctr">
              <a:lnSpc>
                <a:spcPts val="1200"/>
              </a:lnSpc>
            </a:pPr>
            <a:r>
              <a:rPr lang="ja-JP" altLang="en-US" sz="1200" b="1" dirty="0"/>
              <a:t>県</a:t>
            </a:r>
            <a:r>
              <a:rPr lang="ja-JP" altLang="en-US" sz="1200" b="1" dirty="0" smtClean="0"/>
              <a:t>内</a:t>
            </a:r>
            <a:r>
              <a:rPr kumimoji="1" lang="ja-JP" altLang="en-US" sz="1200" b="1" dirty="0" smtClean="0"/>
              <a:t>発生早期</a:t>
            </a:r>
            <a:endParaRPr kumimoji="1" lang="ja-JP" altLang="en-US" sz="1200" b="1" dirty="0"/>
          </a:p>
        </p:txBody>
      </p:sp>
      <p:sp>
        <p:nvSpPr>
          <p:cNvPr id="8" name="ホームベース 7"/>
          <p:cNvSpPr/>
          <p:nvPr/>
        </p:nvSpPr>
        <p:spPr>
          <a:xfrm>
            <a:off x="5220072" y="692696"/>
            <a:ext cx="1944216" cy="216024"/>
          </a:xfrm>
          <a:prstGeom prst="homePlate">
            <a:avLst/>
          </a:prstGeom>
          <a:solidFill>
            <a:srgbClr val="FF99FF"/>
          </a:solidFill>
        </p:spPr>
        <p:style>
          <a:lnRef idx="2">
            <a:schemeClr val="dk1"/>
          </a:lnRef>
          <a:fillRef idx="1">
            <a:schemeClr val="lt1"/>
          </a:fillRef>
          <a:effectRef idx="0">
            <a:schemeClr val="dk1"/>
          </a:effectRef>
          <a:fontRef idx="minor">
            <a:schemeClr val="dk1"/>
          </a:fontRef>
        </p:style>
        <p:txBody>
          <a:bodyPr tIns="0" bIns="0" rtlCol="0" anchor="b">
            <a:normAutofit/>
          </a:bodyPr>
          <a:lstStyle/>
          <a:p>
            <a:pPr algn="ctr">
              <a:lnSpc>
                <a:spcPts val="1200"/>
              </a:lnSpc>
            </a:pPr>
            <a:r>
              <a:rPr lang="ja-JP" altLang="en-US" sz="1200" b="1" dirty="0" smtClean="0"/>
              <a:t>県内感染</a:t>
            </a:r>
            <a:r>
              <a:rPr kumimoji="1" lang="ja-JP" altLang="en-US" sz="1200" b="1" dirty="0" smtClean="0"/>
              <a:t>期</a:t>
            </a:r>
            <a:endParaRPr kumimoji="1" lang="ja-JP" altLang="en-US" sz="1200" b="1" dirty="0"/>
          </a:p>
        </p:txBody>
      </p:sp>
      <p:sp>
        <p:nvSpPr>
          <p:cNvPr id="9" name="ホームベース 8"/>
          <p:cNvSpPr/>
          <p:nvPr/>
        </p:nvSpPr>
        <p:spPr>
          <a:xfrm>
            <a:off x="7236296" y="692696"/>
            <a:ext cx="1907704" cy="216024"/>
          </a:xfrm>
          <a:prstGeom prst="homePlate">
            <a:avLst/>
          </a:prstGeom>
          <a:solidFill>
            <a:schemeClr val="accent3">
              <a:lumMod val="40000"/>
              <a:lumOff val="60000"/>
            </a:schemeClr>
          </a:solidFill>
        </p:spPr>
        <p:style>
          <a:lnRef idx="2">
            <a:schemeClr val="dk1"/>
          </a:lnRef>
          <a:fillRef idx="1">
            <a:schemeClr val="lt1"/>
          </a:fillRef>
          <a:effectRef idx="0">
            <a:schemeClr val="dk1"/>
          </a:effectRef>
          <a:fontRef idx="minor">
            <a:schemeClr val="dk1"/>
          </a:fontRef>
        </p:style>
        <p:txBody>
          <a:bodyPr tIns="0" bIns="0" rtlCol="0" anchor="b">
            <a:normAutofit/>
          </a:bodyPr>
          <a:lstStyle/>
          <a:p>
            <a:pPr algn="ctr">
              <a:lnSpc>
                <a:spcPts val="1200"/>
              </a:lnSpc>
            </a:pPr>
            <a:r>
              <a:rPr kumimoji="1" lang="ja-JP" altLang="en-US" sz="1200" b="1" dirty="0" smtClean="0"/>
              <a:t>小康期</a:t>
            </a:r>
            <a:endParaRPr kumimoji="1" lang="ja-JP" altLang="en-US" sz="1200" b="1" dirty="0"/>
          </a:p>
        </p:txBody>
      </p:sp>
      <p:sp>
        <p:nvSpPr>
          <p:cNvPr id="42" name="ホームベース 41"/>
          <p:cNvSpPr/>
          <p:nvPr/>
        </p:nvSpPr>
        <p:spPr>
          <a:xfrm>
            <a:off x="395536" y="692696"/>
            <a:ext cx="1008112" cy="216024"/>
          </a:xfrm>
          <a:prstGeom prst="homePlate">
            <a:avLst/>
          </a:prstGeom>
          <a:solidFill>
            <a:schemeClr val="bg1"/>
          </a:solidFill>
        </p:spPr>
        <p:style>
          <a:lnRef idx="2">
            <a:schemeClr val="dk1"/>
          </a:lnRef>
          <a:fillRef idx="1">
            <a:schemeClr val="lt1"/>
          </a:fillRef>
          <a:effectRef idx="0">
            <a:schemeClr val="dk1"/>
          </a:effectRef>
          <a:fontRef idx="minor">
            <a:schemeClr val="dk1"/>
          </a:fontRef>
        </p:style>
        <p:txBody>
          <a:bodyPr tIns="0" bIns="0" rtlCol="0" anchor="b">
            <a:normAutofit/>
          </a:bodyPr>
          <a:lstStyle/>
          <a:p>
            <a:pPr algn="ctr">
              <a:lnSpc>
                <a:spcPts val="1200"/>
              </a:lnSpc>
            </a:pPr>
            <a:r>
              <a:rPr lang="ja-JP" altLang="en-US" sz="1200" b="1" dirty="0"/>
              <a:t>未</a:t>
            </a:r>
            <a:r>
              <a:rPr kumimoji="1" lang="ja-JP" altLang="en-US" sz="1200" b="1" dirty="0" smtClean="0"/>
              <a:t>発生期</a:t>
            </a:r>
            <a:endParaRPr kumimoji="1" lang="ja-JP" altLang="en-US" sz="12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411760" y="2132856"/>
            <a:ext cx="6623720" cy="4608512"/>
          </a:xfrm>
          <a:prstGeom prst="rect">
            <a:avLst/>
          </a:prstGeom>
          <a:pattFill prst="dotGrid">
            <a:fgClr>
              <a:schemeClr val="accent5">
                <a:lumMod val="40000"/>
                <a:lumOff val="60000"/>
              </a:schemeClr>
            </a:fgClr>
            <a:bgClr>
              <a:schemeClr val="bg1"/>
            </a:bgClr>
          </a:patt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endParaRPr lang="en-US" altLang="ja-JP" sz="1600" dirty="0" smtClean="0">
              <a:solidFill>
                <a:schemeClr val="tx1"/>
              </a:solidFill>
              <a:latin typeface="ＭＳ 明朝" pitchFamily="17" charset="-128"/>
              <a:ea typeface="ＭＳ 明朝" pitchFamily="17" charset="-128"/>
            </a:endParaRPr>
          </a:p>
        </p:txBody>
      </p:sp>
      <p:sp>
        <p:nvSpPr>
          <p:cNvPr id="9" name="正方形/長方形 8"/>
          <p:cNvSpPr/>
          <p:nvPr/>
        </p:nvSpPr>
        <p:spPr>
          <a:xfrm>
            <a:off x="108520" y="2132856"/>
            <a:ext cx="2159224" cy="4608512"/>
          </a:xfrm>
          <a:prstGeom prst="rect">
            <a:avLst/>
          </a:prstGeom>
          <a:pattFill prst="dotGrid">
            <a:fgClr>
              <a:schemeClr val="accent5">
                <a:lumMod val="40000"/>
                <a:lumOff val="60000"/>
              </a:schemeClr>
            </a:fgClr>
            <a:bgClr>
              <a:schemeClr val="bg1"/>
            </a:bgClr>
          </a:patt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endParaRPr lang="en-US" altLang="ja-JP" sz="1500" dirty="0" smtClean="0">
              <a:solidFill>
                <a:schemeClr val="tx1"/>
              </a:solidFill>
              <a:latin typeface="ＭＳ ゴシック" pitchFamily="49" charset="-128"/>
              <a:ea typeface="ＭＳ ゴシック" pitchFamily="49" charset="-128"/>
            </a:endParaRPr>
          </a:p>
        </p:txBody>
      </p:sp>
      <p:sp>
        <p:nvSpPr>
          <p:cNvPr id="2050" name="テキスト ボックス 4"/>
          <p:cNvSpPr txBox="1">
            <a:spLocks noChangeArrowheads="1"/>
          </p:cNvSpPr>
          <p:nvPr/>
        </p:nvSpPr>
        <p:spPr bwMode="auto">
          <a:xfrm>
            <a:off x="72008" y="694437"/>
            <a:ext cx="8964488" cy="1303809"/>
          </a:xfrm>
          <a:prstGeom prst="rect">
            <a:avLst/>
          </a:prstGeom>
          <a:solidFill>
            <a:srgbClr val="FFFF99"/>
          </a:solidFill>
          <a:ln w="9525">
            <a:solidFill>
              <a:srgbClr val="FFC000"/>
            </a:solidFill>
            <a:miter lim="800000"/>
            <a:headEnd/>
            <a:tailEnd/>
          </a:ln>
        </p:spPr>
        <p:txBody>
          <a:bodyPr wrap="square" lIns="36000" tIns="36000" rIns="36000" bIns="36000">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600" b="1" dirty="0" smtClean="0">
                <a:solidFill>
                  <a:srgbClr val="000000"/>
                </a:solidFill>
              </a:rPr>
              <a:t>○　新型インフルエンザ等対策特別措置法（以下「特措法」という。）に基づく初の行動計画。</a:t>
            </a:r>
            <a:endParaRPr lang="ja-JP" altLang="en-US" sz="1600" dirty="0" smtClean="0">
              <a:solidFill>
                <a:srgbClr val="000000"/>
              </a:solidFill>
            </a:endParaRPr>
          </a:p>
          <a:p>
            <a:pPr eaLnBrk="1" hangingPunct="1"/>
            <a:r>
              <a:rPr lang="ja-JP" altLang="en-US" sz="1600" b="1" dirty="0" smtClean="0">
                <a:solidFill>
                  <a:srgbClr val="000000"/>
                </a:solidFill>
              </a:rPr>
              <a:t>○　新型インフルエンザ等対策の基本的な方針や県が実施する措置等を示す。</a:t>
            </a:r>
            <a:endParaRPr lang="en-US" altLang="ja-JP" sz="1400" dirty="0" smtClean="0">
              <a:solidFill>
                <a:srgbClr val="000000"/>
              </a:solidFill>
            </a:endParaRPr>
          </a:p>
          <a:p>
            <a:pPr marL="355600" indent="-355600" eaLnBrk="1" hangingPunct="1"/>
            <a:r>
              <a:rPr lang="ja-JP" altLang="en-US" sz="1600" b="1" dirty="0" smtClean="0">
                <a:solidFill>
                  <a:srgbClr val="000000"/>
                </a:solidFill>
              </a:rPr>
              <a:t>○　発生した感染症の病原性が高い場合や低い場合等様々な状況で対応できるよう、対策の選択肢を示す。</a:t>
            </a:r>
            <a:endParaRPr lang="en-US" altLang="ja-JP" sz="1600" b="1" dirty="0" smtClean="0">
              <a:solidFill>
                <a:srgbClr val="000000"/>
              </a:solidFill>
            </a:endParaRPr>
          </a:p>
          <a:p>
            <a:pPr marL="355600" indent="-355600" eaLnBrk="1" hangingPunct="1"/>
            <a:r>
              <a:rPr lang="ja-JP" altLang="en-US" sz="1600" b="1" dirty="0" smtClean="0">
                <a:solidFill>
                  <a:srgbClr val="000000"/>
                </a:solidFill>
              </a:rPr>
              <a:t>○　市町村の行動計画や指定地方公共機関の業務計画を作成する際の基準となるべき事項等を示す。</a:t>
            </a:r>
            <a:endParaRPr lang="en-US" altLang="ja-JP" sz="1600" b="1" dirty="0" smtClean="0">
              <a:solidFill>
                <a:srgbClr val="000000"/>
              </a:solidFill>
            </a:endParaRPr>
          </a:p>
        </p:txBody>
      </p:sp>
      <p:sp>
        <p:nvSpPr>
          <p:cNvPr id="7" name="額縁 6"/>
          <p:cNvSpPr/>
          <p:nvPr/>
        </p:nvSpPr>
        <p:spPr>
          <a:xfrm>
            <a:off x="35496" y="44624"/>
            <a:ext cx="9014262" cy="543915"/>
          </a:xfrm>
          <a:prstGeom prst="bevel">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b="1" dirty="0" smtClean="0">
                <a:solidFill>
                  <a:srgbClr val="000000"/>
                </a:solidFill>
                <a:latin typeface="ＭＳ ゴシック" pitchFamily="49" charset="-128"/>
                <a:ea typeface="ＭＳ ゴシック" pitchFamily="49" charset="-128"/>
              </a:rPr>
              <a:t>行動計画の主なポイント</a:t>
            </a:r>
            <a:endParaRPr lang="ja-JP" altLang="en-US" sz="2400" dirty="0">
              <a:solidFill>
                <a:prstClr val="white"/>
              </a:solidFill>
            </a:endParaRPr>
          </a:p>
        </p:txBody>
      </p:sp>
      <p:sp>
        <p:nvSpPr>
          <p:cNvPr id="12" name="正方形/長方形 11"/>
          <p:cNvSpPr/>
          <p:nvPr/>
        </p:nvSpPr>
        <p:spPr>
          <a:xfrm>
            <a:off x="2555776" y="2492896"/>
            <a:ext cx="6336704" cy="1008112"/>
          </a:xfrm>
          <a:prstGeom prst="rect">
            <a:avLst/>
          </a:prstGeom>
          <a:solidFill>
            <a:schemeClr val="bg1"/>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dirty="0" smtClean="0">
                <a:solidFill>
                  <a:schemeClr val="tx1"/>
                </a:solidFill>
                <a:latin typeface="ＭＳ Ｐゴシック" pitchFamily="50" charset="-128"/>
                <a:ea typeface="ＭＳ Ｐゴシック" pitchFamily="50" charset="-128"/>
              </a:rPr>
              <a:t>◇　県庁における推進体制の再整理</a:t>
            </a:r>
            <a:endParaRPr lang="en-US" altLang="ja-JP" sz="1400" b="1" dirty="0" smtClean="0">
              <a:solidFill>
                <a:schemeClr val="tx1"/>
              </a:solidFill>
              <a:latin typeface="ＭＳ Ｐゴシック" pitchFamily="50" charset="-128"/>
              <a:ea typeface="ＭＳ Ｐゴシック" pitchFamily="50" charset="-128"/>
            </a:endParaRPr>
          </a:p>
          <a:p>
            <a:r>
              <a:rPr lang="ja-JP" altLang="en-US" sz="1400" b="1" dirty="0" smtClean="0">
                <a:solidFill>
                  <a:schemeClr val="tx1"/>
                </a:solidFill>
                <a:latin typeface="ＭＳ Ｐゴシック" pitchFamily="50" charset="-128"/>
                <a:ea typeface="ＭＳ Ｐゴシック" pitchFamily="50" charset="-128"/>
              </a:rPr>
              <a:t>◇　「指定（地方）公共機関」を新たに規定</a:t>
            </a:r>
            <a:endParaRPr lang="en-US" altLang="ja-JP" sz="1400" b="1" dirty="0" smtClean="0">
              <a:solidFill>
                <a:schemeClr val="tx1"/>
              </a:solidFill>
              <a:latin typeface="ＭＳ Ｐゴシック" pitchFamily="50" charset="-128"/>
              <a:ea typeface="ＭＳ Ｐゴシック" pitchFamily="50" charset="-128"/>
            </a:endParaRPr>
          </a:p>
          <a:p>
            <a:pPr marL="273050" indent="-273050"/>
            <a:r>
              <a:rPr lang="ja-JP" altLang="en-US" sz="1400" b="1" dirty="0" smtClean="0">
                <a:solidFill>
                  <a:schemeClr val="tx1"/>
                </a:solidFill>
                <a:latin typeface="ＭＳ Ｐゴシック" pitchFamily="50" charset="-128"/>
                <a:ea typeface="ＭＳ Ｐゴシック" pitchFamily="50" charset="-128"/>
              </a:rPr>
              <a:t>◇　特措法に盛り込まれている「新型インフルエンザ等緊急事態宣言」等各種の措置の運用等を新たに記載</a:t>
            </a:r>
            <a:endParaRPr lang="en-US" altLang="ja-JP" sz="1400" b="1" dirty="0" smtClean="0">
              <a:solidFill>
                <a:schemeClr val="tx1"/>
              </a:solidFill>
              <a:latin typeface="ＭＳ Ｐゴシック" pitchFamily="50" charset="-128"/>
              <a:ea typeface="ＭＳ Ｐゴシック" pitchFamily="50" charset="-128"/>
            </a:endParaRPr>
          </a:p>
        </p:txBody>
      </p:sp>
      <p:sp>
        <p:nvSpPr>
          <p:cNvPr id="13" name="テキスト ボックス 12"/>
          <p:cNvSpPr txBox="1"/>
          <p:nvPr/>
        </p:nvSpPr>
        <p:spPr>
          <a:xfrm>
            <a:off x="251521" y="2492897"/>
            <a:ext cx="1872207" cy="1008112"/>
          </a:xfrm>
          <a:prstGeom prst="rect">
            <a:avLst/>
          </a:prstGeom>
          <a:solidFill>
            <a:srgbClr val="FFCC66"/>
          </a:solidFill>
          <a:ln w="31750">
            <a:solidFill>
              <a:schemeClr val="accent2">
                <a:lumMod val="75000"/>
              </a:schemeClr>
            </a:solidFill>
          </a:ln>
        </p:spPr>
        <p:txBody>
          <a:bodyPr wrap="square" rtlCol="0" anchor="ctr" anchorCtr="0">
            <a:noAutofit/>
          </a:bodyPr>
          <a:lstStyle/>
          <a:p>
            <a:pPr marL="177800" indent="-177800"/>
            <a:r>
              <a:rPr kumimoji="1" lang="en-US" altLang="ja-JP" sz="1400" b="1" dirty="0" smtClean="0"/>
              <a:t>1.</a:t>
            </a:r>
            <a:r>
              <a:rPr lang="ja-JP" altLang="en-US" sz="1400" b="1" dirty="0" smtClean="0"/>
              <a:t>　</a:t>
            </a:r>
            <a:r>
              <a:rPr kumimoji="1" lang="ja-JP" altLang="en-US" sz="1400" b="1" dirty="0" smtClean="0"/>
              <a:t>新型インフルエンザ等に対する体制</a:t>
            </a:r>
            <a:endParaRPr kumimoji="1" lang="ja-JP" altLang="en-US" sz="1400" b="1" dirty="0"/>
          </a:p>
        </p:txBody>
      </p:sp>
      <p:sp>
        <p:nvSpPr>
          <p:cNvPr id="11" name="テキスト ボックス 10"/>
          <p:cNvSpPr txBox="1"/>
          <p:nvPr/>
        </p:nvSpPr>
        <p:spPr>
          <a:xfrm>
            <a:off x="2483768" y="2132856"/>
            <a:ext cx="6552728" cy="338554"/>
          </a:xfrm>
          <a:prstGeom prst="rect">
            <a:avLst/>
          </a:prstGeom>
          <a:noFill/>
          <a:ln w="28575">
            <a:noFill/>
          </a:ln>
        </p:spPr>
        <p:txBody>
          <a:bodyPr wrap="square" lIns="0" rIns="0" rtlCol="0">
            <a:spAutoFit/>
          </a:bodyPr>
          <a:lstStyle/>
          <a:p>
            <a:r>
              <a:rPr lang="ja-JP" altLang="en-US" sz="1600" b="1" dirty="0" smtClean="0">
                <a:latin typeface="ＭＳ ゴシック" pitchFamily="49" charset="-128"/>
                <a:ea typeface="ＭＳ ゴシック" pitchFamily="49" charset="-128"/>
              </a:rPr>
              <a:t>●　従来の行動計画</a:t>
            </a:r>
            <a:r>
              <a:rPr lang="ja-JP" altLang="en-US" sz="1000" dirty="0" smtClean="0">
                <a:latin typeface="ＭＳ Ｐゴシック" pitchFamily="50" charset="-128"/>
                <a:ea typeface="ＭＳ Ｐゴシック" pitchFamily="50" charset="-128"/>
              </a:rPr>
              <a:t>（平成</a:t>
            </a:r>
            <a:r>
              <a:rPr lang="en-US" altLang="ja-JP" sz="1000" dirty="0" smtClean="0">
                <a:latin typeface="ＭＳ Ｐゴシック" pitchFamily="50" charset="-128"/>
                <a:ea typeface="ＭＳ Ｐゴシック" pitchFamily="50" charset="-128"/>
              </a:rPr>
              <a:t>24</a:t>
            </a:r>
            <a:r>
              <a:rPr lang="ja-JP" altLang="en-US" sz="1000" dirty="0" smtClean="0">
                <a:latin typeface="ＭＳ Ｐゴシック" pitchFamily="50" charset="-128"/>
                <a:ea typeface="ＭＳ Ｐゴシック" pitchFamily="50" charset="-128"/>
              </a:rPr>
              <a:t>年</a:t>
            </a:r>
            <a:r>
              <a:rPr lang="en-US" altLang="ja-JP" sz="1000" dirty="0" smtClean="0">
                <a:latin typeface="ＭＳ Ｐゴシック" pitchFamily="50" charset="-128"/>
                <a:ea typeface="ＭＳ Ｐゴシック" pitchFamily="50" charset="-128"/>
              </a:rPr>
              <a:t>3</a:t>
            </a:r>
            <a:r>
              <a:rPr lang="ja-JP" altLang="en-US" sz="1000" dirty="0" smtClean="0">
                <a:latin typeface="ＭＳ Ｐゴシック" pitchFamily="50" charset="-128"/>
                <a:ea typeface="ＭＳ Ｐゴシック" pitchFamily="50" charset="-128"/>
              </a:rPr>
              <a:t>月改定　新型インフルエンザ対策行動計画）</a:t>
            </a:r>
            <a:r>
              <a:rPr lang="ja-JP" altLang="en-US" sz="1600" b="1" dirty="0" smtClean="0">
                <a:latin typeface="ＭＳ ゴシック" pitchFamily="49" charset="-128"/>
                <a:ea typeface="ＭＳ ゴシック" pitchFamily="49" charset="-128"/>
              </a:rPr>
              <a:t>との主な変更点</a:t>
            </a:r>
            <a:endParaRPr kumimoji="1" lang="ja-JP" altLang="en-US" sz="1600" b="1" dirty="0">
              <a:latin typeface="ＭＳ ゴシック" pitchFamily="49" charset="-128"/>
              <a:ea typeface="ＭＳ ゴシック" pitchFamily="49" charset="-128"/>
            </a:endParaRPr>
          </a:p>
        </p:txBody>
      </p:sp>
      <p:sp>
        <p:nvSpPr>
          <p:cNvPr id="25" name="テキスト ボックス 24"/>
          <p:cNvSpPr txBox="1"/>
          <p:nvPr/>
        </p:nvSpPr>
        <p:spPr>
          <a:xfrm>
            <a:off x="251520" y="3645025"/>
            <a:ext cx="1872207" cy="576063"/>
          </a:xfrm>
          <a:prstGeom prst="rect">
            <a:avLst/>
          </a:prstGeom>
          <a:solidFill>
            <a:srgbClr val="FFCC66"/>
          </a:solidFill>
          <a:ln w="31750">
            <a:solidFill>
              <a:schemeClr val="accent2">
                <a:lumMod val="75000"/>
              </a:schemeClr>
            </a:solidFill>
          </a:ln>
        </p:spPr>
        <p:txBody>
          <a:bodyPr wrap="square" rtlCol="0" anchor="ctr" anchorCtr="0">
            <a:noAutofit/>
          </a:bodyPr>
          <a:lstStyle/>
          <a:p>
            <a:pPr marL="177800" indent="-177800"/>
            <a:r>
              <a:rPr kumimoji="1" lang="en-US" altLang="ja-JP" sz="1400" b="1" dirty="0" smtClean="0"/>
              <a:t>2.</a:t>
            </a:r>
            <a:r>
              <a:rPr lang="ja-JP" altLang="en-US" sz="1400" b="1" dirty="0" smtClean="0"/>
              <a:t>　まん延防止</a:t>
            </a:r>
            <a:endParaRPr kumimoji="1" lang="ja-JP" altLang="en-US" sz="1400" b="1" dirty="0"/>
          </a:p>
        </p:txBody>
      </p:sp>
      <p:sp>
        <p:nvSpPr>
          <p:cNvPr id="26" name="テキスト ボックス 25"/>
          <p:cNvSpPr txBox="1"/>
          <p:nvPr/>
        </p:nvSpPr>
        <p:spPr>
          <a:xfrm>
            <a:off x="251520" y="4365103"/>
            <a:ext cx="1872207" cy="504057"/>
          </a:xfrm>
          <a:prstGeom prst="rect">
            <a:avLst/>
          </a:prstGeom>
          <a:solidFill>
            <a:srgbClr val="FFCC66"/>
          </a:solidFill>
          <a:ln w="31750">
            <a:solidFill>
              <a:schemeClr val="accent2">
                <a:lumMod val="75000"/>
              </a:schemeClr>
            </a:solidFill>
          </a:ln>
        </p:spPr>
        <p:txBody>
          <a:bodyPr wrap="square" rtlCol="0" anchor="ctr" anchorCtr="0">
            <a:noAutofit/>
          </a:bodyPr>
          <a:lstStyle/>
          <a:p>
            <a:pPr marL="177800" indent="-177800"/>
            <a:r>
              <a:rPr kumimoji="1" lang="en-US" altLang="ja-JP" sz="1400" b="1" dirty="0" smtClean="0"/>
              <a:t>3.</a:t>
            </a:r>
            <a:r>
              <a:rPr lang="ja-JP" altLang="en-US" sz="1400" b="1" dirty="0" smtClean="0"/>
              <a:t>　予防接種</a:t>
            </a:r>
            <a:endParaRPr kumimoji="1" lang="ja-JP" altLang="en-US" sz="1400" b="1" dirty="0"/>
          </a:p>
        </p:txBody>
      </p:sp>
      <p:sp>
        <p:nvSpPr>
          <p:cNvPr id="27" name="テキスト ボックス 26"/>
          <p:cNvSpPr txBox="1"/>
          <p:nvPr/>
        </p:nvSpPr>
        <p:spPr>
          <a:xfrm>
            <a:off x="251520" y="5013176"/>
            <a:ext cx="1872207" cy="936104"/>
          </a:xfrm>
          <a:prstGeom prst="rect">
            <a:avLst/>
          </a:prstGeom>
          <a:solidFill>
            <a:srgbClr val="FFCC66"/>
          </a:solidFill>
          <a:ln w="31750">
            <a:solidFill>
              <a:schemeClr val="accent2">
                <a:lumMod val="75000"/>
              </a:schemeClr>
            </a:solidFill>
          </a:ln>
        </p:spPr>
        <p:txBody>
          <a:bodyPr wrap="square" rtlCol="0" anchor="ctr" anchorCtr="0">
            <a:noAutofit/>
          </a:bodyPr>
          <a:lstStyle/>
          <a:p>
            <a:pPr marL="177800" indent="-177800"/>
            <a:r>
              <a:rPr kumimoji="1" lang="en-US" altLang="ja-JP" sz="1400" b="1" dirty="0" smtClean="0"/>
              <a:t>4.</a:t>
            </a:r>
            <a:r>
              <a:rPr lang="ja-JP" altLang="en-US" sz="1400" b="1" dirty="0" smtClean="0"/>
              <a:t>　</a:t>
            </a:r>
            <a:r>
              <a:rPr kumimoji="1" lang="ja-JP" altLang="en-US" sz="1400" b="1" dirty="0" smtClean="0"/>
              <a:t>新感染症</a:t>
            </a:r>
            <a:endParaRPr kumimoji="1" lang="ja-JP" altLang="en-US" sz="1400" b="1" dirty="0"/>
          </a:p>
        </p:txBody>
      </p:sp>
      <p:sp>
        <p:nvSpPr>
          <p:cNvPr id="28" name="テキスト ボックス 27"/>
          <p:cNvSpPr txBox="1"/>
          <p:nvPr/>
        </p:nvSpPr>
        <p:spPr>
          <a:xfrm>
            <a:off x="251520" y="6093296"/>
            <a:ext cx="1872207" cy="521442"/>
          </a:xfrm>
          <a:prstGeom prst="rect">
            <a:avLst/>
          </a:prstGeom>
          <a:solidFill>
            <a:srgbClr val="FFCC66"/>
          </a:solidFill>
          <a:ln w="31750">
            <a:solidFill>
              <a:schemeClr val="accent2">
                <a:lumMod val="75000"/>
              </a:schemeClr>
            </a:solidFill>
          </a:ln>
        </p:spPr>
        <p:txBody>
          <a:bodyPr wrap="square" rtlCol="0" anchor="ctr" anchorCtr="0">
            <a:noAutofit/>
          </a:bodyPr>
          <a:lstStyle/>
          <a:p>
            <a:pPr marL="177800" indent="-177800"/>
            <a:r>
              <a:rPr kumimoji="1" lang="en-US" altLang="ja-JP" sz="1400" b="1" dirty="0" smtClean="0"/>
              <a:t>5.</a:t>
            </a:r>
            <a:r>
              <a:rPr lang="ja-JP" altLang="en-US" sz="1400" b="1" dirty="0" smtClean="0"/>
              <a:t>　留意事項</a:t>
            </a:r>
            <a:endParaRPr kumimoji="1" lang="ja-JP" altLang="en-US" sz="1400" b="1" dirty="0"/>
          </a:p>
        </p:txBody>
      </p:sp>
      <p:sp>
        <p:nvSpPr>
          <p:cNvPr id="29" name="正方形/長方形 28"/>
          <p:cNvSpPr/>
          <p:nvPr/>
        </p:nvSpPr>
        <p:spPr>
          <a:xfrm>
            <a:off x="2555776" y="3645024"/>
            <a:ext cx="6336704" cy="576064"/>
          </a:xfrm>
          <a:prstGeom prst="rect">
            <a:avLst/>
          </a:prstGeom>
          <a:solidFill>
            <a:schemeClr val="bg1"/>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7800" indent="-177800"/>
            <a:r>
              <a:rPr lang="ja-JP" altLang="en-US" sz="1400" b="1" dirty="0" smtClean="0">
                <a:solidFill>
                  <a:schemeClr val="tx1"/>
                </a:solidFill>
                <a:latin typeface="ＭＳ Ｐゴシック" pitchFamily="50" charset="-128"/>
                <a:ea typeface="ＭＳ Ｐゴシック" pitchFamily="50" charset="-128"/>
              </a:rPr>
              <a:t>◇　法定化された不要不急の外出の自粛の要請等について規定</a:t>
            </a:r>
            <a:endParaRPr lang="en-US" altLang="ja-JP" sz="1400" b="1" dirty="0" smtClean="0">
              <a:solidFill>
                <a:schemeClr val="tx1"/>
              </a:solidFill>
              <a:latin typeface="ＭＳ Ｐゴシック" pitchFamily="50" charset="-128"/>
              <a:ea typeface="ＭＳ Ｐゴシック" pitchFamily="50" charset="-128"/>
            </a:endParaRPr>
          </a:p>
          <a:p>
            <a:pPr marL="177800" indent="-177800"/>
            <a:r>
              <a:rPr lang="ja-JP" altLang="en-US" sz="1400" b="1" dirty="0" smtClean="0">
                <a:solidFill>
                  <a:schemeClr val="tx1"/>
                </a:solidFill>
                <a:latin typeface="ＭＳ Ｐゴシック" pitchFamily="50" charset="-128"/>
                <a:ea typeface="ＭＳ Ｐゴシック" pitchFamily="50" charset="-128"/>
              </a:rPr>
              <a:t>◇　法定化された施設の使用制限の要請等について規定</a:t>
            </a:r>
            <a:endParaRPr lang="en-US" altLang="ja-JP" sz="1400" b="1" dirty="0">
              <a:solidFill>
                <a:schemeClr val="tx1"/>
              </a:solidFill>
              <a:latin typeface="ＭＳ Ｐゴシック" pitchFamily="50" charset="-128"/>
              <a:ea typeface="ＭＳ Ｐゴシック" pitchFamily="50" charset="-128"/>
            </a:endParaRPr>
          </a:p>
        </p:txBody>
      </p:sp>
      <p:sp>
        <p:nvSpPr>
          <p:cNvPr id="30" name="正方形/長方形 29"/>
          <p:cNvSpPr/>
          <p:nvPr/>
        </p:nvSpPr>
        <p:spPr>
          <a:xfrm>
            <a:off x="2555776" y="4365104"/>
            <a:ext cx="6336704" cy="504056"/>
          </a:xfrm>
          <a:prstGeom prst="rect">
            <a:avLst/>
          </a:prstGeom>
          <a:solidFill>
            <a:schemeClr val="bg1"/>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7800" indent="-177800"/>
            <a:r>
              <a:rPr lang="ja-JP" altLang="en-US" sz="1400" b="1" dirty="0" smtClean="0">
                <a:solidFill>
                  <a:schemeClr val="tx1"/>
                </a:solidFill>
                <a:latin typeface="ＭＳ Ｐゴシック" pitchFamily="50" charset="-128"/>
                <a:ea typeface="ＭＳ Ｐゴシック" pitchFamily="50" charset="-128"/>
              </a:rPr>
              <a:t>◇　法定化された予防接種（特定接種、住民接種）について新たに規定</a:t>
            </a:r>
            <a:endParaRPr lang="en-US" altLang="ja-JP" sz="1400" b="1" dirty="0">
              <a:solidFill>
                <a:schemeClr val="tx1"/>
              </a:solidFill>
              <a:latin typeface="ＭＳ Ｐゴシック" pitchFamily="50" charset="-128"/>
              <a:ea typeface="ＭＳ Ｐゴシック" pitchFamily="50" charset="-128"/>
            </a:endParaRPr>
          </a:p>
        </p:txBody>
      </p:sp>
      <p:sp>
        <p:nvSpPr>
          <p:cNvPr id="31" name="正方形/長方形 30"/>
          <p:cNvSpPr/>
          <p:nvPr/>
        </p:nvSpPr>
        <p:spPr>
          <a:xfrm>
            <a:off x="2555776" y="5013176"/>
            <a:ext cx="6336704" cy="936104"/>
          </a:xfrm>
          <a:prstGeom prst="rect">
            <a:avLst/>
          </a:prstGeom>
          <a:solidFill>
            <a:schemeClr val="bg1"/>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dirty="0" smtClean="0">
                <a:solidFill>
                  <a:schemeClr val="tx1"/>
                </a:solidFill>
                <a:latin typeface="ＭＳ Ｐゴシック" pitchFamily="50" charset="-128"/>
                <a:ea typeface="ＭＳ Ｐゴシック" pitchFamily="50" charset="-128"/>
              </a:rPr>
              <a:t>◇　行動計画の対象を新感染症に拡大</a:t>
            </a:r>
            <a:endParaRPr lang="en-US" altLang="ja-JP" sz="1400" b="1" dirty="0" smtClean="0">
              <a:solidFill>
                <a:schemeClr val="tx1"/>
              </a:solidFill>
              <a:latin typeface="ＭＳ Ｐゴシック" pitchFamily="50" charset="-128"/>
              <a:ea typeface="ＭＳ Ｐゴシック" pitchFamily="50" charset="-128"/>
            </a:endParaRPr>
          </a:p>
          <a:p>
            <a:pPr marL="450850" indent="-450850"/>
            <a:r>
              <a:rPr lang="ja-JP" altLang="en-US" sz="1400" b="1" dirty="0" smtClean="0">
                <a:solidFill>
                  <a:schemeClr val="tx1"/>
                </a:solidFill>
                <a:latin typeface="ＭＳ Ｐゴシック" pitchFamily="50" charset="-128"/>
                <a:ea typeface="ＭＳ Ｐゴシック" pitchFamily="50" charset="-128"/>
              </a:rPr>
              <a:t>　　　　「新型インフルエンザ等感染症」</a:t>
            </a:r>
            <a:r>
              <a:rPr lang="ja-JP" altLang="en-US" sz="1000" dirty="0" smtClean="0">
                <a:solidFill>
                  <a:schemeClr val="tx1"/>
                </a:solidFill>
                <a:latin typeface="ＭＳ Ｐゴシック" pitchFamily="50" charset="-128"/>
                <a:ea typeface="ＭＳ Ｐゴシック" pitchFamily="50" charset="-128"/>
              </a:rPr>
              <a:t>（感染症法第</a:t>
            </a:r>
            <a:r>
              <a:rPr lang="en-US" altLang="ja-JP" sz="1000" dirty="0" smtClean="0">
                <a:solidFill>
                  <a:schemeClr val="tx1"/>
                </a:solidFill>
                <a:latin typeface="ＭＳ Ｐゴシック" pitchFamily="50" charset="-128"/>
                <a:ea typeface="ＭＳ Ｐゴシック" pitchFamily="50" charset="-128"/>
              </a:rPr>
              <a:t>6</a:t>
            </a:r>
            <a:r>
              <a:rPr lang="ja-JP" altLang="en-US" sz="1000" dirty="0" smtClean="0">
                <a:solidFill>
                  <a:schemeClr val="tx1"/>
                </a:solidFill>
                <a:latin typeface="ＭＳ Ｐゴシック" pitchFamily="50" charset="-128"/>
                <a:ea typeface="ＭＳ Ｐゴシック" pitchFamily="50" charset="-128"/>
              </a:rPr>
              <a:t>条第</a:t>
            </a:r>
            <a:r>
              <a:rPr lang="en-US" altLang="ja-JP" sz="1000" dirty="0" smtClean="0">
                <a:solidFill>
                  <a:schemeClr val="tx1"/>
                </a:solidFill>
                <a:latin typeface="ＭＳ Ｐゴシック" pitchFamily="50" charset="-128"/>
                <a:ea typeface="ＭＳ Ｐゴシック" pitchFamily="50" charset="-128"/>
              </a:rPr>
              <a:t>7</a:t>
            </a:r>
            <a:r>
              <a:rPr lang="ja-JP" altLang="en-US" sz="1000" dirty="0" smtClean="0">
                <a:solidFill>
                  <a:schemeClr val="tx1"/>
                </a:solidFill>
                <a:latin typeface="ＭＳ Ｐゴシック" pitchFamily="50" charset="-128"/>
                <a:ea typeface="ＭＳ Ｐゴシック" pitchFamily="50" charset="-128"/>
              </a:rPr>
              <a:t>項）</a:t>
            </a:r>
            <a:endParaRPr lang="en-US" altLang="ja-JP" sz="1000" dirty="0" smtClean="0">
              <a:solidFill>
                <a:schemeClr val="tx1"/>
              </a:solidFill>
              <a:latin typeface="ＭＳ Ｐゴシック" pitchFamily="50" charset="-128"/>
              <a:ea typeface="ＭＳ Ｐゴシック" pitchFamily="50" charset="-128"/>
            </a:endParaRPr>
          </a:p>
          <a:p>
            <a:pPr marL="450850" indent="-450850"/>
            <a:r>
              <a:rPr lang="ja-JP" altLang="en-US" sz="1000" b="1" dirty="0" smtClean="0">
                <a:solidFill>
                  <a:schemeClr val="tx1"/>
                </a:solidFill>
                <a:latin typeface="ＭＳ Ｐゴシック" pitchFamily="50" charset="-128"/>
                <a:ea typeface="ＭＳ Ｐゴシック" pitchFamily="50" charset="-128"/>
              </a:rPr>
              <a:t>　　　　　　　　　</a:t>
            </a:r>
            <a:r>
              <a:rPr lang="ja-JP" altLang="en-US" sz="1400" b="1" dirty="0" smtClean="0">
                <a:solidFill>
                  <a:schemeClr val="tx1"/>
                </a:solidFill>
                <a:latin typeface="ＭＳ Ｐゴシック" pitchFamily="50" charset="-128"/>
                <a:ea typeface="ＭＳ Ｐゴシック" pitchFamily="50" charset="-128"/>
              </a:rPr>
              <a:t>　及び</a:t>
            </a:r>
            <a:endParaRPr lang="en-US" altLang="ja-JP" sz="1400" b="1" dirty="0" smtClean="0">
              <a:solidFill>
                <a:schemeClr val="tx1"/>
              </a:solidFill>
              <a:latin typeface="ＭＳ Ｐゴシック" pitchFamily="50" charset="-128"/>
              <a:ea typeface="ＭＳ Ｐゴシック" pitchFamily="50" charset="-128"/>
            </a:endParaRPr>
          </a:p>
          <a:p>
            <a:pPr marL="450850" indent="-450850"/>
            <a:r>
              <a:rPr lang="ja-JP" altLang="en-US" sz="1400" b="1" dirty="0" smtClean="0">
                <a:solidFill>
                  <a:schemeClr val="tx1"/>
                </a:solidFill>
                <a:latin typeface="ＭＳ Ｐゴシック" pitchFamily="50" charset="-128"/>
                <a:ea typeface="ＭＳ Ｐゴシック" pitchFamily="50" charset="-128"/>
              </a:rPr>
              <a:t>　　　　「新感染症」</a:t>
            </a:r>
            <a:r>
              <a:rPr lang="ja-JP" altLang="en-US" sz="1000" dirty="0" smtClean="0">
                <a:solidFill>
                  <a:schemeClr val="tx1"/>
                </a:solidFill>
                <a:latin typeface="ＭＳ Ｐゴシック" pitchFamily="50" charset="-128"/>
                <a:ea typeface="ＭＳ Ｐゴシック" pitchFamily="50" charset="-128"/>
              </a:rPr>
              <a:t>（感染症法第</a:t>
            </a:r>
            <a:r>
              <a:rPr lang="en-US" altLang="ja-JP" sz="1000" dirty="0" smtClean="0">
                <a:solidFill>
                  <a:schemeClr val="tx1"/>
                </a:solidFill>
                <a:latin typeface="ＭＳ Ｐゴシック" pitchFamily="50" charset="-128"/>
                <a:ea typeface="ＭＳ Ｐゴシック" pitchFamily="50" charset="-128"/>
              </a:rPr>
              <a:t>6</a:t>
            </a:r>
            <a:r>
              <a:rPr lang="ja-JP" altLang="en-US" sz="1000" dirty="0" smtClean="0">
                <a:solidFill>
                  <a:schemeClr val="tx1"/>
                </a:solidFill>
                <a:latin typeface="ＭＳ Ｐゴシック" pitchFamily="50" charset="-128"/>
                <a:ea typeface="ＭＳ Ｐゴシック" pitchFamily="50" charset="-128"/>
              </a:rPr>
              <a:t>条第</a:t>
            </a:r>
            <a:r>
              <a:rPr lang="en-US" altLang="ja-JP" sz="1000" dirty="0" smtClean="0">
                <a:solidFill>
                  <a:schemeClr val="tx1"/>
                </a:solidFill>
                <a:latin typeface="ＭＳ Ｐゴシック" pitchFamily="50" charset="-128"/>
                <a:ea typeface="ＭＳ Ｐゴシック" pitchFamily="50" charset="-128"/>
              </a:rPr>
              <a:t>9</a:t>
            </a:r>
            <a:r>
              <a:rPr lang="ja-JP" altLang="en-US" sz="1000" dirty="0" smtClean="0">
                <a:solidFill>
                  <a:schemeClr val="tx1"/>
                </a:solidFill>
                <a:latin typeface="ＭＳ Ｐゴシック" pitchFamily="50" charset="-128"/>
                <a:ea typeface="ＭＳ Ｐゴシック" pitchFamily="50" charset="-128"/>
              </a:rPr>
              <a:t>項）</a:t>
            </a:r>
            <a:r>
              <a:rPr lang="en-US" altLang="ja-JP" sz="1000" dirty="0" smtClean="0">
                <a:solidFill>
                  <a:schemeClr val="tx1"/>
                </a:solidFill>
                <a:latin typeface="ＭＳ Ｐゴシック" pitchFamily="50" charset="-128"/>
                <a:ea typeface="ＭＳ Ｐゴシック" pitchFamily="50" charset="-128"/>
              </a:rPr>
              <a:t>※</a:t>
            </a:r>
            <a:r>
              <a:rPr lang="ja-JP" altLang="en-US" sz="1000" dirty="0" smtClean="0">
                <a:solidFill>
                  <a:schemeClr val="tx1"/>
                </a:solidFill>
                <a:latin typeface="ＭＳ Ｐゴシック" pitchFamily="50" charset="-128"/>
                <a:ea typeface="ＭＳ Ｐゴシック" pitchFamily="50" charset="-128"/>
              </a:rPr>
              <a:t>全国的かつ急速なまん延のおそれのあるものに限定</a:t>
            </a:r>
            <a:endParaRPr lang="en-US" altLang="ja-JP" sz="1000" dirty="0">
              <a:solidFill>
                <a:schemeClr val="tx1"/>
              </a:solidFill>
              <a:latin typeface="ＭＳ Ｐゴシック" pitchFamily="50" charset="-128"/>
              <a:ea typeface="ＭＳ Ｐゴシック" pitchFamily="50" charset="-128"/>
            </a:endParaRPr>
          </a:p>
        </p:txBody>
      </p:sp>
      <p:sp>
        <p:nvSpPr>
          <p:cNvPr id="32" name="正方形/長方形 31"/>
          <p:cNvSpPr/>
          <p:nvPr/>
        </p:nvSpPr>
        <p:spPr>
          <a:xfrm>
            <a:off x="2555776" y="6093296"/>
            <a:ext cx="6336704" cy="576064"/>
          </a:xfrm>
          <a:prstGeom prst="rect">
            <a:avLst/>
          </a:prstGeom>
          <a:solidFill>
            <a:schemeClr val="bg1"/>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400" b="1" dirty="0" smtClean="0">
                <a:solidFill>
                  <a:schemeClr val="tx1"/>
                </a:solidFill>
                <a:latin typeface="ＭＳ Ｐゴシック" pitchFamily="50" charset="-128"/>
                <a:ea typeface="ＭＳ Ｐゴシック" pitchFamily="50" charset="-128"/>
              </a:rPr>
              <a:t>◇　基本的人権の尊重について記載を充実</a:t>
            </a:r>
            <a:endParaRPr lang="en-US" altLang="ja-JP" sz="1400" b="1" dirty="0" smtClean="0">
              <a:solidFill>
                <a:schemeClr val="tx1"/>
              </a:solidFill>
              <a:latin typeface="ＭＳ Ｐゴシック" pitchFamily="50" charset="-128"/>
              <a:ea typeface="ＭＳ Ｐゴシック" pitchFamily="50" charset="-128"/>
            </a:endParaRPr>
          </a:p>
          <a:p>
            <a:r>
              <a:rPr lang="ja-JP" altLang="en-US" sz="1400" b="1" dirty="0" smtClean="0">
                <a:solidFill>
                  <a:schemeClr val="tx1"/>
                </a:solidFill>
                <a:latin typeface="ＭＳ Ｐゴシック" pitchFamily="50" charset="-128"/>
                <a:ea typeface="ＭＳ Ｐゴシック" pitchFamily="50" charset="-128"/>
              </a:rPr>
              <a:t>◇　記録の保存について新たに規定</a:t>
            </a:r>
            <a:endParaRPr lang="en-US" altLang="ja-JP" sz="1400" b="1" dirty="0">
              <a:solidFill>
                <a:schemeClr val="tx1"/>
              </a:solidFill>
              <a:latin typeface="ＭＳ Ｐゴシック" pitchFamily="50" charset="-128"/>
              <a:ea typeface="ＭＳ Ｐゴシック" pitchFamily="50" charset="-128"/>
            </a:endParaRPr>
          </a:p>
        </p:txBody>
      </p:sp>
    </p:spTree>
    <p:extLst>
      <p:ext uri="{BB962C8B-B14F-4D97-AF65-F5344CB8AC3E}">
        <p14:creationId xmlns="" xmlns:p14="http://schemas.microsoft.com/office/powerpoint/2010/main" val="14681346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35496" y="908720"/>
            <a:ext cx="9001000" cy="5904656"/>
          </a:xfrm>
          <a:prstGeom prst="rect">
            <a:avLst/>
          </a:prstGeom>
          <a:pattFill prst="dotGrid">
            <a:fgClr>
              <a:schemeClr val="accent5">
                <a:lumMod val="40000"/>
                <a:lumOff val="60000"/>
              </a:schemeClr>
            </a:fgClr>
            <a:bgClr>
              <a:schemeClr val="bg1"/>
            </a:bgClr>
          </a:patt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9388" indent="-179388"/>
            <a:endParaRPr lang="en-US" altLang="ja-JP" sz="1600" dirty="0" smtClean="0">
              <a:solidFill>
                <a:schemeClr val="tx1"/>
              </a:solidFill>
              <a:latin typeface="ＭＳ 明朝" pitchFamily="17" charset="-128"/>
              <a:ea typeface="ＭＳ 明朝" pitchFamily="17" charset="-128"/>
            </a:endParaRPr>
          </a:p>
        </p:txBody>
      </p:sp>
      <p:sp>
        <p:nvSpPr>
          <p:cNvPr id="2050" name="テキスト ボックス 4"/>
          <p:cNvSpPr txBox="1">
            <a:spLocks noChangeArrowheads="1"/>
          </p:cNvSpPr>
          <p:nvPr/>
        </p:nvSpPr>
        <p:spPr bwMode="auto">
          <a:xfrm>
            <a:off x="107504" y="652626"/>
            <a:ext cx="8820472" cy="400110"/>
          </a:xfrm>
          <a:prstGeom prst="rect">
            <a:avLst/>
          </a:prstGeom>
          <a:solidFill>
            <a:srgbClr val="FFFF99"/>
          </a:solidFill>
          <a:ln w="9525">
            <a:solidFill>
              <a:srgbClr val="FFC000"/>
            </a:solidFill>
            <a:miter lim="800000"/>
            <a:headEnd/>
            <a:tailEnd/>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algn="ctr" eaLnBrk="1" hangingPunct="1"/>
            <a:r>
              <a:rPr lang="ja-JP" altLang="en-US" sz="2000" b="1" dirty="0" smtClean="0">
                <a:solidFill>
                  <a:srgbClr val="000000"/>
                </a:solidFill>
              </a:rPr>
              <a:t>県民の生命及び健康を保護し、生活等に及ぼす影響を最小限にとどめる。</a:t>
            </a:r>
          </a:p>
        </p:txBody>
      </p:sp>
      <p:pic>
        <p:nvPicPr>
          <p:cNvPr id="2051" name="図 21"/>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5560895" y="1196752"/>
            <a:ext cx="3351473" cy="194421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7" name="額縁 6"/>
          <p:cNvSpPr/>
          <p:nvPr/>
        </p:nvSpPr>
        <p:spPr>
          <a:xfrm>
            <a:off x="22234" y="44624"/>
            <a:ext cx="9144000" cy="543915"/>
          </a:xfrm>
          <a:prstGeom prst="bevel">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ja-JP" altLang="en-US" sz="2400" b="1" dirty="0">
                <a:solidFill>
                  <a:srgbClr val="000000"/>
                </a:solidFill>
                <a:latin typeface="ＭＳ ゴシック" pitchFamily="49" charset="-128"/>
                <a:ea typeface="ＭＳ ゴシック" pitchFamily="49" charset="-128"/>
              </a:rPr>
              <a:t>新型インフルエンザ等</a:t>
            </a:r>
            <a:r>
              <a:rPr lang="ja-JP" altLang="en-US" sz="2400" b="1" dirty="0" smtClean="0">
                <a:solidFill>
                  <a:srgbClr val="000000"/>
                </a:solidFill>
                <a:latin typeface="ＭＳ ゴシック" pitchFamily="49" charset="-128"/>
                <a:ea typeface="ＭＳ ゴシック" pitchFamily="49" charset="-128"/>
              </a:rPr>
              <a:t>対策行動計画の</a:t>
            </a:r>
            <a:r>
              <a:rPr lang="ja-JP" altLang="en-US" sz="2400" b="1" dirty="0">
                <a:solidFill>
                  <a:srgbClr val="000000"/>
                </a:solidFill>
                <a:latin typeface="ＭＳ ゴシック" pitchFamily="49" charset="-128"/>
                <a:ea typeface="ＭＳ ゴシック" pitchFamily="49" charset="-128"/>
              </a:rPr>
              <a:t>基本方針</a:t>
            </a:r>
            <a:endParaRPr lang="ja-JP" altLang="en-US" sz="2400" dirty="0">
              <a:solidFill>
                <a:prstClr val="white"/>
              </a:solidFill>
            </a:endParaRPr>
          </a:p>
        </p:txBody>
      </p:sp>
      <p:sp>
        <p:nvSpPr>
          <p:cNvPr id="12" name="正方形/長方形 11"/>
          <p:cNvSpPr/>
          <p:nvPr/>
        </p:nvSpPr>
        <p:spPr>
          <a:xfrm>
            <a:off x="193424" y="1484784"/>
            <a:ext cx="5314680" cy="576064"/>
          </a:xfrm>
          <a:prstGeom prst="rect">
            <a:avLst/>
          </a:prstGeom>
          <a:solidFill>
            <a:schemeClr val="bg1"/>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smtClean="0">
                <a:solidFill>
                  <a:schemeClr val="tx1"/>
                </a:solidFill>
                <a:latin typeface="ＭＳ Ｐ明朝" pitchFamily="18" charset="-128"/>
                <a:ea typeface="ＭＳ Ｐ明朝" pitchFamily="18" charset="-128"/>
              </a:rPr>
              <a:t>　　感染拡大を可能な限り抑制し、県民の生命及び健康を保護する。</a:t>
            </a:r>
          </a:p>
          <a:p>
            <a:r>
              <a:rPr lang="ja-JP" altLang="en-US" sz="1400" dirty="0" smtClean="0">
                <a:solidFill>
                  <a:schemeClr val="tx1"/>
                </a:solidFill>
                <a:latin typeface="ＭＳ Ｐ明朝" pitchFamily="18" charset="-128"/>
                <a:ea typeface="ＭＳ Ｐ明朝" pitchFamily="18" charset="-128"/>
              </a:rPr>
              <a:t>　　県民生活及び経済に及ぼす影響が最小となるようにする。</a:t>
            </a:r>
          </a:p>
        </p:txBody>
      </p:sp>
      <p:sp>
        <p:nvSpPr>
          <p:cNvPr id="13" name="テキスト ボックス 12"/>
          <p:cNvSpPr txBox="1"/>
          <p:nvPr/>
        </p:nvSpPr>
        <p:spPr>
          <a:xfrm>
            <a:off x="107505" y="1196752"/>
            <a:ext cx="1512168" cy="288032"/>
          </a:xfrm>
          <a:prstGeom prst="rect">
            <a:avLst/>
          </a:prstGeom>
          <a:solidFill>
            <a:srgbClr val="FFCC66"/>
          </a:solidFill>
          <a:ln w="19050">
            <a:solidFill>
              <a:srgbClr val="FFC000"/>
            </a:solidFill>
          </a:ln>
        </p:spPr>
        <p:txBody>
          <a:bodyPr wrap="none" rtlCol="0" anchor="ctr" anchorCtr="0">
            <a:noAutofit/>
          </a:bodyPr>
          <a:lstStyle/>
          <a:p>
            <a:r>
              <a:rPr lang="ja-JP" altLang="en-US" b="1" dirty="0" smtClean="0"/>
              <a:t>対策の目的</a:t>
            </a:r>
            <a:endParaRPr kumimoji="1" lang="ja-JP" altLang="en-US" b="1" dirty="0"/>
          </a:p>
        </p:txBody>
      </p:sp>
      <p:sp>
        <p:nvSpPr>
          <p:cNvPr id="14" name="正方形/長方形 13"/>
          <p:cNvSpPr/>
          <p:nvPr/>
        </p:nvSpPr>
        <p:spPr>
          <a:xfrm>
            <a:off x="193422" y="6021288"/>
            <a:ext cx="8627049" cy="648072"/>
          </a:xfrm>
          <a:prstGeom prst="rect">
            <a:avLst/>
          </a:prstGeom>
          <a:solidFill>
            <a:srgbClr val="FFFFCC"/>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smtClean="0">
                <a:solidFill>
                  <a:schemeClr val="tx1"/>
                </a:solidFill>
                <a:latin typeface="ＭＳ Ｐ明朝" pitchFamily="18" charset="-128"/>
                <a:ea typeface="ＭＳ Ｐ明朝" pitchFamily="18" charset="-128"/>
              </a:rPr>
              <a:t>　　基本的人権の尊重　　　　　　　　　　　　　　　　　　　危機管理としての特措法の性格</a:t>
            </a:r>
          </a:p>
          <a:p>
            <a:r>
              <a:rPr lang="ja-JP" altLang="en-US" sz="1400" dirty="0" smtClean="0">
                <a:solidFill>
                  <a:schemeClr val="tx1"/>
                </a:solidFill>
                <a:latin typeface="ＭＳ Ｐ明朝" pitchFamily="18" charset="-128"/>
                <a:ea typeface="ＭＳ Ｐ明朝" pitchFamily="18" charset="-128"/>
              </a:rPr>
              <a:t>　　関係機関相互の連携協力の確保　　　　　　　　　　記録の作成・保存</a:t>
            </a:r>
            <a:endParaRPr lang="en-US" altLang="ja-JP" sz="1400" dirty="0">
              <a:solidFill>
                <a:schemeClr val="tx1"/>
              </a:solidFill>
              <a:latin typeface="ＭＳ Ｐ明朝" pitchFamily="18" charset="-128"/>
              <a:ea typeface="ＭＳ Ｐ明朝" pitchFamily="18" charset="-128"/>
            </a:endParaRPr>
          </a:p>
        </p:txBody>
      </p:sp>
      <p:sp>
        <p:nvSpPr>
          <p:cNvPr id="15" name="テキスト ボックス 14"/>
          <p:cNvSpPr txBox="1"/>
          <p:nvPr/>
        </p:nvSpPr>
        <p:spPr>
          <a:xfrm>
            <a:off x="107504" y="5733256"/>
            <a:ext cx="2376264" cy="288032"/>
          </a:xfrm>
          <a:prstGeom prst="rect">
            <a:avLst/>
          </a:prstGeom>
          <a:solidFill>
            <a:srgbClr val="FFCC66"/>
          </a:solidFill>
          <a:ln w="19050">
            <a:solidFill>
              <a:srgbClr val="FFC000"/>
            </a:solidFill>
          </a:ln>
        </p:spPr>
        <p:txBody>
          <a:bodyPr wrap="none" rtlCol="0" anchor="ctr" anchorCtr="0">
            <a:noAutofit/>
          </a:bodyPr>
          <a:lstStyle/>
          <a:p>
            <a:r>
              <a:rPr lang="ja-JP" altLang="en-US" b="1" dirty="0" smtClean="0"/>
              <a:t>対策実施上の留意点</a:t>
            </a:r>
            <a:endParaRPr kumimoji="1" lang="ja-JP" altLang="en-US" b="1" dirty="0"/>
          </a:p>
        </p:txBody>
      </p:sp>
      <p:sp>
        <p:nvSpPr>
          <p:cNvPr id="16" name="正方形/長方形 15"/>
          <p:cNvSpPr/>
          <p:nvPr/>
        </p:nvSpPr>
        <p:spPr>
          <a:xfrm>
            <a:off x="6012160" y="2996952"/>
            <a:ext cx="3096344" cy="792088"/>
          </a:xfrm>
          <a:prstGeom prst="rect">
            <a:avLst/>
          </a:prstGeom>
          <a:no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900" dirty="0" smtClean="0">
                <a:solidFill>
                  <a:schemeClr val="tx1"/>
                </a:solidFill>
                <a:latin typeface="ＭＳ Ｐ明朝" pitchFamily="18" charset="-128"/>
                <a:ea typeface="ＭＳ Ｐ明朝" pitchFamily="18" charset="-128"/>
              </a:rPr>
              <a:t>参考：流行規模・被害想定</a:t>
            </a:r>
          </a:p>
          <a:p>
            <a:r>
              <a:rPr lang="ja-JP" altLang="en-US" sz="900" dirty="0" smtClean="0">
                <a:solidFill>
                  <a:schemeClr val="tx1"/>
                </a:solidFill>
                <a:latin typeface="ＭＳ Ｐ明朝" pitchFamily="18" charset="-128"/>
                <a:ea typeface="ＭＳ Ｐ明朝" pitchFamily="18" charset="-128"/>
              </a:rPr>
              <a:t>○発病率全人口の約</a:t>
            </a:r>
            <a:r>
              <a:rPr lang="en-US" altLang="ja-JP" sz="900" dirty="0" smtClean="0">
                <a:solidFill>
                  <a:schemeClr val="tx1"/>
                </a:solidFill>
                <a:latin typeface="ＭＳ Ｐ明朝" pitchFamily="18" charset="-128"/>
                <a:ea typeface="ＭＳ Ｐ明朝" pitchFamily="18" charset="-128"/>
              </a:rPr>
              <a:t>25</a:t>
            </a:r>
            <a:r>
              <a:rPr lang="ja-JP" altLang="en-US" sz="900" dirty="0" smtClean="0">
                <a:solidFill>
                  <a:schemeClr val="tx1"/>
                </a:solidFill>
                <a:latin typeface="ＭＳ Ｐ明朝" pitchFamily="18" charset="-128"/>
                <a:ea typeface="ＭＳ Ｐ明朝" pitchFamily="18" charset="-128"/>
              </a:rPr>
              <a:t>％</a:t>
            </a:r>
          </a:p>
          <a:p>
            <a:r>
              <a:rPr lang="ja-JP" altLang="en-US" sz="900" dirty="0" smtClean="0">
                <a:solidFill>
                  <a:schemeClr val="tx1"/>
                </a:solidFill>
                <a:latin typeface="ＭＳ Ｐ明朝" pitchFamily="18" charset="-128"/>
                <a:ea typeface="ＭＳ Ｐ明朝" pitchFamily="18" charset="-128"/>
              </a:rPr>
              <a:t>○医療機関受診患者数</a:t>
            </a:r>
            <a:r>
              <a:rPr lang="en-US" altLang="ja-JP" sz="900" dirty="0" smtClean="0">
                <a:solidFill>
                  <a:schemeClr val="tx1"/>
                </a:solidFill>
                <a:latin typeface="ＭＳ Ｐ明朝" pitchFamily="18" charset="-128"/>
                <a:ea typeface="ＭＳ Ｐ明朝" pitchFamily="18" charset="-128"/>
              </a:rPr>
              <a:t>1,300</a:t>
            </a:r>
            <a:r>
              <a:rPr lang="ja-JP" altLang="en-US" sz="900" dirty="0" smtClean="0">
                <a:solidFill>
                  <a:schemeClr val="tx1"/>
                </a:solidFill>
                <a:latin typeface="ＭＳ Ｐ明朝" pitchFamily="18" charset="-128"/>
                <a:ea typeface="ＭＳ Ｐ明朝" pitchFamily="18" charset="-128"/>
              </a:rPr>
              <a:t>万人～</a:t>
            </a:r>
            <a:r>
              <a:rPr lang="en-US" altLang="ja-JP" sz="900" dirty="0" smtClean="0">
                <a:solidFill>
                  <a:schemeClr val="tx1"/>
                </a:solidFill>
                <a:latin typeface="ＭＳ Ｐ明朝" pitchFamily="18" charset="-128"/>
                <a:ea typeface="ＭＳ Ｐ明朝" pitchFamily="18" charset="-128"/>
              </a:rPr>
              <a:t>2,500</a:t>
            </a:r>
            <a:r>
              <a:rPr lang="ja-JP" altLang="en-US" sz="900" dirty="0" smtClean="0">
                <a:solidFill>
                  <a:schemeClr val="tx1"/>
                </a:solidFill>
                <a:latin typeface="ＭＳ Ｐ明朝" pitchFamily="18" charset="-128"/>
                <a:ea typeface="ＭＳ Ｐ明朝" pitchFamily="18" charset="-128"/>
              </a:rPr>
              <a:t>万人</a:t>
            </a:r>
          </a:p>
          <a:p>
            <a:r>
              <a:rPr lang="ja-JP" altLang="en-US" sz="900" dirty="0" smtClean="0">
                <a:solidFill>
                  <a:schemeClr val="tx1"/>
                </a:solidFill>
                <a:latin typeface="ＭＳ Ｐ明朝" pitchFamily="18" charset="-128"/>
                <a:ea typeface="ＭＳ Ｐ明朝" pitchFamily="18" charset="-128"/>
              </a:rPr>
              <a:t>○死亡者数</a:t>
            </a:r>
            <a:r>
              <a:rPr lang="en-US" altLang="ja-JP" sz="900" dirty="0" smtClean="0">
                <a:solidFill>
                  <a:schemeClr val="tx1"/>
                </a:solidFill>
                <a:latin typeface="ＭＳ Ｐ明朝" pitchFamily="18" charset="-128"/>
                <a:ea typeface="ＭＳ Ｐ明朝" pitchFamily="18" charset="-128"/>
              </a:rPr>
              <a:t>17</a:t>
            </a:r>
            <a:r>
              <a:rPr lang="ja-JP" altLang="en-US" sz="900" dirty="0" smtClean="0">
                <a:solidFill>
                  <a:schemeClr val="tx1"/>
                </a:solidFill>
                <a:latin typeface="ＭＳ Ｐ明朝" pitchFamily="18" charset="-128"/>
                <a:ea typeface="ＭＳ Ｐ明朝" pitchFamily="18" charset="-128"/>
              </a:rPr>
              <a:t>万人～</a:t>
            </a:r>
            <a:r>
              <a:rPr lang="en-US" altLang="ja-JP" sz="900" dirty="0" smtClean="0">
                <a:solidFill>
                  <a:schemeClr val="tx1"/>
                </a:solidFill>
                <a:latin typeface="ＭＳ Ｐ明朝" pitchFamily="18" charset="-128"/>
                <a:ea typeface="ＭＳ Ｐ明朝" pitchFamily="18" charset="-128"/>
              </a:rPr>
              <a:t>64</a:t>
            </a:r>
            <a:r>
              <a:rPr lang="ja-JP" altLang="en-US" sz="900" dirty="0" smtClean="0">
                <a:solidFill>
                  <a:schemeClr val="tx1"/>
                </a:solidFill>
                <a:latin typeface="ＭＳ Ｐ明朝" pitchFamily="18" charset="-128"/>
                <a:ea typeface="ＭＳ Ｐ明朝" pitchFamily="18" charset="-128"/>
              </a:rPr>
              <a:t>万人</a:t>
            </a:r>
          </a:p>
          <a:p>
            <a:r>
              <a:rPr lang="ja-JP" altLang="en-US" sz="900" dirty="0" smtClean="0">
                <a:solidFill>
                  <a:schemeClr val="tx1"/>
                </a:solidFill>
                <a:latin typeface="ＭＳ Ｐ明朝" pitchFamily="18" charset="-128"/>
                <a:ea typeface="ＭＳ Ｐ明朝" pitchFamily="18" charset="-128"/>
              </a:rPr>
              <a:t>○従業員の欠勤最大</a:t>
            </a:r>
            <a:r>
              <a:rPr lang="en-US" altLang="ja-JP" sz="900" dirty="0" smtClean="0">
                <a:solidFill>
                  <a:schemeClr val="tx1"/>
                </a:solidFill>
                <a:latin typeface="ＭＳ Ｐ明朝" pitchFamily="18" charset="-128"/>
                <a:ea typeface="ＭＳ Ｐ明朝" pitchFamily="18" charset="-128"/>
              </a:rPr>
              <a:t>40</a:t>
            </a:r>
            <a:r>
              <a:rPr lang="ja-JP" altLang="en-US" sz="900" dirty="0" smtClean="0">
                <a:solidFill>
                  <a:schemeClr val="tx1"/>
                </a:solidFill>
                <a:latin typeface="ＭＳ Ｐ明朝" pitchFamily="18" charset="-128"/>
                <a:ea typeface="ＭＳ Ｐ明朝" pitchFamily="18" charset="-128"/>
              </a:rPr>
              <a:t>％程度（ピーク時の約２週間）</a:t>
            </a:r>
            <a:endParaRPr lang="en-US" altLang="ja-JP" sz="900" dirty="0">
              <a:solidFill>
                <a:schemeClr val="tx1"/>
              </a:solidFill>
              <a:latin typeface="ＭＳ Ｐ明朝" pitchFamily="18" charset="-128"/>
              <a:ea typeface="ＭＳ Ｐ明朝" pitchFamily="18" charset="-128"/>
            </a:endParaRPr>
          </a:p>
        </p:txBody>
      </p:sp>
      <p:sp>
        <p:nvSpPr>
          <p:cNvPr id="22" name="テキスト ボックス 21"/>
          <p:cNvSpPr txBox="1"/>
          <p:nvPr/>
        </p:nvSpPr>
        <p:spPr>
          <a:xfrm>
            <a:off x="251520" y="1556792"/>
            <a:ext cx="198000" cy="198000"/>
          </a:xfrm>
          <a:prstGeom prst="ellipse">
            <a:avLst/>
          </a:prstGeom>
          <a:noFill/>
          <a:ln w="12700">
            <a:solidFill>
              <a:srgbClr val="FF0000"/>
            </a:solidFill>
          </a:ln>
        </p:spPr>
        <p:txBody>
          <a:bodyPr wrap="none" lIns="0" tIns="0" rIns="0" bIns="0" rtlCol="0" anchor="ctr" anchorCtr="1">
            <a:noAutofit/>
          </a:bodyPr>
          <a:lstStyle/>
          <a:p>
            <a:pPr algn="ctr"/>
            <a:r>
              <a:rPr kumimoji="1" lang="ja-JP" altLang="en-US" sz="1200" b="1" dirty="0" smtClean="0">
                <a:solidFill>
                  <a:srgbClr val="FF0000"/>
                </a:solidFill>
              </a:rPr>
              <a:t>改</a:t>
            </a:r>
            <a:endParaRPr kumimoji="1" lang="ja-JP" altLang="en-US" sz="1200" b="1" dirty="0">
              <a:solidFill>
                <a:srgbClr val="FF0000"/>
              </a:solidFill>
            </a:endParaRPr>
          </a:p>
        </p:txBody>
      </p:sp>
      <p:sp>
        <p:nvSpPr>
          <p:cNvPr id="23" name="テキスト ボックス 22"/>
          <p:cNvSpPr txBox="1"/>
          <p:nvPr/>
        </p:nvSpPr>
        <p:spPr>
          <a:xfrm>
            <a:off x="251520" y="1772816"/>
            <a:ext cx="198000" cy="198000"/>
          </a:xfrm>
          <a:prstGeom prst="ellipse">
            <a:avLst/>
          </a:prstGeom>
          <a:noFill/>
          <a:ln w="12700">
            <a:solidFill>
              <a:srgbClr val="FF0000"/>
            </a:solidFill>
          </a:ln>
        </p:spPr>
        <p:txBody>
          <a:bodyPr wrap="none" lIns="0" tIns="0" rIns="0" bIns="0" rtlCol="0" anchor="ctr" anchorCtr="1">
            <a:noAutofit/>
          </a:bodyPr>
          <a:lstStyle/>
          <a:p>
            <a:pPr algn="ctr"/>
            <a:r>
              <a:rPr kumimoji="1" lang="ja-JP" altLang="en-US" sz="1200" b="1" dirty="0" smtClean="0">
                <a:solidFill>
                  <a:srgbClr val="FF0000"/>
                </a:solidFill>
              </a:rPr>
              <a:t>改</a:t>
            </a:r>
            <a:endParaRPr kumimoji="1" lang="ja-JP" altLang="en-US" sz="1200" b="1" dirty="0">
              <a:solidFill>
                <a:srgbClr val="FF0000"/>
              </a:solidFill>
            </a:endParaRPr>
          </a:p>
        </p:txBody>
      </p:sp>
      <p:sp>
        <p:nvSpPr>
          <p:cNvPr id="24" name="テキスト ボックス 23"/>
          <p:cNvSpPr txBox="1"/>
          <p:nvPr/>
        </p:nvSpPr>
        <p:spPr>
          <a:xfrm>
            <a:off x="251519" y="6093296"/>
            <a:ext cx="198000" cy="198000"/>
          </a:xfrm>
          <a:prstGeom prst="ellipse">
            <a:avLst/>
          </a:prstGeom>
          <a:noFill/>
          <a:ln w="12700">
            <a:solidFill>
              <a:srgbClr val="FF0000"/>
            </a:solidFill>
          </a:ln>
        </p:spPr>
        <p:txBody>
          <a:bodyPr wrap="none" lIns="0" tIns="0" rIns="0" bIns="0" rtlCol="0" anchor="ctr" anchorCtr="1">
            <a:noAutofit/>
          </a:bodyPr>
          <a:lstStyle/>
          <a:p>
            <a:pPr algn="ctr"/>
            <a:r>
              <a:rPr lang="ja-JP" altLang="en-US" sz="1200" b="1" dirty="0" smtClean="0">
                <a:solidFill>
                  <a:srgbClr val="FF0000"/>
                </a:solidFill>
              </a:rPr>
              <a:t>新</a:t>
            </a:r>
            <a:endParaRPr kumimoji="1" lang="ja-JP" altLang="en-US" sz="1200" b="1" dirty="0">
              <a:solidFill>
                <a:srgbClr val="FF0000"/>
              </a:solidFill>
            </a:endParaRPr>
          </a:p>
        </p:txBody>
      </p:sp>
      <p:sp>
        <p:nvSpPr>
          <p:cNvPr id="25" name="テキスト ボックス 24"/>
          <p:cNvSpPr txBox="1"/>
          <p:nvPr/>
        </p:nvSpPr>
        <p:spPr>
          <a:xfrm>
            <a:off x="251519" y="6309320"/>
            <a:ext cx="198000" cy="198000"/>
          </a:xfrm>
          <a:prstGeom prst="ellipse">
            <a:avLst/>
          </a:prstGeom>
          <a:noFill/>
          <a:ln w="12700">
            <a:solidFill>
              <a:srgbClr val="FF0000"/>
            </a:solidFill>
          </a:ln>
        </p:spPr>
        <p:txBody>
          <a:bodyPr wrap="none" lIns="0" tIns="0" rIns="0" bIns="0" rtlCol="0" anchor="ctr" anchorCtr="1">
            <a:noAutofit/>
          </a:bodyPr>
          <a:lstStyle/>
          <a:p>
            <a:pPr algn="ctr"/>
            <a:r>
              <a:rPr lang="ja-JP" altLang="en-US" sz="1200" b="1" dirty="0" smtClean="0">
                <a:solidFill>
                  <a:srgbClr val="FF0000"/>
                </a:solidFill>
              </a:rPr>
              <a:t>新</a:t>
            </a:r>
            <a:endParaRPr kumimoji="1" lang="ja-JP" altLang="en-US" sz="1200" b="1" dirty="0">
              <a:solidFill>
                <a:srgbClr val="FF0000"/>
              </a:solidFill>
            </a:endParaRPr>
          </a:p>
        </p:txBody>
      </p:sp>
      <p:sp>
        <p:nvSpPr>
          <p:cNvPr id="26" name="テキスト ボックス 25"/>
          <p:cNvSpPr txBox="1"/>
          <p:nvPr/>
        </p:nvSpPr>
        <p:spPr>
          <a:xfrm>
            <a:off x="3869944" y="6093296"/>
            <a:ext cx="198000" cy="198000"/>
          </a:xfrm>
          <a:prstGeom prst="ellipse">
            <a:avLst/>
          </a:prstGeom>
          <a:noFill/>
          <a:ln w="12700">
            <a:solidFill>
              <a:srgbClr val="FF0000"/>
            </a:solidFill>
          </a:ln>
        </p:spPr>
        <p:txBody>
          <a:bodyPr wrap="none" lIns="0" tIns="0" rIns="0" bIns="0" rtlCol="0" anchor="ctr" anchorCtr="1">
            <a:noAutofit/>
          </a:bodyPr>
          <a:lstStyle/>
          <a:p>
            <a:pPr algn="ctr"/>
            <a:r>
              <a:rPr lang="ja-JP" altLang="en-US" sz="1200" b="1" dirty="0" smtClean="0">
                <a:solidFill>
                  <a:srgbClr val="FF0000"/>
                </a:solidFill>
              </a:rPr>
              <a:t>新</a:t>
            </a:r>
            <a:endParaRPr kumimoji="1" lang="ja-JP" altLang="en-US" sz="1200" b="1" dirty="0">
              <a:solidFill>
                <a:srgbClr val="FF0000"/>
              </a:solidFill>
            </a:endParaRPr>
          </a:p>
        </p:txBody>
      </p:sp>
      <p:sp>
        <p:nvSpPr>
          <p:cNvPr id="27" name="テキスト ボックス 26"/>
          <p:cNvSpPr txBox="1"/>
          <p:nvPr/>
        </p:nvSpPr>
        <p:spPr>
          <a:xfrm>
            <a:off x="3869944" y="6309320"/>
            <a:ext cx="198000" cy="198000"/>
          </a:xfrm>
          <a:prstGeom prst="ellipse">
            <a:avLst/>
          </a:prstGeom>
          <a:noFill/>
          <a:ln w="12700">
            <a:solidFill>
              <a:srgbClr val="FF0000"/>
            </a:solidFill>
          </a:ln>
        </p:spPr>
        <p:txBody>
          <a:bodyPr wrap="none" lIns="0" tIns="0" rIns="0" bIns="0" rtlCol="0" anchor="ctr" anchorCtr="1">
            <a:noAutofit/>
          </a:bodyPr>
          <a:lstStyle/>
          <a:p>
            <a:pPr algn="ctr"/>
            <a:r>
              <a:rPr lang="ja-JP" altLang="en-US" sz="1200" b="1" dirty="0" smtClean="0">
                <a:solidFill>
                  <a:srgbClr val="FF0000"/>
                </a:solidFill>
              </a:rPr>
              <a:t>新</a:t>
            </a:r>
            <a:endParaRPr kumimoji="1" lang="ja-JP" altLang="en-US" sz="1200" b="1" dirty="0">
              <a:solidFill>
                <a:srgbClr val="FF0000"/>
              </a:solidFill>
            </a:endParaRPr>
          </a:p>
        </p:txBody>
      </p:sp>
      <p:sp>
        <p:nvSpPr>
          <p:cNvPr id="28" name="正方形/長方形 27"/>
          <p:cNvSpPr/>
          <p:nvPr/>
        </p:nvSpPr>
        <p:spPr>
          <a:xfrm>
            <a:off x="193422" y="2492896"/>
            <a:ext cx="5314681" cy="1152128"/>
          </a:xfrm>
          <a:prstGeom prst="rect">
            <a:avLst/>
          </a:prstGeom>
          <a:solidFill>
            <a:schemeClr val="bg1"/>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indent="-177800"/>
            <a:r>
              <a:rPr lang="ja-JP" altLang="en-US" sz="1400" dirty="0" smtClean="0">
                <a:solidFill>
                  <a:schemeClr val="tx1"/>
                </a:solidFill>
                <a:latin typeface="ＭＳ Ｐ明朝" pitchFamily="18" charset="-128"/>
                <a:ea typeface="ＭＳ Ｐ明朝" pitchFamily="18" charset="-128"/>
              </a:rPr>
              <a:t>　　対策は、発生の段階や状況の変化に応じて柔軟に対応する。</a:t>
            </a:r>
          </a:p>
          <a:p>
            <a:pPr marL="177800" indent="-177800"/>
            <a:r>
              <a:rPr lang="ja-JP" altLang="en-US" sz="1400" dirty="0" smtClean="0">
                <a:solidFill>
                  <a:schemeClr val="tx1"/>
                </a:solidFill>
                <a:latin typeface="ＭＳ Ｐ明朝" pitchFamily="18" charset="-128"/>
                <a:ea typeface="ＭＳ Ｐ明朝" pitchFamily="18" charset="-128"/>
              </a:rPr>
              <a:t>　　総合的・効果的に組み合わせて一連の流れをもったバランスのとれた戦略を目指す。</a:t>
            </a:r>
          </a:p>
          <a:p>
            <a:pPr marL="177800" indent="-177800"/>
            <a:r>
              <a:rPr lang="ja-JP" altLang="en-US" sz="1400" dirty="0" smtClean="0">
                <a:solidFill>
                  <a:schemeClr val="tx1"/>
                </a:solidFill>
                <a:latin typeface="ＭＳ Ｐ明朝" pitchFamily="18" charset="-128"/>
                <a:ea typeface="ＭＳ Ｐ明朝" pitchFamily="18" charset="-128"/>
              </a:rPr>
              <a:t>　　発生している感染症の特徴等を踏まえ、行動計画等で記載するもののうちから、実施すべき対策を選択して決定する。</a:t>
            </a:r>
            <a:endParaRPr lang="en-US" altLang="ja-JP" sz="1400" dirty="0">
              <a:solidFill>
                <a:schemeClr val="tx1"/>
              </a:solidFill>
              <a:latin typeface="ＭＳ Ｐ明朝" pitchFamily="18" charset="-128"/>
              <a:ea typeface="ＭＳ Ｐ明朝" pitchFamily="18" charset="-128"/>
            </a:endParaRPr>
          </a:p>
        </p:txBody>
      </p:sp>
      <p:sp>
        <p:nvSpPr>
          <p:cNvPr id="29" name="テキスト ボックス 28"/>
          <p:cNvSpPr txBox="1"/>
          <p:nvPr/>
        </p:nvSpPr>
        <p:spPr>
          <a:xfrm>
            <a:off x="107504" y="2204864"/>
            <a:ext cx="2592288" cy="288032"/>
          </a:xfrm>
          <a:prstGeom prst="rect">
            <a:avLst/>
          </a:prstGeom>
          <a:solidFill>
            <a:srgbClr val="FFCC66"/>
          </a:solidFill>
          <a:ln w="19050">
            <a:solidFill>
              <a:srgbClr val="FFC000"/>
            </a:solidFill>
          </a:ln>
        </p:spPr>
        <p:txBody>
          <a:bodyPr wrap="none" rtlCol="0" anchor="ctr" anchorCtr="0">
            <a:noAutofit/>
          </a:bodyPr>
          <a:lstStyle/>
          <a:p>
            <a:r>
              <a:rPr lang="ja-JP" altLang="en-US" b="1" dirty="0" smtClean="0"/>
              <a:t>対策の基本的な考え方</a:t>
            </a:r>
            <a:endParaRPr kumimoji="1" lang="ja-JP" altLang="en-US" b="1" dirty="0"/>
          </a:p>
        </p:txBody>
      </p:sp>
      <p:sp>
        <p:nvSpPr>
          <p:cNvPr id="30" name="テキスト ボックス 29"/>
          <p:cNvSpPr txBox="1"/>
          <p:nvPr/>
        </p:nvSpPr>
        <p:spPr>
          <a:xfrm>
            <a:off x="251519" y="2564904"/>
            <a:ext cx="198000" cy="198000"/>
          </a:xfrm>
          <a:prstGeom prst="ellipse">
            <a:avLst/>
          </a:prstGeom>
          <a:noFill/>
          <a:ln w="12700">
            <a:solidFill>
              <a:srgbClr val="FF0000"/>
            </a:solidFill>
          </a:ln>
        </p:spPr>
        <p:txBody>
          <a:bodyPr wrap="none" lIns="0" tIns="0" rIns="0" bIns="0" rtlCol="0" anchor="ctr" anchorCtr="1">
            <a:noAutofit/>
          </a:bodyPr>
          <a:lstStyle/>
          <a:p>
            <a:pPr algn="ctr"/>
            <a:r>
              <a:rPr lang="ja-JP" altLang="en-US" sz="1200" b="1" dirty="0" smtClean="0">
                <a:solidFill>
                  <a:srgbClr val="FF0000"/>
                </a:solidFill>
              </a:rPr>
              <a:t>新</a:t>
            </a:r>
            <a:endParaRPr kumimoji="1" lang="ja-JP" altLang="en-US" sz="1200" b="1" dirty="0">
              <a:solidFill>
                <a:srgbClr val="FF0000"/>
              </a:solidFill>
            </a:endParaRPr>
          </a:p>
        </p:txBody>
      </p:sp>
      <p:sp>
        <p:nvSpPr>
          <p:cNvPr id="31" name="テキスト ボックス 30"/>
          <p:cNvSpPr txBox="1"/>
          <p:nvPr/>
        </p:nvSpPr>
        <p:spPr>
          <a:xfrm>
            <a:off x="251519" y="2780928"/>
            <a:ext cx="198000" cy="198000"/>
          </a:xfrm>
          <a:prstGeom prst="ellipse">
            <a:avLst/>
          </a:prstGeom>
          <a:noFill/>
          <a:ln w="12700">
            <a:solidFill>
              <a:srgbClr val="FF0000"/>
            </a:solidFill>
          </a:ln>
        </p:spPr>
        <p:txBody>
          <a:bodyPr wrap="none" lIns="0" tIns="0" rIns="0" bIns="0" rtlCol="0" anchor="ctr" anchorCtr="1">
            <a:noAutofit/>
          </a:bodyPr>
          <a:lstStyle/>
          <a:p>
            <a:pPr algn="ctr"/>
            <a:r>
              <a:rPr lang="ja-JP" altLang="en-US" sz="1200" b="1" dirty="0" smtClean="0">
                <a:solidFill>
                  <a:srgbClr val="FF0000"/>
                </a:solidFill>
              </a:rPr>
              <a:t>新</a:t>
            </a:r>
            <a:endParaRPr kumimoji="1" lang="ja-JP" altLang="en-US" sz="1200" b="1" dirty="0">
              <a:solidFill>
                <a:srgbClr val="FF0000"/>
              </a:solidFill>
            </a:endParaRPr>
          </a:p>
        </p:txBody>
      </p:sp>
      <p:sp>
        <p:nvSpPr>
          <p:cNvPr id="33" name="テキスト ボックス 32"/>
          <p:cNvSpPr txBox="1"/>
          <p:nvPr/>
        </p:nvSpPr>
        <p:spPr>
          <a:xfrm>
            <a:off x="251520" y="3212976"/>
            <a:ext cx="198000" cy="198000"/>
          </a:xfrm>
          <a:prstGeom prst="ellipse">
            <a:avLst/>
          </a:prstGeom>
          <a:noFill/>
          <a:ln w="12700">
            <a:solidFill>
              <a:srgbClr val="FF0000"/>
            </a:solidFill>
          </a:ln>
        </p:spPr>
        <p:txBody>
          <a:bodyPr wrap="none" lIns="0" tIns="0" rIns="0" bIns="0" rtlCol="0" anchor="ctr" anchorCtr="1">
            <a:noAutofit/>
          </a:bodyPr>
          <a:lstStyle/>
          <a:p>
            <a:pPr algn="ctr"/>
            <a:r>
              <a:rPr lang="ja-JP" altLang="en-US" sz="1200" b="1" dirty="0" smtClean="0">
                <a:solidFill>
                  <a:srgbClr val="FF0000"/>
                </a:solidFill>
              </a:rPr>
              <a:t>改</a:t>
            </a:r>
            <a:endParaRPr kumimoji="1" lang="ja-JP" altLang="en-US" sz="1200" b="1" dirty="0">
              <a:solidFill>
                <a:srgbClr val="FF0000"/>
              </a:solidFill>
            </a:endParaRPr>
          </a:p>
        </p:txBody>
      </p:sp>
      <p:graphicFrame>
        <p:nvGraphicFramePr>
          <p:cNvPr id="35" name="表 34"/>
          <p:cNvGraphicFramePr>
            <a:graphicFrameLocks noGrp="1"/>
          </p:cNvGraphicFramePr>
          <p:nvPr/>
        </p:nvGraphicFramePr>
        <p:xfrm>
          <a:off x="179512" y="4126200"/>
          <a:ext cx="1368152" cy="1440160"/>
        </p:xfrm>
        <a:graphic>
          <a:graphicData uri="http://schemas.openxmlformats.org/drawingml/2006/table">
            <a:tbl>
              <a:tblPr firstRow="1" bandRow="1">
                <a:tableStyleId>{1E171933-4619-4E11-9A3F-F7608DF75F80}</a:tableStyleId>
              </a:tblPr>
              <a:tblGrid>
                <a:gridCol w="1368152"/>
              </a:tblGrid>
              <a:tr h="504056">
                <a:tc>
                  <a:txBody>
                    <a:bodyPr/>
                    <a:lstStyle/>
                    <a:p>
                      <a:pPr algn="ctr"/>
                      <a:r>
                        <a:rPr kumimoji="1" lang="ja-JP" altLang="en-US" sz="1400" dirty="0" smtClean="0"/>
                        <a:t>実施体制</a:t>
                      </a:r>
                      <a:endParaRPr kumimoji="1" lang="ja-JP" altLang="en-US" sz="1400" dirty="0"/>
                    </a:p>
                  </a:txBody>
                  <a:tcPr anchor="ctr"/>
                </a:tc>
              </a:tr>
              <a:tr h="936104">
                <a:tc>
                  <a:txBody>
                    <a:bodyPr/>
                    <a:lstStyle/>
                    <a:p>
                      <a:r>
                        <a:rPr kumimoji="1" lang="ja-JP" altLang="en-US" sz="1400" dirty="0" smtClean="0">
                          <a:latin typeface="ＭＳ Ｐ明朝" pitchFamily="18" charset="-128"/>
                          <a:ea typeface="ＭＳ Ｐ明朝" pitchFamily="18" charset="-128"/>
                        </a:rPr>
                        <a:t>国、県、市町村等を挙げての体制強化</a:t>
                      </a:r>
                      <a:endParaRPr kumimoji="1" lang="ja-JP" altLang="en-US" sz="1400" dirty="0">
                        <a:latin typeface="ＭＳ Ｐ明朝" pitchFamily="18" charset="-128"/>
                        <a:ea typeface="ＭＳ Ｐ明朝" pitchFamily="18" charset="-128"/>
                      </a:endParaRPr>
                    </a:p>
                  </a:txBody>
                  <a:tcPr/>
                </a:tc>
              </a:tr>
            </a:tbl>
          </a:graphicData>
        </a:graphic>
      </p:graphicFrame>
      <p:graphicFrame>
        <p:nvGraphicFramePr>
          <p:cNvPr id="36" name="表 35"/>
          <p:cNvGraphicFramePr>
            <a:graphicFrameLocks noGrp="1"/>
          </p:cNvGraphicFramePr>
          <p:nvPr/>
        </p:nvGraphicFramePr>
        <p:xfrm>
          <a:off x="1648475" y="4126200"/>
          <a:ext cx="1368152" cy="1440160"/>
        </p:xfrm>
        <a:graphic>
          <a:graphicData uri="http://schemas.openxmlformats.org/drawingml/2006/table">
            <a:tbl>
              <a:tblPr firstRow="1" bandRow="1">
                <a:tableStyleId>{1E171933-4619-4E11-9A3F-F7608DF75F80}</a:tableStyleId>
              </a:tblPr>
              <a:tblGrid>
                <a:gridCol w="1368152"/>
              </a:tblGrid>
              <a:tr h="370840">
                <a:tc>
                  <a:txBody>
                    <a:bodyPr/>
                    <a:lstStyle/>
                    <a:p>
                      <a:r>
                        <a:rPr kumimoji="1" lang="ja-JP" altLang="en-US" sz="1400" dirty="0" smtClean="0"/>
                        <a:t>サーベイランス</a:t>
                      </a:r>
                      <a:endParaRPr kumimoji="1" lang="en-US" altLang="ja-JP" sz="1400" dirty="0" smtClean="0"/>
                    </a:p>
                    <a:p>
                      <a:pPr algn="ctr"/>
                      <a:r>
                        <a:rPr kumimoji="1" lang="ja-JP" altLang="en-US" sz="1400" dirty="0" smtClean="0"/>
                        <a:t>情報収集</a:t>
                      </a:r>
                      <a:endParaRPr kumimoji="1" lang="ja-JP" altLang="en-US" sz="1400" dirty="0"/>
                    </a:p>
                  </a:txBody>
                  <a:tcPr anchor="ctr"/>
                </a:tc>
              </a:tr>
              <a:tr h="922000">
                <a:tc>
                  <a:txBody>
                    <a:bodyPr/>
                    <a:lstStyle/>
                    <a:p>
                      <a:r>
                        <a:rPr kumimoji="1" lang="ja-JP" altLang="en-US" sz="1400" dirty="0" smtClean="0">
                          <a:latin typeface="ＭＳ Ｐ明朝" pitchFamily="18" charset="-128"/>
                          <a:ea typeface="ＭＳ Ｐ明朝" pitchFamily="18" charset="-128"/>
                        </a:rPr>
                        <a:t>発生段階に応じたサーベイランスの実施</a:t>
                      </a:r>
                      <a:endParaRPr kumimoji="1" lang="ja-JP" altLang="en-US" sz="1400" dirty="0">
                        <a:latin typeface="ＭＳ Ｐ明朝" pitchFamily="18" charset="-128"/>
                        <a:ea typeface="ＭＳ Ｐ明朝" pitchFamily="18" charset="-128"/>
                      </a:endParaRPr>
                    </a:p>
                  </a:txBody>
                  <a:tcPr/>
                </a:tc>
              </a:tr>
            </a:tbl>
          </a:graphicData>
        </a:graphic>
      </p:graphicFrame>
      <p:graphicFrame>
        <p:nvGraphicFramePr>
          <p:cNvPr id="37" name="表 36"/>
          <p:cNvGraphicFramePr>
            <a:graphicFrameLocks noGrp="1"/>
          </p:cNvGraphicFramePr>
          <p:nvPr/>
        </p:nvGraphicFramePr>
        <p:xfrm>
          <a:off x="3117438" y="4126200"/>
          <a:ext cx="1368152" cy="1448936"/>
        </p:xfrm>
        <a:graphic>
          <a:graphicData uri="http://schemas.openxmlformats.org/drawingml/2006/table">
            <a:tbl>
              <a:tblPr firstRow="1" bandRow="1">
                <a:tableStyleId>{1E171933-4619-4E11-9A3F-F7608DF75F80}</a:tableStyleId>
              </a:tblPr>
              <a:tblGrid>
                <a:gridCol w="1368152"/>
              </a:tblGrid>
              <a:tr h="504056">
                <a:tc>
                  <a:txBody>
                    <a:bodyPr/>
                    <a:lstStyle/>
                    <a:p>
                      <a:pPr algn="ctr"/>
                      <a:r>
                        <a:rPr kumimoji="1" lang="ja-JP" altLang="en-US" sz="1400" dirty="0" smtClean="0"/>
                        <a:t>情報提供・共有</a:t>
                      </a:r>
                      <a:endParaRPr kumimoji="1" lang="ja-JP" altLang="en-US" sz="1400" dirty="0"/>
                    </a:p>
                  </a:txBody>
                  <a:tcPr anchor="ctr" anchorCtr="1"/>
                </a:tc>
              </a:tr>
              <a:tr h="370840">
                <a:tc>
                  <a:txBody>
                    <a:bodyPr/>
                    <a:lstStyle/>
                    <a:p>
                      <a:r>
                        <a:rPr kumimoji="1" lang="ja-JP" altLang="en-US" sz="1400" dirty="0" smtClean="0">
                          <a:latin typeface="ＭＳ Ｐ明朝" pitchFamily="18" charset="-128"/>
                          <a:ea typeface="ＭＳ Ｐ明朝" pitchFamily="18" charset="-128"/>
                        </a:rPr>
                        <a:t>一元的な情報発信、県民への分かりやすい情報提供</a:t>
                      </a:r>
                      <a:endParaRPr kumimoji="1" lang="ja-JP" altLang="en-US" sz="1400" dirty="0">
                        <a:latin typeface="ＭＳ Ｐ明朝" pitchFamily="18" charset="-128"/>
                        <a:ea typeface="ＭＳ Ｐ明朝" pitchFamily="18" charset="-128"/>
                      </a:endParaRPr>
                    </a:p>
                  </a:txBody>
                  <a:tcPr/>
                </a:tc>
              </a:tr>
            </a:tbl>
          </a:graphicData>
        </a:graphic>
      </p:graphicFrame>
      <p:graphicFrame>
        <p:nvGraphicFramePr>
          <p:cNvPr id="38" name="表 37"/>
          <p:cNvGraphicFramePr>
            <a:graphicFrameLocks noGrp="1"/>
          </p:cNvGraphicFramePr>
          <p:nvPr/>
        </p:nvGraphicFramePr>
        <p:xfrm>
          <a:off x="4586401" y="4126200"/>
          <a:ext cx="1368152" cy="1463040"/>
        </p:xfrm>
        <a:graphic>
          <a:graphicData uri="http://schemas.openxmlformats.org/drawingml/2006/table">
            <a:tbl>
              <a:tblPr firstRow="1" bandRow="1">
                <a:tableStyleId>{1E171933-4619-4E11-9A3F-F7608DF75F80}</a:tableStyleId>
              </a:tblPr>
              <a:tblGrid>
                <a:gridCol w="1368152"/>
              </a:tblGrid>
              <a:tr h="370840">
                <a:tc>
                  <a:txBody>
                    <a:bodyPr/>
                    <a:lstStyle/>
                    <a:p>
                      <a:pPr algn="ctr"/>
                      <a:r>
                        <a:rPr kumimoji="1" lang="ja-JP" altLang="en-US" sz="1400" dirty="0" smtClean="0"/>
                        <a:t>予防</a:t>
                      </a:r>
                      <a:endParaRPr kumimoji="1" lang="en-US" altLang="ja-JP" sz="1400" dirty="0" smtClean="0"/>
                    </a:p>
                    <a:p>
                      <a:pPr algn="ctr"/>
                      <a:r>
                        <a:rPr kumimoji="1" lang="ja-JP" altLang="en-US" sz="1400" dirty="0" smtClean="0"/>
                        <a:t>まん延防止</a:t>
                      </a:r>
                      <a:endParaRPr kumimoji="1" lang="ja-JP" altLang="en-US" sz="1400" dirty="0"/>
                    </a:p>
                  </a:txBody>
                  <a:tcPr anchor="ctr"/>
                </a:tc>
              </a:tr>
              <a:tr h="370840">
                <a:tc>
                  <a:txBody>
                    <a:bodyPr/>
                    <a:lstStyle/>
                    <a:p>
                      <a:r>
                        <a:rPr kumimoji="1" lang="ja-JP" altLang="en-US" sz="1400" dirty="0" smtClean="0">
                          <a:latin typeface="ＭＳ Ｐ明朝" pitchFamily="18" charset="-128"/>
                          <a:ea typeface="ＭＳ Ｐ明朝" pitchFamily="18" charset="-128"/>
                        </a:rPr>
                        <a:t>流行のピークをできるだけ遅らせ体制の整備を図る</a:t>
                      </a:r>
                      <a:endParaRPr kumimoji="1" lang="ja-JP" altLang="en-US" sz="1400" dirty="0">
                        <a:latin typeface="ＭＳ Ｐ明朝" pitchFamily="18" charset="-128"/>
                        <a:ea typeface="ＭＳ Ｐ明朝" pitchFamily="18" charset="-128"/>
                      </a:endParaRPr>
                    </a:p>
                  </a:txBody>
                  <a:tcPr/>
                </a:tc>
              </a:tr>
            </a:tbl>
          </a:graphicData>
        </a:graphic>
      </p:graphicFrame>
      <p:graphicFrame>
        <p:nvGraphicFramePr>
          <p:cNvPr id="39" name="表 38"/>
          <p:cNvGraphicFramePr>
            <a:graphicFrameLocks noGrp="1"/>
          </p:cNvGraphicFramePr>
          <p:nvPr/>
        </p:nvGraphicFramePr>
        <p:xfrm>
          <a:off x="6055364" y="4126200"/>
          <a:ext cx="1368152" cy="1448936"/>
        </p:xfrm>
        <a:graphic>
          <a:graphicData uri="http://schemas.openxmlformats.org/drawingml/2006/table">
            <a:tbl>
              <a:tblPr firstRow="1" bandRow="1">
                <a:tableStyleId>{1E171933-4619-4E11-9A3F-F7608DF75F80}</a:tableStyleId>
              </a:tblPr>
              <a:tblGrid>
                <a:gridCol w="1368152"/>
              </a:tblGrid>
              <a:tr h="504056">
                <a:tc>
                  <a:txBody>
                    <a:bodyPr/>
                    <a:lstStyle/>
                    <a:p>
                      <a:pPr algn="ctr"/>
                      <a:r>
                        <a:rPr kumimoji="1" lang="ja-JP" altLang="en-US" sz="1400" dirty="0" smtClean="0"/>
                        <a:t>医療</a:t>
                      </a:r>
                      <a:endParaRPr kumimoji="1" lang="ja-JP" altLang="en-US" sz="1400" dirty="0"/>
                    </a:p>
                  </a:txBody>
                  <a:tcPr anchor="ctr"/>
                </a:tc>
              </a:tr>
              <a:tr h="370840">
                <a:tc>
                  <a:txBody>
                    <a:bodyPr/>
                    <a:lstStyle/>
                    <a:p>
                      <a:r>
                        <a:rPr kumimoji="1" lang="ja-JP" altLang="en-US" sz="1400" dirty="0" smtClean="0">
                          <a:latin typeface="ＭＳ Ｐ明朝" pitchFamily="18" charset="-128"/>
                          <a:ea typeface="ＭＳ Ｐ明朝" pitchFamily="18" charset="-128"/>
                        </a:rPr>
                        <a:t>効率的、効果的に医療を提供し、健康被害を最小限にとどめる</a:t>
                      </a:r>
                      <a:endParaRPr kumimoji="1" lang="ja-JP" altLang="en-US" sz="1400" dirty="0">
                        <a:latin typeface="ＭＳ Ｐ明朝" pitchFamily="18" charset="-128"/>
                        <a:ea typeface="ＭＳ Ｐ明朝" pitchFamily="18" charset="-128"/>
                      </a:endParaRPr>
                    </a:p>
                  </a:txBody>
                  <a:tcPr/>
                </a:tc>
              </a:tr>
            </a:tbl>
          </a:graphicData>
        </a:graphic>
      </p:graphicFrame>
      <p:graphicFrame>
        <p:nvGraphicFramePr>
          <p:cNvPr id="40" name="表 39"/>
          <p:cNvGraphicFramePr>
            <a:graphicFrameLocks noGrp="1"/>
          </p:cNvGraphicFramePr>
          <p:nvPr/>
        </p:nvGraphicFramePr>
        <p:xfrm>
          <a:off x="7524328" y="4126200"/>
          <a:ext cx="1368152" cy="1448936"/>
        </p:xfrm>
        <a:graphic>
          <a:graphicData uri="http://schemas.openxmlformats.org/drawingml/2006/table">
            <a:tbl>
              <a:tblPr firstRow="1" bandRow="1">
                <a:tableStyleId>{1E171933-4619-4E11-9A3F-F7608DF75F80}</a:tableStyleId>
              </a:tblPr>
              <a:tblGrid>
                <a:gridCol w="1368152"/>
              </a:tblGrid>
              <a:tr h="504056">
                <a:tc>
                  <a:txBody>
                    <a:bodyPr/>
                    <a:lstStyle/>
                    <a:p>
                      <a:pPr algn="ctr"/>
                      <a:r>
                        <a:rPr kumimoji="1" lang="ja-JP" altLang="en-US" sz="1200" dirty="0" smtClean="0"/>
                        <a:t>県民生活及び経済の安定の確保</a:t>
                      </a:r>
                      <a:endParaRPr kumimoji="1" lang="ja-JP" altLang="en-US" sz="1200" dirty="0"/>
                    </a:p>
                  </a:txBody>
                  <a:tcPr anchor="ctr"/>
                </a:tc>
              </a:tr>
              <a:tr h="349240">
                <a:tc>
                  <a:txBody>
                    <a:bodyPr/>
                    <a:lstStyle/>
                    <a:p>
                      <a:r>
                        <a:rPr kumimoji="1" lang="ja-JP" altLang="en-US" sz="1400" dirty="0" smtClean="0">
                          <a:latin typeface="ＭＳ Ｐ明朝" pitchFamily="18" charset="-128"/>
                          <a:ea typeface="ＭＳ Ｐ明朝" pitchFamily="18" charset="-128"/>
                        </a:rPr>
                        <a:t>県民生活及び経済への影響を最小限にとどめる</a:t>
                      </a:r>
                      <a:endParaRPr kumimoji="1" lang="ja-JP" altLang="en-US" sz="1400" dirty="0">
                        <a:latin typeface="ＭＳ Ｐ明朝" pitchFamily="18" charset="-128"/>
                        <a:ea typeface="ＭＳ Ｐ明朝" pitchFamily="18" charset="-128"/>
                      </a:endParaRPr>
                    </a:p>
                  </a:txBody>
                  <a:tcPr/>
                </a:tc>
              </a:tr>
            </a:tbl>
          </a:graphicData>
        </a:graphic>
      </p:graphicFrame>
      <p:sp>
        <p:nvSpPr>
          <p:cNvPr id="41" name="テキスト ボックス 40"/>
          <p:cNvSpPr txBox="1"/>
          <p:nvPr/>
        </p:nvSpPr>
        <p:spPr>
          <a:xfrm>
            <a:off x="107504" y="3789040"/>
            <a:ext cx="2592288" cy="288032"/>
          </a:xfrm>
          <a:prstGeom prst="rect">
            <a:avLst/>
          </a:prstGeom>
          <a:solidFill>
            <a:srgbClr val="FFCC66"/>
          </a:solidFill>
          <a:ln w="19050">
            <a:solidFill>
              <a:srgbClr val="FFC000"/>
            </a:solidFill>
          </a:ln>
        </p:spPr>
        <p:txBody>
          <a:bodyPr wrap="none" rtlCol="0" anchor="ctr" anchorCtr="0">
            <a:noAutofit/>
          </a:bodyPr>
          <a:lstStyle/>
          <a:p>
            <a:r>
              <a:rPr lang="ja-JP" altLang="en-US" b="1" dirty="0" smtClean="0"/>
              <a:t>行動計画の主要６項目</a:t>
            </a:r>
            <a:endParaRPr kumimoji="1" lang="ja-JP" altLang="en-US" b="1" dirty="0"/>
          </a:p>
        </p:txBody>
      </p:sp>
    </p:spTree>
    <p:extLst>
      <p:ext uri="{BB962C8B-B14F-4D97-AF65-F5344CB8AC3E}">
        <p14:creationId xmlns="" xmlns:p14="http://schemas.microsoft.com/office/powerpoint/2010/main" val="14681346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 name="正方形/長方形 59"/>
          <p:cNvSpPr/>
          <p:nvPr/>
        </p:nvSpPr>
        <p:spPr>
          <a:xfrm>
            <a:off x="3106301" y="2387351"/>
            <a:ext cx="2931703" cy="4354017"/>
          </a:xfrm>
          <a:prstGeom prst="rect">
            <a:avLst/>
          </a:prstGeom>
          <a:pattFill prst="openDmnd">
            <a:fgClr>
              <a:srgbClr val="C8F67C"/>
            </a:fgClr>
            <a:bgClr>
              <a:schemeClr val="bg1"/>
            </a:bgClr>
          </a:patt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62" name="テキスト ボックス 61"/>
          <p:cNvSpPr txBox="1"/>
          <p:nvPr/>
        </p:nvSpPr>
        <p:spPr>
          <a:xfrm>
            <a:off x="3166390" y="2348880"/>
            <a:ext cx="2799025" cy="2000548"/>
          </a:xfrm>
          <a:prstGeom prst="rect">
            <a:avLst/>
          </a:prstGeom>
          <a:solidFill>
            <a:srgbClr val="CCFF99"/>
          </a:solidFill>
          <a:ln w="28575">
            <a:solidFill>
              <a:srgbClr val="00B050"/>
            </a:solidFill>
          </a:ln>
        </p:spPr>
        <p:txBody>
          <a:bodyPr wrap="square" rtlCol="0">
            <a:spAutoFit/>
          </a:bodyPr>
          <a:lstStyle/>
          <a:p>
            <a:pPr algn="ctr"/>
            <a:r>
              <a:rPr lang="ja-JP" altLang="en-US" sz="1400" b="1" u="sng" dirty="0" smtClean="0">
                <a:solidFill>
                  <a:prstClr val="black"/>
                </a:solidFill>
                <a:latin typeface="ＭＳ Ｐゴシック" pitchFamily="50" charset="-128"/>
                <a:ea typeface="ＭＳ Ｐゴシック" pitchFamily="50" charset="-128"/>
              </a:rPr>
              <a:t>県対策本部</a:t>
            </a:r>
            <a:endParaRPr lang="en-US" altLang="ja-JP" sz="1400" b="1" u="sng" dirty="0" smtClean="0">
              <a:solidFill>
                <a:prstClr val="black"/>
              </a:solidFill>
              <a:latin typeface="ＭＳ Ｐゴシック" pitchFamily="50" charset="-128"/>
              <a:ea typeface="ＭＳ Ｐゴシック" pitchFamily="50" charset="-128"/>
            </a:endParaRPr>
          </a:p>
          <a:p>
            <a:pPr algn="ctr"/>
            <a:endParaRPr lang="en-US" altLang="ja-JP" sz="1400" dirty="0">
              <a:solidFill>
                <a:prstClr val="black"/>
              </a:solidFill>
              <a:latin typeface="ＭＳ ゴシック" pitchFamily="49" charset="-128"/>
              <a:ea typeface="ＭＳ ゴシック" pitchFamily="49" charset="-128"/>
            </a:endParaRPr>
          </a:p>
          <a:p>
            <a:r>
              <a:rPr lang="ja-JP" altLang="en-US" sz="1200" dirty="0" smtClean="0">
                <a:solidFill>
                  <a:prstClr val="black"/>
                </a:solidFill>
                <a:latin typeface="ＭＳ Ｐゴシック" pitchFamily="50" charset="-128"/>
                <a:ea typeface="ＭＳ Ｐゴシック" pitchFamily="50" charset="-128"/>
              </a:rPr>
              <a:t>県</a:t>
            </a:r>
            <a:r>
              <a:rPr lang="ja-JP" altLang="en-US" sz="1200" dirty="0">
                <a:solidFill>
                  <a:prstClr val="black"/>
                </a:solidFill>
                <a:latin typeface="ＭＳ Ｐゴシック" pitchFamily="50" charset="-128"/>
                <a:ea typeface="ＭＳ Ｐゴシック" pitchFamily="50" charset="-128"/>
              </a:rPr>
              <a:t>、市町村</a:t>
            </a:r>
            <a:r>
              <a:rPr lang="ja-JP" altLang="en-US" sz="1200" dirty="0" smtClean="0">
                <a:solidFill>
                  <a:prstClr val="black"/>
                </a:solidFill>
                <a:latin typeface="ＭＳ Ｐゴシック" pitchFamily="50" charset="-128"/>
                <a:ea typeface="ＭＳ Ｐゴシック" pitchFamily="50" charset="-128"/>
              </a:rPr>
              <a:t>、指定</a:t>
            </a:r>
            <a:r>
              <a:rPr lang="ja-JP" altLang="en-US" sz="1200" dirty="0">
                <a:solidFill>
                  <a:prstClr val="black"/>
                </a:solidFill>
                <a:latin typeface="ＭＳ Ｐゴシック" pitchFamily="50" charset="-128"/>
                <a:ea typeface="ＭＳ Ｐゴシック" pitchFamily="50" charset="-128"/>
              </a:rPr>
              <a:t>（地方）公共機関</a:t>
            </a:r>
            <a:r>
              <a:rPr lang="ja-JP" altLang="en-US" sz="1200" dirty="0" smtClean="0">
                <a:solidFill>
                  <a:prstClr val="black"/>
                </a:solidFill>
                <a:latin typeface="ＭＳ Ｐゴシック" pitchFamily="50" charset="-128"/>
                <a:ea typeface="ＭＳ Ｐゴシック" pitchFamily="50" charset="-128"/>
              </a:rPr>
              <a:t>が実施</a:t>
            </a:r>
            <a:r>
              <a:rPr lang="ja-JP" altLang="en-US" sz="1200" dirty="0">
                <a:solidFill>
                  <a:prstClr val="black"/>
                </a:solidFill>
                <a:latin typeface="ＭＳ Ｐゴシック" pitchFamily="50" charset="-128"/>
                <a:ea typeface="ＭＳ Ｐゴシック" pitchFamily="50" charset="-128"/>
              </a:rPr>
              <a:t>する新型</a:t>
            </a:r>
            <a:r>
              <a:rPr lang="ja-JP" altLang="en-US" sz="1200" dirty="0" smtClean="0">
                <a:solidFill>
                  <a:prstClr val="black"/>
                </a:solidFill>
                <a:latin typeface="ＭＳ Ｐゴシック" pitchFamily="50" charset="-128"/>
                <a:ea typeface="ＭＳ Ｐゴシック" pitchFamily="50" charset="-128"/>
              </a:rPr>
              <a:t>インフルエンザ等対策を総合的</a:t>
            </a:r>
            <a:r>
              <a:rPr lang="ja-JP" altLang="en-US" sz="1200" dirty="0">
                <a:solidFill>
                  <a:prstClr val="black"/>
                </a:solidFill>
                <a:latin typeface="ＭＳ Ｐゴシック" pitchFamily="50" charset="-128"/>
                <a:ea typeface="ＭＳ Ｐゴシック" pitchFamily="50" charset="-128"/>
              </a:rPr>
              <a:t>に</a:t>
            </a:r>
            <a:r>
              <a:rPr lang="ja-JP" altLang="en-US" sz="1200" dirty="0" smtClean="0">
                <a:solidFill>
                  <a:prstClr val="black"/>
                </a:solidFill>
                <a:latin typeface="ＭＳ Ｐゴシック" pitchFamily="50" charset="-128"/>
                <a:ea typeface="ＭＳ Ｐゴシック" pitchFamily="50" charset="-128"/>
              </a:rPr>
              <a:t>推進</a:t>
            </a:r>
            <a:endParaRPr lang="en-US" altLang="ja-JP" sz="1200" dirty="0" smtClean="0">
              <a:solidFill>
                <a:prstClr val="black"/>
              </a:solidFill>
              <a:latin typeface="ＭＳ Ｐゴシック" pitchFamily="50" charset="-128"/>
              <a:ea typeface="ＭＳ Ｐゴシック" pitchFamily="50" charset="-128"/>
            </a:endParaRPr>
          </a:p>
          <a:p>
            <a:pPr algn="ctr"/>
            <a:endParaRPr lang="en-US" altLang="ja-JP" sz="1200" dirty="0" smtClean="0">
              <a:solidFill>
                <a:prstClr val="black"/>
              </a:solidFill>
              <a:latin typeface="ＭＳ Ｐゴシック" pitchFamily="50" charset="-128"/>
              <a:ea typeface="ＭＳ Ｐゴシック" pitchFamily="50" charset="-128"/>
            </a:endParaRPr>
          </a:p>
          <a:p>
            <a:r>
              <a:rPr lang="ja-JP" altLang="en-US" sz="1200" dirty="0">
                <a:solidFill>
                  <a:prstClr val="black"/>
                </a:solidFill>
                <a:latin typeface="ＭＳ Ｐゴシック" pitchFamily="50" charset="-128"/>
                <a:ea typeface="ＭＳ Ｐゴシック" pitchFamily="50" charset="-128"/>
              </a:rPr>
              <a:t>○　</a:t>
            </a:r>
            <a:r>
              <a:rPr lang="ja-JP" altLang="en-US" sz="1200" dirty="0" smtClean="0">
                <a:solidFill>
                  <a:prstClr val="black"/>
                </a:solidFill>
                <a:latin typeface="ＭＳ Ｐゴシック" pitchFamily="50" charset="-128"/>
                <a:ea typeface="ＭＳ Ｐゴシック" pitchFamily="50" charset="-128"/>
              </a:rPr>
              <a:t>県内</a:t>
            </a:r>
            <a:r>
              <a:rPr lang="ja-JP" altLang="en-US" sz="1200" dirty="0">
                <a:solidFill>
                  <a:prstClr val="black"/>
                </a:solidFill>
                <a:latin typeface="ＭＳ Ｐゴシック" pitchFamily="50" charset="-128"/>
                <a:ea typeface="ＭＳ Ｐゴシック" pitchFamily="50" charset="-128"/>
              </a:rPr>
              <a:t>の新型</a:t>
            </a:r>
            <a:r>
              <a:rPr lang="ja-JP" altLang="en-US" sz="1200" dirty="0" smtClean="0">
                <a:solidFill>
                  <a:prstClr val="black"/>
                </a:solidFill>
                <a:latin typeface="ＭＳ Ｐゴシック" pitchFamily="50" charset="-128"/>
                <a:ea typeface="ＭＳ Ｐゴシック" pitchFamily="50" charset="-128"/>
              </a:rPr>
              <a:t>インフルエンザ等対策</a:t>
            </a:r>
            <a:endParaRPr lang="en-US" altLang="ja-JP" sz="1200" dirty="0" smtClean="0">
              <a:solidFill>
                <a:prstClr val="black"/>
              </a:solidFill>
              <a:latin typeface="ＭＳ Ｐゴシック" pitchFamily="50" charset="-128"/>
              <a:ea typeface="ＭＳ Ｐゴシック" pitchFamily="50" charset="-128"/>
            </a:endParaRPr>
          </a:p>
          <a:p>
            <a:r>
              <a:rPr lang="ja-JP" altLang="en-US" sz="1200" dirty="0" smtClean="0">
                <a:solidFill>
                  <a:prstClr val="black"/>
                </a:solidFill>
                <a:latin typeface="ＭＳ Ｐゴシック" pitchFamily="50" charset="-128"/>
                <a:ea typeface="ＭＳ Ｐゴシック" pitchFamily="50" charset="-128"/>
              </a:rPr>
              <a:t>　に</a:t>
            </a:r>
            <a:r>
              <a:rPr lang="ja-JP" altLang="en-US" sz="1200" dirty="0">
                <a:solidFill>
                  <a:prstClr val="black"/>
                </a:solidFill>
                <a:latin typeface="ＭＳ Ｐゴシック" pitchFamily="50" charset="-128"/>
                <a:ea typeface="ＭＳ Ｐゴシック" pitchFamily="50" charset="-128"/>
              </a:rPr>
              <a:t>関する総合</a:t>
            </a:r>
            <a:r>
              <a:rPr lang="ja-JP" altLang="en-US" sz="1200" dirty="0" smtClean="0">
                <a:solidFill>
                  <a:prstClr val="black"/>
                </a:solidFill>
                <a:latin typeface="ＭＳ Ｐゴシック" pitchFamily="50" charset="-128"/>
                <a:ea typeface="ＭＳ Ｐゴシック" pitchFamily="50" charset="-128"/>
              </a:rPr>
              <a:t>調整</a:t>
            </a:r>
            <a:r>
              <a:rPr lang="ja-JP" altLang="en-US" sz="1200" dirty="0">
                <a:solidFill>
                  <a:prstClr val="black"/>
                </a:solidFill>
                <a:latin typeface="ＭＳ Ｐゴシック" pitchFamily="50" charset="-128"/>
                <a:ea typeface="ＭＳ Ｐゴシック" pitchFamily="50" charset="-128"/>
              </a:rPr>
              <a:t>等</a:t>
            </a:r>
            <a:endParaRPr lang="en-US" altLang="ja-JP" sz="1200" dirty="0">
              <a:solidFill>
                <a:prstClr val="black"/>
              </a:solidFill>
              <a:latin typeface="ＭＳ Ｐゴシック" pitchFamily="50" charset="-128"/>
              <a:ea typeface="ＭＳ Ｐゴシック" pitchFamily="50" charset="-128"/>
            </a:endParaRPr>
          </a:p>
          <a:p>
            <a:r>
              <a:rPr lang="ja-JP" altLang="en-US" sz="1200" dirty="0">
                <a:solidFill>
                  <a:prstClr val="black"/>
                </a:solidFill>
                <a:latin typeface="ＭＳ Ｐゴシック" pitchFamily="50" charset="-128"/>
                <a:ea typeface="ＭＳ Ｐゴシック" pitchFamily="50" charset="-128"/>
              </a:rPr>
              <a:t>○　国又は指定公共機関に対する</a:t>
            </a:r>
            <a:r>
              <a:rPr lang="ja-JP" altLang="en-US" sz="1200" dirty="0" smtClean="0">
                <a:solidFill>
                  <a:prstClr val="black"/>
                </a:solidFill>
                <a:latin typeface="ＭＳ Ｐゴシック" pitchFamily="50" charset="-128"/>
                <a:ea typeface="ＭＳ Ｐゴシック" pitchFamily="50" charset="-128"/>
              </a:rPr>
              <a:t>職員</a:t>
            </a:r>
            <a:endParaRPr lang="en-US" altLang="ja-JP" sz="1200" dirty="0" smtClean="0">
              <a:solidFill>
                <a:prstClr val="black"/>
              </a:solidFill>
              <a:latin typeface="ＭＳ Ｐゴシック" pitchFamily="50" charset="-128"/>
              <a:ea typeface="ＭＳ Ｐゴシック" pitchFamily="50" charset="-128"/>
            </a:endParaRPr>
          </a:p>
          <a:p>
            <a:r>
              <a:rPr lang="ja-JP" altLang="en-US" sz="1200" dirty="0" smtClean="0">
                <a:solidFill>
                  <a:prstClr val="black"/>
                </a:solidFill>
                <a:latin typeface="ＭＳ Ｐゴシック" pitchFamily="50" charset="-128"/>
                <a:ea typeface="ＭＳ Ｐゴシック" pitchFamily="50" charset="-128"/>
              </a:rPr>
              <a:t>　派遣要請</a:t>
            </a:r>
            <a:endParaRPr lang="en-US" altLang="ja-JP" sz="1200" dirty="0">
              <a:solidFill>
                <a:prstClr val="black"/>
              </a:solidFill>
              <a:latin typeface="ＭＳ Ｐゴシック" pitchFamily="50" charset="-128"/>
              <a:ea typeface="ＭＳ Ｐゴシック" pitchFamily="50" charset="-128"/>
            </a:endParaRPr>
          </a:p>
        </p:txBody>
      </p:sp>
      <p:sp>
        <p:nvSpPr>
          <p:cNvPr id="64" name="角丸四角形 63"/>
          <p:cNvSpPr/>
          <p:nvPr/>
        </p:nvSpPr>
        <p:spPr>
          <a:xfrm>
            <a:off x="3145384" y="4520478"/>
            <a:ext cx="2827004" cy="492500"/>
          </a:xfrm>
          <a:prstGeom prst="round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ＭＳ Ｐゴシック" pitchFamily="50" charset="-128"/>
                <a:ea typeface="ＭＳ Ｐゴシック" pitchFamily="50" charset="-128"/>
              </a:rPr>
              <a:t>高知県</a:t>
            </a:r>
            <a:r>
              <a:rPr lang="ja-JP" altLang="en-US" sz="1200" dirty="0">
                <a:solidFill>
                  <a:prstClr val="black"/>
                </a:solidFill>
                <a:latin typeface="ＭＳ Ｐゴシック" pitchFamily="50" charset="-128"/>
                <a:ea typeface="ＭＳ Ｐゴシック" pitchFamily="50" charset="-128"/>
              </a:rPr>
              <a:t>対策本部長</a:t>
            </a:r>
            <a:endParaRPr lang="en-US" altLang="ja-JP" sz="1200" dirty="0">
              <a:solidFill>
                <a:prstClr val="black"/>
              </a:solidFill>
              <a:latin typeface="ＭＳ Ｐゴシック" pitchFamily="50" charset="-128"/>
              <a:ea typeface="ＭＳ Ｐゴシック" pitchFamily="50" charset="-128"/>
            </a:endParaRPr>
          </a:p>
          <a:p>
            <a:pPr algn="ctr"/>
            <a:r>
              <a:rPr lang="ja-JP" altLang="en-US" sz="1200" dirty="0" smtClean="0">
                <a:solidFill>
                  <a:prstClr val="black"/>
                </a:solidFill>
                <a:latin typeface="ＭＳ Ｐゴシック" pitchFamily="50" charset="-128"/>
                <a:ea typeface="ＭＳ Ｐゴシック" pitchFamily="50" charset="-128"/>
              </a:rPr>
              <a:t>（高知県</a:t>
            </a:r>
            <a:r>
              <a:rPr lang="ja-JP" altLang="en-US" sz="1200" dirty="0">
                <a:solidFill>
                  <a:prstClr val="black"/>
                </a:solidFill>
                <a:latin typeface="ＭＳ Ｐゴシック" pitchFamily="50" charset="-128"/>
                <a:ea typeface="ＭＳ Ｐゴシック" pitchFamily="50" charset="-128"/>
              </a:rPr>
              <a:t>知事）</a:t>
            </a:r>
            <a:endParaRPr lang="en-US" altLang="ja-JP" sz="1200" dirty="0">
              <a:solidFill>
                <a:prstClr val="black"/>
              </a:solidFill>
              <a:latin typeface="ＭＳ Ｐゴシック" pitchFamily="50" charset="-128"/>
              <a:ea typeface="ＭＳ Ｐゴシック" pitchFamily="50" charset="-128"/>
            </a:endParaRPr>
          </a:p>
        </p:txBody>
      </p:sp>
      <p:sp>
        <p:nvSpPr>
          <p:cNvPr id="49" name="角丸四角形 48"/>
          <p:cNvSpPr/>
          <p:nvPr/>
        </p:nvSpPr>
        <p:spPr>
          <a:xfrm>
            <a:off x="3169939" y="5836045"/>
            <a:ext cx="2806764" cy="832528"/>
          </a:xfrm>
          <a:prstGeom prst="round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ＭＳ Ｐゴシック" pitchFamily="50" charset="-128"/>
                <a:ea typeface="ＭＳ Ｐゴシック" pitchFamily="50" charset="-128"/>
              </a:rPr>
              <a:t>高知県</a:t>
            </a:r>
            <a:r>
              <a:rPr lang="ja-JP" altLang="en-US" sz="1200" dirty="0">
                <a:solidFill>
                  <a:prstClr val="black"/>
                </a:solidFill>
                <a:latin typeface="ＭＳ Ｐゴシック" pitchFamily="50" charset="-128"/>
                <a:ea typeface="ＭＳ Ｐゴシック" pitchFamily="50" charset="-128"/>
              </a:rPr>
              <a:t>対策本部員</a:t>
            </a:r>
            <a:endParaRPr lang="en-US" altLang="ja-JP" sz="1200" dirty="0">
              <a:solidFill>
                <a:prstClr val="black"/>
              </a:solidFill>
              <a:latin typeface="ＭＳ Ｐゴシック" pitchFamily="50" charset="-128"/>
              <a:ea typeface="ＭＳ Ｐゴシック" pitchFamily="50" charset="-128"/>
            </a:endParaRPr>
          </a:p>
          <a:p>
            <a:pPr algn="ctr"/>
            <a:r>
              <a:rPr lang="ja-JP" altLang="en-US" sz="1050" dirty="0">
                <a:solidFill>
                  <a:prstClr val="black"/>
                </a:solidFill>
                <a:latin typeface="ＭＳ Ｐゴシック" pitchFamily="50" charset="-128"/>
                <a:ea typeface="ＭＳ Ｐゴシック" pitchFamily="50" charset="-128"/>
              </a:rPr>
              <a:t>（副知事、教育長</a:t>
            </a:r>
            <a:r>
              <a:rPr lang="ja-JP" altLang="en-US" sz="1050" dirty="0" smtClean="0">
                <a:solidFill>
                  <a:prstClr val="black"/>
                </a:solidFill>
                <a:latin typeface="ＭＳ Ｐゴシック" pitchFamily="50" charset="-128"/>
                <a:ea typeface="ＭＳ Ｐゴシック" pitchFamily="50" charset="-128"/>
              </a:rPr>
              <a:t>、警察</a:t>
            </a:r>
            <a:r>
              <a:rPr lang="ja-JP" altLang="en-US" sz="1050" dirty="0">
                <a:solidFill>
                  <a:prstClr val="black"/>
                </a:solidFill>
                <a:latin typeface="ＭＳ Ｐゴシック" pitchFamily="50" charset="-128"/>
                <a:ea typeface="ＭＳ Ｐゴシック" pitchFamily="50" charset="-128"/>
              </a:rPr>
              <a:t>本部長</a:t>
            </a:r>
            <a:r>
              <a:rPr lang="ja-JP" altLang="en-US" sz="1050" dirty="0" smtClean="0">
                <a:solidFill>
                  <a:prstClr val="black"/>
                </a:solidFill>
                <a:latin typeface="ＭＳ Ｐゴシック" pitchFamily="50" charset="-128"/>
                <a:ea typeface="ＭＳ Ｐゴシック" pitchFamily="50" charset="-128"/>
              </a:rPr>
              <a:t>、知事</a:t>
            </a:r>
            <a:r>
              <a:rPr lang="ja-JP" altLang="en-US" sz="1050" dirty="0">
                <a:solidFill>
                  <a:prstClr val="black"/>
                </a:solidFill>
                <a:latin typeface="ＭＳ Ｐゴシック" pitchFamily="50" charset="-128"/>
                <a:ea typeface="ＭＳ Ｐゴシック" pitchFamily="50" charset="-128"/>
              </a:rPr>
              <a:t>に任命</a:t>
            </a:r>
            <a:r>
              <a:rPr lang="ja-JP" altLang="en-US" sz="1050" dirty="0" smtClean="0">
                <a:solidFill>
                  <a:prstClr val="black"/>
                </a:solidFill>
                <a:latin typeface="ＭＳ Ｐゴシック" pitchFamily="50" charset="-128"/>
                <a:ea typeface="ＭＳ Ｐゴシック" pitchFamily="50" charset="-128"/>
              </a:rPr>
              <a:t>された県</a:t>
            </a:r>
            <a:r>
              <a:rPr lang="ja-JP" altLang="en-US" sz="1050" dirty="0">
                <a:solidFill>
                  <a:prstClr val="black"/>
                </a:solidFill>
                <a:latin typeface="ＭＳ Ｐゴシック" pitchFamily="50" charset="-128"/>
                <a:ea typeface="ＭＳ Ｐゴシック" pitchFamily="50" charset="-128"/>
              </a:rPr>
              <a:t>職員）</a:t>
            </a:r>
            <a:endParaRPr lang="en-US" altLang="ja-JP" sz="1050" dirty="0">
              <a:solidFill>
                <a:prstClr val="black"/>
              </a:solidFill>
              <a:latin typeface="ＭＳ Ｐゴシック" pitchFamily="50" charset="-128"/>
              <a:ea typeface="ＭＳ Ｐゴシック" pitchFamily="50" charset="-128"/>
            </a:endParaRPr>
          </a:p>
        </p:txBody>
      </p:sp>
      <p:sp>
        <p:nvSpPr>
          <p:cNvPr id="16" name="正方形/長方形 15"/>
          <p:cNvSpPr/>
          <p:nvPr/>
        </p:nvSpPr>
        <p:spPr>
          <a:xfrm>
            <a:off x="33195" y="2387352"/>
            <a:ext cx="2904399" cy="4354126"/>
          </a:xfrm>
          <a:prstGeom prst="rect">
            <a:avLst/>
          </a:prstGeom>
          <a:pattFill prst="openDmnd">
            <a:fgClr>
              <a:srgbClr val="FFCCFF"/>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8" name="テキスト ボックス 17"/>
          <p:cNvSpPr txBox="1"/>
          <p:nvPr/>
        </p:nvSpPr>
        <p:spPr>
          <a:xfrm>
            <a:off x="97074" y="2348880"/>
            <a:ext cx="2776641" cy="2016224"/>
          </a:xfrm>
          <a:prstGeom prst="rect">
            <a:avLst/>
          </a:prstGeom>
          <a:solidFill>
            <a:srgbClr val="FFCCFF"/>
          </a:solidFill>
          <a:ln w="28575">
            <a:solidFill>
              <a:srgbClr val="FF0000"/>
            </a:solidFill>
          </a:ln>
        </p:spPr>
        <p:txBody>
          <a:bodyPr wrap="square" rtlCol="0">
            <a:spAutoFit/>
          </a:bodyPr>
          <a:lstStyle/>
          <a:p>
            <a:pPr algn="ctr"/>
            <a:r>
              <a:rPr lang="ja-JP" altLang="en-US" sz="1400" b="1" u="sng" dirty="0" smtClean="0">
                <a:solidFill>
                  <a:prstClr val="black"/>
                </a:solidFill>
                <a:latin typeface="ＭＳ Ｐゴシック" pitchFamily="50" charset="-128"/>
                <a:ea typeface="ＭＳ Ｐゴシック" pitchFamily="50" charset="-128"/>
              </a:rPr>
              <a:t>政府対策本部（閣議決定）</a:t>
            </a:r>
            <a:endParaRPr lang="en-US" altLang="ja-JP" sz="1400" b="1" u="sng" dirty="0" smtClean="0">
              <a:solidFill>
                <a:prstClr val="black"/>
              </a:solidFill>
              <a:latin typeface="ＭＳ Ｐゴシック" pitchFamily="50" charset="-128"/>
              <a:ea typeface="ＭＳ Ｐゴシック" pitchFamily="50" charset="-128"/>
            </a:endParaRPr>
          </a:p>
          <a:p>
            <a:endParaRPr lang="en-US" altLang="ja-JP" sz="1400" dirty="0" smtClean="0">
              <a:solidFill>
                <a:prstClr val="black"/>
              </a:solidFill>
              <a:latin typeface="ＭＳ ゴシック" pitchFamily="49" charset="-128"/>
              <a:ea typeface="ＭＳ ゴシック" pitchFamily="49" charset="-128"/>
            </a:endParaRPr>
          </a:p>
          <a:p>
            <a:r>
              <a:rPr lang="ja-JP" altLang="en-US" sz="1200" dirty="0">
                <a:solidFill>
                  <a:prstClr val="black"/>
                </a:solidFill>
                <a:latin typeface="ＭＳ Ｐ明朝" pitchFamily="18" charset="-128"/>
                <a:ea typeface="ＭＳ Ｐ明朝" pitchFamily="18" charset="-128"/>
              </a:rPr>
              <a:t>指定行政機関、地方公共団体</a:t>
            </a:r>
            <a:r>
              <a:rPr lang="ja-JP" altLang="en-US" sz="1200" dirty="0" smtClean="0">
                <a:solidFill>
                  <a:prstClr val="black"/>
                </a:solidFill>
                <a:latin typeface="ＭＳ Ｐ明朝" pitchFamily="18" charset="-128"/>
                <a:ea typeface="ＭＳ Ｐ明朝" pitchFamily="18" charset="-128"/>
              </a:rPr>
              <a:t>、指定</a:t>
            </a:r>
            <a:r>
              <a:rPr lang="ja-JP" altLang="en-US" sz="1200" dirty="0">
                <a:solidFill>
                  <a:prstClr val="black"/>
                </a:solidFill>
                <a:latin typeface="ＭＳ Ｐ明朝" pitchFamily="18" charset="-128"/>
                <a:ea typeface="ＭＳ Ｐ明朝" pitchFamily="18" charset="-128"/>
              </a:rPr>
              <a:t>公共機関が</a:t>
            </a:r>
            <a:r>
              <a:rPr lang="ja-JP" altLang="en-US" sz="1200" dirty="0" smtClean="0">
                <a:solidFill>
                  <a:prstClr val="black"/>
                </a:solidFill>
                <a:latin typeface="ＭＳ Ｐ明朝" pitchFamily="18" charset="-128"/>
                <a:ea typeface="ＭＳ Ｐ明朝" pitchFamily="18" charset="-128"/>
              </a:rPr>
              <a:t>、基本的</a:t>
            </a:r>
            <a:r>
              <a:rPr lang="ja-JP" altLang="en-US" sz="1200" dirty="0">
                <a:solidFill>
                  <a:prstClr val="black"/>
                </a:solidFill>
                <a:latin typeface="ＭＳ Ｐ明朝" pitchFamily="18" charset="-128"/>
                <a:ea typeface="ＭＳ Ｐ明朝" pitchFamily="18" charset="-128"/>
              </a:rPr>
              <a:t>対処方針に基づき実施</a:t>
            </a:r>
            <a:r>
              <a:rPr lang="ja-JP" altLang="en-US" sz="1200" dirty="0" smtClean="0">
                <a:solidFill>
                  <a:prstClr val="black"/>
                </a:solidFill>
                <a:latin typeface="ＭＳ Ｐ明朝" pitchFamily="18" charset="-128"/>
                <a:ea typeface="ＭＳ Ｐ明朝" pitchFamily="18" charset="-128"/>
              </a:rPr>
              <a:t>する新型インフルエンザ等対策を総合的</a:t>
            </a:r>
            <a:r>
              <a:rPr lang="ja-JP" altLang="en-US" sz="1200" dirty="0">
                <a:solidFill>
                  <a:prstClr val="black"/>
                </a:solidFill>
                <a:latin typeface="ＭＳ Ｐ明朝" pitchFamily="18" charset="-128"/>
                <a:ea typeface="ＭＳ Ｐ明朝" pitchFamily="18" charset="-128"/>
              </a:rPr>
              <a:t>に</a:t>
            </a:r>
            <a:r>
              <a:rPr lang="ja-JP" altLang="en-US" sz="1200" dirty="0" smtClean="0">
                <a:solidFill>
                  <a:prstClr val="black"/>
                </a:solidFill>
                <a:latin typeface="ＭＳ Ｐ明朝" pitchFamily="18" charset="-128"/>
                <a:ea typeface="ＭＳ Ｐ明朝" pitchFamily="18" charset="-128"/>
              </a:rPr>
              <a:t>推進</a:t>
            </a:r>
            <a:endParaRPr lang="en-US" altLang="ja-JP" sz="1200" dirty="0" smtClean="0">
              <a:solidFill>
                <a:prstClr val="black"/>
              </a:solidFill>
              <a:latin typeface="ＭＳ Ｐ明朝" pitchFamily="18" charset="-128"/>
              <a:ea typeface="ＭＳ Ｐ明朝" pitchFamily="18" charset="-128"/>
            </a:endParaRPr>
          </a:p>
          <a:p>
            <a:pPr algn="ctr"/>
            <a:endParaRPr lang="en-US" altLang="ja-JP" sz="1200" dirty="0">
              <a:solidFill>
                <a:prstClr val="black"/>
              </a:solidFill>
              <a:latin typeface="ＭＳ Ｐ明朝" pitchFamily="18" charset="-128"/>
              <a:ea typeface="ＭＳ Ｐ明朝" pitchFamily="18" charset="-128"/>
            </a:endParaRPr>
          </a:p>
          <a:p>
            <a:r>
              <a:rPr lang="ja-JP" altLang="en-US" sz="1200" dirty="0">
                <a:solidFill>
                  <a:prstClr val="black"/>
                </a:solidFill>
                <a:latin typeface="ＭＳ Ｐ明朝" pitchFamily="18" charset="-128"/>
                <a:ea typeface="ＭＳ Ｐ明朝" pitchFamily="18" charset="-128"/>
              </a:rPr>
              <a:t>○　基本的対処方針の策定、公表　　　</a:t>
            </a:r>
            <a:endParaRPr lang="en-US" altLang="ja-JP" sz="1200" dirty="0">
              <a:solidFill>
                <a:prstClr val="black"/>
              </a:solidFill>
              <a:latin typeface="ＭＳ Ｐ明朝" pitchFamily="18" charset="-128"/>
              <a:ea typeface="ＭＳ Ｐ明朝" pitchFamily="18" charset="-128"/>
            </a:endParaRPr>
          </a:p>
          <a:p>
            <a:r>
              <a:rPr lang="ja-JP" altLang="en-US" sz="1200" dirty="0">
                <a:solidFill>
                  <a:prstClr val="black"/>
                </a:solidFill>
                <a:latin typeface="ＭＳ Ｐ明朝" pitchFamily="18" charset="-128"/>
                <a:ea typeface="ＭＳ Ｐ明朝" pitchFamily="18" charset="-128"/>
              </a:rPr>
              <a:t>○　新型インフルエンザ等対策に</a:t>
            </a:r>
            <a:r>
              <a:rPr lang="ja-JP" altLang="en-US" sz="1200" dirty="0" smtClean="0">
                <a:solidFill>
                  <a:prstClr val="black"/>
                </a:solidFill>
                <a:latin typeface="ＭＳ Ｐ明朝" pitchFamily="18" charset="-128"/>
                <a:ea typeface="ＭＳ Ｐ明朝" pitchFamily="18" charset="-128"/>
              </a:rPr>
              <a:t>関す　</a:t>
            </a:r>
            <a:endParaRPr lang="en-US" altLang="ja-JP" sz="1200" dirty="0" smtClean="0">
              <a:solidFill>
                <a:prstClr val="black"/>
              </a:solidFill>
              <a:latin typeface="ＭＳ Ｐ明朝" pitchFamily="18" charset="-128"/>
              <a:ea typeface="ＭＳ Ｐ明朝" pitchFamily="18" charset="-128"/>
            </a:endParaRPr>
          </a:p>
          <a:p>
            <a:r>
              <a:rPr lang="ja-JP" altLang="en-US" sz="1200" dirty="0" smtClean="0">
                <a:solidFill>
                  <a:prstClr val="black"/>
                </a:solidFill>
                <a:latin typeface="ＭＳ Ｐ明朝" pitchFamily="18" charset="-128"/>
                <a:ea typeface="ＭＳ Ｐ明朝" pitchFamily="18" charset="-128"/>
              </a:rPr>
              <a:t>　</a:t>
            </a:r>
            <a:r>
              <a:rPr lang="ja-JP" altLang="en-US" sz="1200" dirty="0" err="1" smtClean="0">
                <a:solidFill>
                  <a:prstClr val="black"/>
                </a:solidFill>
                <a:latin typeface="ＭＳ Ｐ明朝" pitchFamily="18" charset="-128"/>
                <a:ea typeface="ＭＳ Ｐ明朝" pitchFamily="18" charset="-128"/>
              </a:rPr>
              <a:t>る</a:t>
            </a:r>
            <a:r>
              <a:rPr lang="ja-JP" altLang="en-US" sz="1200" dirty="0">
                <a:solidFill>
                  <a:prstClr val="black"/>
                </a:solidFill>
                <a:latin typeface="ＭＳ Ｐ明朝" pitchFamily="18" charset="-128"/>
                <a:ea typeface="ＭＳ Ｐ明朝" pitchFamily="18" charset="-128"/>
              </a:rPr>
              <a:t>総合</a:t>
            </a:r>
            <a:r>
              <a:rPr lang="ja-JP" altLang="en-US" sz="1200" dirty="0" smtClean="0">
                <a:solidFill>
                  <a:prstClr val="black"/>
                </a:solidFill>
                <a:latin typeface="ＭＳ Ｐ明朝" pitchFamily="18" charset="-128"/>
                <a:ea typeface="ＭＳ Ｐ明朝" pitchFamily="18" charset="-128"/>
              </a:rPr>
              <a:t>調整等</a:t>
            </a:r>
            <a:endParaRPr lang="en-US" altLang="ja-JP" sz="1400" dirty="0" smtClean="0">
              <a:solidFill>
                <a:prstClr val="black"/>
              </a:solidFill>
              <a:latin typeface="ＭＳ Ｐ明朝" pitchFamily="18" charset="-128"/>
              <a:ea typeface="ＭＳ Ｐ明朝" pitchFamily="18" charset="-128"/>
            </a:endParaRPr>
          </a:p>
        </p:txBody>
      </p:sp>
      <p:sp>
        <p:nvSpPr>
          <p:cNvPr id="2" name="角丸四角形 1"/>
          <p:cNvSpPr/>
          <p:nvPr/>
        </p:nvSpPr>
        <p:spPr>
          <a:xfrm>
            <a:off x="81411" y="4520478"/>
            <a:ext cx="2776119" cy="473421"/>
          </a:xfrm>
          <a:prstGeom prst="round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latin typeface="ＭＳ Ｐゴシック" pitchFamily="50" charset="-128"/>
                <a:ea typeface="ＭＳ Ｐゴシック" pitchFamily="50" charset="-128"/>
              </a:rPr>
              <a:t>政府対策本部長</a:t>
            </a:r>
            <a:endParaRPr lang="en-US" altLang="ja-JP" sz="1200" dirty="0">
              <a:solidFill>
                <a:prstClr val="black"/>
              </a:solidFill>
              <a:latin typeface="ＭＳ Ｐゴシック" pitchFamily="50" charset="-128"/>
              <a:ea typeface="ＭＳ Ｐゴシック" pitchFamily="50" charset="-128"/>
            </a:endParaRPr>
          </a:p>
          <a:p>
            <a:pPr algn="ctr"/>
            <a:r>
              <a:rPr lang="ja-JP" altLang="en-US" sz="1200" dirty="0">
                <a:solidFill>
                  <a:prstClr val="black"/>
                </a:solidFill>
                <a:latin typeface="ＭＳ Ｐゴシック" pitchFamily="50" charset="-128"/>
                <a:ea typeface="ＭＳ Ｐゴシック" pitchFamily="50" charset="-128"/>
              </a:rPr>
              <a:t>（内閣総理大臣）</a:t>
            </a:r>
            <a:endParaRPr lang="en-US" altLang="ja-JP" sz="1200" dirty="0">
              <a:solidFill>
                <a:prstClr val="black"/>
              </a:solidFill>
              <a:latin typeface="ＭＳ Ｐゴシック" pitchFamily="50" charset="-128"/>
              <a:ea typeface="ＭＳ Ｐゴシック" pitchFamily="50" charset="-128"/>
            </a:endParaRPr>
          </a:p>
        </p:txBody>
      </p:sp>
      <p:sp>
        <p:nvSpPr>
          <p:cNvPr id="56" name="角丸四角形 55"/>
          <p:cNvSpPr/>
          <p:nvPr/>
        </p:nvSpPr>
        <p:spPr>
          <a:xfrm>
            <a:off x="81412" y="5836045"/>
            <a:ext cx="2788464" cy="561209"/>
          </a:xfrm>
          <a:prstGeom prst="round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latin typeface="ＭＳ Ｐゴシック" pitchFamily="50" charset="-128"/>
                <a:ea typeface="ＭＳ Ｐゴシック" pitchFamily="50" charset="-128"/>
              </a:rPr>
              <a:t>政府対策本部員</a:t>
            </a:r>
            <a:endParaRPr lang="en-US" altLang="ja-JP" sz="1200" dirty="0">
              <a:solidFill>
                <a:prstClr val="black"/>
              </a:solidFill>
              <a:latin typeface="ＭＳ Ｐゴシック" pitchFamily="50" charset="-128"/>
              <a:ea typeface="ＭＳ Ｐゴシック" pitchFamily="50" charset="-128"/>
            </a:endParaRPr>
          </a:p>
          <a:p>
            <a:pPr algn="ctr"/>
            <a:r>
              <a:rPr lang="ja-JP" altLang="en-US" sz="1050" dirty="0">
                <a:solidFill>
                  <a:prstClr val="black"/>
                </a:solidFill>
                <a:latin typeface="ＭＳ Ｐゴシック" pitchFamily="50" charset="-128"/>
                <a:ea typeface="ＭＳ Ｐゴシック" pitchFamily="50" charset="-128"/>
              </a:rPr>
              <a:t>（本部長・副本部長以外の全国務大臣）</a:t>
            </a:r>
            <a:endParaRPr lang="en-US" altLang="ja-JP" sz="1050" dirty="0">
              <a:solidFill>
                <a:prstClr val="black"/>
              </a:solidFill>
              <a:latin typeface="ＭＳ Ｐゴシック" pitchFamily="50" charset="-128"/>
              <a:ea typeface="ＭＳ Ｐゴシック" pitchFamily="50" charset="-128"/>
            </a:endParaRPr>
          </a:p>
        </p:txBody>
      </p:sp>
      <p:cxnSp>
        <p:nvCxnSpPr>
          <p:cNvPr id="77" name="直線コネクタ 76"/>
          <p:cNvCxnSpPr>
            <a:stCxn id="2" idx="2"/>
            <a:endCxn id="56" idx="0"/>
          </p:cNvCxnSpPr>
          <p:nvPr/>
        </p:nvCxnSpPr>
        <p:spPr>
          <a:xfrm>
            <a:off x="1469471" y="4993899"/>
            <a:ext cx="6173" cy="842146"/>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93" name="正方形/長方形 92"/>
          <p:cNvSpPr/>
          <p:nvPr/>
        </p:nvSpPr>
        <p:spPr>
          <a:xfrm>
            <a:off x="6175059" y="2387351"/>
            <a:ext cx="2886898" cy="4354017"/>
          </a:xfrm>
          <a:prstGeom prst="rect">
            <a:avLst/>
          </a:prstGeom>
          <a:pattFill prst="openDmnd">
            <a:fgClr>
              <a:schemeClr val="tx2">
                <a:lumMod val="20000"/>
                <a:lumOff val="80000"/>
              </a:schemeClr>
            </a:fgClr>
            <a:bgClr>
              <a:schemeClr val="bg1"/>
            </a:bgClr>
          </a:patt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95" name="テキスト ボックス 94"/>
          <p:cNvSpPr txBox="1"/>
          <p:nvPr/>
        </p:nvSpPr>
        <p:spPr>
          <a:xfrm>
            <a:off x="6245369" y="2348881"/>
            <a:ext cx="2719119" cy="2016223"/>
          </a:xfrm>
          <a:prstGeom prst="rect">
            <a:avLst/>
          </a:prstGeom>
          <a:solidFill>
            <a:schemeClr val="tx2">
              <a:lumMod val="20000"/>
              <a:lumOff val="80000"/>
            </a:schemeClr>
          </a:solidFill>
          <a:ln w="28575">
            <a:solidFill>
              <a:srgbClr val="0070C0"/>
            </a:solidFill>
          </a:ln>
        </p:spPr>
        <p:txBody>
          <a:bodyPr wrap="square" rtlCol="0">
            <a:noAutofit/>
          </a:bodyPr>
          <a:lstStyle/>
          <a:p>
            <a:pPr algn="ctr"/>
            <a:r>
              <a:rPr lang="ja-JP" altLang="en-US" sz="1400" b="1" u="sng" dirty="0">
                <a:solidFill>
                  <a:prstClr val="black"/>
                </a:solidFill>
                <a:latin typeface="ＭＳ Ｐゴシック" pitchFamily="50" charset="-128"/>
                <a:ea typeface="ＭＳ Ｐゴシック" pitchFamily="50" charset="-128"/>
              </a:rPr>
              <a:t>市町村</a:t>
            </a:r>
            <a:r>
              <a:rPr lang="ja-JP" altLang="en-US" sz="1400" b="1" u="sng" dirty="0" smtClean="0">
                <a:solidFill>
                  <a:prstClr val="black"/>
                </a:solidFill>
                <a:latin typeface="ＭＳ Ｐゴシック" pitchFamily="50" charset="-128"/>
                <a:ea typeface="ＭＳ Ｐゴシック" pitchFamily="50" charset="-128"/>
              </a:rPr>
              <a:t>対策本部</a:t>
            </a:r>
            <a:endParaRPr lang="en-US" altLang="ja-JP" sz="1400" b="1" u="sng" dirty="0" smtClean="0">
              <a:solidFill>
                <a:prstClr val="black"/>
              </a:solidFill>
              <a:latin typeface="ＭＳ Ｐゴシック" pitchFamily="50" charset="-128"/>
              <a:ea typeface="ＭＳ Ｐゴシック" pitchFamily="50" charset="-128"/>
            </a:endParaRPr>
          </a:p>
          <a:p>
            <a:pPr algn="ctr"/>
            <a:endParaRPr lang="en-US" altLang="ja-JP" sz="1200" dirty="0" smtClean="0">
              <a:solidFill>
                <a:prstClr val="black"/>
              </a:solidFill>
              <a:latin typeface="ＭＳ ゴシック" pitchFamily="49" charset="-128"/>
              <a:ea typeface="ＭＳ ゴシック" pitchFamily="49" charset="-128"/>
            </a:endParaRPr>
          </a:p>
          <a:p>
            <a:r>
              <a:rPr lang="ja-JP" altLang="en-US" sz="1200" dirty="0">
                <a:solidFill>
                  <a:prstClr val="black"/>
                </a:solidFill>
                <a:latin typeface="ＭＳ Ｐ明朝" pitchFamily="18" charset="-128"/>
                <a:ea typeface="ＭＳ Ｐ明朝" pitchFamily="18" charset="-128"/>
              </a:rPr>
              <a:t>市町村が実施</a:t>
            </a:r>
            <a:r>
              <a:rPr lang="ja-JP" altLang="en-US" sz="1200" dirty="0" smtClean="0">
                <a:solidFill>
                  <a:prstClr val="black"/>
                </a:solidFill>
                <a:latin typeface="ＭＳ Ｐ明朝" pitchFamily="18" charset="-128"/>
                <a:ea typeface="ＭＳ Ｐ明朝" pitchFamily="18" charset="-128"/>
              </a:rPr>
              <a:t>する新型インフルエンザ等対策を総合的</a:t>
            </a:r>
            <a:r>
              <a:rPr lang="ja-JP" altLang="en-US" sz="1200" dirty="0">
                <a:solidFill>
                  <a:prstClr val="black"/>
                </a:solidFill>
                <a:latin typeface="ＭＳ Ｐ明朝" pitchFamily="18" charset="-128"/>
                <a:ea typeface="ＭＳ Ｐ明朝" pitchFamily="18" charset="-128"/>
              </a:rPr>
              <a:t>に</a:t>
            </a:r>
            <a:r>
              <a:rPr lang="ja-JP" altLang="en-US" sz="1200" dirty="0" smtClean="0">
                <a:solidFill>
                  <a:prstClr val="black"/>
                </a:solidFill>
                <a:latin typeface="ＭＳ Ｐ明朝" pitchFamily="18" charset="-128"/>
                <a:ea typeface="ＭＳ Ｐ明朝" pitchFamily="18" charset="-128"/>
              </a:rPr>
              <a:t>推進</a:t>
            </a:r>
            <a:endParaRPr lang="en-US" altLang="ja-JP" sz="1200" dirty="0" smtClean="0">
              <a:solidFill>
                <a:prstClr val="black"/>
              </a:solidFill>
              <a:latin typeface="ＭＳ Ｐ明朝" pitchFamily="18" charset="-128"/>
              <a:ea typeface="ＭＳ Ｐ明朝" pitchFamily="18" charset="-128"/>
            </a:endParaRPr>
          </a:p>
          <a:p>
            <a:pPr algn="ctr"/>
            <a:endParaRPr lang="en-US" altLang="ja-JP" sz="1200" dirty="0" smtClean="0">
              <a:solidFill>
                <a:prstClr val="black"/>
              </a:solidFill>
              <a:latin typeface="ＭＳ Ｐ明朝" pitchFamily="18" charset="-128"/>
              <a:ea typeface="ＭＳ Ｐ明朝" pitchFamily="18" charset="-128"/>
            </a:endParaRPr>
          </a:p>
          <a:p>
            <a:pPr marL="174625" indent="-174625"/>
            <a:r>
              <a:rPr lang="ja-JP" altLang="en-US" sz="1200" dirty="0">
                <a:solidFill>
                  <a:prstClr val="black"/>
                </a:solidFill>
                <a:latin typeface="ＭＳ Ｐ明朝" pitchFamily="18" charset="-128"/>
                <a:ea typeface="ＭＳ Ｐ明朝" pitchFamily="18" charset="-128"/>
              </a:rPr>
              <a:t>○　市町村内の新型</a:t>
            </a:r>
            <a:r>
              <a:rPr lang="ja-JP" altLang="en-US" sz="1200" dirty="0" smtClean="0">
                <a:solidFill>
                  <a:prstClr val="black"/>
                </a:solidFill>
                <a:latin typeface="ＭＳ Ｐ明朝" pitchFamily="18" charset="-128"/>
                <a:ea typeface="ＭＳ Ｐ明朝" pitchFamily="18" charset="-128"/>
              </a:rPr>
              <a:t>インフルエンザ等対策</a:t>
            </a:r>
            <a:r>
              <a:rPr lang="ja-JP" altLang="en-US" sz="1200" dirty="0">
                <a:solidFill>
                  <a:prstClr val="black"/>
                </a:solidFill>
                <a:latin typeface="ＭＳ Ｐ明朝" pitchFamily="18" charset="-128"/>
                <a:ea typeface="ＭＳ Ｐ明朝" pitchFamily="18" charset="-128"/>
              </a:rPr>
              <a:t>に関する総合</a:t>
            </a:r>
            <a:r>
              <a:rPr lang="ja-JP" altLang="en-US" sz="1200" dirty="0" smtClean="0">
                <a:solidFill>
                  <a:prstClr val="black"/>
                </a:solidFill>
                <a:latin typeface="ＭＳ Ｐ明朝" pitchFamily="18" charset="-128"/>
                <a:ea typeface="ＭＳ Ｐ明朝" pitchFamily="18" charset="-128"/>
              </a:rPr>
              <a:t>調整等</a:t>
            </a:r>
            <a:endParaRPr lang="en-US" altLang="ja-JP" sz="200" dirty="0" smtClean="0">
              <a:solidFill>
                <a:prstClr val="black"/>
              </a:solidFill>
              <a:latin typeface="ＭＳ Ｐ明朝" pitchFamily="18" charset="-128"/>
              <a:ea typeface="ＭＳ Ｐ明朝" pitchFamily="18" charset="-128"/>
            </a:endParaRPr>
          </a:p>
        </p:txBody>
      </p:sp>
      <p:sp>
        <p:nvSpPr>
          <p:cNvPr id="90" name="角丸四角形 89"/>
          <p:cNvSpPr/>
          <p:nvPr/>
        </p:nvSpPr>
        <p:spPr>
          <a:xfrm>
            <a:off x="6259409" y="4520478"/>
            <a:ext cx="2705080" cy="492500"/>
          </a:xfrm>
          <a:prstGeom prst="round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latin typeface="ＭＳ Ｐゴシック" pitchFamily="50" charset="-128"/>
                <a:ea typeface="ＭＳ Ｐゴシック" pitchFamily="50" charset="-128"/>
              </a:rPr>
              <a:t>市町村対策本部長</a:t>
            </a:r>
            <a:endParaRPr lang="en-US" altLang="ja-JP" sz="1200" dirty="0">
              <a:solidFill>
                <a:prstClr val="black"/>
              </a:solidFill>
              <a:latin typeface="ＭＳ Ｐゴシック" pitchFamily="50" charset="-128"/>
              <a:ea typeface="ＭＳ Ｐゴシック" pitchFamily="50" charset="-128"/>
            </a:endParaRPr>
          </a:p>
          <a:p>
            <a:pPr algn="ctr"/>
            <a:r>
              <a:rPr lang="ja-JP" altLang="en-US" sz="1200" dirty="0">
                <a:solidFill>
                  <a:prstClr val="black"/>
                </a:solidFill>
                <a:latin typeface="ＭＳ Ｐゴシック" pitchFamily="50" charset="-128"/>
                <a:ea typeface="ＭＳ Ｐゴシック" pitchFamily="50" charset="-128"/>
              </a:rPr>
              <a:t>（市町村長）</a:t>
            </a:r>
            <a:endParaRPr lang="en-US" altLang="ja-JP" sz="1200" dirty="0">
              <a:solidFill>
                <a:prstClr val="black"/>
              </a:solidFill>
              <a:latin typeface="ＭＳ Ｐゴシック" pitchFamily="50" charset="-128"/>
              <a:ea typeface="ＭＳ Ｐゴシック" pitchFamily="50" charset="-128"/>
            </a:endParaRPr>
          </a:p>
        </p:txBody>
      </p:sp>
      <p:sp>
        <p:nvSpPr>
          <p:cNvPr id="86" name="角丸四角形 85"/>
          <p:cNvSpPr/>
          <p:nvPr/>
        </p:nvSpPr>
        <p:spPr>
          <a:xfrm>
            <a:off x="6259409" y="5836045"/>
            <a:ext cx="2705080" cy="833315"/>
          </a:xfrm>
          <a:prstGeom prst="round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latin typeface="ＭＳ Ｐゴシック" pitchFamily="50" charset="-128"/>
                <a:ea typeface="ＭＳ Ｐゴシック" pitchFamily="50" charset="-128"/>
              </a:rPr>
              <a:t>市町村対策本部員</a:t>
            </a:r>
            <a:endParaRPr lang="en-US" altLang="ja-JP" sz="1200" dirty="0">
              <a:solidFill>
                <a:prstClr val="black"/>
              </a:solidFill>
              <a:latin typeface="ＭＳ Ｐゴシック" pitchFamily="50" charset="-128"/>
              <a:ea typeface="ＭＳ Ｐゴシック" pitchFamily="50" charset="-128"/>
            </a:endParaRPr>
          </a:p>
          <a:p>
            <a:pPr algn="ctr"/>
            <a:r>
              <a:rPr lang="ja-JP" altLang="en-US" sz="1050" dirty="0">
                <a:solidFill>
                  <a:prstClr val="black"/>
                </a:solidFill>
                <a:latin typeface="ＭＳ Ｐゴシック" pitchFamily="50" charset="-128"/>
                <a:ea typeface="ＭＳ Ｐゴシック" pitchFamily="50" charset="-128"/>
              </a:rPr>
              <a:t>（副市町村長、教育長、消防長又は消防吏員</a:t>
            </a:r>
            <a:r>
              <a:rPr lang="ja-JP" altLang="en-US" sz="1050" dirty="0" smtClean="0">
                <a:solidFill>
                  <a:prstClr val="black"/>
                </a:solidFill>
                <a:latin typeface="ＭＳ Ｐゴシック" pitchFamily="50" charset="-128"/>
                <a:ea typeface="ＭＳ Ｐゴシック" pitchFamily="50" charset="-128"/>
              </a:rPr>
              <a:t>、市町</a:t>
            </a:r>
            <a:r>
              <a:rPr lang="ja-JP" altLang="en-US" sz="1050" dirty="0">
                <a:solidFill>
                  <a:prstClr val="black"/>
                </a:solidFill>
                <a:latin typeface="ＭＳ Ｐゴシック" pitchFamily="50" charset="-128"/>
                <a:ea typeface="ＭＳ Ｐゴシック" pitchFamily="50" charset="-128"/>
              </a:rPr>
              <a:t>村長に任命された市町村職員）</a:t>
            </a:r>
            <a:endParaRPr lang="en-US" altLang="ja-JP" sz="1050" dirty="0">
              <a:solidFill>
                <a:prstClr val="black"/>
              </a:solidFill>
              <a:latin typeface="ＭＳ Ｐゴシック" pitchFamily="50" charset="-128"/>
              <a:ea typeface="ＭＳ Ｐゴシック" pitchFamily="50" charset="-128"/>
            </a:endParaRPr>
          </a:p>
        </p:txBody>
      </p:sp>
      <p:sp>
        <p:nvSpPr>
          <p:cNvPr id="117" name="AutoShape 4" descr="data:image/jpeg;base64,/9j/4AAQSkZJRgABAQAAAQABAAD/2wBDAAkGBwgHBgkIBwgKCgkLDRYPDQwMDRsUFRAWIB0iIiAdHx8kKDQsJCYxJx8fLT0tMTU3Ojo6Iys/RD84QzQ5Ojf/2wBDAQoKCg0MDRoPDxo3JR8lNzc3Nzc3Nzc3Nzc3Nzc3Nzc3Nzc3Nzc3Nzc3Nzc3Nzc3Nzc3Nzc3Nzc3Nzc3Nzc3Nzf/wAARCACQAIcDASIAAhEBAxEB/8QAHAABAAEFAQEAAAAAAAAAAAAAAAYBAgQFBwgD/8QAQhAAAQMDAQUFBQQHBgcAAAAAAQIDBAAFESEGEjFBUQcTYXGBFCIjMpFCUqGxFTVidIKy0QgWM3PBwjRVY3KU8PH/xAAZAQEBAQEBAQAAAAAAAAAAAAAAAQIDBAX/xAAoEQEAAgIBAwIFBQAAAAAAAAAAAQIDESEEEkETMQUyMzRxYbHB0fD/2gAMAwEAAhEDEQA/AO40pSgUpSgUpSgtPE0zVTUGvHZrb7ncpU9VwnNOyVlakgoKQfAYzj1rNpmI4jbrhpjtbWS3bH42k2z8n2q2h3dI+O+jX9l1ac/hWyzXD9hdjkbRvzTJffYjRSEJWzgb6iTka5xpg8OddW2W2bjbNQnosSRIfQ66XSXyCQcAYGANNK54slrxvWoevrekw9NaaVybtHjX87bylKtOetdnz11K1VhvjN6M8MMvN+xS1xV96kDeUniRg8NfOtrUid8w1as1nU+5SlKrJSlKBSlKBSlKBXwlS2YjPeyFhKeA5knoBzr71z7azaCLEMibcHwzEjqLTe8fmIJBwOZJB9APGrDNrahIxtMx3nxI7iGObhIJA6kDl61vM5xivOTPayld0bS7bkt28uYUsrKnAn72AMZ54r0JayTbYhJySygk9fdFJ0lZt5Qnse1t11/fT/KK6Biuf9jv6uuv77/tFdBrjg+nD6XxP7u/+8QVQ1WqGurwIh2duBTu06Ncpvkkn1I/pUwqE9mqt9/aZeMb94eVjpk1Nqxj+V6usjWe0fj9oKUpW3lKUpQKUpQKUr4TJbMNhTr6t1I4Y4k9BQfevJ3abtA5dr85DbWr2SCotBGcBTg+dWOudPIeNen7beGZ7q2ktLaWkbwCyPeHPGDy0+orzFC2Rum2O216h2oNp7uU8t550kJbHeHGcA6nkKJxPKGc69rWn9VQv8hv+UVxm29h9tQVfpTaF6QrGNyDHA3Dzyfe/IV1qO040w0yhM5xtpAQkktt6AY8DRUW7Hv1ddf33/aK6DUctNiiWdt1u3QZDCXV94sJlk5VwzqqthhaB7zMwJHFQkA4+qqxjrNaxEvT1meufPbJX2ls6oeNapqQ86nMF153ll9rdSPXAyPLNau6bVWW2XeNaLxeAi4SShLcZhtepUQE5KQSMk8yK28zW9mrqG17Rla0pSLm4cqOMampmJ0c/IvvB1bSV/kDXwiWyBDKzEhR2lKUVLUhsAqUeJJ4knqavk3KDEITMmxmFEaB15KSfqazSvbXTt1GaM2WbxGt/wBLzOYAJUVpA4lTSgB5kjSvu0628nfacStJ4FJyK0zu0lidZeQ3ebepXdq0EpHTzrMZaZfjtPsLSFlAw62Qc6c8aEeBrTi2FK+MV4utZWndcSd1aeiv/dfIilB9qUpQK592jbSx7M29Jkqy3GG402DguOqGcD0x5e9XQa8v9tN6cn7WyLdnDMJxYIGdVqOp+m6PrRLRvhM+yJzaC7XWRtPcZa0w3ErjsMBta0HUElKBwAwBvdSc1PrBa7fs0iRHhPvB2ZJXIdUYS1OLUonjp8o4DTT61oux7Z2dYdkEPXWS+hUxQdaigAd0k8BwzvKznGdNNAc1PGYy8EE9w2de7bPvHxUriT5fU0PZ9Epaiw0NLdCEIQEhSlBPAfnWOP0erVSjIHVSlOg/mKyO6ixgXChCSPtnVX14k1Qpdkn4m80zySDhavM8h4cfLhVGIj2CQpSIkBp1adFb0fcSnzJT+Aya+zVrjoWHHWWVL5BLYSkeQ/rk1i7Q7RWbZaAJN3ltxWRohAGVLPRKRqa4btl21Xe6KcjbPNm2QzoHTq+oefBPpr41B0XayW1Ytq2bzfduXYkBn3mbMw2cr90AhQSSVgnXJTpnQjjUK2l7ZYCriZmzuzkRU1KdxNxnNAubueACdccftelcefedkvLekOrddWcqWtRUpR6knjVmBii6Sm+dom1d6WTJvMlpvk1FUWUD0TjPrmou64t1xTjq1LWo5UpRySepNUNUoFSPY/bO87KTmn7fKcVHSfiQ1rPdOAnUFPAHxGoqOVUCg9jbKXiNf7ai7Qf+HloQ4EkglKsYUk40yMY8xSo92JW1y39nluLyVJXJK38E8EqUd36pAPrSgntKUoFcUs2xIvvarfr5c2x+i4E0qSFfK86ACB5J4n0HWuyynS2gBsBTqtEJPDPj4da0VxuUK0oiNvgqRJmJYaSkDL761ZKjwGBqo9cHwBC+ZfIcO8WuHKUr2u4rUmIwBwSlJKlnpp+YHWtu8+lshABU4flQnif6DxqCbN2iVeXbTtBe1OqukVyU5HbPuoCHVkJWrGuNwDdHOpbdbnb9nba7cLtKQwygfEdc4qPIADUnokURloaO93shSStOox8qPL+v/wArl/aH2xRLOXrds13cyek7q5Khllo8wPvKH088Yrn/AGidqdw2p7yDbe8g2gjBbzhx/wD7yDoP2Qcdc1zknNBl3a6TrxNcm3SU7KkufM44cnyHQeArDpSirhjnWTOQy2pttkKCggd5k/a41bBfTHe31NpcG6RhRxjPOrp8hEl8uIRuZSMjqeZrPPc7x2RinnmWKapSlacCsy0W9663SJb4w+NKeQyjTOCo4yfCsQDJxXZv7PWyvfzZO0str4UfLETeHFZHvKHkNM+J6UHdYMRqDCjxGE4aYbS2gdABgUr7ilAqh4VWvjLdU0wtSACvGEgjiToKCP7QXuNaIM+4S1EJipUClJG8Qkb24n9pWM+A15CtLs7bJd9dTdL0gZEtuXBYzpGSGQlIIwOBUogc9CavZ2dnXTad+beHSqJEccbhR8Dd3FBOVrHNRUFEA8j0wDpO0jtTh7NtOWjZxbUi5+8lx0EKRFPA5+8vOdDwPHoSJJtvt1Z9iIKkurEm5LG83EQob6yftLP2U+P0FebdrdrLttbcDLuz5UE6NMI0baT0SP8AXia1U+bJnzHZkx9x+S8recdWclRrHopSlKBSlKBSlKBSlVTx5UGy2dskvaG8RLXATvPyHN0HGiBzUfADWvXuzllibPWaLaoCN1iOjdHVR4lR8SSTUM7Htgxsrafb7iwkXiYn4nMsN8Q2PHQE+OnKujUClKUA1rC8p95SkkBSVKSM/K0kEgqPicHHh61lT5KYrG+taGwSRvuHCUYBJJPQAGvPfal2mG599Ytm3lN20KPtEtBwqWrnjojP18tKDcdp/asENvWPZGRhJymRcW1Zznils9eqvp1rialEk51PMnmatpQKUpQKUpQKUpQKUpQK652EbEJu1xO0Vya3ocNeIyFp0ceGDveSfz8q5nYbXIvV4iWyGMvynQ2kngM8SfADJ9K9iWK0xrHaYlsgp3Y8ZsIT1PUnxJ1oM+lKUClKUGj22sCdp9mJ1p7zu1vt/Ccz8qxqknHLOh8Ca8kXyy3Kw3BcG7Q3IshH2VjQjqCNCPEV7HXGS02SuRI7tI4BeN0eY1/GtLfbDYL/AAnY8mCzOcW2pDb24HVtZ5pcPyngeIzQeQqV2DaHsaWwouwpLkdviQ8A4gfxJ1A8xUOm9m+0sZZDURqUjGe8ZeTj6KIP4UTuhEKVu5WyW0MVQS9Z5mf+m0V/y5rAdtdwZOHYMps5x77Kh/pRdww6V9FMuIBK0LSBxykirKClKUFApSqjjQdi/s67PiTdJ1/kNApiJ7iOo4/xFD3iOhCcD+OvQFQTsjtj1q2BtaGGmQZLftS1rUQVFeo0A+7ujOeAqVLlPpUUJU064NChtpRwehOcD1xQbGlYyFSXYoUUpYe5pV74H0IqsP2jdV7UUZz7oTyHj60GRSlKBQ0pQY7rjyVFLcdS+iipIH55/CtXJsyZBKhCYZUftNSCn8NzGa3lKGtom9YJaf8ABBV0C90/jkflXy/Qt0Q3vLYbUR9lp7J/EAVMaxnJJKi0y2pbgP2kqSkfxY/LNXcsenVBVtgFaXWsFB+IFI+Xz6VathgJO803unTVAwanpLrjOQgIc+6s5H1HI1r/AGNhtTS41pDTzJy2U7iANCMEg6jU6Yq9zPpfqh67fGbSVOQG0JHFSo+B9SKx3rPaZm6p+2wX8fKVx0Lx5ZFdDXJcew3GSpDm8N4uNnCRzzwz6GseTADxJkQoj5++nKF+nHX1psnHPiXP/wC7li/5Jbf/AA2/6VY9s/Y22XHBY7aShBVj2NvXAz92pbLsjoyqG29/lulJ+igdPUGtLckSYsR0vxnGlkEBLmgUegUDj6GruGO20Sl8ZssQI8KO2oMRmkNKDWBwSBujJGABxPp1xczKfUkCJCAZHyqBGPQaD1BIq5B7yOllljv0g6uKVhCjxJPM6+GprNjrU43vLQUKBIUD1Bxp4Vh6HziqkrCjIbSj7oB19Rk/nWTSlApSlB//2Q=="/>
          <p:cNvSpPr>
            <a:spLocks noChangeAspect="1" noChangeArrowheads="1"/>
          </p:cNvSpPr>
          <p:nvPr/>
        </p:nvSpPr>
        <p:spPr bwMode="auto">
          <a:xfrm>
            <a:off x="66378" y="836712"/>
            <a:ext cx="8995579" cy="1440160"/>
          </a:xfrm>
          <a:prstGeom prst="rect">
            <a:avLst/>
          </a:prstGeom>
          <a:noFill/>
          <a:ln w="19050" cmpd="dbl">
            <a:solidFill>
              <a:schemeClr val="tx1"/>
            </a:solidFill>
          </a:ln>
          <a:extLst>
            <a:ext uri="{909E8E84-426E-40DD-AFC4-6F175D3DCCD1}">
              <a14:hiddenFill xmlns=""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r>
              <a:rPr lang="ja-JP" altLang="en-US" sz="1400" b="1" dirty="0" smtClean="0">
                <a:latin typeface="ＭＳ ゴシック" pitchFamily="49" charset="-128"/>
                <a:ea typeface="ＭＳ ゴシック" pitchFamily="49" charset="-128"/>
              </a:rPr>
              <a:t>○　</a:t>
            </a:r>
            <a:r>
              <a:rPr lang="ja-JP" altLang="en-US" sz="1400" dirty="0" smtClean="0">
                <a:latin typeface="ＭＳ Ｐ明朝" pitchFamily="18" charset="-128"/>
                <a:ea typeface="ＭＳ Ｐ明朝" pitchFamily="18" charset="-128"/>
              </a:rPr>
              <a:t>国として整合性ある対策を効果的に実施するため、</a:t>
            </a:r>
            <a:r>
              <a:rPr lang="ja-JP" altLang="en-US" sz="1400" b="1" dirty="0" smtClean="0">
                <a:latin typeface="ＭＳ Ｐゴシック" pitchFamily="50" charset="-128"/>
                <a:ea typeface="ＭＳ Ｐゴシック" pitchFamily="50" charset="-128"/>
              </a:rPr>
              <a:t>国及び地方公共団体（県、市町村）に対策本部を設置。</a:t>
            </a:r>
            <a:endParaRPr lang="en-US" altLang="ja-JP" sz="1400" b="1" dirty="0" smtClean="0">
              <a:latin typeface="ＭＳ Ｐゴシック" pitchFamily="50" charset="-128"/>
              <a:ea typeface="ＭＳ Ｐゴシック" pitchFamily="50" charset="-128"/>
            </a:endParaRPr>
          </a:p>
          <a:p>
            <a:endParaRPr lang="en-US" altLang="ja-JP" sz="800" b="1" dirty="0" smtClean="0">
              <a:latin typeface="ＭＳ ゴシック" pitchFamily="49" charset="-128"/>
              <a:ea typeface="ＭＳ ゴシック" pitchFamily="49" charset="-128"/>
            </a:endParaRPr>
          </a:p>
          <a:p>
            <a:pPr marL="355600" indent="-355600"/>
            <a:r>
              <a:rPr lang="ja-JP" altLang="en-US" sz="1400" b="1" dirty="0" smtClean="0">
                <a:latin typeface="ＭＳ ゴシック" pitchFamily="49" charset="-128"/>
                <a:ea typeface="ＭＳ ゴシック" pitchFamily="49" charset="-128"/>
              </a:rPr>
              <a:t>○　</a:t>
            </a:r>
            <a:r>
              <a:rPr lang="ja-JP" altLang="en-US" sz="1400" b="1" dirty="0" smtClean="0">
                <a:latin typeface="ＭＳ Ｐゴシック" pitchFamily="50" charset="-128"/>
                <a:ea typeface="ＭＳ Ｐゴシック" pitchFamily="50" charset="-128"/>
              </a:rPr>
              <a:t>国及び県は新型インフルエンザ等の発生時に設置。</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政府対策本部設置後は、海外発生期（国内未発生）でも</a:t>
            </a:r>
            <a:r>
              <a:rPr lang="en-US" altLang="ja-JP" sz="1200" dirty="0" smtClean="0">
                <a:latin typeface="ＭＳ Ｐ明朝" pitchFamily="18" charset="-128"/>
                <a:ea typeface="ＭＳ Ｐ明朝" pitchFamily="18" charset="-128"/>
              </a:rPr>
              <a:t>47</a:t>
            </a:r>
            <a:r>
              <a:rPr lang="ja-JP" altLang="en-US" sz="1200" dirty="0" smtClean="0">
                <a:latin typeface="ＭＳ Ｐ明朝" pitchFamily="18" charset="-128"/>
                <a:ea typeface="ＭＳ Ｐ明朝" pitchFamily="18" charset="-128"/>
              </a:rPr>
              <a:t>都道府県で設置。県は、政府対策本部設置以前でも任意設置可（法律に基づく対策本部ではない）。</a:t>
            </a:r>
            <a:r>
              <a:rPr lang="en-US" altLang="ja-JP" sz="1200" dirty="0" smtClean="0">
                <a:latin typeface="ＭＳ Ｐ明朝" pitchFamily="18" charset="-128"/>
                <a:ea typeface="ＭＳ Ｐ明朝" pitchFamily="18" charset="-128"/>
              </a:rPr>
              <a:t>】</a:t>
            </a:r>
          </a:p>
          <a:p>
            <a:pPr marL="355600" indent="-355600"/>
            <a:endParaRPr lang="en-US" altLang="ja-JP" sz="800" dirty="0" smtClean="0">
              <a:latin typeface="ＭＳ ゴシック" pitchFamily="49" charset="-128"/>
              <a:ea typeface="ＭＳ ゴシック" pitchFamily="49" charset="-128"/>
            </a:endParaRPr>
          </a:p>
          <a:p>
            <a:pPr marL="355600" indent="-355600"/>
            <a:r>
              <a:rPr lang="ja-JP" altLang="en-US" sz="1400" b="1" dirty="0" smtClean="0">
                <a:latin typeface="ＭＳ ゴシック" pitchFamily="49" charset="-128"/>
                <a:ea typeface="ＭＳ ゴシック" pitchFamily="49" charset="-128"/>
              </a:rPr>
              <a:t>○　</a:t>
            </a:r>
            <a:r>
              <a:rPr lang="ja-JP" altLang="en-US" sz="1400" b="1" dirty="0" smtClean="0">
                <a:latin typeface="ＭＳ Ｐゴシック" pitchFamily="50" charset="-128"/>
                <a:ea typeface="ＭＳ Ｐゴシック" pitchFamily="50" charset="-128"/>
              </a:rPr>
              <a:t>市町村は緊急事態宣言以降に設置</a:t>
            </a:r>
            <a:r>
              <a:rPr lang="en-US" altLang="ja-JP" sz="1200" dirty="0" smtClean="0">
                <a:latin typeface="ＭＳ Ｐ明朝" pitchFamily="18" charset="-128"/>
                <a:ea typeface="ＭＳ Ｐ明朝" pitchFamily="18" charset="-128"/>
              </a:rPr>
              <a:t>【</a:t>
            </a:r>
            <a:r>
              <a:rPr lang="ja-JP" altLang="en-US" sz="1200" dirty="0" smtClean="0">
                <a:latin typeface="ＭＳ Ｐ明朝" pitchFamily="18" charset="-128"/>
                <a:ea typeface="ＭＳ Ｐ明朝" pitchFamily="18" charset="-128"/>
              </a:rPr>
              <a:t>宣言以降は、緊急事態措置を実施すべき区域に入っていない市町村も、事前準備・対策推進のために設置。それ以前の時点での任意設置も可（法律に基づく対策本部ではない）。</a:t>
            </a:r>
            <a:r>
              <a:rPr lang="en-US" altLang="ja-JP" sz="1200" dirty="0" smtClean="0">
                <a:latin typeface="ＭＳ Ｐ明朝" pitchFamily="18" charset="-128"/>
                <a:ea typeface="ＭＳ Ｐ明朝" pitchFamily="18" charset="-128"/>
              </a:rPr>
              <a:t>】</a:t>
            </a:r>
          </a:p>
        </p:txBody>
      </p:sp>
      <p:cxnSp>
        <p:nvCxnSpPr>
          <p:cNvPr id="67" name="直線コネクタ 66"/>
          <p:cNvCxnSpPr>
            <a:stCxn id="64" idx="2"/>
            <a:endCxn id="49" idx="0"/>
          </p:cNvCxnSpPr>
          <p:nvPr/>
        </p:nvCxnSpPr>
        <p:spPr>
          <a:xfrm>
            <a:off x="4558886" y="5012978"/>
            <a:ext cx="14435" cy="823067"/>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直線コネクタ 68"/>
          <p:cNvCxnSpPr>
            <a:stCxn id="90" idx="2"/>
            <a:endCxn id="86" idx="0"/>
          </p:cNvCxnSpPr>
          <p:nvPr/>
        </p:nvCxnSpPr>
        <p:spPr>
          <a:xfrm>
            <a:off x="7611949" y="5012978"/>
            <a:ext cx="0" cy="823067"/>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sp>
        <p:nvSpPr>
          <p:cNvPr id="61" name="額縁 60"/>
          <p:cNvSpPr/>
          <p:nvPr/>
        </p:nvSpPr>
        <p:spPr>
          <a:xfrm>
            <a:off x="46549" y="44624"/>
            <a:ext cx="9061955" cy="752330"/>
          </a:xfrm>
          <a:prstGeom prst="bevel">
            <a:avLst>
              <a:gd name="adj" fmla="val 8519"/>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新型インフルエンザ等対策の実施に係る体制について</a:t>
            </a:r>
            <a:endParaRPr lang="en-US" altLang="ja-JP" sz="2400" b="1" dirty="0" smtClean="0">
              <a:solidFill>
                <a:schemeClr val="tx1"/>
              </a:solidFill>
            </a:endParaRPr>
          </a:p>
          <a:p>
            <a:pPr algn="ctr"/>
            <a:r>
              <a:rPr lang="ja-JP" altLang="en-US" dirty="0" smtClean="0">
                <a:solidFill>
                  <a:schemeClr val="tx1"/>
                </a:solidFill>
              </a:rPr>
              <a:t>　（特措法第１５～２６条、３４～３７条）</a:t>
            </a:r>
            <a:endParaRPr kumimoji="1" lang="ja-JP" altLang="en-US" dirty="0">
              <a:solidFill>
                <a:schemeClr val="tx1"/>
              </a:solidFill>
            </a:endParaRPr>
          </a:p>
        </p:txBody>
      </p:sp>
      <p:sp>
        <p:nvSpPr>
          <p:cNvPr id="71" name="右矢印 70"/>
          <p:cNvSpPr/>
          <p:nvPr/>
        </p:nvSpPr>
        <p:spPr>
          <a:xfrm>
            <a:off x="6028903" y="3521125"/>
            <a:ext cx="127273" cy="1340007"/>
          </a:xfrm>
          <a:prstGeom prst="rightArrow">
            <a:avLst/>
          </a:prstGeom>
          <a:solidFill>
            <a:schemeClr val="tx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a:off x="2937597" y="3535648"/>
            <a:ext cx="127273" cy="1340007"/>
          </a:xfrm>
          <a:prstGeom prst="rightArrow">
            <a:avLst/>
          </a:prstGeom>
          <a:solidFill>
            <a:schemeClr val="tx1"/>
          </a:solid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角丸四角形 50"/>
          <p:cNvSpPr/>
          <p:nvPr/>
        </p:nvSpPr>
        <p:spPr>
          <a:xfrm>
            <a:off x="72823" y="5159889"/>
            <a:ext cx="2784707" cy="561206"/>
          </a:xfrm>
          <a:prstGeom prst="round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latin typeface="ＭＳ Ｐゴシック" pitchFamily="50" charset="-128"/>
                <a:ea typeface="ＭＳ Ｐゴシック" pitchFamily="50" charset="-128"/>
              </a:rPr>
              <a:t>政府対策副本部長</a:t>
            </a:r>
            <a:endParaRPr lang="en-US" altLang="ja-JP" sz="1200" dirty="0">
              <a:solidFill>
                <a:prstClr val="black"/>
              </a:solidFill>
              <a:latin typeface="ＭＳ Ｐゴシック" pitchFamily="50" charset="-128"/>
              <a:ea typeface="ＭＳ Ｐゴシック" pitchFamily="50" charset="-128"/>
            </a:endParaRPr>
          </a:p>
          <a:p>
            <a:pPr algn="ctr"/>
            <a:r>
              <a:rPr lang="ja-JP" altLang="en-US" sz="1200" dirty="0">
                <a:solidFill>
                  <a:prstClr val="black"/>
                </a:solidFill>
                <a:latin typeface="ＭＳ Ｐゴシック" pitchFamily="50" charset="-128"/>
                <a:ea typeface="ＭＳ Ｐゴシック" pitchFamily="50" charset="-128"/>
              </a:rPr>
              <a:t>（国務大臣）</a:t>
            </a:r>
            <a:endParaRPr lang="en-US" altLang="ja-JP" sz="1200" dirty="0">
              <a:solidFill>
                <a:prstClr val="black"/>
              </a:solidFill>
              <a:latin typeface="ＭＳ Ｐゴシック" pitchFamily="50" charset="-128"/>
              <a:ea typeface="ＭＳ Ｐゴシック" pitchFamily="50" charset="-128"/>
            </a:endParaRPr>
          </a:p>
        </p:txBody>
      </p:sp>
      <p:sp>
        <p:nvSpPr>
          <p:cNvPr id="54" name="角丸四角形 53"/>
          <p:cNvSpPr/>
          <p:nvPr/>
        </p:nvSpPr>
        <p:spPr>
          <a:xfrm>
            <a:off x="3162480" y="5159889"/>
            <a:ext cx="2822309" cy="573367"/>
          </a:xfrm>
          <a:prstGeom prst="round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prstClr val="black"/>
                </a:solidFill>
                <a:latin typeface="ＭＳ Ｐゴシック" pitchFamily="50" charset="-128"/>
                <a:ea typeface="ＭＳ Ｐゴシック" pitchFamily="50" charset="-128"/>
              </a:rPr>
              <a:t>高知県</a:t>
            </a:r>
            <a:r>
              <a:rPr lang="ja-JP" altLang="en-US" sz="1200" dirty="0">
                <a:solidFill>
                  <a:prstClr val="black"/>
                </a:solidFill>
                <a:latin typeface="ＭＳ Ｐゴシック" pitchFamily="50" charset="-128"/>
                <a:ea typeface="ＭＳ Ｐゴシック" pitchFamily="50" charset="-128"/>
              </a:rPr>
              <a:t>対策副本部長</a:t>
            </a:r>
            <a:endParaRPr lang="en-US" altLang="ja-JP" sz="1200" dirty="0">
              <a:solidFill>
                <a:prstClr val="black"/>
              </a:solidFill>
              <a:latin typeface="ＭＳ Ｐゴシック" pitchFamily="50" charset="-128"/>
              <a:ea typeface="ＭＳ Ｐゴシック" pitchFamily="50" charset="-128"/>
            </a:endParaRPr>
          </a:p>
          <a:p>
            <a:pPr algn="ctr"/>
            <a:r>
              <a:rPr lang="ja-JP" altLang="en-US" sz="1200" dirty="0">
                <a:solidFill>
                  <a:prstClr val="black"/>
                </a:solidFill>
                <a:latin typeface="ＭＳ Ｐゴシック" pitchFamily="50" charset="-128"/>
                <a:ea typeface="ＭＳ Ｐゴシック" pitchFamily="50" charset="-128"/>
              </a:rPr>
              <a:t>（本部員から知事が指名）</a:t>
            </a:r>
            <a:endParaRPr lang="en-US" altLang="ja-JP" sz="1200" dirty="0">
              <a:solidFill>
                <a:prstClr val="black"/>
              </a:solidFill>
              <a:latin typeface="ＭＳ Ｐゴシック" pitchFamily="50" charset="-128"/>
              <a:ea typeface="ＭＳ Ｐゴシック" pitchFamily="50" charset="-128"/>
            </a:endParaRPr>
          </a:p>
        </p:txBody>
      </p:sp>
      <p:sp>
        <p:nvSpPr>
          <p:cNvPr id="88" name="角丸四角形 87"/>
          <p:cNvSpPr/>
          <p:nvPr/>
        </p:nvSpPr>
        <p:spPr>
          <a:xfrm>
            <a:off x="6259409" y="5146300"/>
            <a:ext cx="2705080" cy="573368"/>
          </a:xfrm>
          <a:prstGeom prst="roundRect">
            <a:avLst/>
          </a:prstGeom>
          <a:solidFill>
            <a:schemeClr val="bg1"/>
          </a:solidFill>
          <a:ln w="1270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prstClr val="black"/>
                </a:solidFill>
                <a:latin typeface="ＭＳ Ｐゴシック" pitchFamily="50" charset="-128"/>
                <a:ea typeface="ＭＳ Ｐゴシック" pitchFamily="50" charset="-128"/>
              </a:rPr>
              <a:t>市町村対策副本部長</a:t>
            </a:r>
            <a:endParaRPr lang="en-US" altLang="ja-JP" sz="1200" dirty="0">
              <a:solidFill>
                <a:prstClr val="black"/>
              </a:solidFill>
              <a:latin typeface="ＭＳ Ｐゴシック" pitchFamily="50" charset="-128"/>
              <a:ea typeface="ＭＳ Ｐゴシック" pitchFamily="50" charset="-128"/>
            </a:endParaRPr>
          </a:p>
          <a:p>
            <a:pPr algn="ctr"/>
            <a:r>
              <a:rPr lang="ja-JP" altLang="en-US" sz="1200" dirty="0">
                <a:solidFill>
                  <a:prstClr val="black"/>
                </a:solidFill>
                <a:latin typeface="ＭＳ Ｐゴシック" pitchFamily="50" charset="-128"/>
                <a:ea typeface="ＭＳ Ｐゴシック" pitchFamily="50" charset="-128"/>
              </a:rPr>
              <a:t>（本部員から市町村長が指名）</a:t>
            </a:r>
            <a:endParaRPr lang="en-US" altLang="ja-JP" sz="1200" dirty="0">
              <a:solidFill>
                <a:prstClr val="black"/>
              </a:solidFill>
              <a:latin typeface="ＭＳ Ｐゴシック" pitchFamily="50" charset="-128"/>
              <a:ea typeface="ＭＳ Ｐゴシック" pitchFamily="50" charset="-128"/>
            </a:endParaRPr>
          </a:p>
        </p:txBody>
      </p:sp>
    </p:spTree>
    <p:extLst>
      <p:ext uri="{BB962C8B-B14F-4D97-AF65-F5344CB8AC3E}">
        <p14:creationId xmlns="" xmlns:p14="http://schemas.microsoft.com/office/powerpoint/2010/main" val="28754021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額縁 1"/>
          <p:cNvSpPr/>
          <p:nvPr/>
        </p:nvSpPr>
        <p:spPr>
          <a:xfrm>
            <a:off x="46549" y="44624"/>
            <a:ext cx="9061955" cy="576064"/>
          </a:xfrm>
          <a:prstGeom prst="bevel">
            <a:avLst>
              <a:gd name="adj" fmla="val 8519"/>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新型インフルエンザ等対策の実施に係る高知県の体制について</a:t>
            </a:r>
            <a:endParaRPr lang="en-US" altLang="ja-JP" sz="2400" b="1" dirty="0" smtClean="0">
              <a:solidFill>
                <a:schemeClr val="tx1"/>
              </a:solidFill>
            </a:endParaRPr>
          </a:p>
        </p:txBody>
      </p:sp>
      <p:sp>
        <p:nvSpPr>
          <p:cNvPr id="1026" name="Line 2"/>
          <p:cNvSpPr>
            <a:spLocks noChangeShapeType="1"/>
          </p:cNvSpPr>
          <p:nvPr/>
        </p:nvSpPr>
        <p:spPr bwMode="auto">
          <a:xfrm flipV="1">
            <a:off x="571476" y="4293096"/>
            <a:ext cx="8321004" cy="2033"/>
          </a:xfrm>
          <a:prstGeom prst="line">
            <a:avLst/>
          </a:prstGeom>
          <a:noFill/>
          <a:ln w="9525">
            <a:solidFill>
              <a:srgbClr val="000000"/>
            </a:solidFill>
            <a:prstDash val="dashDot"/>
            <a:round/>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1027" name="AutoShape 3"/>
          <p:cNvSpPr>
            <a:spLocks noChangeArrowheads="1"/>
          </p:cNvSpPr>
          <p:nvPr/>
        </p:nvSpPr>
        <p:spPr bwMode="auto">
          <a:xfrm rot="5400000">
            <a:off x="-822859" y="4179853"/>
            <a:ext cx="2952329" cy="874564"/>
          </a:xfrm>
          <a:prstGeom prst="chevron">
            <a:avLst>
              <a:gd name="adj" fmla="val 38601"/>
            </a:avLst>
          </a:prstGeom>
          <a:solidFill>
            <a:srgbClr val="C0C0C0"/>
          </a:solidFill>
          <a:ln w="9525">
            <a:solidFill>
              <a:srgbClr val="000000"/>
            </a:solidFill>
            <a:miter lim="800000"/>
            <a:headEnd/>
            <a:tailEnd/>
          </a:ln>
        </p:spPr>
        <p:txBody>
          <a:bodyPr vert="vert270" wrap="square" lIns="0" tIns="0" rIns="54000" bIns="0" numCol="1" anchor="ctr" anchorCtr="0" compatLnSpc="1">
            <a:prstTxWarp prst="textNoShape">
              <a:avLst/>
            </a:prstTxWarp>
          </a:bodyPr>
          <a:lstStyle/>
          <a:p>
            <a:pPr algn="ctr"/>
            <a:r>
              <a:rPr lang="ja-JP" altLang="en-US" sz="1000" dirty="0" smtClean="0">
                <a:latin typeface="Century" pitchFamily="18" charset="0"/>
                <a:ea typeface="ＭＳ ゴシック" pitchFamily="49" charset="-128"/>
                <a:cs typeface="ＭＳ Ｐゴシック" pitchFamily="50" charset="-128"/>
              </a:rPr>
              <a:t>海外発生期</a:t>
            </a:r>
            <a:endParaRPr lang="en-US" altLang="ja-JP" sz="1000" dirty="0" smtClean="0">
              <a:latin typeface="Century" pitchFamily="18" charset="0"/>
              <a:ea typeface="ＭＳ ゴシック" pitchFamily="49" charset="-128"/>
              <a:cs typeface="ＭＳ Ｐゴシック" pitchFamily="50" charset="-128"/>
            </a:endParaRPr>
          </a:p>
          <a:p>
            <a:pPr algn="ctr"/>
            <a:r>
              <a:rPr lang="ja-JP" altLang="en-US" sz="1000" dirty="0" smtClean="0">
                <a:latin typeface="Century" pitchFamily="18" charset="0"/>
                <a:ea typeface="ＭＳ ゴシック" pitchFamily="49" charset="-128"/>
                <a:cs typeface="ＭＳ Ｐゴシック" pitchFamily="50" charset="-128"/>
              </a:rPr>
              <a:t>から感染期</a:t>
            </a:r>
            <a:endParaRPr lang="ja-JP" altLang="ja-JP" sz="1000" dirty="0" smtClean="0">
              <a:latin typeface="Arial" pitchFamily="34" charset="0"/>
              <a:ea typeface="ＭＳ Ｐゴシック" pitchFamily="50"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a:t>
            </a: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危機事態</a:t>
            </a:r>
            <a:endPar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対処</a:t>
            </a:r>
            <a:r>
              <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p:txBody>
      </p:sp>
      <p:sp>
        <p:nvSpPr>
          <p:cNvPr id="1028" name="AutoShape 4"/>
          <p:cNvSpPr>
            <a:spLocks noChangeArrowheads="1"/>
          </p:cNvSpPr>
          <p:nvPr/>
        </p:nvSpPr>
        <p:spPr bwMode="auto">
          <a:xfrm rot="5400000">
            <a:off x="-678843" y="1659573"/>
            <a:ext cx="2664297" cy="874564"/>
          </a:xfrm>
          <a:prstGeom prst="homePlate">
            <a:avLst>
              <a:gd name="adj" fmla="val 38305"/>
            </a:avLst>
          </a:prstGeom>
          <a:solidFill>
            <a:srgbClr val="FFFFFF"/>
          </a:solidFill>
          <a:ln w="9525">
            <a:solidFill>
              <a:srgbClr val="000000"/>
            </a:solidFill>
            <a:miter lim="800000"/>
            <a:headEnd/>
            <a:tailEnd/>
          </a:ln>
        </p:spPr>
        <p:txBody>
          <a:bodyPr vert="vert270" wrap="square" lIns="0" tIns="0" rIns="54000" bIns="0" numCol="1" anchor="ctr" anchorCtr="0" compatLnSpc="1">
            <a:prstTxWarp prst="textNoShape">
              <a:avLst/>
            </a:prstTxWarp>
          </a:bodyPr>
          <a:lstStyle/>
          <a:p>
            <a:pPr algn="ctr"/>
            <a:r>
              <a:rPr lang="ja-JP" altLang="en-US" sz="1000" dirty="0" smtClean="0">
                <a:latin typeface="Century" pitchFamily="18" charset="0"/>
                <a:ea typeface="ＭＳ ゴシック" pitchFamily="49" charset="-128"/>
                <a:cs typeface="ＭＳ Ｐゴシック" pitchFamily="50" charset="-128"/>
              </a:rPr>
              <a:t>未発生期</a:t>
            </a:r>
            <a:endParaRPr lang="ja-JP" altLang="ja-JP" sz="1000" dirty="0" smtClean="0">
              <a:latin typeface="Arial" pitchFamily="34" charset="0"/>
              <a:ea typeface="ＭＳ Ｐゴシック" pitchFamily="50"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a:t>
            </a: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危機事態</a:t>
            </a:r>
            <a:endPar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対処の準備</a:t>
            </a:r>
            <a:r>
              <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p:txBody>
      </p:sp>
      <p:sp>
        <p:nvSpPr>
          <p:cNvPr id="1029" name="AutoShape 5"/>
          <p:cNvSpPr>
            <a:spLocks noChangeArrowheads="1"/>
          </p:cNvSpPr>
          <p:nvPr/>
        </p:nvSpPr>
        <p:spPr bwMode="auto">
          <a:xfrm rot="5400000">
            <a:off x="3988147" y="3760936"/>
            <a:ext cx="339725" cy="1116012"/>
          </a:xfrm>
          <a:custGeom>
            <a:avLst/>
            <a:gdLst>
              <a:gd name="G0" fmla="+- 10875 0 0"/>
              <a:gd name="G1" fmla="+- 5392 0 0"/>
              <a:gd name="G2" fmla="+- 21600 0 5392"/>
              <a:gd name="G3" fmla="+- 10800 0 5392"/>
              <a:gd name="G4" fmla="+- 21600 0 10875"/>
              <a:gd name="G5" fmla="*/ G4 G3 10800"/>
              <a:gd name="G6" fmla="+- 21600 0 G5"/>
              <a:gd name="T0" fmla="*/ 10875 w 21600"/>
              <a:gd name="T1" fmla="*/ 0 h 21600"/>
              <a:gd name="T2" fmla="*/ 0 w 21600"/>
              <a:gd name="T3" fmla="*/ 10800 h 21600"/>
              <a:gd name="T4" fmla="*/ 10875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0875" y="0"/>
                </a:moveTo>
                <a:lnTo>
                  <a:pt x="10875" y="5392"/>
                </a:lnTo>
                <a:lnTo>
                  <a:pt x="3375" y="5392"/>
                </a:lnTo>
                <a:lnTo>
                  <a:pt x="3375" y="16208"/>
                </a:lnTo>
                <a:lnTo>
                  <a:pt x="10875" y="16208"/>
                </a:lnTo>
                <a:lnTo>
                  <a:pt x="10875" y="21600"/>
                </a:lnTo>
                <a:lnTo>
                  <a:pt x="21600" y="10800"/>
                </a:lnTo>
                <a:close/>
              </a:path>
              <a:path w="21600" h="21600">
                <a:moveTo>
                  <a:pt x="1350" y="5392"/>
                </a:moveTo>
                <a:lnTo>
                  <a:pt x="1350" y="16208"/>
                </a:lnTo>
                <a:lnTo>
                  <a:pt x="2700" y="16208"/>
                </a:lnTo>
                <a:lnTo>
                  <a:pt x="2700" y="5392"/>
                </a:lnTo>
                <a:close/>
              </a:path>
              <a:path w="21600" h="21600">
                <a:moveTo>
                  <a:pt x="0" y="5392"/>
                </a:moveTo>
                <a:lnTo>
                  <a:pt x="0" y="16208"/>
                </a:lnTo>
                <a:lnTo>
                  <a:pt x="675" y="16208"/>
                </a:lnTo>
                <a:lnTo>
                  <a:pt x="675" y="5392"/>
                </a:lnTo>
                <a:close/>
              </a:path>
            </a:pathLst>
          </a:custGeom>
          <a:solidFill>
            <a:srgbClr val="FFFFFF"/>
          </a:solidFill>
          <a:ln w="9525">
            <a:solidFill>
              <a:srgbClr val="000000"/>
            </a:solidFill>
            <a:miter lim="800000"/>
            <a:headEnd/>
            <a:tailEnd/>
          </a:ln>
        </p:spPr>
        <p:txBody>
          <a:bodyPr vert="vert270"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ＭＳ ゴシック" pitchFamily="49" charset="-128"/>
                <a:ea typeface="ＭＳ ゴシック" pitchFamily="49" charset="-128"/>
                <a:cs typeface="ＭＳ Ｐゴシック" pitchFamily="50" charset="-128"/>
              </a:rPr>
              <a:t>移行</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0" name="Text Box 6"/>
          <p:cNvSpPr txBox="1">
            <a:spLocks noChangeArrowheads="1"/>
          </p:cNvSpPr>
          <p:nvPr/>
        </p:nvSpPr>
        <p:spPr bwMode="auto">
          <a:xfrm>
            <a:off x="2370956" y="4581127"/>
            <a:ext cx="4001244" cy="1319187"/>
          </a:xfrm>
          <a:prstGeom prst="rect">
            <a:avLst/>
          </a:prstGeom>
          <a:solidFill>
            <a:srgbClr val="FFFFFF"/>
          </a:solidFill>
          <a:ln w="114300" cmpd="thickThin">
            <a:solidFill>
              <a:srgbClr val="4F81BD"/>
            </a:solidFill>
            <a:miter lim="800000"/>
            <a:headEnd/>
            <a:tailEnd/>
          </a:ln>
          <a:effectLst/>
        </p:spPr>
        <p:txBody>
          <a:bodyPr vert="horz" wrap="square" lIns="144000" tIns="10800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1" lang="ja-JP" altLang="en-US" sz="1400" b="1" i="0" u="sng" strike="noStrike" cap="none" normalizeH="0" baseline="0" dirty="0" smtClean="0">
                <a:ln>
                  <a:noFill/>
                </a:ln>
                <a:solidFill>
                  <a:srgbClr val="FF0000"/>
                </a:solidFill>
                <a:effectLst/>
                <a:latin typeface="Century" pitchFamily="18" charset="0"/>
                <a:ea typeface="ＭＳ ゴシック" pitchFamily="49" charset="-128"/>
                <a:cs typeface="ＭＳ Ｐゴシック" pitchFamily="50" charset="-128"/>
              </a:rPr>
              <a:t>高知県新型インフルエンザ等対策本部</a:t>
            </a:r>
            <a:endParaRPr kumimoji="1" lang="ja-JP" altLang="en-US" sz="14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712788" marR="0" lvl="0" indent="-446088" algn="just" defTabSz="914400" rtl="0" eaLnBrk="1" fontAlgn="base" latinLnBrk="0" hangingPunct="1">
              <a:lnSpc>
                <a:spcPct val="96000"/>
              </a:lnSpc>
              <a:spcBef>
                <a:spcPct val="0"/>
              </a:spcBef>
              <a:spcAft>
                <a:spcPct val="0"/>
              </a:spcAft>
              <a:buClrTx/>
              <a:buSzTx/>
              <a:buFontTx/>
              <a:buNone/>
              <a:tabLst>
                <a:tab pos="712788" algn="l"/>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本部長：知事</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712788" marR="0" lvl="0" indent="-446088" algn="just" defTabSz="914400" rtl="0" eaLnBrk="1" fontAlgn="base" latinLnBrk="0" hangingPunct="1">
              <a:lnSpc>
                <a:spcPct val="96000"/>
              </a:lnSpc>
              <a:spcBef>
                <a:spcPct val="0"/>
              </a:spcBef>
              <a:spcAft>
                <a:spcPct val="0"/>
              </a:spcAft>
              <a:buClrTx/>
              <a:buSzTx/>
              <a:buFontTx/>
              <a:buNone/>
              <a:tabLst>
                <a:tab pos="712788" algn="l"/>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副本部長：副知事</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712788" marR="0" lvl="1" indent="-446088" algn="just" defTabSz="914400" rtl="0" eaLnBrk="1" fontAlgn="base" latinLnBrk="0" hangingPunct="1">
              <a:lnSpc>
                <a:spcPct val="96000"/>
              </a:lnSpc>
              <a:spcBef>
                <a:spcPct val="0"/>
              </a:spcBef>
              <a:spcAft>
                <a:spcPct val="0"/>
              </a:spcAft>
              <a:buClrTx/>
              <a:buSzTx/>
              <a:buFontTx/>
              <a:buNone/>
              <a:tabLst>
                <a:tab pos="712788" algn="l"/>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本部員：警察本部長、教育長、公営企業局長、各部局の長、</a:t>
            </a:r>
            <a:endPar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endParaRPr>
          </a:p>
          <a:p>
            <a:pPr marL="712788" marR="0" lvl="1" indent="-446088" algn="just" defTabSz="914400" rtl="0" eaLnBrk="1" fontAlgn="base" latinLnBrk="0" hangingPunct="1">
              <a:lnSpc>
                <a:spcPct val="96000"/>
              </a:lnSpc>
              <a:spcBef>
                <a:spcPct val="0"/>
              </a:spcBef>
              <a:spcAft>
                <a:spcPct val="0"/>
              </a:spcAft>
              <a:buClrTx/>
              <a:buSzTx/>
              <a:buFontTx/>
              <a:buNone/>
              <a:tabLst>
                <a:tab pos="712788" algn="l"/>
              </a:tabLst>
            </a:pPr>
            <a:r>
              <a:rPr lang="ja-JP" altLang="en-US" sz="900" dirty="0" smtClean="0">
                <a:latin typeface="Century" pitchFamily="18" charset="0"/>
                <a:ea typeface="ＭＳ ゴシック" pitchFamily="49" charset="-128"/>
                <a:cs typeface="ＭＳ Ｐゴシック" pitchFamily="50" charset="-128"/>
              </a:rPr>
              <a:t>　　　　</a:t>
            </a: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理事（中山間対策・運輸担当）及び本部長が指名する者</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712788" marR="0" lvl="0" indent="-446088" algn="just" defTabSz="914400" rtl="0" eaLnBrk="1" fontAlgn="base" latinLnBrk="0" hangingPunct="1">
              <a:lnSpc>
                <a:spcPct val="96000"/>
              </a:lnSpc>
              <a:spcBef>
                <a:spcPct val="0"/>
              </a:spcBef>
              <a:spcAft>
                <a:spcPct val="0"/>
              </a:spcAft>
              <a:buClrTx/>
              <a:buSzTx/>
              <a:buFontTx/>
              <a:buNone/>
              <a:tabLst>
                <a:tab pos="712788" algn="l"/>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参画者：高知市副市長</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712788" marR="0" lvl="0" indent="-446088" algn="just" defTabSz="914400" rtl="0" eaLnBrk="1" fontAlgn="base" latinLnBrk="0" hangingPunct="1">
              <a:lnSpc>
                <a:spcPct val="96000"/>
              </a:lnSpc>
              <a:spcBef>
                <a:spcPct val="0"/>
              </a:spcBef>
              <a:spcAft>
                <a:spcPct val="0"/>
              </a:spcAft>
              <a:buClrTx/>
              <a:buSzTx/>
              <a:buFontTx/>
              <a:buNone/>
              <a:tabLst>
                <a:tab pos="712788" algn="l"/>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事務局：危機管理部　他</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1" name="Text Box 7"/>
          <p:cNvSpPr txBox="1">
            <a:spLocks noChangeArrowheads="1"/>
          </p:cNvSpPr>
          <p:nvPr/>
        </p:nvSpPr>
        <p:spPr bwMode="auto">
          <a:xfrm>
            <a:off x="7092280" y="4491433"/>
            <a:ext cx="1800200" cy="397917"/>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sng" strike="noStrike" cap="none" normalizeH="0" baseline="0" dirty="0" smtClean="0">
                <a:ln>
                  <a:noFill/>
                </a:ln>
                <a:solidFill>
                  <a:schemeClr val="accent5">
                    <a:lumMod val="50000"/>
                  </a:schemeClr>
                </a:solidFill>
                <a:effectLst/>
                <a:latin typeface="Century" pitchFamily="18" charset="0"/>
                <a:ea typeface="ＭＳ ゴシック" pitchFamily="49" charset="-128"/>
                <a:cs typeface="ＭＳ Ｐゴシック" pitchFamily="50" charset="-128"/>
              </a:rPr>
              <a:t>高知県感染症対策協議会</a:t>
            </a:r>
            <a:endParaRPr kumimoji="1" lang="ja-JP" sz="1800" b="1" i="0" u="sng" strike="noStrike" cap="none" normalizeH="0" baseline="0" dirty="0" smtClean="0">
              <a:ln>
                <a:noFill/>
              </a:ln>
              <a:solidFill>
                <a:schemeClr val="accent5">
                  <a:lumMod val="50000"/>
                </a:schemeClr>
              </a:solidFill>
              <a:effectLst/>
              <a:latin typeface="Arial" pitchFamily="34" charset="0"/>
              <a:ea typeface="ＭＳ Ｐゴシック" pitchFamily="50" charset="-128"/>
              <a:cs typeface="ＭＳ Ｐゴシック" pitchFamily="50" charset="-128"/>
            </a:endParaRPr>
          </a:p>
        </p:txBody>
      </p:sp>
      <p:sp>
        <p:nvSpPr>
          <p:cNvPr id="1032" name="AutoShape 8"/>
          <p:cNvSpPr>
            <a:spLocks noChangeArrowheads="1"/>
          </p:cNvSpPr>
          <p:nvPr/>
        </p:nvSpPr>
        <p:spPr bwMode="auto">
          <a:xfrm>
            <a:off x="6596533" y="4437111"/>
            <a:ext cx="312738" cy="444500"/>
          </a:xfrm>
          <a:prstGeom prst="leftArrow">
            <a:avLst>
              <a:gd name="adj1" fmla="val 50000"/>
              <a:gd name="adj2" fmla="val 25000"/>
            </a:avLst>
          </a:prstGeom>
          <a:solidFill>
            <a:srgbClr val="FFFFFF"/>
          </a:solidFill>
          <a:ln w="9525">
            <a:solidFill>
              <a:srgbClr val="000000"/>
            </a:solidFill>
            <a:miter lim="800000"/>
            <a:headEnd/>
            <a:tailEnd/>
          </a:ln>
        </p:spPr>
        <p:txBody>
          <a:bodyPr vert="horz" wrap="square" lIns="0" tIns="8890" rIns="0" bIns="8890" numCol="1" anchor="ctr" anchorCtr="1"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意見</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3" name="AutoShape 9"/>
          <p:cNvSpPr>
            <a:spLocks noChangeArrowheads="1"/>
          </p:cNvSpPr>
          <p:nvPr/>
        </p:nvSpPr>
        <p:spPr bwMode="auto">
          <a:xfrm>
            <a:off x="1502321" y="4571354"/>
            <a:ext cx="333375" cy="1449933"/>
          </a:xfrm>
          <a:prstGeom prst="roundRect">
            <a:avLst>
              <a:gd name="adj" fmla="val 31384"/>
            </a:avLst>
          </a:prstGeom>
          <a:solidFill>
            <a:srgbClr val="FFFFFF"/>
          </a:solidFill>
          <a:ln w="31750">
            <a:solidFill>
              <a:srgbClr val="8064A2"/>
            </a:solidFill>
            <a:round/>
            <a:headEnd/>
            <a:tailEnd/>
          </a:ln>
          <a:effectLst/>
        </p:spPr>
        <p:txBody>
          <a:bodyPr vert="eaVert" wrap="square" lIns="3600" tIns="3600" rIns="3600" bIns="360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Century" pitchFamily="18" charset="0"/>
                <a:ea typeface="ＭＳ ゴシック" pitchFamily="49" charset="-128"/>
                <a:cs typeface="ＭＳ Ｐゴシック" pitchFamily="50" charset="-128"/>
              </a:rPr>
              <a:t>「政府対策本部」設置</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4" name="AutoShape 10"/>
          <p:cNvSpPr>
            <a:spLocks noChangeArrowheads="1"/>
          </p:cNvSpPr>
          <p:nvPr/>
        </p:nvSpPr>
        <p:spPr bwMode="auto">
          <a:xfrm rot="10800000">
            <a:off x="1954906" y="4701529"/>
            <a:ext cx="240829" cy="552450"/>
          </a:xfrm>
          <a:prstGeom prst="leftArrow">
            <a:avLst>
              <a:gd name="adj1" fmla="val 58528"/>
              <a:gd name="adj2" fmla="val 54315"/>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5" name="Text Box 11"/>
          <p:cNvSpPr txBox="1">
            <a:spLocks noChangeArrowheads="1"/>
          </p:cNvSpPr>
          <p:nvPr/>
        </p:nvSpPr>
        <p:spPr bwMode="auto">
          <a:xfrm>
            <a:off x="2267744" y="764704"/>
            <a:ext cx="4176464" cy="3384376"/>
          </a:xfrm>
          <a:prstGeom prst="rect">
            <a:avLst/>
          </a:prstGeom>
          <a:solidFill>
            <a:srgbClr val="FFFFFF"/>
          </a:solidFill>
          <a:ln w="12700">
            <a:solidFill>
              <a:srgbClr val="8064A2"/>
            </a:solidFill>
            <a:prstDash val="lgDashDot"/>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sng" strike="noStrike" cap="none" normalizeH="0" baseline="0" dirty="0" smtClean="0">
                <a:ln>
                  <a:noFill/>
                </a:ln>
                <a:solidFill>
                  <a:srgbClr val="FF0000"/>
                </a:solidFill>
                <a:effectLst/>
                <a:latin typeface="Century" pitchFamily="18" charset="0"/>
                <a:ea typeface="ＭＳ ゴシック" pitchFamily="49" charset="-128"/>
                <a:cs typeface="ＭＳ Ｐゴシック" pitchFamily="50" charset="-128"/>
              </a:rPr>
              <a:t>高知県危機管理指針に基づく体制</a:t>
            </a:r>
            <a:endParaRPr kumimoji="1" lang="ja-JP" altLang="en-US" sz="1400" b="1" i="0" u="sng" strike="noStrike" cap="none" normalizeH="0" baseline="0" dirty="0" smtClean="0">
              <a:ln>
                <a:noFill/>
              </a:ln>
              <a:solidFill>
                <a:srgbClr val="FF0000"/>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8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（第１配備）</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（第２配備）</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（第３配備）</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6" name="Text Box 12"/>
          <p:cNvSpPr txBox="1">
            <a:spLocks noChangeArrowheads="1"/>
          </p:cNvSpPr>
          <p:nvPr/>
        </p:nvSpPr>
        <p:spPr bwMode="auto">
          <a:xfrm>
            <a:off x="7074568" y="2246187"/>
            <a:ext cx="1817911" cy="678756"/>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1" i="0" u="sng" strike="noStrike" cap="none" normalizeH="0" baseline="0" dirty="0" smtClean="0">
                <a:ln>
                  <a:noFill/>
                </a:ln>
                <a:solidFill>
                  <a:schemeClr val="accent5">
                    <a:lumMod val="50000"/>
                  </a:schemeClr>
                </a:solidFill>
                <a:effectLst/>
                <a:latin typeface="Century" pitchFamily="18" charset="0"/>
                <a:ea typeface="ＭＳ ゴシック" pitchFamily="49" charset="-128"/>
                <a:cs typeface="ＭＳ Ｐゴシック" pitchFamily="50" charset="-128"/>
              </a:rPr>
              <a:t>高知県感染症対策協議会</a:t>
            </a:r>
            <a:endParaRPr kumimoji="1" lang="ja-JP" altLang="en-US" sz="1000" b="1" i="0" u="sng" strike="noStrike" cap="none" normalizeH="0" baseline="0" dirty="0" smtClean="0">
              <a:ln>
                <a:noFill/>
              </a:ln>
              <a:solidFill>
                <a:schemeClr val="accent5">
                  <a:lumMod val="50000"/>
                </a:schemeClr>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10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85725" marR="0" lvl="1" indent="-85725" algn="just" defTabSz="914400" rtl="0" eaLnBrk="1" fontAlgn="base" latinLnBrk="0" hangingPunct="1">
              <a:lnSpc>
                <a:spcPct val="96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○病原性、感染性、県内の流行状況などに基づいた意見</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37" name="AutoShape 13"/>
          <p:cNvSpPr>
            <a:spLocks noChangeArrowheads="1"/>
          </p:cNvSpPr>
          <p:nvPr/>
        </p:nvSpPr>
        <p:spPr bwMode="auto">
          <a:xfrm>
            <a:off x="6588224" y="2276871"/>
            <a:ext cx="312738" cy="415925"/>
          </a:xfrm>
          <a:prstGeom prst="leftArrow">
            <a:avLst>
              <a:gd name="adj1" fmla="val 50000"/>
              <a:gd name="adj2" fmla="val 25000"/>
            </a:avLst>
          </a:prstGeom>
          <a:solidFill>
            <a:srgbClr val="FFFFFF"/>
          </a:solidFill>
          <a:ln w="9525">
            <a:solidFill>
              <a:srgbClr val="000000"/>
            </a:solidFill>
            <a:miter lim="800000"/>
            <a:headEnd/>
            <a:tailEnd/>
          </a:ln>
        </p:spPr>
        <p:txBody>
          <a:bodyPr vert="horz" wrap="square" lIns="0" tIns="8890" rIns="0" bIns="8890" numCol="1" anchor="ctr" anchorCtr="1"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意見</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0" name="AutoShape 16"/>
          <p:cNvSpPr>
            <a:spLocks noChangeArrowheads="1"/>
          </p:cNvSpPr>
          <p:nvPr/>
        </p:nvSpPr>
        <p:spPr bwMode="auto">
          <a:xfrm rot="5400000">
            <a:off x="165455" y="5860859"/>
            <a:ext cx="980728" cy="869538"/>
          </a:xfrm>
          <a:prstGeom prst="chevron">
            <a:avLst>
              <a:gd name="adj" fmla="val 39250"/>
            </a:avLst>
          </a:prstGeom>
          <a:solidFill>
            <a:srgbClr val="FFFFFF"/>
          </a:solidFill>
          <a:ln w="9525">
            <a:solidFill>
              <a:srgbClr val="000000"/>
            </a:solidFill>
            <a:miter lim="800000"/>
            <a:headEnd/>
            <a:tailEnd/>
          </a:ln>
        </p:spPr>
        <p:txBody>
          <a:bodyPr vert="vert270" wrap="square" lIns="0" tIns="0" rIns="0" bIns="0" numCol="1" anchor="ctr" anchorCtr="0" compatLnSpc="1">
            <a:prstTxWarp prst="textNoShape">
              <a:avLst/>
            </a:prstTxWarp>
          </a:bodyPr>
          <a:lstStyle/>
          <a:p>
            <a:pPr marL="0" marR="0" lvl="0" indent="0" algn="ctr" defTabSz="914400" rtl="0" eaLnBrk="1" fontAlgn="base" latinLnBrk="0" hangingPunct="1">
              <a:lnSpc>
                <a:spcPct val="96000"/>
              </a:lnSpc>
              <a:spcBef>
                <a:spcPct val="0"/>
              </a:spcBef>
              <a:spcAft>
                <a:spcPct val="0"/>
              </a:spcAft>
              <a:buClrTx/>
              <a:buSzTx/>
              <a:buFontTx/>
              <a:buNone/>
              <a:tabLst/>
            </a:pPr>
            <a:endParaRPr kumimoji="1" lang="en-US" altLang="ja-JP" sz="10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小康期</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1" name="AutoShape 17"/>
          <p:cNvSpPr>
            <a:spLocks noChangeArrowheads="1"/>
          </p:cNvSpPr>
          <p:nvPr/>
        </p:nvSpPr>
        <p:spPr bwMode="auto">
          <a:xfrm>
            <a:off x="1163613" y="4225279"/>
            <a:ext cx="814388" cy="298450"/>
          </a:xfrm>
          <a:prstGeom prst="plaque">
            <a:avLst>
              <a:gd name="adj" fmla="val 16667"/>
            </a:avLst>
          </a:prstGeom>
          <a:solidFill>
            <a:srgbClr val="F2DBDB"/>
          </a:solidFill>
          <a:ln w="9525">
            <a:solidFill>
              <a:srgbClr val="000000"/>
            </a:solidFill>
            <a:miter lim="800000"/>
            <a:headEnd/>
            <a:tailEnd/>
          </a:ln>
        </p:spPr>
        <p:txBody>
          <a:bodyPr vert="horz" wrap="square" lIns="7200" tIns="7200" rIns="7200" bIns="720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新型と認定</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2" name="Rectangle 18"/>
          <p:cNvSpPr>
            <a:spLocks noChangeArrowheads="1"/>
          </p:cNvSpPr>
          <p:nvPr/>
        </p:nvSpPr>
        <p:spPr bwMode="auto">
          <a:xfrm>
            <a:off x="1144562" y="3087737"/>
            <a:ext cx="979166" cy="341262"/>
          </a:xfrm>
          <a:prstGeom prst="rect">
            <a:avLst/>
          </a:prstGeom>
          <a:noFill/>
          <a:ln w="9525">
            <a:noFill/>
            <a:miter lim="800000"/>
            <a:headEnd/>
            <a:tailEnd/>
          </a:ln>
        </p:spPr>
        <p:txBody>
          <a:bodyPr vert="horz" wrap="square" lIns="3600" tIns="3600" rIns="3600" bIns="3600" numCol="1" anchor="t" anchorCtr="0" compatLnSpc="1">
            <a:prstTxWarp prst="textNoShape">
              <a:avLst/>
            </a:prstTxWarp>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ヒトーヒト感染</a:t>
            </a:r>
            <a:endParaRPr kumimoji="1" lang="en-US" altLang="ja-JP"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endParaRPr>
          </a:p>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確認</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3" name="Text Box 19"/>
          <p:cNvSpPr txBox="1">
            <a:spLocks noChangeArrowheads="1"/>
          </p:cNvSpPr>
          <p:nvPr/>
        </p:nvSpPr>
        <p:spPr bwMode="auto">
          <a:xfrm>
            <a:off x="2378868" y="3140968"/>
            <a:ext cx="3705299" cy="864096"/>
          </a:xfrm>
          <a:prstGeom prst="rect">
            <a:avLst/>
          </a:prstGeom>
          <a:solidFill>
            <a:srgbClr val="FFFFFF"/>
          </a:solidFill>
          <a:ln w="31750">
            <a:solidFill>
              <a:srgbClr val="8064A2"/>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1" lang="ja-JP" altLang="en-US" sz="1200" b="1" i="0" u="sng" strike="noStrike" cap="none" normalizeH="0" baseline="0" dirty="0" smtClean="0">
                <a:ln>
                  <a:noFill/>
                </a:ln>
                <a:solidFill>
                  <a:srgbClr val="FF0000"/>
                </a:solidFill>
                <a:effectLst/>
                <a:latin typeface="Century" pitchFamily="18" charset="0"/>
                <a:ea typeface="ＭＳ ゴシック" pitchFamily="49" charset="-128"/>
                <a:cs typeface="ＭＳ Ｐゴシック" pitchFamily="50" charset="-128"/>
              </a:rPr>
              <a:t>高知県新型インフルエンザ等危機管理本部</a:t>
            </a:r>
            <a:endParaRPr kumimoji="1" lang="ja-JP" altLang="en-US" sz="1200" b="1" i="0" u="sng" strike="noStrike" cap="none" normalizeH="0" baseline="0" dirty="0" smtClean="0">
              <a:ln>
                <a:noFill/>
              </a:ln>
              <a:solidFill>
                <a:srgbClr val="FF0000"/>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96000"/>
              </a:lnSpc>
              <a:spcBef>
                <a:spcPct val="0"/>
              </a:spcBef>
              <a:spcAft>
                <a:spcPct val="0"/>
              </a:spcAft>
              <a:buClrTx/>
              <a:buSzTx/>
              <a:buFontTx/>
              <a:buNone/>
              <a:tabLst/>
            </a:pP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　　　　本部長：知事</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　　　　副本部長：副知事</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457200" marR="0" lvl="1"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本部員：警察本部長、教育長、公営企業局長、各部局の長、　　</a:t>
            </a:r>
            <a:endParaRPr kumimoji="1" lang="en-US" altLang="ja-JP"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endParaRPr>
          </a:p>
          <a:p>
            <a:pPr marL="457200" marR="0" lvl="1" indent="0" algn="just" defTabSz="914400" rtl="0" eaLnBrk="1" fontAlgn="base" latinLnBrk="0" hangingPunct="1">
              <a:lnSpc>
                <a:spcPct val="80000"/>
              </a:lnSpc>
              <a:spcBef>
                <a:spcPct val="0"/>
              </a:spcBef>
              <a:spcAft>
                <a:spcPct val="0"/>
              </a:spcAft>
              <a:buClrTx/>
              <a:buSzTx/>
              <a:buFontTx/>
              <a:buNone/>
              <a:tabLst/>
            </a:pPr>
            <a:r>
              <a:rPr lang="ja-JP" altLang="en-US" sz="900" dirty="0" smtClean="0">
                <a:latin typeface="Century" pitchFamily="18" charset="0"/>
                <a:ea typeface="ＭＳ ゴシック" pitchFamily="49" charset="-128"/>
                <a:cs typeface="ＭＳ Ｐゴシック" pitchFamily="50" charset="-128"/>
              </a:rPr>
              <a:t>　　　　</a:t>
            </a: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理事（中山間対策・運輸担当）</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4" name="Text Box 20"/>
          <p:cNvSpPr txBox="1">
            <a:spLocks noChangeArrowheads="1"/>
          </p:cNvSpPr>
          <p:nvPr/>
        </p:nvSpPr>
        <p:spPr bwMode="auto">
          <a:xfrm>
            <a:off x="7338094" y="5568181"/>
            <a:ext cx="1554386" cy="252000"/>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12000"/>
              </a:lnSpc>
              <a:spcBef>
                <a:spcPct val="0"/>
              </a:spcBef>
              <a:spcAft>
                <a:spcPct val="0"/>
              </a:spcAft>
              <a:buClrTx/>
              <a:buSzTx/>
              <a:buFontTx/>
              <a:buNone/>
              <a:tabLst/>
            </a:pPr>
            <a:r>
              <a:rPr kumimoji="1" lang="ja-JP" altLang="en-US" sz="1000" b="1" i="0" u="sng" strike="noStrike" cap="none" normalizeH="0" baseline="0" dirty="0" smtClean="0">
                <a:ln>
                  <a:noFill/>
                </a:ln>
                <a:solidFill>
                  <a:schemeClr val="accent5">
                    <a:lumMod val="50000"/>
                  </a:schemeClr>
                </a:solidFill>
                <a:effectLst/>
                <a:latin typeface="Century" pitchFamily="18" charset="0"/>
                <a:ea typeface="ＭＳ ゴシック" pitchFamily="49" charset="-128"/>
                <a:cs typeface="ＭＳ Ｐゴシック" pitchFamily="50" charset="-128"/>
              </a:rPr>
              <a:t>指定（地方）公共機関</a:t>
            </a:r>
            <a:endParaRPr kumimoji="1" lang="ja-JP" sz="1800" b="1" i="0" u="sng" strike="noStrike" cap="none" normalizeH="0" baseline="0" dirty="0" smtClean="0">
              <a:ln>
                <a:noFill/>
              </a:ln>
              <a:solidFill>
                <a:schemeClr val="accent5">
                  <a:lumMod val="50000"/>
                </a:schemeClr>
              </a:solidFill>
              <a:effectLst/>
              <a:latin typeface="Arial" pitchFamily="34" charset="0"/>
              <a:ea typeface="ＭＳ Ｐゴシック" pitchFamily="50" charset="-128"/>
              <a:cs typeface="ＭＳ Ｐゴシック" pitchFamily="50" charset="-128"/>
            </a:endParaRPr>
          </a:p>
        </p:txBody>
      </p:sp>
      <p:sp>
        <p:nvSpPr>
          <p:cNvPr id="1045" name="Text Box 21"/>
          <p:cNvSpPr txBox="1">
            <a:spLocks noChangeArrowheads="1"/>
          </p:cNvSpPr>
          <p:nvPr/>
        </p:nvSpPr>
        <p:spPr bwMode="auto">
          <a:xfrm>
            <a:off x="7347618" y="5049207"/>
            <a:ext cx="1544862" cy="252000"/>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12000"/>
              </a:lnSpc>
              <a:spcBef>
                <a:spcPct val="0"/>
              </a:spcBef>
              <a:spcAft>
                <a:spcPct val="0"/>
              </a:spcAft>
              <a:buClrTx/>
              <a:buSzTx/>
              <a:buFontTx/>
              <a:buNone/>
              <a:tabLst/>
            </a:pPr>
            <a:r>
              <a:rPr kumimoji="1" lang="ja-JP" altLang="en-US" sz="1000" b="1" i="0" u="sng" strike="noStrike" cap="none" normalizeH="0" baseline="0" dirty="0" smtClean="0">
                <a:ln>
                  <a:noFill/>
                </a:ln>
                <a:solidFill>
                  <a:schemeClr val="accent5">
                    <a:lumMod val="50000"/>
                  </a:schemeClr>
                </a:solidFill>
                <a:effectLst/>
                <a:latin typeface="Century" pitchFamily="18" charset="0"/>
                <a:ea typeface="ＭＳ ゴシック" pitchFamily="49" charset="-128"/>
                <a:cs typeface="ＭＳ Ｐゴシック" pitchFamily="50" charset="-128"/>
              </a:rPr>
              <a:t>市町村</a:t>
            </a:r>
            <a:endParaRPr kumimoji="1" lang="ja-JP" sz="1800" b="1" i="0" u="sng" strike="noStrike" cap="none" normalizeH="0" baseline="0" dirty="0" smtClean="0">
              <a:ln>
                <a:noFill/>
              </a:ln>
              <a:solidFill>
                <a:schemeClr val="accent5">
                  <a:lumMod val="50000"/>
                </a:schemeClr>
              </a:solidFill>
              <a:effectLst/>
              <a:latin typeface="Arial" pitchFamily="34" charset="0"/>
              <a:ea typeface="ＭＳ Ｐゴシック" pitchFamily="50" charset="-128"/>
              <a:cs typeface="ＭＳ Ｐゴシック" pitchFamily="50" charset="-128"/>
            </a:endParaRPr>
          </a:p>
        </p:txBody>
      </p:sp>
      <p:sp>
        <p:nvSpPr>
          <p:cNvPr id="1046" name="AutoShape 22"/>
          <p:cNvSpPr>
            <a:spLocks noChangeArrowheads="1"/>
          </p:cNvSpPr>
          <p:nvPr/>
        </p:nvSpPr>
        <p:spPr bwMode="auto">
          <a:xfrm rot="5400000">
            <a:off x="4090243" y="5234160"/>
            <a:ext cx="338138" cy="1930400"/>
          </a:xfrm>
          <a:custGeom>
            <a:avLst/>
            <a:gdLst>
              <a:gd name="G0" fmla="+- 16129 0 0"/>
              <a:gd name="G1" fmla="+- 2449 0 0"/>
              <a:gd name="G2" fmla="+- 21600 0 2449"/>
              <a:gd name="G3" fmla="+- 10800 0 2449"/>
              <a:gd name="G4" fmla="+- 21600 0 16129"/>
              <a:gd name="G5" fmla="*/ G4 G3 10800"/>
              <a:gd name="G6" fmla="+- 21600 0 G5"/>
              <a:gd name="T0" fmla="*/ 16129 w 21600"/>
              <a:gd name="T1" fmla="*/ 0 h 21600"/>
              <a:gd name="T2" fmla="*/ 0 w 21600"/>
              <a:gd name="T3" fmla="*/ 10800 h 21600"/>
              <a:gd name="T4" fmla="*/ 16129 w 21600"/>
              <a:gd name="T5" fmla="*/ 21600 h 21600"/>
              <a:gd name="T6" fmla="*/ 21600 w 21600"/>
              <a:gd name="T7" fmla="*/ 10800 h 21600"/>
              <a:gd name="T8" fmla="*/ 17694720 60000 65536"/>
              <a:gd name="T9" fmla="*/ 11796480 60000 65536"/>
              <a:gd name="T10" fmla="*/ 5898240 60000 65536"/>
              <a:gd name="T11" fmla="*/ 0 60000 65536"/>
              <a:gd name="T12" fmla="*/ 3375 w 21600"/>
              <a:gd name="T13" fmla="*/ G1 h 21600"/>
              <a:gd name="T14" fmla="*/ G6 w 21600"/>
              <a:gd name="T15" fmla="*/ G2 h 21600"/>
            </a:gdLst>
            <a:ahLst/>
            <a:cxnLst>
              <a:cxn ang="T8">
                <a:pos x="T0" y="T1"/>
              </a:cxn>
              <a:cxn ang="T9">
                <a:pos x="T2" y="T3"/>
              </a:cxn>
              <a:cxn ang="T10">
                <a:pos x="T4" y="T5"/>
              </a:cxn>
              <a:cxn ang="T11">
                <a:pos x="T6" y="T7"/>
              </a:cxn>
            </a:cxnLst>
            <a:rect l="T12" t="T13" r="T14" b="T15"/>
            <a:pathLst>
              <a:path w="21600" h="21600">
                <a:moveTo>
                  <a:pt x="16129" y="0"/>
                </a:moveTo>
                <a:lnTo>
                  <a:pt x="16129" y="2449"/>
                </a:lnTo>
                <a:lnTo>
                  <a:pt x="3375" y="2449"/>
                </a:lnTo>
                <a:lnTo>
                  <a:pt x="3375" y="19151"/>
                </a:lnTo>
                <a:lnTo>
                  <a:pt x="16129" y="19151"/>
                </a:lnTo>
                <a:lnTo>
                  <a:pt x="16129" y="21600"/>
                </a:lnTo>
                <a:lnTo>
                  <a:pt x="21600" y="10800"/>
                </a:lnTo>
                <a:close/>
              </a:path>
              <a:path w="21600" h="21600">
                <a:moveTo>
                  <a:pt x="1350" y="2449"/>
                </a:moveTo>
                <a:lnTo>
                  <a:pt x="1350" y="19151"/>
                </a:lnTo>
                <a:lnTo>
                  <a:pt x="2700" y="19151"/>
                </a:lnTo>
                <a:lnTo>
                  <a:pt x="2700" y="2449"/>
                </a:lnTo>
                <a:close/>
              </a:path>
              <a:path w="21600" h="21600">
                <a:moveTo>
                  <a:pt x="0" y="2449"/>
                </a:moveTo>
                <a:lnTo>
                  <a:pt x="0" y="19151"/>
                </a:lnTo>
                <a:lnTo>
                  <a:pt x="675" y="19151"/>
                </a:lnTo>
                <a:lnTo>
                  <a:pt x="675" y="2449"/>
                </a:lnTo>
                <a:close/>
              </a:path>
            </a:pathLst>
          </a:custGeom>
          <a:solidFill>
            <a:srgbClr val="FFFFFF"/>
          </a:solidFill>
          <a:ln w="9525">
            <a:solidFill>
              <a:srgbClr val="000000"/>
            </a:solidFill>
            <a:miter lim="800000"/>
            <a:headEnd/>
            <a:tailEnd/>
          </a:ln>
        </p:spPr>
        <p:txBody>
          <a:bodyPr vert="vert270"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ＭＳ ゴシック" pitchFamily="49" charset="-128"/>
                <a:ea typeface="ＭＳ ゴシック" pitchFamily="49" charset="-128"/>
                <a:cs typeface="ＭＳ Ｐゴシック" pitchFamily="50" charset="-128"/>
              </a:rPr>
              <a:t>対策本部廃止・移行</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7" name="Text Box 23"/>
          <p:cNvSpPr txBox="1">
            <a:spLocks noChangeArrowheads="1"/>
          </p:cNvSpPr>
          <p:nvPr/>
        </p:nvSpPr>
        <p:spPr bwMode="auto">
          <a:xfrm>
            <a:off x="2483768" y="6425579"/>
            <a:ext cx="3960440" cy="243780"/>
          </a:xfrm>
          <a:prstGeom prst="rect">
            <a:avLst/>
          </a:prstGeom>
          <a:solidFill>
            <a:srgbClr val="FFFFFF"/>
          </a:solidFill>
          <a:ln w="12700">
            <a:solidFill>
              <a:srgbClr val="8064A2"/>
            </a:solidFill>
            <a:prstDash val="lgDashDot"/>
            <a:miter lim="800000"/>
            <a:headEnd/>
            <a:tailEnd/>
          </a:ln>
          <a:effectLst/>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000" b="1" i="0" u="sng" strike="noStrike" cap="none" normalizeH="0" baseline="0" dirty="0" smtClean="0">
                <a:ln>
                  <a:noFill/>
                </a:ln>
                <a:solidFill>
                  <a:srgbClr val="FF0000"/>
                </a:solidFill>
                <a:effectLst/>
                <a:latin typeface="Century" pitchFamily="18" charset="0"/>
                <a:ea typeface="ＭＳ ゴシック" pitchFamily="49" charset="-128"/>
                <a:cs typeface="ＭＳ Ｐゴシック" pitchFamily="50" charset="-128"/>
              </a:rPr>
              <a:t>高知県危機管理指針に基づく体制</a:t>
            </a:r>
            <a:r>
              <a:rPr kumimoji="1" lang="ja-JP" altLang="en-US" sz="1000" i="0" strike="noStrike" cap="none" normalizeH="0" baseline="0" dirty="0" smtClean="0">
                <a:ln>
                  <a:noFill/>
                </a:ln>
                <a:solidFill>
                  <a:srgbClr val="FF0000"/>
                </a:solidFill>
                <a:effectLst/>
                <a:latin typeface="Century" pitchFamily="18" charset="0"/>
                <a:ea typeface="ＭＳ ゴシック" pitchFamily="49" charset="-128"/>
                <a:cs typeface="ＭＳ Ｐゴシック" pitchFamily="50" charset="-128"/>
              </a:rPr>
              <a:t>　　　</a:t>
            </a: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（第１配備）</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8" name="Text Box 24"/>
          <p:cNvSpPr txBox="1">
            <a:spLocks noChangeArrowheads="1"/>
          </p:cNvSpPr>
          <p:nvPr/>
        </p:nvSpPr>
        <p:spPr bwMode="auto">
          <a:xfrm>
            <a:off x="2386807" y="1268759"/>
            <a:ext cx="3697361" cy="369937"/>
          </a:xfrm>
          <a:prstGeom prst="rect">
            <a:avLst/>
          </a:prstGeom>
          <a:solidFill>
            <a:srgbClr val="FFFFFF"/>
          </a:solidFill>
          <a:ln w="12700">
            <a:solidFill>
              <a:srgbClr val="8064A2"/>
            </a:solidFill>
            <a:prstDash val="sysDot"/>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1" lang="ja-JP" altLang="en-US" sz="1000" b="1" i="0" u="sng" strike="noStrike" cap="none" normalizeH="0" baseline="0" dirty="0" smtClean="0">
                <a:ln>
                  <a:noFill/>
                </a:ln>
                <a:solidFill>
                  <a:srgbClr val="FF0000"/>
                </a:solidFill>
                <a:effectLst/>
                <a:latin typeface="Century" pitchFamily="18" charset="0"/>
                <a:ea typeface="ＭＳ ゴシック" pitchFamily="49" charset="-128"/>
                <a:cs typeface="ＭＳ Ｐゴシック" pitchFamily="50" charset="-128"/>
              </a:rPr>
              <a:t>危機管理連絡員会議</a:t>
            </a:r>
            <a:r>
              <a:rPr lang="en-US" altLang="ja-JP" sz="900" dirty="0" smtClean="0">
                <a:latin typeface="Times New Roman" pitchFamily="18" charset="0"/>
                <a:ea typeface="ＭＳ ゴシック" pitchFamily="49" charset="-128"/>
                <a:cs typeface="ＭＳ Ｐゴシック" pitchFamily="50" charset="-128"/>
              </a:rPr>
              <a:t>	</a:t>
            </a: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○情報の共有と対策協議・調整</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49" name="Text Box 25"/>
          <p:cNvSpPr txBox="1">
            <a:spLocks noChangeArrowheads="1"/>
          </p:cNvSpPr>
          <p:nvPr/>
        </p:nvSpPr>
        <p:spPr bwMode="auto">
          <a:xfrm>
            <a:off x="2383632" y="2060847"/>
            <a:ext cx="3700536" cy="383257"/>
          </a:xfrm>
          <a:prstGeom prst="rect">
            <a:avLst/>
          </a:prstGeom>
          <a:solidFill>
            <a:srgbClr val="FFFFFF"/>
          </a:solidFill>
          <a:ln w="15875">
            <a:solidFill>
              <a:srgbClr val="8064A2"/>
            </a:solid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pPr>
            <a:r>
              <a:rPr kumimoji="1" lang="ja-JP" altLang="en-US" sz="1000" b="1" i="0" u="sng" strike="noStrike" cap="none" normalizeH="0" baseline="0" dirty="0" smtClean="0">
                <a:ln>
                  <a:noFill/>
                </a:ln>
                <a:solidFill>
                  <a:srgbClr val="FF0000"/>
                </a:solidFill>
                <a:effectLst/>
                <a:latin typeface="Century" pitchFamily="18" charset="0"/>
                <a:ea typeface="ＭＳ ゴシック" pitchFamily="49" charset="-128"/>
                <a:cs typeface="ＭＳ Ｐゴシック" pitchFamily="50" charset="-128"/>
              </a:rPr>
              <a:t>危機管理調整責任者会議</a:t>
            </a:r>
            <a:r>
              <a:rPr lang="en-US" altLang="ja-JP" sz="900" dirty="0" smtClean="0">
                <a:latin typeface="Times New Roman" pitchFamily="18" charset="0"/>
                <a:ea typeface="ＭＳ ゴシック" pitchFamily="49" charset="-128"/>
                <a:cs typeface="ＭＳ Ｐゴシック" pitchFamily="50" charset="-128"/>
              </a:rPr>
              <a:t>	</a:t>
            </a: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○情報の共有と対策協議・調整</a:t>
            </a:r>
            <a:endParaRPr kumimoji="1" lang="ja-JP" altLang="en-US" sz="900" b="0" i="0" u="none" strike="noStrike" cap="none" normalizeH="0" baseline="0" dirty="0" smtClean="0">
              <a:ln>
                <a:noFill/>
              </a:ln>
              <a:solidFill>
                <a:schemeClr val="tx1"/>
              </a:solidFill>
              <a:effectLst/>
              <a:latin typeface="Times New Roman" pitchFamily="18" charset="0"/>
              <a:ea typeface="ＭＳ ゴシック" pitchFamily="49" charset="-128"/>
              <a:cs typeface="ＭＳ Ｐゴシック" pitchFamily="50" charset="-128"/>
            </a:endParaRPr>
          </a:p>
          <a:p>
            <a:pPr marL="0" marR="0" lvl="0" indent="0" algn="just" defTabSz="914400" rtl="0" eaLnBrk="1" fontAlgn="base" latinLnBrk="0" hangingPunct="1">
              <a:lnSpc>
                <a:spcPct val="80000"/>
              </a:lnSpc>
              <a:spcBef>
                <a:spcPct val="0"/>
              </a:spcBef>
              <a:spcAft>
                <a:spcPct val="0"/>
              </a:spcAft>
              <a:buClrTx/>
              <a:buSzTx/>
              <a:buFontTx/>
              <a:buNone/>
              <a:tabLst/>
            </a:pPr>
            <a:r>
              <a:rPr lang="en-US" altLang="ja-JP" sz="900" dirty="0" smtClean="0">
                <a:latin typeface="Century" pitchFamily="18" charset="0"/>
                <a:ea typeface="ＭＳ ゴシック" pitchFamily="49" charset="-128"/>
                <a:cs typeface="ＭＳ Ｐゴシック" pitchFamily="50" charset="-128"/>
              </a:rPr>
              <a:t>		</a:t>
            </a:r>
            <a:r>
              <a:rPr kumimoji="1" lang="ja-JP" altLang="en-US" sz="900" b="0" i="0" u="none" strike="noStrike" cap="none" normalizeH="0" baseline="0" dirty="0" smtClean="0">
                <a:ln>
                  <a:noFill/>
                </a:ln>
                <a:solidFill>
                  <a:schemeClr val="tx1"/>
                </a:solidFill>
                <a:effectLst/>
                <a:latin typeface="Century" pitchFamily="18" charset="0"/>
                <a:ea typeface="ＭＳ ゴシック" pitchFamily="49" charset="-128"/>
                <a:cs typeface="ＭＳ Ｐゴシック" pitchFamily="50" charset="-128"/>
              </a:rPr>
              <a:t>○必要に応じ副知事等が出席</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50" name="Rectangle 26"/>
          <p:cNvSpPr>
            <a:spLocks noChangeArrowheads="1"/>
          </p:cNvSpPr>
          <p:nvPr/>
        </p:nvSpPr>
        <p:spPr bwMode="auto">
          <a:xfrm>
            <a:off x="1144562" y="2060847"/>
            <a:ext cx="831974" cy="443582"/>
          </a:xfrm>
          <a:prstGeom prst="rect">
            <a:avLst/>
          </a:prstGeom>
          <a:noFill/>
          <a:ln w="9525">
            <a:noFill/>
            <a:miter lim="800000"/>
            <a:headEnd/>
            <a:tailEnd/>
          </a:ln>
        </p:spPr>
        <p:txBody>
          <a:bodyPr vert="horz" wrap="square" lIns="3600" tIns="3600" rIns="3600" bIns="3600" numCol="1" anchor="t" anchorCtr="0" compatLnSpc="1">
            <a:prstTxWarp prst="textNoShape">
              <a:avLst/>
            </a:prstTxWarp>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多数の患者発生</a:t>
            </a:r>
            <a:endParaRPr kumimoji="1" lang="ja-JP" altLang="en-US" sz="900" b="0" i="0" u="none" strike="noStrike" cap="none" normalizeH="0" baseline="0" dirty="0" smtClean="0">
              <a:ln>
                <a:noFill/>
              </a:ln>
              <a:solidFill>
                <a:schemeClr val="tx1"/>
              </a:solidFill>
              <a:effectLst/>
              <a:latin typeface="Times New Roman" pitchFamily="18" charset="0"/>
              <a:ea typeface="ＭＳ 明朝" pitchFamily="17" charset="-128"/>
              <a:cs typeface="ＭＳ Ｐゴシック" pitchFamily="50" charset="-128"/>
            </a:endParaRPr>
          </a:p>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（トリーヒト</a:t>
            </a:r>
            <a:endParaRPr kumimoji="1" lang="en-US" altLang="ja-JP"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endParaRPr>
          </a:p>
          <a:p>
            <a:pPr marL="0" marR="0" lvl="0" indent="0" algn="just" defTabSz="914400" rtl="0" eaLnBrk="1" fontAlgn="base" latinLnBrk="0" hangingPunct="1">
              <a:lnSpc>
                <a:spcPct val="80000"/>
              </a:lnSpc>
              <a:spcBef>
                <a:spcPct val="0"/>
              </a:spcBef>
              <a:spcAft>
                <a:spcPct val="0"/>
              </a:spcAft>
              <a:buClrTx/>
              <a:buSzTx/>
              <a:buFontTx/>
              <a:buNone/>
              <a:tabLst/>
            </a:pPr>
            <a:r>
              <a:rPr lang="ja-JP" altLang="en-US" sz="900" dirty="0" smtClean="0">
                <a:latin typeface="Century" pitchFamily="18" charset="0"/>
                <a:ea typeface="ＭＳ 明朝" pitchFamily="17" charset="-128"/>
                <a:cs typeface="ＭＳ Ｐゴシック" pitchFamily="50" charset="-128"/>
              </a:rPr>
              <a:t>　</a:t>
            </a: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感染等）</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51" name="Rectangle 27"/>
          <p:cNvSpPr>
            <a:spLocks noChangeArrowheads="1"/>
          </p:cNvSpPr>
          <p:nvPr/>
        </p:nvSpPr>
        <p:spPr bwMode="auto">
          <a:xfrm>
            <a:off x="1144562" y="1196751"/>
            <a:ext cx="864096" cy="43204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平時から</a:t>
            </a:r>
            <a:endParaRPr kumimoji="1" lang="en-US" altLang="ja-JP"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endParaRPr>
          </a:p>
          <a:p>
            <a:pPr marL="0" marR="0" lvl="0" indent="0" algn="just" defTabSz="914400" rtl="0" eaLnBrk="1" fontAlgn="base" latinLnBrk="0" hangingPunct="1">
              <a:lnSpc>
                <a:spcPct val="80000"/>
              </a:lnSpc>
              <a:spcBef>
                <a:spcPct val="0"/>
              </a:spcBef>
              <a:spcAft>
                <a:spcPct val="0"/>
              </a:spcAft>
              <a:buClrTx/>
              <a:buSzTx/>
              <a:buFontTx/>
              <a:buNone/>
              <a:tabLst/>
            </a:pPr>
            <a:r>
              <a:rPr lang="ja-JP" altLang="en-US" sz="900" dirty="0" smtClean="0">
                <a:latin typeface="Century" pitchFamily="18" charset="0"/>
                <a:ea typeface="ＭＳ 明朝" pitchFamily="17" charset="-128"/>
                <a:cs typeface="ＭＳ Ｐゴシック" pitchFamily="50" charset="-128"/>
              </a:rPr>
              <a:t>鳥インフル</a:t>
            </a: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発生</a:t>
            </a:r>
            <a:endParaRPr kumimoji="1" lang="ja-JP" altLang="en-US" sz="900" b="0" i="0" u="none" strike="noStrike" cap="none" normalizeH="0" baseline="0" dirty="0" smtClean="0">
              <a:ln>
                <a:noFill/>
              </a:ln>
              <a:solidFill>
                <a:schemeClr val="tx1"/>
              </a:solidFill>
              <a:effectLst/>
              <a:latin typeface="Times New Roman" pitchFamily="18" charset="0"/>
              <a:ea typeface="ＭＳ 明朝" pitchFamily="17" charset="-128"/>
              <a:cs typeface="ＭＳ Ｐゴシック" pitchFamily="50" charset="-128"/>
            </a:endParaRPr>
          </a:p>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（トリーヒト</a:t>
            </a:r>
            <a:endParaRPr kumimoji="1" lang="en-US" altLang="ja-JP"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endParaRPr>
          </a:p>
          <a:p>
            <a:pPr marL="0" marR="0" lvl="0" indent="0" algn="just" defTabSz="914400" rtl="0" eaLnBrk="1" fontAlgn="base" latinLnBrk="0" hangingPunct="1">
              <a:lnSpc>
                <a:spcPct val="80000"/>
              </a:lnSpc>
              <a:spcBef>
                <a:spcPct val="0"/>
              </a:spcBef>
              <a:spcAft>
                <a:spcPct val="0"/>
              </a:spcAft>
              <a:buClrTx/>
              <a:buSzTx/>
              <a:buFontTx/>
              <a:buNone/>
              <a:tabLst/>
            </a:pPr>
            <a:r>
              <a:rPr lang="ja-JP" altLang="en-US" sz="900" dirty="0" smtClean="0">
                <a:latin typeface="Century" pitchFamily="18" charset="0"/>
                <a:ea typeface="ＭＳ 明朝" pitchFamily="17" charset="-128"/>
                <a:cs typeface="ＭＳ Ｐゴシック" pitchFamily="50" charset="-128"/>
              </a:rPr>
              <a:t>　</a:t>
            </a: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感染確認等）</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52" name="Text Box 28"/>
          <p:cNvSpPr txBox="1">
            <a:spLocks noChangeArrowheads="1"/>
          </p:cNvSpPr>
          <p:nvPr/>
        </p:nvSpPr>
        <p:spPr bwMode="auto">
          <a:xfrm>
            <a:off x="4259436" y="2708919"/>
            <a:ext cx="1536700" cy="290389"/>
          </a:xfrm>
          <a:prstGeom prst="rect">
            <a:avLst/>
          </a:prstGeom>
          <a:solidFill>
            <a:srgbClr val="FFFFFF"/>
          </a:solidFill>
          <a:ln w="19050">
            <a:solidFill>
              <a:srgbClr val="8064A2"/>
            </a:solidFill>
            <a:prstDash val="dash"/>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smtClean="0">
                <a:ln>
                  <a:noFill/>
                </a:ln>
                <a:solidFill>
                  <a:schemeClr val="tx1"/>
                </a:solidFill>
                <a:effectLst/>
                <a:latin typeface="Century" pitchFamily="18" charset="0"/>
                <a:ea typeface="ＭＳ ゴシック" pitchFamily="49" charset="-128"/>
                <a:cs typeface="ＭＳ Ｐゴシック" pitchFamily="50" charset="-128"/>
              </a:rPr>
              <a:t>部局長会議</a:t>
            </a:r>
            <a:r>
              <a:rPr kumimoji="1" lang="ja-JP" altLang="en-US" sz="900" b="0" i="0" u="none" strike="noStrike" cap="none" normalizeH="0" baseline="0" smtClean="0">
                <a:ln>
                  <a:noFill/>
                </a:ln>
                <a:solidFill>
                  <a:schemeClr val="tx1"/>
                </a:solidFill>
                <a:effectLst/>
                <a:latin typeface="Century" pitchFamily="18" charset="0"/>
                <a:ea typeface="ＭＳ ゴシック" pitchFamily="49" charset="-128"/>
                <a:cs typeface="ＭＳ Ｐゴシック" pitchFamily="50" charset="-128"/>
              </a:rPr>
              <a:t>（又は庁議）</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53" name="Rectangle 29"/>
          <p:cNvSpPr>
            <a:spLocks noChangeArrowheads="1"/>
          </p:cNvSpPr>
          <p:nvPr/>
        </p:nvSpPr>
        <p:spPr bwMode="auto">
          <a:xfrm>
            <a:off x="3191669" y="1776263"/>
            <a:ext cx="371475" cy="169863"/>
          </a:xfrm>
          <a:prstGeom prst="rect">
            <a:avLst/>
          </a:prstGeom>
          <a:noFill/>
          <a:ln w="9525">
            <a:noFill/>
            <a:miter lim="800000"/>
            <a:headEnd/>
            <a:tailEnd/>
          </a:ln>
        </p:spPr>
        <p:txBody>
          <a:bodyPr vert="horz" wrap="square" lIns="3600" tIns="3600" rIns="3600" bIns="3600" numCol="1" anchor="t" anchorCtr="0" compatLnSpc="1">
            <a:prstTxWarp prst="textNoShape">
              <a:avLst/>
            </a:prstTxWarp>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移行</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cxnSp>
        <p:nvCxnSpPr>
          <p:cNvPr id="1054" name="AutoShape 30"/>
          <p:cNvCxnSpPr>
            <a:cxnSpLocks noChangeShapeType="1"/>
          </p:cNvCxnSpPr>
          <p:nvPr/>
        </p:nvCxnSpPr>
        <p:spPr bwMode="auto">
          <a:xfrm>
            <a:off x="3131840" y="1628799"/>
            <a:ext cx="1" cy="432048"/>
          </a:xfrm>
          <a:prstGeom prst="straightConnector1">
            <a:avLst/>
          </a:prstGeom>
          <a:noFill/>
          <a:ln w="19050">
            <a:solidFill>
              <a:srgbClr val="8064A2"/>
            </a:solidFill>
            <a:round/>
            <a:headEnd/>
            <a:tailEnd type="triangle" w="med" len="med"/>
          </a:ln>
        </p:spPr>
      </p:cxnSp>
      <p:sp>
        <p:nvSpPr>
          <p:cNvPr id="1055" name="Rectangle 31"/>
          <p:cNvSpPr>
            <a:spLocks noChangeArrowheads="1"/>
          </p:cNvSpPr>
          <p:nvPr/>
        </p:nvSpPr>
        <p:spPr bwMode="auto">
          <a:xfrm>
            <a:off x="4829349" y="2540445"/>
            <a:ext cx="958850" cy="171450"/>
          </a:xfrm>
          <a:prstGeom prst="rect">
            <a:avLst/>
          </a:prstGeom>
          <a:noFill/>
          <a:ln w="9525">
            <a:noFill/>
            <a:miter lim="800000"/>
            <a:headEnd/>
            <a:tailEnd/>
          </a:ln>
        </p:spPr>
        <p:txBody>
          <a:bodyPr vert="horz" wrap="square" lIns="3600" tIns="3600" rIns="3600" bIns="3600" numCol="1" anchor="t" anchorCtr="0" compatLnSpc="1">
            <a:prstTxWarp prst="textNoShape">
              <a:avLst/>
            </a:prstTxWarp>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smtClean="0">
                <a:ln>
                  <a:noFill/>
                </a:ln>
                <a:solidFill>
                  <a:schemeClr val="tx1"/>
                </a:solidFill>
                <a:effectLst/>
                <a:latin typeface="Century" pitchFamily="18" charset="0"/>
                <a:ea typeface="ＭＳ 明朝" pitchFamily="17" charset="-128"/>
                <a:cs typeface="ＭＳ Ｐゴシック" pitchFamily="50" charset="-128"/>
              </a:rPr>
              <a:t>必要に応じ開催</a:t>
            </a:r>
            <a:endParaRPr kumimoji="1" 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cxnSp>
        <p:nvCxnSpPr>
          <p:cNvPr id="1056" name="AutoShape 32"/>
          <p:cNvCxnSpPr>
            <a:cxnSpLocks noChangeShapeType="1"/>
          </p:cNvCxnSpPr>
          <p:nvPr/>
        </p:nvCxnSpPr>
        <p:spPr bwMode="auto">
          <a:xfrm>
            <a:off x="4572000" y="2492820"/>
            <a:ext cx="0" cy="216099"/>
          </a:xfrm>
          <a:prstGeom prst="straightConnector1">
            <a:avLst/>
          </a:prstGeom>
          <a:noFill/>
          <a:ln w="19050">
            <a:solidFill>
              <a:srgbClr val="8064A2"/>
            </a:solidFill>
            <a:prstDash val="dash"/>
            <a:round/>
            <a:headEnd/>
            <a:tailEnd type="triangle" w="med" len="med"/>
          </a:ln>
        </p:spPr>
      </p:cxnSp>
      <p:sp>
        <p:nvSpPr>
          <p:cNvPr id="1057" name="Rectangle 33"/>
          <p:cNvSpPr>
            <a:spLocks noChangeArrowheads="1"/>
          </p:cNvSpPr>
          <p:nvPr/>
        </p:nvSpPr>
        <p:spPr bwMode="auto">
          <a:xfrm>
            <a:off x="3188494" y="2556320"/>
            <a:ext cx="369888" cy="171450"/>
          </a:xfrm>
          <a:prstGeom prst="rect">
            <a:avLst/>
          </a:prstGeom>
          <a:noFill/>
          <a:ln w="9525">
            <a:noFill/>
            <a:miter lim="800000"/>
            <a:headEnd/>
            <a:tailEnd/>
          </a:ln>
        </p:spPr>
        <p:txBody>
          <a:bodyPr vert="horz" wrap="square" lIns="3600" tIns="3600" rIns="3600" bIns="3600" numCol="1" anchor="t" anchorCtr="0" compatLnSpc="1">
            <a:prstTxWarp prst="textNoShape">
              <a:avLst/>
            </a:prstTxWarp>
          </a:bodyPr>
          <a:lstStyle/>
          <a:p>
            <a:pPr marL="0" marR="0" lvl="0" indent="0" algn="just" defTabSz="914400" rtl="0" eaLnBrk="1" fontAlgn="base" latinLnBrk="0" hangingPunct="1">
              <a:lnSpc>
                <a:spcPct val="8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移行</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cxnSp>
        <p:nvCxnSpPr>
          <p:cNvPr id="1058" name="AutoShape 34"/>
          <p:cNvCxnSpPr>
            <a:cxnSpLocks noChangeShapeType="1"/>
          </p:cNvCxnSpPr>
          <p:nvPr/>
        </p:nvCxnSpPr>
        <p:spPr bwMode="auto">
          <a:xfrm>
            <a:off x="3131344" y="2481708"/>
            <a:ext cx="496" cy="659259"/>
          </a:xfrm>
          <a:prstGeom prst="straightConnector1">
            <a:avLst/>
          </a:prstGeom>
          <a:noFill/>
          <a:ln w="19050">
            <a:solidFill>
              <a:srgbClr val="8064A2"/>
            </a:solidFill>
            <a:round/>
            <a:headEnd/>
            <a:tailEnd type="triangle" w="med" len="med"/>
          </a:ln>
        </p:spPr>
      </p:cxnSp>
      <p:sp>
        <p:nvSpPr>
          <p:cNvPr id="1072" name="AutoShape 48"/>
          <p:cNvSpPr>
            <a:spLocks noChangeArrowheads="1"/>
          </p:cNvSpPr>
          <p:nvPr/>
        </p:nvSpPr>
        <p:spPr bwMode="auto">
          <a:xfrm rot="5400000">
            <a:off x="7434320" y="5346463"/>
            <a:ext cx="180000" cy="144000"/>
          </a:xfrm>
          <a:prstGeom prst="leftArrow">
            <a:avLst>
              <a:gd name="adj1" fmla="val 50000"/>
              <a:gd name="adj2" fmla="val 47167"/>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3" name="Text Box 49"/>
          <p:cNvSpPr txBox="1">
            <a:spLocks noChangeArrowheads="1"/>
          </p:cNvSpPr>
          <p:nvPr/>
        </p:nvSpPr>
        <p:spPr bwMode="auto">
          <a:xfrm>
            <a:off x="7560701" y="5300464"/>
            <a:ext cx="661593" cy="2308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相互連携</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4" name="AutoShape 50"/>
          <p:cNvSpPr>
            <a:spLocks noChangeArrowheads="1"/>
          </p:cNvSpPr>
          <p:nvPr/>
        </p:nvSpPr>
        <p:spPr bwMode="auto">
          <a:xfrm rot="16200000">
            <a:off x="8119768" y="5346464"/>
            <a:ext cx="180000" cy="144000"/>
          </a:xfrm>
          <a:prstGeom prst="leftArrow">
            <a:avLst>
              <a:gd name="adj1" fmla="val 50000"/>
              <a:gd name="adj2" fmla="val 47167"/>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6" name="AutoShape 52"/>
          <p:cNvSpPr>
            <a:spLocks noChangeArrowheads="1"/>
          </p:cNvSpPr>
          <p:nvPr/>
        </p:nvSpPr>
        <p:spPr bwMode="auto">
          <a:xfrm rot="10800000">
            <a:off x="6595280" y="4995490"/>
            <a:ext cx="569227" cy="127000"/>
          </a:xfrm>
          <a:prstGeom prst="leftArrow">
            <a:avLst>
              <a:gd name="adj1" fmla="val 50009"/>
              <a:gd name="adj2" fmla="val 88418"/>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7" name="Text Box 53"/>
          <p:cNvSpPr txBox="1">
            <a:spLocks noChangeArrowheads="1"/>
          </p:cNvSpPr>
          <p:nvPr/>
        </p:nvSpPr>
        <p:spPr bwMode="auto">
          <a:xfrm>
            <a:off x="6558433" y="5067498"/>
            <a:ext cx="677863" cy="2978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相互連携</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78" name="AutoShape 54"/>
          <p:cNvSpPr>
            <a:spLocks noChangeArrowheads="1"/>
          </p:cNvSpPr>
          <p:nvPr/>
        </p:nvSpPr>
        <p:spPr bwMode="auto">
          <a:xfrm>
            <a:off x="6584480" y="5230440"/>
            <a:ext cx="595274" cy="127000"/>
          </a:xfrm>
          <a:prstGeom prst="leftArrow">
            <a:avLst>
              <a:gd name="adj1" fmla="val 50000"/>
              <a:gd name="adj2" fmla="val 61881"/>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1079" name="Group 55"/>
          <p:cNvGrpSpPr>
            <a:grpSpLocks/>
          </p:cNvGrpSpPr>
          <p:nvPr/>
        </p:nvGrpSpPr>
        <p:grpSpPr bwMode="auto">
          <a:xfrm>
            <a:off x="6553671" y="5517231"/>
            <a:ext cx="677862" cy="361950"/>
            <a:chOff x="7793" y="13293"/>
            <a:chExt cx="1067" cy="570"/>
          </a:xfrm>
        </p:grpSpPr>
        <p:sp>
          <p:nvSpPr>
            <p:cNvPr id="1080" name="AutoShape 56"/>
            <p:cNvSpPr>
              <a:spLocks noChangeArrowheads="1"/>
            </p:cNvSpPr>
            <p:nvPr/>
          </p:nvSpPr>
          <p:spPr bwMode="auto">
            <a:xfrm rot="10800000">
              <a:off x="7851" y="13293"/>
              <a:ext cx="896" cy="200"/>
            </a:xfrm>
            <a:prstGeom prst="leftArrow">
              <a:avLst>
                <a:gd name="adj1" fmla="val 50009"/>
                <a:gd name="adj2" fmla="val 88418"/>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81" name="Text Box 57"/>
            <p:cNvSpPr txBox="1">
              <a:spLocks noChangeArrowheads="1"/>
            </p:cNvSpPr>
            <p:nvPr/>
          </p:nvSpPr>
          <p:spPr bwMode="auto">
            <a:xfrm>
              <a:off x="7793" y="13391"/>
              <a:ext cx="1067" cy="4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相互連携</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082" name="AutoShape 58"/>
            <p:cNvSpPr>
              <a:spLocks noChangeArrowheads="1"/>
            </p:cNvSpPr>
            <p:nvPr/>
          </p:nvSpPr>
          <p:spPr bwMode="auto">
            <a:xfrm>
              <a:off x="7834" y="13663"/>
              <a:ext cx="937" cy="200"/>
            </a:xfrm>
            <a:prstGeom prst="leftArrow">
              <a:avLst>
                <a:gd name="adj1" fmla="val 50000"/>
                <a:gd name="adj2" fmla="val 61881"/>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
        <p:nvSpPr>
          <p:cNvPr id="64" name="Text Box 20"/>
          <p:cNvSpPr txBox="1">
            <a:spLocks noChangeArrowheads="1"/>
          </p:cNvSpPr>
          <p:nvPr/>
        </p:nvSpPr>
        <p:spPr bwMode="auto">
          <a:xfrm>
            <a:off x="7337499" y="3641652"/>
            <a:ext cx="1554981" cy="252000"/>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12000"/>
              </a:lnSpc>
              <a:spcBef>
                <a:spcPct val="0"/>
              </a:spcBef>
              <a:spcAft>
                <a:spcPct val="0"/>
              </a:spcAft>
              <a:buClrTx/>
              <a:buSzTx/>
              <a:buFontTx/>
              <a:buNone/>
              <a:tabLst/>
            </a:pPr>
            <a:r>
              <a:rPr kumimoji="1" lang="ja-JP" altLang="en-US" sz="1000" b="1" i="0" u="sng" strike="noStrike" cap="none" normalizeH="0" baseline="0" dirty="0" smtClean="0">
                <a:ln>
                  <a:noFill/>
                </a:ln>
                <a:solidFill>
                  <a:schemeClr val="accent5">
                    <a:lumMod val="50000"/>
                  </a:schemeClr>
                </a:solidFill>
                <a:effectLst/>
                <a:latin typeface="Century" pitchFamily="18" charset="0"/>
                <a:ea typeface="ＭＳ ゴシック" pitchFamily="49" charset="-128"/>
                <a:cs typeface="ＭＳ Ｐゴシック" pitchFamily="50" charset="-128"/>
              </a:rPr>
              <a:t>指定（地方）公共機関</a:t>
            </a:r>
            <a:endParaRPr kumimoji="1" lang="ja-JP" sz="1800" b="1" i="0" u="sng" strike="noStrike" cap="none" normalizeH="0" baseline="0" dirty="0" smtClean="0">
              <a:ln>
                <a:noFill/>
              </a:ln>
              <a:solidFill>
                <a:schemeClr val="accent5">
                  <a:lumMod val="50000"/>
                </a:schemeClr>
              </a:solidFill>
              <a:effectLst/>
              <a:latin typeface="Arial" pitchFamily="34" charset="0"/>
              <a:ea typeface="ＭＳ Ｐゴシック" pitchFamily="50" charset="-128"/>
              <a:cs typeface="ＭＳ Ｐゴシック" pitchFamily="50" charset="-128"/>
            </a:endParaRPr>
          </a:p>
        </p:txBody>
      </p:sp>
      <p:sp>
        <p:nvSpPr>
          <p:cNvPr id="65" name="Text Box 21"/>
          <p:cNvSpPr txBox="1">
            <a:spLocks noChangeArrowheads="1"/>
          </p:cNvSpPr>
          <p:nvPr/>
        </p:nvSpPr>
        <p:spPr bwMode="auto">
          <a:xfrm>
            <a:off x="7347024" y="3104991"/>
            <a:ext cx="1545456" cy="252000"/>
          </a:xfrm>
          <a:prstGeom prst="rect">
            <a:avLst/>
          </a:prstGeom>
          <a:solidFill>
            <a:srgbClr val="FFFFFF"/>
          </a:solidFill>
          <a:ln w="9525">
            <a:solidFill>
              <a:srgbClr val="00000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12000"/>
              </a:lnSpc>
              <a:spcBef>
                <a:spcPct val="0"/>
              </a:spcBef>
              <a:spcAft>
                <a:spcPct val="0"/>
              </a:spcAft>
              <a:buClrTx/>
              <a:buSzTx/>
              <a:buFontTx/>
              <a:buNone/>
              <a:tabLst/>
            </a:pPr>
            <a:r>
              <a:rPr kumimoji="1" lang="ja-JP" altLang="en-US" sz="1000" b="1" i="0" u="sng" strike="noStrike" cap="none" normalizeH="0" baseline="0" dirty="0" smtClean="0">
                <a:ln>
                  <a:noFill/>
                </a:ln>
                <a:solidFill>
                  <a:schemeClr val="accent5">
                    <a:lumMod val="50000"/>
                  </a:schemeClr>
                </a:solidFill>
                <a:effectLst/>
                <a:latin typeface="Century" pitchFamily="18" charset="0"/>
                <a:ea typeface="ＭＳ ゴシック" pitchFamily="49" charset="-128"/>
                <a:cs typeface="ＭＳ Ｐゴシック" pitchFamily="50" charset="-128"/>
              </a:rPr>
              <a:t>市町村</a:t>
            </a:r>
            <a:endParaRPr kumimoji="1" lang="ja-JP" sz="1800" b="1" i="0" u="sng" strike="noStrike" cap="none" normalizeH="0" baseline="0" dirty="0" smtClean="0">
              <a:ln>
                <a:noFill/>
              </a:ln>
              <a:solidFill>
                <a:schemeClr val="accent5">
                  <a:lumMod val="50000"/>
                </a:schemeClr>
              </a:solidFill>
              <a:effectLst/>
              <a:latin typeface="Arial" pitchFamily="34" charset="0"/>
              <a:ea typeface="ＭＳ Ｐゴシック" pitchFamily="50" charset="-128"/>
              <a:cs typeface="ＭＳ Ｐゴシック" pitchFamily="50" charset="-128"/>
            </a:endParaRPr>
          </a:p>
        </p:txBody>
      </p:sp>
      <p:sp>
        <p:nvSpPr>
          <p:cNvPr id="66" name="AutoShape 48"/>
          <p:cNvSpPr>
            <a:spLocks noChangeArrowheads="1"/>
          </p:cNvSpPr>
          <p:nvPr/>
        </p:nvSpPr>
        <p:spPr bwMode="auto">
          <a:xfrm rot="5400000">
            <a:off x="7433725" y="3419933"/>
            <a:ext cx="180000" cy="144000"/>
          </a:xfrm>
          <a:prstGeom prst="leftArrow">
            <a:avLst>
              <a:gd name="adj1" fmla="val 50000"/>
              <a:gd name="adj2" fmla="val 47167"/>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7" name="Text Box 49"/>
          <p:cNvSpPr txBox="1">
            <a:spLocks noChangeArrowheads="1"/>
          </p:cNvSpPr>
          <p:nvPr/>
        </p:nvSpPr>
        <p:spPr bwMode="auto">
          <a:xfrm>
            <a:off x="7560106" y="3373934"/>
            <a:ext cx="661593" cy="230832"/>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相互連携</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8" name="AutoShape 50"/>
          <p:cNvSpPr>
            <a:spLocks noChangeArrowheads="1"/>
          </p:cNvSpPr>
          <p:nvPr/>
        </p:nvSpPr>
        <p:spPr bwMode="auto">
          <a:xfrm rot="16200000">
            <a:off x="8119173" y="3419934"/>
            <a:ext cx="180000" cy="144000"/>
          </a:xfrm>
          <a:prstGeom prst="leftArrow">
            <a:avLst>
              <a:gd name="adj1" fmla="val 50000"/>
              <a:gd name="adj2" fmla="val 47167"/>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69" name="AutoShape 52"/>
          <p:cNvSpPr>
            <a:spLocks noChangeArrowheads="1"/>
          </p:cNvSpPr>
          <p:nvPr/>
        </p:nvSpPr>
        <p:spPr bwMode="auto">
          <a:xfrm rot="10800000">
            <a:off x="6594685" y="3068960"/>
            <a:ext cx="569227" cy="127000"/>
          </a:xfrm>
          <a:prstGeom prst="leftArrow">
            <a:avLst>
              <a:gd name="adj1" fmla="val 50009"/>
              <a:gd name="adj2" fmla="val 88418"/>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0" name="Text Box 53"/>
          <p:cNvSpPr txBox="1">
            <a:spLocks noChangeArrowheads="1"/>
          </p:cNvSpPr>
          <p:nvPr/>
        </p:nvSpPr>
        <p:spPr bwMode="auto">
          <a:xfrm>
            <a:off x="6557838" y="3140968"/>
            <a:ext cx="677863" cy="297815"/>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相互連携</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1" name="AutoShape 54"/>
          <p:cNvSpPr>
            <a:spLocks noChangeArrowheads="1"/>
          </p:cNvSpPr>
          <p:nvPr/>
        </p:nvSpPr>
        <p:spPr bwMode="auto">
          <a:xfrm>
            <a:off x="6583885" y="3303910"/>
            <a:ext cx="595274" cy="127000"/>
          </a:xfrm>
          <a:prstGeom prst="leftArrow">
            <a:avLst>
              <a:gd name="adj1" fmla="val 50000"/>
              <a:gd name="adj2" fmla="val 61881"/>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nvGrpSpPr>
          <p:cNvPr id="72" name="Group 55"/>
          <p:cNvGrpSpPr>
            <a:grpSpLocks/>
          </p:cNvGrpSpPr>
          <p:nvPr/>
        </p:nvGrpSpPr>
        <p:grpSpPr bwMode="auto">
          <a:xfrm>
            <a:off x="6553076" y="3573015"/>
            <a:ext cx="677862" cy="361950"/>
            <a:chOff x="7793" y="13293"/>
            <a:chExt cx="1067" cy="570"/>
          </a:xfrm>
        </p:grpSpPr>
        <p:sp>
          <p:nvSpPr>
            <p:cNvPr id="73" name="AutoShape 56"/>
            <p:cNvSpPr>
              <a:spLocks noChangeArrowheads="1"/>
            </p:cNvSpPr>
            <p:nvPr/>
          </p:nvSpPr>
          <p:spPr bwMode="auto">
            <a:xfrm rot="10800000">
              <a:off x="7851" y="13293"/>
              <a:ext cx="896" cy="200"/>
            </a:xfrm>
            <a:prstGeom prst="leftArrow">
              <a:avLst>
                <a:gd name="adj1" fmla="val 50009"/>
                <a:gd name="adj2" fmla="val 88418"/>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4" name="Text Box 57"/>
            <p:cNvSpPr txBox="1">
              <a:spLocks noChangeArrowheads="1"/>
            </p:cNvSpPr>
            <p:nvPr/>
          </p:nvSpPr>
          <p:spPr bwMode="auto">
            <a:xfrm>
              <a:off x="7793" y="13391"/>
              <a:ext cx="1067" cy="469"/>
            </a:xfrm>
            <a:prstGeom prst="rect">
              <a:avLst/>
            </a:prstGeom>
            <a:noFill/>
            <a:ln w="9525">
              <a:noFill/>
              <a:miter lim="800000"/>
              <a:headEnd/>
              <a:tailEnd/>
            </a:ln>
          </p:spPr>
          <p:txBody>
            <a:bodyPr vert="horz" wrap="square" lIns="91440" tIns="45720" rIns="91440" bIns="45720" numCol="1" anchor="t"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900" b="0" i="0" u="none" strike="noStrike" cap="none" normalizeH="0" baseline="0" dirty="0" smtClean="0">
                  <a:ln>
                    <a:noFill/>
                  </a:ln>
                  <a:solidFill>
                    <a:schemeClr val="tx1"/>
                  </a:solidFill>
                  <a:effectLst/>
                  <a:latin typeface="Century" pitchFamily="18" charset="0"/>
                  <a:ea typeface="ＭＳ 明朝" pitchFamily="17" charset="-128"/>
                  <a:cs typeface="ＭＳ Ｐゴシック" pitchFamily="50" charset="-128"/>
                </a:rPr>
                <a:t>相互連携</a:t>
              </a:r>
              <a:endParaRPr kumimoji="1" 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75" name="AutoShape 58"/>
            <p:cNvSpPr>
              <a:spLocks noChangeArrowheads="1"/>
            </p:cNvSpPr>
            <p:nvPr/>
          </p:nvSpPr>
          <p:spPr bwMode="auto">
            <a:xfrm>
              <a:off x="7834" y="13663"/>
              <a:ext cx="937" cy="200"/>
            </a:xfrm>
            <a:prstGeom prst="leftArrow">
              <a:avLst>
                <a:gd name="adj1" fmla="val 50000"/>
                <a:gd name="adj2" fmla="val 61881"/>
              </a:avLst>
            </a:prstGeom>
            <a:solidFill>
              <a:srgbClr val="FFFFFF"/>
            </a:solidFill>
            <a:ln w="12700">
              <a:solidFill>
                <a:srgbClr val="000000"/>
              </a:solidFill>
              <a:miter lim="800000"/>
              <a:headEnd/>
              <a:tailEnd/>
            </a:ln>
            <a:effectLst/>
          </p:spPr>
          <p:txBody>
            <a:bodyPr vert="horz" wrap="square" lIns="0" tIns="8890" rIns="0" bIns="889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72008" y="1628800"/>
            <a:ext cx="8964488" cy="5112568"/>
          </a:xfrm>
          <a:prstGeom prst="rect">
            <a:avLst/>
          </a:prstGeom>
          <a:pattFill prst="dotGrid">
            <a:fgClr>
              <a:schemeClr val="accent5">
                <a:lumMod val="40000"/>
                <a:lumOff val="60000"/>
              </a:schemeClr>
            </a:fgClr>
            <a:bgClr>
              <a:schemeClr val="bg1"/>
            </a:bgClr>
          </a:patt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endParaRPr lang="en-US" altLang="ja-JP" sz="1200" dirty="0" smtClean="0">
              <a:solidFill>
                <a:schemeClr val="tx1"/>
              </a:solidFill>
              <a:latin typeface="ＭＳ ゴシック" pitchFamily="49" charset="-128"/>
              <a:ea typeface="ＭＳ ゴシック" pitchFamily="49" charset="-128"/>
            </a:endParaRPr>
          </a:p>
        </p:txBody>
      </p:sp>
      <p:sp>
        <p:nvSpPr>
          <p:cNvPr id="2050" name="テキスト ボックス 4"/>
          <p:cNvSpPr txBox="1">
            <a:spLocks noChangeArrowheads="1"/>
          </p:cNvSpPr>
          <p:nvPr/>
        </p:nvSpPr>
        <p:spPr bwMode="auto">
          <a:xfrm>
            <a:off x="72008" y="692696"/>
            <a:ext cx="3995936" cy="646331"/>
          </a:xfrm>
          <a:prstGeom prst="rect">
            <a:avLst/>
          </a:prstGeom>
          <a:solidFill>
            <a:schemeClr val="bg1"/>
          </a:solidFill>
          <a:ln w="9525">
            <a:solidFill>
              <a:srgbClr val="FFC000"/>
            </a:solidFill>
            <a:miter lim="800000"/>
            <a:headEnd/>
            <a:tailEnd/>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b="1" dirty="0" smtClean="0">
                <a:solidFill>
                  <a:srgbClr val="000000"/>
                </a:solidFill>
              </a:rPr>
              <a:t>行政機関だけでは新型インフルエンザ等対策の適確な実施は困難</a:t>
            </a:r>
            <a:endParaRPr lang="en-US" altLang="ja-JP" b="1" dirty="0" smtClean="0">
              <a:solidFill>
                <a:srgbClr val="000000"/>
              </a:solidFill>
            </a:endParaRPr>
          </a:p>
        </p:txBody>
      </p:sp>
      <p:sp>
        <p:nvSpPr>
          <p:cNvPr id="7" name="額縁 6"/>
          <p:cNvSpPr/>
          <p:nvPr/>
        </p:nvSpPr>
        <p:spPr>
          <a:xfrm>
            <a:off x="22234" y="44624"/>
            <a:ext cx="9144000" cy="543915"/>
          </a:xfrm>
          <a:prstGeom prst="bevel">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zh-TW" altLang="en-US" sz="2400" b="1" dirty="0" smtClean="0">
                <a:solidFill>
                  <a:srgbClr val="000000"/>
                </a:solidFill>
                <a:latin typeface="ＭＳ ゴシック" pitchFamily="49" charset="-128"/>
                <a:ea typeface="ＭＳ ゴシック" pitchFamily="49" charset="-128"/>
              </a:rPr>
              <a:t>指定</a:t>
            </a:r>
            <a:r>
              <a:rPr lang="ja-JP" altLang="en-US" sz="2400" b="1" dirty="0" smtClean="0">
                <a:solidFill>
                  <a:srgbClr val="000000"/>
                </a:solidFill>
                <a:latin typeface="ＭＳ ゴシック" pitchFamily="49" charset="-128"/>
                <a:ea typeface="ＭＳ ゴシック" pitchFamily="49" charset="-128"/>
              </a:rPr>
              <a:t>（</a:t>
            </a:r>
            <a:r>
              <a:rPr lang="zh-TW" altLang="en-US" sz="2400" b="1" dirty="0" smtClean="0">
                <a:solidFill>
                  <a:srgbClr val="000000"/>
                </a:solidFill>
                <a:latin typeface="ＭＳ ゴシック" pitchFamily="49" charset="-128"/>
                <a:ea typeface="ＭＳ ゴシック" pitchFamily="49" charset="-128"/>
              </a:rPr>
              <a:t>地方</a:t>
            </a:r>
            <a:r>
              <a:rPr lang="ja-JP" altLang="en-US" sz="2400" b="1" dirty="0" smtClean="0">
                <a:solidFill>
                  <a:srgbClr val="000000"/>
                </a:solidFill>
                <a:latin typeface="ＭＳ ゴシック" pitchFamily="49" charset="-128"/>
                <a:ea typeface="ＭＳ ゴシック" pitchFamily="49" charset="-128"/>
              </a:rPr>
              <a:t>）</a:t>
            </a:r>
            <a:r>
              <a:rPr lang="zh-TW" altLang="en-US" sz="2400" b="1" dirty="0" smtClean="0">
                <a:solidFill>
                  <a:srgbClr val="000000"/>
                </a:solidFill>
                <a:latin typeface="ＭＳ ゴシック" pitchFamily="49" charset="-128"/>
                <a:ea typeface="ＭＳ ゴシック" pitchFamily="49" charset="-128"/>
              </a:rPr>
              <a:t>公共機関</a:t>
            </a:r>
            <a:r>
              <a:rPr lang="ja-JP" altLang="en-US" sz="2400" b="1" dirty="0" smtClean="0">
                <a:solidFill>
                  <a:srgbClr val="000000"/>
                </a:solidFill>
                <a:latin typeface="ＭＳ ゴシック" pitchFamily="49" charset="-128"/>
                <a:ea typeface="ＭＳ ゴシック" pitchFamily="49" charset="-128"/>
              </a:rPr>
              <a:t>について</a:t>
            </a:r>
            <a:endParaRPr lang="ja-JP" altLang="en-US" sz="2400" dirty="0">
              <a:solidFill>
                <a:prstClr val="white"/>
              </a:solidFill>
            </a:endParaRPr>
          </a:p>
        </p:txBody>
      </p:sp>
      <p:sp>
        <p:nvSpPr>
          <p:cNvPr id="5" name="テキスト ボックス 4"/>
          <p:cNvSpPr txBox="1">
            <a:spLocks noChangeArrowheads="1"/>
          </p:cNvSpPr>
          <p:nvPr/>
        </p:nvSpPr>
        <p:spPr bwMode="auto">
          <a:xfrm>
            <a:off x="4932040" y="692696"/>
            <a:ext cx="3995936" cy="648072"/>
          </a:xfrm>
          <a:prstGeom prst="rect">
            <a:avLst/>
          </a:prstGeom>
          <a:solidFill>
            <a:srgbClr val="FFFF99"/>
          </a:solidFill>
          <a:ln w="9525">
            <a:solidFill>
              <a:srgbClr val="FFC000"/>
            </a:solidFill>
            <a:miter lim="800000"/>
            <a:headEnd/>
            <a:tailEnd/>
          </a:ln>
        </p:spPr>
        <p:txBody>
          <a:bodyPr wrap="square" anchor="ctr" anchorCtr="0">
            <a:no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b="1" dirty="0" smtClean="0">
                <a:solidFill>
                  <a:srgbClr val="000000"/>
                </a:solidFill>
              </a:rPr>
              <a:t>指定（地方）公共機関を新たに指定し、</a:t>
            </a:r>
            <a:endParaRPr lang="en-US" altLang="ja-JP" b="1" dirty="0" smtClean="0">
              <a:solidFill>
                <a:srgbClr val="000000"/>
              </a:solidFill>
            </a:endParaRPr>
          </a:p>
          <a:p>
            <a:pPr eaLnBrk="1" hangingPunct="1"/>
            <a:r>
              <a:rPr lang="ja-JP" altLang="en-US" b="1" dirty="0" smtClean="0">
                <a:solidFill>
                  <a:srgbClr val="000000"/>
                </a:solidFill>
              </a:rPr>
              <a:t>実施体制を強化</a:t>
            </a:r>
            <a:endParaRPr lang="en-US" altLang="ja-JP" b="1" dirty="0" smtClean="0">
              <a:solidFill>
                <a:srgbClr val="000000"/>
              </a:solidFill>
            </a:endParaRPr>
          </a:p>
        </p:txBody>
      </p:sp>
      <p:sp>
        <p:nvSpPr>
          <p:cNvPr id="6" name="右矢印 5"/>
          <p:cNvSpPr/>
          <p:nvPr/>
        </p:nvSpPr>
        <p:spPr>
          <a:xfrm>
            <a:off x="4211960" y="764704"/>
            <a:ext cx="648072" cy="504056"/>
          </a:xfrm>
          <a:prstGeom prst="rightArrow">
            <a:avLst/>
          </a:prstGeom>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265430" y="2060848"/>
            <a:ext cx="5242674" cy="720080"/>
          </a:xfrm>
          <a:prstGeom prst="rect">
            <a:avLst/>
          </a:prstGeom>
          <a:solidFill>
            <a:schemeClr val="bg1"/>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a:r>
              <a:rPr lang="ja-JP" altLang="en-US" sz="1400" dirty="0" smtClean="0">
                <a:solidFill>
                  <a:schemeClr val="tx1"/>
                </a:solidFill>
                <a:latin typeface="ＭＳ Ｐ明朝" pitchFamily="18" charset="-128"/>
                <a:ea typeface="ＭＳ Ｐ明朝" pitchFamily="18" charset="-128"/>
              </a:rPr>
              <a:t>　独立行政法人等の公共的機関及び医療、医薬品又は医療機器の製造又は販売、電気等の供給、輸送その他の公益的事業を営む法人で、</a:t>
            </a:r>
            <a:r>
              <a:rPr lang="ja-JP" altLang="en-US" sz="1400" u="sng" dirty="0" smtClean="0">
                <a:solidFill>
                  <a:schemeClr val="tx1"/>
                </a:solidFill>
                <a:latin typeface="ＭＳ Ｐ明朝" pitchFamily="18" charset="-128"/>
                <a:ea typeface="ＭＳ Ｐ明朝" pitchFamily="18" charset="-128"/>
              </a:rPr>
              <a:t>政令で定めるもの</a:t>
            </a:r>
            <a:r>
              <a:rPr lang="ja-JP" altLang="en-US" sz="1400" dirty="0" smtClean="0">
                <a:solidFill>
                  <a:schemeClr val="tx1"/>
                </a:solidFill>
                <a:latin typeface="ＭＳ Ｐ明朝" pitchFamily="18" charset="-128"/>
                <a:ea typeface="ＭＳ Ｐ明朝" pitchFamily="18" charset="-128"/>
              </a:rPr>
              <a:t>（国が指定）</a:t>
            </a:r>
            <a:endParaRPr lang="en-US" altLang="ja-JP" sz="1400" dirty="0">
              <a:solidFill>
                <a:schemeClr val="tx1"/>
              </a:solidFill>
              <a:latin typeface="ＭＳ Ｐ明朝" pitchFamily="18" charset="-128"/>
              <a:ea typeface="ＭＳ Ｐ明朝" pitchFamily="18" charset="-128"/>
            </a:endParaRPr>
          </a:p>
        </p:txBody>
      </p:sp>
      <p:sp>
        <p:nvSpPr>
          <p:cNvPr id="10" name="テキスト ボックス 9"/>
          <p:cNvSpPr txBox="1"/>
          <p:nvPr/>
        </p:nvSpPr>
        <p:spPr>
          <a:xfrm>
            <a:off x="179512" y="1772816"/>
            <a:ext cx="3312368" cy="288032"/>
          </a:xfrm>
          <a:prstGeom prst="rect">
            <a:avLst/>
          </a:prstGeom>
          <a:solidFill>
            <a:srgbClr val="FFCC66"/>
          </a:solidFill>
          <a:ln w="19050">
            <a:solidFill>
              <a:srgbClr val="FFC000"/>
            </a:solidFill>
          </a:ln>
        </p:spPr>
        <p:txBody>
          <a:bodyPr wrap="none" rtlCol="0" anchor="ctr" anchorCtr="0">
            <a:noAutofit/>
          </a:bodyPr>
          <a:lstStyle/>
          <a:p>
            <a:r>
              <a:rPr lang="zh-TW" altLang="en-US" b="1" dirty="0" smtClean="0"/>
              <a:t>指定公共機関</a:t>
            </a:r>
            <a:r>
              <a:rPr lang="zh-CN" altLang="en-US" sz="1000" dirty="0" smtClean="0"/>
              <a:t>（</a:t>
            </a:r>
            <a:r>
              <a:rPr lang="ja-JP" altLang="en-US" sz="1000" dirty="0" smtClean="0"/>
              <a:t>特措法</a:t>
            </a:r>
            <a:r>
              <a:rPr lang="zh-CN" altLang="en-US" sz="1000" dirty="0" smtClean="0"/>
              <a:t>第２条第６号）</a:t>
            </a:r>
            <a:endParaRPr kumimoji="1" lang="ja-JP" altLang="en-US" sz="1000" dirty="0"/>
          </a:p>
        </p:txBody>
      </p:sp>
      <p:sp>
        <p:nvSpPr>
          <p:cNvPr id="11" name="正方形/長方形 10"/>
          <p:cNvSpPr/>
          <p:nvPr/>
        </p:nvSpPr>
        <p:spPr>
          <a:xfrm>
            <a:off x="265430" y="3212976"/>
            <a:ext cx="5242674" cy="1152128"/>
          </a:xfrm>
          <a:prstGeom prst="rect">
            <a:avLst/>
          </a:prstGeom>
          <a:solidFill>
            <a:schemeClr val="bg1"/>
          </a:solidFill>
          <a:ln>
            <a:solidFill>
              <a:srgbClr val="FFC000"/>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7800"/>
            <a:r>
              <a:rPr lang="ja-JP" altLang="en-US" sz="1400" dirty="0" smtClean="0">
                <a:solidFill>
                  <a:schemeClr val="tx1"/>
                </a:solidFill>
                <a:latin typeface="ＭＳ Ｐ明朝" pitchFamily="18" charset="-128"/>
                <a:ea typeface="ＭＳ Ｐ明朝" pitchFamily="18" charset="-128"/>
              </a:rPr>
              <a:t>　都道府県の区域において医療、医薬品又は医療機器の製造又は販売、電気等の供給、輸送その他の公益的事業を営む法人、地方道路公社等の公共的施設を管理する法人及び地方独立行政法人のうち</a:t>
            </a:r>
            <a:r>
              <a:rPr lang="ja-JP" altLang="en-US" sz="1400" u="sng" dirty="0" smtClean="0">
                <a:solidFill>
                  <a:schemeClr val="tx1"/>
                </a:solidFill>
                <a:latin typeface="ＭＳ Ｐ明朝" pitchFamily="18" charset="-128"/>
                <a:ea typeface="ＭＳ Ｐ明朝" pitchFamily="18" charset="-128"/>
              </a:rPr>
              <a:t>、指定公共機関以外のもので、あらかじめ当該法人の意見を聴いて都道府県知事が指定</a:t>
            </a:r>
            <a:r>
              <a:rPr lang="ja-JP" altLang="en-US" sz="1400" dirty="0" smtClean="0">
                <a:solidFill>
                  <a:schemeClr val="tx1"/>
                </a:solidFill>
                <a:latin typeface="ＭＳ Ｐ明朝" pitchFamily="18" charset="-128"/>
                <a:ea typeface="ＭＳ Ｐ明朝" pitchFamily="18" charset="-128"/>
              </a:rPr>
              <a:t>するもの</a:t>
            </a:r>
          </a:p>
        </p:txBody>
      </p:sp>
      <p:sp>
        <p:nvSpPr>
          <p:cNvPr id="12" name="テキスト ボックス 11"/>
          <p:cNvSpPr txBox="1"/>
          <p:nvPr/>
        </p:nvSpPr>
        <p:spPr>
          <a:xfrm>
            <a:off x="179512" y="2924944"/>
            <a:ext cx="3312368" cy="288032"/>
          </a:xfrm>
          <a:prstGeom prst="rect">
            <a:avLst/>
          </a:prstGeom>
          <a:solidFill>
            <a:srgbClr val="FFCC66"/>
          </a:solidFill>
          <a:ln w="19050">
            <a:solidFill>
              <a:srgbClr val="FFC000"/>
            </a:solidFill>
          </a:ln>
        </p:spPr>
        <p:txBody>
          <a:bodyPr wrap="none" rtlCol="0" anchor="ctr" anchorCtr="0">
            <a:noAutofit/>
          </a:bodyPr>
          <a:lstStyle/>
          <a:p>
            <a:r>
              <a:rPr lang="zh-CN" altLang="en-US" b="1" dirty="0" smtClean="0"/>
              <a:t>指定地方公共機関</a:t>
            </a:r>
            <a:r>
              <a:rPr lang="zh-CN" altLang="en-US" sz="1000" dirty="0" smtClean="0"/>
              <a:t>（</a:t>
            </a:r>
            <a:r>
              <a:rPr lang="ja-JP" altLang="en-US" sz="1000" dirty="0" smtClean="0"/>
              <a:t>特措法</a:t>
            </a:r>
            <a:r>
              <a:rPr lang="zh-CN" altLang="en-US" sz="1000" dirty="0" smtClean="0"/>
              <a:t>第２条第７号）</a:t>
            </a:r>
            <a:endParaRPr kumimoji="1" lang="ja-JP" altLang="en-US" sz="1000" dirty="0"/>
          </a:p>
        </p:txBody>
      </p:sp>
      <p:sp>
        <p:nvSpPr>
          <p:cNvPr id="13" name="正方形/長方形 12"/>
          <p:cNvSpPr/>
          <p:nvPr/>
        </p:nvSpPr>
        <p:spPr>
          <a:xfrm>
            <a:off x="265432" y="4797152"/>
            <a:ext cx="8483032" cy="792088"/>
          </a:xfrm>
          <a:prstGeom prst="rect">
            <a:avLst/>
          </a:prstGeom>
          <a:solidFill>
            <a:schemeClr val="accent3">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smtClean="0">
                <a:solidFill>
                  <a:schemeClr val="tx1"/>
                </a:solidFill>
                <a:latin typeface="ＭＳ Ｐ明朝" pitchFamily="18" charset="-128"/>
                <a:ea typeface="ＭＳ Ｐ明朝" pitchFamily="18" charset="-128"/>
              </a:rPr>
              <a:t>○　新型インフルエンザ等が発生したときは、その業務について対策を実施する責務を有する。</a:t>
            </a:r>
          </a:p>
          <a:p>
            <a:pPr marL="273050" indent="-273050"/>
            <a:r>
              <a:rPr lang="ja-JP" altLang="en-US" sz="1400" dirty="0" smtClean="0">
                <a:solidFill>
                  <a:schemeClr val="tx1"/>
                </a:solidFill>
                <a:latin typeface="ＭＳ Ｐ明朝" pitchFamily="18" charset="-128"/>
                <a:ea typeface="ＭＳ Ｐ明朝" pitchFamily="18" charset="-128"/>
              </a:rPr>
              <a:t>○　国、地方公共団体並びに指定公共機関及び指定地方公共機関は、新型インフルエンザ等対策を実施するに当たり、相互に連携協力し、その的確かつ迅速な実施に万全を期さなければならない。</a:t>
            </a:r>
          </a:p>
        </p:txBody>
      </p:sp>
      <p:sp>
        <p:nvSpPr>
          <p:cNvPr id="14" name="テキスト ボックス 13"/>
          <p:cNvSpPr txBox="1"/>
          <p:nvPr/>
        </p:nvSpPr>
        <p:spPr>
          <a:xfrm>
            <a:off x="237609" y="4581128"/>
            <a:ext cx="1814111" cy="216024"/>
          </a:xfrm>
          <a:prstGeom prst="rect">
            <a:avLst/>
          </a:prstGeom>
          <a:solidFill>
            <a:schemeClr val="accent3">
              <a:lumMod val="60000"/>
              <a:lumOff val="40000"/>
            </a:schemeClr>
          </a:solidFill>
          <a:ln w="19050">
            <a:solidFill>
              <a:schemeClr val="accent3">
                <a:lumMod val="60000"/>
                <a:lumOff val="40000"/>
              </a:schemeClr>
            </a:solidFill>
          </a:ln>
        </p:spPr>
        <p:txBody>
          <a:bodyPr wrap="none" rtlCol="0" anchor="ctr" anchorCtr="0">
            <a:noAutofit/>
          </a:bodyPr>
          <a:lstStyle/>
          <a:p>
            <a:r>
              <a:rPr kumimoji="1" lang="ja-JP" altLang="en-US" sz="1600" b="1" dirty="0" smtClean="0"/>
              <a:t>責務</a:t>
            </a:r>
            <a:r>
              <a:rPr lang="zh-CN" altLang="en-US" sz="1000" dirty="0" smtClean="0"/>
              <a:t>（法第</a:t>
            </a:r>
            <a:r>
              <a:rPr lang="ja-JP" altLang="en-US" sz="1000" dirty="0" smtClean="0"/>
              <a:t>３</a:t>
            </a:r>
            <a:r>
              <a:rPr lang="zh-CN" altLang="en-US" sz="1000" dirty="0" smtClean="0"/>
              <a:t>条第</a:t>
            </a:r>
            <a:r>
              <a:rPr lang="ja-JP" altLang="en-US" sz="1000" dirty="0" smtClean="0"/>
              <a:t>５項、６項</a:t>
            </a:r>
            <a:r>
              <a:rPr lang="zh-CN" altLang="en-US" sz="1000" dirty="0" smtClean="0"/>
              <a:t>）</a:t>
            </a:r>
            <a:endParaRPr kumimoji="1" lang="ja-JP" altLang="en-US" sz="1000" b="1" dirty="0"/>
          </a:p>
        </p:txBody>
      </p:sp>
      <p:sp>
        <p:nvSpPr>
          <p:cNvPr id="15" name="正方形/長方形 14"/>
          <p:cNvSpPr/>
          <p:nvPr/>
        </p:nvSpPr>
        <p:spPr>
          <a:xfrm>
            <a:off x="265432" y="5877272"/>
            <a:ext cx="8483032" cy="792088"/>
          </a:xfrm>
          <a:prstGeom prst="rect">
            <a:avLst/>
          </a:prstGeom>
          <a:solidFill>
            <a:schemeClr val="accent3">
              <a:lumMod val="20000"/>
              <a:lumOff val="8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400" dirty="0" smtClean="0">
                <a:solidFill>
                  <a:schemeClr val="tx1"/>
                </a:solidFill>
                <a:latin typeface="ＭＳ Ｐ明朝" pitchFamily="18" charset="-128"/>
                <a:ea typeface="ＭＳ Ｐ明朝" pitchFamily="18" charset="-128"/>
              </a:rPr>
              <a:t>○　業務計画の作成及び国（都道府県）への報告、関係地方公共団体への通知、要旨の公表</a:t>
            </a:r>
            <a:r>
              <a:rPr lang="ja-JP" altLang="en-US" sz="1000" dirty="0" smtClean="0">
                <a:solidFill>
                  <a:schemeClr val="tx1"/>
                </a:solidFill>
                <a:latin typeface="ＭＳ Ｐ明朝" pitchFamily="18" charset="-128"/>
                <a:ea typeface="ＭＳ Ｐ明朝" pitchFamily="18" charset="-128"/>
              </a:rPr>
              <a:t>（特措法第９条）</a:t>
            </a:r>
          </a:p>
          <a:p>
            <a:r>
              <a:rPr lang="ja-JP" altLang="en-US" sz="1400" dirty="0" smtClean="0">
                <a:solidFill>
                  <a:schemeClr val="tx1"/>
                </a:solidFill>
                <a:latin typeface="ＭＳ Ｐ明朝" pitchFamily="18" charset="-128"/>
                <a:ea typeface="ＭＳ Ｐ明朝" pitchFamily="18" charset="-128"/>
              </a:rPr>
              <a:t>○　業務に係る対策の実施に必要な物資・資材の備蓄・整備・点検、施設・設備の整備・点検　</a:t>
            </a:r>
            <a:r>
              <a:rPr lang="ja-JP" altLang="en-US" sz="1000" dirty="0" smtClean="0">
                <a:solidFill>
                  <a:schemeClr val="tx1"/>
                </a:solidFill>
                <a:latin typeface="ＭＳ Ｐ明朝" pitchFamily="18" charset="-128"/>
                <a:ea typeface="ＭＳ Ｐ明朝" pitchFamily="18" charset="-128"/>
              </a:rPr>
              <a:t>（特措法第</a:t>
            </a:r>
            <a:r>
              <a:rPr lang="en-US" altLang="ja-JP" sz="1000" dirty="0" smtClean="0">
                <a:solidFill>
                  <a:schemeClr val="tx1"/>
                </a:solidFill>
                <a:latin typeface="ＭＳ Ｐ明朝" pitchFamily="18" charset="-128"/>
                <a:ea typeface="ＭＳ Ｐ明朝" pitchFamily="18" charset="-128"/>
              </a:rPr>
              <a:t>10</a:t>
            </a:r>
            <a:r>
              <a:rPr lang="ja-JP" altLang="en-US" sz="1000" dirty="0" smtClean="0">
                <a:solidFill>
                  <a:schemeClr val="tx1"/>
                </a:solidFill>
                <a:latin typeface="ＭＳ Ｐ明朝" pitchFamily="18" charset="-128"/>
                <a:ea typeface="ＭＳ Ｐ明朝" pitchFamily="18" charset="-128"/>
              </a:rPr>
              <a:t>条）</a:t>
            </a:r>
          </a:p>
          <a:p>
            <a:r>
              <a:rPr lang="ja-JP" altLang="en-US" sz="1400" dirty="0" smtClean="0">
                <a:solidFill>
                  <a:schemeClr val="tx1"/>
                </a:solidFill>
                <a:latin typeface="ＭＳ Ｐ明朝" pitchFamily="18" charset="-128"/>
                <a:ea typeface="ＭＳ Ｐ明朝" pitchFamily="18" charset="-128"/>
              </a:rPr>
              <a:t>○　都道府県対策本部長による総合調整、指示</a:t>
            </a:r>
            <a:r>
              <a:rPr lang="ja-JP" altLang="en-US" sz="1000" dirty="0" smtClean="0">
                <a:solidFill>
                  <a:schemeClr val="tx1"/>
                </a:solidFill>
                <a:latin typeface="ＭＳ Ｐ明朝" pitchFamily="18" charset="-128"/>
                <a:ea typeface="ＭＳ Ｐ明朝" pitchFamily="18" charset="-128"/>
              </a:rPr>
              <a:t>（特措法法第</a:t>
            </a:r>
            <a:r>
              <a:rPr lang="en-US" altLang="ja-JP" sz="1000" dirty="0" smtClean="0">
                <a:solidFill>
                  <a:schemeClr val="tx1"/>
                </a:solidFill>
                <a:latin typeface="ＭＳ Ｐ明朝" pitchFamily="18" charset="-128"/>
                <a:ea typeface="ＭＳ Ｐ明朝" pitchFamily="18" charset="-128"/>
              </a:rPr>
              <a:t>24</a:t>
            </a:r>
            <a:r>
              <a:rPr lang="ja-JP" altLang="en-US" sz="1000" dirty="0" smtClean="0">
                <a:solidFill>
                  <a:schemeClr val="tx1"/>
                </a:solidFill>
                <a:latin typeface="ＭＳ Ｐ明朝" pitchFamily="18" charset="-128"/>
                <a:ea typeface="ＭＳ Ｐ明朝" pitchFamily="18" charset="-128"/>
              </a:rPr>
              <a:t>条第１項、第</a:t>
            </a:r>
            <a:r>
              <a:rPr lang="en-US" altLang="ja-JP" sz="1000" dirty="0" smtClean="0">
                <a:solidFill>
                  <a:schemeClr val="tx1"/>
                </a:solidFill>
                <a:latin typeface="ＭＳ Ｐ明朝" pitchFamily="18" charset="-128"/>
                <a:ea typeface="ＭＳ Ｐ明朝" pitchFamily="18" charset="-128"/>
              </a:rPr>
              <a:t>33</a:t>
            </a:r>
            <a:r>
              <a:rPr lang="ja-JP" altLang="en-US" sz="1000" dirty="0" smtClean="0">
                <a:solidFill>
                  <a:schemeClr val="tx1"/>
                </a:solidFill>
                <a:latin typeface="ＭＳ Ｐ明朝" pitchFamily="18" charset="-128"/>
                <a:ea typeface="ＭＳ Ｐ明朝" pitchFamily="18" charset="-128"/>
              </a:rPr>
              <a:t>条第２項）</a:t>
            </a:r>
          </a:p>
        </p:txBody>
      </p:sp>
      <p:sp>
        <p:nvSpPr>
          <p:cNvPr id="16" name="テキスト ボックス 15"/>
          <p:cNvSpPr txBox="1"/>
          <p:nvPr/>
        </p:nvSpPr>
        <p:spPr>
          <a:xfrm>
            <a:off x="237609" y="5661248"/>
            <a:ext cx="1814111" cy="216024"/>
          </a:xfrm>
          <a:prstGeom prst="rect">
            <a:avLst/>
          </a:prstGeom>
          <a:solidFill>
            <a:schemeClr val="accent3">
              <a:lumMod val="60000"/>
              <a:lumOff val="40000"/>
            </a:schemeClr>
          </a:solidFill>
          <a:ln w="19050">
            <a:solidFill>
              <a:schemeClr val="accent3">
                <a:lumMod val="60000"/>
                <a:lumOff val="40000"/>
              </a:schemeClr>
            </a:solidFill>
          </a:ln>
        </p:spPr>
        <p:txBody>
          <a:bodyPr wrap="none" rtlCol="0" anchor="ctr" anchorCtr="0">
            <a:noAutofit/>
          </a:bodyPr>
          <a:lstStyle/>
          <a:p>
            <a:r>
              <a:rPr kumimoji="1" lang="ja-JP" altLang="en-US" sz="1600" b="1" dirty="0" smtClean="0"/>
              <a:t>業務等</a:t>
            </a:r>
            <a:endParaRPr kumimoji="1" lang="ja-JP" altLang="en-US" sz="1000" b="1" dirty="0"/>
          </a:p>
        </p:txBody>
      </p:sp>
      <p:graphicFrame>
        <p:nvGraphicFramePr>
          <p:cNvPr id="20" name="表 19"/>
          <p:cNvGraphicFramePr>
            <a:graphicFrameLocks noGrp="1"/>
          </p:cNvGraphicFramePr>
          <p:nvPr/>
        </p:nvGraphicFramePr>
        <p:xfrm>
          <a:off x="5796136" y="1916832"/>
          <a:ext cx="3096344" cy="2448272"/>
        </p:xfrm>
        <a:graphic>
          <a:graphicData uri="http://schemas.openxmlformats.org/drawingml/2006/table">
            <a:tbl>
              <a:tblPr firstRow="1">
                <a:effectLst/>
                <a:tableStyleId>{5940675A-B579-460E-94D1-54222C63F5DA}</a:tableStyleId>
              </a:tblPr>
              <a:tblGrid>
                <a:gridCol w="401378"/>
                <a:gridCol w="2694966"/>
              </a:tblGrid>
              <a:tr h="337809">
                <a:tc gridSpan="2">
                  <a:txBody>
                    <a:bodyPr/>
                    <a:lstStyle/>
                    <a:p>
                      <a:pPr algn="ctr">
                        <a:lnSpc>
                          <a:spcPts val="1600"/>
                        </a:lnSpc>
                      </a:pPr>
                      <a:r>
                        <a:rPr kumimoji="1" lang="ja-JP" altLang="en-US" sz="1400" dirty="0" smtClean="0"/>
                        <a:t>指定（地方）公共機関の業種</a:t>
                      </a:r>
                      <a:endParaRPr kumimoji="1" lang="ja-JP" altLang="en-US" sz="1400" dirty="0"/>
                    </a:p>
                  </a:txBody>
                  <a:tcPr marL="108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lnSpc>
                          <a:spcPts val="1600"/>
                        </a:lnSpc>
                      </a:pPr>
                      <a:endParaRPr kumimoji="1" lang="ja-JP" altLang="en-US" sz="1400" dirty="0"/>
                    </a:p>
                  </a:txBody>
                  <a:tcPr marL="108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911747">
                <a:tc>
                  <a:txBody>
                    <a:bodyPr/>
                    <a:lstStyle/>
                    <a:p>
                      <a:pPr algn="ctr">
                        <a:lnSpc>
                          <a:spcPts val="1600"/>
                        </a:lnSpc>
                      </a:pPr>
                      <a:r>
                        <a:rPr kumimoji="1" lang="ja-JP" altLang="en-US" sz="1400" dirty="0" smtClean="0"/>
                        <a:t>医療関係</a:t>
                      </a:r>
                      <a:endParaRPr kumimoji="1" lang="ja-JP" altLang="en-US" sz="1400" dirty="0"/>
                    </a:p>
                  </a:txBody>
                  <a:tcPr marL="0" marR="0" marT="18000" marB="18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ts val="1600"/>
                        </a:lnSpc>
                      </a:pPr>
                      <a:r>
                        <a:rPr kumimoji="1" lang="ja-JP" altLang="en-US" sz="1400" dirty="0" smtClean="0"/>
                        <a:t>感染症指定医療機関、入院・外来協力医療機関、後方支援病院、医療関係団体、医薬品等製造販売業者</a:t>
                      </a:r>
                      <a:endParaRPr kumimoji="1" lang="ja-JP" altLang="en-US" sz="1400" dirty="0"/>
                    </a:p>
                  </a:txBody>
                  <a:tcPr marL="108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1198716">
                <a:tc>
                  <a:txBody>
                    <a:bodyPr/>
                    <a:lstStyle/>
                    <a:p>
                      <a:pPr algn="ctr">
                        <a:lnSpc>
                          <a:spcPts val="1600"/>
                        </a:lnSpc>
                      </a:pPr>
                      <a:r>
                        <a:rPr kumimoji="1" lang="ja-JP" altLang="en-US" sz="1400" dirty="0" smtClean="0"/>
                        <a:t>社会機能</a:t>
                      </a:r>
                      <a:endParaRPr kumimoji="1" lang="en-US" altLang="ja-JP" sz="1400" dirty="0" smtClean="0"/>
                    </a:p>
                    <a:p>
                      <a:pPr algn="ctr">
                        <a:lnSpc>
                          <a:spcPts val="1600"/>
                        </a:lnSpc>
                      </a:pPr>
                      <a:r>
                        <a:rPr kumimoji="1" lang="ja-JP" altLang="en-US" sz="1400" dirty="0" smtClean="0"/>
                        <a:t>維持関係</a:t>
                      </a:r>
                      <a:endParaRPr kumimoji="1" lang="ja-JP" altLang="en-US" sz="1400" dirty="0"/>
                    </a:p>
                  </a:txBody>
                  <a:tcPr marL="0" marR="0" marT="18000" marB="1800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ts val="1600"/>
                        </a:lnSpc>
                        <a:spcBef>
                          <a:spcPts val="0"/>
                        </a:spcBef>
                        <a:spcAft>
                          <a:spcPts val="0"/>
                        </a:spcAft>
                        <a:buClrTx/>
                        <a:buSzTx/>
                        <a:buFontTx/>
                        <a:buNone/>
                        <a:tabLst/>
                        <a:defRPr/>
                      </a:pPr>
                      <a:r>
                        <a:rPr kumimoji="1" lang="ja-JP" altLang="en-US" sz="1400" dirty="0" smtClean="0"/>
                        <a:t>電気事業者、ガス事業者、鉄道事業者、旅客自動車運送事業者、貨物運送事業者、航空運送事業者、水運事業者、通信事業者、銀行、郵便、放送事業者</a:t>
                      </a:r>
                      <a:endParaRPr kumimoji="1" lang="ja-JP" altLang="en-US" sz="1400" dirty="0"/>
                    </a:p>
                  </a:txBody>
                  <a:tcPr marL="108000" marR="36000" marT="18000" marB="18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xmlns="" val="14681346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グループ化 23"/>
          <p:cNvGrpSpPr/>
          <p:nvPr/>
        </p:nvGrpSpPr>
        <p:grpSpPr>
          <a:xfrm>
            <a:off x="107510" y="589795"/>
            <a:ext cx="8640961" cy="1578217"/>
            <a:chOff x="246269" y="950254"/>
            <a:chExt cx="8384513" cy="1508685"/>
          </a:xfrm>
        </p:grpSpPr>
        <p:sp>
          <p:nvSpPr>
            <p:cNvPr id="3" name="正方形/長方形 2"/>
            <p:cNvSpPr/>
            <p:nvPr/>
          </p:nvSpPr>
          <p:spPr>
            <a:xfrm>
              <a:off x="246269" y="979786"/>
              <a:ext cx="8384513" cy="1479153"/>
            </a:xfrm>
            <a:prstGeom prst="rect">
              <a:avLst/>
            </a:prstGeom>
            <a:pattFill prst="openDmnd">
              <a:fgClr>
                <a:schemeClr val="accent4">
                  <a:lumMod val="20000"/>
                  <a:lumOff val="8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tIns="108000" rIns="1440000" bIns="18000" rtlCol="0" anchor="b" anchorCtr="0"/>
            <a:lstStyle/>
            <a:p>
              <a:endParaRPr lang="en-US" altLang="ja-JP" sz="1400" dirty="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新型インフルエンザ等が</a:t>
              </a:r>
              <a:r>
                <a:rPr lang="ja-JP" altLang="en-US" sz="1300" dirty="0">
                  <a:solidFill>
                    <a:schemeClr val="tx1"/>
                  </a:solidFill>
                  <a:latin typeface="ＭＳ Ｐ明朝" pitchFamily="18" charset="-128"/>
                  <a:ea typeface="ＭＳ Ｐ明朝" pitchFamily="18" charset="-128"/>
                </a:rPr>
                <a:t>発生したときは</a:t>
              </a:r>
              <a:r>
                <a:rPr lang="ja-JP" altLang="en-US" sz="1300" dirty="0" smtClean="0">
                  <a:solidFill>
                    <a:schemeClr val="tx1"/>
                  </a:solidFill>
                  <a:latin typeface="ＭＳ Ｐ明朝" pitchFamily="18" charset="-128"/>
                  <a:ea typeface="ＭＳ Ｐ明朝" pitchFamily="18" charset="-128"/>
                </a:rPr>
                <a:t>、自ら対策</a:t>
              </a:r>
              <a:r>
                <a:rPr lang="ja-JP" altLang="en-US" sz="1300" dirty="0">
                  <a:solidFill>
                    <a:schemeClr val="tx1"/>
                  </a:solidFill>
                  <a:latin typeface="ＭＳ Ｐ明朝" pitchFamily="18" charset="-128"/>
                  <a:ea typeface="ＭＳ Ｐ明朝" pitchFamily="18" charset="-128"/>
                </a:rPr>
                <a:t>を的確かつ迅速に実施し</a:t>
              </a:r>
              <a:r>
                <a:rPr lang="ja-JP" altLang="en-US" sz="1300" dirty="0" smtClean="0">
                  <a:solidFill>
                    <a:schemeClr val="tx1"/>
                  </a:solidFill>
                  <a:latin typeface="ＭＳ Ｐ明朝" pitchFamily="18" charset="-128"/>
                  <a:ea typeface="ＭＳ Ｐ明朝" pitchFamily="18" charset="-128"/>
                </a:rPr>
                <a:t>、</a:t>
              </a:r>
              <a:r>
                <a:rPr lang="ja-JP" altLang="en-US" sz="1300" dirty="0">
                  <a:solidFill>
                    <a:schemeClr val="tx1"/>
                  </a:solidFill>
                  <a:latin typeface="ＭＳ Ｐ明朝" pitchFamily="18" charset="-128"/>
                  <a:ea typeface="ＭＳ Ｐ明朝" pitchFamily="18" charset="-128"/>
                </a:rPr>
                <a:t>並びに</a:t>
              </a:r>
              <a:r>
                <a:rPr lang="ja-JP" altLang="en-US" sz="1300" dirty="0" smtClean="0">
                  <a:solidFill>
                    <a:schemeClr val="tx1"/>
                  </a:solidFill>
                  <a:latin typeface="ＭＳ Ｐ明朝" pitchFamily="18" charset="-128"/>
                  <a:ea typeface="ＭＳ Ｐ明朝" pitchFamily="18" charset="-128"/>
                </a:rPr>
                <a:t>地方</a:t>
              </a:r>
              <a:r>
                <a:rPr lang="ja-JP" altLang="en-US" sz="1300" dirty="0">
                  <a:solidFill>
                    <a:schemeClr val="tx1"/>
                  </a:solidFill>
                  <a:latin typeface="ＭＳ Ｐ明朝" pitchFamily="18" charset="-128"/>
                  <a:ea typeface="ＭＳ Ｐ明朝" pitchFamily="18" charset="-128"/>
                </a:rPr>
                <a:t>公共団体及び指定公共機関が実施</a:t>
              </a:r>
              <a:r>
                <a:rPr lang="ja-JP" altLang="en-US" sz="1300" dirty="0" smtClean="0">
                  <a:solidFill>
                    <a:schemeClr val="tx1"/>
                  </a:solidFill>
                  <a:latin typeface="ＭＳ Ｐ明朝" pitchFamily="18" charset="-128"/>
                  <a:ea typeface="ＭＳ Ｐ明朝" pitchFamily="18" charset="-128"/>
                </a:rPr>
                <a:t>する対策</a:t>
              </a:r>
              <a:r>
                <a:rPr lang="ja-JP" altLang="en-US" sz="1300" dirty="0">
                  <a:solidFill>
                    <a:schemeClr val="tx1"/>
                  </a:solidFill>
                  <a:latin typeface="ＭＳ Ｐ明朝" pitchFamily="18" charset="-128"/>
                  <a:ea typeface="ＭＳ Ｐ明朝" pitchFamily="18" charset="-128"/>
                </a:rPr>
                <a:t>を的確かつ迅速に支援する</a:t>
              </a:r>
              <a:r>
                <a:rPr lang="ja-JP" altLang="en-US" sz="1300" dirty="0" smtClean="0">
                  <a:solidFill>
                    <a:schemeClr val="tx1"/>
                  </a:solidFill>
                  <a:latin typeface="ＭＳ Ｐ明朝" pitchFamily="18" charset="-128"/>
                  <a:ea typeface="ＭＳ Ｐ明朝" pitchFamily="18" charset="-128"/>
                </a:rPr>
                <a:t>ことに</a:t>
              </a:r>
              <a:r>
                <a:rPr lang="ja-JP" altLang="en-US" sz="1300" dirty="0">
                  <a:solidFill>
                    <a:schemeClr val="tx1"/>
                  </a:solidFill>
                  <a:latin typeface="ＭＳ Ｐ明朝" pitchFamily="18" charset="-128"/>
                  <a:ea typeface="ＭＳ Ｐ明朝" pitchFamily="18" charset="-128"/>
                </a:rPr>
                <a:t>より、国全体として万全の態勢を整備</a:t>
              </a:r>
              <a:r>
                <a:rPr lang="ja-JP" altLang="en-US" sz="1300" dirty="0" smtClean="0">
                  <a:solidFill>
                    <a:schemeClr val="tx1"/>
                  </a:solidFill>
                  <a:latin typeface="ＭＳ Ｐ明朝" pitchFamily="18" charset="-128"/>
                  <a:ea typeface="ＭＳ Ｐ明朝" pitchFamily="18" charset="-128"/>
                </a:rPr>
                <a:t>すること。</a:t>
              </a:r>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新型インフルエンザ等及びワクチンその他の医薬品の調査及び研究を推進するよう努めること。</a:t>
              </a:r>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世界</a:t>
              </a:r>
              <a:r>
                <a:rPr lang="ja-JP" altLang="en-US" sz="1300" dirty="0">
                  <a:solidFill>
                    <a:schemeClr val="tx1"/>
                  </a:solidFill>
                  <a:latin typeface="ＭＳ Ｐ明朝" pitchFamily="18" charset="-128"/>
                  <a:ea typeface="ＭＳ Ｐ明朝" pitchFamily="18" charset="-128"/>
                </a:rPr>
                <a:t>保健機関その他の国際機関及びアジア諸国等との国際的な連携を確保</a:t>
              </a:r>
              <a:r>
                <a:rPr lang="ja-JP" altLang="en-US" sz="1300" dirty="0" smtClean="0">
                  <a:solidFill>
                    <a:schemeClr val="tx1"/>
                  </a:solidFill>
                  <a:latin typeface="ＭＳ Ｐ明朝" pitchFamily="18" charset="-128"/>
                  <a:ea typeface="ＭＳ Ｐ明朝" pitchFamily="18" charset="-128"/>
                </a:rPr>
                <a:t>すると</a:t>
              </a:r>
              <a:r>
                <a:rPr lang="ja-JP" altLang="en-US" sz="1300" dirty="0">
                  <a:solidFill>
                    <a:schemeClr val="tx1"/>
                  </a:solidFill>
                  <a:latin typeface="ＭＳ Ｐ明朝" pitchFamily="18" charset="-128"/>
                  <a:ea typeface="ＭＳ Ｐ明朝" pitchFamily="18" charset="-128"/>
                </a:rPr>
                <a:t>ともに</a:t>
              </a:r>
              <a:r>
                <a:rPr lang="ja-JP" altLang="en-US" sz="1300" dirty="0" smtClean="0">
                  <a:solidFill>
                    <a:schemeClr val="tx1"/>
                  </a:solidFill>
                  <a:latin typeface="ＭＳ Ｐ明朝" pitchFamily="18" charset="-128"/>
                  <a:ea typeface="ＭＳ Ｐ明朝" pitchFamily="18" charset="-128"/>
                </a:rPr>
                <a:t>、調査</a:t>
              </a:r>
              <a:r>
                <a:rPr lang="ja-JP" altLang="en-US" sz="1300" dirty="0">
                  <a:solidFill>
                    <a:schemeClr val="tx1"/>
                  </a:solidFill>
                  <a:latin typeface="ＭＳ Ｐ明朝" pitchFamily="18" charset="-128"/>
                  <a:ea typeface="ＭＳ Ｐ明朝" pitchFamily="18" charset="-128"/>
                </a:rPr>
                <a:t>及び研究に係る国際協力を推進するよう</a:t>
              </a:r>
              <a:r>
                <a:rPr lang="ja-JP" altLang="en-US" sz="1300" dirty="0" smtClean="0">
                  <a:solidFill>
                    <a:schemeClr val="tx1"/>
                  </a:solidFill>
                  <a:latin typeface="ＭＳ Ｐ明朝" pitchFamily="18" charset="-128"/>
                  <a:ea typeface="ＭＳ Ｐ明朝" pitchFamily="18" charset="-128"/>
                </a:rPr>
                <a:t>努めること。</a:t>
              </a:r>
              <a:endParaRPr lang="en-US" altLang="ja-JP" sz="1300" dirty="0" smtClean="0">
                <a:solidFill>
                  <a:schemeClr val="tx1"/>
                </a:solidFill>
                <a:latin typeface="ＭＳ Ｐ明朝" pitchFamily="18" charset="-128"/>
                <a:ea typeface="ＭＳ Ｐ明朝" pitchFamily="18" charset="-128"/>
              </a:endParaRPr>
            </a:p>
          </p:txBody>
        </p:sp>
        <p:sp>
          <p:nvSpPr>
            <p:cNvPr id="15" name="テキスト ボックス 14"/>
            <p:cNvSpPr txBox="1"/>
            <p:nvPr/>
          </p:nvSpPr>
          <p:spPr>
            <a:xfrm>
              <a:off x="246270" y="950254"/>
              <a:ext cx="2954654" cy="304873"/>
            </a:xfrm>
            <a:prstGeom prst="rect">
              <a:avLst/>
            </a:prstGeom>
            <a:ln>
              <a:solidFill>
                <a:schemeClr val="tx1"/>
              </a:solidFill>
            </a:ln>
          </p:spPr>
          <p:style>
            <a:lnRef idx="0">
              <a:schemeClr val="accent2"/>
            </a:lnRef>
            <a:fillRef idx="3">
              <a:schemeClr val="accent2"/>
            </a:fillRef>
            <a:effectRef idx="3">
              <a:schemeClr val="accent2"/>
            </a:effectRef>
            <a:fontRef idx="minor">
              <a:schemeClr val="lt1"/>
            </a:fontRef>
          </p:style>
          <p:txBody>
            <a:bodyPr wrap="square" tIns="36000" bIns="36000" rtlCol="0">
              <a:spAutoFit/>
            </a:bodyPr>
            <a:lstStyle/>
            <a:p>
              <a:r>
                <a:rPr kumimoji="1" lang="ja-JP" altLang="en-US" sz="1600" b="1" dirty="0" smtClean="0">
                  <a:latin typeface="ＭＳ Ｐ明朝" pitchFamily="18" charset="-128"/>
                  <a:ea typeface="ＭＳ Ｐ明朝" pitchFamily="18" charset="-128"/>
                </a:rPr>
                <a:t>国の責務</a:t>
              </a:r>
              <a:endParaRPr kumimoji="1" lang="ja-JP" altLang="en-US" sz="1600" b="1" dirty="0">
                <a:latin typeface="ＭＳ Ｐ明朝" pitchFamily="18" charset="-128"/>
                <a:ea typeface="ＭＳ Ｐ明朝" pitchFamily="18" charset="-128"/>
              </a:endParaRPr>
            </a:p>
          </p:txBody>
        </p:sp>
      </p:grpSp>
      <p:grpSp>
        <p:nvGrpSpPr>
          <p:cNvPr id="6" name="グループ化 24"/>
          <p:cNvGrpSpPr/>
          <p:nvPr/>
        </p:nvGrpSpPr>
        <p:grpSpPr>
          <a:xfrm>
            <a:off x="107509" y="2219548"/>
            <a:ext cx="8634651" cy="1006844"/>
            <a:chOff x="244997" y="2491628"/>
            <a:chExt cx="8922471" cy="1006844"/>
          </a:xfrm>
        </p:grpSpPr>
        <p:sp>
          <p:nvSpPr>
            <p:cNvPr id="17" name="正方形/長方形 16"/>
            <p:cNvSpPr/>
            <p:nvPr/>
          </p:nvSpPr>
          <p:spPr>
            <a:xfrm>
              <a:off x="244997" y="2491628"/>
              <a:ext cx="8922471" cy="1006844"/>
            </a:xfrm>
            <a:prstGeom prst="rect">
              <a:avLst/>
            </a:prstGeom>
            <a:pattFill prst="openDmnd">
              <a:fgClr>
                <a:schemeClr val="accent4">
                  <a:lumMod val="20000"/>
                  <a:lumOff val="8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Ins="1440000" bIns="18000" rtlCol="0" anchor="b" anchorCtr="0"/>
            <a:lstStyle/>
            <a:p>
              <a:endParaRPr lang="en-US" altLang="ja-JP" sz="14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地方</a:t>
              </a:r>
              <a:r>
                <a:rPr lang="ja-JP" altLang="en-US" sz="1300" dirty="0">
                  <a:solidFill>
                    <a:schemeClr val="tx1"/>
                  </a:solidFill>
                  <a:latin typeface="ＭＳ Ｐ明朝" pitchFamily="18" charset="-128"/>
                  <a:ea typeface="ＭＳ Ｐ明朝" pitchFamily="18" charset="-128"/>
                </a:rPr>
                <a:t>公共団体は、新型</a:t>
              </a:r>
              <a:r>
                <a:rPr lang="ja-JP" altLang="en-US" sz="1300" dirty="0" smtClean="0">
                  <a:solidFill>
                    <a:schemeClr val="tx1"/>
                  </a:solidFill>
                  <a:latin typeface="ＭＳ Ｐ明朝" pitchFamily="18" charset="-128"/>
                  <a:ea typeface="ＭＳ Ｐ明朝" pitchFamily="18" charset="-128"/>
                </a:rPr>
                <a:t>インフルエンザ等が</a:t>
              </a:r>
              <a:r>
                <a:rPr lang="ja-JP" altLang="en-US" sz="1300" dirty="0">
                  <a:solidFill>
                    <a:schemeClr val="tx1"/>
                  </a:solidFill>
                  <a:latin typeface="ＭＳ Ｐ明朝" pitchFamily="18" charset="-128"/>
                  <a:ea typeface="ＭＳ Ｐ明朝" pitchFamily="18" charset="-128"/>
                </a:rPr>
                <a:t>発生したときは、基本的対処方針に基づき、自らその区域に</a:t>
              </a:r>
              <a:r>
                <a:rPr lang="ja-JP" altLang="en-US" sz="1300" dirty="0" smtClean="0">
                  <a:solidFill>
                    <a:schemeClr val="tx1"/>
                  </a:solidFill>
                  <a:latin typeface="ＭＳ Ｐ明朝" pitchFamily="18" charset="-128"/>
                  <a:ea typeface="ＭＳ Ｐ明朝" pitchFamily="18" charset="-128"/>
                </a:rPr>
                <a:t>係る対策を</a:t>
              </a:r>
              <a:r>
                <a:rPr lang="ja-JP" altLang="en-US" sz="1300" dirty="0">
                  <a:solidFill>
                    <a:schemeClr val="tx1"/>
                  </a:solidFill>
                  <a:latin typeface="ＭＳ Ｐ明朝" pitchFamily="18" charset="-128"/>
                  <a:ea typeface="ＭＳ Ｐ明朝" pitchFamily="18" charset="-128"/>
                </a:rPr>
                <a:t>的確かつ迅速に実施し、及び当該地方公共団体の区域において関係機関が実施</a:t>
              </a:r>
              <a:r>
                <a:rPr lang="ja-JP" altLang="en-US" sz="1300" dirty="0" smtClean="0">
                  <a:solidFill>
                    <a:schemeClr val="tx1"/>
                  </a:solidFill>
                  <a:latin typeface="ＭＳ Ｐ明朝" pitchFamily="18" charset="-128"/>
                  <a:ea typeface="ＭＳ Ｐ明朝" pitchFamily="18" charset="-128"/>
                </a:rPr>
                <a:t>する対策</a:t>
              </a:r>
              <a:r>
                <a:rPr lang="ja-JP" altLang="en-US" sz="1300" dirty="0">
                  <a:solidFill>
                    <a:schemeClr val="tx1"/>
                  </a:solidFill>
                  <a:latin typeface="ＭＳ Ｐ明朝" pitchFamily="18" charset="-128"/>
                  <a:ea typeface="ＭＳ Ｐ明朝" pitchFamily="18" charset="-128"/>
                </a:rPr>
                <a:t>を総合的に推進</a:t>
              </a:r>
              <a:r>
                <a:rPr lang="ja-JP" altLang="en-US" sz="1300" dirty="0" smtClean="0">
                  <a:solidFill>
                    <a:schemeClr val="tx1"/>
                  </a:solidFill>
                  <a:latin typeface="ＭＳ Ｐ明朝" pitchFamily="18" charset="-128"/>
                  <a:ea typeface="ＭＳ Ｐ明朝" pitchFamily="18" charset="-128"/>
                </a:rPr>
                <a:t>すること。</a:t>
              </a:r>
              <a:endParaRPr lang="en-US" altLang="ja-JP" sz="1300" dirty="0" smtClean="0">
                <a:solidFill>
                  <a:schemeClr val="tx1"/>
                </a:solidFill>
                <a:latin typeface="ＭＳ Ｐ明朝" pitchFamily="18" charset="-128"/>
                <a:ea typeface="ＭＳ Ｐ明朝" pitchFamily="18" charset="-128"/>
              </a:endParaRPr>
            </a:p>
          </p:txBody>
        </p:sp>
        <p:sp>
          <p:nvSpPr>
            <p:cNvPr id="20" name="テキスト ボックス 19"/>
            <p:cNvSpPr txBox="1"/>
            <p:nvPr/>
          </p:nvSpPr>
          <p:spPr>
            <a:xfrm>
              <a:off x="244997" y="2491628"/>
              <a:ext cx="3053139" cy="338554"/>
            </a:xfrm>
            <a:prstGeom prst="rect">
              <a:avLst/>
            </a:prstGeom>
            <a:gradFill>
              <a:gsLst>
                <a:gs pos="0">
                  <a:schemeClr val="accent5">
                    <a:shade val="51000"/>
                    <a:satMod val="130000"/>
                  </a:schemeClr>
                </a:gs>
                <a:gs pos="100000">
                  <a:schemeClr val="accent5">
                    <a:lumMod val="50000"/>
                  </a:schemeClr>
                </a:gs>
                <a:gs pos="100000">
                  <a:schemeClr val="accent5">
                    <a:shade val="94000"/>
                    <a:satMod val="135000"/>
                  </a:schemeClr>
                </a:gs>
              </a:gsLst>
            </a:gradFill>
            <a:ln>
              <a:solidFill>
                <a:schemeClr val="tx1"/>
              </a:solidFill>
            </a:ln>
          </p:spPr>
          <p:style>
            <a:lnRef idx="0">
              <a:schemeClr val="accent5"/>
            </a:lnRef>
            <a:fillRef idx="3">
              <a:schemeClr val="accent5"/>
            </a:fillRef>
            <a:effectRef idx="3">
              <a:schemeClr val="accent5"/>
            </a:effectRef>
            <a:fontRef idx="minor">
              <a:schemeClr val="lt1"/>
            </a:fontRef>
          </p:style>
          <p:txBody>
            <a:bodyPr wrap="square" rtlCol="0">
              <a:spAutoFit/>
            </a:bodyPr>
            <a:lstStyle/>
            <a:p>
              <a:r>
                <a:rPr kumimoji="1" lang="ja-JP" altLang="en-US" sz="1600" b="1" dirty="0" smtClean="0">
                  <a:latin typeface="ＭＳ Ｐ明朝" pitchFamily="18" charset="-128"/>
                  <a:ea typeface="ＭＳ Ｐ明朝" pitchFamily="18" charset="-128"/>
                </a:rPr>
                <a:t>地方公共団体の責務</a:t>
              </a:r>
              <a:endParaRPr kumimoji="1" lang="ja-JP" altLang="en-US" sz="1600" b="1" dirty="0">
                <a:latin typeface="ＭＳ Ｐ明朝" pitchFamily="18" charset="-128"/>
                <a:ea typeface="ＭＳ Ｐ明朝" pitchFamily="18" charset="-128"/>
              </a:endParaRPr>
            </a:p>
          </p:txBody>
        </p:sp>
      </p:grpSp>
      <p:grpSp>
        <p:nvGrpSpPr>
          <p:cNvPr id="7" name="グループ化 25"/>
          <p:cNvGrpSpPr/>
          <p:nvPr/>
        </p:nvGrpSpPr>
        <p:grpSpPr>
          <a:xfrm>
            <a:off x="107505" y="3277937"/>
            <a:ext cx="8640960" cy="820521"/>
            <a:chOff x="240634" y="3677714"/>
            <a:chExt cx="8640962" cy="820520"/>
          </a:xfrm>
        </p:grpSpPr>
        <p:sp>
          <p:nvSpPr>
            <p:cNvPr id="18" name="正方形/長方形 17"/>
            <p:cNvSpPr/>
            <p:nvPr/>
          </p:nvSpPr>
          <p:spPr>
            <a:xfrm>
              <a:off x="242627" y="3677714"/>
              <a:ext cx="8638969" cy="820520"/>
            </a:xfrm>
            <a:prstGeom prst="rect">
              <a:avLst/>
            </a:prstGeom>
            <a:pattFill prst="openDmnd">
              <a:fgClr>
                <a:schemeClr val="accent4">
                  <a:lumMod val="20000"/>
                  <a:lumOff val="8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Ins="1440000" bIns="18000" rtlCol="0" anchor="b" anchorCtr="0"/>
            <a:lstStyle/>
            <a:p>
              <a:endParaRPr lang="en-US" altLang="ja-JP" sz="14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指定</a:t>
              </a:r>
              <a:r>
                <a:rPr lang="ja-JP" altLang="en-US" sz="1300" dirty="0">
                  <a:solidFill>
                    <a:schemeClr val="tx1"/>
                  </a:solidFill>
                  <a:latin typeface="ＭＳ Ｐ明朝" pitchFamily="18" charset="-128"/>
                  <a:ea typeface="ＭＳ Ｐ明朝" pitchFamily="18" charset="-128"/>
                </a:rPr>
                <a:t>公共機関及び指定地方公共機関は、新型</a:t>
              </a:r>
              <a:r>
                <a:rPr lang="ja-JP" altLang="en-US" sz="1300" dirty="0" smtClean="0">
                  <a:solidFill>
                    <a:schemeClr val="tx1"/>
                  </a:solidFill>
                  <a:latin typeface="ＭＳ Ｐ明朝" pitchFamily="18" charset="-128"/>
                  <a:ea typeface="ＭＳ Ｐ明朝" pitchFamily="18" charset="-128"/>
                </a:rPr>
                <a:t>インフルエンザ等が</a:t>
              </a:r>
              <a:r>
                <a:rPr lang="ja-JP" altLang="en-US" sz="1300" dirty="0">
                  <a:solidFill>
                    <a:schemeClr val="tx1"/>
                  </a:solidFill>
                  <a:latin typeface="ＭＳ Ｐ明朝" pitchFamily="18" charset="-128"/>
                  <a:ea typeface="ＭＳ Ｐ明朝" pitchFamily="18" charset="-128"/>
                </a:rPr>
                <a:t>発生したときは</a:t>
              </a:r>
              <a:r>
                <a:rPr lang="ja-JP" altLang="en-US" sz="1300" dirty="0" smtClean="0">
                  <a:solidFill>
                    <a:schemeClr val="tx1"/>
                  </a:solidFill>
                  <a:latin typeface="ＭＳ Ｐ明朝" pitchFamily="18" charset="-128"/>
                  <a:ea typeface="ＭＳ Ｐ明朝" pitchFamily="18" charset="-128"/>
                </a:rPr>
                <a:t>、その</a:t>
              </a:r>
              <a:r>
                <a:rPr lang="ja-JP" altLang="en-US" sz="1300" dirty="0">
                  <a:solidFill>
                    <a:schemeClr val="tx1"/>
                  </a:solidFill>
                  <a:latin typeface="ＭＳ Ｐ明朝" pitchFamily="18" charset="-128"/>
                  <a:ea typeface="ＭＳ Ｐ明朝" pitchFamily="18" charset="-128"/>
                </a:rPr>
                <a:t>業務について</a:t>
              </a:r>
              <a:r>
                <a:rPr lang="ja-JP" altLang="en-US" sz="1300" dirty="0" smtClean="0">
                  <a:solidFill>
                    <a:schemeClr val="tx1"/>
                  </a:solidFill>
                  <a:latin typeface="ＭＳ Ｐ明朝" pitchFamily="18" charset="-128"/>
                  <a:ea typeface="ＭＳ Ｐ明朝" pitchFamily="18" charset="-128"/>
                </a:rPr>
                <a:t>、対策</a:t>
              </a:r>
              <a:r>
                <a:rPr lang="ja-JP" altLang="en-US" sz="1300" dirty="0">
                  <a:solidFill>
                    <a:schemeClr val="tx1"/>
                  </a:solidFill>
                  <a:latin typeface="ＭＳ Ｐ明朝" pitchFamily="18" charset="-128"/>
                  <a:ea typeface="ＭＳ Ｐ明朝" pitchFamily="18" charset="-128"/>
                </a:rPr>
                <a:t>を実施</a:t>
              </a:r>
              <a:r>
                <a:rPr lang="ja-JP" altLang="en-US" sz="1300" dirty="0" smtClean="0">
                  <a:solidFill>
                    <a:schemeClr val="tx1"/>
                  </a:solidFill>
                  <a:latin typeface="ＭＳ Ｐ明朝" pitchFamily="18" charset="-128"/>
                  <a:ea typeface="ＭＳ Ｐ明朝" pitchFamily="18" charset="-128"/>
                </a:rPr>
                <a:t>すること。</a:t>
              </a:r>
              <a:endParaRPr kumimoji="1" lang="en-US" altLang="ja-JP" sz="1300" dirty="0" smtClean="0">
                <a:solidFill>
                  <a:schemeClr val="tx1"/>
                </a:solidFill>
                <a:latin typeface="ＭＳ Ｐ明朝" pitchFamily="18" charset="-128"/>
                <a:ea typeface="ＭＳ Ｐ明朝" pitchFamily="18" charset="-128"/>
              </a:endParaRPr>
            </a:p>
          </p:txBody>
        </p:sp>
        <p:sp>
          <p:nvSpPr>
            <p:cNvPr id="21" name="テキスト ボックス 20"/>
            <p:cNvSpPr txBox="1"/>
            <p:nvPr/>
          </p:nvSpPr>
          <p:spPr>
            <a:xfrm>
              <a:off x="240634" y="3677714"/>
              <a:ext cx="2954657" cy="338554"/>
            </a:xfrm>
            <a:prstGeom prst="rect">
              <a:avLst/>
            </a:prstGeom>
            <a:gradFill>
              <a:gsLst>
                <a:gs pos="0">
                  <a:schemeClr val="accent6">
                    <a:shade val="51000"/>
                    <a:satMod val="130000"/>
                  </a:schemeClr>
                </a:gs>
                <a:gs pos="100000">
                  <a:schemeClr val="accent6">
                    <a:lumMod val="50000"/>
                  </a:schemeClr>
                </a:gs>
                <a:gs pos="100000">
                  <a:schemeClr val="accent6">
                    <a:shade val="94000"/>
                    <a:satMod val="135000"/>
                  </a:schemeClr>
                </a:gs>
              </a:gsLst>
            </a:gradFill>
            <a:ln>
              <a:solidFill>
                <a:schemeClr val="tx1"/>
              </a:solidFill>
            </a:ln>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ja-JP" altLang="en-US" sz="1600" b="1" dirty="0">
                  <a:latin typeface="ＭＳ Ｐ明朝" pitchFamily="18" charset="-128"/>
                  <a:ea typeface="ＭＳ Ｐ明朝" pitchFamily="18" charset="-128"/>
                </a:rPr>
                <a:t>指定（地方）公共機関の</a:t>
              </a:r>
              <a:r>
                <a:rPr lang="ja-JP" altLang="en-US" sz="1600" b="1" dirty="0" smtClean="0">
                  <a:latin typeface="ＭＳ Ｐ明朝" pitchFamily="18" charset="-128"/>
                  <a:ea typeface="ＭＳ Ｐ明朝" pitchFamily="18" charset="-128"/>
                </a:rPr>
                <a:t>責務</a:t>
              </a:r>
              <a:endParaRPr lang="en-US" altLang="ja-JP" sz="1600" b="1" dirty="0">
                <a:latin typeface="ＭＳ Ｐ明朝" pitchFamily="18" charset="-128"/>
                <a:ea typeface="ＭＳ Ｐ明朝" pitchFamily="18" charset="-128"/>
              </a:endParaRPr>
            </a:p>
          </p:txBody>
        </p:sp>
      </p:grpSp>
      <p:grpSp>
        <p:nvGrpSpPr>
          <p:cNvPr id="8" name="グループ化 26"/>
          <p:cNvGrpSpPr/>
          <p:nvPr/>
        </p:nvGrpSpPr>
        <p:grpSpPr>
          <a:xfrm>
            <a:off x="118397" y="4149082"/>
            <a:ext cx="8918105" cy="1584176"/>
            <a:chOff x="259836" y="4961141"/>
            <a:chExt cx="8918105" cy="1448732"/>
          </a:xfrm>
        </p:grpSpPr>
        <p:sp>
          <p:nvSpPr>
            <p:cNvPr id="19" name="正方形/長方形 18"/>
            <p:cNvSpPr/>
            <p:nvPr/>
          </p:nvSpPr>
          <p:spPr>
            <a:xfrm>
              <a:off x="259836" y="4961141"/>
              <a:ext cx="8918105" cy="1448732"/>
            </a:xfrm>
            <a:prstGeom prst="rect">
              <a:avLst/>
            </a:prstGeom>
            <a:pattFill prst="openDmnd">
              <a:fgClr>
                <a:schemeClr val="accent4">
                  <a:lumMod val="20000"/>
                  <a:lumOff val="8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bIns="18000" rtlCol="0" anchor="ctr" anchorCtr="0"/>
            <a:lstStyle/>
            <a:p>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事業者</a:t>
              </a:r>
              <a:r>
                <a:rPr lang="ja-JP" altLang="en-US" sz="1300" dirty="0">
                  <a:solidFill>
                    <a:schemeClr val="tx1"/>
                  </a:solidFill>
                  <a:latin typeface="ＭＳ Ｐ明朝" pitchFamily="18" charset="-128"/>
                  <a:ea typeface="ＭＳ Ｐ明朝" pitchFamily="18" charset="-128"/>
                </a:rPr>
                <a:t>及び国民は、新型</a:t>
              </a:r>
              <a:r>
                <a:rPr lang="ja-JP" altLang="en-US" sz="1300" dirty="0" smtClean="0">
                  <a:solidFill>
                    <a:schemeClr val="tx1"/>
                  </a:solidFill>
                  <a:latin typeface="ＭＳ Ｐ明朝" pitchFamily="18" charset="-128"/>
                  <a:ea typeface="ＭＳ Ｐ明朝" pitchFamily="18" charset="-128"/>
                </a:rPr>
                <a:t>インフルエンザ等の</a:t>
              </a:r>
              <a:r>
                <a:rPr lang="ja-JP" altLang="en-US" sz="1300" dirty="0">
                  <a:solidFill>
                    <a:schemeClr val="tx1"/>
                  </a:solidFill>
                  <a:latin typeface="ＭＳ Ｐ明朝" pitchFamily="18" charset="-128"/>
                  <a:ea typeface="ＭＳ Ｐ明朝" pitchFamily="18" charset="-128"/>
                </a:rPr>
                <a:t>予防に努めるとともに</a:t>
              </a:r>
              <a:r>
                <a:rPr lang="ja-JP" altLang="en-US" sz="1300" dirty="0" smtClean="0">
                  <a:solidFill>
                    <a:schemeClr val="tx1"/>
                  </a:solidFill>
                  <a:latin typeface="ＭＳ Ｐ明朝" pitchFamily="18" charset="-128"/>
                  <a:ea typeface="ＭＳ Ｐ明朝" pitchFamily="18" charset="-128"/>
                </a:rPr>
                <a:t>、対策</a:t>
              </a:r>
              <a:r>
                <a:rPr lang="ja-JP" altLang="en-US" sz="1300" dirty="0">
                  <a:solidFill>
                    <a:schemeClr val="tx1"/>
                  </a:solidFill>
                  <a:latin typeface="ＭＳ Ｐ明朝" pitchFamily="18" charset="-128"/>
                  <a:ea typeface="ＭＳ Ｐ明朝" pitchFamily="18" charset="-128"/>
                </a:rPr>
                <a:t>に協力するよう努めなければ</a:t>
              </a:r>
              <a:r>
                <a:rPr lang="ja-JP" altLang="en-US" sz="1300" dirty="0" smtClean="0">
                  <a:solidFill>
                    <a:schemeClr val="tx1"/>
                  </a:solidFill>
                  <a:latin typeface="ＭＳ Ｐ明朝" pitchFamily="18" charset="-128"/>
                  <a:ea typeface="ＭＳ Ｐ明朝" pitchFamily="18" charset="-128"/>
                </a:rPr>
                <a:t>ならないこと。</a:t>
              </a:r>
              <a:endParaRPr lang="ja-JP" altLang="en-US" sz="1300" dirty="0">
                <a:solidFill>
                  <a:schemeClr val="tx1"/>
                </a:solidFill>
                <a:latin typeface="ＭＳ Ｐ明朝" pitchFamily="18" charset="-128"/>
                <a:ea typeface="ＭＳ Ｐ明朝" pitchFamily="18" charset="-128"/>
              </a:endParaRPr>
            </a:p>
            <a:p>
              <a:pPr marL="180000" indent="-457200"/>
              <a:r>
                <a:rPr lang="ja-JP" altLang="en-US" sz="1300" dirty="0">
                  <a:solidFill>
                    <a:schemeClr val="tx1"/>
                  </a:solidFill>
                  <a:latin typeface="ＭＳ Ｐ明朝" pitchFamily="18" charset="-128"/>
                  <a:ea typeface="ＭＳ Ｐ明朝" pitchFamily="18" charset="-128"/>
                </a:rPr>
                <a:t>○　事業者は、新型</a:t>
              </a:r>
              <a:r>
                <a:rPr lang="ja-JP" altLang="en-US" sz="1300" dirty="0" smtClean="0">
                  <a:solidFill>
                    <a:schemeClr val="tx1"/>
                  </a:solidFill>
                  <a:latin typeface="ＭＳ Ｐ明朝" pitchFamily="18" charset="-128"/>
                  <a:ea typeface="ＭＳ Ｐ明朝" pitchFamily="18" charset="-128"/>
                </a:rPr>
                <a:t>インフルエンザ等の</a:t>
              </a:r>
              <a:r>
                <a:rPr lang="ja-JP" altLang="en-US" sz="1300" dirty="0">
                  <a:solidFill>
                    <a:schemeClr val="tx1"/>
                  </a:solidFill>
                  <a:latin typeface="ＭＳ Ｐ明朝" pitchFamily="18" charset="-128"/>
                  <a:ea typeface="ＭＳ Ｐ明朝" pitchFamily="18" charset="-128"/>
                </a:rPr>
                <a:t>まん延により生ずる影響を考慮し、その事業の実施に関し、適切な措置を講ずるよう努めなければ</a:t>
              </a:r>
              <a:r>
                <a:rPr lang="ja-JP" altLang="en-US" sz="1300" dirty="0" smtClean="0">
                  <a:solidFill>
                    <a:schemeClr val="tx1"/>
                  </a:solidFill>
                  <a:latin typeface="ＭＳ Ｐ明朝" pitchFamily="18" charset="-128"/>
                  <a:ea typeface="ＭＳ Ｐ明朝" pitchFamily="18" charset="-128"/>
                </a:rPr>
                <a:t>ならないこと。</a:t>
              </a:r>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特定接種の対象となる登録事業者は、新型インフルエンザ等が発生したときにおいても、</a:t>
              </a:r>
              <a:r>
                <a:rPr lang="ja-JP" altLang="en-US" sz="1300" dirty="0">
                  <a:solidFill>
                    <a:schemeClr val="tx1"/>
                  </a:solidFill>
                  <a:latin typeface="ＭＳ Ｐ明朝" pitchFamily="18" charset="-128"/>
                  <a:ea typeface="ＭＳ Ｐ明朝" pitchFamily="18" charset="-128"/>
                </a:rPr>
                <a:t>医療</a:t>
              </a:r>
              <a:r>
                <a:rPr lang="ja-JP" altLang="en-US" sz="1300" dirty="0" smtClean="0">
                  <a:solidFill>
                    <a:schemeClr val="tx1"/>
                  </a:solidFill>
                  <a:latin typeface="ＭＳ Ｐ明朝" pitchFamily="18" charset="-128"/>
                  <a:ea typeface="ＭＳ Ｐ明朝" pitchFamily="18" charset="-128"/>
                </a:rPr>
                <a:t>の提供並びに国民生活及び国民経済の安定に寄与する業務を継続的に実施</a:t>
              </a:r>
              <a:r>
                <a:rPr lang="ja-JP" altLang="en-US" sz="1300" dirty="0">
                  <a:solidFill>
                    <a:schemeClr val="tx1"/>
                  </a:solidFill>
                  <a:latin typeface="ＭＳ Ｐ明朝" pitchFamily="18" charset="-128"/>
                  <a:ea typeface="ＭＳ Ｐ明朝" pitchFamily="18" charset="-128"/>
                </a:rPr>
                <a:t>するよう</a:t>
              </a:r>
              <a:r>
                <a:rPr lang="ja-JP" altLang="en-US" sz="1300" dirty="0" smtClean="0">
                  <a:solidFill>
                    <a:schemeClr val="tx1"/>
                  </a:solidFill>
                  <a:latin typeface="ＭＳ Ｐ明朝" pitchFamily="18" charset="-128"/>
                  <a:ea typeface="ＭＳ Ｐ明朝" pitchFamily="18" charset="-128"/>
                </a:rPr>
                <a:t>努めなければならないこと。</a:t>
              </a:r>
              <a:endParaRPr lang="en-US" altLang="ja-JP" sz="1300" dirty="0" smtClean="0">
                <a:solidFill>
                  <a:schemeClr val="tx1"/>
                </a:solidFill>
                <a:latin typeface="ＭＳ Ｐ明朝" pitchFamily="18" charset="-128"/>
                <a:ea typeface="ＭＳ Ｐ明朝" pitchFamily="18" charset="-128"/>
              </a:endParaRPr>
            </a:p>
          </p:txBody>
        </p:sp>
        <p:sp>
          <p:nvSpPr>
            <p:cNvPr id="23" name="テキスト ボックス 22"/>
            <p:cNvSpPr txBox="1"/>
            <p:nvPr/>
          </p:nvSpPr>
          <p:spPr>
            <a:xfrm>
              <a:off x="262407" y="4962870"/>
              <a:ext cx="2954655" cy="309608"/>
            </a:xfrm>
            <a:prstGeom prst="rect">
              <a:avLst/>
            </a:prstGeom>
            <a:gradFill>
              <a:gsLst>
                <a:gs pos="0">
                  <a:schemeClr val="accent3">
                    <a:lumMod val="50000"/>
                  </a:schemeClr>
                </a:gs>
                <a:gs pos="100000">
                  <a:schemeClr val="accent3">
                    <a:shade val="93000"/>
                    <a:satMod val="130000"/>
                  </a:schemeClr>
                </a:gs>
                <a:gs pos="100000">
                  <a:schemeClr val="accent3">
                    <a:shade val="94000"/>
                    <a:satMod val="135000"/>
                  </a:schemeClr>
                </a:gs>
              </a:gsLst>
            </a:gradFill>
            <a:ln>
              <a:solidFill>
                <a:schemeClr val="tx1"/>
              </a:solidFill>
            </a:ln>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ja-JP" altLang="en-US" sz="1600" b="1" dirty="0">
                  <a:latin typeface="ＭＳ Ｐ明朝" pitchFamily="18" charset="-128"/>
                  <a:ea typeface="ＭＳ Ｐ明朝" pitchFamily="18" charset="-128"/>
                </a:rPr>
                <a:t>事業者及び国民の</a:t>
              </a:r>
              <a:r>
                <a:rPr lang="ja-JP" altLang="en-US" sz="1600" b="1" dirty="0" smtClean="0">
                  <a:latin typeface="ＭＳ Ｐ明朝" pitchFamily="18" charset="-128"/>
                  <a:ea typeface="ＭＳ Ｐ明朝" pitchFamily="18" charset="-128"/>
                </a:rPr>
                <a:t>責務</a:t>
              </a:r>
              <a:endParaRPr lang="en-US" altLang="ja-JP" sz="1600" b="1" dirty="0">
                <a:latin typeface="ＭＳ Ｐ明朝" pitchFamily="18" charset="-128"/>
                <a:ea typeface="ＭＳ Ｐ明朝" pitchFamily="18" charset="-128"/>
              </a:endParaRPr>
            </a:p>
          </p:txBody>
        </p:sp>
      </p:grpSp>
      <p:grpSp>
        <p:nvGrpSpPr>
          <p:cNvPr id="9" name="グループ化 1"/>
          <p:cNvGrpSpPr/>
          <p:nvPr/>
        </p:nvGrpSpPr>
        <p:grpSpPr>
          <a:xfrm>
            <a:off x="107505" y="5804110"/>
            <a:ext cx="8928991" cy="1021464"/>
            <a:chOff x="249192" y="6000589"/>
            <a:chExt cx="8928990" cy="1021464"/>
          </a:xfrm>
        </p:grpSpPr>
        <p:sp>
          <p:nvSpPr>
            <p:cNvPr id="22" name="正方形/長方形 21"/>
            <p:cNvSpPr/>
            <p:nvPr/>
          </p:nvSpPr>
          <p:spPr>
            <a:xfrm>
              <a:off x="251520" y="6000589"/>
              <a:ext cx="8926662" cy="1021464"/>
            </a:xfrm>
            <a:prstGeom prst="rect">
              <a:avLst/>
            </a:prstGeom>
            <a:pattFill prst="openDmnd">
              <a:fgClr>
                <a:schemeClr val="accent4">
                  <a:lumMod val="20000"/>
                  <a:lumOff val="8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bIns="18000" rtlCol="0" anchor="ctr" anchorCtr="0"/>
            <a:lstStyle/>
            <a:p>
              <a:pPr marL="180000" indent="-457200"/>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国民の自由と権利が尊重されるべきことに鑑み、対策</a:t>
              </a:r>
              <a:r>
                <a:rPr lang="ja-JP" altLang="en-US" sz="1300" dirty="0">
                  <a:solidFill>
                    <a:schemeClr val="tx1"/>
                  </a:solidFill>
                  <a:latin typeface="ＭＳ Ｐ明朝" pitchFamily="18" charset="-128"/>
                  <a:ea typeface="ＭＳ Ｐ明朝" pitchFamily="18" charset="-128"/>
                </a:rPr>
                <a:t>を実施する場合において、国民の自由と権利に制限が加えられるときであっても、その制限は</a:t>
              </a:r>
              <a:r>
                <a:rPr lang="ja-JP" altLang="en-US" sz="1300" dirty="0" smtClean="0">
                  <a:solidFill>
                    <a:schemeClr val="tx1"/>
                  </a:solidFill>
                  <a:latin typeface="ＭＳ Ｐ明朝" pitchFamily="18" charset="-128"/>
                  <a:ea typeface="ＭＳ Ｐ明朝" pitchFamily="18" charset="-128"/>
                </a:rPr>
                <a:t>当該対策</a:t>
              </a:r>
              <a:r>
                <a:rPr lang="ja-JP" altLang="en-US" sz="1300" dirty="0">
                  <a:solidFill>
                    <a:schemeClr val="tx1"/>
                  </a:solidFill>
                  <a:latin typeface="ＭＳ Ｐ明朝" pitchFamily="18" charset="-128"/>
                  <a:ea typeface="ＭＳ Ｐ明朝" pitchFamily="18" charset="-128"/>
                </a:rPr>
                <a:t>を実施するため必要最小限のものでなければならない。</a:t>
              </a:r>
              <a:endParaRPr lang="en-US" altLang="ja-JP" sz="1300" dirty="0">
                <a:solidFill>
                  <a:schemeClr val="tx1"/>
                </a:solidFill>
                <a:latin typeface="ＭＳ Ｐ明朝" pitchFamily="18" charset="-128"/>
                <a:ea typeface="ＭＳ Ｐ明朝" pitchFamily="18" charset="-128"/>
              </a:endParaRPr>
            </a:p>
          </p:txBody>
        </p:sp>
        <p:sp>
          <p:nvSpPr>
            <p:cNvPr id="4" name="テキスト ボックス 3"/>
            <p:cNvSpPr txBox="1"/>
            <p:nvPr/>
          </p:nvSpPr>
          <p:spPr>
            <a:xfrm>
              <a:off x="249192" y="6000589"/>
              <a:ext cx="2954656" cy="338554"/>
            </a:xfrm>
            <a:prstGeom prst="rect">
              <a:avLst/>
            </a:prstGeom>
            <a:gradFill>
              <a:gsLst>
                <a:gs pos="0">
                  <a:schemeClr val="accent4">
                    <a:shade val="51000"/>
                    <a:satMod val="130000"/>
                  </a:schemeClr>
                </a:gs>
                <a:gs pos="100000">
                  <a:srgbClr val="7030A0"/>
                </a:gs>
                <a:gs pos="100000">
                  <a:schemeClr val="accent4">
                    <a:shade val="94000"/>
                    <a:satMod val="135000"/>
                  </a:schemeClr>
                </a:gs>
              </a:gsLst>
            </a:gradFill>
            <a:ln>
              <a:solidFill>
                <a:schemeClr val="tx1"/>
              </a:solidFill>
            </a:ln>
          </p:spPr>
          <p:style>
            <a:lnRef idx="0">
              <a:schemeClr val="accent4"/>
            </a:lnRef>
            <a:fillRef idx="3">
              <a:schemeClr val="accent4"/>
            </a:fillRef>
            <a:effectRef idx="3">
              <a:schemeClr val="accent4"/>
            </a:effectRef>
            <a:fontRef idx="minor">
              <a:schemeClr val="lt1"/>
            </a:fontRef>
          </p:style>
          <p:txBody>
            <a:bodyPr wrap="square" rtlCol="0" anchor="b" anchorCtr="0">
              <a:spAutoFit/>
            </a:bodyPr>
            <a:lstStyle/>
            <a:p>
              <a:r>
                <a:rPr lang="ja-JP" altLang="en-US" sz="1600" b="1" dirty="0" smtClean="0">
                  <a:latin typeface="ＭＳ Ｐ明朝" pitchFamily="18" charset="-128"/>
                  <a:ea typeface="ＭＳ Ｐ明朝" pitchFamily="18" charset="-128"/>
                </a:rPr>
                <a:t>基本的</a:t>
              </a:r>
              <a:r>
                <a:rPr lang="ja-JP" altLang="en-US" sz="1600" b="1" dirty="0">
                  <a:latin typeface="ＭＳ Ｐ明朝" pitchFamily="18" charset="-128"/>
                  <a:ea typeface="ＭＳ Ｐ明朝" pitchFamily="18" charset="-128"/>
                </a:rPr>
                <a:t>人権の</a:t>
              </a:r>
              <a:r>
                <a:rPr lang="ja-JP" altLang="en-US" sz="1600" b="1" dirty="0" smtClean="0">
                  <a:latin typeface="ＭＳ Ｐ明朝" pitchFamily="18" charset="-128"/>
                  <a:ea typeface="ＭＳ Ｐ明朝" pitchFamily="18" charset="-128"/>
                </a:rPr>
                <a:t>尊重</a:t>
              </a:r>
              <a:endParaRPr lang="en-US" altLang="ja-JP" sz="1600" b="1" dirty="0" smtClean="0">
                <a:latin typeface="ＭＳ Ｐ明朝" pitchFamily="18" charset="-128"/>
                <a:ea typeface="ＭＳ Ｐ明朝" pitchFamily="18" charset="-128"/>
              </a:endParaRPr>
            </a:p>
          </p:txBody>
        </p:sp>
      </p:grpSp>
      <p:sp>
        <p:nvSpPr>
          <p:cNvPr id="28" name="正方形/長方形 27"/>
          <p:cNvSpPr/>
          <p:nvPr/>
        </p:nvSpPr>
        <p:spPr>
          <a:xfrm>
            <a:off x="7380317" y="545799"/>
            <a:ext cx="1656185" cy="3552659"/>
          </a:xfrm>
          <a:prstGeom prst="rect">
            <a:avLst/>
          </a:prstGeom>
          <a:pattFill prst="openDmnd">
            <a:fgClr>
              <a:schemeClr val="accent4">
                <a:lumMod val="40000"/>
                <a:lumOff val="6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lIns="36000" tIns="0" rIns="72000" bIns="0" rtlCol="0" anchor="ctr"/>
          <a:lstStyle/>
          <a:p>
            <a:endParaRPr lang="en-US" altLang="ja-JP" sz="1400" dirty="0">
              <a:solidFill>
                <a:schemeClr val="tx1"/>
              </a:solidFill>
              <a:latin typeface="ＭＳ Ｐ明朝" pitchFamily="18" charset="-128"/>
              <a:ea typeface="ＭＳ Ｐ明朝" pitchFamily="18" charset="-128"/>
            </a:endParaRPr>
          </a:p>
          <a:p>
            <a:pPr marL="358775" indent="-104775"/>
            <a:r>
              <a:rPr lang="ja-JP" altLang="en-US" sz="1300" dirty="0" smtClean="0">
                <a:solidFill>
                  <a:schemeClr val="tx1"/>
                </a:solidFill>
                <a:latin typeface="ＭＳ Ｐ明朝" pitchFamily="18" charset="-128"/>
                <a:ea typeface="ＭＳ Ｐ明朝" pitchFamily="18" charset="-128"/>
              </a:rPr>
              <a:t>　</a:t>
            </a:r>
            <a:r>
              <a:rPr lang="ja-JP" altLang="en-US" sz="1300" dirty="0">
                <a:solidFill>
                  <a:schemeClr val="tx1"/>
                </a:solidFill>
                <a:latin typeface="ＭＳ Ｐ明朝" pitchFamily="18" charset="-128"/>
                <a:ea typeface="ＭＳ Ｐ明朝" pitchFamily="18" charset="-128"/>
              </a:rPr>
              <a:t>国、地方公共団体並びに指定公共機関及び指定地方公共機関は</a:t>
            </a:r>
            <a:r>
              <a:rPr lang="ja-JP" altLang="en-US" sz="1300" dirty="0" smtClean="0">
                <a:solidFill>
                  <a:schemeClr val="tx1"/>
                </a:solidFill>
                <a:latin typeface="ＭＳ Ｐ明朝" pitchFamily="18" charset="-128"/>
                <a:ea typeface="ＭＳ Ｐ明朝" pitchFamily="18" charset="-128"/>
              </a:rPr>
              <a:t>、対策</a:t>
            </a:r>
            <a:r>
              <a:rPr lang="ja-JP" altLang="en-US" sz="1300" dirty="0">
                <a:solidFill>
                  <a:schemeClr val="tx1"/>
                </a:solidFill>
                <a:latin typeface="ＭＳ Ｐ明朝" pitchFamily="18" charset="-128"/>
                <a:ea typeface="ＭＳ Ｐ明朝" pitchFamily="18" charset="-128"/>
              </a:rPr>
              <a:t>を実施するに当たっては、相互に連携協力し、その的確かつ迅速な実施に万全を期さなければならない。</a:t>
            </a:r>
            <a:endParaRPr lang="en-US" altLang="ja-JP" sz="1300" dirty="0" smtClean="0">
              <a:solidFill>
                <a:schemeClr val="tx1"/>
              </a:solidFill>
              <a:latin typeface="ＭＳ Ｐ明朝" pitchFamily="18" charset="-128"/>
              <a:ea typeface="ＭＳ Ｐ明朝" pitchFamily="18" charset="-128"/>
            </a:endParaRPr>
          </a:p>
        </p:txBody>
      </p:sp>
      <p:sp>
        <p:nvSpPr>
          <p:cNvPr id="5" name="右中かっこ 4"/>
          <p:cNvSpPr/>
          <p:nvPr/>
        </p:nvSpPr>
        <p:spPr>
          <a:xfrm>
            <a:off x="7380315" y="901057"/>
            <a:ext cx="288032" cy="3033865"/>
          </a:xfrm>
          <a:prstGeom prst="rightBrace">
            <a:avLst/>
          </a:prstGeom>
          <a:ln w="158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9" name="額縁 28"/>
          <p:cNvSpPr/>
          <p:nvPr/>
        </p:nvSpPr>
        <p:spPr>
          <a:xfrm>
            <a:off x="46549" y="44624"/>
            <a:ext cx="9061955" cy="464298"/>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solidFill>
                  <a:schemeClr val="tx1"/>
                </a:solidFill>
              </a:rPr>
              <a:t>関係機関の責務等について</a:t>
            </a:r>
            <a:r>
              <a:rPr kumimoji="1" lang="ja-JP" altLang="en-US" dirty="0" smtClean="0">
                <a:solidFill>
                  <a:schemeClr val="tx1"/>
                </a:solidFill>
              </a:rPr>
              <a:t>（特措法第３～５条）</a:t>
            </a:r>
            <a:endParaRPr kumimoji="1" lang="ja-JP" altLang="en-US" dirty="0">
              <a:solidFill>
                <a:schemeClr val="tx1"/>
              </a:solidFill>
            </a:endParaRPr>
          </a:p>
        </p:txBody>
      </p:sp>
    </p:spTree>
    <p:extLst>
      <p:ext uri="{BB962C8B-B14F-4D97-AF65-F5344CB8AC3E}">
        <p14:creationId xmlns="" xmlns:p14="http://schemas.microsoft.com/office/powerpoint/2010/main" val="7392267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9089" y="548680"/>
            <a:ext cx="8932867" cy="613890"/>
          </a:xfrm>
          <a:prstGeom prst="rect">
            <a:avLst/>
          </a:prstGeom>
          <a:solidFill>
            <a:srgbClr val="FFFF99"/>
          </a:solidFill>
          <a:ln w="25400">
            <a:solidFill>
              <a:srgbClr val="FFC000"/>
            </a:solidFill>
          </a:ln>
        </p:spPr>
        <p:txBody>
          <a:bodyPr wrap="square" rtlCol="0" anchor="ctr" anchorCtr="0">
            <a:noAutofit/>
          </a:bodyPr>
          <a:lstStyle/>
          <a:p>
            <a:pPr>
              <a:lnSpc>
                <a:spcPts val="1800"/>
              </a:lnSpc>
            </a:pPr>
            <a:r>
              <a:rPr lang="ja-JP" altLang="en-US" sz="1600" b="1" dirty="0" smtClean="0"/>
              <a:t>　新型</a:t>
            </a:r>
            <a:r>
              <a:rPr lang="ja-JP" altLang="en-US" sz="1600" b="1" dirty="0"/>
              <a:t>インフルエンザ等緊急</a:t>
            </a:r>
            <a:r>
              <a:rPr lang="ja-JP" altLang="en-US" sz="1600" b="1" dirty="0" smtClean="0"/>
              <a:t>事態が発生したと認めるときは、</a:t>
            </a:r>
            <a:r>
              <a:rPr lang="ja-JP" altLang="en-US" sz="1600" b="1" dirty="0"/>
              <a:t> </a:t>
            </a:r>
            <a:r>
              <a:rPr lang="ja-JP" altLang="en-US" sz="1600" b="1" dirty="0" smtClean="0"/>
              <a:t>国が、「</a:t>
            </a:r>
            <a:r>
              <a:rPr lang="ja-JP" altLang="en-US" sz="1600" b="1" dirty="0"/>
              <a:t>新型インフルエンザ等緊急事態宣言</a:t>
            </a:r>
            <a:r>
              <a:rPr lang="ja-JP" altLang="en-US" sz="1600" b="1" dirty="0" smtClean="0"/>
              <a:t>」を行い、</a:t>
            </a:r>
            <a:r>
              <a:rPr lang="ja-JP" altLang="en-US" sz="1600" b="1" dirty="0"/>
              <a:t>この宣言</a:t>
            </a:r>
            <a:r>
              <a:rPr lang="ja-JP" altLang="en-US" sz="1600" b="1" dirty="0" smtClean="0"/>
              <a:t>以降、解除まで特措法に基づく緊急事態措置を講じることができる。　</a:t>
            </a:r>
            <a:endParaRPr lang="en-US" altLang="ja-JP" sz="1600" b="1" dirty="0" smtClean="0"/>
          </a:p>
        </p:txBody>
      </p:sp>
      <p:sp>
        <p:nvSpPr>
          <p:cNvPr id="9" name="テキスト ボックス 8"/>
          <p:cNvSpPr txBox="1"/>
          <p:nvPr/>
        </p:nvSpPr>
        <p:spPr>
          <a:xfrm>
            <a:off x="35496" y="1268760"/>
            <a:ext cx="4660792" cy="307777"/>
          </a:xfrm>
          <a:prstGeom prst="rect">
            <a:avLst/>
          </a:prstGeom>
          <a:solidFill>
            <a:schemeClr val="accent5">
              <a:lumMod val="40000"/>
              <a:lumOff val="60000"/>
            </a:schemeClr>
          </a:solidFill>
          <a:ln>
            <a:solidFill>
              <a:schemeClr val="accent5"/>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ja-JP" altLang="en-US" sz="1400" dirty="0">
                <a:solidFill>
                  <a:schemeClr val="tx1"/>
                </a:solidFill>
              </a:rPr>
              <a:t>　</a:t>
            </a:r>
            <a:r>
              <a:rPr lang="ja-JP" altLang="en-US" sz="1400" b="1" dirty="0" smtClean="0">
                <a:solidFill>
                  <a:schemeClr val="tx1"/>
                </a:solidFill>
              </a:rPr>
              <a:t>１　「新型インフルエンザ</a:t>
            </a:r>
            <a:r>
              <a:rPr lang="ja-JP" altLang="en-US" sz="1400" b="1" dirty="0">
                <a:solidFill>
                  <a:schemeClr val="tx1"/>
                </a:solidFill>
              </a:rPr>
              <a:t>等緊急</a:t>
            </a:r>
            <a:r>
              <a:rPr lang="ja-JP" altLang="en-US" sz="1400" b="1" dirty="0" smtClean="0">
                <a:solidFill>
                  <a:schemeClr val="tx1"/>
                </a:solidFill>
              </a:rPr>
              <a:t>事態」の要件</a:t>
            </a:r>
            <a:endParaRPr lang="en-US" altLang="ja-JP" sz="1400" b="1" dirty="0" smtClean="0">
              <a:solidFill>
                <a:schemeClr val="tx1"/>
              </a:solidFill>
            </a:endParaRPr>
          </a:p>
        </p:txBody>
      </p:sp>
      <p:sp>
        <p:nvSpPr>
          <p:cNvPr id="10" name="テキスト ボックス 9"/>
          <p:cNvSpPr txBox="1"/>
          <p:nvPr/>
        </p:nvSpPr>
        <p:spPr>
          <a:xfrm>
            <a:off x="611560" y="1573922"/>
            <a:ext cx="8532440" cy="630942"/>
          </a:xfrm>
          <a:prstGeom prst="rect">
            <a:avLst/>
          </a:prstGeom>
          <a:noFill/>
        </p:spPr>
        <p:txBody>
          <a:bodyPr wrap="square" rtlCol="0">
            <a:spAutoFit/>
          </a:bodyPr>
          <a:lstStyle/>
          <a:p>
            <a:pPr>
              <a:lnSpc>
                <a:spcPts val="1400"/>
              </a:lnSpc>
            </a:pPr>
            <a:r>
              <a:rPr lang="ja-JP" altLang="en-US" sz="1200" dirty="0">
                <a:latin typeface="+mj-ea"/>
                <a:ea typeface="+mj-ea"/>
              </a:rPr>
              <a:t>　</a:t>
            </a:r>
            <a:r>
              <a:rPr lang="ja-JP" altLang="en-US" sz="1200" dirty="0" smtClean="0">
                <a:latin typeface="ＭＳ Ｐ明朝" pitchFamily="18" charset="-128"/>
                <a:ea typeface="ＭＳ Ｐ明朝" pitchFamily="18" charset="-128"/>
              </a:rPr>
              <a:t>新型インフルエンザ等</a:t>
            </a:r>
            <a:r>
              <a:rPr lang="ja-JP" altLang="en-US" sz="1200" dirty="0" smtClean="0">
                <a:latin typeface="+mj-ea"/>
                <a:ea typeface="+mj-ea"/>
              </a:rPr>
              <a:t>（</a:t>
            </a:r>
            <a:r>
              <a:rPr lang="ja-JP" altLang="en-US" sz="1200" u="sng" dirty="0" smtClean="0">
                <a:latin typeface="+mj-ea"/>
                <a:ea typeface="+mj-ea"/>
              </a:rPr>
              <a:t>国民の生命及び健康に著しく重大な被害を与えるおそれがあるものとして政令で定める要件①</a:t>
            </a:r>
            <a:r>
              <a:rPr lang="ja-JP" altLang="en-US" sz="1200" dirty="0" smtClean="0">
                <a:latin typeface="ＭＳ Ｐ明朝" pitchFamily="18" charset="-128"/>
                <a:ea typeface="ＭＳ Ｐ明朝" pitchFamily="18" charset="-128"/>
              </a:rPr>
              <a:t>に該当するものに限る。）が</a:t>
            </a:r>
            <a:r>
              <a:rPr lang="ja-JP" altLang="en-US" sz="1200" u="sng" dirty="0" smtClean="0">
                <a:latin typeface="+mj-ea"/>
                <a:ea typeface="+mj-ea"/>
              </a:rPr>
              <a:t>国内で発生</a:t>
            </a:r>
            <a:r>
              <a:rPr lang="ja-JP" altLang="en-US" sz="1200" dirty="0" smtClean="0">
                <a:latin typeface="ＭＳ Ｐ明朝" pitchFamily="18" charset="-128"/>
                <a:ea typeface="ＭＳ Ｐ明朝" pitchFamily="18" charset="-128"/>
              </a:rPr>
              <a:t>し、当該疾病の</a:t>
            </a:r>
            <a:r>
              <a:rPr lang="ja-JP" altLang="en-US" sz="1200" u="sng" dirty="0" smtClean="0">
                <a:latin typeface="+mj-ea"/>
                <a:ea typeface="+mj-ea"/>
              </a:rPr>
              <a:t>全国的かつ急速なまん延により国民生活及び国民経済に甚大な影響を及ぼすおそれがあるものとして、</a:t>
            </a:r>
            <a:r>
              <a:rPr lang="ja-JP" altLang="en-US" sz="1200" u="sng" dirty="0">
                <a:latin typeface="+mj-ea"/>
                <a:ea typeface="+mj-ea"/>
              </a:rPr>
              <a:t>政令</a:t>
            </a:r>
            <a:r>
              <a:rPr lang="ja-JP" altLang="en-US" sz="1200" u="sng" dirty="0" smtClean="0">
                <a:latin typeface="+mj-ea"/>
                <a:ea typeface="+mj-ea"/>
              </a:rPr>
              <a:t>で定める要件②</a:t>
            </a:r>
            <a:r>
              <a:rPr lang="ja-JP" altLang="en-US" sz="1200" dirty="0" smtClean="0">
                <a:latin typeface="ＭＳ Ｐ明朝" pitchFamily="18" charset="-128"/>
                <a:ea typeface="ＭＳ Ｐ明朝" pitchFamily="18" charset="-128"/>
              </a:rPr>
              <a:t>に該当する事態</a:t>
            </a:r>
            <a:endParaRPr lang="en-US" altLang="ja-JP" sz="1200" dirty="0">
              <a:latin typeface="ＭＳ Ｐ明朝" pitchFamily="18" charset="-128"/>
              <a:ea typeface="ＭＳ Ｐ明朝" pitchFamily="18" charset="-128"/>
            </a:endParaRPr>
          </a:p>
        </p:txBody>
      </p:sp>
      <p:sp>
        <p:nvSpPr>
          <p:cNvPr id="11" name="額縁 10"/>
          <p:cNvSpPr/>
          <p:nvPr/>
        </p:nvSpPr>
        <p:spPr>
          <a:xfrm>
            <a:off x="46549" y="44624"/>
            <a:ext cx="9061955" cy="464298"/>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新型インフルエンザ等緊急事態宣言について</a:t>
            </a:r>
            <a:r>
              <a:rPr lang="ja-JP" altLang="en-US" dirty="0" smtClean="0">
                <a:solidFill>
                  <a:schemeClr val="tx1"/>
                </a:solidFill>
              </a:rPr>
              <a:t>（特措法第３２条）</a:t>
            </a:r>
            <a:endParaRPr kumimoji="1" lang="ja-JP" altLang="en-US" dirty="0">
              <a:solidFill>
                <a:schemeClr val="tx1"/>
              </a:solidFill>
            </a:endParaRPr>
          </a:p>
        </p:txBody>
      </p:sp>
      <p:sp>
        <p:nvSpPr>
          <p:cNvPr id="14" name="爆発 2 13"/>
          <p:cNvSpPr/>
          <p:nvPr/>
        </p:nvSpPr>
        <p:spPr>
          <a:xfrm>
            <a:off x="35496" y="1916832"/>
            <a:ext cx="576064" cy="3888432"/>
          </a:xfrm>
          <a:prstGeom prst="irregularSeal2">
            <a:avLst/>
          </a:prstGeom>
          <a:solidFill>
            <a:srgbClr val="FFFF00"/>
          </a:solidFill>
          <a:ln>
            <a:solidFill>
              <a:schemeClr val="accent6">
                <a:lumMod val="20000"/>
                <a:lumOff val="80000"/>
              </a:schemeClr>
            </a:solidFill>
          </a:ln>
          <a:effectLst>
            <a:outerShdw blurRad="50800" dist="50800" dir="5400000" algn="ctr" rotWithShape="0">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新型インフルエンザ等が発生</a:t>
            </a:r>
            <a:endParaRPr kumimoji="1" lang="ja-JP" altLang="en-US" sz="1400" b="1" dirty="0">
              <a:solidFill>
                <a:schemeClr val="tx1"/>
              </a:solidFill>
            </a:endParaRPr>
          </a:p>
        </p:txBody>
      </p:sp>
      <p:sp>
        <p:nvSpPr>
          <p:cNvPr id="15" name="テキスト ボックス 14"/>
          <p:cNvSpPr txBox="1"/>
          <p:nvPr/>
        </p:nvSpPr>
        <p:spPr>
          <a:xfrm>
            <a:off x="611560" y="3072912"/>
            <a:ext cx="338554" cy="2230739"/>
          </a:xfrm>
          <a:prstGeom prst="rect">
            <a:avLst/>
          </a:prstGeom>
          <a:noFill/>
        </p:spPr>
        <p:txBody>
          <a:bodyPr vert="eaVert" wrap="none" rtlCol="0">
            <a:spAutoFit/>
          </a:bodyPr>
          <a:lstStyle/>
          <a:p>
            <a:r>
              <a:rPr kumimoji="1" lang="ja-JP" altLang="en-US" sz="1000" dirty="0" smtClean="0"/>
              <a:t>感染症法に基づく</a:t>
            </a:r>
            <a:r>
              <a:rPr lang="ja-JP" altLang="en-US" sz="1000" dirty="0" smtClean="0"/>
              <a:t>厚生</a:t>
            </a:r>
            <a:r>
              <a:rPr kumimoji="1" lang="ja-JP" altLang="en-US" sz="1000" dirty="0" smtClean="0"/>
              <a:t>労働大臣の公表</a:t>
            </a:r>
            <a:endParaRPr kumimoji="1" lang="en-US" altLang="ja-JP" sz="1000" dirty="0" smtClean="0"/>
          </a:p>
        </p:txBody>
      </p:sp>
      <p:sp>
        <p:nvSpPr>
          <p:cNvPr id="16" name="テキスト ボックス 15"/>
          <p:cNvSpPr txBox="1"/>
          <p:nvPr/>
        </p:nvSpPr>
        <p:spPr>
          <a:xfrm>
            <a:off x="1090935" y="2564904"/>
            <a:ext cx="369332" cy="2880320"/>
          </a:xfrm>
          <a:prstGeom prst="rect">
            <a:avLst/>
          </a:prstGeom>
          <a:noFill/>
          <a:ln w="25400">
            <a:solidFill>
              <a:schemeClr val="tx1"/>
            </a:solidFill>
          </a:ln>
        </p:spPr>
        <p:txBody>
          <a:bodyPr vert="eaVert" wrap="square" rtlCol="0" anchor="ctr" anchorCtr="0">
            <a:spAutoFit/>
          </a:bodyPr>
          <a:lstStyle/>
          <a:p>
            <a:pPr algn="ctr"/>
            <a:r>
              <a:rPr kumimoji="1" lang="ja-JP" altLang="en-US" sz="1200" dirty="0" smtClean="0"/>
              <a:t>政府対策本部の設置　</a:t>
            </a:r>
            <a:r>
              <a:rPr kumimoji="1" lang="ja-JP" altLang="en-US" sz="1000" dirty="0" smtClean="0"/>
              <a:t>（特措法第</a:t>
            </a:r>
            <a:r>
              <a:rPr kumimoji="1" lang="en-US" altLang="ja-JP" sz="1000" dirty="0" smtClean="0"/>
              <a:t>15</a:t>
            </a:r>
            <a:r>
              <a:rPr lang="ja-JP" altLang="en-US" sz="1000" dirty="0" smtClean="0"/>
              <a:t>条）</a:t>
            </a:r>
            <a:endParaRPr kumimoji="1" lang="ja-JP" altLang="en-US" sz="1000" dirty="0"/>
          </a:p>
        </p:txBody>
      </p:sp>
      <p:sp>
        <p:nvSpPr>
          <p:cNvPr id="17" name="テキスト ボックス 16"/>
          <p:cNvSpPr txBox="1"/>
          <p:nvPr/>
        </p:nvSpPr>
        <p:spPr>
          <a:xfrm>
            <a:off x="1537212" y="3140968"/>
            <a:ext cx="492443" cy="1910138"/>
          </a:xfrm>
          <a:prstGeom prst="rect">
            <a:avLst/>
          </a:prstGeom>
          <a:noFill/>
        </p:spPr>
        <p:txBody>
          <a:bodyPr vert="eaVert" wrap="none" rtlCol="0">
            <a:spAutoFit/>
          </a:bodyPr>
          <a:lstStyle/>
          <a:p>
            <a:r>
              <a:rPr kumimoji="1" lang="ja-JP" altLang="en-US" sz="1000" dirty="0" smtClean="0"/>
              <a:t>サーベイランスの強化（感染症法）</a:t>
            </a:r>
            <a:endParaRPr kumimoji="1" lang="en-US" altLang="ja-JP" sz="1000" dirty="0" smtClean="0"/>
          </a:p>
          <a:p>
            <a:r>
              <a:rPr kumimoji="1" lang="ja-JP" altLang="en-US" sz="1000" dirty="0" smtClean="0"/>
              <a:t>海外症例等の情報収集</a:t>
            </a:r>
            <a:endParaRPr kumimoji="1" lang="ja-JP" altLang="en-US" sz="1000" dirty="0"/>
          </a:p>
        </p:txBody>
      </p:sp>
      <p:sp>
        <p:nvSpPr>
          <p:cNvPr id="18" name="テキスト ボックス 17"/>
          <p:cNvSpPr txBox="1"/>
          <p:nvPr/>
        </p:nvSpPr>
        <p:spPr>
          <a:xfrm>
            <a:off x="2010489" y="2564904"/>
            <a:ext cx="553998" cy="2917507"/>
          </a:xfrm>
          <a:prstGeom prst="rect">
            <a:avLst/>
          </a:prstGeom>
          <a:noFill/>
          <a:ln w="25400">
            <a:solidFill>
              <a:schemeClr val="tx1"/>
            </a:solidFill>
          </a:ln>
        </p:spPr>
        <p:txBody>
          <a:bodyPr vert="eaVert" wrap="square" rtlCol="0" anchor="ctr" anchorCtr="0">
            <a:spAutoFit/>
          </a:bodyPr>
          <a:lstStyle/>
          <a:p>
            <a:pPr algn="ctr"/>
            <a:r>
              <a:rPr kumimoji="1" lang="ja-JP" altLang="en-US" sz="1200" dirty="0" smtClean="0"/>
              <a:t>国内で新型インフルエンザ等感染症の患者等</a:t>
            </a:r>
            <a:r>
              <a:rPr lang="ja-JP" altLang="en-US" sz="1200" dirty="0" smtClean="0"/>
              <a:t>又は新感染症の所見のある者の報告</a:t>
            </a:r>
            <a:endParaRPr kumimoji="1" lang="en-US" altLang="ja-JP" sz="1200" dirty="0" smtClean="0"/>
          </a:p>
        </p:txBody>
      </p:sp>
      <p:sp>
        <p:nvSpPr>
          <p:cNvPr id="19" name="テキスト ボックス 18"/>
          <p:cNvSpPr txBox="1"/>
          <p:nvPr/>
        </p:nvSpPr>
        <p:spPr>
          <a:xfrm>
            <a:off x="1691680" y="2287905"/>
            <a:ext cx="1107996" cy="276999"/>
          </a:xfrm>
          <a:prstGeom prst="rect">
            <a:avLst/>
          </a:prstGeom>
          <a:noFill/>
        </p:spPr>
        <p:txBody>
          <a:bodyPr wrap="none" rtlCol="0">
            <a:spAutoFit/>
          </a:bodyPr>
          <a:lstStyle/>
          <a:p>
            <a:r>
              <a:rPr kumimoji="1" lang="ja-JP" altLang="en-US" sz="1200" b="1" dirty="0" smtClean="0"/>
              <a:t>＜法律要件＞</a:t>
            </a:r>
            <a:endParaRPr kumimoji="1" lang="ja-JP" altLang="en-US" sz="1200" b="1" dirty="0"/>
          </a:p>
        </p:txBody>
      </p:sp>
      <p:sp>
        <p:nvSpPr>
          <p:cNvPr id="20" name="テキスト ボックス 19"/>
          <p:cNvSpPr txBox="1"/>
          <p:nvPr/>
        </p:nvSpPr>
        <p:spPr>
          <a:xfrm>
            <a:off x="2771800" y="2276872"/>
            <a:ext cx="6108922" cy="546497"/>
          </a:xfrm>
          <a:prstGeom prst="bevel">
            <a:avLst>
              <a:gd name="adj" fmla="val 8051"/>
            </a:avLst>
          </a:prstGeom>
          <a:solidFill>
            <a:schemeClr val="accent5">
              <a:lumMod val="20000"/>
              <a:lumOff val="80000"/>
            </a:schemeClr>
          </a:solidFill>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marL="1077913" indent="-1077913"/>
            <a:r>
              <a:rPr kumimoji="1" lang="ja-JP" altLang="en-US" sz="1200" b="1" dirty="0" smtClean="0"/>
              <a:t>（政令要件①）　</a:t>
            </a:r>
            <a:r>
              <a:rPr kumimoji="1" lang="ja-JP" altLang="en-US" sz="1200" dirty="0" smtClean="0">
                <a:latin typeface="ＭＳ Ｐ明朝" pitchFamily="18" charset="-128"/>
                <a:ea typeface="ＭＳ Ｐ明朝" pitchFamily="18" charset="-128"/>
              </a:rPr>
              <a:t>国民の生命及び健康に著しく重大な被害を与えるおそれがあるもの</a:t>
            </a:r>
            <a:r>
              <a:rPr lang="ja-JP" altLang="en-US" sz="1200" dirty="0" smtClean="0">
                <a:latin typeface="ＭＳ Ｐ明朝" pitchFamily="18" charset="-128"/>
                <a:ea typeface="ＭＳ Ｐ明朝" pitchFamily="18" charset="-128"/>
              </a:rPr>
              <a:t>として政令で定める要件</a:t>
            </a:r>
            <a:endParaRPr kumimoji="1" lang="ja-JP" altLang="en-US" sz="1200" dirty="0">
              <a:latin typeface="ＭＳ Ｐ明朝" pitchFamily="18" charset="-128"/>
              <a:ea typeface="ＭＳ Ｐ明朝" pitchFamily="18" charset="-128"/>
            </a:endParaRPr>
          </a:p>
        </p:txBody>
      </p:sp>
      <p:sp>
        <p:nvSpPr>
          <p:cNvPr id="21" name="テキスト ボックス 20"/>
          <p:cNvSpPr txBox="1"/>
          <p:nvPr/>
        </p:nvSpPr>
        <p:spPr>
          <a:xfrm>
            <a:off x="3059832" y="2852937"/>
            <a:ext cx="3384377" cy="630942"/>
          </a:xfrm>
          <a:prstGeom prst="rect">
            <a:avLst/>
          </a:prstGeom>
          <a:solidFill>
            <a:srgbClr val="FFFF99"/>
          </a:solidFill>
          <a:ln>
            <a:solidFill>
              <a:schemeClr val="accent6"/>
            </a:solidFill>
          </a:ln>
        </p:spPr>
        <p:txBody>
          <a:bodyPr wrap="square" rtlCol="0">
            <a:spAutoFit/>
          </a:bodyPr>
          <a:lstStyle/>
          <a:p>
            <a:pPr>
              <a:lnSpc>
                <a:spcPts val="1400"/>
              </a:lnSpc>
            </a:pPr>
            <a:r>
              <a:rPr kumimoji="1" lang="ja-JP" altLang="en-US" sz="1200" b="1" dirty="0" smtClean="0"/>
              <a:t>重症症例（肺炎、多臓器不全、脳症など）が通常のインフルエンザにかかった場合に比して、相当程度高いと認められる場合</a:t>
            </a:r>
            <a:endParaRPr kumimoji="1" lang="ja-JP" altLang="en-US" sz="1200" b="1" dirty="0"/>
          </a:p>
        </p:txBody>
      </p:sp>
      <p:sp>
        <p:nvSpPr>
          <p:cNvPr id="22" name="テキスト ボックス 21"/>
          <p:cNvSpPr txBox="1"/>
          <p:nvPr/>
        </p:nvSpPr>
        <p:spPr>
          <a:xfrm>
            <a:off x="6444208" y="2852936"/>
            <a:ext cx="2699792" cy="415498"/>
          </a:xfrm>
          <a:prstGeom prst="rect">
            <a:avLst/>
          </a:prstGeom>
          <a:noFill/>
        </p:spPr>
        <p:txBody>
          <a:bodyPr wrap="square" rtlCol="0">
            <a:spAutoFit/>
          </a:bodyPr>
          <a:lstStyle/>
          <a:p>
            <a:r>
              <a:rPr lang="ja-JP" altLang="en-US" sz="1050" dirty="0" smtClean="0">
                <a:latin typeface="ＭＳ Ｐ明朝" pitchFamily="18" charset="-128"/>
                <a:ea typeface="ＭＳ Ｐ明朝" pitchFamily="18" charset="-128"/>
              </a:rPr>
              <a:t>海外及び国内の臨床例を集積し、それらに基づき、基本的対処方針等諮問委員会で判断。</a:t>
            </a:r>
          </a:p>
        </p:txBody>
      </p:sp>
      <p:sp>
        <p:nvSpPr>
          <p:cNvPr id="23" name="テキスト ボックス 22"/>
          <p:cNvSpPr txBox="1"/>
          <p:nvPr/>
        </p:nvSpPr>
        <p:spPr>
          <a:xfrm>
            <a:off x="2771800" y="3573016"/>
            <a:ext cx="6108922" cy="546497"/>
          </a:xfrm>
          <a:prstGeom prst="bevel">
            <a:avLst>
              <a:gd name="adj" fmla="val 8051"/>
            </a:avLst>
          </a:prstGeom>
          <a:solidFill>
            <a:schemeClr val="accent5">
              <a:lumMod val="20000"/>
              <a:lumOff val="80000"/>
            </a:schemeClr>
          </a:solidFill>
          <a:ln w="12700"/>
        </p:spPr>
        <p:style>
          <a:lnRef idx="2">
            <a:schemeClr val="accent1"/>
          </a:lnRef>
          <a:fillRef idx="1">
            <a:schemeClr val="lt1"/>
          </a:fillRef>
          <a:effectRef idx="0">
            <a:schemeClr val="accent1"/>
          </a:effectRef>
          <a:fontRef idx="minor">
            <a:schemeClr val="dk1"/>
          </a:fontRef>
        </p:style>
        <p:txBody>
          <a:bodyPr wrap="square" rtlCol="0">
            <a:spAutoFit/>
          </a:bodyPr>
          <a:lstStyle/>
          <a:p>
            <a:pPr marL="982663" indent="-982663"/>
            <a:r>
              <a:rPr kumimoji="1" lang="ja-JP" altLang="en-US" sz="1200" b="1" dirty="0" smtClean="0"/>
              <a:t>（政令要件②）　</a:t>
            </a:r>
            <a:r>
              <a:rPr lang="ja-JP" altLang="en-US" sz="1200" dirty="0" smtClean="0">
                <a:latin typeface="ＭＳ Ｐ明朝" pitchFamily="18" charset="-128"/>
                <a:ea typeface="ＭＳ Ｐ明朝" pitchFamily="18" charset="-128"/>
              </a:rPr>
              <a:t>全国的かつ急速なまん延により国民生活及び国民経済に甚大な影響を及ぼすおそれがあるものとして、政令で定める要件</a:t>
            </a:r>
            <a:endParaRPr kumimoji="1" lang="ja-JP" altLang="en-US" sz="1200" dirty="0">
              <a:latin typeface="ＭＳ Ｐ明朝" pitchFamily="18" charset="-128"/>
              <a:ea typeface="ＭＳ Ｐ明朝" pitchFamily="18" charset="-128"/>
            </a:endParaRPr>
          </a:p>
        </p:txBody>
      </p:sp>
      <p:sp>
        <p:nvSpPr>
          <p:cNvPr id="24" name="テキスト ボックス 23"/>
          <p:cNvSpPr txBox="1"/>
          <p:nvPr/>
        </p:nvSpPr>
        <p:spPr>
          <a:xfrm>
            <a:off x="3059831" y="4149081"/>
            <a:ext cx="3384378" cy="451406"/>
          </a:xfrm>
          <a:prstGeom prst="rect">
            <a:avLst/>
          </a:prstGeom>
          <a:solidFill>
            <a:srgbClr val="FFFF99"/>
          </a:solidFill>
          <a:ln>
            <a:solidFill>
              <a:schemeClr val="accent6"/>
            </a:solidFill>
          </a:ln>
        </p:spPr>
        <p:txBody>
          <a:bodyPr wrap="square" rtlCol="0">
            <a:spAutoFit/>
          </a:bodyPr>
          <a:lstStyle/>
          <a:p>
            <a:pPr marL="95250" indent="-95250">
              <a:lnSpc>
                <a:spcPts val="1400"/>
              </a:lnSpc>
            </a:pPr>
            <a:r>
              <a:rPr kumimoji="1" lang="ja-JP" altLang="en-US" sz="1200" b="1" dirty="0" smtClean="0"/>
              <a:t>①疫学調査の結果、報告された患者等に感染させた原因が特定できない場合</a:t>
            </a:r>
            <a:endParaRPr kumimoji="1" lang="ja-JP" altLang="en-US" sz="1200" b="1" dirty="0"/>
          </a:p>
        </p:txBody>
      </p:sp>
      <p:sp>
        <p:nvSpPr>
          <p:cNvPr id="25" name="テキスト ボックス 24"/>
          <p:cNvSpPr txBox="1"/>
          <p:nvPr/>
        </p:nvSpPr>
        <p:spPr>
          <a:xfrm>
            <a:off x="3059831" y="4758243"/>
            <a:ext cx="3384378" cy="810478"/>
          </a:xfrm>
          <a:prstGeom prst="rect">
            <a:avLst/>
          </a:prstGeom>
          <a:solidFill>
            <a:srgbClr val="FFFF99"/>
          </a:solidFill>
          <a:ln>
            <a:solidFill>
              <a:schemeClr val="accent6"/>
            </a:solidFill>
          </a:ln>
        </p:spPr>
        <p:txBody>
          <a:bodyPr wrap="square" rtlCol="0">
            <a:spAutoFit/>
          </a:bodyPr>
          <a:lstStyle/>
          <a:p>
            <a:pPr marL="95250" indent="-95250">
              <a:lnSpc>
                <a:spcPts val="1400"/>
              </a:lnSpc>
            </a:pPr>
            <a:r>
              <a:rPr kumimoji="1" lang="ja-JP" altLang="en-US" sz="1200" b="1" dirty="0" smtClean="0"/>
              <a:t>②上記①の場合のほか、患者等が不特定多数の者に対して感染させる行動をとっていた場合、その他の感染が拡大していると疑うに足りる正当な理由のある場合</a:t>
            </a:r>
            <a:endParaRPr kumimoji="1" lang="ja-JP" altLang="en-US" sz="1200" b="1" dirty="0"/>
          </a:p>
        </p:txBody>
      </p:sp>
      <p:sp>
        <p:nvSpPr>
          <p:cNvPr id="26" name="テキスト ボックス 25"/>
          <p:cNvSpPr txBox="1"/>
          <p:nvPr/>
        </p:nvSpPr>
        <p:spPr>
          <a:xfrm>
            <a:off x="6804248" y="4509120"/>
            <a:ext cx="2339752" cy="553998"/>
          </a:xfrm>
          <a:prstGeom prst="rect">
            <a:avLst/>
          </a:prstGeom>
          <a:noFill/>
        </p:spPr>
        <p:txBody>
          <a:bodyPr wrap="square" rtlCol="0">
            <a:spAutoFit/>
          </a:bodyPr>
          <a:lstStyle/>
          <a:p>
            <a:r>
              <a:rPr lang="ja-JP" altLang="en-US" sz="1000" dirty="0" smtClean="0">
                <a:latin typeface="ＭＳ Ｐ明朝" pitchFamily="18" charset="-128"/>
                <a:ea typeface="ＭＳ Ｐ明朝" pitchFamily="18" charset="-128"/>
              </a:rPr>
              <a:t>患者等に関する積極的疫学調査を行い、その結果に基づき、基本的対処方針等諮問委員会で判断。</a:t>
            </a:r>
          </a:p>
        </p:txBody>
      </p:sp>
      <p:sp>
        <p:nvSpPr>
          <p:cNvPr id="27" name="テキスト ボックス 26"/>
          <p:cNvSpPr txBox="1"/>
          <p:nvPr/>
        </p:nvSpPr>
        <p:spPr>
          <a:xfrm>
            <a:off x="4499992" y="4520153"/>
            <a:ext cx="936104" cy="276999"/>
          </a:xfrm>
          <a:prstGeom prst="rect">
            <a:avLst/>
          </a:prstGeom>
          <a:noFill/>
        </p:spPr>
        <p:txBody>
          <a:bodyPr wrap="square" rtlCol="0">
            <a:spAutoFit/>
          </a:bodyPr>
          <a:lstStyle/>
          <a:p>
            <a:r>
              <a:rPr lang="en-US" altLang="ja-JP" sz="1200" b="1" dirty="0" smtClean="0"/>
              <a:t>or</a:t>
            </a:r>
            <a:endParaRPr lang="ja-JP" altLang="en-US" sz="1200" b="1" dirty="0" smtClean="0"/>
          </a:p>
        </p:txBody>
      </p:sp>
      <p:cxnSp>
        <p:nvCxnSpPr>
          <p:cNvPr id="29" name="直線矢印コネクタ 28"/>
          <p:cNvCxnSpPr/>
          <p:nvPr/>
        </p:nvCxnSpPr>
        <p:spPr>
          <a:xfrm>
            <a:off x="1475656" y="2996952"/>
            <a:ext cx="50405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直線コネクタ 30"/>
          <p:cNvCxnSpPr/>
          <p:nvPr/>
        </p:nvCxnSpPr>
        <p:spPr>
          <a:xfrm>
            <a:off x="2843808" y="2852936"/>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直線矢印コネクタ 32"/>
          <p:cNvCxnSpPr/>
          <p:nvPr/>
        </p:nvCxnSpPr>
        <p:spPr>
          <a:xfrm>
            <a:off x="2843808" y="3212976"/>
            <a:ext cx="216024"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2843808" y="4149080"/>
            <a:ext cx="0" cy="100811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矢印コネクタ 35"/>
          <p:cNvCxnSpPr/>
          <p:nvPr/>
        </p:nvCxnSpPr>
        <p:spPr>
          <a:xfrm>
            <a:off x="2843808" y="4365104"/>
            <a:ext cx="216024" cy="929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a:off x="2843808" y="5147900"/>
            <a:ext cx="216024" cy="9292"/>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9" name="右中かっこ 38"/>
          <p:cNvSpPr/>
          <p:nvPr/>
        </p:nvSpPr>
        <p:spPr>
          <a:xfrm>
            <a:off x="6516216" y="4149080"/>
            <a:ext cx="216024" cy="144016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0" name="テキスト ボックス 39"/>
          <p:cNvSpPr txBox="1"/>
          <p:nvPr/>
        </p:nvSpPr>
        <p:spPr>
          <a:xfrm>
            <a:off x="6732240" y="5157192"/>
            <a:ext cx="2339752" cy="400110"/>
          </a:xfrm>
          <a:prstGeom prst="rect">
            <a:avLst/>
          </a:prstGeom>
          <a:noFill/>
        </p:spPr>
        <p:txBody>
          <a:bodyPr wrap="square" rtlCol="0">
            <a:spAutoFit/>
          </a:bodyPr>
          <a:lstStyle/>
          <a:p>
            <a:r>
              <a:rPr lang="ja-JP" altLang="en-US" sz="1000" b="1" dirty="0" smtClean="0"/>
              <a:t>②のケースであっても、早期の行政的な介入が必要。</a:t>
            </a:r>
          </a:p>
        </p:txBody>
      </p:sp>
      <p:sp>
        <p:nvSpPr>
          <p:cNvPr id="44" name="テキスト ボックス 43"/>
          <p:cNvSpPr txBox="1"/>
          <p:nvPr/>
        </p:nvSpPr>
        <p:spPr>
          <a:xfrm>
            <a:off x="35496" y="5802649"/>
            <a:ext cx="4657056" cy="307777"/>
          </a:xfrm>
          <a:prstGeom prst="rect">
            <a:avLst/>
          </a:prstGeom>
          <a:solidFill>
            <a:schemeClr val="accent5">
              <a:lumMod val="40000"/>
              <a:lumOff val="60000"/>
            </a:schemeClr>
          </a:solidFill>
          <a:ln>
            <a:solidFill>
              <a:schemeClr val="accent5"/>
            </a:solidFill>
          </a:ln>
        </p:spPr>
        <p:style>
          <a:lnRef idx="0">
            <a:schemeClr val="accent4"/>
          </a:lnRef>
          <a:fillRef idx="3">
            <a:schemeClr val="accent4"/>
          </a:fillRef>
          <a:effectRef idx="3">
            <a:schemeClr val="accent4"/>
          </a:effectRef>
          <a:fontRef idx="minor">
            <a:schemeClr val="lt1"/>
          </a:fontRef>
        </p:style>
        <p:txBody>
          <a:bodyPr wrap="square" rtlCol="0">
            <a:spAutoFit/>
          </a:bodyPr>
          <a:lstStyle/>
          <a:p>
            <a:r>
              <a:rPr lang="ja-JP" altLang="en-US" sz="1400" dirty="0">
                <a:solidFill>
                  <a:schemeClr val="tx1"/>
                </a:solidFill>
              </a:rPr>
              <a:t>　</a:t>
            </a:r>
            <a:r>
              <a:rPr lang="ja-JP" altLang="en-US" sz="1400" b="1" dirty="0" smtClean="0">
                <a:solidFill>
                  <a:schemeClr val="tx1"/>
                </a:solidFill>
              </a:rPr>
              <a:t>２　「新型</a:t>
            </a:r>
            <a:r>
              <a:rPr lang="ja-JP" altLang="en-US" sz="1400" b="1" dirty="0">
                <a:solidFill>
                  <a:schemeClr val="tx1"/>
                </a:solidFill>
              </a:rPr>
              <a:t>インフルエンザ等緊急事態</a:t>
            </a:r>
            <a:r>
              <a:rPr lang="ja-JP" altLang="en-US" sz="1400" b="1" dirty="0" smtClean="0">
                <a:solidFill>
                  <a:schemeClr val="tx1"/>
                </a:solidFill>
              </a:rPr>
              <a:t>宣言」の内容</a:t>
            </a:r>
            <a:endParaRPr lang="en-US" altLang="ja-JP" sz="1400" b="1" dirty="0" smtClean="0">
              <a:solidFill>
                <a:schemeClr val="tx1"/>
              </a:solidFill>
            </a:endParaRPr>
          </a:p>
        </p:txBody>
      </p:sp>
      <p:sp>
        <p:nvSpPr>
          <p:cNvPr id="45" name="テキスト ボックス 44"/>
          <p:cNvSpPr txBox="1"/>
          <p:nvPr/>
        </p:nvSpPr>
        <p:spPr>
          <a:xfrm>
            <a:off x="89080" y="6110426"/>
            <a:ext cx="8951171" cy="630942"/>
          </a:xfrm>
          <a:prstGeom prst="rect">
            <a:avLst/>
          </a:prstGeom>
          <a:noFill/>
        </p:spPr>
        <p:txBody>
          <a:bodyPr wrap="square" rtlCol="0">
            <a:spAutoFit/>
          </a:bodyPr>
          <a:lstStyle/>
          <a:p>
            <a:pPr>
              <a:lnSpc>
                <a:spcPts val="1400"/>
              </a:lnSpc>
            </a:pPr>
            <a:r>
              <a:rPr lang="ja-JP" altLang="en-US" sz="1200" dirty="0" smtClean="0"/>
              <a:t>○</a:t>
            </a:r>
            <a:r>
              <a:rPr lang="ja-JP" altLang="en-US" sz="1200" b="1" u="sng" dirty="0" smtClean="0"/>
              <a:t>新型インフルエンザ等緊急事態措置を実施すべき期間</a:t>
            </a:r>
            <a:r>
              <a:rPr lang="ja-JP" altLang="en-US" sz="1200" dirty="0" smtClean="0"/>
              <a:t>（２年を超えない期間。ただし、１年延長可能）</a:t>
            </a:r>
            <a:endParaRPr lang="en-US" altLang="ja-JP" sz="1200" dirty="0" smtClean="0"/>
          </a:p>
          <a:p>
            <a:pPr>
              <a:lnSpc>
                <a:spcPts val="1400"/>
              </a:lnSpc>
            </a:pPr>
            <a:r>
              <a:rPr lang="ja-JP" altLang="en-US" sz="1200" dirty="0" smtClean="0"/>
              <a:t>○</a:t>
            </a:r>
            <a:r>
              <a:rPr lang="ja-JP" altLang="en-US" sz="1200" b="1" u="sng" dirty="0" smtClean="0"/>
              <a:t>新型インフルエンザ等緊急事態措置を実施すべき区域</a:t>
            </a:r>
            <a:endParaRPr lang="en-US" altLang="ja-JP" sz="1200" b="1" u="sng" dirty="0" smtClean="0"/>
          </a:p>
          <a:p>
            <a:pPr>
              <a:lnSpc>
                <a:spcPts val="1400"/>
              </a:lnSpc>
            </a:pPr>
            <a:r>
              <a:rPr lang="ja-JP" altLang="en-US" sz="1200" dirty="0" smtClean="0"/>
              <a:t>○</a:t>
            </a:r>
            <a:r>
              <a:rPr lang="ja-JP" altLang="en-US" sz="1200" b="1" u="sng" dirty="0" smtClean="0"/>
              <a:t>新型インフルエンザ等緊急事態の概要</a:t>
            </a:r>
            <a:endParaRPr lang="en-US" altLang="ja-JP" sz="1200" b="1" u="sng" dirty="0" smtClean="0"/>
          </a:p>
        </p:txBody>
      </p:sp>
    </p:spTree>
    <p:extLst>
      <p:ext uri="{BB962C8B-B14F-4D97-AF65-F5344CB8AC3E}">
        <p14:creationId xmlns="" xmlns:p14="http://schemas.microsoft.com/office/powerpoint/2010/main" val="14872793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020272" y="116633"/>
            <a:ext cx="1728192" cy="576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1400" dirty="0" smtClean="0">
              <a:solidFill>
                <a:schemeClr val="tx1"/>
              </a:solidFill>
            </a:endParaRPr>
          </a:p>
        </p:txBody>
      </p:sp>
      <p:sp>
        <p:nvSpPr>
          <p:cNvPr id="11" name="テキスト ボックス 10"/>
          <p:cNvSpPr txBox="1"/>
          <p:nvPr/>
        </p:nvSpPr>
        <p:spPr>
          <a:xfrm>
            <a:off x="158235" y="578096"/>
            <a:ext cx="8820000" cy="612000"/>
          </a:xfrm>
          <a:prstGeom prst="rect">
            <a:avLst/>
          </a:prstGeom>
          <a:solidFill>
            <a:srgbClr val="FFFF99"/>
          </a:solidFill>
          <a:ln w="25400">
            <a:solidFill>
              <a:srgbClr val="FFC000"/>
            </a:solidFill>
          </a:ln>
        </p:spPr>
        <p:txBody>
          <a:bodyPr wrap="square" lIns="36000" tIns="36000" rIns="36000" bIns="36000" rtlCol="0" anchor="ctr" anchorCtr="0">
            <a:noAutofit/>
          </a:bodyPr>
          <a:lstStyle/>
          <a:p>
            <a:pPr marL="108000">
              <a:spcBef>
                <a:spcPts val="300"/>
              </a:spcBef>
            </a:pPr>
            <a:r>
              <a:rPr lang="ja-JP" altLang="en-US" sz="1600" b="1" dirty="0" smtClean="0"/>
              <a:t>　新型インフルエンザ等緊急事態において、感染拡大をできるだけ抑制し、社会混乱を回避するため、必要な場合等に以下のような措置を講じる。</a:t>
            </a:r>
            <a:endParaRPr lang="en-US" altLang="ja-JP" sz="1600" b="1" dirty="0" smtClean="0"/>
          </a:p>
        </p:txBody>
      </p:sp>
      <p:sp>
        <p:nvSpPr>
          <p:cNvPr id="10" name="額縁 9"/>
          <p:cNvSpPr/>
          <p:nvPr/>
        </p:nvSpPr>
        <p:spPr>
          <a:xfrm>
            <a:off x="46549" y="44624"/>
            <a:ext cx="9061955" cy="464298"/>
          </a:xfrm>
          <a:prstGeom prst="bevel">
            <a:avLst>
              <a:gd name="adj" fmla="val 9932"/>
            </a:avLst>
          </a:prstGeom>
          <a:solidFill>
            <a:schemeClr val="accent5">
              <a:lumMod val="60000"/>
              <a:lumOff val="40000"/>
            </a:schemeClr>
          </a:solidFill>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b="1" dirty="0" smtClean="0">
                <a:solidFill>
                  <a:schemeClr val="tx1"/>
                </a:solidFill>
              </a:rPr>
              <a:t>緊急事態宣言がされている場合の措置等について</a:t>
            </a:r>
            <a:endParaRPr kumimoji="1" lang="ja-JP" altLang="en-US" dirty="0">
              <a:solidFill>
                <a:schemeClr val="tx1"/>
              </a:solidFill>
            </a:endParaRPr>
          </a:p>
        </p:txBody>
      </p:sp>
      <p:sp>
        <p:nvSpPr>
          <p:cNvPr id="15" name="正方形/長方形 14"/>
          <p:cNvSpPr/>
          <p:nvPr/>
        </p:nvSpPr>
        <p:spPr>
          <a:xfrm>
            <a:off x="107510" y="1371661"/>
            <a:ext cx="8928986" cy="789207"/>
          </a:xfrm>
          <a:prstGeom prst="rect">
            <a:avLst/>
          </a:prstGeom>
          <a:pattFill prst="openDmnd">
            <a:fgClr>
              <a:schemeClr val="accent4">
                <a:lumMod val="20000"/>
                <a:lumOff val="8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tIns="108000" rIns="90000" bIns="18000" rtlCol="0" anchor="b" anchorCtr="0"/>
          <a:lstStyle/>
          <a:p>
            <a:endParaRPr lang="en-US" altLang="ja-JP" sz="1400" dirty="0">
              <a:solidFill>
                <a:schemeClr val="tx1"/>
              </a:solidFill>
              <a:latin typeface="ＭＳ Ｐ明朝" pitchFamily="18" charset="-128"/>
              <a:ea typeface="ＭＳ Ｐ明朝" pitchFamily="18" charset="-128"/>
            </a:endParaRPr>
          </a:p>
          <a:p>
            <a:pPr marL="179388" indent="-179388"/>
            <a:r>
              <a:rPr lang="ja-JP" altLang="en-US" sz="1300" dirty="0" smtClean="0">
                <a:solidFill>
                  <a:schemeClr val="tx1"/>
                </a:solidFill>
                <a:latin typeface="ＭＳ Ｐ明朝" pitchFamily="18" charset="-128"/>
                <a:ea typeface="ＭＳ Ｐ明朝" pitchFamily="18" charset="-128"/>
              </a:rPr>
              <a:t>○　県は、必要に応じて、県対策本部を開催し、対応方針を協議・決定する。</a:t>
            </a:r>
            <a:endParaRPr lang="en-US" altLang="ja-JP" sz="1300" dirty="0" smtClean="0">
              <a:solidFill>
                <a:schemeClr val="tx1"/>
              </a:solidFill>
              <a:latin typeface="ＭＳ Ｐ明朝" pitchFamily="18" charset="-128"/>
              <a:ea typeface="ＭＳ Ｐ明朝" pitchFamily="18" charset="-128"/>
            </a:endParaRPr>
          </a:p>
          <a:p>
            <a:pPr marL="179388" indent="-179388"/>
            <a:r>
              <a:rPr lang="ja-JP" altLang="en-US" sz="1300" dirty="0" smtClean="0">
                <a:solidFill>
                  <a:schemeClr val="tx1"/>
                </a:solidFill>
                <a:latin typeface="ＭＳ Ｐ明朝" pitchFamily="18" charset="-128"/>
                <a:ea typeface="ＭＳ Ｐ明朝" pitchFamily="18" charset="-128"/>
              </a:rPr>
              <a:t>○　市町村は、速やかに市町村対策本部を設置する。</a:t>
            </a:r>
            <a:endParaRPr lang="en-US" altLang="ja-JP" sz="1300" dirty="0" smtClean="0">
              <a:solidFill>
                <a:schemeClr val="tx1"/>
              </a:solidFill>
              <a:latin typeface="ＭＳ Ｐ明朝" pitchFamily="18" charset="-128"/>
              <a:ea typeface="ＭＳ Ｐ明朝" pitchFamily="18" charset="-128"/>
            </a:endParaRPr>
          </a:p>
        </p:txBody>
      </p:sp>
      <p:sp>
        <p:nvSpPr>
          <p:cNvPr id="17" name="テキスト ボックス 16"/>
          <p:cNvSpPr txBox="1"/>
          <p:nvPr/>
        </p:nvSpPr>
        <p:spPr>
          <a:xfrm>
            <a:off x="107510" y="1340768"/>
            <a:ext cx="3528385" cy="318924"/>
          </a:xfrm>
          <a:prstGeom prst="rect">
            <a:avLst/>
          </a:prstGeom>
          <a:ln>
            <a:solidFill>
              <a:schemeClr val="tx1"/>
            </a:solidFill>
          </a:ln>
        </p:spPr>
        <p:style>
          <a:lnRef idx="0">
            <a:schemeClr val="accent2"/>
          </a:lnRef>
          <a:fillRef idx="3">
            <a:schemeClr val="accent2"/>
          </a:fillRef>
          <a:effectRef idx="3">
            <a:schemeClr val="accent2"/>
          </a:effectRef>
          <a:fontRef idx="minor">
            <a:schemeClr val="lt1"/>
          </a:fontRef>
        </p:style>
        <p:txBody>
          <a:bodyPr wrap="square" tIns="36000" bIns="36000" rtlCol="0">
            <a:spAutoFit/>
          </a:bodyPr>
          <a:lstStyle/>
          <a:p>
            <a:r>
              <a:rPr kumimoji="1" lang="ja-JP" altLang="en-US" sz="1600" b="1" dirty="0" smtClean="0">
                <a:latin typeface="ＭＳ Ｐ明朝" pitchFamily="18" charset="-128"/>
                <a:ea typeface="ＭＳ Ｐ明朝" pitchFamily="18" charset="-128"/>
              </a:rPr>
              <a:t>実施体制</a:t>
            </a:r>
            <a:endParaRPr kumimoji="1" lang="ja-JP" altLang="en-US" sz="1600" b="1" dirty="0">
              <a:latin typeface="ＭＳ Ｐ明朝" pitchFamily="18" charset="-128"/>
              <a:ea typeface="ＭＳ Ｐ明朝" pitchFamily="18" charset="-128"/>
            </a:endParaRPr>
          </a:p>
        </p:txBody>
      </p:sp>
      <p:sp>
        <p:nvSpPr>
          <p:cNvPr id="19" name="正方形/長方形 18"/>
          <p:cNvSpPr/>
          <p:nvPr/>
        </p:nvSpPr>
        <p:spPr>
          <a:xfrm>
            <a:off x="107509" y="2422156"/>
            <a:ext cx="8922466" cy="1438892"/>
          </a:xfrm>
          <a:prstGeom prst="rect">
            <a:avLst/>
          </a:prstGeom>
          <a:pattFill prst="openDmnd">
            <a:fgClr>
              <a:schemeClr val="accent4">
                <a:lumMod val="20000"/>
                <a:lumOff val="8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Ins="90000" bIns="18000" rtlCol="0" anchor="b" anchorCtr="0"/>
          <a:lstStyle/>
          <a:p>
            <a:pPr marL="180000" indent="-457200"/>
            <a:r>
              <a:rPr lang="ja-JP" altLang="en-US" sz="1300" dirty="0" smtClean="0">
                <a:solidFill>
                  <a:schemeClr val="tx1"/>
                </a:solidFill>
                <a:latin typeface="ＭＳ Ｐ明朝" pitchFamily="18" charset="-128"/>
                <a:ea typeface="ＭＳ Ｐ明朝" pitchFamily="18" charset="-128"/>
              </a:rPr>
              <a:t>○　県は、住民に対し、期間を定めて、生活の維持に必要な場合を除き、みだりに外出しないことや基本的な感染予防策の徹底を要請する。</a:t>
            </a:r>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県は、学校、保育所に対し、期間を定めて、施設の使用制限（臨時休業や入学試験の延期等）の要請を行う。</a:t>
            </a:r>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県は、学校、保育所以外の施設について、職場も含め感染対策の徹底又は施設の使用制限の要請を行う。</a:t>
            </a:r>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市町村は、基本的対処方針の変更を踏まえ、住民に対する臨時の予防接種を実施する。</a:t>
            </a:r>
            <a:endParaRPr lang="en-US" altLang="ja-JP" sz="1300" dirty="0" smtClean="0">
              <a:solidFill>
                <a:schemeClr val="tx1"/>
              </a:solidFill>
              <a:latin typeface="ＭＳ Ｐ明朝" pitchFamily="18" charset="-128"/>
              <a:ea typeface="ＭＳ Ｐ明朝" pitchFamily="18" charset="-128"/>
            </a:endParaRPr>
          </a:p>
        </p:txBody>
      </p:sp>
      <p:sp>
        <p:nvSpPr>
          <p:cNvPr id="20" name="テキスト ボックス 19"/>
          <p:cNvSpPr txBox="1"/>
          <p:nvPr/>
        </p:nvSpPr>
        <p:spPr>
          <a:xfrm>
            <a:off x="107509" y="2422156"/>
            <a:ext cx="3528387" cy="338554"/>
          </a:xfrm>
          <a:prstGeom prst="rect">
            <a:avLst/>
          </a:prstGeom>
          <a:gradFill>
            <a:gsLst>
              <a:gs pos="0">
                <a:schemeClr val="accent5">
                  <a:shade val="51000"/>
                  <a:satMod val="130000"/>
                </a:schemeClr>
              </a:gs>
              <a:gs pos="100000">
                <a:schemeClr val="accent5">
                  <a:lumMod val="50000"/>
                </a:schemeClr>
              </a:gs>
              <a:gs pos="100000">
                <a:schemeClr val="accent5">
                  <a:shade val="94000"/>
                  <a:satMod val="135000"/>
                </a:schemeClr>
              </a:gs>
            </a:gsLst>
          </a:gradFill>
          <a:ln>
            <a:solidFill>
              <a:schemeClr val="tx1"/>
            </a:solidFill>
          </a:ln>
        </p:spPr>
        <p:style>
          <a:lnRef idx="0">
            <a:schemeClr val="accent5"/>
          </a:lnRef>
          <a:fillRef idx="3">
            <a:schemeClr val="accent5"/>
          </a:fillRef>
          <a:effectRef idx="3">
            <a:schemeClr val="accent5"/>
          </a:effectRef>
          <a:fontRef idx="minor">
            <a:schemeClr val="lt1"/>
          </a:fontRef>
        </p:style>
        <p:txBody>
          <a:bodyPr wrap="square" rtlCol="0">
            <a:spAutoFit/>
          </a:bodyPr>
          <a:lstStyle/>
          <a:p>
            <a:r>
              <a:rPr kumimoji="1" lang="ja-JP" altLang="en-US" sz="1600" b="1" dirty="0" smtClean="0">
                <a:latin typeface="ＭＳ Ｐ明朝" pitchFamily="18" charset="-128"/>
                <a:ea typeface="ＭＳ Ｐ明朝" pitchFamily="18" charset="-128"/>
              </a:rPr>
              <a:t>予防・まん延防止</a:t>
            </a:r>
            <a:endParaRPr kumimoji="1" lang="ja-JP" altLang="en-US" sz="1600" b="1" dirty="0">
              <a:latin typeface="ＭＳ Ｐ明朝" pitchFamily="18" charset="-128"/>
              <a:ea typeface="ＭＳ Ｐ明朝" pitchFamily="18" charset="-128"/>
            </a:endParaRPr>
          </a:p>
        </p:txBody>
      </p:sp>
      <p:sp>
        <p:nvSpPr>
          <p:cNvPr id="22" name="正方形/長方形 21"/>
          <p:cNvSpPr/>
          <p:nvPr/>
        </p:nvSpPr>
        <p:spPr>
          <a:xfrm>
            <a:off x="109498" y="4077072"/>
            <a:ext cx="8926926" cy="1008112"/>
          </a:xfrm>
          <a:prstGeom prst="rect">
            <a:avLst/>
          </a:prstGeom>
          <a:pattFill prst="openDmnd">
            <a:fgClr>
              <a:schemeClr val="accent4">
                <a:lumMod val="20000"/>
                <a:lumOff val="8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Ins="90000" bIns="18000" rtlCol="0" anchor="b" anchorCtr="0"/>
          <a:lstStyle/>
          <a:p>
            <a:endParaRPr lang="en-US" altLang="ja-JP" sz="14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県は、医療機関並びに医薬品若しくは医療機器の製造販売業者に対し、業務計画で定めるところにより、医療又は医薬品若しくは医療機器の製造販売等を確保するために必要な措置を講ずるよう要請する。</a:t>
            </a:r>
            <a:endParaRPr lang="en-US" altLang="ja-JP" sz="1300" dirty="0" smtClean="0">
              <a:solidFill>
                <a:schemeClr val="tx1"/>
              </a:solidFill>
              <a:latin typeface="ＭＳ Ｐ明朝" pitchFamily="18" charset="-128"/>
              <a:ea typeface="ＭＳ Ｐ明朝" pitchFamily="18" charset="-128"/>
            </a:endParaRPr>
          </a:p>
          <a:p>
            <a:pPr marL="180000" indent="-457200"/>
            <a:r>
              <a:rPr kumimoji="1" lang="ja-JP" altLang="en-US" sz="1300" dirty="0" smtClean="0">
                <a:solidFill>
                  <a:schemeClr val="tx1"/>
                </a:solidFill>
                <a:latin typeface="ＭＳ Ｐ明朝" pitchFamily="18" charset="-128"/>
                <a:ea typeface="ＭＳ Ｐ明朝" pitchFamily="18" charset="-128"/>
              </a:rPr>
              <a:t>○　県は、医療体制の確保、感染拡大の防止及び衛生面を考慮し、必要に応じ、臨時の医療施設を設置し、医療を提供する。</a:t>
            </a:r>
            <a:endParaRPr kumimoji="1" lang="en-US" altLang="ja-JP" sz="1300" dirty="0" smtClean="0">
              <a:solidFill>
                <a:schemeClr val="tx1"/>
              </a:solidFill>
              <a:latin typeface="ＭＳ Ｐ明朝" pitchFamily="18" charset="-128"/>
              <a:ea typeface="ＭＳ Ｐ明朝" pitchFamily="18" charset="-128"/>
            </a:endParaRPr>
          </a:p>
        </p:txBody>
      </p:sp>
      <p:sp>
        <p:nvSpPr>
          <p:cNvPr id="23" name="テキスト ボックス 22"/>
          <p:cNvSpPr txBox="1"/>
          <p:nvPr/>
        </p:nvSpPr>
        <p:spPr>
          <a:xfrm>
            <a:off x="107505" y="4077072"/>
            <a:ext cx="3528392" cy="338554"/>
          </a:xfrm>
          <a:prstGeom prst="rect">
            <a:avLst/>
          </a:prstGeom>
          <a:gradFill>
            <a:gsLst>
              <a:gs pos="0">
                <a:schemeClr val="accent6">
                  <a:shade val="51000"/>
                  <a:satMod val="130000"/>
                </a:schemeClr>
              </a:gs>
              <a:gs pos="100000">
                <a:schemeClr val="accent6">
                  <a:lumMod val="50000"/>
                </a:schemeClr>
              </a:gs>
              <a:gs pos="100000">
                <a:schemeClr val="accent6">
                  <a:shade val="94000"/>
                  <a:satMod val="135000"/>
                </a:schemeClr>
              </a:gs>
            </a:gsLst>
          </a:gradFill>
          <a:ln>
            <a:solidFill>
              <a:schemeClr val="tx1"/>
            </a:solidFill>
          </a:ln>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ja-JP" altLang="en-US" sz="1600" b="1" dirty="0" smtClean="0">
                <a:latin typeface="ＭＳ Ｐ明朝" pitchFamily="18" charset="-128"/>
                <a:ea typeface="ＭＳ Ｐ明朝" pitchFamily="18" charset="-128"/>
              </a:rPr>
              <a:t>医療</a:t>
            </a:r>
            <a:endParaRPr lang="en-US" altLang="ja-JP" sz="1600" b="1" dirty="0">
              <a:latin typeface="ＭＳ Ｐ明朝" pitchFamily="18" charset="-128"/>
              <a:ea typeface="ＭＳ Ｐ明朝" pitchFamily="18" charset="-128"/>
            </a:endParaRPr>
          </a:p>
        </p:txBody>
      </p:sp>
      <p:sp>
        <p:nvSpPr>
          <p:cNvPr id="25" name="正方形/長方形 24"/>
          <p:cNvSpPr/>
          <p:nvPr/>
        </p:nvSpPr>
        <p:spPr>
          <a:xfrm>
            <a:off x="118397" y="5304091"/>
            <a:ext cx="8918105" cy="1437277"/>
          </a:xfrm>
          <a:prstGeom prst="rect">
            <a:avLst/>
          </a:prstGeom>
          <a:pattFill prst="openDmnd">
            <a:fgClr>
              <a:schemeClr val="accent4">
                <a:lumMod val="20000"/>
                <a:lumOff val="80000"/>
              </a:schemeClr>
            </a:fgClr>
            <a:bgClr>
              <a:schemeClr val="bg1"/>
            </a:bgClr>
          </a:pattFill>
          <a:ln>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bIns="0" rtlCol="0" anchor="b" anchorCtr="0"/>
          <a:lstStyle/>
          <a:p>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指定（地方）公共機関は、業務計画に定めるところにより、その業務を適切に実施するため、必要な措置を開始する。</a:t>
            </a:r>
            <a:endParaRPr lang="ja-JP" altLang="en-US" sz="1300" dirty="0">
              <a:solidFill>
                <a:schemeClr val="tx1"/>
              </a:solidFill>
              <a:latin typeface="ＭＳ Ｐ明朝" pitchFamily="18" charset="-128"/>
              <a:ea typeface="ＭＳ Ｐ明朝" pitchFamily="18" charset="-128"/>
            </a:endParaRPr>
          </a:p>
          <a:p>
            <a:pPr marL="180000" indent="-457200"/>
            <a:r>
              <a:rPr lang="ja-JP" altLang="en-US" sz="1300" dirty="0">
                <a:solidFill>
                  <a:schemeClr val="tx1"/>
                </a:solidFill>
                <a:latin typeface="ＭＳ Ｐ明朝" pitchFamily="18" charset="-128"/>
                <a:ea typeface="ＭＳ Ｐ明朝" pitchFamily="18" charset="-128"/>
              </a:rPr>
              <a:t>○　</a:t>
            </a:r>
            <a:r>
              <a:rPr lang="ja-JP" altLang="en-US" sz="1300" dirty="0" smtClean="0">
                <a:solidFill>
                  <a:schemeClr val="tx1"/>
                </a:solidFill>
                <a:latin typeface="ＭＳ Ｐ明朝" pitchFamily="18" charset="-128"/>
                <a:ea typeface="ＭＳ Ｐ明朝" pitchFamily="18" charset="-128"/>
              </a:rPr>
              <a:t>県及び市町村は、生活関連物資等の価格が高騰しないよう、また、買占め及び売惜しみが生じないよう、調査・監視をするとともに、必要に応じ、関係事業団体等に対して供給の確保や便乗値上げの防止等の要請を行う。</a:t>
            </a:r>
            <a:endParaRPr lang="en-US" altLang="ja-JP" sz="1300" dirty="0" smtClean="0">
              <a:solidFill>
                <a:schemeClr val="tx1"/>
              </a:solidFill>
              <a:latin typeface="ＭＳ Ｐ明朝" pitchFamily="18" charset="-128"/>
              <a:ea typeface="ＭＳ Ｐ明朝" pitchFamily="18" charset="-128"/>
            </a:endParaRPr>
          </a:p>
          <a:p>
            <a:pPr marL="180000" indent="-457200"/>
            <a:r>
              <a:rPr lang="ja-JP" altLang="en-US" sz="1300" dirty="0" smtClean="0">
                <a:solidFill>
                  <a:schemeClr val="tx1"/>
                </a:solidFill>
                <a:latin typeface="ＭＳ Ｐ明朝" pitchFamily="18" charset="-128"/>
                <a:ea typeface="ＭＳ Ｐ明朝" pitchFamily="18" charset="-128"/>
              </a:rPr>
              <a:t>○　県は、混乱に乗じて発生が予想される各種犯罪を防止するため、広報啓発活動を推進するとともに、悪質な事犯に対する取締りを徹底する。</a:t>
            </a:r>
            <a:endParaRPr lang="en-US" altLang="ja-JP" sz="1300" dirty="0" smtClean="0">
              <a:solidFill>
                <a:schemeClr val="tx1"/>
              </a:solidFill>
              <a:latin typeface="ＭＳ Ｐ明朝" pitchFamily="18" charset="-128"/>
              <a:ea typeface="ＭＳ Ｐ明朝" pitchFamily="18" charset="-128"/>
            </a:endParaRPr>
          </a:p>
        </p:txBody>
      </p:sp>
      <p:sp>
        <p:nvSpPr>
          <p:cNvPr id="26" name="テキスト ボックス 25"/>
          <p:cNvSpPr txBox="1"/>
          <p:nvPr/>
        </p:nvSpPr>
        <p:spPr>
          <a:xfrm>
            <a:off x="120968" y="5305982"/>
            <a:ext cx="3528391" cy="338554"/>
          </a:xfrm>
          <a:prstGeom prst="rect">
            <a:avLst/>
          </a:prstGeom>
          <a:gradFill>
            <a:gsLst>
              <a:gs pos="0">
                <a:schemeClr val="accent3">
                  <a:lumMod val="50000"/>
                </a:schemeClr>
              </a:gs>
              <a:gs pos="100000">
                <a:schemeClr val="accent3">
                  <a:shade val="93000"/>
                  <a:satMod val="130000"/>
                </a:schemeClr>
              </a:gs>
              <a:gs pos="100000">
                <a:schemeClr val="accent3">
                  <a:shade val="94000"/>
                  <a:satMod val="135000"/>
                </a:schemeClr>
              </a:gs>
            </a:gsLst>
          </a:gradFill>
          <a:ln>
            <a:solidFill>
              <a:schemeClr val="tx1"/>
            </a:solidFill>
          </a:ln>
        </p:spPr>
        <p:style>
          <a:lnRef idx="0">
            <a:schemeClr val="accent3"/>
          </a:lnRef>
          <a:fillRef idx="3">
            <a:schemeClr val="accent3"/>
          </a:fillRef>
          <a:effectRef idx="3">
            <a:schemeClr val="accent3"/>
          </a:effectRef>
          <a:fontRef idx="minor">
            <a:schemeClr val="lt1"/>
          </a:fontRef>
        </p:style>
        <p:txBody>
          <a:bodyPr wrap="square" rtlCol="0">
            <a:spAutoFit/>
          </a:bodyPr>
          <a:lstStyle/>
          <a:p>
            <a:r>
              <a:rPr lang="ja-JP" altLang="en-US" sz="1600" b="1" dirty="0" smtClean="0">
                <a:latin typeface="ＭＳ Ｐ明朝" pitchFamily="18" charset="-128"/>
                <a:ea typeface="ＭＳ Ｐ明朝" pitchFamily="18" charset="-128"/>
              </a:rPr>
              <a:t>県民生活及び県民経済の安定の確保</a:t>
            </a:r>
            <a:endParaRPr lang="en-US" altLang="ja-JP" sz="1600" b="1" dirty="0">
              <a:latin typeface="ＭＳ Ｐ明朝" pitchFamily="18" charset="-128"/>
              <a:ea typeface="ＭＳ Ｐ明朝" pitchFamily="18" charset="-128"/>
            </a:endParaRPr>
          </a:p>
        </p:txBody>
      </p:sp>
    </p:spTree>
    <p:extLst>
      <p:ext uri="{BB962C8B-B14F-4D97-AF65-F5344CB8AC3E}">
        <p14:creationId xmlns="" xmlns:p14="http://schemas.microsoft.com/office/powerpoint/2010/main" val="6061538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effectLst>
          <a:outerShdw blurRad="50800" dist="50800" dir="5400000" algn="ctr" rotWithShape="0">
            <a:srgbClr val="000000"/>
          </a:outerShdw>
        </a:effectLst>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17482</TotalTime>
  <Words>2357</Words>
  <Application>Microsoft Office PowerPoint</Application>
  <PresentationFormat>画面に合わせる (4:3)</PresentationFormat>
  <Paragraphs>567</Paragraphs>
  <Slides>14</Slides>
  <Notes>5</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Office テーマ</vt:lpstr>
      <vt:lpstr>スライド 1</vt:lpstr>
      <vt:lpstr>スライド 2</vt:lpstr>
      <vt:lpstr>スライド 3</vt:lpstr>
      <vt:lpstr>スライド 4</vt:lpstr>
      <vt:lpstr>スライド 5</vt:lpstr>
      <vt:lpstr>スライド 6</vt:lpstr>
      <vt:lpstr>スライド 7</vt:lpstr>
      <vt:lpstr>スライド 8</vt:lpstr>
      <vt:lpstr>スライド 9</vt:lpstr>
      <vt:lpstr>スライド 10</vt:lpstr>
      <vt:lpstr>スライド 11</vt:lpstr>
      <vt:lpstr>スライド 12</vt:lpstr>
      <vt:lpstr>スライド 13</vt:lpstr>
      <vt:lpstr>スライド 14</vt:lpstr>
    </vt:vector>
  </TitlesOfParts>
  <Company>厚生労働省</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ＷＨＯ事務局長　「ポストパンデミック」声明（概要）※２０１０年８月１０日発表</dc:title>
  <dc:creator>情報班</dc:creator>
  <cp:lastModifiedBy>ioas_user</cp:lastModifiedBy>
  <cp:revision>1110</cp:revision>
  <cp:lastPrinted>2012-06-25T06:07:38Z</cp:lastPrinted>
  <dcterms:created xsi:type="dcterms:W3CDTF">2010-08-20T09:23:46Z</dcterms:created>
  <dcterms:modified xsi:type="dcterms:W3CDTF">2013-11-08T02:32:25Z</dcterms:modified>
</cp:coreProperties>
</file>