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9144000" cy="6858000" type="screen4x3"/>
  <p:notesSz cx="6807200" cy="9939338"/>
  <p:defaultTextStyle>
    <a:defPPr>
      <a:defRPr lang="ja-JP"/>
    </a:defPPr>
    <a:lvl1pPr marL="0" algn="l" defTabSz="91432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63" algn="l" defTabSz="91432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324" algn="l" defTabSz="91432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87" algn="l" defTabSz="91432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650" algn="l" defTabSz="91432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812" algn="l" defTabSz="91432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974" algn="l" defTabSz="91432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137" algn="l" defTabSz="91432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299" algn="l" defTabSz="91432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35" autoAdjust="0"/>
    <p:restoredTop sz="94659" autoAdjust="0"/>
  </p:normalViewPr>
  <p:slideViewPr>
    <p:cSldViewPr>
      <p:cViewPr>
        <p:scale>
          <a:sx n="100" d="100"/>
          <a:sy n="100" d="100"/>
        </p:scale>
        <p:origin x="-402" y="13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E3D9A-0F30-4220-B415-5A796CC5F97F}" type="datetimeFigureOut">
              <a:rPr kumimoji="1" lang="ja-JP" altLang="en-US" smtClean="0"/>
              <a:pPr/>
              <a:t>2013/3/19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A7210-058C-4AD9-B8E6-E2B8B8C109C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522228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2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63" algn="l" defTabSz="91432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24" algn="l" defTabSz="91432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87" algn="l" defTabSz="91432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650" algn="l" defTabSz="91432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812" algn="l" defTabSz="91432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974" algn="l" defTabSz="91432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137" algn="l" defTabSz="91432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299" algn="l" defTabSz="91432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A7210-058C-4AD9-B8E6-E2B8B8C109C5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8708-5752-4DF0-8045-560AE3BE4E28}" type="datetimeFigureOut">
              <a:rPr kumimoji="1" lang="ja-JP" altLang="en-US" smtClean="0"/>
              <a:pPr/>
              <a:t>2013/3/19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11E4-2C99-490F-8F63-43B3955EE90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8708-5752-4DF0-8045-560AE3BE4E28}" type="datetimeFigureOut">
              <a:rPr kumimoji="1" lang="ja-JP" altLang="en-US" smtClean="0"/>
              <a:pPr/>
              <a:t>2013/3/19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11E4-2C99-490F-8F63-43B3955EE90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1" y="274642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8708-5752-4DF0-8045-560AE3BE4E28}" type="datetimeFigureOut">
              <a:rPr kumimoji="1" lang="ja-JP" altLang="en-US" smtClean="0"/>
              <a:pPr/>
              <a:t>2013/3/19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11E4-2C99-490F-8F63-43B3955EE90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8708-5752-4DF0-8045-560AE3BE4E28}" type="datetimeFigureOut">
              <a:rPr kumimoji="1" lang="ja-JP" altLang="en-US" smtClean="0"/>
              <a:pPr/>
              <a:t>2013/3/19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11E4-2C99-490F-8F63-43B3955EE90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4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4" y="290671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5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8708-5752-4DF0-8045-560AE3BE4E28}" type="datetimeFigureOut">
              <a:rPr kumimoji="1" lang="ja-JP" altLang="en-US" smtClean="0"/>
              <a:pPr/>
              <a:t>2013/3/19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11E4-2C99-490F-8F63-43B3955EE90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1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8708-5752-4DF0-8045-560AE3BE4E28}" type="datetimeFigureOut">
              <a:rPr kumimoji="1" lang="ja-JP" altLang="en-US" smtClean="0"/>
              <a:pPr/>
              <a:t>2013/3/19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11E4-2C99-490F-8F63-43B3955EE90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3" indent="0">
              <a:buNone/>
              <a:defRPr sz="2000" b="1"/>
            </a:lvl2pPr>
            <a:lvl3pPr marL="914324" indent="0">
              <a:buNone/>
              <a:defRPr sz="1800" b="1"/>
            </a:lvl3pPr>
            <a:lvl4pPr marL="1371487" indent="0">
              <a:buNone/>
              <a:defRPr sz="1600" b="1"/>
            </a:lvl4pPr>
            <a:lvl5pPr marL="1828650" indent="0">
              <a:buNone/>
              <a:defRPr sz="1600" b="1"/>
            </a:lvl5pPr>
            <a:lvl6pPr marL="2285812" indent="0">
              <a:buNone/>
              <a:defRPr sz="1600" b="1"/>
            </a:lvl6pPr>
            <a:lvl7pPr marL="2742974" indent="0">
              <a:buNone/>
              <a:defRPr sz="1600" b="1"/>
            </a:lvl7pPr>
            <a:lvl8pPr marL="3200137" indent="0">
              <a:buNone/>
              <a:defRPr sz="1600" b="1"/>
            </a:lvl8pPr>
            <a:lvl9pPr marL="365729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3" indent="0">
              <a:buNone/>
              <a:defRPr sz="2000" b="1"/>
            </a:lvl2pPr>
            <a:lvl3pPr marL="914324" indent="0">
              <a:buNone/>
              <a:defRPr sz="1800" b="1"/>
            </a:lvl3pPr>
            <a:lvl4pPr marL="1371487" indent="0">
              <a:buNone/>
              <a:defRPr sz="1600" b="1"/>
            </a:lvl4pPr>
            <a:lvl5pPr marL="1828650" indent="0">
              <a:buNone/>
              <a:defRPr sz="1600" b="1"/>
            </a:lvl5pPr>
            <a:lvl6pPr marL="2285812" indent="0">
              <a:buNone/>
              <a:defRPr sz="1600" b="1"/>
            </a:lvl6pPr>
            <a:lvl7pPr marL="2742974" indent="0">
              <a:buNone/>
              <a:defRPr sz="1600" b="1"/>
            </a:lvl7pPr>
            <a:lvl8pPr marL="3200137" indent="0">
              <a:buNone/>
              <a:defRPr sz="1600" b="1"/>
            </a:lvl8pPr>
            <a:lvl9pPr marL="365729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8708-5752-4DF0-8045-560AE3BE4E28}" type="datetimeFigureOut">
              <a:rPr kumimoji="1" lang="ja-JP" altLang="en-US" smtClean="0"/>
              <a:pPr/>
              <a:t>2013/3/19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11E4-2C99-490F-8F63-43B3955EE90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8708-5752-4DF0-8045-560AE3BE4E28}" type="datetimeFigureOut">
              <a:rPr kumimoji="1" lang="ja-JP" altLang="en-US" smtClean="0"/>
              <a:pPr/>
              <a:t>2013/3/19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11E4-2C99-490F-8F63-43B3955EE90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8708-5752-4DF0-8045-560AE3BE4E28}" type="datetimeFigureOut">
              <a:rPr kumimoji="1" lang="ja-JP" altLang="en-US" smtClean="0"/>
              <a:pPr/>
              <a:t>2013/3/19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11E4-2C99-490F-8F63-43B3955EE90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3" y="273054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5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3" indent="0">
              <a:buNone/>
              <a:defRPr sz="1200"/>
            </a:lvl2pPr>
            <a:lvl3pPr marL="914324" indent="0">
              <a:buNone/>
              <a:defRPr sz="1000"/>
            </a:lvl3pPr>
            <a:lvl4pPr marL="1371487" indent="0">
              <a:buNone/>
              <a:defRPr sz="900"/>
            </a:lvl4pPr>
            <a:lvl5pPr marL="1828650" indent="0">
              <a:buNone/>
              <a:defRPr sz="900"/>
            </a:lvl5pPr>
            <a:lvl6pPr marL="2285812" indent="0">
              <a:buNone/>
              <a:defRPr sz="900"/>
            </a:lvl6pPr>
            <a:lvl7pPr marL="2742974" indent="0">
              <a:buNone/>
              <a:defRPr sz="900"/>
            </a:lvl7pPr>
            <a:lvl8pPr marL="3200137" indent="0">
              <a:buNone/>
              <a:defRPr sz="900"/>
            </a:lvl8pPr>
            <a:lvl9pPr marL="3657299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8708-5752-4DF0-8045-560AE3BE4E28}" type="datetimeFigureOut">
              <a:rPr kumimoji="1" lang="ja-JP" altLang="en-US" smtClean="0"/>
              <a:pPr/>
              <a:t>2013/3/19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11E4-2C99-490F-8F63-43B3955EE90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3" indent="0">
              <a:buNone/>
              <a:defRPr sz="2800"/>
            </a:lvl2pPr>
            <a:lvl3pPr marL="914324" indent="0">
              <a:buNone/>
              <a:defRPr sz="2400"/>
            </a:lvl3pPr>
            <a:lvl4pPr marL="1371487" indent="0">
              <a:buNone/>
              <a:defRPr sz="2000"/>
            </a:lvl4pPr>
            <a:lvl5pPr marL="1828650" indent="0">
              <a:buNone/>
              <a:defRPr sz="2000"/>
            </a:lvl5pPr>
            <a:lvl6pPr marL="2285812" indent="0">
              <a:buNone/>
              <a:defRPr sz="2000"/>
            </a:lvl6pPr>
            <a:lvl7pPr marL="2742974" indent="0">
              <a:buNone/>
              <a:defRPr sz="2000"/>
            </a:lvl7pPr>
            <a:lvl8pPr marL="3200137" indent="0">
              <a:buNone/>
              <a:defRPr sz="2000"/>
            </a:lvl8pPr>
            <a:lvl9pPr marL="365729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63" indent="0">
              <a:buNone/>
              <a:defRPr sz="1200"/>
            </a:lvl2pPr>
            <a:lvl3pPr marL="914324" indent="0">
              <a:buNone/>
              <a:defRPr sz="1000"/>
            </a:lvl3pPr>
            <a:lvl4pPr marL="1371487" indent="0">
              <a:buNone/>
              <a:defRPr sz="900"/>
            </a:lvl4pPr>
            <a:lvl5pPr marL="1828650" indent="0">
              <a:buNone/>
              <a:defRPr sz="900"/>
            </a:lvl5pPr>
            <a:lvl6pPr marL="2285812" indent="0">
              <a:buNone/>
              <a:defRPr sz="900"/>
            </a:lvl6pPr>
            <a:lvl7pPr marL="2742974" indent="0">
              <a:buNone/>
              <a:defRPr sz="900"/>
            </a:lvl7pPr>
            <a:lvl8pPr marL="3200137" indent="0">
              <a:buNone/>
              <a:defRPr sz="900"/>
            </a:lvl8pPr>
            <a:lvl9pPr marL="3657299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8708-5752-4DF0-8045-560AE3BE4E28}" type="datetimeFigureOut">
              <a:rPr kumimoji="1" lang="ja-JP" altLang="en-US" smtClean="0"/>
              <a:pPr/>
              <a:t>2013/3/19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11E4-2C99-490F-8F63-43B3955EE90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32" tIns="45717" rIns="91432" bIns="4571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32" tIns="45717" rIns="91432" bIns="4571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D8708-5752-4DF0-8045-560AE3BE4E28}" type="datetimeFigureOut">
              <a:rPr kumimoji="1" lang="ja-JP" altLang="en-US" smtClean="0"/>
              <a:pPr/>
              <a:t>2013/3/19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1" y="6356353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211E4-2C99-490F-8F63-43B3955EE90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24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2" indent="-342872" algn="l" defTabSz="91432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9" indent="-285726" algn="l" defTabSz="914324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6" indent="-228581" algn="l" defTabSz="914324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8" indent="-228581" algn="l" defTabSz="914324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31" indent="-228581" algn="l" defTabSz="914324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93" indent="-228581" algn="l" defTabSz="91432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5" indent="-228581" algn="l" defTabSz="91432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8" indent="-228581" algn="l" defTabSz="91432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81" indent="-228581" algn="l" defTabSz="91432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2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3" algn="l" defTabSz="91432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4" algn="l" defTabSz="91432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7" algn="l" defTabSz="91432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50" algn="l" defTabSz="91432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12" algn="l" defTabSz="91432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4" algn="l" defTabSz="91432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7" algn="l" defTabSz="91432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9" algn="l" defTabSz="91432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0" y="836712"/>
            <a:ext cx="3275856" cy="60212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7" rIns="91432" bIns="45717" rtlCol="0" anchor="t"/>
          <a:lstStyle/>
          <a:p>
            <a:pPr algn="ctr"/>
            <a:endParaRPr lang="ja-JP" altLang="en-US" sz="11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" name="ホームベース 3"/>
          <p:cNvSpPr/>
          <p:nvPr/>
        </p:nvSpPr>
        <p:spPr>
          <a:xfrm>
            <a:off x="0" y="0"/>
            <a:ext cx="4176464" cy="288000"/>
          </a:xfrm>
          <a:prstGeom prst="homePlat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7" rIns="91432" bIns="45717" rtlCol="0" anchor="ctr"/>
          <a:lstStyle/>
          <a:p>
            <a:r>
              <a:rPr lang="ja-JP" altLang="en-US" sz="12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　高知県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安全教育プログラム（震災編）の基本的な内容</a:t>
            </a:r>
            <a:endParaRPr lang="ja-JP" altLang="en-US" sz="14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横巻き 4"/>
          <p:cNvSpPr/>
          <p:nvPr/>
        </p:nvSpPr>
        <p:spPr>
          <a:xfrm>
            <a:off x="0" y="332656"/>
            <a:ext cx="5292080" cy="396000"/>
          </a:xfrm>
          <a:prstGeom prst="horizontalScroll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7" rIns="91432" bIns="45717" rtlCol="0" anchor="ctr"/>
          <a:lstStyle/>
          <a:p>
            <a:r>
              <a:rPr lang="ja-JP" altLang="en-US" sz="12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助かる人・助ける人になるために（指導１０項目）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3347864" y="836713"/>
            <a:ext cx="3312368" cy="602128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7" rIns="91432" bIns="45717" rtlCol="0" anchor="t"/>
          <a:lstStyle/>
          <a:p>
            <a:pPr algn="ctr"/>
            <a:endParaRPr lang="ja-JP" altLang="en-US" sz="11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732240" y="836712"/>
            <a:ext cx="2411761" cy="602128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7" rIns="91432" bIns="45717" rtlCol="0" anchor="t"/>
          <a:lstStyle/>
          <a:p>
            <a:pPr algn="ctr"/>
            <a:endParaRPr lang="ja-JP" altLang="en-US" sz="11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6" name="メモ 5"/>
          <p:cNvSpPr/>
          <p:nvPr/>
        </p:nvSpPr>
        <p:spPr>
          <a:xfrm>
            <a:off x="539553" y="764704"/>
            <a:ext cx="2376264" cy="288032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7" rIns="91432" bIns="45717" rtlCol="0" anchor="t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　備える</a:t>
            </a:r>
            <a:endParaRPr lang="ja-JP" altLang="en-US" sz="16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395632" y="692697"/>
            <a:ext cx="864000" cy="43204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7" rIns="91432" bIns="45717" rtlCol="0" anchor="ctr"/>
          <a:lstStyle/>
          <a:p>
            <a:pPr algn="ctr"/>
            <a:r>
              <a:rPr lang="ja-JP" altLang="en-US" sz="11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事前</a:t>
            </a:r>
          </a:p>
        </p:txBody>
      </p:sp>
      <p:sp>
        <p:nvSpPr>
          <p:cNvPr id="13" name="メモ 12"/>
          <p:cNvSpPr/>
          <p:nvPr/>
        </p:nvSpPr>
        <p:spPr>
          <a:xfrm>
            <a:off x="4283968" y="764704"/>
            <a:ext cx="2016224" cy="288032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7" rIns="91432" bIns="45717" rtlCol="0" anchor="t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命を守る</a:t>
            </a:r>
            <a:endParaRPr lang="ja-JP" altLang="en-US" sz="16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3707904" y="692697"/>
            <a:ext cx="864096" cy="43204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7" rIns="91432" bIns="45717" rtlCol="0" anchor="ctr"/>
          <a:lstStyle/>
          <a:p>
            <a:pPr algn="ctr"/>
            <a:r>
              <a:rPr lang="ja-JP" altLang="en-US" sz="11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発生時</a:t>
            </a:r>
          </a:p>
        </p:txBody>
      </p:sp>
      <p:sp>
        <p:nvSpPr>
          <p:cNvPr id="15" name="メモ 14"/>
          <p:cNvSpPr/>
          <p:nvPr/>
        </p:nvSpPr>
        <p:spPr>
          <a:xfrm>
            <a:off x="6876256" y="764704"/>
            <a:ext cx="2195736" cy="288032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7" rIns="91432" bIns="45717" rtlCol="0" anchor="t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　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暮らしをとりもどす</a:t>
            </a:r>
            <a:endParaRPr lang="ja-JP" altLang="en-US" sz="14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6516216" y="692696"/>
            <a:ext cx="792088" cy="36004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7" rIns="91432" bIns="45717" rtlCol="0" anchor="ctr"/>
          <a:lstStyle/>
          <a:p>
            <a:pPr algn="ctr"/>
            <a:r>
              <a:rPr lang="ja-JP" altLang="en-US" sz="11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事後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35496" y="1556792"/>
            <a:ext cx="3168352" cy="2880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7" rIns="91432" bIns="45717" rtlCol="0" anchor="t"/>
          <a:lstStyle/>
          <a:p>
            <a:r>
              <a:rPr lang="ja-JP" altLang="en-US" sz="1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１ 地域に起こる災害を知る</a:t>
            </a:r>
            <a:endParaRPr lang="ja-JP" altLang="en-US" sz="8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「想定を知る」</a:t>
            </a:r>
            <a:endParaRPr lang="en-US" altLang="ja-JP" sz="8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ja-JP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自分が住む地域に発生する危険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　（揺れの強さや長さ、</a:t>
            </a:r>
            <a:r>
              <a:rPr lang="en-US" altLang="ja-JP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30cm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の津波到達の時間、最大津波浸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　　水深等の想定）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ja-JP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・過去の南海地震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の規模と被害の状況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　</a:t>
            </a:r>
            <a:r>
              <a:rPr lang="ja-JP" altLang="ja-JP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（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自分の住む地域が過去に受けた被害等</a:t>
            </a:r>
            <a:r>
              <a:rPr lang="ja-JP" altLang="ja-JP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）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「助かるために知っておくこと」</a:t>
            </a:r>
            <a:endParaRPr lang="en-US" altLang="ja-JP" sz="8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・津波は膝下くらいの高さでも動けなくなる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・津波は繰り返し長い時間（６時間以上もある）押し寄せる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・津波は川をさかのぼる（数㎞も遡上した例もある）　　　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・揺れが小さくても津波が来ることもある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「想定以上のことも起こりうること」</a:t>
            </a:r>
            <a:endParaRPr lang="en-US" altLang="ja-JP" sz="8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・想定や過去の経験にとらわれない</a:t>
            </a:r>
            <a:endParaRPr lang="ja-JP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endParaRPr lang="ja-JP" altLang="en-US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endParaRPr lang="ja-JP" altLang="en-US" sz="800" dirty="0"/>
          </a:p>
        </p:txBody>
      </p:sp>
      <p:sp>
        <p:nvSpPr>
          <p:cNvPr id="18" name="角丸四角形 17"/>
          <p:cNvSpPr/>
          <p:nvPr/>
        </p:nvSpPr>
        <p:spPr>
          <a:xfrm>
            <a:off x="35496" y="3501008"/>
            <a:ext cx="3168352" cy="2160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7" rIns="91432" bIns="45717" rtlCol="0" anchor="t"/>
          <a:lstStyle/>
          <a:p>
            <a:r>
              <a:rPr lang="ja-JP" altLang="en-US" sz="1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２ 必ず助かるための知恵と備え</a:t>
            </a:r>
          </a:p>
          <a:p>
            <a:endParaRPr lang="ja-JP" altLang="en-US" sz="4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4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「必ず助かるために」</a:t>
            </a:r>
            <a:endParaRPr lang="en-US" altLang="ja-JP" sz="8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・地域の津波避難場所を知っておく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</a:t>
            </a:r>
            <a:r>
              <a:rPr lang="ja-JP" altLang="ja-JP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登下校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中や</a:t>
            </a:r>
            <a:r>
              <a:rPr lang="ja-JP" altLang="ja-JP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家からの避難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方法（</a:t>
            </a:r>
            <a:r>
              <a:rPr lang="ja-JP" altLang="ja-JP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避難場所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と経路・危険箇所</a:t>
            </a:r>
            <a:r>
              <a:rPr lang="ja-JP" altLang="ja-JP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等）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・「それぞれが逃げる」家族との約束（集合場所も決めておく）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・人が集まる場所では非常口を必ず確認しておく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・海岸や河口付近に行くときは、まず高台への道を確認する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・緊急地震速報等、防災に関する情報について知る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「今すぐしておくこと」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・夜間の地震発生に備える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　（枕元に靴や懐中電灯等の必要な物を置く、家具等が転倒・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　　落下しない場所で寝る）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ja-JP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・家具等の転倒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</a:t>
            </a:r>
            <a:r>
              <a:rPr lang="ja-JP" altLang="ja-JP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落下防止、ガラスの飛散防止等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を行う</a:t>
            </a:r>
          </a:p>
          <a:p>
            <a:r>
              <a:rPr lang="ja-JP" altLang="ja-JP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最小限</a:t>
            </a:r>
            <a:r>
              <a:rPr lang="ja-JP" altLang="ja-JP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の非常持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ち</a:t>
            </a:r>
            <a:r>
              <a:rPr lang="ja-JP" altLang="ja-JP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出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し</a:t>
            </a:r>
            <a:r>
              <a:rPr lang="ja-JP" altLang="ja-JP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品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を準備する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・家族との</a:t>
            </a:r>
            <a:r>
              <a:rPr lang="ja-JP" altLang="ja-JP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連絡方法（災害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用</a:t>
            </a:r>
            <a:r>
              <a:rPr lang="ja-JP" altLang="ja-JP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伝言ダイヤル等）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を確認しておく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・水・食料等を備蓄しておく（最低３日分）</a:t>
            </a:r>
          </a:p>
          <a:p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endParaRPr lang="ja-JP" altLang="en-US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endParaRPr lang="ja-JP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endParaRPr lang="ja-JP" altLang="en-US" sz="800" dirty="0"/>
          </a:p>
        </p:txBody>
      </p:sp>
      <p:sp>
        <p:nvSpPr>
          <p:cNvPr id="19" name="角丸四角形 18"/>
          <p:cNvSpPr/>
          <p:nvPr/>
        </p:nvSpPr>
        <p:spPr>
          <a:xfrm>
            <a:off x="35496" y="5733256"/>
            <a:ext cx="3168352" cy="2160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7" rIns="91432" bIns="45717" rtlCol="0" anchor="t"/>
          <a:lstStyle/>
          <a:p>
            <a:r>
              <a:rPr lang="ja-JP" altLang="en-US" sz="1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３ みんなで助かるための</a:t>
            </a:r>
            <a:r>
              <a:rPr lang="ja-JP" altLang="ja-JP" sz="1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備え</a:t>
            </a:r>
            <a:endParaRPr lang="en-US" altLang="ja-JP" sz="10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8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「災害時に助ける人になるために知っておくこと</a:t>
            </a:r>
            <a:r>
              <a:rPr lang="en-US" altLang="ja-JP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】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・地域の防災訓練への参加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・防災倉庫の場所や中身の確認（バール等の資機材の使い方）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・心肺蘇生法（</a:t>
            </a:r>
            <a:r>
              <a:rPr lang="en-US" altLang="ja-JP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AED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を含む）等の応急手当の技能の習得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・ボランティア活動への参加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・学習したことの情報発信（地域や近隣校園へ）</a:t>
            </a:r>
          </a:p>
          <a:p>
            <a:endParaRPr lang="ja-JP" altLang="en-US" sz="4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endParaRPr lang="ja-JP" altLang="ja-JP" sz="4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endParaRPr lang="ja-JP" altLang="en-US" sz="800" dirty="0"/>
          </a:p>
        </p:txBody>
      </p:sp>
      <p:sp>
        <p:nvSpPr>
          <p:cNvPr id="20" name="角丸四角形 19"/>
          <p:cNvSpPr/>
          <p:nvPr/>
        </p:nvSpPr>
        <p:spPr>
          <a:xfrm>
            <a:off x="3419872" y="2420888"/>
            <a:ext cx="3168352" cy="216024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7" rIns="91432" bIns="45717" rtlCol="0" anchor="t"/>
          <a:lstStyle/>
          <a:p>
            <a:r>
              <a:rPr lang="ja-JP" altLang="en-US" sz="1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５ </a:t>
            </a:r>
            <a:r>
              <a:rPr lang="ja-JP" altLang="ja-JP" sz="1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津波からの迅速な避難</a:t>
            </a:r>
            <a:endParaRPr lang="en-US" altLang="ja-JP" sz="10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endParaRPr lang="ja-JP" altLang="en-US" sz="6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「</a:t>
            </a:r>
            <a:r>
              <a:rPr lang="ja-JP" altLang="ja-JP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想定にとらわれず避難する</a:t>
            </a:r>
            <a:r>
              <a:rPr lang="ja-JP" altLang="en-US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」「</a:t>
            </a:r>
            <a:r>
              <a:rPr lang="ja-JP" altLang="ja-JP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最善を尽くして行動する</a:t>
            </a:r>
            <a:r>
              <a:rPr lang="ja-JP" altLang="en-US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」</a:t>
            </a:r>
            <a:endParaRPr lang="en-US" altLang="ja-JP" sz="8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「</a:t>
            </a:r>
            <a:r>
              <a:rPr lang="ja-JP" altLang="ja-JP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率先避難を行う</a:t>
            </a:r>
            <a:r>
              <a:rPr lang="ja-JP" altLang="en-US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」</a:t>
            </a:r>
            <a:endParaRPr lang="en-US" altLang="ja-JP" sz="8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「揺れたら、とにかく急いで高台へ」</a:t>
            </a:r>
            <a:endParaRPr lang="en-US" altLang="ja-JP" sz="8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・自分で判断して一番近くの高い場所へ避難する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・沿岸地域では動けるくらいの揺れになったらすぐ避難を始める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・強い揺れ、長く揺れたらすぐ避難する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・避難したら警報が解除されるまで戻らない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endParaRPr lang="ja-JP" altLang="en-US" sz="1100" dirty="0"/>
          </a:p>
        </p:txBody>
      </p:sp>
      <p:sp>
        <p:nvSpPr>
          <p:cNvPr id="21" name="角丸四角形 20"/>
          <p:cNvSpPr/>
          <p:nvPr/>
        </p:nvSpPr>
        <p:spPr>
          <a:xfrm>
            <a:off x="3419872" y="3573016"/>
            <a:ext cx="3168352" cy="2160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7" rIns="91432" bIns="45717" rtlCol="0" anchor="t"/>
          <a:lstStyle/>
          <a:p>
            <a:r>
              <a:rPr lang="ja-JP" altLang="en-US" sz="1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６ いつ、どこにいても自分を守る</a:t>
            </a:r>
            <a:endParaRPr lang="en-US" altLang="ja-JP" sz="10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4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「一人の時でも必ず助かるために」</a:t>
            </a:r>
            <a:endParaRPr lang="en-US" altLang="ja-JP" sz="8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指示を待つことなく自分の判断で行動する（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「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落ちてこない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倒れてこない・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移動してこない」場所に身を寄せる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）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・屋外では、ブロック塀や建物の倒壊や落下物等、周囲の状況に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特に注意する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endParaRPr lang="ja-JP" altLang="en-US" sz="1100" dirty="0"/>
          </a:p>
        </p:txBody>
      </p:sp>
      <p:sp>
        <p:nvSpPr>
          <p:cNvPr id="22" name="角丸四角形 21"/>
          <p:cNvSpPr/>
          <p:nvPr/>
        </p:nvSpPr>
        <p:spPr>
          <a:xfrm>
            <a:off x="6876256" y="1628800"/>
            <a:ext cx="2016224" cy="43204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7" rIns="91432" bIns="45717" rtlCol="0" anchor="t"/>
          <a:lstStyle/>
          <a:p>
            <a:r>
              <a:rPr lang="ja-JP" altLang="en-US" sz="1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９ みんなで</a:t>
            </a:r>
            <a:r>
              <a:rPr lang="ja-JP" altLang="ja-JP" sz="1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生き延びるための</a:t>
            </a:r>
            <a:endParaRPr lang="en-US" altLang="ja-JP" sz="10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1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 知恵と技</a:t>
            </a:r>
          </a:p>
          <a:p>
            <a:endParaRPr lang="ja-JP" altLang="en-US" sz="4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ja-JP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</a:t>
            </a:r>
            <a:endParaRPr lang="en-US" altLang="ja-JP" sz="8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「今、自分にできることを」　</a:t>
            </a:r>
            <a:endParaRPr lang="en-US" altLang="ja-JP" sz="8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ja-JP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あらゆる手段を活用して</a:t>
            </a:r>
            <a:r>
              <a:rPr lang="ja-JP" altLang="ja-JP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情報収集・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ja-JP" altLang="ja-JP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伝達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を行う</a:t>
            </a: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　（災害用伝言ダイヤル等の活用）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・避難生活を支える（ボランティア）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　物資の仕分けや整理、運搬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　避難所の清掃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　情報の収集・伝達に関する活動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　高齢者や障害者などの手伝い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　小さい子の遊び相手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　炊きだしの手伝い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ja-JP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　</a:t>
            </a:r>
            <a:endParaRPr lang="ja-JP" altLang="en-US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6876256" y="3933056"/>
            <a:ext cx="1980000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7" rIns="91432" bIns="45717" rtlCol="0" anchor="t"/>
          <a:lstStyle/>
          <a:p>
            <a:pPr marL="228581" indent="-228581">
              <a:buAutoNum type="arabicPlain" startAt="10"/>
            </a:pPr>
            <a:r>
              <a:rPr lang="ja-JP" altLang="ja-JP" sz="1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地域社会の一員とし</a:t>
            </a:r>
            <a:r>
              <a:rPr lang="ja-JP" altLang="en-US" sz="1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ての</a:t>
            </a:r>
            <a:endParaRPr lang="en-US" altLang="ja-JP" sz="10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pPr marL="228581" indent="-228581"/>
            <a:r>
              <a:rPr lang="ja-JP" altLang="en-US" sz="1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　心</a:t>
            </a:r>
            <a:r>
              <a:rPr lang="ja-JP" altLang="ja-JP" sz="1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構え</a:t>
            </a:r>
            <a:endParaRPr lang="en-US" altLang="ja-JP" sz="10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4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「命を守る地域の絆」</a:t>
            </a:r>
            <a:endParaRPr lang="en-US" altLang="ja-JP" sz="8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・集団生活のルールを身に付ける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・積極的に地域とのつながりを持つ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・自分にできる役割を考え実行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する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・家屋の片付け等を手伝う</a:t>
            </a:r>
            <a:endParaRPr lang="ja-JP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endParaRPr lang="ja-JP" altLang="en-US" sz="11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5148064" y="1196752"/>
            <a:ext cx="1512168" cy="28803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7" rIns="91432" bIns="45717" rtlCol="0" anchor="ctr"/>
          <a:lstStyle/>
          <a:p>
            <a:pPr algn="ctr"/>
            <a:r>
              <a:rPr lang="ja-JP" altLang="en-US" sz="11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揺れの後は！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3419872" y="4509120"/>
            <a:ext cx="3168352" cy="2160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7" rIns="91432" bIns="45717" rtlCol="0" anchor="t"/>
          <a:lstStyle/>
          <a:p>
            <a:r>
              <a:rPr lang="ja-JP" altLang="en-US" sz="1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７ 二次災害への対応</a:t>
            </a:r>
          </a:p>
          <a:p>
            <a:endParaRPr lang="en-US" altLang="ja-JP" sz="5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「火災から逃げる」「動けるようになったら避難」</a:t>
            </a:r>
            <a:endParaRPr lang="en-US" altLang="ja-JP" sz="8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・大声で知らせる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・身を低くして煙に注意する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・延焼するもののない、十分な広さのある場所へ避難する</a:t>
            </a:r>
            <a:endParaRPr lang="en-US" altLang="ja-JP" sz="6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「土砂</a:t>
            </a:r>
            <a:r>
              <a:rPr lang="ja-JP" altLang="en-US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災害等へ</a:t>
            </a:r>
            <a:r>
              <a:rPr lang="ja-JP" altLang="en-US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の注意」</a:t>
            </a:r>
            <a:endParaRPr lang="en-US" altLang="ja-JP" sz="8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・崖の上や下から離れ危険箇所には近づかない</a:t>
            </a:r>
            <a:endParaRPr lang="ja-JP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・前兆が見られたら避難する（避難勧告に注意）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・川の様子（水量が変わる、水が濁る等）や山の様子（山鳴りや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ひび割れ、小石の落下等）に注意する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液状化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、余震への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注意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endParaRPr lang="ja-JP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endParaRPr lang="ja-JP" altLang="en-US" sz="1100" dirty="0"/>
          </a:p>
        </p:txBody>
      </p:sp>
      <p:sp>
        <p:nvSpPr>
          <p:cNvPr id="31" name="角丸四角形 30"/>
          <p:cNvSpPr/>
          <p:nvPr/>
        </p:nvSpPr>
        <p:spPr>
          <a:xfrm>
            <a:off x="3419872" y="6021288"/>
            <a:ext cx="3168352" cy="2160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7" rIns="91432" bIns="45717" rtlCol="0" anchor="t"/>
          <a:lstStyle/>
          <a:p>
            <a:r>
              <a:rPr lang="ja-JP" altLang="en-US" sz="1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８ 助ける人になるための行動</a:t>
            </a:r>
            <a:endParaRPr lang="en-US" altLang="ja-JP" sz="10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4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「自分にできる</a:t>
            </a:r>
            <a:r>
              <a:rPr lang="en-US" altLang="ja-JP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『</a:t>
            </a:r>
            <a:r>
              <a:rPr lang="ja-JP" altLang="en-US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助ける</a:t>
            </a:r>
            <a:r>
              <a:rPr lang="en-US" altLang="ja-JP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』</a:t>
            </a:r>
            <a:r>
              <a:rPr lang="ja-JP" altLang="en-US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行動」</a:t>
            </a:r>
            <a:endParaRPr lang="en-US" altLang="ja-JP" sz="8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 （津波、火災の危険がない場合）瓦礫の下にいる人を助ける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手伝い、大人を呼びに行く等の自分にできる行動をする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・可能な限り、初期消火、けが人の搬送、応急手当等を行う</a:t>
            </a:r>
          </a:p>
          <a:p>
            <a:endParaRPr lang="ja-JP" altLang="en-US" sz="1100" dirty="0"/>
          </a:p>
        </p:txBody>
      </p:sp>
      <p:sp>
        <p:nvSpPr>
          <p:cNvPr id="32" name="角丸四角形 31"/>
          <p:cNvSpPr/>
          <p:nvPr/>
        </p:nvSpPr>
        <p:spPr>
          <a:xfrm>
            <a:off x="3419872" y="1556793"/>
            <a:ext cx="3168352" cy="216023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7" rIns="91432" bIns="45717" rtlCol="0" anchor="t"/>
          <a:lstStyle/>
          <a:p>
            <a:r>
              <a:rPr lang="ja-JP" altLang="en-US" sz="1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４ </a:t>
            </a:r>
            <a:r>
              <a:rPr lang="ja-JP" altLang="ja-JP" sz="1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揺れから自分を守る</a:t>
            </a:r>
            <a:endParaRPr lang="en-US" altLang="ja-JP" sz="10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8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「</a:t>
            </a:r>
            <a:r>
              <a:rPr lang="ja-JP" altLang="en-US" sz="800" b="1" dirty="0" err="1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ぐらっと</a:t>
            </a:r>
            <a:r>
              <a:rPr lang="ja-JP" altLang="en-US" sz="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揺れたら大事な頭をまず守る」</a:t>
            </a:r>
            <a:endParaRPr lang="en-US" altLang="ja-JP" sz="8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・揺れを感じたら（緊急地震速報を受信したら）頭を守る</a:t>
            </a:r>
            <a:endParaRPr lang="en-US" altLang="ja-JP" sz="8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・「落ちてこない・倒れてこない・移動してこない」場所に</a:t>
            </a:r>
            <a:endParaRPr lang="en-US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身を寄せる</a:t>
            </a:r>
            <a:endParaRPr lang="ja-JP" altLang="ja-JP" sz="8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10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</a:t>
            </a:r>
            <a:endParaRPr lang="ja-JP" altLang="en-US" sz="1100" dirty="0"/>
          </a:p>
        </p:txBody>
      </p:sp>
      <p:sp>
        <p:nvSpPr>
          <p:cNvPr id="35" name="角丸四角形 34"/>
          <p:cNvSpPr/>
          <p:nvPr/>
        </p:nvSpPr>
        <p:spPr>
          <a:xfrm>
            <a:off x="3419873" y="1196752"/>
            <a:ext cx="1656183" cy="28803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7" rIns="91432" bIns="45717" rtlCol="0" anchor="ctr"/>
          <a:lstStyle/>
          <a:p>
            <a:pPr algn="ctr"/>
            <a:r>
              <a:rPr lang="ja-JP" altLang="en-US" sz="11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「ぐらっと」きた時！</a:t>
            </a:r>
          </a:p>
        </p:txBody>
      </p:sp>
      <p:sp>
        <p:nvSpPr>
          <p:cNvPr id="36" name="角丸四角形 35"/>
          <p:cNvSpPr/>
          <p:nvPr/>
        </p:nvSpPr>
        <p:spPr>
          <a:xfrm>
            <a:off x="107505" y="1196752"/>
            <a:ext cx="3131840" cy="28803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7" rIns="91432" bIns="45717" rtlCol="0" anchor="ctr"/>
          <a:lstStyle/>
          <a:p>
            <a:pPr algn="ctr"/>
            <a:r>
              <a:rPr lang="ja-JP" altLang="en-US" sz="11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南海地震を正しく恐れ、ともに立ち向かう！</a:t>
            </a:r>
          </a:p>
        </p:txBody>
      </p:sp>
      <p:sp>
        <p:nvSpPr>
          <p:cNvPr id="37" name="角丸四角形 36"/>
          <p:cNvSpPr/>
          <p:nvPr/>
        </p:nvSpPr>
        <p:spPr>
          <a:xfrm>
            <a:off x="6948264" y="1196752"/>
            <a:ext cx="1584176" cy="28803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7" rIns="91432" bIns="45717" rtlCol="0" anchor="ctr"/>
          <a:lstStyle/>
          <a:p>
            <a:pPr algn="ctr"/>
            <a:r>
              <a:rPr lang="ja-JP" altLang="en-US" sz="11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ともに生きぬく！</a:t>
            </a:r>
          </a:p>
        </p:txBody>
      </p:sp>
      <p:sp>
        <p:nvSpPr>
          <p:cNvPr id="38" name="額縁 37"/>
          <p:cNvSpPr/>
          <p:nvPr/>
        </p:nvSpPr>
        <p:spPr>
          <a:xfrm>
            <a:off x="5652120" y="72008"/>
            <a:ext cx="3456384" cy="620688"/>
          </a:xfrm>
          <a:prstGeom prst="bevel">
            <a:avLst>
              <a:gd name="adj" fmla="val 78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7" rIns="91432" bIns="45717" rtlCol="0" anchor="t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指導内容はあくまで基本的な内容です。学校種や地域の特徴（地理的条件、ビル等の有無、人口規模等）に応じてさらに加える内容を検討する必要があります。</a:t>
            </a:r>
            <a:endParaRPr lang="en-US" altLang="ja-JP" sz="10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endParaRPr lang="ja-JP" altLang="en-US" sz="11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t"/>
      <a:lstStyle>
        <a:defPPr>
          <a:defRPr sz="1050" dirty="0" smtClean="0">
            <a:solidFill>
              <a:schemeClr val="tx1"/>
            </a:solidFill>
            <a:latin typeface="メイリオ" pitchFamily="50" charset="-128"/>
            <a:ea typeface="メイリオ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4555</TotalTime>
  <Words>582</Words>
  <Application>Microsoft Office PowerPoint</Application>
  <PresentationFormat>画面に合わせる (4:3)</PresentationFormat>
  <Paragraphs>129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ioas_user</dc:creator>
  <cp:lastModifiedBy>ioas_user</cp:lastModifiedBy>
  <cp:revision>413</cp:revision>
  <dcterms:created xsi:type="dcterms:W3CDTF">2012-12-10T04:56:45Z</dcterms:created>
  <dcterms:modified xsi:type="dcterms:W3CDTF">2013-03-19T08:27:49Z</dcterms:modified>
</cp:coreProperties>
</file>