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handoutMasterIdLst>
    <p:handoutMasterId r:id="rId41"/>
  </p:handoutMasterIdLst>
  <p:sldIdLst>
    <p:sldId id="349" r:id="rId2"/>
    <p:sldId id="357" r:id="rId3"/>
    <p:sldId id="358" r:id="rId4"/>
    <p:sldId id="335" r:id="rId5"/>
    <p:sldId id="336" r:id="rId6"/>
    <p:sldId id="376" r:id="rId7"/>
    <p:sldId id="338" r:id="rId8"/>
    <p:sldId id="339" r:id="rId9"/>
    <p:sldId id="340" r:id="rId10"/>
    <p:sldId id="341" r:id="rId11"/>
    <p:sldId id="351" r:id="rId12"/>
    <p:sldId id="352" r:id="rId13"/>
    <p:sldId id="353" r:id="rId14"/>
    <p:sldId id="343" r:id="rId15"/>
    <p:sldId id="379" r:id="rId16"/>
    <p:sldId id="381" r:id="rId17"/>
    <p:sldId id="347" r:id="rId18"/>
    <p:sldId id="386" r:id="rId19"/>
    <p:sldId id="385" r:id="rId20"/>
    <p:sldId id="355" r:id="rId21"/>
    <p:sldId id="359" r:id="rId22"/>
    <p:sldId id="382" r:id="rId23"/>
    <p:sldId id="361" r:id="rId24"/>
    <p:sldId id="362" r:id="rId25"/>
    <p:sldId id="363" r:id="rId26"/>
    <p:sldId id="364" r:id="rId27"/>
    <p:sldId id="365" r:id="rId28"/>
    <p:sldId id="366" r:id="rId29"/>
    <p:sldId id="367" r:id="rId30"/>
    <p:sldId id="384" r:id="rId31"/>
    <p:sldId id="368" r:id="rId32"/>
    <p:sldId id="360" r:id="rId33"/>
    <p:sldId id="373" r:id="rId34"/>
    <p:sldId id="383" r:id="rId35"/>
    <p:sldId id="369" r:id="rId36"/>
    <p:sldId id="370" r:id="rId37"/>
    <p:sldId id="371" r:id="rId38"/>
    <p:sldId id="372" r:id="rId39"/>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75" autoAdjust="0"/>
    <p:restoredTop sz="91371" autoAdjust="0"/>
  </p:normalViewPr>
  <p:slideViewPr>
    <p:cSldViewPr>
      <p:cViewPr varScale="1">
        <p:scale>
          <a:sx n="74" d="100"/>
          <a:sy n="74" d="100"/>
        </p:scale>
        <p:origin x="-1218"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7" d="100"/>
          <a:sy n="57" d="100"/>
        </p:scale>
        <p:origin x="-2790" y="-90"/>
      </p:cViewPr>
      <p:guideLst>
        <p:guide orient="horz" pos="3130"/>
        <p:guide pos="2144"/>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3855838" y="0"/>
            <a:ext cx="2949787" cy="496967"/>
          </a:xfrm>
          <a:prstGeom prst="rect">
            <a:avLst/>
          </a:prstGeom>
        </p:spPr>
        <p:txBody>
          <a:bodyPr vert="horz" lIns="91440" tIns="45720" rIns="91440" bIns="45720" rtlCol="0"/>
          <a:lstStyle>
            <a:lvl1pPr algn="r">
              <a:defRPr sz="1200"/>
            </a:lvl1pPr>
          </a:lstStyle>
          <a:p>
            <a:endParaRPr kumimoji="1" lang="ja-JP" altLang="en-US" dirty="0"/>
          </a:p>
        </p:txBody>
      </p:sp>
      <p:sp>
        <p:nvSpPr>
          <p:cNvPr id="4" name="フッター プレースホルダ 3"/>
          <p:cNvSpPr>
            <a:spLocks noGrp="1"/>
          </p:cNvSpPr>
          <p:nvPr>
            <p:ph type="ftr" sz="quarter" idx="2"/>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3855838" y="9440646"/>
            <a:ext cx="2949787" cy="496967"/>
          </a:xfrm>
          <a:prstGeom prst="rect">
            <a:avLst/>
          </a:prstGeom>
        </p:spPr>
        <p:txBody>
          <a:bodyPr vert="horz" lIns="91440" tIns="45720" rIns="91440" bIns="45720" rtlCol="0" anchor="b"/>
          <a:lstStyle>
            <a:lvl1pPr algn="r">
              <a:defRPr sz="1200"/>
            </a:lvl1pPr>
          </a:lstStyle>
          <a:p>
            <a:fld id="{EA13871D-DA9F-4437-9236-AE73FB10C53E}"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6CFBBEC3-AB7F-4F51-9C5A-22754515E53D}" type="datetimeFigureOut">
              <a:rPr kumimoji="1" lang="ja-JP" altLang="en-US" smtClean="0"/>
              <a:pPr/>
              <a:t>2014/7/24</a:t>
            </a:fld>
            <a:endParaRPr kumimoji="1" lang="ja-JP" altLang="en-US"/>
          </a:p>
        </p:txBody>
      </p:sp>
      <p:sp>
        <p:nvSpPr>
          <p:cNvPr id="4" name="スライド イメージ プレースホルダ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0720" y="4721186"/>
            <a:ext cx="5445760" cy="4472702"/>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883F50BD-3CB4-470B-9F42-C6C5B95D295E}"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83F50BD-3CB4-470B-9F42-C6C5B95D295E}" type="slidenum">
              <a:rPr kumimoji="1" lang="ja-JP" altLang="en-US" smtClean="0"/>
              <a:pPr/>
              <a:t>1</a:t>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19163" y="746125"/>
            <a:ext cx="4968875" cy="37258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7A2D5753-42F0-4B34-8FA1-B94E8EECCBB6}" type="slidenum">
              <a:rPr lang="zh-CN" altLang="en-US" smtClean="0"/>
              <a:pPr>
                <a:defRPr/>
              </a:pPr>
              <a:t>13</a:t>
            </a:fld>
            <a:endParaRPr lang="en-US"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スライド イメージ プレースホルダ 1"/>
          <p:cNvSpPr>
            <a:spLocks noGrp="1" noRot="1" noChangeAspect="1" noTextEdit="1"/>
          </p:cNvSpPr>
          <p:nvPr>
            <p:ph type="sldImg"/>
          </p:nvPr>
        </p:nvSpPr>
        <p:spPr>
          <a:xfrm>
            <a:off x="1901825" y="682625"/>
            <a:ext cx="2914650" cy="2185988"/>
          </a:xfrm>
          <a:ln/>
        </p:spPr>
      </p:sp>
      <p:sp>
        <p:nvSpPr>
          <p:cNvPr id="3" name="ノート プレースホルダ 2"/>
          <p:cNvSpPr>
            <a:spLocks noGrp="1"/>
          </p:cNvSpPr>
          <p:nvPr>
            <p:ph type="body" idx="1"/>
          </p:nvPr>
        </p:nvSpPr>
        <p:spPr/>
        <p:txBody>
          <a:bodyPr>
            <a:normAutofit lnSpcReduction="10000"/>
          </a:bodyPr>
          <a:lstStyle/>
          <a:p>
            <a:pPr>
              <a:defRPr/>
            </a:pPr>
            <a:endParaRPr lang="ja-JP" altLang="en-US" dirty="0"/>
          </a:p>
        </p:txBody>
      </p:sp>
      <p:sp>
        <p:nvSpPr>
          <p:cNvPr id="70660" name="スライド番号プレースホルダ 3"/>
          <p:cNvSpPr>
            <a:spLocks noGrp="1"/>
          </p:cNvSpPr>
          <p:nvPr>
            <p:ph type="sldNum" sz="quarter" idx="5"/>
          </p:nvPr>
        </p:nvSpPr>
        <p:spPr>
          <a:noFill/>
        </p:spPr>
        <p:txBody>
          <a:bodyPr/>
          <a:lstStyle/>
          <a:p>
            <a:fld id="{4BF91B25-9747-415C-A2F4-1E62858ECA25}" type="slidenum">
              <a:rPr lang="en-US" altLang="ja-JP" smtClean="0">
                <a:latin typeface="Arial" pitchFamily="34" charset="0"/>
              </a:rPr>
              <a:pPr/>
              <a:t>14</a:t>
            </a:fld>
            <a:endParaRPr lang="en-US" altLang="ja-JP"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スライド イメージ プレースホルダ 1"/>
          <p:cNvSpPr>
            <a:spLocks noGrp="1" noRot="1" noChangeAspect="1" noTextEdit="1"/>
          </p:cNvSpPr>
          <p:nvPr>
            <p:ph type="sldImg"/>
          </p:nvPr>
        </p:nvSpPr>
        <p:spPr>
          <a:xfrm>
            <a:off x="1901825" y="682625"/>
            <a:ext cx="2914650" cy="2185988"/>
          </a:xfrm>
          <a:ln/>
        </p:spPr>
      </p:sp>
      <p:sp>
        <p:nvSpPr>
          <p:cNvPr id="3" name="ノート プレースホルダ 2"/>
          <p:cNvSpPr>
            <a:spLocks noGrp="1"/>
          </p:cNvSpPr>
          <p:nvPr>
            <p:ph type="body" idx="1"/>
          </p:nvPr>
        </p:nvSpPr>
        <p:spPr/>
        <p:txBody>
          <a:bodyPr>
            <a:normAutofit lnSpcReduction="10000"/>
          </a:bodyPr>
          <a:lstStyle/>
          <a:p>
            <a:pPr>
              <a:defRPr/>
            </a:pPr>
            <a:r>
              <a:rPr lang="ja-JP" altLang="en-US" dirty="0" smtClean="0"/>
              <a:t>　</a:t>
            </a:r>
            <a:endParaRPr lang="en-US" altLang="ja-JP" dirty="0" smtClean="0"/>
          </a:p>
        </p:txBody>
      </p:sp>
      <p:sp>
        <p:nvSpPr>
          <p:cNvPr id="71684" name="スライド番号プレースホルダ 3"/>
          <p:cNvSpPr>
            <a:spLocks noGrp="1"/>
          </p:cNvSpPr>
          <p:nvPr>
            <p:ph type="sldNum" sz="quarter" idx="5"/>
          </p:nvPr>
        </p:nvSpPr>
        <p:spPr>
          <a:noFill/>
        </p:spPr>
        <p:txBody>
          <a:bodyPr/>
          <a:lstStyle/>
          <a:p>
            <a:fld id="{B4BFFEC2-6F1E-4D34-ADA3-4EA87F33CD21}" type="slidenum">
              <a:rPr lang="en-US" altLang="ja-JP" smtClean="0">
                <a:latin typeface="Arial" pitchFamily="34" charset="0"/>
              </a:rPr>
              <a:pPr/>
              <a:t>15</a:t>
            </a:fld>
            <a:endParaRPr lang="en-US" altLang="ja-JP"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8131"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en-US" altLang="ja-JP" dirty="0" smtClean="0"/>
          </a:p>
        </p:txBody>
      </p:sp>
      <p:sp>
        <p:nvSpPr>
          <p:cNvPr id="48132"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ED8BD58-FACC-4B79-963B-2C786CA17981}" type="slidenum">
              <a:rPr lang="ja-JP" altLang="en-US" smtClean="0"/>
              <a:pPr/>
              <a:t>16</a:t>
            </a:fld>
            <a:endParaRPr lang="ja-JP"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4035" name="ノート プレースホルダ 2"/>
          <p:cNvSpPr>
            <a:spLocks noGrp="1"/>
          </p:cNvSpPr>
          <p:nvPr>
            <p:ph type="body" idx="1"/>
          </p:nvPr>
        </p:nvSpPr>
        <p:spPr bwMode="auto"/>
        <p:txBody>
          <a:bodyPr wrap="square" numCol="1" anchor="t" anchorCtr="0" compatLnSpc="1">
            <a:prstTxWarp prst="textNoShape">
              <a:avLst/>
            </a:prstTxWarp>
            <a:normAutofit fontScale="92500"/>
          </a:bodyPr>
          <a:lstStyle/>
          <a:p>
            <a:pPr eaLnBrk="1" hangingPunct="1">
              <a:spcBef>
                <a:spcPct val="0"/>
              </a:spcBef>
              <a:defRPr/>
            </a:pPr>
            <a:endParaRPr lang="ja-JP" altLang="en-US" dirty="0" smtClean="0"/>
          </a:p>
        </p:txBody>
      </p:sp>
      <p:sp>
        <p:nvSpPr>
          <p:cNvPr id="4" name="スライド番号プレースホルダ 3"/>
          <p:cNvSpPr>
            <a:spLocks noGrp="1"/>
          </p:cNvSpPr>
          <p:nvPr>
            <p:ph type="sldNum" sz="quarter" idx="5"/>
          </p:nvPr>
        </p:nvSpPr>
        <p:spPr/>
        <p:txBody>
          <a:bodyPr/>
          <a:lstStyle/>
          <a:p>
            <a:pPr>
              <a:defRPr/>
            </a:pPr>
            <a:fld id="{E9E1B1C8-83E6-4FBC-A3B6-4964F6E537D0}" type="slidenum">
              <a:rPr lang="ja-JP" altLang="en-US">
                <a:ea typeface="+mn-ea"/>
              </a:rPr>
              <a:pPr>
                <a:defRPr/>
              </a:pPr>
              <a:t>17</a:t>
            </a:fld>
            <a:endParaRPr lang="ja-JP" altLang="en-US">
              <a:ea typeface="+mn-ea"/>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p:spPr>
        <p:txBody>
          <a:bodyPr/>
          <a:lstStyle/>
          <a:p>
            <a:endParaRPr lang="ja-JP" alt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スライド イメージ プレースホルダ 1"/>
          <p:cNvSpPr>
            <a:spLocks noGrp="1" noRot="1" noChangeAspect="1" noTextEdit="1"/>
          </p:cNvSpPr>
          <p:nvPr>
            <p:ph type="sldImg"/>
          </p:nvPr>
        </p:nvSpPr>
        <p:spPr>
          <a:xfrm>
            <a:off x="1901825" y="682625"/>
            <a:ext cx="2914650" cy="2185988"/>
          </a:xfrm>
          <a:ln/>
        </p:spPr>
      </p:sp>
      <p:sp>
        <p:nvSpPr>
          <p:cNvPr id="80899" name="ノート プレースホルダ 2"/>
          <p:cNvSpPr>
            <a:spLocks noGrp="1"/>
          </p:cNvSpPr>
          <p:nvPr>
            <p:ph type="body" idx="1"/>
          </p:nvPr>
        </p:nvSpPr>
        <p:spPr>
          <a:noFill/>
          <a:ln/>
        </p:spPr>
        <p:txBody>
          <a:bodyPr/>
          <a:lstStyle/>
          <a:p>
            <a:endParaRPr lang="ja-JP" altLang="en-US" dirty="0" smtClean="0">
              <a:ea typeface="ＭＳ Ｐ明朝" charset="-128"/>
            </a:endParaRPr>
          </a:p>
        </p:txBody>
      </p:sp>
      <p:sp>
        <p:nvSpPr>
          <p:cNvPr id="80900" name="スライド番号プレースホルダ 3"/>
          <p:cNvSpPr>
            <a:spLocks noGrp="1"/>
          </p:cNvSpPr>
          <p:nvPr>
            <p:ph type="sldNum" sz="quarter" idx="5"/>
          </p:nvPr>
        </p:nvSpPr>
        <p:spPr>
          <a:noFill/>
        </p:spPr>
        <p:txBody>
          <a:bodyPr/>
          <a:lstStyle/>
          <a:p>
            <a:fld id="{A45A9E9D-1ACD-4CD3-AF29-96281416D654}" type="slidenum">
              <a:rPr lang="en-US" altLang="ja-JP" smtClean="0">
                <a:ea typeface="ＭＳ Ｐゴシック" charset="-128"/>
              </a:rPr>
              <a:pPr/>
              <a:t>19</a:t>
            </a:fld>
            <a:endParaRPr lang="en-US" altLang="ja-JP" smtClean="0">
              <a:ea typeface="ＭＳ Ｐゴシック"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スライド イメージ プレースホルダ 1"/>
          <p:cNvSpPr>
            <a:spLocks noGrp="1" noRot="1" noChangeAspect="1" noTextEdit="1"/>
          </p:cNvSpPr>
          <p:nvPr>
            <p:ph type="sldImg"/>
          </p:nvPr>
        </p:nvSpPr>
        <p:spPr>
          <a:xfrm>
            <a:off x="919163" y="746125"/>
            <a:ext cx="4968875" cy="3725863"/>
          </a:xfrm>
          <a:ln/>
        </p:spPr>
      </p:sp>
      <p:sp>
        <p:nvSpPr>
          <p:cNvPr id="91139" name="ノート プレースホルダ 2"/>
          <p:cNvSpPr>
            <a:spLocks noGrp="1"/>
          </p:cNvSpPr>
          <p:nvPr>
            <p:ph type="body" idx="1"/>
          </p:nvPr>
        </p:nvSpPr>
        <p:spPr>
          <a:noFill/>
          <a:ln/>
        </p:spPr>
        <p:txBody>
          <a:bodyPr/>
          <a:lstStyle/>
          <a:p>
            <a:r>
              <a:rPr lang="ja-JP" altLang="en-US" smtClean="0"/>
              <a:t>さいごに　特別活動のねらい（特徴）を確認しておきます。</a:t>
            </a:r>
            <a:endParaRPr lang="en-US" altLang="ja-JP" smtClean="0"/>
          </a:p>
          <a:p>
            <a:r>
              <a:rPr lang="ja-JP" altLang="en-US" smtClean="0"/>
              <a:t>特別活動は必ず●やること</a:t>
            </a:r>
            <a:r>
              <a:rPr lang="en-US" altLang="ja-JP" smtClean="0"/>
              <a:t>【</a:t>
            </a:r>
            <a:r>
              <a:rPr lang="ja-JP" altLang="en-US" smtClean="0"/>
              <a:t>実行・実践</a:t>
            </a:r>
            <a:r>
              <a:rPr lang="en-US" altLang="ja-JP" smtClean="0"/>
              <a:t>】</a:t>
            </a:r>
            <a:r>
              <a:rPr lang="ja-JP" altLang="en-US" smtClean="0"/>
              <a:t>することです。</a:t>
            </a:r>
            <a:endParaRPr lang="en-US" altLang="ja-JP" smtClean="0"/>
          </a:p>
          <a:p>
            <a:r>
              <a:rPr lang="ja-JP" altLang="en-US" smtClean="0"/>
              <a:t>●そこで　やるため、実行するために大切なことが、●自己決定・集団決定です。この決定が軽いと行動には移りません。●そして、自己決定・集団決定を重くするものが、●言語活動が充実した話合い活動です。</a:t>
            </a:r>
            <a:endParaRPr lang="en-US" altLang="ja-JP" smtClean="0"/>
          </a:p>
          <a:p>
            <a:r>
              <a:rPr lang="ja-JP" altLang="en-US" smtClean="0"/>
              <a:t>特別活動の特徴は●</a:t>
            </a:r>
            <a:r>
              <a:rPr lang="en-US" altLang="ja-JP" smtClean="0"/>
              <a:t>『</a:t>
            </a:r>
            <a:r>
              <a:rPr lang="ja-JP" altLang="en-US" smtClean="0"/>
              <a:t>なすことによって学ぶ</a:t>
            </a:r>
            <a:r>
              <a:rPr lang="en-US" altLang="ja-JP" smtClean="0"/>
              <a:t>』</a:t>
            </a:r>
            <a:r>
              <a:rPr lang="ja-JP" altLang="en-US" smtClean="0"/>
              <a:t>です。よりよい生活をつくるために行動できる児童を育成していきましょう。</a:t>
            </a:r>
          </a:p>
        </p:txBody>
      </p:sp>
      <p:sp>
        <p:nvSpPr>
          <p:cNvPr id="91140" name="スライド番号プレースホルダ 3"/>
          <p:cNvSpPr>
            <a:spLocks noGrp="1"/>
          </p:cNvSpPr>
          <p:nvPr>
            <p:ph type="sldNum" sz="quarter" idx="5"/>
          </p:nvPr>
        </p:nvSpPr>
        <p:spPr>
          <a:noFill/>
        </p:spPr>
        <p:txBody>
          <a:bodyPr/>
          <a:lstStyle/>
          <a:p>
            <a:fld id="{5A7169A3-29D2-4165-A765-024D52306061}" type="slidenum">
              <a:rPr lang="zh-CN" altLang="en-US" smtClean="0"/>
              <a:pPr/>
              <a:t>20</a:t>
            </a:fld>
            <a:endParaRPr lang="en-US" altLang="zh-CN"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5059" name="ノート プレースホルダ 2"/>
          <p:cNvSpPr>
            <a:spLocks noGrp="1"/>
          </p:cNvSpPr>
          <p:nvPr>
            <p:ph type="body" idx="1"/>
          </p:nvPr>
        </p:nvSpPr>
        <p:spPr bwMode="auto">
          <a:noFill/>
        </p:spPr>
        <p:txBody>
          <a:bodyPr wrap="square" numCol="1" anchor="t" anchorCtr="0" compatLnSpc="1">
            <a:prstTxWarp prst="textNoShape">
              <a:avLst/>
            </a:prstTxWarp>
          </a:bodyPr>
          <a:lstStyle/>
          <a:p>
            <a:r>
              <a:rPr lang="ja-JP" altLang="en-US" dirty="0" smtClean="0"/>
              <a:t>読んでいただけましたか？なんとなく理解できたでしょうか？</a:t>
            </a:r>
            <a:endParaRPr lang="en-US" altLang="ja-JP" dirty="0" smtClean="0"/>
          </a:p>
          <a:p>
            <a:endParaRPr lang="en-US" altLang="ja-JP" dirty="0" smtClean="0"/>
          </a:p>
          <a:p>
            <a:r>
              <a:rPr lang="ja-JP" altLang="en-US" dirty="0" smtClean="0"/>
              <a:t>（１）と（２）及び（３）の違いです。</a:t>
            </a:r>
            <a:endParaRPr lang="en-US" altLang="ja-JP" dirty="0" smtClean="0"/>
          </a:p>
          <a:p>
            <a:r>
              <a:rPr lang="ja-JP" altLang="en-US" dirty="0" smtClean="0"/>
              <a:t>（１）は話し合って、★集団目標（学級として何をどのようにすべきか）を決める（★教師の適切な指導の下に、児童・生徒が活動を行いますｊ）</a:t>
            </a:r>
            <a:endParaRPr lang="en-US" altLang="ja-JP" dirty="0" smtClean="0"/>
          </a:p>
          <a:p>
            <a:r>
              <a:rPr lang="ja-JP" altLang="en-US" dirty="0" smtClean="0"/>
              <a:t>（２）及び（３）は話し合って、★個人目標（自分として何をどのようにすべきか）を決める（★教師が意図的、計画的な指導構想の下に、教師が行います）</a:t>
            </a:r>
            <a:endParaRPr lang="en-US" altLang="ja-JP" dirty="0" smtClean="0"/>
          </a:p>
          <a:p>
            <a:pPr eaLnBrk="1" hangingPunct="1"/>
            <a:r>
              <a:rPr lang="ja-JP" altLang="en-US" dirty="0" smtClean="0"/>
              <a:t>具体的な実践場面において（１）は集団で問題解決に向けての決定を行い、★集団として活動していくことを特質としており、（２）及び（３）は、集団で問題解決に向けての思考を行い、子ども達一人一人が★個人として実践活動をしていくことに特質の違いがあります。</a:t>
            </a:r>
            <a:endParaRPr lang="en-US" altLang="ja-JP" dirty="0" smtClean="0"/>
          </a:p>
          <a:p>
            <a:pPr eaLnBrk="1" hangingPunct="1"/>
            <a:endParaRPr lang="en-US" altLang="ja-JP" dirty="0" smtClean="0"/>
          </a:p>
          <a:p>
            <a:pPr eaLnBrk="1" hangingPunct="1"/>
            <a:r>
              <a:rPr lang="ja-JP" altLang="en-US" dirty="0" smtClean="0"/>
              <a:t>しかし、学習指導要領解説にも書かれてあるように、題材のねらいや内容、生徒の実態などから適切に判断するなどの弾力的な考え方に基づく指導方法の工夫が大切です。</a:t>
            </a:r>
          </a:p>
          <a:p>
            <a:pPr eaLnBrk="1" hangingPunct="1"/>
            <a:endParaRPr lang="en-US" altLang="ja-JP" dirty="0" smtClean="0"/>
          </a:p>
        </p:txBody>
      </p:sp>
      <p:sp>
        <p:nvSpPr>
          <p:cNvPr id="45060"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09638"/>
            <a:fld id="{748EE37A-4B08-4048-85A0-FFE332C1A7B0}" type="slidenum">
              <a:rPr lang="ja-JP" altLang="en-US" smtClean="0"/>
              <a:pPr defTabSz="909638"/>
              <a:t>22</a:t>
            </a:fld>
            <a:endParaRPr lang="en-US" altLang="ja-JP"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83F50BD-3CB4-470B-9F42-C6C5B95D295E}" type="slidenum">
              <a:rPr kumimoji="1" lang="ja-JP" altLang="en-US" smtClean="0"/>
              <a:pPr/>
              <a:t>32</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ltLang="ja-JP" dirty="0" smtClean="0"/>
          </a:p>
        </p:txBody>
      </p:sp>
      <p:sp>
        <p:nvSpPr>
          <p:cNvPr id="4" name="スライド番号プレースホルダ 3"/>
          <p:cNvSpPr>
            <a:spLocks noGrp="1"/>
          </p:cNvSpPr>
          <p:nvPr>
            <p:ph type="sldNum" sz="quarter" idx="10"/>
          </p:nvPr>
        </p:nvSpPr>
        <p:spPr/>
        <p:txBody>
          <a:bodyPr/>
          <a:lstStyle/>
          <a:p>
            <a:fld id="{883F50BD-3CB4-470B-9F42-C6C5B95D295E}" type="slidenum">
              <a:rPr kumimoji="1" lang="ja-JP" altLang="en-US" smtClean="0"/>
              <a:pPr/>
              <a:t>4</a:t>
            </a:fld>
            <a:endParaRPr kumimoji="1" lang="ja-JP"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5059" name="ノート プレースホルダ 2"/>
          <p:cNvSpPr>
            <a:spLocks noGrp="1"/>
          </p:cNvSpPr>
          <p:nvPr>
            <p:ph type="body" idx="1"/>
          </p:nvPr>
        </p:nvSpPr>
        <p:spPr bwMode="auto">
          <a:noFill/>
        </p:spPr>
        <p:txBody>
          <a:bodyPr wrap="square" numCol="1" anchor="t" anchorCtr="0" compatLnSpc="1">
            <a:prstTxWarp prst="textNoShape">
              <a:avLst/>
            </a:prstTxWarp>
          </a:bodyPr>
          <a:lstStyle/>
          <a:p>
            <a:r>
              <a:rPr lang="ja-JP" altLang="en-US" dirty="0" smtClean="0"/>
              <a:t>読んでいただけましたか？なんとなく理解できたでしょうか？</a:t>
            </a:r>
            <a:endParaRPr lang="en-US" altLang="ja-JP" dirty="0" smtClean="0"/>
          </a:p>
          <a:p>
            <a:endParaRPr lang="en-US" altLang="ja-JP" dirty="0" smtClean="0"/>
          </a:p>
          <a:p>
            <a:r>
              <a:rPr lang="ja-JP" altLang="en-US" dirty="0" smtClean="0"/>
              <a:t>（１）と（２）及び（３）の違いです。</a:t>
            </a:r>
            <a:endParaRPr lang="en-US" altLang="ja-JP" dirty="0" smtClean="0"/>
          </a:p>
          <a:p>
            <a:r>
              <a:rPr lang="ja-JP" altLang="en-US" dirty="0" smtClean="0"/>
              <a:t>（１）は話し合って、★集団目標（学級として何をどのようにすべきか）を決める（★教師の適切な指導の下に、児童・生徒が活動を行いますｊ）</a:t>
            </a:r>
            <a:endParaRPr lang="en-US" altLang="ja-JP" dirty="0" smtClean="0"/>
          </a:p>
          <a:p>
            <a:r>
              <a:rPr lang="ja-JP" altLang="en-US" dirty="0" smtClean="0"/>
              <a:t>（２）及び（３）は話し合って、★個人目標（自分として何をどのようにすべきか）を決める（★教師が意図的、計画的な指導構想の下に、教師が行います）</a:t>
            </a:r>
            <a:endParaRPr lang="en-US" altLang="ja-JP" dirty="0" smtClean="0"/>
          </a:p>
          <a:p>
            <a:pPr eaLnBrk="1" hangingPunct="1"/>
            <a:r>
              <a:rPr lang="ja-JP" altLang="en-US" dirty="0" smtClean="0"/>
              <a:t>具体的な実践場面において（１）は集団で問題解決に向けての決定を行い、★集団として活動していくことを特質としており、（２）及び（３）は、集団で問題解決に向けての思考を行い、子ども達一人一人が★個人として実践活動をしていくことに特質の違いがあります。</a:t>
            </a:r>
            <a:endParaRPr lang="en-US" altLang="ja-JP" dirty="0" smtClean="0"/>
          </a:p>
          <a:p>
            <a:pPr eaLnBrk="1" hangingPunct="1"/>
            <a:endParaRPr lang="en-US" altLang="ja-JP" dirty="0" smtClean="0"/>
          </a:p>
          <a:p>
            <a:pPr eaLnBrk="1" hangingPunct="1"/>
            <a:r>
              <a:rPr lang="ja-JP" altLang="en-US" dirty="0" smtClean="0"/>
              <a:t>しかし、学習指導要領解説にも書かれてあるように、題材のねらいや内容、生徒の実態などから適切に判断するなどの弾力的な考え方に基づく指導方法の工夫が大切です。</a:t>
            </a:r>
          </a:p>
          <a:p>
            <a:pPr eaLnBrk="1" hangingPunct="1"/>
            <a:endParaRPr lang="en-US" altLang="ja-JP" dirty="0" smtClean="0"/>
          </a:p>
        </p:txBody>
      </p:sp>
      <p:sp>
        <p:nvSpPr>
          <p:cNvPr id="45060"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09638"/>
            <a:fld id="{748EE37A-4B08-4048-85A0-FFE332C1A7B0}" type="slidenum">
              <a:rPr lang="ja-JP" altLang="en-US" smtClean="0"/>
              <a:pPr defTabSz="909638"/>
              <a:t>34</a:t>
            </a:fld>
            <a:endParaRPr lang="en-US" altLang="ja-JP"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DF017FCC-58E7-4BFD-B3DA-892A5363E029}" type="slidenum">
              <a:rPr kumimoji="1" lang="ja-JP" altLang="en-US" smtClean="0"/>
              <a:pPr/>
              <a:t>37</a:t>
            </a:fld>
            <a:endParaRPr kumimoji="1" lang="ja-JP"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DF017FCC-58E7-4BFD-B3DA-892A5363E029}" type="slidenum">
              <a:rPr kumimoji="1" lang="ja-JP" altLang="en-US" smtClean="0"/>
              <a:pPr/>
              <a:t>38</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39939"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en-US" altLang="ja-JP" dirty="0" smtClean="0"/>
          </a:p>
        </p:txBody>
      </p:sp>
      <p:sp>
        <p:nvSpPr>
          <p:cNvPr id="39940"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F163C0D-2493-448C-922A-18E4C7A924DB}" type="slidenum">
              <a:rPr lang="ja-JP" altLang="en-US" smtClean="0"/>
              <a:pPr/>
              <a:t>5</a:t>
            </a:fld>
            <a:endParaRPr lang="ja-JP"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38915"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en-US" altLang="ja-JP" dirty="0" smtClean="0"/>
          </a:p>
        </p:txBody>
      </p:sp>
      <p:sp>
        <p:nvSpPr>
          <p:cNvPr id="38916"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A37D343-41C6-47CF-878F-38CEF9793E34}" type="slidenum">
              <a:rPr lang="ja-JP" altLang="en-US" smtClean="0"/>
              <a:pPr/>
              <a:t>7</a:t>
            </a:fld>
            <a:endParaRPr lang="en-US" altLang="ja-JP"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3" name="ノート プレースホルダ 2"/>
          <p:cNvSpPr>
            <a:spLocks noGrp="1"/>
          </p:cNvSpPr>
          <p:nvPr>
            <p:ph type="body" idx="1"/>
          </p:nvPr>
        </p:nvSpPr>
        <p:spPr>
          <a:xfrm>
            <a:off x="681039" y="4721225"/>
            <a:ext cx="5653087" cy="4787900"/>
          </a:xfrm>
        </p:spPr>
        <p:txBody>
          <a:bodyPr>
            <a:noAutofit/>
          </a:bodyPr>
          <a:lstStyle/>
          <a:p>
            <a:pPr>
              <a:defRPr/>
            </a:pPr>
            <a:endParaRPr lang="ja-JP" altLang="en-US" sz="1050" dirty="0">
              <a:latin typeface="+mj-ea"/>
              <a:ea typeface="+mj-ea"/>
            </a:endParaRPr>
          </a:p>
        </p:txBody>
      </p:sp>
      <p:sp>
        <p:nvSpPr>
          <p:cNvPr id="43012"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F0BFA79-3558-49FD-B1F0-94EAA1E7CE1D}" type="slidenum">
              <a:rPr lang="ja-JP" altLang="en-US" smtClean="0"/>
              <a:pPr/>
              <a:t>8</a:t>
            </a:fld>
            <a:endParaRPr lang="ja-JP"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4035" name="ノート プレースホルダ 2"/>
          <p:cNvSpPr>
            <a:spLocks noGrp="1"/>
          </p:cNvSpPr>
          <p:nvPr>
            <p:ph type="body" idx="1"/>
          </p:nvPr>
        </p:nvSpPr>
        <p:spPr bwMode="auto">
          <a:xfrm>
            <a:off x="681038" y="4721225"/>
            <a:ext cx="5867400" cy="4471988"/>
          </a:xfrm>
          <a:noFill/>
        </p:spPr>
        <p:txBody>
          <a:bodyPr wrap="square" numCol="1" anchor="t" anchorCtr="0" compatLnSpc="1">
            <a:prstTxWarp prst="textNoShape">
              <a:avLst/>
            </a:prstTxWarp>
            <a:normAutofit fontScale="92500" lnSpcReduction="20000"/>
          </a:bodyPr>
          <a:lstStyle/>
          <a:p>
            <a:pPr eaLnBrk="1" hangingPunct="1">
              <a:spcBef>
                <a:spcPct val="0"/>
              </a:spcBef>
            </a:pPr>
            <a:endParaRPr lang="en-US" altLang="ja-JP" dirty="0" smtClean="0"/>
          </a:p>
        </p:txBody>
      </p:sp>
      <p:sp>
        <p:nvSpPr>
          <p:cNvPr id="44036"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4EE29EE-E530-4A2E-A23E-6396CA5895B6}" type="slidenum">
              <a:rPr lang="ja-JP" altLang="en-US" smtClean="0"/>
              <a:pPr/>
              <a:t>9</a:t>
            </a:fld>
            <a:endParaRPr lang="en-US" altLang="ja-JP"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5059"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ltLang="ja-JP" dirty="0" smtClean="0"/>
          </a:p>
        </p:txBody>
      </p:sp>
      <p:sp>
        <p:nvSpPr>
          <p:cNvPr id="45060"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09638"/>
            <a:fld id="{748EE37A-4B08-4048-85A0-FFE332C1A7B0}" type="slidenum">
              <a:rPr lang="ja-JP" altLang="en-US" smtClean="0"/>
              <a:pPr defTabSz="909638"/>
              <a:t>10</a:t>
            </a:fld>
            <a:endParaRPr lang="en-US" altLang="ja-JP"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19163" y="746125"/>
            <a:ext cx="4968875" cy="37258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7A2D5753-42F0-4B34-8FA1-B94E8EECCBB6}" type="slidenum">
              <a:rPr lang="zh-CN" altLang="en-US" smtClean="0"/>
              <a:pPr>
                <a:defRPr/>
              </a:pPr>
              <a:t>11</a:t>
            </a:fld>
            <a:endParaRPr lang="en-US"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19163" y="746125"/>
            <a:ext cx="4968875" cy="37258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7A2D5753-42F0-4B34-8FA1-B94E8EECCBB6}" type="slidenum">
              <a:rPr lang="zh-CN" altLang="en-US" smtClean="0"/>
              <a:pPr>
                <a:defRPr/>
              </a:pPr>
              <a:t>12</a:t>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Ref idx="1001">
        <a:schemeClr val="bg1"/>
      </p:bgRef>
    </p:bg>
    <p:spTree>
      <p:nvGrpSpPr>
        <p:cNvPr id="1" name=""/>
        <p:cNvGrpSpPr/>
        <p:nvPr/>
      </p:nvGrpSpPr>
      <p:grpSpPr>
        <a:xfrm>
          <a:off x="0" y="0"/>
          <a:ext cx="0" cy="0"/>
          <a:chOff x="0" y="0"/>
          <a:chExt cx="0" cy="0"/>
        </a:xfrm>
      </p:grpSpPr>
      <p:sp>
        <p:nvSpPr>
          <p:cNvPr id="8" name="タイトル 7"/>
          <p:cNvSpPr>
            <a:spLocks noGrp="1"/>
          </p:cNvSpPr>
          <p:nvPr>
            <p:ph type="ctrTitle"/>
          </p:nvPr>
        </p:nvSpPr>
        <p:spPr>
          <a:xfrm>
            <a:off x="2286000" y="3124200"/>
            <a:ext cx="6172200" cy="1894362"/>
          </a:xfrm>
        </p:spPr>
        <p:txBody>
          <a:bodyPr/>
          <a:lstStyle>
            <a:lvl1pPr>
              <a:defRPr b="1"/>
            </a:lvl1pPr>
          </a:lstStyle>
          <a:p>
            <a:r>
              <a:rPr kumimoji="0" lang="ja-JP" altLang="en-US" smtClean="0"/>
              <a:t>マスタ タイトルの書式設定</a:t>
            </a:r>
            <a:endParaRPr kumimoji="0" lang="en-US"/>
          </a:p>
        </p:txBody>
      </p:sp>
      <p:sp>
        <p:nvSpPr>
          <p:cNvPr id="9" name="サブタイトル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smtClean="0"/>
              <a:t>マスタ サブタイトルの書式設定</a:t>
            </a:r>
            <a:endParaRPr kumimoji="0" lang="en-US"/>
          </a:p>
        </p:txBody>
      </p:sp>
      <p:sp>
        <p:nvSpPr>
          <p:cNvPr id="28" name="日付プレースホルダ 27"/>
          <p:cNvSpPr>
            <a:spLocks noGrp="1"/>
          </p:cNvSpPr>
          <p:nvPr>
            <p:ph type="dt" sz="half" idx="10"/>
          </p:nvPr>
        </p:nvSpPr>
        <p:spPr bwMode="auto">
          <a:xfrm rot="5400000">
            <a:off x="7764621" y="1174097"/>
            <a:ext cx="2286000" cy="381000"/>
          </a:xfrm>
        </p:spPr>
        <p:txBody>
          <a:bodyPr/>
          <a:lstStyle/>
          <a:p>
            <a:fld id="{ED30EA88-C0C5-4FD6-A7FC-2AFE9E8C04BA}" type="datetimeFigureOut">
              <a:rPr kumimoji="1" lang="ja-JP" altLang="en-US" smtClean="0"/>
              <a:pPr/>
              <a:t>2014/7/24</a:t>
            </a:fld>
            <a:endParaRPr kumimoji="1" lang="ja-JP" altLang="en-US"/>
          </a:p>
        </p:txBody>
      </p:sp>
      <p:sp>
        <p:nvSpPr>
          <p:cNvPr id="17" name="フッター プレースホルダ 16"/>
          <p:cNvSpPr>
            <a:spLocks noGrp="1"/>
          </p:cNvSpPr>
          <p:nvPr>
            <p:ph type="ftr" sz="quarter" idx="11"/>
          </p:nvPr>
        </p:nvSpPr>
        <p:spPr bwMode="auto">
          <a:xfrm rot="5400000">
            <a:off x="7077269" y="4181669"/>
            <a:ext cx="3657600" cy="384048"/>
          </a:xfrm>
        </p:spPr>
        <p:txBody>
          <a:bodyPr/>
          <a:lstStyle/>
          <a:p>
            <a:endParaRPr kumimoji="1" lang="ja-JP" altLang="en-US"/>
          </a:p>
        </p:txBody>
      </p:sp>
      <p:sp>
        <p:nvSpPr>
          <p:cNvPr id="10" name="正方形/長方形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正方形/長方形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正方形/長方形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正方形/長方形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直線コネクタ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直線コネクタ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直線コネクタ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直線コネクタ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直線コネクタ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直線コネクタ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正方形/長方形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円/楕円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円/楕円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円/楕円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円/楕円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円/楕円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スライド番号プレースホルダ 28"/>
          <p:cNvSpPr>
            <a:spLocks noGrp="1"/>
          </p:cNvSpPr>
          <p:nvPr>
            <p:ph type="sldNum" sz="quarter" idx="12"/>
          </p:nvPr>
        </p:nvSpPr>
        <p:spPr bwMode="auto">
          <a:xfrm>
            <a:off x="1325544" y="4928702"/>
            <a:ext cx="609600" cy="517524"/>
          </a:xfrm>
        </p:spPr>
        <p:txBody>
          <a:bodyPr/>
          <a:lstStyle/>
          <a:p>
            <a:fld id="{D44D62E8-1310-4FF3-9895-53E78C8C27D9}" type="slidenum">
              <a:rPr kumimoji="1" lang="ja-JP" altLang="en-US" smtClean="0"/>
              <a:pPr/>
              <a:t>&lt;#&gt;</a:t>
            </a:fld>
            <a:endParaRPr kumimoji="1" lang="ja-JP"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p:txBody>
          <a:bodyPr vert="eaVer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fld id="{ED30EA88-C0C5-4FD6-A7FC-2AFE9E8C04BA}" type="datetimeFigureOut">
              <a:rPr kumimoji="1" lang="ja-JP" altLang="en-US" smtClean="0"/>
              <a:pPr/>
              <a:t>2014/7/24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44D62E8-1310-4FF3-9895-53E78C8C27D9}"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1676400" cy="5851525"/>
          </a:xfrm>
        </p:spPr>
        <p:txBody>
          <a:bodyPr vert="eaVert"/>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fld id="{ED30EA88-C0C5-4FD6-A7FC-2AFE9E8C04BA}" type="datetimeFigureOut">
              <a:rPr kumimoji="1" lang="ja-JP" altLang="en-US" smtClean="0"/>
              <a:pPr/>
              <a:t>2014/7/24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44D62E8-1310-4FF3-9895-53E78C8C27D9}"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8" name="コンテンツ プレースホルダ 7"/>
          <p:cNvSpPr>
            <a:spLocks noGrp="1"/>
          </p:cNvSpPr>
          <p:nvPr>
            <p:ph sz="quarter" idx="1"/>
          </p:nvPr>
        </p:nvSpPr>
        <p:spPr>
          <a:xfrm>
            <a:off x="457200" y="1600200"/>
            <a:ext cx="7467600" cy="4873752"/>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7" name="日付プレースホルダ 6"/>
          <p:cNvSpPr>
            <a:spLocks noGrp="1"/>
          </p:cNvSpPr>
          <p:nvPr>
            <p:ph type="dt" sz="half" idx="14"/>
          </p:nvPr>
        </p:nvSpPr>
        <p:spPr/>
        <p:txBody>
          <a:bodyPr rtlCol="0"/>
          <a:lstStyle/>
          <a:p>
            <a:fld id="{ED30EA88-C0C5-4FD6-A7FC-2AFE9E8C04BA}" type="datetimeFigureOut">
              <a:rPr kumimoji="1" lang="ja-JP" altLang="en-US" smtClean="0"/>
              <a:pPr/>
              <a:t>2014/7/24</a:t>
            </a:fld>
            <a:endParaRPr kumimoji="1" lang="ja-JP" altLang="en-US"/>
          </a:p>
        </p:txBody>
      </p:sp>
      <p:sp>
        <p:nvSpPr>
          <p:cNvPr id="9" name="スライド番号プレースホルダ 8"/>
          <p:cNvSpPr>
            <a:spLocks noGrp="1"/>
          </p:cNvSpPr>
          <p:nvPr>
            <p:ph type="sldNum" sz="quarter" idx="15"/>
          </p:nvPr>
        </p:nvSpPr>
        <p:spPr/>
        <p:txBody>
          <a:bodyPr rtlCol="0"/>
          <a:lstStyle/>
          <a:p>
            <a:fld id="{D44D62E8-1310-4FF3-9895-53E78C8C27D9}" type="slidenum">
              <a:rPr kumimoji="1" lang="ja-JP" altLang="en-US" smtClean="0"/>
              <a:pPr/>
              <a:t>&lt;#&gt;</a:t>
            </a:fld>
            <a:endParaRPr kumimoji="1" lang="ja-JP" altLang="en-US"/>
          </a:p>
        </p:txBody>
      </p:sp>
      <p:sp>
        <p:nvSpPr>
          <p:cNvPr id="10" name="フッター プレースホルダ 9"/>
          <p:cNvSpPr>
            <a:spLocks noGrp="1"/>
          </p:cNvSpPr>
          <p:nvPr>
            <p:ph type="ftr" sz="quarter" idx="16"/>
          </p:nvPr>
        </p:nvSpPr>
        <p:spPr/>
        <p:txBody>
          <a:bodyPr rtlCol="0"/>
          <a:lstStyle/>
          <a:p>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1">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2286000" y="2895600"/>
            <a:ext cx="6172200" cy="2053590"/>
          </a:xfrm>
        </p:spPr>
        <p:txBody>
          <a:bodyPr/>
          <a:lstStyle>
            <a:lvl1pPr algn="l">
              <a:buNone/>
              <a:defRPr sz="3000" b="1" cap="small" baseline="0"/>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smtClean="0"/>
              <a:t>マスタ テキストの書式設定</a:t>
            </a:r>
          </a:p>
        </p:txBody>
      </p:sp>
      <p:sp>
        <p:nvSpPr>
          <p:cNvPr id="4" name="日付プレースホルダ 3"/>
          <p:cNvSpPr>
            <a:spLocks noGrp="1"/>
          </p:cNvSpPr>
          <p:nvPr>
            <p:ph type="dt" sz="half" idx="10"/>
          </p:nvPr>
        </p:nvSpPr>
        <p:spPr bwMode="auto">
          <a:xfrm rot="5400000">
            <a:off x="7763256" y="1170432"/>
            <a:ext cx="2286000" cy="381000"/>
          </a:xfrm>
        </p:spPr>
        <p:txBody>
          <a:bodyPr/>
          <a:lstStyle/>
          <a:p>
            <a:fld id="{ED30EA88-C0C5-4FD6-A7FC-2AFE9E8C04BA}" type="datetimeFigureOut">
              <a:rPr kumimoji="1" lang="ja-JP" altLang="en-US" smtClean="0"/>
              <a:pPr/>
              <a:t>2014/7/24</a:t>
            </a:fld>
            <a:endParaRPr kumimoji="1" lang="ja-JP" altLang="en-US"/>
          </a:p>
        </p:txBody>
      </p:sp>
      <p:sp>
        <p:nvSpPr>
          <p:cNvPr id="5" name="フッター プレースホルダ 4"/>
          <p:cNvSpPr>
            <a:spLocks noGrp="1"/>
          </p:cNvSpPr>
          <p:nvPr>
            <p:ph type="ftr" sz="quarter" idx="11"/>
          </p:nvPr>
        </p:nvSpPr>
        <p:spPr bwMode="auto">
          <a:xfrm rot="5400000">
            <a:off x="7077456" y="4178808"/>
            <a:ext cx="3657600" cy="384048"/>
          </a:xfrm>
        </p:spPr>
        <p:txBody>
          <a:bodyPr/>
          <a:lstStyle/>
          <a:p>
            <a:endParaRPr kumimoji="1" lang="ja-JP" altLang="en-US"/>
          </a:p>
        </p:txBody>
      </p:sp>
      <p:sp>
        <p:nvSpPr>
          <p:cNvPr id="9" name="正方形/長方形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正方形/長方形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正方形/長方形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正方形/長方形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直線コネクタ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直線コネクタ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直線コネクタ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直線コネクタ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直線コネクタ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正方形/長方形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円/楕円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円/楕円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円/楕円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円/楕円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円/楕円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直線コネクタ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スライド番号プレースホルダ 5"/>
          <p:cNvSpPr>
            <a:spLocks noGrp="1"/>
          </p:cNvSpPr>
          <p:nvPr>
            <p:ph type="sldNum" sz="quarter" idx="12"/>
          </p:nvPr>
        </p:nvSpPr>
        <p:spPr bwMode="auto">
          <a:xfrm>
            <a:off x="1340616" y="4928702"/>
            <a:ext cx="609600" cy="517524"/>
          </a:xfrm>
        </p:spPr>
        <p:txBody>
          <a:bodyPr/>
          <a:lstStyle/>
          <a:p>
            <a:fld id="{D44D62E8-1310-4FF3-9895-53E78C8C27D9}" type="slidenum">
              <a:rPr kumimoji="1" lang="ja-JP" altLang="en-US" smtClean="0"/>
              <a:pPr/>
              <a:t>&lt;#&gt;</a:t>
            </a:fld>
            <a:endParaRPr kumimoji="1" lang="ja-JP"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5" name="日付プレースホルダ 4"/>
          <p:cNvSpPr>
            <a:spLocks noGrp="1"/>
          </p:cNvSpPr>
          <p:nvPr>
            <p:ph type="dt" sz="half" idx="10"/>
          </p:nvPr>
        </p:nvSpPr>
        <p:spPr/>
        <p:txBody>
          <a:bodyPr/>
          <a:lstStyle/>
          <a:p>
            <a:fld id="{ED30EA88-C0C5-4FD6-A7FC-2AFE9E8C04BA}" type="datetimeFigureOut">
              <a:rPr kumimoji="1" lang="ja-JP" altLang="en-US" smtClean="0"/>
              <a:pPr/>
              <a:t>2014/7/24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44D62E8-1310-4FF3-9895-53E78C8C27D9}" type="slidenum">
              <a:rPr kumimoji="1" lang="ja-JP" altLang="en-US" smtClean="0"/>
              <a:pPr/>
              <a:t>&lt;#&gt;</a:t>
            </a:fld>
            <a:endParaRPr kumimoji="1" lang="ja-JP" altLang="en-US"/>
          </a:p>
        </p:txBody>
      </p:sp>
      <p:sp>
        <p:nvSpPr>
          <p:cNvPr id="9" name="コンテンツ プレースホルダ 8"/>
          <p:cNvSpPr>
            <a:spLocks noGrp="1"/>
          </p:cNvSpPr>
          <p:nvPr>
            <p:ph sz="quarter" idx="1"/>
          </p:nvPr>
        </p:nvSpPr>
        <p:spPr>
          <a:xfrm>
            <a:off x="457200" y="1600200"/>
            <a:ext cx="3657600" cy="4572000"/>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1" name="コンテンツ プレースホルダ 10"/>
          <p:cNvSpPr>
            <a:spLocks noGrp="1"/>
          </p:cNvSpPr>
          <p:nvPr>
            <p:ph sz="quarter" idx="2"/>
          </p:nvPr>
        </p:nvSpPr>
        <p:spPr>
          <a:xfrm>
            <a:off x="4270248" y="1600200"/>
            <a:ext cx="3657600" cy="4572000"/>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7543800" cy="1143000"/>
          </a:xfrm>
        </p:spPr>
        <p:txBody>
          <a:bodyPr anchor="b"/>
          <a:lstStyle>
            <a:lvl1pPr>
              <a:defRPr/>
            </a:lvl1pPr>
          </a:lstStyle>
          <a:p>
            <a:r>
              <a:rPr kumimoji="0" lang="ja-JP" altLang="en-US" smtClean="0"/>
              <a:t>マスタ タイトルの書式設定</a:t>
            </a:r>
            <a:endParaRPr kumimoji="0" lang="en-US"/>
          </a:p>
        </p:txBody>
      </p:sp>
      <p:sp>
        <p:nvSpPr>
          <p:cNvPr id="7" name="日付プレースホルダ 6"/>
          <p:cNvSpPr>
            <a:spLocks noGrp="1"/>
          </p:cNvSpPr>
          <p:nvPr>
            <p:ph type="dt" sz="half" idx="10"/>
          </p:nvPr>
        </p:nvSpPr>
        <p:spPr/>
        <p:txBody>
          <a:bodyPr/>
          <a:lstStyle/>
          <a:p>
            <a:fld id="{ED30EA88-C0C5-4FD6-A7FC-2AFE9E8C04BA}" type="datetimeFigureOut">
              <a:rPr kumimoji="1" lang="ja-JP" altLang="en-US" smtClean="0"/>
              <a:pPr/>
              <a:t>2014/7/24</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44D62E8-1310-4FF3-9895-53E78C8C27D9}" type="slidenum">
              <a:rPr kumimoji="1" lang="ja-JP" altLang="en-US" smtClean="0"/>
              <a:pPr/>
              <a:t>&lt;#&gt;</a:t>
            </a:fld>
            <a:endParaRPr kumimoji="1" lang="ja-JP" altLang="en-US"/>
          </a:p>
        </p:txBody>
      </p:sp>
      <p:sp>
        <p:nvSpPr>
          <p:cNvPr id="11" name="コンテンツ プレースホルダ 10"/>
          <p:cNvSpPr>
            <a:spLocks noGrp="1"/>
          </p:cNvSpPr>
          <p:nvPr>
            <p:ph sz="quarter" idx="2"/>
          </p:nvPr>
        </p:nvSpPr>
        <p:spPr>
          <a:xfrm>
            <a:off x="457200" y="2362200"/>
            <a:ext cx="3657600" cy="3886200"/>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3" name="コンテンツ プレースホルダ 12"/>
          <p:cNvSpPr>
            <a:spLocks noGrp="1"/>
          </p:cNvSpPr>
          <p:nvPr>
            <p:ph sz="quarter" idx="4"/>
          </p:nvPr>
        </p:nvSpPr>
        <p:spPr>
          <a:xfrm>
            <a:off x="4371975" y="2362200"/>
            <a:ext cx="3657600" cy="3886200"/>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2" name="テキスト プレースホルダ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ja-JP" altLang="en-US" smtClean="0"/>
              <a:t>マスタ テキストの書式設定</a:t>
            </a:r>
          </a:p>
        </p:txBody>
      </p:sp>
      <p:sp>
        <p:nvSpPr>
          <p:cNvPr id="14" name="テキスト プレースホルダ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ja-JP" altLang="en-US" smtClean="0"/>
              <a:t>マスタ テキストの書式設定</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6" name="日付プレースホルダ 5"/>
          <p:cNvSpPr>
            <a:spLocks noGrp="1"/>
          </p:cNvSpPr>
          <p:nvPr>
            <p:ph type="dt" sz="half" idx="10"/>
          </p:nvPr>
        </p:nvSpPr>
        <p:spPr/>
        <p:txBody>
          <a:bodyPr rtlCol="0"/>
          <a:lstStyle/>
          <a:p>
            <a:fld id="{ED30EA88-C0C5-4FD6-A7FC-2AFE9E8C04BA}" type="datetimeFigureOut">
              <a:rPr kumimoji="1" lang="ja-JP" altLang="en-US" smtClean="0"/>
              <a:pPr/>
              <a:t>2014/7/24</a:t>
            </a:fld>
            <a:endParaRPr kumimoji="1" lang="ja-JP" altLang="en-US"/>
          </a:p>
        </p:txBody>
      </p:sp>
      <p:sp>
        <p:nvSpPr>
          <p:cNvPr id="7" name="スライド番号プレースホルダ 6"/>
          <p:cNvSpPr>
            <a:spLocks noGrp="1"/>
          </p:cNvSpPr>
          <p:nvPr>
            <p:ph type="sldNum" sz="quarter" idx="11"/>
          </p:nvPr>
        </p:nvSpPr>
        <p:spPr/>
        <p:txBody>
          <a:bodyPr rtlCol="0"/>
          <a:lstStyle/>
          <a:p>
            <a:fld id="{D44D62E8-1310-4FF3-9895-53E78C8C27D9}" type="slidenum">
              <a:rPr kumimoji="1" lang="ja-JP" altLang="en-US" smtClean="0"/>
              <a:pPr/>
              <a:t>&lt;#&gt;</a:t>
            </a:fld>
            <a:endParaRPr kumimoji="1" lang="ja-JP" altLang="en-US"/>
          </a:p>
        </p:txBody>
      </p:sp>
      <p:sp>
        <p:nvSpPr>
          <p:cNvPr id="8" name="フッター プレースホルダ 7"/>
          <p:cNvSpPr>
            <a:spLocks noGrp="1"/>
          </p:cNvSpPr>
          <p:nvPr>
            <p:ph type="ftr" sz="quarter" idx="12"/>
          </p:nvPr>
        </p:nvSpPr>
        <p:spPr/>
        <p:txBody>
          <a:bodyPr rtlCol="0"/>
          <a:lstStyle/>
          <a:p>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D30EA88-C0C5-4FD6-A7FC-2AFE9E8C04BA}" type="datetimeFigureOut">
              <a:rPr kumimoji="1" lang="ja-JP" altLang="en-US" smtClean="0"/>
              <a:pPr/>
              <a:t>2014/7/24</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44D62E8-1310-4FF3-9895-53E78C8C27D9}"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bg>
      <p:bgRef idx="1001">
        <a:schemeClr val="bg1"/>
      </p:bgRef>
    </p:bg>
    <p:spTree>
      <p:nvGrpSpPr>
        <p:cNvPr id="1" name=""/>
        <p:cNvGrpSpPr/>
        <p:nvPr/>
      </p:nvGrpSpPr>
      <p:grpSpPr>
        <a:xfrm>
          <a:off x="0" y="0"/>
          <a:ext cx="0" cy="0"/>
          <a:chOff x="0" y="0"/>
          <a:chExt cx="0" cy="0"/>
        </a:xfrm>
      </p:grpSpPr>
      <p:sp>
        <p:nvSpPr>
          <p:cNvPr id="10" name="直線コネクタ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タイトル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ja-JP" altLang="en-US" smtClean="0"/>
              <a:t>マスタ テキストの書式設定</a:t>
            </a:r>
          </a:p>
        </p:txBody>
      </p:sp>
      <p:sp>
        <p:nvSpPr>
          <p:cNvPr id="8" name="直線コネクタ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直線コネクタ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直線コネクタ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正方形/長方形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直線コネクタ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円/楕円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コンテンツ プレースホルダ 17"/>
          <p:cNvSpPr>
            <a:spLocks noGrp="1"/>
          </p:cNvSpPr>
          <p:nvPr>
            <p:ph sz="quarter" idx="1"/>
          </p:nvPr>
        </p:nvSpPr>
        <p:spPr>
          <a:xfrm>
            <a:off x="304800" y="274320"/>
            <a:ext cx="5638800" cy="6327648"/>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21" name="日付プレースホルダ 20"/>
          <p:cNvSpPr>
            <a:spLocks noGrp="1"/>
          </p:cNvSpPr>
          <p:nvPr>
            <p:ph type="dt" sz="half" idx="14"/>
          </p:nvPr>
        </p:nvSpPr>
        <p:spPr/>
        <p:txBody>
          <a:bodyPr rtlCol="0"/>
          <a:lstStyle/>
          <a:p>
            <a:fld id="{ED30EA88-C0C5-4FD6-A7FC-2AFE9E8C04BA}" type="datetimeFigureOut">
              <a:rPr kumimoji="1" lang="ja-JP" altLang="en-US" smtClean="0"/>
              <a:pPr/>
              <a:t>2014/7/24</a:t>
            </a:fld>
            <a:endParaRPr kumimoji="1" lang="ja-JP" altLang="en-US"/>
          </a:p>
        </p:txBody>
      </p:sp>
      <p:sp>
        <p:nvSpPr>
          <p:cNvPr id="22" name="スライド番号プレースホルダ 21"/>
          <p:cNvSpPr>
            <a:spLocks noGrp="1"/>
          </p:cNvSpPr>
          <p:nvPr>
            <p:ph type="sldNum" sz="quarter" idx="15"/>
          </p:nvPr>
        </p:nvSpPr>
        <p:spPr/>
        <p:txBody>
          <a:bodyPr rtlCol="0"/>
          <a:lstStyle/>
          <a:p>
            <a:fld id="{D44D62E8-1310-4FF3-9895-53E78C8C27D9}" type="slidenum">
              <a:rPr kumimoji="1" lang="ja-JP" altLang="en-US" smtClean="0"/>
              <a:pPr/>
              <a:t>&lt;#&gt;</a:t>
            </a:fld>
            <a:endParaRPr kumimoji="1" lang="ja-JP" altLang="en-US"/>
          </a:p>
        </p:txBody>
      </p:sp>
      <p:sp>
        <p:nvSpPr>
          <p:cNvPr id="23" name="フッター プレースホルダ 22"/>
          <p:cNvSpPr>
            <a:spLocks noGrp="1"/>
          </p:cNvSpPr>
          <p:nvPr>
            <p:ph type="ftr" sz="quarter" idx="16"/>
          </p:nvPr>
        </p:nvSpPr>
        <p:spPr/>
        <p:txBody>
          <a:bodyPr rtlCol="0"/>
          <a:lstStyle/>
          <a:p>
            <a:endParaRPr kumimoji="1" lang="ja-JP"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9" name="直線コネクタ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円/楕円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タイトル 1"/>
          <p:cNvSpPr>
            <a:spLocks noGrp="1"/>
          </p:cNvSpPr>
          <p:nvPr>
            <p:ph type="title"/>
          </p:nvPr>
        </p:nvSpPr>
        <p:spPr>
          <a:xfrm rot="5400000">
            <a:off x="3350133" y="3200400"/>
            <a:ext cx="6309360" cy="457200"/>
          </a:xfrm>
        </p:spPr>
        <p:txBody>
          <a:bodyPr anchor="b"/>
          <a:lstStyle>
            <a:lvl1pPr algn="l">
              <a:buNone/>
              <a:defRPr sz="2000" b="1"/>
            </a:lvl1pPr>
          </a:lstStyle>
          <a:p>
            <a:r>
              <a:rPr kumimoji="0" lang="ja-JP" altLang="en-US" smtClean="0"/>
              <a:t>マスタ タイトルの書式設定</a:t>
            </a:r>
            <a:endParaRPr kumimoji="0" lang="en-US"/>
          </a:p>
        </p:txBody>
      </p:sp>
      <p:sp>
        <p:nvSpPr>
          <p:cNvPr id="3" name="図プレースホルダ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ja-JP" altLang="en-US" smtClean="0"/>
              <a:t>アイコンをクリックして図を追加</a:t>
            </a:r>
            <a:endParaRPr kumimoji="0" lang="en-US" dirty="0"/>
          </a:p>
        </p:txBody>
      </p:sp>
      <p:sp>
        <p:nvSpPr>
          <p:cNvPr id="4" name="テキスト プレースホルダ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ja-JP" altLang="en-US" smtClean="0"/>
              <a:t>マスタ テキストの書式設定</a:t>
            </a:r>
          </a:p>
        </p:txBody>
      </p:sp>
      <p:sp>
        <p:nvSpPr>
          <p:cNvPr id="10" name="直線コネクタ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正方形/長方形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直線コネクタ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直線コネクタ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直線コネクタ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日付プレースホルダ 16"/>
          <p:cNvSpPr>
            <a:spLocks noGrp="1"/>
          </p:cNvSpPr>
          <p:nvPr>
            <p:ph type="dt" sz="half" idx="10"/>
          </p:nvPr>
        </p:nvSpPr>
        <p:spPr/>
        <p:txBody>
          <a:bodyPr rtlCol="0"/>
          <a:lstStyle/>
          <a:p>
            <a:fld id="{ED30EA88-C0C5-4FD6-A7FC-2AFE9E8C04BA}" type="datetimeFigureOut">
              <a:rPr kumimoji="1" lang="ja-JP" altLang="en-US" smtClean="0"/>
              <a:pPr/>
              <a:t>2014/7/24</a:t>
            </a:fld>
            <a:endParaRPr kumimoji="1" lang="ja-JP" altLang="en-US"/>
          </a:p>
        </p:txBody>
      </p:sp>
      <p:sp>
        <p:nvSpPr>
          <p:cNvPr id="18" name="スライド番号プレースホルダ 17"/>
          <p:cNvSpPr>
            <a:spLocks noGrp="1"/>
          </p:cNvSpPr>
          <p:nvPr>
            <p:ph type="sldNum" sz="quarter" idx="11"/>
          </p:nvPr>
        </p:nvSpPr>
        <p:spPr/>
        <p:txBody>
          <a:bodyPr rtlCol="0"/>
          <a:lstStyle/>
          <a:p>
            <a:fld id="{D44D62E8-1310-4FF3-9895-53E78C8C27D9}" type="slidenum">
              <a:rPr kumimoji="1" lang="ja-JP" altLang="en-US" smtClean="0"/>
              <a:pPr/>
              <a:t>&lt;#&gt;</a:t>
            </a:fld>
            <a:endParaRPr kumimoji="1" lang="ja-JP" altLang="en-US"/>
          </a:p>
        </p:txBody>
      </p:sp>
      <p:sp>
        <p:nvSpPr>
          <p:cNvPr id="21" name="フッター プレースホルダ 20"/>
          <p:cNvSpPr>
            <a:spLocks noGrp="1"/>
          </p:cNvSpPr>
          <p:nvPr>
            <p:ph type="ftr" sz="quarter" idx="12"/>
          </p:nvPr>
        </p:nvSpPr>
        <p:spPr/>
        <p:txBody>
          <a:bodyPr rtlCol="0"/>
          <a:lstStyle/>
          <a:p>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直線コネクタ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タイトル プレースホルダ 21"/>
          <p:cNvSpPr>
            <a:spLocks noGrp="1"/>
          </p:cNvSpPr>
          <p:nvPr>
            <p:ph type="title"/>
          </p:nvPr>
        </p:nvSpPr>
        <p:spPr>
          <a:xfrm>
            <a:off x="457200" y="274638"/>
            <a:ext cx="7467600" cy="1143000"/>
          </a:xfrm>
          <a:prstGeom prst="rect">
            <a:avLst/>
          </a:prstGeom>
        </p:spPr>
        <p:txBody>
          <a:bodyPr vert="horz" anchor="b">
            <a:normAutofit/>
          </a:bodyPr>
          <a:lstStyle/>
          <a:p>
            <a:r>
              <a:rPr kumimoji="0" lang="ja-JP" altLang="en-US" smtClean="0"/>
              <a:t>マスタ タイトルの書式設定</a:t>
            </a:r>
            <a:endParaRPr kumimoji="0" lang="en-US"/>
          </a:p>
        </p:txBody>
      </p:sp>
      <p:sp>
        <p:nvSpPr>
          <p:cNvPr id="13" name="テキスト プレースホルダ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ja-JP" altLang="en-US" smtClean="0"/>
              <a:t>マスタ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4" name="日付プレースホルダ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ED30EA88-C0C5-4FD6-A7FC-2AFE9E8C04BA}" type="datetimeFigureOut">
              <a:rPr kumimoji="1" lang="ja-JP" altLang="en-US" smtClean="0"/>
              <a:pPr/>
              <a:t>2014/7/24</a:t>
            </a:fld>
            <a:endParaRPr kumimoji="1" lang="ja-JP" altLang="en-US"/>
          </a:p>
        </p:txBody>
      </p:sp>
      <p:sp>
        <p:nvSpPr>
          <p:cNvPr id="3" name="フッター プレースホルダ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kumimoji="1" lang="ja-JP" altLang="en-US"/>
          </a:p>
        </p:txBody>
      </p:sp>
      <p:sp>
        <p:nvSpPr>
          <p:cNvPr id="7" name="直線コネクタ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直線コネクタ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正方形/長方形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直線コネクタ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円/楕円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スライド番号プレースホルダ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D44D62E8-1310-4FF3-9895-53E78C8C27D9}"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1"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1"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1"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1"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1"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1"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1"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1"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1"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1" sz="1400" kern="1200" baseline="0">
          <a:solidFill>
            <a:schemeClr val="tx2"/>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gif"/><Relationship Id="rId7" Type="http://schemas.openxmlformats.org/officeDocument/2006/relationships/image" Target="../media/image6.gi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gif"/><Relationship Id="rId5" Type="http://schemas.openxmlformats.org/officeDocument/2006/relationships/image" Target="../media/image11.gif"/><Relationship Id="rId4" Type="http://schemas.openxmlformats.org/officeDocument/2006/relationships/image" Target="../media/image10.gi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gif"/></Relationships>
</file>

<file path=ppt/slides/_rels/slide18.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gi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gif"/><Relationship Id="rId7" Type="http://schemas.openxmlformats.org/officeDocument/2006/relationships/image" Target="../media/image21.gif"/><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0.gif"/><Relationship Id="rId5" Type="http://schemas.openxmlformats.org/officeDocument/2006/relationships/image" Target="../media/image19.gif"/><Relationship Id="rId4" Type="http://schemas.openxmlformats.org/officeDocument/2006/relationships/image" Target="../media/image18.gif"/></Relationships>
</file>

<file path=ppt/slides/_rels/slide2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1.gif"/><Relationship Id="rId4" Type="http://schemas.openxmlformats.org/officeDocument/2006/relationships/image" Target="../media/image10.gi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7.gif"/><Relationship Id="rId5" Type="http://schemas.openxmlformats.org/officeDocument/2006/relationships/image" Target="../media/image6.gif"/><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15616" y="1052736"/>
            <a:ext cx="6929486" cy="2088232"/>
          </a:xfrm>
        </p:spPr>
        <p:txBody>
          <a:bodyPr anchor="ctr" anchorCtr="0">
            <a:noAutofit/>
          </a:bodyPr>
          <a:lstStyle/>
          <a:p>
            <a:pPr algn="ctr"/>
            <a:r>
              <a:rPr lang="ja-JP" altLang="en-US" sz="6600" dirty="0" smtClean="0">
                <a:solidFill>
                  <a:schemeClr val="tx1"/>
                </a:solidFill>
                <a:latin typeface="ＭＳ ゴシック" pitchFamily="49" charset="-128"/>
                <a:ea typeface="ＭＳ ゴシック" pitchFamily="49" charset="-128"/>
              </a:rPr>
              <a:t>特別</a:t>
            </a:r>
            <a:r>
              <a:rPr kumimoji="1" lang="ja-JP" altLang="en-US" sz="6600" dirty="0" smtClean="0">
                <a:solidFill>
                  <a:schemeClr val="tx1"/>
                </a:solidFill>
                <a:latin typeface="ＭＳ ゴシック" pitchFamily="49" charset="-128"/>
                <a:ea typeface="ＭＳ ゴシック" pitchFamily="49" charset="-128"/>
              </a:rPr>
              <a:t>活動の進め方</a:t>
            </a:r>
            <a:r>
              <a:rPr kumimoji="1" lang="en-US" altLang="ja-JP" sz="6600" dirty="0" smtClean="0">
                <a:solidFill>
                  <a:schemeClr val="tx1"/>
                </a:solidFill>
                <a:latin typeface="ＭＳ ゴシック" pitchFamily="49" charset="-128"/>
                <a:ea typeface="ＭＳ ゴシック" pitchFamily="49" charset="-128"/>
              </a:rPr>
              <a:t/>
            </a:r>
            <a:br>
              <a:rPr kumimoji="1" lang="en-US" altLang="ja-JP" sz="6600" dirty="0" smtClean="0">
                <a:solidFill>
                  <a:schemeClr val="tx1"/>
                </a:solidFill>
                <a:latin typeface="ＭＳ ゴシック" pitchFamily="49" charset="-128"/>
                <a:ea typeface="ＭＳ ゴシック" pitchFamily="49" charset="-128"/>
              </a:rPr>
            </a:br>
            <a:r>
              <a:rPr kumimoji="1" lang="ja-JP" altLang="en-US" sz="6600" dirty="0" smtClean="0">
                <a:solidFill>
                  <a:schemeClr val="tx1"/>
                </a:solidFill>
                <a:latin typeface="ＭＳ ゴシック" pitchFamily="49" charset="-128"/>
                <a:ea typeface="ＭＳ ゴシック" pitchFamily="49" charset="-128"/>
              </a:rPr>
              <a:t>（学級活動）</a:t>
            </a:r>
            <a:endParaRPr kumimoji="1" lang="ja-JP" altLang="en-US" sz="6600" dirty="0">
              <a:solidFill>
                <a:schemeClr val="tx1"/>
              </a:solidFill>
              <a:latin typeface="ＭＳ ゴシック" pitchFamily="49" charset="-128"/>
              <a:ea typeface="ＭＳ ゴシック" pitchFamily="49" charset="-128"/>
            </a:endParaRPr>
          </a:p>
        </p:txBody>
      </p:sp>
      <p:sp>
        <p:nvSpPr>
          <p:cNvPr id="5" name="テキスト ボックス 4"/>
          <p:cNvSpPr txBox="1"/>
          <p:nvPr/>
        </p:nvSpPr>
        <p:spPr>
          <a:xfrm>
            <a:off x="5652120" y="5283205"/>
            <a:ext cx="3240360" cy="954107"/>
          </a:xfrm>
          <a:prstGeom prst="rect">
            <a:avLst/>
          </a:prstGeom>
          <a:noFill/>
        </p:spPr>
        <p:txBody>
          <a:bodyPr wrap="square" rtlCol="0">
            <a:spAutoFit/>
          </a:bodyPr>
          <a:lstStyle/>
          <a:p>
            <a:pPr algn="r"/>
            <a:r>
              <a:rPr kumimoji="1" lang="ja-JP" altLang="en-US" sz="2800" b="1" dirty="0" smtClean="0">
                <a:latin typeface="ＭＳ ゴシック" pitchFamily="49" charset="-128"/>
                <a:ea typeface="ＭＳ ゴシック" pitchFamily="49" charset="-128"/>
              </a:rPr>
              <a:t>西部教育事務所</a:t>
            </a:r>
            <a:endParaRPr kumimoji="1" lang="en-US" altLang="ja-JP" sz="2800" b="1" dirty="0" smtClean="0">
              <a:latin typeface="ＭＳ ゴシック" pitchFamily="49" charset="-128"/>
              <a:ea typeface="ＭＳ ゴシック" pitchFamily="49" charset="-128"/>
            </a:endParaRPr>
          </a:p>
          <a:p>
            <a:pPr algn="r"/>
            <a:r>
              <a:rPr lang="ja-JP" altLang="en-US" sz="2800" b="1" dirty="0" smtClean="0">
                <a:latin typeface="ＭＳ ゴシック" pitchFamily="49" charset="-128"/>
                <a:ea typeface="ＭＳ ゴシック" pitchFamily="49" charset="-128"/>
              </a:rPr>
              <a:t>平成２６年７月</a:t>
            </a:r>
            <a:endParaRPr kumimoji="1" lang="ja-JP" altLang="en-US" sz="2800" b="1" dirty="0">
              <a:latin typeface="ＭＳ ゴシック" pitchFamily="49" charset="-128"/>
              <a:ea typeface="ＭＳ ゴシック" pitchFamily="49" charset="-128"/>
            </a:endParaRPr>
          </a:p>
        </p:txBody>
      </p:sp>
      <p:sp>
        <p:nvSpPr>
          <p:cNvPr id="7" name="テキスト ボックス 6"/>
          <p:cNvSpPr txBox="1"/>
          <p:nvPr/>
        </p:nvSpPr>
        <p:spPr>
          <a:xfrm>
            <a:off x="8028384" y="6381328"/>
            <a:ext cx="1152128" cy="461665"/>
          </a:xfrm>
          <a:prstGeom prst="rect">
            <a:avLst/>
          </a:prstGeom>
          <a:noFill/>
        </p:spPr>
        <p:txBody>
          <a:bodyPr wrap="square" rtlCol="0">
            <a:spAutoFit/>
          </a:bodyPr>
          <a:lstStyle/>
          <a:p>
            <a:r>
              <a:rPr lang="ja-JP" altLang="en-US" sz="2400" b="1" dirty="0" smtClean="0"/>
              <a:t>＜１</a:t>
            </a:r>
            <a:r>
              <a:rPr kumimoji="1" lang="ja-JP" altLang="en-US" sz="2400" b="1" dirty="0" smtClean="0"/>
              <a:t>＞</a:t>
            </a:r>
            <a:endParaRPr kumimoji="1" lang="ja-JP" altLang="en-US" sz="2400" b="1" dirty="0"/>
          </a:p>
        </p:txBody>
      </p:sp>
      <p:pic>
        <p:nvPicPr>
          <p:cNvPr id="62466" name="Picture 2" descr="http://www.sozaijiten-kids.rash.jp/images/animal/ajisai3/ajisai3M.gif"/>
          <p:cNvPicPr>
            <a:picLocks noChangeAspect="1" noChangeArrowheads="1"/>
          </p:cNvPicPr>
          <p:nvPr/>
        </p:nvPicPr>
        <p:blipFill>
          <a:blip r:embed="rId3" cstate="print"/>
          <a:srcRect/>
          <a:stretch>
            <a:fillRect/>
          </a:stretch>
        </p:blipFill>
        <p:spPr bwMode="auto">
          <a:xfrm>
            <a:off x="467544" y="3212976"/>
            <a:ext cx="3240360" cy="324036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グループ化 17"/>
          <p:cNvGrpSpPr/>
          <p:nvPr/>
        </p:nvGrpSpPr>
        <p:grpSpPr>
          <a:xfrm>
            <a:off x="4787528" y="1124744"/>
            <a:ext cx="3744912" cy="3456383"/>
            <a:chOff x="3059832" y="1340768"/>
            <a:chExt cx="3744912" cy="3456383"/>
          </a:xfrm>
        </p:grpSpPr>
        <p:sp>
          <p:nvSpPr>
            <p:cNvPr id="19" name="角丸四角形 18"/>
            <p:cNvSpPr/>
            <p:nvPr/>
          </p:nvSpPr>
          <p:spPr bwMode="auto">
            <a:xfrm>
              <a:off x="3059832" y="1340768"/>
              <a:ext cx="3744912" cy="3456383"/>
            </a:xfrm>
            <a:prstGeom prst="roundRect">
              <a:avLst/>
            </a:prstGeom>
            <a:solidFill>
              <a:schemeClr val="tx2">
                <a:lumMod val="20000"/>
                <a:lumOff val="80000"/>
              </a:schemeClr>
            </a:solidFill>
            <a:ln>
              <a:headEnd type="none" w="sm" len="sm"/>
              <a:tailEnd type="none" w="sm" len="sm"/>
            </a:ln>
          </p:spPr>
          <p:style>
            <a:lnRef idx="1">
              <a:schemeClr val="dk1"/>
            </a:lnRef>
            <a:fillRef idx="2">
              <a:schemeClr val="dk1"/>
            </a:fillRef>
            <a:effectRef idx="1">
              <a:schemeClr val="dk1"/>
            </a:effectRef>
            <a:fontRef idx="minor">
              <a:schemeClr val="dk1"/>
            </a:fontRef>
          </p:style>
          <p:txBody>
            <a:bodyPr wrap="none"/>
            <a:lstStyle/>
            <a:p>
              <a:pPr algn="ctr">
                <a:defRPr/>
              </a:pPr>
              <a:r>
                <a:rPr lang="ja-JP" altLang="en-US" sz="2800" b="1" dirty="0">
                  <a:solidFill>
                    <a:schemeClr val="bg2">
                      <a:lumMod val="50000"/>
                    </a:schemeClr>
                  </a:solidFill>
                </a:rPr>
                <a:t>個人目標</a:t>
              </a:r>
              <a:r>
                <a:rPr lang="ja-JP" altLang="en-US" sz="2800" dirty="0">
                  <a:solidFill>
                    <a:schemeClr val="tx1"/>
                  </a:solidFill>
                </a:rPr>
                <a:t>（内容や</a:t>
              </a:r>
              <a:endParaRPr lang="en-US" altLang="ja-JP" sz="2800" dirty="0">
                <a:solidFill>
                  <a:schemeClr val="tx1"/>
                </a:solidFill>
              </a:endParaRPr>
            </a:p>
            <a:p>
              <a:pPr algn="ctr">
                <a:defRPr/>
              </a:pPr>
              <a:r>
                <a:rPr lang="ja-JP" altLang="en-US" sz="2800" dirty="0">
                  <a:solidFill>
                    <a:schemeClr val="tx1"/>
                  </a:solidFill>
                </a:rPr>
                <a:t>方法）を決める</a:t>
              </a:r>
            </a:p>
          </p:txBody>
        </p:sp>
        <p:pic>
          <p:nvPicPr>
            <p:cNvPr id="20" name="Picture 8" descr="http://www.sozaijiten-business.rash.jp/images/man/purezen/purezenM.gif"/>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356472" y="2420888"/>
              <a:ext cx="2304256" cy="2304256"/>
            </a:xfrm>
            <a:prstGeom prst="rect">
              <a:avLst/>
            </a:prstGeom>
            <a:noFill/>
          </p:spPr>
        </p:pic>
        <p:pic>
          <p:nvPicPr>
            <p:cNvPr id="21" name="Picture 2" descr="http://www.sozaijiten-kids.rash.jp/images/edu/tukue1/tukue1S.gif"/>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flipH="1">
              <a:off x="3275856" y="2636912"/>
              <a:ext cx="1257647" cy="1190625"/>
            </a:xfrm>
            <a:prstGeom prst="rect">
              <a:avLst/>
            </a:prstGeom>
            <a:noFill/>
          </p:spPr>
        </p:pic>
        <p:grpSp>
          <p:nvGrpSpPr>
            <p:cNvPr id="22" name="グループ化 440"/>
            <p:cNvGrpSpPr/>
            <p:nvPr/>
          </p:nvGrpSpPr>
          <p:grpSpPr>
            <a:xfrm>
              <a:off x="3060328" y="2996952"/>
              <a:ext cx="1872208" cy="1617166"/>
              <a:chOff x="4716016" y="2780928"/>
              <a:chExt cx="1872208" cy="1617166"/>
            </a:xfrm>
          </p:grpSpPr>
          <p:pic>
            <p:nvPicPr>
              <p:cNvPr id="23" name="Picture 10" descr="http://www.sozaijiten-kids.rash.jp/images/edu/tukue2/tukue2M.gif"/>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flipH="1">
                <a:off x="5580112" y="2780928"/>
                <a:ext cx="1008112" cy="1401142"/>
              </a:xfrm>
              <a:prstGeom prst="rect">
                <a:avLst/>
              </a:prstGeom>
              <a:noFill/>
            </p:spPr>
          </p:pic>
          <p:pic>
            <p:nvPicPr>
              <p:cNvPr id="24" name="Picture 10" descr="http://www.sozaijiten-kids.rash.jp/images/edu/tukue2/tukue2M.gif"/>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flipH="1">
                <a:off x="4716016" y="2996952"/>
                <a:ext cx="1373284" cy="1401142"/>
              </a:xfrm>
              <a:prstGeom prst="rect">
                <a:avLst/>
              </a:prstGeom>
              <a:noFill/>
            </p:spPr>
          </p:pic>
        </p:grpSp>
      </p:grpSp>
      <p:grpSp>
        <p:nvGrpSpPr>
          <p:cNvPr id="440" name="グループ化 439"/>
          <p:cNvGrpSpPr/>
          <p:nvPr/>
        </p:nvGrpSpPr>
        <p:grpSpPr>
          <a:xfrm>
            <a:off x="755080" y="1124744"/>
            <a:ext cx="3744912" cy="3528391"/>
            <a:chOff x="755080" y="1124744"/>
            <a:chExt cx="3744912" cy="3528391"/>
          </a:xfrm>
        </p:grpSpPr>
        <p:sp>
          <p:nvSpPr>
            <p:cNvPr id="210" name="角丸四角形 209"/>
            <p:cNvSpPr/>
            <p:nvPr/>
          </p:nvSpPr>
          <p:spPr bwMode="auto">
            <a:xfrm>
              <a:off x="755080" y="1124744"/>
              <a:ext cx="3744912" cy="3528391"/>
            </a:xfrm>
            <a:prstGeom prst="roundRect">
              <a:avLst/>
            </a:prstGeom>
            <a:solidFill>
              <a:schemeClr val="accent2">
                <a:lumMod val="20000"/>
                <a:lumOff val="80000"/>
              </a:schemeClr>
            </a:solidFill>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wrap="none"/>
            <a:lstStyle/>
            <a:p>
              <a:pPr algn="ctr">
                <a:defRPr/>
              </a:pPr>
              <a:r>
                <a:rPr lang="ja-JP" altLang="en-US" sz="2800" b="1" dirty="0">
                  <a:solidFill>
                    <a:srgbClr val="FF0000"/>
                  </a:solidFill>
                </a:rPr>
                <a:t>集団目標</a:t>
              </a:r>
              <a:r>
                <a:rPr lang="ja-JP" altLang="en-US" sz="2800" dirty="0">
                  <a:solidFill>
                    <a:schemeClr val="tx1"/>
                  </a:solidFill>
                </a:rPr>
                <a:t>（内容や</a:t>
              </a:r>
              <a:endParaRPr lang="en-US" altLang="ja-JP" sz="2800" dirty="0">
                <a:solidFill>
                  <a:schemeClr val="tx1"/>
                </a:solidFill>
              </a:endParaRPr>
            </a:p>
            <a:p>
              <a:pPr algn="ctr">
                <a:defRPr/>
              </a:pPr>
              <a:r>
                <a:rPr lang="ja-JP" altLang="en-US" sz="2800" dirty="0">
                  <a:solidFill>
                    <a:schemeClr val="tx1"/>
                  </a:solidFill>
                </a:rPr>
                <a:t>方法）を決める</a:t>
              </a:r>
            </a:p>
          </p:txBody>
        </p:sp>
        <p:pic>
          <p:nvPicPr>
            <p:cNvPr id="48130" name="Picture 2" descr="http://www.sozaijiten-kids.rash.jp/images/edu/kokuban/kokubanM.gif"/>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115616" y="2348880"/>
              <a:ext cx="1733178" cy="1733178"/>
            </a:xfrm>
            <a:prstGeom prst="rect">
              <a:avLst/>
            </a:prstGeom>
            <a:noFill/>
          </p:spPr>
        </p:pic>
        <p:pic>
          <p:nvPicPr>
            <p:cNvPr id="48132" name="Picture 4" descr="http://www.sozaijiten-kids.rash.jp/images/edu/tukue3/tukue3M.gif"/>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2699792" y="2852936"/>
              <a:ext cx="1661170" cy="1661170"/>
            </a:xfrm>
            <a:prstGeom prst="rect">
              <a:avLst/>
            </a:prstGeom>
            <a:noFill/>
          </p:spPr>
        </p:pic>
      </p:grpSp>
      <p:sp>
        <p:nvSpPr>
          <p:cNvPr id="432" name="円/楕円 431"/>
          <p:cNvSpPr/>
          <p:nvPr/>
        </p:nvSpPr>
        <p:spPr bwMode="auto">
          <a:xfrm>
            <a:off x="323528" y="5085184"/>
            <a:ext cx="4211638" cy="1439986"/>
          </a:xfrm>
          <a:prstGeom prst="ellipse">
            <a:avLst/>
          </a:prstGeom>
          <a:solidFill>
            <a:schemeClr val="accent2">
              <a:lumMod val="20000"/>
              <a:lumOff val="80000"/>
            </a:schemeClr>
          </a:solidFill>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wrap="none"/>
          <a:lstStyle/>
          <a:p>
            <a:pPr algn="ctr">
              <a:defRPr/>
            </a:pPr>
            <a:r>
              <a:rPr lang="ja-JP" altLang="en-US" sz="4000" b="1" dirty="0">
                <a:solidFill>
                  <a:srgbClr val="FF0000"/>
                </a:solidFill>
              </a:rPr>
              <a:t>集団決定</a:t>
            </a:r>
            <a:r>
              <a:rPr lang="en-US" altLang="ja-JP" sz="4000" b="1" dirty="0">
                <a:solidFill>
                  <a:srgbClr val="FF0000"/>
                </a:solidFill>
              </a:rPr>
              <a:t> </a:t>
            </a:r>
            <a:endParaRPr lang="en-US" altLang="ja-JP" sz="4000" b="1" dirty="0" smtClean="0">
              <a:solidFill>
                <a:srgbClr val="FF0000"/>
              </a:solidFill>
            </a:endParaRPr>
          </a:p>
          <a:p>
            <a:pPr algn="ctr">
              <a:defRPr/>
            </a:pPr>
            <a:r>
              <a:rPr lang="ja-JP" altLang="en-US" sz="4000" b="1" dirty="0" smtClean="0">
                <a:solidFill>
                  <a:srgbClr val="FF0000"/>
                </a:solidFill>
              </a:rPr>
              <a:t>と協力</a:t>
            </a:r>
            <a:endParaRPr lang="ja-JP" altLang="en-US" sz="4000" b="1" dirty="0">
              <a:solidFill>
                <a:srgbClr val="FF0000"/>
              </a:solidFill>
            </a:endParaRPr>
          </a:p>
        </p:txBody>
      </p:sp>
      <p:sp>
        <p:nvSpPr>
          <p:cNvPr id="434" name="円/楕円 433"/>
          <p:cNvSpPr/>
          <p:nvPr/>
        </p:nvSpPr>
        <p:spPr bwMode="auto">
          <a:xfrm>
            <a:off x="4644008" y="5085184"/>
            <a:ext cx="4213225" cy="1439986"/>
          </a:xfrm>
          <a:prstGeom prst="ellipse">
            <a:avLst/>
          </a:prstGeom>
          <a:solidFill>
            <a:schemeClr val="tx2">
              <a:lumMod val="20000"/>
              <a:lumOff val="80000"/>
            </a:schemeClr>
          </a:solidFill>
          <a:ln>
            <a:headEnd type="none" w="sm" len="sm"/>
            <a:tailEnd type="none" w="sm" len="sm"/>
          </a:ln>
        </p:spPr>
        <p:style>
          <a:lnRef idx="1">
            <a:schemeClr val="dk1"/>
          </a:lnRef>
          <a:fillRef idx="2">
            <a:schemeClr val="dk1"/>
          </a:fillRef>
          <a:effectRef idx="1">
            <a:schemeClr val="dk1"/>
          </a:effectRef>
          <a:fontRef idx="minor">
            <a:schemeClr val="dk1"/>
          </a:fontRef>
        </p:style>
        <p:txBody>
          <a:bodyPr wrap="none"/>
          <a:lstStyle/>
          <a:p>
            <a:pPr algn="ctr">
              <a:defRPr/>
            </a:pPr>
            <a:r>
              <a:rPr lang="ja-JP" altLang="en-US" sz="4000" b="1" dirty="0">
                <a:solidFill>
                  <a:schemeClr val="bg2">
                    <a:lumMod val="50000"/>
                  </a:schemeClr>
                </a:solidFill>
              </a:rPr>
              <a:t>自己</a:t>
            </a:r>
            <a:r>
              <a:rPr lang="ja-JP" altLang="en-US" sz="4000" b="1" dirty="0" smtClean="0">
                <a:solidFill>
                  <a:schemeClr val="bg2">
                    <a:lumMod val="50000"/>
                  </a:schemeClr>
                </a:solidFill>
              </a:rPr>
              <a:t>決定</a:t>
            </a:r>
            <a:endParaRPr lang="en-US" altLang="ja-JP" sz="4000" b="1" dirty="0" smtClean="0">
              <a:solidFill>
                <a:schemeClr val="bg2">
                  <a:lumMod val="50000"/>
                </a:schemeClr>
              </a:solidFill>
            </a:endParaRPr>
          </a:p>
          <a:p>
            <a:pPr algn="ctr">
              <a:defRPr/>
            </a:pPr>
            <a:r>
              <a:rPr lang="ja-JP" altLang="en-US" sz="4000" b="1" dirty="0" smtClean="0">
                <a:solidFill>
                  <a:schemeClr val="bg2">
                    <a:lumMod val="50000"/>
                  </a:schemeClr>
                </a:solidFill>
              </a:rPr>
              <a:t>と努力</a:t>
            </a:r>
            <a:r>
              <a:rPr lang="en-US" altLang="ja-JP" sz="4000" b="1" dirty="0" smtClean="0">
                <a:solidFill>
                  <a:schemeClr val="bg2">
                    <a:lumMod val="50000"/>
                  </a:schemeClr>
                </a:solidFill>
              </a:rPr>
              <a:t> </a:t>
            </a:r>
            <a:endParaRPr lang="ja-JP" altLang="en-US" sz="4000" b="1" dirty="0">
              <a:solidFill>
                <a:schemeClr val="bg2">
                  <a:lumMod val="50000"/>
                </a:schemeClr>
              </a:solidFill>
            </a:endParaRPr>
          </a:p>
        </p:txBody>
      </p:sp>
      <p:sp>
        <p:nvSpPr>
          <p:cNvPr id="436" name="下矢印 435"/>
          <p:cNvSpPr/>
          <p:nvPr/>
        </p:nvSpPr>
        <p:spPr bwMode="auto">
          <a:xfrm>
            <a:off x="7884368" y="908720"/>
            <a:ext cx="1152128" cy="4320480"/>
          </a:xfrm>
          <a:prstGeom prst="downArrow">
            <a:avLst>
              <a:gd name="adj1" fmla="val 50000"/>
              <a:gd name="adj2" fmla="val 38449"/>
            </a:avLst>
          </a:prstGeom>
          <a:solidFill>
            <a:schemeClr val="tx2">
              <a:lumMod val="75000"/>
            </a:schemeClr>
          </a:solidFill>
          <a:ln w="12700" cap="flat" cmpd="sng" algn="ctr">
            <a:solidFill>
              <a:schemeClr val="tx1"/>
            </a:solidFill>
            <a:prstDash val="solid"/>
            <a:round/>
            <a:headEnd type="none" w="sm" len="sm"/>
            <a:tailEnd type="none" w="sm" len="sm"/>
          </a:ln>
          <a:effectLst/>
        </p:spPr>
        <p:style>
          <a:lnRef idx="0">
            <a:scrgbClr r="0" g="0" b="0"/>
          </a:lnRef>
          <a:fillRef idx="1002">
            <a:schemeClr val="dk2"/>
          </a:fillRef>
          <a:effectRef idx="0">
            <a:scrgbClr r="0" g="0" b="0"/>
          </a:effectRef>
          <a:fontRef idx="major"/>
        </p:style>
        <p:txBody>
          <a:bodyPr vert="eaVert" wrap="none"/>
          <a:lstStyle/>
          <a:p>
            <a:pPr>
              <a:defRPr/>
            </a:pPr>
            <a:r>
              <a:rPr lang="ja-JP" altLang="en-US" dirty="0">
                <a:solidFill>
                  <a:schemeClr val="bg1"/>
                </a:solidFill>
              </a:rPr>
              <a:t>　</a:t>
            </a:r>
            <a:r>
              <a:rPr lang="ja-JP" altLang="en-US" sz="2400" dirty="0">
                <a:solidFill>
                  <a:schemeClr val="bg1"/>
                </a:solidFill>
              </a:rPr>
              <a:t>教師の構想・教師の指導</a:t>
            </a:r>
          </a:p>
        </p:txBody>
      </p:sp>
      <p:sp>
        <p:nvSpPr>
          <p:cNvPr id="437" name="下矢印 436"/>
          <p:cNvSpPr/>
          <p:nvPr/>
        </p:nvSpPr>
        <p:spPr bwMode="auto">
          <a:xfrm>
            <a:off x="179512" y="980728"/>
            <a:ext cx="1188343" cy="4320480"/>
          </a:xfrm>
          <a:prstGeom prst="downArrow">
            <a:avLst>
              <a:gd name="adj1" fmla="val 50000"/>
              <a:gd name="adj2" fmla="val 43070"/>
            </a:avLst>
          </a:prstGeom>
          <a:solidFill>
            <a:schemeClr val="accent2">
              <a:lumMod val="75000"/>
            </a:schemeClr>
          </a:solidFill>
          <a:ln w="12700" cap="flat" cmpd="sng" algn="ctr">
            <a:solidFill>
              <a:schemeClr val="tx1"/>
            </a:solidFill>
            <a:prstDash val="solid"/>
            <a:round/>
            <a:headEnd type="none" w="sm" len="sm"/>
            <a:tailEnd type="none" w="sm" len="sm"/>
          </a:ln>
          <a:effectLst/>
        </p:spPr>
        <p:style>
          <a:lnRef idx="0">
            <a:scrgbClr r="0" g="0" b="0"/>
          </a:lnRef>
          <a:fillRef idx="1002">
            <a:schemeClr val="dk2"/>
          </a:fillRef>
          <a:effectRef idx="0">
            <a:scrgbClr r="0" g="0" b="0"/>
          </a:effectRef>
          <a:fontRef idx="major"/>
        </p:style>
        <p:txBody>
          <a:bodyPr vert="eaVert" wrap="none"/>
          <a:lstStyle/>
          <a:p>
            <a:pPr>
              <a:defRPr/>
            </a:pPr>
            <a:r>
              <a:rPr lang="ja-JP" altLang="en-US" dirty="0">
                <a:solidFill>
                  <a:schemeClr val="bg1"/>
                </a:solidFill>
              </a:rPr>
              <a:t>　</a:t>
            </a:r>
            <a:r>
              <a:rPr lang="ja-JP" altLang="en-US" sz="2400" dirty="0">
                <a:solidFill>
                  <a:schemeClr val="bg1"/>
                </a:solidFill>
              </a:rPr>
              <a:t>教師の指導・</a:t>
            </a:r>
            <a:r>
              <a:rPr lang="ja-JP" altLang="en-US" sz="2400" dirty="0" smtClean="0">
                <a:solidFill>
                  <a:schemeClr val="bg1"/>
                </a:solidFill>
              </a:rPr>
              <a:t>児童・生徒の</a:t>
            </a:r>
            <a:r>
              <a:rPr lang="ja-JP" altLang="en-US" sz="2400" dirty="0">
                <a:solidFill>
                  <a:schemeClr val="bg1"/>
                </a:solidFill>
              </a:rPr>
              <a:t>活動</a:t>
            </a:r>
            <a:endParaRPr lang="en-US" altLang="ja-JP" sz="2400" dirty="0">
              <a:solidFill>
                <a:schemeClr val="bg1"/>
              </a:solidFill>
            </a:endParaRPr>
          </a:p>
        </p:txBody>
      </p:sp>
      <p:sp>
        <p:nvSpPr>
          <p:cNvPr id="433" name="AutoShape 5"/>
          <p:cNvSpPr>
            <a:spLocks noChangeArrowheads="1"/>
          </p:cNvSpPr>
          <p:nvPr/>
        </p:nvSpPr>
        <p:spPr bwMode="auto">
          <a:xfrm>
            <a:off x="468313" y="116632"/>
            <a:ext cx="4192587" cy="738188"/>
          </a:xfrm>
          <a:prstGeom prst="roundRect">
            <a:avLst>
              <a:gd name="adj" fmla="val 16667"/>
            </a:avLst>
          </a:prstGeom>
          <a:solidFill>
            <a:srgbClr val="FF6600"/>
          </a:solidFill>
          <a:ln w="9525">
            <a:noFill/>
            <a:round/>
            <a:headEnd/>
            <a:tailEnd/>
          </a:ln>
        </p:spPr>
        <p:txBody>
          <a:bodyPr wrap="none" anchor="ctr"/>
          <a:lstStyle/>
          <a:p>
            <a:pPr algn="ctr"/>
            <a:r>
              <a:rPr lang="ja-JP" altLang="en-US" sz="3600" dirty="0">
                <a:solidFill>
                  <a:schemeClr val="bg1"/>
                </a:solidFill>
                <a:ea typeface="HGP創英角ｺﾞｼｯｸUB" pitchFamily="50" charset="-128"/>
              </a:rPr>
              <a:t>学級活動の内容</a:t>
            </a:r>
          </a:p>
        </p:txBody>
      </p:sp>
      <p:sp>
        <p:nvSpPr>
          <p:cNvPr id="438" name="テキスト ボックス 437"/>
          <p:cNvSpPr txBox="1"/>
          <p:nvPr/>
        </p:nvSpPr>
        <p:spPr>
          <a:xfrm>
            <a:off x="7884368" y="6381328"/>
            <a:ext cx="1296144" cy="461665"/>
          </a:xfrm>
          <a:prstGeom prst="rect">
            <a:avLst/>
          </a:prstGeom>
          <a:noFill/>
        </p:spPr>
        <p:txBody>
          <a:bodyPr wrap="square" rtlCol="0">
            <a:spAutoFit/>
          </a:bodyPr>
          <a:lstStyle/>
          <a:p>
            <a:r>
              <a:rPr kumimoji="1" lang="ja-JP" altLang="en-US" sz="2400" b="1" dirty="0" smtClean="0"/>
              <a:t>＜</a:t>
            </a:r>
            <a:r>
              <a:rPr kumimoji="1" lang="en-US" altLang="ja-JP" sz="2400" b="1" dirty="0" smtClean="0"/>
              <a:t>10</a:t>
            </a:r>
            <a:r>
              <a:rPr kumimoji="1" lang="ja-JP" altLang="en-US" sz="2400" b="1" dirty="0" smtClean="0"/>
              <a:t>＞</a:t>
            </a:r>
            <a:endParaRPr kumimoji="1" lang="ja-JP" alt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440"/>
                                        </p:tgtEl>
                                        <p:attrNameLst>
                                          <p:attrName>style.visibility</p:attrName>
                                        </p:attrNameLst>
                                      </p:cBhvr>
                                      <p:to>
                                        <p:strVal val="visible"/>
                                      </p:to>
                                    </p:set>
                                    <p:animEffect transition="in" filter="strips(downRight)">
                                      <p:cBhvr>
                                        <p:cTn id="7" dur="500"/>
                                        <p:tgtEl>
                                          <p:spTgt spid="44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437"/>
                                        </p:tgtEl>
                                        <p:attrNameLst>
                                          <p:attrName>style.visibility</p:attrName>
                                        </p:attrNameLst>
                                      </p:cBhvr>
                                      <p:to>
                                        <p:strVal val="visible"/>
                                      </p:to>
                                    </p:set>
                                    <p:animEffect transition="in" filter="strips(downRight)">
                                      <p:cBhvr>
                                        <p:cTn id="12" dur="1000"/>
                                        <p:tgtEl>
                                          <p:spTgt spid="437"/>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downLeft)">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436"/>
                                        </p:tgtEl>
                                        <p:attrNameLst>
                                          <p:attrName>style.visibility</p:attrName>
                                        </p:attrNameLst>
                                      </p:cBhvr>
                                      <p:to>
                                        <p:strVal val="visible"/>
                                      </p:to>
                                    </p:set>
                                    <p:animEffect transition="in" filter="strips(downLeft)">
                                      <p:cBhvr>
                                        <p:cTn id="22" dur="1000"/>
                                        <p:tgtEl>
                                          <p:spTgt spid="436"/>
                                        </p:tgtEl>
                                      </p:cBhvr>
                                    </p:animEffect>
                                  </p:childTnLst>
                                </p:cTn>
                              </p:par>
                            </p:childTnLst>
                          </p:cTn>
                        </p:par>
                      </p:childTnLst>
                    </p:cTn>
                  </p:par>
                  <p:par>
                    <p:cTn id="23" fill="hold">
                      <p:stCondLst>
                        <p:cond delay="indefinite"/>
                      </p:stCondLst>
                      <p:childTnLst>
                        <p:par>
                          <p:cTn id="24" fill="hold">
                            <p:stCondLst>
                              <p:cond delay="0"/>
                            </p:stCondLst>
                            <p:childTnLst>
                              <p:par>
                                <p:cTn id="25" presetID="51" presetClass="entr" presetSubtype="0" fill="hold" grpId="0" nodeType="clickEffect">
                                  <p:stCondLst>
                                    <p:cond delay="0"/>
                                  </p:stCondLst>
                                  <p:iterate type="lt">
                                    <p:tmPct val="0"/>
                                  </p:iterate>
                                  <p:childTnLst>
                                    <p:set>
                                      <p:cBhvr>
                                        <p:cTn id="26" dur="1" fill="hold">
                                          <p:stCondLst>
                                            <p:cond delay="0"/>
                                          </p:stCondLst>
                                        </p:cTn>
                                        <p:tgtEl>
                                          <p:spTgt spid="432"/>
                                        </p:tgtEl>
                                        <p:attrNameLst>
                                          <p:attrName>style.visibility</p:attrName>
                                        </p:attrNameLst>
                                      </p:cBhvr>
                                      <p:to>
                                        <p:strVal val="visible"/>
                                      </p:to>
                                    </p:set>
                                    <p:animEffect transition="in" filter="fade">
                                      <p:cBhvr>
                                        <p:cTn id="27" dur="770" decel="100000"/>
                                        <p:tgtEl>
                                          <p:spTgt spid="432"/>
                                        </p:tgtEl>
                                      </p:cBhvr>
                                    </p:animEffect>
                                    <p:animScale>
                                      <p:cBhvr>
                                        <p:cTn id="28" dur="770" decel="100000"/>
                                        <p:tgtEl>
                                          <p:spTgt spid="432"/>
                                        </p:tgtEl>
                                      </p:cBhvr>
                                      <p:from x="10000" y="10000"/>
                                      <p:to x="200000" y="450000"/>
                                    </p:animScale>
                                    <p:animScale>
                                      <p:cBhvr>
                                        <p:cTn id="29" dur="1230" accel="100000" fill="hold">
                                          <p:stCondLst>
                                            <p:cond delay="770"/>
                                          </p:stCondLst>
                                        </p:cTn>
                                        <p:tgtEl>
                                          <p:spTgt spid="432"/>
                                        </p:tgtEl>
                                      </p:cBhvr>
                                      <p:from x="200000" y="450000"/>
                                      <p:to x="100000" y="100000"/>
                                    </p:animScale>
                                    <p:set>
                                      <p:cBhvr>
                                        <p:cTn id="30" dur="770" fill="hold"/>
                                        <p:tgtEl>
                                          <p:spTgt spid="432"/>
                                        </p:tgtEl>
                                        <p:attrNameLst>
                                          <p:attrName>ppt_x</p:attrName>
                                        </p:attrNameLst>
                                      </p:cBhvr>
                                      <p:to>
                                        <p:strVal val="(0.5)"/>
                                      </p:to>
                                    </p:set>
                                    <p:anim from="(0.5)" to="(#ppt_x)" calcmode="lin" valueType="num">
                                      <p:cBhvr>
                                        <p:cTn id="31" dur="1230" accel="100000" fill="hold">
                                          <p:stCondLst>
                                            <p:cond delay="770"/>
                                          </p:stCondLst>
                                        </p:cTn>
                                        <p:tgtEl>
                                          <p:spTgt spid="432"/>
                                        </p:tgtEl>
                                        <p:attrNameLst>
                                          <p:attrName>ppt_x</p:attrName>
                                        </p:attrNameLst>
                                      </p:cBhvr>
                                    </p:anim>
                                    <p:set>
                                      <p:cBhvr>
                                        <p:cTn id="32" dur="770" fill="hold"/>
                                        <p:tgtEl>
                                          <p:spTgt spid="432"/>
                                        </p:tgtEl>
                                        <p:attrNameLst>
                                          <p:attrName>ppt_y</p:attrName>
                                        </p:attrNameLst>
                                      </p:cBhvr>
                                      <p:to>
                                        <p:strVal val="(#ppt_y+0.4)"/>
                                      </p:to>
                                    </p:set>
                                    <p:anim from="(#ppt_y+0.4)" to="(#ppt_y)" calcmode="lin" valueType="num">
                                      <p:cBhvr>
                                        <p:cTn id="33" dur="1230" accel="100000" fill="hold">
                                          <p:stCondLst>
                                            <p:cond delay="770"/>
                                          </p:stCondLst>
                                        </p:cTn>
                                        <p:tgtEl>
                                          <p:spTgt spid="432"/>
                                        </p:tgtEl>
                                        <p:attrNameLst>
                                          <p:attrName>ppt_y</p:attrName>
                                        </p:attrNameLst>
                                      </p:cBhvr>
                                    </p:anim>
                                  </p:childTnLst>
                                </p:cTn>
                              </p:par>
                            </p:childTnLst>
                          </p:cTn>
                        </p:par>
                      </p:childTnLst>
                    </p:cTn>
                  </p:par>
                  <p:par>
                    <p:cTn id="34" fill="hold">
                      <p:stCondLst>
                        <p:cond delay="indefinite"/>
                      </p:stCondLst>
                      <p:childTnLst>
                        <p:par>
                          <p:cTn id="35" fill="hold">
                            <p:stCondLst>
                              <p:cond delay="0"/>
                            </p:stCondLst>
                            <p:childTnLst>
                              <p:par>
                                <p:cTn id="36" presetID="51" presetClass="entr" presetSubtype="0" fill="hold" grpId="0" nodeType="clickEffect">
                                  <p:stCondLst>
                                    <p:cond delay="0"/>
                                  </p:stCondLst>
                                  <p:childTnLst>
                                    <p:set>
                                      <p:cBhvr>
                                        <p:cTn id="37" dur="1" fill="hold">
                                          <p:stCondLst>
                                            <p:cond delay="0"/>
                                          </p:stCondLst>
                                        </p:cTn>
                                        <p:tgtEl>
                                          <p:spTgt spid="434"/>
                                        </p:tgtEl>
                                        <p:attrNameLst>
                                          <p:attrName>style.visibility</p:attrName>
                                        </p:attrNameLst>
                                      </p:cBhvr>
                                      <p:to>
                                        <p:strVal val="visible"/>
                                      </p:to>
                                    </p:set>
                                    <p:animEffect transition="in" filter="fade">
                                      <p:cBhvr>
                                        <p:cTn id="38" dur="770" decel="100000"/>
                                        <p:tgtEl>
                                          <p:spTgt spid="434"/>
                                        </p:tgtEl>
                                      </p:cBhvr>
                                    </p:animEffect>
                                    <p:animScale>
                                      <p:cBhvr>
                                        <p:cTn id="39" dur="770" decel="100000"/>
                                        <p:tgtEl>
                                          <p:spTgt spid="434"/>
                                        </p:tgtEl>
                                      </p:cBhvr>
                                      <p:from x="10000" y="10000"/>
                                      <p:to x="200000" y="450000"/>
                                    </p:animScale>
                                    <p:animScale>
                                      <p:cBhvr>
                                        <p:cTn id="40" dur="1230" accel="100000" fill="hold">
                                          <p:stCondLst>
                                            <p:cond delay="770"/>
                                          </p:stCondLst>
                                        </p:cTn>
                                        <p:tgtEl>
                                          <p:spTgt spid="434"/>
                                        </p:tgtEl>
                                      </p:cBhvr>
                                      <p:from x="200000" y="450000"/>
                                      <p:to x="100000" y="100000"/>
                                    </p:animScale>
                                    <p:set>
                                      <p:cBhvr>
                                        <p:cTn id="41" dur="770" fill="hold"/>
                                        <p:tgtEl>
                                          <p:spTgt spid="434"/>
                                        </p:tgtEl>
                                        <p:attrNameLst>
                                          <p:attrName>ppt_x</p:attrName>
                                        </p:attrNameLst>
                                      </p:cBhvr>
                                      <p:to>
                                        <p:strVal val="(0.5)"/>
                                      </p:to>
                                    </p:set>
                                    <p:anim from="(0.5)" to="(#ppt_x)" calcmode="lin" valueType="num">
                                      <p:cBhvr>
                                        <p:cTn id="42" dur="1230" accel="100000" fill="hold">
                                          <p:stCondLst>
                                            <p:cond delay="770"/>
                                          </p:stCondLst>
                                        </p:cTn>
                                        <p:tgtEl>
                                          <p:spTgt spid="434"/>
                                        </p:tgtEl>
                                        <p:attrNameLst>
                                          <p:attrName>ppt_x</p:attrName>
                                        </p:attrNameLst>
                                      </p:cBhvr>
                                    </p:anim>
                                    <p:set>
                                      <p:cBhvr>
                                        <p:cTn id="43" dur="770" fill="hold"/>
                                        <p:tgtEl>
                                          <p:spTgt spid="434"/>
                                        </p:tgtEl>
                                        <p:attrNameLst>
                                          <p:attrName>ppt_y</p:attrName>
                                        </p:attrNameLst>
                                      </p:cBhvr>
                                      <p:to>
                                        <p:strVal val="(#ppt_y+0.4)"/>
                                      </p:to>
                                    </p:set>
                                    <p:anim from="(#ppt_y+0.4)" to="(#ppt_y)" calcmode="lin" valueType="num">
                                      <p:cBhvr>
                                        <p:cTn id="44" dur="1230" accel="100000" fill="hold">
                                          <p:stCondLst>
                                            <p:cond delay="770"/>
                                          </p:stCondLst>
                                        </p:cTn>
                                        <p:tgtEl>
                                          <p:spTgt spid="43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2" grpId="0" animBg="1"/>
      <p:bldP spid="43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428597" y="382794"/>
            <a:ext cx="8215370" cy="769441"/>
          </a:xfrm>
          <a:prstGeom prst="rect">
            <a:avLst/>
          </a:prstGeom>
          <a:noFill/>
        </p:spPr>
        <p:txBody>
          <a:bodyPr wrap="square" rtlCol="0">
            <a:spAutoFit/>
          </a:bodyPr>
          <a:lstStyle/>
          <a:p>
            <a:r>
              <a:rPr kumimoji="1" lang="ja-JP" altLang="en-US" sz="4400" dirty="0" smtClean="0">
                <a:latin typeface="HGP創英角ﾎﾟｯﾌﾟ体" pitchFamily="50" charset="-128"/>
                <a:ea typeface="HGP創英角ﾎﾟｯﾌﾟ体" pitchFamily="50" charset="-128"/>
              </a:rPr>
              <a:t>学級活動（１）と（２）　　</a:t>
            </a:r>
            <a:r>
              <a:rPr kumimoji="1" lang="en-US" altLang="ja-JP" sz="4400" dirty="0" smtClean="0">
                <a:latin typeface="HGP創英角ﾎﾟｯﾌﾟ体" pitchFamily="50" charset="-128"/>
                <a:ea typeface="HGP創英角ﾎﾟｯﾌﾟ体" pitchFamily="50" charset="-128"/>
              </a:rPr>
              <a:t>【</a:t>
            </a:r>
            <a:r>
              <a:rPr kumimoji="1" lang="ja-JP" altLang="en-US" sz="4400" dirty="0" smtClean="0">
                <a:latin typeface="HGP創英角ﾎﾟｯﾌﾟ体" pitchFamily="50" charset="-128"/>
                <a:ea typeface="HGP創英角ﾎﾟｯﾌﾟ体" pitchFamily="50" charset="-128"/>
              </a:rPr>
              <a:t>違い</a:t>
            </a:r>
            <a:r>
              <a:rPr kumimoji="1" lang="en-US" altLang="ja-JP" sz="4400" dirty="0" smtClean="0">
                <a:latin typeface="HGP創英角ﾎﾟｯﾌﾟ体" pitchFamily="50" charset="-128"/>
                <a:ea typeface="HGP創英角ﾎﾟｯﾌﾟ体" pitchFamily="50" charset="-128"/>
              </a:rPr>
              <a:t>】</a:t>
            </a:r>
            <a:endParaRPr kumimoji="1" lang="ja-JP" altLang="en-US" sz="4400" dirty="0">
              <a:latin typeface="HGP創英角ﾎﾟｯﾌﾟ体" pitchFamily="50" charset="-128"/>
              <a:ea typeface="HGP創英角ﾎﾟｯﾌﾟ体" pitchFamily="50" charset="-128"/>
            </a:endParaRPr>
          </a:p>
        </p:txBody>
      </p:sp>
      <p:grpSp>
        <p:nvGrpSpPr>
          <p:cNvPr id="2" name="グループ化 21"/>
          <p:cNvGrpSpPr/>
          <p:nvPr/>
        </p:nvGrpSpPr>
        <p:grpSpPr>
          <a:xfrm>
            <a:off x="142850" y="1340768"/>
            <a:ext cx="8858312" cy="5184576"/>
            <a:chOff x="297712" y="1340768"/>
            <a:chExt cx="9453540" cy="5184576"/>
          </a:xfrm>
        </p:grpSpPr>
        <p:sp>
          <p:nvSpPr>
            <p:cNvPr id="16" name="正方形/長方形 15"/>
            <p:cNvSpPr/>
            <p:nvPr/>
          </p:nvSpPr>
          <p:spPr>
            <a:xfrm>
              <a:off x="5027484" y="2615608"/>
              <a:ext cx="4723766" cy="3909735"/>
            </a:xfrm>
            <a:prstGeom prst="rect">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ja-JP" sz="2400" dirty="0" smtClean="0">
                  <a:solidFill>
                    <a:schemeClr val="tx1"/>
                  </a:solidFill>
                </a:rPr>
                <a:t>・学級に共通し、</a:t>
              </a:r>
              <a:r>
                <a:rPr lang="ja-JP" altLang="ja-JP" sz="2800" u="sng" dirty="0" smtClean="0">
                  <a:solidFill>
                    <a:schemeClr val="tx1"/>
                  </a:solidFill>
                  <a:latin typeface="HGP創英角ﾎﾟｯﾌﾟ体" pitchFamily="50" charset="-128"/>
                  <a:ea typeface="HGP創英角ﾎﾟｯﾌﾟ体" pitchFamily="50" charset="-128"/>
                </a:rPr>
                <a:t>個々人が努力して</a:t>
              </a:r>
              <a:r>
                <a:rPr lang="ja-JP" altLang="ja-JP" sz="2400" dirty="0" smtClean="0">
                  <a:solidFill>
                    <a:schemeClr val="tx1"/>
                  </a:solidFill>
                </a:rPr>
                <a:t>解決すべき内容を扱う。</a:t>
              </a:r>
            </a:p>
            <a:p>
              <a:r>
                <a:rPr lang="ja-JP" altLang="ja-JP" sz="2400" dirty="0" smtClean="0">
                  <a:solidFill>
                    <a:schemeClr val="tx1"/>
                  </a:solidFill>
                </a:rPr>
                <a:t>・取り上げる内容を</a:t>
              </a:r>
              <a:r>
                <a:rPr lang="ja-JP" altLang="ja-JP" sz="2800" u="sng" dirty="0" smtClean="0">
                  <a:solidFill>
                    <a:schemeClr val="tx1"/>
                  </a:solidFill>
                  <a:latin typeface="HGP創英角ﾎﾟｯﾌﾟ体" pitchFamily="50" charset="-128"/>
                  <a:ea typeface="HGP創英角ﾎﾟｯﾌﾟ体" pitchFamily="50" charset="-128"/>
                </a:rPr>
                <a:t>教師が決める。</a:t>
              </a:r>
              <a:endParaRPr lang="en-US" altLang="ja-JP" sz="2800" u="sng" dirty="0" smtClean="0">
                <a:solidFill>
                  <a:schemeClr val="tx1"/>
                </a:solidFill>
                <a:latin typeface="HGP創英角ﾎﾟｯﾌﾟ体" pitchFamily="50" charset="-128"/>
                <a:ea typeface="HGP創英角ﾎﾟｯﾌﾟ体" pitchFamily="50" charset="-128"/>
              </a:endParaRPr>
            </a:p>
            <a:p>
              <a:r>
                <a:rPr lang="ja-JP" altLang="ja-JP" sz="2400" dirty="0" smtClean="0">
                  <a:solidFill>
                    <a:schemeClr val="tx1"/>
                  </a:solidFill>
                </a:rPr>
                <a:t>・解決方法などについて話し合い、自己決定したことに基づいて</a:t>
              </a:r>
              <a:r>
                <a:rPr lang="ja-JP" altLang="ja-JP" sz="2800" u="sng" dirty="0" smtClean="0">
                  <a:solidFill>
                    <a:srgbClr val="FF0000"/>
                  </a:solidFill>
                  <a:latin typeface="HGP創英角ﾎﾟｯﾌﾟ体" pitchFamily="50" charset="-128"/>
                  <a:ea typeface="HGP創英角ﾎﾟｯﾌﾟ体" pitchFamily="50" charset="-128"/>
                </a:rPr>
                <a:t>一人一人が強い意志で努力し</a:t>
              </a:r>
              <a:r>
                <a:rPr lang="ja-JP" altLang="ja-JP" sz="2800" u="sng" dirty="0" smtClean="0">
                  <a:solidFill>
                    <a:schemeClr val="tx1"/>
                  </a:solidFill>
                  <a:latin typeface="HGP創英角ﾎﾟｯﾌﾟ体" pitchFamily="50" charset="-128"/>
                  <a:ea typeface="HGP創英角ﾎﾟｯﾌﾟ体" pitchFamily="50" charset="-128"/>
                </a:rPr>
                <a:t>、</a:t>
              </a:r>
              <a:r>
                <a:rPr lang="ja-JP" altLang="ja-JP" sz="2800" dirty="0" smtClean="0">
                  <a:solidFill>
                    <a:schemeClr val="tx1"/>
                  </a:solidFill>
                  <a:latin typeface="HGP創英角ﾎﾟｯﾌﾟ体" pitchFamily="50" charset="-128"/>
                  <a:ea typeface="HGP創英角ﾎﾟｯﾌﾟ体" pitchFamily="50" charset="-128"/>
                </a:rPr>
                <a:t>よりよい自分へと成長しようとする活動。</a:t>
              </a:r>
              <a:endParaRPr kumimoji="1" lang="ja-JP" altLang="en-US" sz="2800" dirty="0">
                <a:solidFill>
                  <a:schemeClr val="tx1"/>
                </a:solidFill>
                <a:latin typeface="HGP創英角ﾎﾟｯﾌﾟ体" pitchFamily="50" charset="-128"/>
                <a:ea typeface="HGP創英角ﾎﾟｯﾌﾟ体" pitchFamily="50" charset="-128"/>
              </a:endParaRPr>
            </a:p>
          </p:txBody>
        </p:sp>
        <p:sp>
          <p:nvSpPr>
            <p:cNvPr id="15" name="正方形/長方形 14"/>
            <p:cNvSpPr/>
            <p:nvPr/>
          </p:nvSpPr>
          <p:spPr>
            <a:xfrm>
              <a:off x="309530" y="2611376"/>
              <a:ext cx="4717954" cy="3913968"/>
            </a:xfrm>
            <a:prstGeom prst="rect">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ja-JP" sz="2400" dirty="0" smtClean="0">
                  <a:solidFill>
                    <a:schemeClr val="tx1"/>
                  </a:solidFill>
                </a:rPr>
                <a:t>・学級の</a:t>
              </a:r>
              <a:r>
                <a:rPr lang="ja-JP" altLang="ja-JP" sz="2800" u="sng" dirty="0" smtClean="0">
                  <a:solidFill>
                    <a:schemeClr val="tx1"/>
                  </a:solidFill>
                  <a:latin typeface="HGP創英角ﾎﾟｯﾌﾟ体" pitchFamily="50" charset="-128"/>
                  <a:ea typeface="HGP創英角ﾎﾟｯﾌﾟ体" pitchFamily="50" charset="-128"/>
                </a:rPr>
                <a:t>全員が協力して</a:t>
              </a:r>
              <a:r>
                <a:rPr lang="ja-JP" altLang="ja-JP" sz="2400" dirty="0" smtClean="0">
                  <a:solidFill>
                    <a:schemeClr val="tx1"/>
                  </a:solidFill>
                </a:rPr>
                <a:t>取り組むべき内容を扱う。</a:t>
              </a:r>
              <a:endParaRPr lang="en-US" altLang="ja-JP" sz="2400" dirty="0" smtClean="0">
                <a:solidFill>
                  <a:schemeClr val="tx1"/>
                </a:solidFill>
              </a:endParaRPr>
            </a:p>
            <a:p>
              <a:r>
                <a:rPr lang="ja-JP" altLang="ja-JP" sz="2400" dirty="0" smtClean="0">
                  <a:solidFill>
                    <a:schemeClr val="tx1"/>
                  </a:solidFill>
                </a:rPr>
                <a:t>・取り上げる内容を</a:t>
              </a:r>
              <a:r>
                <a:rPr lang="ja-JP" altLang="ja-JP" sz="2800" u="sng" dirty="0" smtClean="0">
                  <a:solidFill>
                    <a:schemeClr val="tx1"/>
                  </a:solidFill>
                  <a:latin typeface="HGP創英角ﾎﾟｯﾌﾟ体" pitchFamily="50" charset="-128"/>
                  <a:ea typeface="HGP創英角ﾎﾟｯﾌﾟ体" pitchFamily="50" charset="-128"/>
                </a:rPr>
                <a:t>子どもたちが決める。</a:t>
              </a:r>
            </a:p>
            <a:p>
              <a:r>
                <a:rPr lang="ja-JP" altLang="ja-JP" sz="2400" dirty="0" smtClean="0">
                  <a:solidFill>
                    <a:schemeClr val="tx1"/>
                  </a:solidFill>
                </a:rPr>
                <a:t>・方法などを話し合い、集団決定したことに基づいて</a:t>
              </a:r>
              <a:r>
                <a:rPr lang="ja-JP" altLang="ja-JP" sz="2800" u="sng" dirty="0" smtClean="0">
                  <a:solidFill>
                    <a:srgbClr val="FF0000"/>
                  </a:solidFill>
                  <a:latin typeface="HGP創英角ﾎﾟｯﾌﾟ体" pitchFamily="50" charset="-128"/>
                  <a:ea typeface="HGP創英角ﾎﾟｯﾌﾟ体" pitchFamily="50" charset="-128"/>
                </a:rPr>
                <a:t>みんなで協力して</a:t>
              </a:r>
              <a:r>
                <a:rPr lang="ja-JP" altLang="ja-JP" sz="2800" dirty="0" smtClean="0">
                  <a:solidFill>
                    <a:schemeClr val="tx1"/>
                  </a:solidFill>
                  <a:latin typeface="HGP創英角ﾎﾟｯﾌﾟ体" pitchFamily="50" charset="-128"/>
                  <a:ea typeface="HGP創英角ﾎﾟｯﾌﾟ体" pitchFamily="50" charset="-128"/>
                </a:rPr>
                <a:t>よりよい学級や学校の生活を築く活動。</a:t>
              </a:r>
              <a:endParaRPr kumimoji="1" lang="ja-JP" altLang="en-US" sz="2800" dirty="0">
                <a:solidFill>
                  <a:schemeClr val="tx1"/>
                </a:solidFill>
                <a:latin typeface="HGP創英角ﾎﾟｯﾌﾟ体" pitchFamily="50" charset="-128"/>
                <a:ea typeface="HGP創英角ﾎﾟｯﾌﾟ体" pitchFamily="50" charset="-128"/>
              </a:endParaRPr>
            </a:p>
          </p:txBody>
        </p:sp>
        <p:sp>
          <p:nvSpPr>
            <p:cNvPr id="17" name="正方形/長方形 16"/>
            <p:cNvSpPr/>
            <p:nvPr/>
          </p:nvSpPr>
          <p:spPr>
            <a:xfrm>
              <a:off x="297712" y="1340768"/>
              <a:ext cx="4729772" cy="1278249"/>
            </a:xfrm>
            <a:prstGeom prst="rect">
              <a:avLst/>
            </a:prstGeom>
            <a:solidFill>
              <a:srgbClr val="FF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ja-JP" sz="2800" b="1" dirty="0" smtClean="0">
                  <a:solidFill>
                    <a:schemeClr val="tx1"/>
                  </a:solidFill>
                </a:rPr>
                <a:t>学級活動（１）</a:t>
              </a:r>
            </a:p>
            <a:p>
              <a:r>
                <a:rPr lang="ja-JP" altLang="ja-JP" sz="2400" dirty="0" smtClean="0">
                  <a:solidFill>
                    <a:schemeClr val="tx1"/>
                  </a:solidFill>
                </a:rPr>
                <a:t>学級や学校の生活づくり</a:t>
              </a:r>
              <a:endParaRPr kumimoji="1" lang="ja-JP" altLang="en-US" sz="2400" dirty="0">
                <a:solidFill>
                  <a:schemeClr val="tx1"/>
                </a:solidFill>
              </a:endParaRPr>
            </a:p>
          </p:txBody>
        </p:sp>
        <p:sp>
          <p:nvSpPr>
            <p:cNvPr id="18" name="正方形/長方形 17"/>
            <p:cNvSpPr/>
            <p:nvPr/>
          </p:nvSpPr>
          <p:spPr>
            <a:xfrm>
              <a:off x="5027483" y="1360967"/>
              <a:ext cx="4723769" cy="1259931"/>
            </a:xfrm>
            <a:prstGeom prst="rect">
              <a:avLst/>
            </a:prstGeom>
            <a:solidFill>
              <a:srgbClr val="FF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ja-JP" sz="2800" b="1" dirty="0" smtClean="0">
                  <a:solidFill>
                    <a:schemeClr val="tx1"/>
                  </a:solidFill>
                </a:rPr>
                <a:t>学級活動（２）</a:t>
              </a:r>
            </a:p>
            <a:p>
              <a:r>
                <a:rPr lang="ja-JP" altLang="ja-JP" sz="2400" dirty="0" smtClean="0">
                  <a:solidFill>
                    <a:schemeClr val="tx1"/>
                  </a:solidFill>
                </a:rPr>
                <a:t>日常の生活や学習への適応及び健康安全</a:t>
              </a:r>
              <a:endParaRPr kumimoji="1" lang="ja-JP" altLang="en-US" sz="2400" dirty="0">
                <a:solidFill>
                  <a:schemeClr val="tx1"/>
                </a:solidFill>
              </a:endParaRPr>
            </a:p>
          </p:txBody>
        </p:sp>
      </p:grpSp>
      <p:sp>
        <p:nvSpPr>
          <p:cNvPr id="9" name="テキスト ボックス 8"/>
          <p:cNvSpPr txBox="1"/>
          <p:nvPr/>
        </p:nvSpPr>
        <p:spPr>
          <a:xfrm>
            <a:off x="7884368" y="6381328"/>
            <a:ext cx="1296144" cy="461665"/>
          </a:xfrm>
          <a:prstGeom prst="rect">
            <a:avLst/>
          </a:prstGeom>
          <a:noFill/>
        </p:spPr>
        <p:txBody>
          <a:bodyPr wrap="square" rtlCol="0">
            <a:spAutoFit/>
          </a:bodyPr>
          <a:lstStyle/>
          <a:p>
            <a:r>
              <a:rPr kumimoji="1" lang="ja-JP" altLang="en-US" sz="2400" b="1" dirty="0" smtClean="0"/>
              <a:t>＜</a:t>
            </a:r>
            <a:r>
              <a:rPr kumimoji="1" lang="en-US" altLang="ja-JP" sz="2400" b="1" dirty="0" smtClean="0"/>
              <a:t>11</a:t>
            </a:r>
            <a:r>
              <a:rPr kumimoji="1" lang="ja-JP" altLang="en-US" sz="2400" b="1" dirty="0" smtClean="0"/>
              <a:t>＞</a:t>
            </a:r>
            <a:endParaRPr kumimoji="1" lang="ja-JP" altLang="en-US" sz="24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9"/>
          <p:cNvGrpSpPr/>
          <p:nvPr/>
        </p:nvGrpSpPr>
        <p:grpSpPr>
          <a:xfrm>
            <a:off x="251520" y="1340768"/>
            <a:ext cx="8572562" cy="5088632"/>
            <a:chOff x="309529" y="1340764"/>
            <a:chExt cx="9286942" cy="5088632"/>
          </a:xfrm>
        </p:grpSpPr>
        <p:sp>
          <p:nvSpPr>
            <p:cNvPr id="11" name="正方形/長方形 10"/>
            <p:cNvSpPr/>
            <p:nvPr/>
          </p:nvSpPr>
          <p:spPr>
            <a:xfrm>
              <a:off x="4875609" y="2615609"/>
              <a:ext cx="4720862" cy="3813787"/>
            </a:xfrm>
            <a:prstGeom prst="rect">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solidFill>
                  <a:schemeClr val="tx1"/>
                </a:solidFill>
              </a:endParaRPr>
            </a:p>
          </p:txBody>
        </p:sp>
        <p:sp>
          <p:nvSpPr>
            <p:cNvPr id="12" name="正方形/長方形 11"/>
            <p:cNvSpPr/>
            <p:nvPr/>
          </p:nvSpPr>
          <p:spPr>
            <a:xfrm>
              <a:off x="309530" y="2615610"/>
              <a:ext cx="4566079" cy="3813786"/>
            </a:xfrm>
            <a:prstGeom prst="rect">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solidFill>
                  <a:schemeClr val="tx1"/>
                </a:solidFill>
              </a:endParaRPr>
            </a:p>
          </p:txBody>
        </p:sp>
        <p:sp>
          <p:nvSpPr>
            <p:cNvPr id="13" name="正方形/長方形 12"/>
            <p:cNvSpPr/>
            <p:nvPr/>
          </p:nvSpPr>
          <p:spPr>
            <a:xfrm>
              <a:off x="309529" y="1340764"/>
              <a:ext cx="4566080" cy="1274846"/>
            </a:xfrm>
            <a:prstGeom prst="rect">
              <a:avLst/>
            </a:prstGeom>
            <a:solidFill>
              <a:srgbClr val="FF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ja-JP" sz="2800" b="1" dirty="0" smtClean="0">
                  <a:solidFill>
                    <a:schemeClr val="tx1"/>
                  </a:solidFill>
                </a:rPr>
                <a:t>学級活動（１）</a:t>
              </a:r>
            </a:p>
            <a:p>
              <a:r>
                <a:rPr lang="ja-JP" altLang="ja-JP" sz="2400" dirty="0" smtClean="0">
                  <a:solidFill>
                    <a:schemeClr val="tx1"/>
                  </a:solidFill>
                </a:rPr>
                <a:t>学級や学校の生活づくり</a:t>
              </a:r>
              <a:endParaRPr kumimoji="1" lang="ja-JP" altLang="en-US" sz="2400" dirty="0">
                <a:solidFill>
                  <a:schemeClr val="tx1"/>
                </a:solidFill>
              </a:endParaRPr>
            </a:p>
          </p:txBody>
        </p:sp>
        <p:sp>
          <p:nvSpPr>
            <p:cNvPr id="14" name="正方形/長方形 13"/>
            <p:cNvSpPr/>
            <p:nvPr/>
          </p:nvSpPr>
          <p:spPr>
            <a:xfrm>
              <a:off x="4875609" y="1340764"/>
              <a:ext cx="4720862" cy="1296144"/>
            </a:xfrm>
            <a:prstGeom prst="rect">
              <a:avLst/>
            </a:prstGeom>
            <a:solidFill>
              <a:srgbClr val="FF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ja-JP" sz="2800" b="1" dirty="0" smtClean="0">
                  <a:solidFill>
                    <a:schemeClr val="tx1"/>
                  </a:solidFill>
                </a:rPr>
                <a:t>学級活動（２）</a:t>
              </a:r>
            </a:p>
            <a:p>
              <a:r>
                <a:rPr lang="ja-JP" altLang="ja-JP" sz="2400" dirty="0" smtClean="0">
                  <a:solidFill>
                    <a:schemeClr val="tx1"/>
                  </a:solidFill>
                </a:rPr>
                <a:t>日常の生活や学習への適応及び健康安全</a:t>
              </a:r>
              <a:endParaRPr kumimoji="1" lang="ja-JP" altLang="en-US" sz="2400" dirty="0">
                <a:solidFill>
                  <a:schemeClr val="tx1"/>
                </a:solidFill>
              </a:endParaRPr>
            </a:p>
          </p:txBody>
        </p:sp>
      </p:grpSp>
      <p:sp>
        <p:nvSpPr>
          <p:cNvPr id="15" name="テキスト ボックス 14"/>
          <p:cNvSpPr txBox="1"/>
          <p:nvPr/>
        </p:nvSpPr>
        <p:spPr>
          <a:xfrm>
            <a:off x="942208" y="340263"/>
            <a:ext cx="7558882" cy="769441"/>
          </a:xfrm>
          <a:prstGeom prst="rect">
            <a:avLst/>
          </a:prstGeom>
          <a:noFill/>
        </p:spPr>
        <p:txBody>
          <a:bodyPr wrap="square" rtlCol="0">
            <a:spAutoFit/>
          </a:bodyPr>
          <a:lstStyle/>
          <a:p>
            <a:r>
              <a:rPr kumimoji="1" lang="ja-JP" altLang="en-US" sz="4400" dirty="0" smtClean="0">
                <a:latin typeface="HG創英角ﾎﾟｯﾌﾟ体" pitchFamily="49" charset="-128"/>
                <a:ea typeface="HG創英角ﾎﾟｯﾌﾟ体" pitchFamily="49" charset="-128"/>
              </a:rPr>
              <a:t>学級活</a:t>
            </a:r>
            <a:r>
              <a:rPr lang="ja-JP" altLang="en-US" sz="4400" dirty="0" smtClean="0">
                <a:latin typeface="HGP創英角ﾎﾟｯﾌﾟ体" pitchFamily="50" charset="-128"/>
                <a:ea typeface="HGP創英角ﾎﾟｯﾌﾟ体" pitchFamily="50" charset="-128"/>
              </a:rPr>
              <a:t>動</a:t>
            </a:r>
            <a:r>
              <a:rPr lang="en-US" altLang="ja-JP" sz="4400" dirty="0" smtClean="0">
                <a:latin typeface="HGP創英角ﾎﾟｯﾌﾟ体" pitchFamily="50" charset="-128"/>
                <a:ea typeface="HGP創英角ﾎﾟｯﾌﾟ体" pitchFamily="50" charset="-128"/>
              </a:rPr>
              <a:t>(1)</a:t>
            </a:r>
            <a:r>
              <a:rPr lang="ja-JP" altLang="en-US" sz="4400" dirty="0" smtClean="0">
                <a:latin typeface="HGP創英角ﾎﾟｯﾌﾟ体" pitchFamily="50" charset="-128"/>
                <a:ea typeface="HGP創英角ﾎﾟｯﾌﾟ体" pitchFamily="50" charset="-128"/>
              </a:rPr>
              <a:t>と</a:t>
            </a:r>
            <a:r>
              <a:rPr lang="en-US" altLang="ja-JP" sz="4400" dirty="0" smtClean="0">
                <a:latin typeface="HGP創英角ﾎﾟｯﾌﾟ体" pitchFamily="50" charset="-128"/>
                <a:ea typeface="HGP創英角ﾎﾟｯﾌﾟ体" pitchFamily="50" charset="-128"/>
              </a:rPr>
              <a:t>(2)</a:t>
            </a:r>
            <a:r>
              <a:rPr lang="ja-JP" altLang="en-US" sz="4400" dirty="0" smtClean="0">
                <a:latin typeface="HGP創英角ﾎﾟｯﾌﾟ体" pitchFamily="50" charset="-128"/>
                <a:ea typeface="HGP創英角ﾎﾟｯﾌﾟ体" pitchFamily="50" charset="-128"/>
              </a:rPr>
              <a:t>　</a:t>
            </a:r>
            <a:r>
              <a:rPr lang="en-US" altLang="ja-JP" sz="4400" dirty="0" smtClean="0">
                <a:latin typeface="HG創英角ﾎﾟｯﾌﾟ体" pitchFamily="49" charset="-128"/>
                <a:ea typeface="HG創英角ﾎﾟｯﾌﾟ体" pitchFamily="49" charset="-128"/>
              </a:rPr>
              <a:t>【</a:t>
            </a:r>
            <a:r>
              <a:rPr kumimoji="1" lang="ja-JP" altLang="en-US" sz="4400" dirty="0" smtClean="0">
                <a:latin typeface="HG創英角ﾎﾟｯﾌﾟ体" pitchFamily="49" charset="-128"/>
                <a:ea typeface="HG創英角ﾎﾟｯﾌﾟ体" pitchFamily="49" charset="-128"/>
              </a:rPr>
              <a:t>特徴</a:t>
            </a:r>
            <a:r>
              <a:rPr kumimoji="1" lang="en-US" altLang="ja-JP" sz="4400" dirty="0" smtClean="0">
                <a:latin typeface="HG創英角ﾎﾟｯﾌﾟ体" pitchFamily="49" charset="-128"/>
                <a:ea typeface="HG創英角ﾎﾟｯﾌﾟ体" pitchFamily="49" charset="-128"/>
              </a:rPr>
              <a:t>】</a:t>
            </a:r>
            <a:endParaRPr kumimoji="1" lang="ja-JP" altLang="en-US" sz="4400" dirty="0">
              <a:latin typeface="HG創英角ﾎﾟｯﾌﾟ体" pitchFamily="49" charset="-128"/>
              <a:ea typeface="HG創英角ﾎﾟｯﾌﾟ体" pitchFamily="49" charset="-128"/>
            </a:endParaRPr>
          </a:p>
        </p:txBody>
      </p:sp>
      <p:sp>
        <p:nvSpPr>
          <p:cNvPr id="17" name="正方形/長方形 16"/>
          <p:cNvSpPr/>
          <p:nvPr/>
        </p:nvSpPr>
        <p:spPr>
          <a:xfrm>
            <a:off x="357169" y="2852936"/>
            <a:ext cx="4118331" cy="2185214"/>
          </a:xfrm>
          <a:prstGeom prst="rect">
            <a:avLst/>
          </a:prstGeom>
        </p:spPr>
        <p:txBody>
          <a:bodyPr wrap="square">
            <a:spAutoFit/>
          </a:bodyPr>
          <a:lstStyle/>
          <a:p>
            <a:r>
              <a:rPr lang="ja-JP" altLang="ja-JP" sz="2400" dirty="0" smtClean="0"/>
              <a:t>・</a:t>
            </a:r>
            <a:r>
              <a:rPr lang="ja-JP" altLang="ja-JP" sz="2800" dirty="0" smtClean="0">
                <a:latin typeface="HG創英角ﾎﾟｯﾌﾟ体" pitchFamily="49" charset="-128"/>
                <a:ea typeface="HG創英角ﾎﾟｯﾌﾟ体" pitchFamily="49" charset="-128"/>
              </a:rPr>
              <a:t>社会的な実践力</a:t>
            </a:r>
            <a:r>
              <a:rPr lang="ja-JP" altLang="ja-JP" sz="2400" dirty="0" smtClean="0"/>
              <a:t>を育てる、</a:t>
            </a:r>
          </a:p>
          <a:p>
            <a:r>
              <a:rPr lang="ja-JP" altLang="ja-JP" sz="2800" dirty="0" smtClean="0">
                <a:solidFill>
                  <a:srgbClr val="FF0000"/>
                </a:solidFill>
                <a:latin typeface="HG創英角ﾎﾟｯﾌﾟ体" pitchFamily="49" charset="-128"/>
                <a:ea typeface="HG創英角ﾎﾟｯﾌﾟ体" pitchFamily="49" charset="-128"/>
              </a:rPr>
              <a:t>集団決定</a:t>
            </a:r>
            <a:r>
              <a:rPr lang="ja-JP" altLang="ja-JP" sz="2400" dirty="0" smtClean="0"/>
              <a:t>による話合いを中核とした</a:t>
            </a:r>
            <a:r>
              <a:rPr lang="ja-JP" altLang="ja-JP" sz="2800" dirty="0" smtClean="0">
                <a:latin typeface="HG創英角ﾎﾟｯﾌﾟ体" pitchFamily="49" charset="-128"/>
                <a:ea typeface="HG創英角ﾎﾟｯﾌﾟ体" pitchFamily="49" charset="-128"/>
              </a:rPr>
              <a:t>自治的</a:t>
            </a:r>
            <a:r>
              <a:rPr lang="ja-JP" altLang="ja-JP" sz="2400" dirty="0" smtClean="0"/>
              <a:t>な活動</a:t>
            </a:r>
            <a:endParaRPr lang="en-US" altLang="ja-JP" sz="2400" dirty="0" smtClean="0"/>
          </a:p>
          <a:p>
            <a:r>
              <a:rPr lang="ja-JP" altLang="ja-JP" sz="2400" dirty="0" smtClean="0"/>
              <a:t>［</a:t>
            </a:r>
            <a:r>
              <a:rPr lang="en-US" altLang="ja-JP" sz="2800" dirty="0" smtClean="0">
                <a:latin typeface="HGP創英角ﾎﾟｯﾌﾟ体" pitchFamily="50" charset="-128"/>
                <a:ea typeface="HGP創英角ﾎﾟｯﾌﾟ体" pitchFamily="50" charset="-128"/>
              </a:rPr>
              <a:t>Yes</a:t>
            </a:r>
            <a:r>
              <a:rPr lang="ja-JP" altLang="en-US" sz="2800" dirty="0" err="1" smtClean="0">
                <a:latin typeface="HGP創英角ﾎﾟｯﾌﾟ体" pitchFamily="50" charset="-128"/>
                <a:ea typeface="HGP創英角ﾎﾟｯﾌﾟ体" pitchFamily="50" charset="-128"/>
              </a:rPr>
              <a:t>、</a:t>
            </a:r>
            <a:r>
              <a:rPr lang="en-US" altLang="ja-JP" sz="2800" dirty="0" smtClean="0">
                <a:solidFill>
                  <a:srgbClr val="FF0000"/>
                </a:solidFill>
                <a:latin typeface="HGP創英角ﾎﾟｯﾌﾟ体" pitchFamily="50" charset="-128"/>
                <a:ea typeface="HGP創英角ﾎﾟｯﾌﾟ体" pitchFamily="50" charset="-128"/>
              </a:rPr>
              <a:t>We</a:t>
            </a:r>
            <a:r>
              <a:rPr lang="en-US" altLang="ja-JP" sz="2800" dirty="0" smtClean="0">
                <a:latin typeface="HGP創英角ﾎﾟｯﾌﾟ体" pitchFamily="50" charset="-128"/>
                <a:ea typeface="HGP創英角ﾎﾟｯﾌﾟ体" pitchFamily="50" charset="-128"/>
              </a:rPr>
              <a:t> Can</a:t>
            </a:r>
            <a:r>
              <a:rPr lang="ja-JP" altLang="ja-JP" sz="2800" dirty="0" err="1" smtClean="0">
                <a:latin typeface="HGP創英角ﾎﾟｯﾌﾟ体" pitchFamily="50" charset="-128"/>
                <a:ea typeface="HGP創英角ﾎﾟｯﾌﾟ体" pitchFamily="50" charset="-128"/>
              </a:rPr>
              <a:t>．</a:t>
            </a:r>
            <a:endParaRPr lang="en-US" altLang="ja-JP" sz="2800" dirty="0" smtClean="0">
              <a:latin typeface="HGP創英角ﾎﾟｯﾌﾟ体" pitchFamily="50" charset="-128"/>
              <a:ea typeface="HGP創英角ﾎﾟｯﾌﾟ体" pitchFamily="50" charset="-128"/>
            </a:endParaRPr>
          </a:p>
          <a:p>
            <a:r>
              <a:rPr lang="ja-JP" altLang="en-US" sz="2400" dirty="0" smtClean="0">
                <a:latin typeface="HGP創英角ﾎﾟｯﾌﾟ体" pitchFamily="50" charset="-128"/>
                <a:ea typeface="HGP創英角ﾎﾟｯﾌﾟ体" pitchFamily="50" charset="-128"/>
              </a:rPr>
              <a:t>　　　　　　　</a:t>
            </a:r>
            <a:r>
              <a:rPr lang="ja-JP" altLang="ja-JP" sz="2400" dirty="0" smtClean="0"/>
              <a:t>を実感させる活動］</a:t>
            </a:r>
            <a:endParaRPr lang="ja-JP" altLang="en-US" sz="2400" dirty="0"/>
          </a:p>
        </p:txBody>
      </p:sp>
      <p:sp>
        <p:nvSpPr>
          <p:cNvPr id="19" name="正方形/長方形 18"/>
          <p:cNvSpPr/>
          <p:nvPr/>
        </p:nvSpPr>
        <p:spPr>
          <a:xfrm>
            <a:off x="4671787" y="2806996"/>
            <a:ext cx="3984755" cy="2246769"/>
          </a:xfrm>
          <a:prstGeom prst="rect">
            <a:avLst/>
          </a:prstGeom>
        </p:spPr>
        <p:txBody>
          <a:bodyPr wrap="square">
            <a:spAutoFit/>
          </a:bodyPr>
          <a:lstStyle/>
          <a:p>
            <a:r>
              <a:rPr lang="ja-JP" altLang="ja-JP" sz="2400" dirty="0" smtClean="0"/>
              <a:t>・</a:t>
            </a:r>
            <a:r>
              <a:rPr lang="ja-JP" altLang="ja-JP" sz="2800" b="1" dirty="0" smtClean="0">
                <a:latin typeface="HGP創英角ﾎﾟｯﾌﾟ体" pitchFamily="50" charset="-128"/>
                <a:ea typeface="HGP創英角ﾎﾟｯﾌﾟ体" pitchFamily="50" charset="-128"/>
              </a:rPr>
              <a:t>自己指導能力</a:t>
            </a:r>
            <a:r>
              <a:rPr lang="ja-JP" altLang="ja-JP" sz="2400" dirty="0" smtClean="0"/>
              <a:t>を育てる、</a:t>
            </a:r>
            <a:endParaRPr lang="en-US" altLang="ja-JP" sz="2400" dirty="0" smtClean="0"/>
          </a:p>
          <a:p>
            <a:r>
              <a:rPr lang="ja-JP" altLang="ja-JP" sz="2800" dirty="0" smtClean="0">
                <a:solidFill>
                  <a:srgbClr val="FF0000"/>
                </a:solidFill>
                <a:latin typeface="HG創英角ﾎﾟｯﾌﾟ体" pitchFamily="49" charset="-128"/>
                <a:ea typeface="HG創英角ﾎﾟｯﾌﾟ体" pitchFamily="49" charset="-128"/>
              </a:rPr>
              <a:t>自己決定</a:t>
            </a:r>
            <a:r>
              <a:rPr lang="ja-JP" altLang="ja-JP" sz="2400" dirty="0" smtClean="0"/>
              <a:t>による話合い活動を中核にした</a:t>
            </a:r>
            <a:r>
              <a:rPr lang="ja-JP" altLang="ja-JP" sz="2800" dirty="0" smtClean="0">
                <a:latin typeface="HG創英角ﾎﾟｯﾌﾟ体" pitchFamily="49" charset="-128"/>
                <a:ea typeface="HG創英角ﾎﾟｯﾌﾟ体" pitchFamily="49" charset="-128"/>
              </a:rPr>
              <a:t>自主的</a:t>
            </a:r>
            <a:r>
              <a:rPr lang="ja-JP" altLang="ja-JP" sz="2400" dirty="0" smtClean="0"/>
              <a:t>な活動</a:t>
            </a:r>
            <a:endParaRPr lang="en-US" altLang="ja-JP" sz="2400" dirty="0" smtClean="0"/>
          </a:p>
          <a:p>
            <a:r>
              <a:rPr lang="ja-JP" altLang="ja-JP" sz="2400" dirty="0" smtClean="0"/>
              <a:t>［</a:t>
            </a:r>
            <a:r>
              <a:rPr lang="en-US" altLang="ja-JP" sz="2800" dirty="0" smtClean="0">
                <a:latin typeface="HGP創英角ﾎﾟｯﾌﾟ体" pitchFamily="50" charset="-128"/>
                <a:ea typeface="HGP創英角ﾎﾟｯﾌﾟ体" pitchFamily="50" charset="-128"/>
              </a:rPr>
              <a:t>Yes</a:t>
            </a:r>
            <a:r>
              <a:rPr lang="ja-JP" altLang="en-US" sz="2800" dirty="0" err="1" smtClean="0">
                <a:latin typeface="HGP創英角ﾎﾟｯﾌﾟ体" pitchFamily="50" charset="-128"/>
                <a:ea typeface="HGP創英角ﾎﾟｯﾌﾟ体" pitchFamily="50" charset="-128"/>
              </a:rPr>
              <a:t>、</a:t>
            </a:r>
            <a:r>
              <a:rPr lang="en-US" altLang="ja-JP" sz="2800" dirty="0" smtClean="0">
                <a:solidFill>
                  <a:srgbClr val="FF0000"/>
                </a:solidFill>
                <a:latin typeface="HGP創英角ﾎﾟｯﾌﾟ体" pitchFamily="50" charset="-128"/>
                <a:ea typeface="HGP創英角ﾎﾟｯﾌﾟ体" pitchFamily="50" charset="-128"/>
              </a:rPr>
              <a:t>I</a:t>
            </a:r>
            <a:r>
              <a:rPr lang="ja-JP" altLang="ja-JP" sz="2800" dirty="0" smtClean="0">
                <a:latin typeface="HGP創英角ﾎﾟｯﾌﾟ体" pitchFamily="50" charset="-128"/>
                <a:ea typeface="HGP創英角ﾎﾟｯﾌﾟ体" pitchFamily="50" charset="-128"/>
              </a:rPr>
              <a:t>　</a:t>
            </a:r>
            <a:r>
              <a:rPr lang="en-US" altLang="ja-JP" sz="2800" dirty="0" smtClean="0">
                <a:latin typeface="HGP創英角ﾎﾟｯﾌﾟ体" pitchFamily="50" charset="-128"/>
                <a:ea typeface="HGP創英角ﾎﾟｯﾌﾟ体" pitchFamily="50" charset="-128"/>
              </a:rPr>
              <a:t>Can</a:t>
            </a:r>
            <a:r>
              <a:rPr lang="ja-JP" altLang="ja-JP" sz="2800" dirty="0" err="1" smtClean="0">
                <a:latin typeface="HGP創英角ﾎﾟｯﾌﾟ体" pitchFamily="50" charset="-128"/>
                <a:ea typeface="HGP創英角ﾎﾟｯﾌﾟ体" pitchFamily="50" charset="-128"/>
              </a:rPr>
              <a:t>．</a:t>
            </a:r>
            <a:r>
              <a:rPr lang="ja-JP" altLang="en-US" sz="2800" dirty="0" smtClean="0">
                <a:latin typeface="HGP創英角ﾎﾟｯﾌﾟ体" pitchFamily="50" charset="-128"/>
                <a:ea typeface="HGP創英角ﾎﾟｯﾌﾟ体" pitchFamily="50" charset="-128"/>
              </a:rPr>
              <a:t>　　　　　　　　　　　</a:t>
            </a:r>
            <a:endParaRPr lang="en-US" altLang="ja-JP" sz="2800" dirty="0" smtClean="0">
              <a:latin typeface="HGP創英角ﾎﾟｯﾌﾟ体" pitchFamily="50" charset="-128"/>
              <a:ea typeface="HGP創英角ﾎﾟｯﾌﾟ体" pitchFamily="50" charset="-128"/>
            </a:endParaRPr>
          </a:p>
          <a:p>
            <a:r>
              <a:rPr lang="ja-JP" altLang="en-US" sz="2800" dirty="0" smtClean="0">
                <a:latin typeface="HGP創英角ﾎﾟｯﾌﾟ体" pitchFamily="50" charset="-128"/>
                <a:ea typeface="HGP創英角ﾎﾟｯﾌﾟ体" pitchFamily="50" charset="-128"/>
              </a:rPr>
              <a:t>　　　　　</a:t>
            </a:r>
            <a:r>
              <a:rPr lang="ja-JP" altLang="ja-JP" sz="2400" dirty="0" smtClean="0"/>
              <a:t>を実感させる活動］</a:t>
            </a:r>
            <a:endParaRPr lang="ja-JP" altLang="en-US" sz="2400" dirty="0"/>
          </a:p>
        </p:txBody>
      </p:sp>
      <p:sp>
        <p:nvSpPr>
          <p:cNvPr id="20" name="正方形/長方形 19"/>
          <p:cNvSpPr/>
          <p:nvPr/>
        </p:nvSpPr>
        <p:spPr>
          <a:xfrm>
            <a:off x="4644008" y="5013176"/>
            <a:ext cx="4004384" cy="1261884"/>
          </a:xfrm>
          <a:prstGeom prst="rect">
            <a:avLst/>
          </a:prstGeom>
        </p:spPr>
        <p:txBody>
          <a:bodyPr wrap="square">
            <a:spAutoFit/>
          </a:bodyPr>
          <a:lstStyle/>
          <a:p>
            <a:r>
              <a:rPr lang="ja-JP" altLang="ja-JP" sz="2400" dirty="0" smtClean="0"/>
              <a:t>・教師の意図的・計画的な指導であり、</a:t>
            </a:r>
            <a:r>
              <a:rPr lang="ja-JP" altLang="ja-JP" sz="2800" dirty="0" smtClean="0">
                <a:latin typeface="HG創英角ﾎﾟｯﾌﾟ体" pitchFamily="49" charset="-128"/>
                <a:ea typeface="HG創英角ﾎﾟｯﾌﾟ体" pitchFamily="49" charset="-128"/>
              </a:rPr>
              <a:t>生徒指導の機能</a:t>
            </a:r>
            <a:r>
              <a:rPr lang="ja-JP" altLang="ja-JP" sz="2400" dirty="0" smtClean="0"/>
              <a:t>を活用した授業</a:t>
            </a:r>
            <a:endParaRPr lang="ja-JP" altLang="en-US" sz="2400" dirty="0"/>
          </a:p>
        </p:txBody>
      </p:sp>
      <p:sp>
        <p:nvSpPr>
          <p:cNvPr id="16" name="テキスト ボックス 15"/>
          <p:cNvSpPr txBox="1"/>
          <p:nvPr/>
        </p:nvSpPr>
        <p:spPr>
          <a:xfrm>
            <a:off x="7884368" y="6388832"/>
            <a:ext cx="1296144" cy="461665"/>
          </a:xfrm>
          <a:prstGeom prst="rect">
            <a:avLst/>
          </a:prstGeom>
          <a:noFill/>
        </p:spPr>
        <p:txBody>
          <a:bodyPr wrap="square" rtlCol="0" anchor="ctr" anchorCtr="0">
            <a:spAutoFit/>
          </a:bodyPr>
          <a:lstStyle/>
          <a:p>
            <a:r>
              <a:rPr kumimoji="1" lang="ja-JP" altLang="en-US" sz="2400" b="1" dirty="0" smtClean="0"/>
              <a:t>＜</a:t>
            </a:r>
            <a:r>
              <a:rPr kumimoji="1" lang="en-US" altLang="ja-JP" sz="2400" b="1" dirty="0" smtClean="0"/>
              <a:t>12</a:t>
            </a:r>
            <a:r>
              <a:rPr kumimoji="1" lang="ja-JP" altLang="en-US" sz="2400" b="1" dirty="0" smtClean="0"/>
              <a:t>＞</a:t>
            </a:r>
            <a:endParaRPr kumimoji="1" lang="ja-JP" altLang="en-US" sz="24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57158" y="225446"/>
            <a:ext cx="8572560" cy="1008063"/>
          </a:xfrm>
        </p:spPr>
        <p:txBody>
          <a:bodyPr>
            <a:normAutofit/>
          </a:bodyPr>
          <a:lstStyle/>
          <a:p>
            <a:r>
              <a:rPr lang="ja-JP" altLang="en-US" sz="4400" dirty="0" smtClean="0">
                <a:solidFill>
                  <a:schemeClr val="tx1"/>
                </a:solidFill>
                <a:latin typeface="HG創英角ﾎﾟｯﾌﾟ体" pitchFamily="49" charset="-128"/>
                <a:ea typeface="HG創英角ﾎﾟｯﾌﾟ体" pitchFamily="49" charset="-128"/>
              </a:rPr>
              <a:t>学級活動</a:t>
            </a:r>
            <a:r>
              <a:rPr lang="en-US" altLang="ja-JP" sz="4400" dirty="0" smtClean="0">
                <a:solidFill>
                  <a:schemeClr val="tx1"/>
                </a:solidFill>
                <a:latin typeface="HG創英角ﾎﾟｯﾌﾟ体" pitchFamily="49" charset="-128"/>
                <a:ea typeface="HG創英角ﾎﾟｯﾌﾟ体" pitchFamily="49" charset="-128"/>
              </a:rPr>
              <a:t>(1)</a:t>
            </a:r>
            <a:r>
              <a:rPr lang="ja-JP" altLang="en-US" sz="4400" dirty="0" smtClean="0">
                <a:solidFill>
                  <a:schemeClr val="tx1"/>
                </a:solidFill>
                <a:latin typeface="HG創英角ﾎﾟｯﾌﾟ体" pitchFamily="49" charset="-128"/>
                <a:ea typeface="HG創英角ﾎﾟｯﾌﾟ体" pitchFamily="49" charset="-128"/>
              </a:rPr>
              <a:t>と</a:t>
            </a:r>
            <a:r>
              <a:rPr lang="en-US" altLang="ja-JP" sz="4400" dirty="0" smtClean="0">
                <a:solidFill>
                  <a:schemeClr val="tx1"/>
                </a:solidFill>
                <a:latin typeface="HG創英角ﾎﾟｯﾌﾟ体" pitchFamily="49" charset="-128"/>
                <a:ea typeface="HG創英角ﾎﾟｯﾌﾟ体" pitchFamily="49" charset="-128"/>
              </a:rPr>
              <a:t>(2)【</a:t>
            </a:r>
            <a:r>
              <a:rPr lang="ja-JP" altLang="en-US" sz="4400" dirty="0" smtClean="0">
                <a:solidFill>
                  <a:schemeClr val="tx1"/>
                </a:solidFill>
                <a:latin typeface="HG創英角ﾎﾟｯﾌﾟ体" pitchFamily="49" charset="-128"/>
                <a:ea typeface="HG創英角ﾎﾟｯﾌﾟ体" pitchFamily="49" charset="-128"/>
              </a:rPr>
              <a:t>展開の構造</a:t>
            </a:r>
            <a:r>
              <a:rPr lang="en-US" altLang="ja-JP" sz="4400" dirty="0" smtClean="0">
                <a:solidFill>
                  <a:schemeClr val="tx1"/>
                </a:solidFill>
                <a:latin typeface="HG創英角ﾎﾟｯﾌﾟ体" pitchFamily="49" charset="-128"/>
                <a:ea typeface="HG創英角ﾎﾟｯﾌﾟ体" pitchFamily="49" charset="-128"/>
              </a:rPr>
              <a:t>】</a:t>
            </a:r>
            <a:endParaRPr kumimoji="1" lang="ja-JP" altLang="en-US" sz="4400" dirty="0">
              <a:solidFill>
                <a:schemeClr val="tx1"/>
              </a:solidFill>
              <a:latin typeface="HG創英角ﾎﾟｯﾌﾟ体" pitchFamily="49" charset="-128"/>
              <a:ea typeface="HG創英角ﾎﾟｯﾌﾟ体" pitchFamily="49" charset="-128"/>
            </a:endParaRPr>
          </a:p>
        </p:txBody>
      </p:sp>
      <p:grpSp>
        <p:nvGrpSpPr>
          <p:cNvPr id="3" name="グループ化 4"/>
          <p:cNvGrpSpPr/>
          <p:nvPr/>
        </p:nvGrpSpPr>
        <p:grpSpPr>
          <a:xfrm>
            <a:off x="214282" y="1340769"/>
            <a:ext cx="8715436" cy="5038767"/>
            <a:chOff x="232139" y="1340769"/>
            <a:chExt cx="9441722" cy="5038767"/>
          </a:xfrm>
        </p:grpSpPr>
        <p:sp>
          <p:nvSpPr>
            <p:cNvPr id="6" name="正方形/長方形 5"/>
            <p:cNvSpPr/>
            <p:nvPr/>
          </p:nvSpPr>
          <p:spPr>
            <a:xfrm>
              <a:off x="4953000" y="2615609"/>
              <a:ext cx="4720860" cy="3763926"/>
            </a:xfrm>
            <a:prstGeom prst="rect">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solidFill>
                  <a:schemeClr val="tx1"/>
                </a:solidFill>
              </a:endParaRPr>
            </a:p>
          </p:txBody>
        </p:sp>
        <p:sp>
          <p:nvSpPr>
            <p:cNvPr id="7" name="正方形/長方形 6"/>
            <p:cNvSpPr/>
            <p:nvPr/>
          </p:nvSpPr>
          <p:spPr>
            <a:xfrm>
              <a:off x="232139" y="2611376"/>
              <a:ext cx="4765162" cy="3768160"/>
            </a:xfrm>
            <a:prstGeom prst="rect">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solidFill>
                  <a:schemeClr val="tx1"/>
                </a:solidFill>
              </a:endParaRPr>
            </a:p>
          </p:txBody>
        </p:sp>
        <p:sp>
          <p:nvSpPr>
            <p:cNvPr id="8" name="正方形/長方形 7"/>
            <p:cNvSpPr/>
            <p:nvPr/>
          </p:nvSpPr>
          <p:spPr>
            <a:xfrm>
              <a:off x="232139" y="1340769"/>
              <a:ext cx="4765162" cy="1278248"/>
            </a:xfrm>
            <a:prstGeom prst="rect">
              <a:avLst/>
            </a:prstGeom>
            <a:solidFill>
              <a:srgbClr val="FF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ja-JP" sz="2800" b="1" dirty="0" smtClean="0">
                  <a:solidFill>
                    <a:schemeClr val="tx1"/>
                  </a:solidFill>
                </a:rPr>
                <a:t>学級活動（１）</a:t>
              </a:r>
            </a:p>
            <a:p>
              <a:r>
                <a:rPr lang="ja-JP" altLang="ja-JP" sz="2400" dirty="0" smtClean="0">
                  <a:solidFill>
                    <a:schemeClr val="tx1"/>
                  </a:solidFill>
                </a:rPr>
                <a:t>学級や学校の生活づくり</a:t>
              </a:r>
              <a:endParaRPr kumimoji="1" lang="ja-JP" altLang="en-US" sz="2400" dirty="0">
                <a:solidFill>
                  <a:schemeClr val="tx1"/>
                </a:solidFill>
              </a:endParaRPr>
            </a:p>
          </p:txBody>
        </p:sp>
        <p:sp>
          <p:nvSpPr>
            <p:cNvPr id="9" name="正方形/長方形 8"/>
            <p:cNvSpPr/>
            <p:nvPr/>
          </p:nvSpPr>
          <p:spPr>
            <a:xfrm>
              <a:off x="4997301" y="1360967"/>
              <a:ext cx="4676560" cy="1259931"/>
            </a:xfrm>
            <a:prstGeom prst="rect">
              <a:avLst/>
            </a:prstGeom>
            <a:solidFill>
              <a:srgbClr val="FF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ja-JP" sz="2800" b="1" dirty="0" smtClean="0">
                  <a:solidFill>
                    <a:schemeClr val="tx1"/>
                  </a:solidFill>
                </a:rPr>
                <a:t>学級活動（２）</a:t>
              </a:r>
            </a:p>
            <a:p>
              <a:r>
                <a:rPr lang="ja-JP" altLang="ja-JP" sz="2400" dirty="0" smtClean="0">
                  <a:solidFill>
                    <a:schemeClr val="tx1"/>
                  </a:solidFill>
                </a:rPr>
                <a:t>日常の生活や学習への適応及び健康安全</a:t>
              </a:r>
              <a:endParaRPr kumimoji="1" lang="ja-JP" altLang="en-US" sz="2400" dirty="0">
                <a:solidFill>
                  <a:schemeClr val="tx1"/>
                </a:solidFill>
              </a:endParaRPr>
            </a:p>
          </p:txBody>
        </p:sp>
      </p:grpSp>
      <p:sp>
        <p:nvSpPr>
          <p:cNvPr id="10" name="正方形/長方形 9"/>
          <p:cNvSpPr/>
          <p:nvPr/>
        </p:nvSpPr>
        <p:spPr>
          <a:xfrm>
            <a:off x="285725" y="2890679"/>
            <a:ext cx="4209399" cy="2554545"/>
          </a:xfrm>
          <a:prstGeom prst="rect">
            <a:avLst/>
          </a:prstGeom>
        </p:spPr>
        <p:txBody>
          <a:bodyPr wrap="square">
            <a:spAutoFit/>
          </a:bodyPr>
          <a:lstStyle/>
          <a:p>
            <a:r>
              <a:rPr lang="ja-JP" altLang="ja-JP" sz="2400" dirty="0" smtClean="0"/>
              <a:t>子どもが集団決定するとともに、あわせて自己決定もさせるようにし、活動後にその</a:t>
            </a:r>
            <a:r>
              <a:rPr lang="ja-JP" altLang="ja-JP" sz="2800" u="sng" dirty="0" smtClean="0">
                <a:latin typeface="HG創英角ﾎﾟｯﾌﾟ体" pitchFamily="49" charset="-128"/>
                <a:ea typeface="HG創英角ﾎﾟｯﾌﾟ体" pitchFamily="49" charset="-128"/>
              </a:rPr>
              <a:t>自己決定に即して</a:t>
            </a:r>
            <a:r>
              <a:rPr lang="ja-JP" altLang="ja-JP" sz="2800" u="sng" dirty="0" smtClean="0">
                <a:solidFill>
                  <a:srgbClr val="FF0000"/>
                </a:solidFill>
                <a:latin typeface="HG創英角ﾎﾟｯﾌﾟ体" pitchFamily="49" charset="-128"/>
                <a:ea typeface="HG創英角ﾎﾟｯﾌﾟ体" pitchFamily="49" charset="-128"/>
              </a:rPr>
              <a:t>自己の生き方についての考えを深められる</a:t>
            </a:r>
            <a:r>
              <a:rPr lang="ja-JP" altLang="ja-JP" sz="2400" dirty="0" smtClean="0"/>
              <a:t>ようにする。</a:t>
            </a:r>
            <a:endParaRPr lang="ja-JP" altLang="en-US" sz="2400" dirty="0"/>
          </a:p>
        </p:txBody>
      </p:sp>
      <p:sp>
        <p:nvSpPr>
          <p:cNvPr id="11" name="正方形/長方形 10"/>
          <p:cNvSpPr/>
          <p:nvPr/>
        </p:nvSpPr>
        <p:spPr>
          <a:xfrm>
            <a:off x="4786314" y="2880226"/>
            <a:ext cx="4071966" cy="2492990"/>
          </a:xfrm>
          <a:prstGeom prst="rect">
            <a:avLst/>
          </a:prstGeom>
        </p:spPr>
        <p:txBody>
          <a:bodyPr wrap="square">
            <a:spAutoFit/>
          </a:bodyPr>
          <a:lstStyle/>
          <a:p>
            <a:r>
              <a:rPr lang="ja-JP" altLang="ja-JP" sz="2400" dirty="0" smtClean="0"/>
              <a:t>子どもたちに自己決定させるとともに、あわせて子どもたちに集団決定もさせるようにし、</a:t>
            </a:r>
            <a:r>
              <a:rPr lang="ja-JP" altLang="ja-JP" sz="2800" u="sng" dirty="0" smtClean="0">
                <a:latin typeface="HG創英角ﾎﾟｯﾌﾟ体" pitchFamily="49" charset="-128"/>
                <a:ea typeface="HG創英角ﾎﾟｯﾌﾟ体" pitchFamily="49" charset="-128"/>
              </a:rPr>
              <a:t>自己決定したことを</a:t>
            </a:r>
            <a:r>
              <a:rPr lang="ja-JP" altLang="ja-JP" sz="2800" u="sng" dirty="0" smtClean="0">
                <a:solidFill>
                  <a:srgbClr val="FF0000"/>
                </a:solidFill>
                <a:latin typeface="HG創英角ﾎﾟｯﾌﾟ体" pitchFamily="49" charset="-128"/>
                <a:ea typeface="HG創英角ﾎﾟｯﾌﾟ体" pitchFamily="49" charset="-128"/>
              </a:rPr>
              <a:t>集団の</a:t>
            </a:r>
            <a:r>
              <a:rPr lang="ja-JP" altLang="ja-JP" sz="2800" u="sng" dirty="0" smtClean="0">
                <a:solidFill>
                  <a:srgbClr val="FF0000"/>
                </a:solidFill>
                <a:latin typeface="HGP創英角ﾎﾟｯﾌﾟ体" pitchFamily="50" charset="-128"/>
                <a:ea typeface="HGP創英角ﾎﾟｯﾌﾟ体" pitchFamily="50" charset="-128"/>
              </a:rPr>
              <a:t>中で生かす</a:t>
            </a:r>
            <a:r>
              <a:rPr lang="ja-JP" altLang="ja-JP" sz="2800" u="sng" dirty="0" smtClean="0">
                <a:latin typeface="HGP創英角ﾎﾟｯﾌﾟ体" pitchFamily="50" charset="-128"/>
                <a:ea typeface="HGP創英角ﾎﾟｯﾌﾟ体" pitchFamily="50" charset="-128"/>
              </a:rPr>
              <a:t>能力を養う</a:t>
            </a:r>
            <a:r>
              <a:rPr lang="ja-JP" altLang="ja-JP" sz="2400" dirty="0" smtClean="0"/>
              <a:t>ようにする。</a:t>
            </a:r>
            <a:endParaRPr lang="ja-JP" altLang="en-US" sz="2400" dirty="0"/>
          </a:p>
        </p:txBody>
      </p:sp>
      <p:sp>
        <p:nvSpPr>
          <p:cNvPr id="12" name="テキスト ボックス 11"/>
          <p:cNvSpPr txBox="1"/>
          <p:nvPr/>
        </p:nvSpPr>
        <p:spPr>
          <a:xfrm>
            <a:off x="7884368" y="6388832"/>
            <a:ext cx="1296144" cy="461665"/>
          </a:xfrm>
          <a:prstGeom prst="rect">
            <a:avLst/>
          </a:prstGeom>
          <a:noFill/>
        </p:spPr>
        <p:txBody>
          <a:bodyPr wrap="square" rtlCol="0" anchor="ctr" anchorCtr="0">
            <a:spAutoFit/>
          </a:bodyPr>
          <a:lstStyle/>
          <a:p>
            <a:r>
              <a:rPr kumimoji="1" lang="ja-JP" altLang="en-US" sz="2400" b="1" dirty="0" smtClean="0"/>
              <a:t>＜</a:t>
            </a:r>
            <a:r>
              <a:rPr kumimoji="1" lang="en-US" altLang="ja-JP" sz="2400" b="1" dirty="0" smtClean="0"/>
              <a:t>13</a:t>
            </a:r>
            <a:r>
              <a:rPr kumimoji="1" lang="ja-JP" altLang="en-US" sz="2400" b="1" dirty="0" smtClean="0"/>
              <a:t>＞</a:t>
            </a:r>
            <a:endParaRPr kumimoji="1" lang="ja-JP" altLang="en-US" sz="24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正方形/長方形 4"/>
          <p:cNvSpPr>
            <a:spLocks noChangeArrowheads="1"/>
          </p:cNvSpPr>
          <p:nvPr/>
        </p:nvSpPr>
        <p:spPr bwMode="auto">
          <a:xfrm>
            <a:off x="179263" y="44624"/>
            <a:ext cx="8785225" cy="6524863"/>
          </a:xfrm>
          <a:prstGeom prst="rect">
            <a:avLst/>
          </a:prstGeom>
          <a:noFill/>
          <a:ln w="9525">
            <a:noFill/>
            <a:miter lim="800000"/>
            <a:headEnd/>
            <a:tailEnd/>
          </a:ln>
        </p:spPr>
        <p:txBody>
          <a:bodyPr wrap="square">
            <a:spAutoFit/>
          </a:bodyPr>
          <a:lstStyle/>
          <a:p>
            <a:pPr>
              <a:spcBef>
                <a:spcPct val="50000"/>
              </a:spcBef>
            </a:pPr>
            <a:r>
              <a:rPr lang="ja-JP" altLang="en-US" sz="4400" b="1" dirty="0">
                <a:latin typeface="HG丸ｺﾞｼｯｸM-PRO" pitchFamily="50" charset="-128"/>
                <a:ea typeface="HG丸ｺﾞｼｯｸM-PRO" pitchFamily="50" charset="-128"/>
              </a:rPr>
              <a:t> </a:t>
            </a:r>
            <a:r>
              <a:rPr lang="ja-JP" altLang="en-US" sz="4400" b="1" dirty="0" smtClean="0">
                <a:latin typeface="HG丸ｺﾞｼｯｸM-PRO" pitchFamily="50" charset="-128"/>
                <a:ea typeface="HG丸ｺﾞｼｯｸM-PRO" pitchFamily="50" charset="-128"/>
              </a:rPr>
              <a:t>＜話合い</a:t>
            </a:r>
            <a:r>
              <a:rPr lang="ja-JP" altLang="en-US" sz="4400" b="1" dirty="0">
                <a:latin typeface="HG丸ｺﾞｼｯｸM-PRO" pitchFamily="50" charset="-128"/>
                <a:ea typeface="HG丸ｺﾞｼｯｸM-PRO" pitchFamily="50" charset="-128"/>
              </a:rPr>
              <a:t>活動に</a:t>
            </a:r>
            <a:r>
              <a:rPr lang="ja-JP" altLang="en-US" sz="4400" b="1" dirty="0" smtClean="0">
                <a:latin typeface="HG丸ｺﾞｼｯｸM-PRO" pitchFamily="50" charset="-128"/>
                <a:ea typeface="HG丸ｺﾞｼｯｸM-PRO" pitchFamily="50" charset="-128"/>
              </a:rPr>
              <a:t>ついて＞</a:t>
            </a:r>
            <a:endParaRPr lang="en-US" altLang="ja-JP" sz="4400" b="1" dirty="0">
              <a:latin typeface="HG丸ｺﾞｼｯｸM-PRO" pitchFamily="50" charset="-128"/>
              <a:ea typeface="HG丸ｺﾞｼｯｸM-PRO" pitchFamily="50" charset="-128"/>
            </a:endParaRPr>
          </a:p>
          <a:p>
            <a:pPr>
              <a:lnSpc>
                <a:spcPts val="2000"/>
              </a:lnSpc>
              <a:spcBef>
                <a:spcPct val="50000"/>
              </a:spcBef>
            </a:pPr>
            <a:endParaRPr lang="en-US" altLang="ja-JP" sz="3200" b="1" dirty="0" smtClean="0">
              <a:latin typeface="HG丸ｺﾞｼｯｸM-PRO" pitchFamily="50" charset="-128"/>
              <a:ea typeface="HG丸ｺﾞｼｯｸM-PRO" pitchFamily="50" charset="-128"/>
            </a:endParaRPr>
          </a:p>
          <a:p>
            <a:pPr>
              <a:lnSpc>
                <a:spcPts val="2000"/>
              </a:lnSpc>
              <a:spcBef>
                <a:spcPct val="50000"/>
              </a:spcBef>
            </a:pPr>
            <a:r>
              <a:rPr lang="ja-JP" altLang="en-US" sz="3200" b="1" dirty="0" smtClean="0">
                <a:latin typeface="HG丸ｺﾞｼｯｸM-PRO" pitchFamily="50" charset="-128"/>
                <a:ea typeface="HG丸ｺﾞｼｯｸM-PRO" pitchFamily="50" charset="-128"/>
              </a:rPr>
              <a:t>①</a:t>
            </a:r>
            <a:r>
              <a:rPr lang="ja-JP" altLang="en-US" sz="3200" b="1" dirty="0">
                <a:latin typeface="HG丸ｺﾞｼｯｸM-PRO" pitchFamily="50" charset="-128"/>
                <a:ea typeface="HG丸ｺﾞｼｯｸM-PRO" pitchFamily="50" charset="-128"/>
              </a:rPr>
              <a:t>事前の活動</a:t>
            </a:r>
            <a:endParaRPr lang="en-US" altLang="ja-JP" sz="3200" b="1" dirty="0">
              <a:latin typeface="HG丸ｺﾞｼｯｸM-PRO" pitchFamily="50" charset="-128"/>
              <a:ea typeface="HG丸ｺﾞｼｯｸM-PRO" pitchFamily="50" charset="-128"/>
            </a:endParaRPr>
          </a:p>
          <a:p>
            <a:pPr>
              <a:lnSpc>
                <a:spcPts val="2000"/>
              </a:lnSpc>
              <a:spcBef>
                <a:spcPct val="50000"/>
              </a:spcBef>
            </a:pPr>
            <a:r>
              <a:rPr lang="ja-JP" altLang="en-US" sz="2800" dirty="0">
                <a:latin typeface="HG丸ｺﾞｼｯｸM-PRO" pitchFamily="50" charset="-128"/>
                <a:ea typeface="HG丸ｺﾞｼｯｸM-PRO" pitchFamily="50" charset="-128"/>
              </a:rPr>
              <a:t>　１　問題の発見、収集、整理</a:t>
            </a:r>
            <a:endParaRPr lang="en-US" altLang="ja-JP" sz="2800" dirty="0">
              <a:latin typeface="HG丸ｺﾞｼｯｸM-PRO" pitchFamily="50" charset="-128"/>
              <a:ea typeface="HG丸ｺﾞｼｯｸM-PRO" pitchFamily="50" charset="-128"/>
            </a:endParaRPr>
          </a:p>
          <a:p>
            <a:pPr>
              <a:lnSpc>
                <a:spcPts val="2000"/>
              </a:lnSpc>
              <a:spcBef>
                <a:spcPct val="50000"/>
              </a:spcBef>
            </a:pPr>
            <a:r>
              <a:rPr lang="ja-JP" altLang="en-US" sz="2800" dirty="0">
                <a:latin typeface="HG丸ｺﾞｼｯｸM-PRO" pitchFamily="50" charset="-128"/>
                <a:ea typeface="HG丸ｺﾞｼｯｸM-PRO" pitchFamily="50" charset="-128"/>
              </a:rPr>
              <a:t>　２　題材の決定</a:t>
            </a:r>
            <a:endParaRPr lang="en-US" altLang="ja-JP" sz="2800" dirty="0">
              <a:latin typeface="HG丸ｺﾞｼｯｸM-PRO" pitchFamily="50" charset="-128"/>
              <a:ea typeface="HG丸ｺﾞｼｯｸM-PRO" pitchFamily="50" charset="-128"/>
            </a:endParaRPr>
          </a:p>
          <a:p>
            <a:pPr>
              <a:lnSpc>
                <a:spcPts val="2000"/>
              </a:lnSpc>
              <a:spcBef>
                <a:spcPct val="50000"/>
              </a:spcBef>
            </a:pPr>
            <a:r>
              <a:rPr lang="ja-JP" altLang="en-US" sz="2800" dirty="0">
                <a:latin typeface="HG丸ｺﾞｼｯｸM-PRO" pitchFamily="50" charset="-128"/>
                <a:ea typeface="HG丸ｺﾞｼｯｸM-PRO" pitchFamily="50" charset="-128"/>
              </a:rPr>
              <a:t>　３　活動計画の</a:t>
            </a:r>
            <a:r>
              <a:rPr lang="ja-JP" altLang="en-US" sz="2800" dirty="0" smtClean="0">
                <a:latin typeface="HG丸ｺﾞｼｯｸM-PRO" pitchFamily="50" charset="-128"/>
                <a:ea typeface="HG丸ｺﾞｼｯｸM-PRO" pitchFamily="50" charset="-128"/>
              </a:rPr>
              <a:t>立案</a:t>
            </a:r>
            <a:endParaRPr lang="en-US" altLang="ja-JP" sz="2800" dirty="0" smtClean="0">
              <a:latin typeface="HG丸ｺﾞｼｯｸM-PRO" pitchFamily="50" charset="-128"/>
              <a:ea typeface="HG丸ｺﾞｼｯｸM-PRO" pitchFamily="50" charset="-128"/>
            </a:endParaRPr>
          </a:p>
          <a:p>
            <a:pPr>
              <a:lnSpc>
                <a:spcPts val="2000"/>
              </a:lnSpc>
              <a:spcBef>
                <a:spcPct val="50000"/>
              </a:spcBef>
            </a:pPr>
            <a:endParaRPr lang="en-US" altLang="ja-JP" sz="2800" dirty="0">
              <a:latin typeface="HG丸ｺﾞｼｯｸM-PRO" pitchFamily="50" charset="-128"/>
              <a:ea typeface="HG丸ｺﾞｼｯｸM-PRO" pitchFamily="50" charset="-128"/>
            </a:endParaRPr>
          </a:p>
          <a:p>
            <a:pPr>
              <a:lnSpc>
                <a:spcPts val="2000"/>
              </a:lnSpc>
              <a:spcBef>
                <a:spcPct val="50000"/>
              </a:spcBef>
            </a:pPr>
            <a:r>
              <a:rPr lang="ja-JP" altLang="en-US" sz="3200" b="1" dirty="0">
                <a:latin typeface="HG丸ｺﾞｼｯｸM-PRO" pitchFamily="50" charset="-128"/>
                <a:ea typeface="HG丸ｺﾞｼｯｸM-PRO" pitchFamily="50" charset="-128"/>
              </a:rPr>
              <a:t>②本時の活動</a:t>
            </a:r>
            <a:endParaRPr lang="en-US" altLang="ja-JP" sz="3200" b="1" dirty="0">
              <a:latin typeface="HG丸ｺﾞｼｯｸM-PRO" pitchFamily="50" charset="-128"/>
              <a:ea typeface="HG丸ｺﾞｼｯｸM-PRO" pitchFamily="50" charset="-128"/>
            </a:endParaRPr>
          </a:p>
          <a:p>
            <a:pPr>
              <a:lnSpc>
                <a:spcPts val="2000"/>
              </a:lnSpc>
              <a:spcBef>
                <a:spcPct val="50000"/>
              </a:spcBef>
            </a:pPr>
            <a:r>
              <a:rPr lang="ja-JP" altLang="en-US" sz="2800" dirty="0">
                <a:latin typeface="HG丸ｺﾞｼｯｸM-PRO" pitchFamily="50" charset="-128"/>
                <a:ea typeface="HG丸ｺﾞｼｯｸM-PRO" pitchFamily="50" charset="-128"/>
              </a:rPr>
              <a:t>　１　題材の確認</a:t>
            </a:r>
            <a:endParaRPr lang="en-US" altLang="ja-JP" sz="2800" dirty="0">
              <a:latin typeface="HG丸ｺﾞｼｯｸM-PRO" pitchFamily="50" charset="-128"/>
              <a:ea typeface="HG丸ｺﾞｼｯｸM-PRO" pitchFamily="50" charset="-128"/>
            </a:endParaRPr>
          </a:p>
          <a:p>
            <a:pPr>
              <a:lnSpc>
                <a:spcPts val="2000"/>
              </a:lnSpc>
              <a:spcBef>
                <a:spcPct val="50000"/>
              </a:spcBef>
            </a:pPr>
            <a:r>
              <a:rPr lang="ja-JP" altLang="en-US" sz="2800" dirty="0">
                <a:latin typeface="HG丸ｺﾞｼｯｸM-PRO" pitchFamily="50" charset="-128"/>
                <a:ea typeface="HG丸ｺﾞｼｯｸM-PRO" pitchFamily="50" charset="-128"/>
              </a:rPr>
              <a:t>　２　提案理由の理解</a:t>
            </a:r>
            <a:endParaRPr lang="en-US" altLang="ja-JP" sz="2800" dirty="0">
              <a:latin typeface="HG丸ｺﾞｼｯｸM-PRO" pitchFamily="50" charset="-128"/>
              <a:ea typeface="HG丸ｺﾞｼｯｸM-PRO" pitchFamily="50" charset="-128"/>
            </a:endParaRPr>
          </a:p>
          <a:p>
            <a:pPr>
              <a:lnSpc>
                <a:spcPts val="2000"/>
              </a:lnSpc>
              <a:spcBef>
                <a:spcPct val="50000"/>
              </a:spcBef>
            </a:pPr>
            <a:r>
              <a:rPr lang="ja-JP" altLang="en-US" sz="2800" dirty="0">
                <a:latin typeface="HG丸ｺﾞｼｯｸM-PRO" pitchFamily="50" charset="-128"/>
                <a:ea typeface="HG丸ｺﾞｼｯｸM-PRO" pitchFamily="50" charset="-128"/>
              </a:rPr>
              <a:t>　３　話合いのねらいや内容、流れの理解</a:t>
            </a:r>
            <a:endParaRPr lang="en-US" altLang="ja-JP" sz="2800" dirty="0">
              <a:latin typeface="HG丸ｺﾞｼｯｸM-PRO" pitchFamily="50" charset="-128"/>
              <a:ea typeface="HG丸ｺﾞｼｯｸM-PRO" pitchFamily="50" charset="-128"/>
            </a:endParaRPr>
          </a:p>
          <a:p>
            <a:pPr>
              <a:lnSpc>
                <a:spcPts val="2000"/>
              </a:lnSpc>
              <a:spcBef>
                <a:spcPct val="50000"/>
              </a:spcBef>
            </a:pPr>
            <a:r>
              <a:rPr lang="ja-JP" altLang="en-US" sz="2800" dirty="0">
                <a:latin typeface="HG丸ｺﾞｼｯｸM-PRO" pitchFamily="50" charset="-128"/>
                <a:ea typeface="HG丸ｺﾞｼｯｸM-PRO" pitchFamily="50" charset="-128"/>
              </a:rPr>
              <a:t>　４　話合い（集団討議）</a:t>
            </a:r>
            <a:endParaRPr lang="en-US" altLang="ja-JP" sz="2800" dirty="0">
              <a:latin typeface="HG丸ｺﾞｼｯｸM-PRO" pitchFamily="50" charset="-128"/>
              <a:ea typeface="HG丸ｺﾞｼｯｸM-PRO" pitchFamily="50" charset="-128"/>
            </a:endParaRPr>
          </a:p>
          <a:p>
            <a:pPr>
              <a:lnSpc>
                <a:spcPts val="2000"/>
              </a:lnSpc>
              <a:spcBef>
                <a:spcPct val="50000"/>
              </a:spcBef>
            </a:pPr>
            <a:r>
              <a:rPr lang="ja-JP" altLang="en-US" sz="2800" dirty="0">
                <a:latin typeface="HG丸ｺﾞｼｯｸM-PRO" pitchFamily="50" charset="-128"/>
                <a:ea typeface="HG丸ｺﾞｼｯｸM-PRO" pitchFamily="50" charset="-128"/>
              </a:rPr>
              <a:t>　５　決定したこと</a:t>
            </a:r>
            <a:r>
              <a:rPr lang="ja-JP" altLang="en-US" sz="2800" dirty="0" smtClean="0">
                <a:latin typeface="HG丸ｺﾞｼｯｸM-PRO" pitchFamily="50" charset="-128"/>
                <a:ea typeface="HG丸ｺﾞｼｯｸM-PRO" pitchFamily="50" charset="-128"/>
              </a:rPr>
              <a:t>（</a:t>
            </a:r>
            <a:r>
              <a:rPr lang="ja-JP" altLang="en-US" sz="2800" b="1" dirty="0" smtClean="0">
                <a:solidFill>
                  <a:srgbClr val="FF0000"/>
                </a:solidFill>
                <a:latin typeface="HG丸ｺﾞｼｯｸM-PRO" pitchFamily="50" charset="-128"/>
                <a:ea typeface="HG丸ｺﾞｼｯｸM-PRO" pitchFamily="50" charset="-128"/>
              </a:rPr>
              <a:t>集団決定・自己決定</a:t>
            </a:r>
            <a:r>
              <a:rPr lang="ja-JP" altLang="en-US" sz="2800" dirty="0" smtClean="0">
                <a:latin typeface="HG丸ｺﾞｼｯｸM-PRO" pitchFamily="50" charset="-128"/>
                <a:ea typeface="HG丸ｺﾞｼｯｸM-PRO" pitchFamily="50" charset="-128"/>
              </a:rPr>
              <a:t>）の確認</a:t>
            </a:r>
            <a:endParaRPr lang="en-US" altLang="ja-JP" sz="2800" dirty="0">
              <a:latin typeface="HG丸ｺﾞｼｯｸM-PRO" pitchFamily="50" charset="-128"/>
              <a:ea typeface="HG丸ｺﾞｼｯｸM-PRO" pitchFamily="50" charset="-128"/>
            </a:endParaRPr>
          </a:p>
        </p:txBody>
      </p:sp>
      <p:sp>
        <p:nvSpPr>
          <p:cNvPr id="5" name="テキスト ボックス 4"/>
          <p:cNvSpPr txBox="1"/>
          <p:nvPr/>
        </p:nvSpPr>
        <p:spPr>
          <a:xfrm>
            <a:off x="7884368" y="6388832"/>
            <a:ext cx="1296144" cy="461665"/>
          </a:xfrm>
          <a:prstGeom prst="rect">
            <a:avLst/>
          </a:prstGeom>
          <a:noFill/>
        </p:spPr>
        <p:txBody>
          <a:bodyPr wrap="square" rtlCol="0" anchor="ctr" anchorCtr="0">
            <a:spAutoFit/>
          </a:bodyPr>
          <a:lstStyle/>
          <a:p>
            <a:r>
              <a:rPr kumimoji="1" lang="ja-JP" altLang="en-US" sz="2400" b="1" dirty="0" smtClean="0"/>
              <a:t>＜</a:t>
            </a:r>
            <a:r>
              <a:rPr kumimoji="1" lang="en-US" altLang="ja-JP" sz="2400" b="1" dirty="0" smtClean="0"/>
              <a:t>14</a:t>
            </a:r>
            <a:r>
              <a:rPr kumimoji="1" lang="ja-JP" altLang="en-US" sz="2400" b="1" dirty="0" smtClean="0"/>
              <a:t>＞</a:t>
            </a:r>
            <a:endParaRPr kumimoji="1" lang="ja-JP" altLang="en-US" sz="24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22531">
                                            <p:txEl>
                                              <p:pRg st="2" end="2"/>
                                            </p:txEl>
                                          </p:spTgt>
                                        </p:tgtEl>
                                        <p:attrNameLst>
                                          <p:attrName>style.visibility</p:attrName>
                                        </p:attrNameLst>
                                      </p:cBhvr>
                                      <p:to>
                                        <p:strVal val="visible"/>
                                      </p:to>
                                    </p:set>
                                    <p:animEffect transition="in" filter="strips(downRight)">
                                      <p:cBhvr>
                                        <p:cTn id="7" dur="500"/>
                                        <p:tgtEl>
                                          <p:spTgt spid="22531">
                                            <p:txEl>
                                              <p:pRg st="2" end="2"/>
                                            </p:txEl>
                                          </p:spTgt>
                                        </p:tgtEl>
                                      </p:cBhvr>
                                    </p:animEffect>
                                  </p:childTnLst>
                                </p:cTn>
                              </p:par>
                              <p:par>
                                <p:cTn id="8" presetID="18" presetClass="entr" presetSubtype="6" fill="hold" nodeType="withEffect">
                                  <p:stCondLst>
                                    <p:cond delay="0"/>
                                  </p:stCondLst>
                                  <p:childTnLst>
                                    <p:set>
                                      <p:cBhvr>
                                        <p:cTn id="9" dur="1" fill="hold">
                                          <p:stCondLst>
                                            <p:cond delay="0"/>
                                          </p:stCondLst>
                                        </p:cTn>
                                        <p:tgtEl>
                                          <p:spTgt spid="22531">
                                            <p:txEl>
                                              <p:pRg st="3" end="3"/>
                                            </p:txEl>
                                          </p:spTgt>
                                        </p:tgtEl>
                                        <p:attrNameLst>
                                          <p:attrName>style.visibility</p:attrName>
                                        </p:attrNameLst>
                                      </p:cBhvr>
                                      <p:to>
                                        <p:strVal val="visible"/>
                                      </p:to>
                                    </p:set>
                                    <p:animEffect transition="in" filter="strips(downRight)">
                                      <p:cBhvr>
                                        <p:cTn id="10" dur="500"/>
                                        <p:tgtEl>
                                          <p:spTgt spid="22531">
                                            <p:txEl>
                                              <p:pRg st="3" end="3"/>
                                            </p:txEl>
                                          </p:spTgt>
                                        </p:tgtEl>
                                      </p:cBhvr>
                                    </p:animEffect>
                                  </p:childTnLst>
                                </p:cTn>
                              </p:par>
                              <p:par>
                                <p:cTn id="11" presetID="18" presetClass="entr" presetSubtype="6" fill="hold" nodeType="withEffect">
                                  <p:stCondLst>
                                    <p:cond delay="0"/>
                                  </p:stCondLst>
                                  <p:childTnLst>
                                    <p:set>
                                      <p:cBhvr>
                                        <p:cTn id="12" dur="1" fill="hold">
                                          <p:stCondLst>
                                            <p:cond delay="0"/>
                                          </p:stCondLst>
                                        </p:cTn>
                                        <p:tgtEl>
                                          <p:spTgt spid="22531">
                                            <p:txEl>
                                              <p:pRg st="4" end="4"/>
                                            </p:txEl>
                                          </p:spTgt>
                                        </p:tgtEl>
                                        <p:attrNameLst>
                                          <p:attrName>style.visibility</p:attrName>
                                        </p:attrNameLst>
                                      </p:cBhvr>
                                      <p:to>
                                        <p:strVal val="visible"/>
                                      </p:to>
                                    </p:set>
                                    <p:animEffect transition="in" filter="strips(downRight)">
                                      <p:cBhvr>
                                        <p:cTn id="13" dur="500"/>
                                        <p:tgtEl>
                                          <p:spTgt spid="22531">
                                            <p:txEl>
                                              <p:pRg st="4" end="4"/>
                                            </p:txEl>
                                          </p:spTgt>
                                        </p:tgtEl>
                                      </p:cBhvr>
                                    </p:animEffect>
                                  </p:childTnLst>
                                </p:cTn>
                              </p:par>
                              <p:par>
                                <p:cTn id="14" presetID="18" presetClass="entr" presetSubtype="6" fill="hold" nodeType="withEffect">
                                  <p:stCondLst>
                                    <p:cond delay="0"/>
                                  </p:stCondLst>
                                  <p:childTnLst>
                                    <p:set>
                                      <p:cBhvr>
                                        <p:cTn id="15" dur="1" fill="hold">
                                          <p:stCondLst>
                                            <p:cond delay="0"/>
                                          </p:stCondLst>
                                        </p:cTn>
                                        <p:tgtEl>
                                          <p:spTgt spid="22531">
                                            <p:txEl>
                                              <p:pRg st="5" end="5"/>
                                            </p:txEl>
                                          </p:spTgt>
                                        </p:tgtEl>
                                        <p:attrNameLst>
                                          <p:attrName>style.visibility</p:attrName>
                                        </p:attrNameLst>
                                      </p:cBhvr>
                                      <p:to>
                                        <p:strVal val="visible"/>
                                      </p:to>
                                    </p:set>
                                    <p:animEffect transition="in" filter="strips(downRight)">
                                      <p:cBhvr>
                                        <p:cTn id="16" dur="500"/>
                                        <p:tgtEl>
                                          <p:spTgt spid="22531">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6" fill="hold" nodeType="clickEffect">
                                  <p:stCondLst>
                                    <p:cond delay="0"/>
                                  </p:stCondLst>
                                  <p:childTnLst>
                                    <p:set>
                                      <p:cBhvr>
                                        <p:cTn id="20" dur="1" fill="hold">
                                          <p:stCondLst>
                                            <p:cond delay="0"/>
                                          </p:stCondLst>
                                        </p:cTn>
                                        <p:tgtEl>
                                          <p:spTgt spid="22531">
                                            <p:txEl>
                                              <p:pRg st="7" end="7"/>
                                            </p:txEl>
                                          </p:spTgt>
                                        </p:tgtEl>
                                        <p:attrNameLst>
                                          <p:attrName>style.visibility</p:attrName>
                                        </p:attrNameLst>
                                      </p:cBhvr>
                                      <p:to>
                                        <p:strVal val="visible"/>
                                      </p:to>
                                    </p:set>
                                    <p:animEffect transition="in" filter="strips(downRight)">
                                      <p:cBhvr>
                                        <p:cTn id="21" dur="500"/>
                                        <p:tgtEl>
                                          <p:spTgt spid="22531">
                                            <p:txEl>
                                              <p:pRg st="7" end="7"/>
                                            </p:txEl>
                                          </p:spTgt>
                                        </p:tgtEl>
                                      </p:cBhvr>
                                    </p:animEffect>
                                  </p:childTnLst>
                                </p:cTn>
                              </p:par>
                              <p:par>
                                <p:cTn id="22" presetID="18" presetClass="entr" presetSubtype="6" fill="hold" nodeType="withEffect">
                                  <p:stCondLst>
                                    <p:cond delay="0"/>
                                  </p:stCondLst>
                                  <p:childTnLst>
                                    <p:set>
                                      <p:cBhvr>
                                        <p:cTn id="23" dur="1" fill="hold">
                                          <p:stCondLst>
                                            <p:cond delay="0"/>
                                          </p:stCondLst>
                                        </p:cTn>
                                        <p:tgtEl>
                                          <p:spTgt spid="22531">
                                            <p:txEl>
                                              <p:pRg st="8" end="8"/>
                                            </p:txEl>
                                          </p:spTgt>
                                        </p:tgtEl>
                                        <p:attrNameLst>
                                          <p:attrName>style.visibility</p:attrName>
                                        </p:attrNameLst>
                                      </p:cBhvr>
                                      <p:to>
                                        <p:strVal val="visible"/>
                                      </p:to>
                                    </p:set>
                                    <p:animEffect transition="in" filter="strips(downRight)">
                                      <p:cBhvr>
                                        <p:cTn id="24" dur="500"/>
                                        <p:tgtEl>
                                          <p:spTgt spid="22531">
                                            <p:txEl>
                                              <p:pRg st="8" end="8"/>
                                            </p:txEl>
                                          </p:spTgt>
                                        </p:tgtEl>
                                      </p:cBhvr>
                                    </p:animEffect>
                                  </p:childTnLst>
                                </p:cTn>
                              </p:par>
                              <p:par>
                                <p:cTn id="25" presetID="18" presetClass="entr" presetSubtype="6" fill="hold" nodeType="withEffect">
                                  <p:stCondLst>
                                    <p:cond delay="0"/>
                                  </p:stCondLst>
                                  <p:childTnLst>
                                    <p:set>
                                      <p:cBhvr>
                                        <p:cTn id="26" dur="1" fill="hold">
                                          <p:stCondLst>
                                            <p:cond delay="0"/>
                                          </p:stCondLst>
                                        </p:cTn>
                                        <p:tgtEl>
                                          <p:spTgt spid="22531">
                                            <p:txEl>
                                              <p:pRg st="9" end="9"/>
                                            </p:txEl>
                                          </p:spTgt>
                                        </p:tgtEl>
                                        <p:attrNameLst>
                                          <p:attrName>style.visibility</p:attrName>
                                        </p:attrNameLst>
                                      </p:cBhvr>
                                      <p:to>
                                        <p:strVal val="visible"/>
                                      </p:to>
                                    </p:set>
                                    <p:animEffect transition="in" filter="strips(downRight)">
                                      <p:cBhvr>
                                        <p:cTn id="27" dur="500"/>
                                        <p:tgtEl>
                                          <p:spTgt spid="22531">
                                            <p:txEl>
                                              <p:pRg st="9" end="9"/>
                                            </p:txEl>
                                          </p:spTgt>
                                        </p:tgtEl>
                                      </p:cBhvr>
                                    </p:animEffect>
                                  </p:childTnLst>
                                </p:cTn>
                              </p:par>
                              <p:par>
                                <p:cTn id="28" presetID="18" presetClass="entr" presetSubtype="6" fill="hold" nodeType="withEffect">
                                  <p:stCondLst>
                                    <p:cond delay="0"/>
                                  </p:stCondLst>
                                  <p:childTnLst>
                                    <p:set>
                                      <p:cBhvr>
                                        <p:cTn id="29" dur="1" fill="hold">
                                          <p:stCondLst>
                                            <p:cond delay="0"/>
                                          </p:stCondLst>
                                        </p:cTn>
                                        <p:tgtEl>
                                          <p:spTgt spid="22531">
                                            <p:txEl>
                                              <p:pRg st="10" end="10"/>
                                            </p:txEl>
                                          </p:spTgt>
                                        </p:tgtEl>
                                        <p:attrNameLst>
                                          <p:attrName>style.visibility</p:attrName>
                                        </p:attrNameLst>
                                      </p:cBhvr>
                                      <p:to>
                                        <p:strVal val="visible"/>
                                      </p:to>
                                    </p:set>
                                    <p:animEffect transition="in" filter="strips(downRight)">
                                      <p:cBhvr>
                                        <p:cTn id="30" dur="500"/>
                                        <p:tgtEl>
                                          <p:spTgt spid="22531">
                                            <p:txEl>
                                              <p:pRg st="10" end="10"/>
                                            </p:txEl>
                                          </p:spTgt>
                                        </p:tgtEl>
                                      </p:cBhvr>
                                    </p:animEffect>
                                  </p:childTnLst>
                                </p:cTn>
                              </p:par>
                              <p:par>
                                <p:cTn id="31" presetID="18" presetClass="entr" presetSubtype="6" fill="hold" nodeType="withEffect">
                                  <p:stCondLst>
                                    <p:cond delay="0"/>
                                  </p:stCondLst>
                                  <p:childTnLst>
                                    <p:set>
                                      <p:cBhvr>
                                        <p:cTn id="32" dur="1" fill="hold">
                                          <p:stCondLst>
                                            <p:cond delay="0"/>
                                          </p:stCondLst>
                                        </p:cTn>
                                        <p:tgtEl>
                                          <p:spTgt spid="22531">
                                            <p:txEl>
                                              <p:pRg st="11" end="11"/>
                                            </p:txEl>
                                          </p:spTgt>
                                        </p:tgtEl>
                                        <p:attrNameLst>
                                          <p:attrName>style.visibility</p:attrName>
                                        </p:attrNameLst>
                                      </p:cBhvr>
                                      <p:to>
                                        <p:strVal val="visible"/>
                                      </p:to>
                                    </p:set>
                                    <p:animEffect transition="in" filter="strips(downRight)">
                                      <p:cBhvr>
                                        <p:cTn id="33" dur="500"/>
                                        <p:tgtEl>
                                          <p:spTgt spid="22531">
                                            <p:txEl>
                                              <p:pRg st="11" end="11"/>
                                            </p:txEl>
                                          </p:spTgt>
                                        </p:tgtEl>
                                      </p:cBhvr>
                                    </p:animEffect>
                                  </p:childTnLst>
                                </p:cTn>
                              </p:par>
                              <p:par>
                                <p:cTn id="34" presetID="18" presetClass="entr" presetSubtype="6" fill="hold" nodeType="withEffect">
                                  <p:stCondLst>
                                    <p:cond delay="0"/>
                                  </p:stCondLst>
                                  <p:childTnLst>
                                    <p:set>
                                      <p:cBhvr>
                                        <p:cTn id="35" dur="1" fill="hold">
                                          <p:stCondLst>
                                            <p:cond delay="0"/>
                                          </p:stCondLst>
                                        </p:cTn>
                                        <p:tgtEl>
                                          <p:spTgt spid="22531">
                                            <p:txEl>
                                              <p:pRg st="12" end="12"/>
                                            </p:txEl>
                                          </p:spTgt>
                                        </p:tgtEl>
                                        <p:attrNameLst>
                                          <p:attrName>style.visibility</p:attrName>
                                        </p:attrNameLst>
                                      </p:cBhvr>
                                      <p:to>
                                        <p:strVal val="visible"/>
                                      </p:to>
                                    </p:set>
                                    <p:animEffect transition="in" filter="strips(downRight)">
                                      <p:cBhvr>
                                        <p:cTn id="36" dur="500"/>
                                        <p:tgtEl>
                                          <p:spTgt spid="22531">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角丸四角形 9"/>
          <p:cNvSpPr/>
          <p:nvPr/>
        </p:nvSpPr>
        <p:spPr>
          <a:xfrm>
            <a:off x="1547813" y="5589588"/>
            <a:ext cx="5256212" cy="1008062"/>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ja-JP" sz="3200" b="1" dirty="0">
              <a:solidFill>
                <a:schemeClr val="tx1"/>
              </a:solidFill>
              <a:latin typeface="HG丸ｺﾞｼｯｸM-PRO" pitchFamily="50" charset="-128"/>
              <a:ea typeface="HG丸ｺﾞｼｯｸM-PRO" pitchFamily="50" charset="-128"/>
            </a:endParaRPr>
          </a:p>
          <a:p>
            <a:pPr algn="ctr">
              <a:defRPr/>
            </a:pPr>
            <a:r>
              <a:rPr lang="ja-JP" altLang="en-US" sz="3200" b="1" dirty="0">
                <a:solidFill>
                  <a:schemeClr val="tx1"/>
                </a:solidFill>
                <a:latin typeface="HG丸ｺﾞｼｯｸM-PRO" pitchFamily="50" charset="-128"/>
                <a:ea typeface="HG丸ｺﾞｼｯｸM-PRO" pitchFamily="50" charset="-128"/>
              </a:rPr>
              <a:t>教師の適切な指導</a:t>
            </a:r>
            <a:endParaRPr lang="en-US" altLang="ja-JP" sz="900" b="1" dirty="0">
              <a:solidFill>
                <a:schemeClr val="tx1"/>
              </a:solidFill>
              <a:latin typeface="HG丸ｺﾞｼｯｸM-PRO" pitchFamily="50" charset="-128"/>
              <a:ea typeface="HG丸ｺﾞｼｯｸM-PRO" pitchFamily="50" charset="-128"/>
            </a:endParaRPr>
          </a:p>
          <a:p>
            <a:pPr algn="ctr">
              <a:defRPr/>
            </a:pPr>
            <a:r>
              <a:rPr lang="ja-JP" altLang="en-US" sz="900" b="1" dirty="0">
                <a:solidFill>
                  <a:schemeClr val="tx1"/>
                </a:solidFill>
                <a:latin typeface="HG丸ｺﾞｼｯｸM-PRO" pitchFamily="50" charset="-128"/>
                <a:ea typeface="HG丸ｺﾞｼｯｸM-PRO" pitchFamily="50" charset="-128"/>
              </a:rPr>
              <a:t>　</a:t>
            </a:r>
            <a:endParaRPr lang="ja-JP" altLang="en-US" sz="3200" b="1" dirty="0">
              <a:solidFill>
                <a:schemeClr val="tx1"/>
              </a:solidFill>
              <a:latin typeface="HG丸ｺﾞｼｯｸM-PRO" pitchFamily="50" charset="-128"/>
              <a:ea typeface="HG丸ｺﾞｼｯｸM-PRO" pitchFamily="50" charset="-128"/>
            </a:endParaRPr>
          </a:p>
        </p:txBody>
      </p:sp>
      <p:sp>
        <p:nvSpPr>
          <p:cNvPr id="27652" name="正方形/長方形 4"/>
          <p:cNvSpPr>
            <a:spLocks noChangeArrowheads="1"/>
          </p:cNvSpPr>
          <p:nvPr/>
        </p:nvSpPr>
        <p:spPr bwMode="auto">
          <a:xfrm>
            <a:off x="287338" y="959530"/>
            <a:ext cx="8388350" cy="1677382"/>
          </a:xfrm>
          <a:prstGeom prst="rect">
            <a:avLst/>
          </a:prstGeom>
          <a:noFill/>
          <a:ln w="9525">
            <a:noFill/>
            <a:miter lim="800000"/>
            <a:headEnd/>
            <a:tailEnd/>
          </a:ln>
        </p:spPr>
        <p:txBody>
          <a:bodyPr>
            <a:spAutoFit/>
          </a:bodyPr>
          <a:lstStyle/>
          <a:p>
            <a:pPr>
              <a:lnSpc>
                <a:spcPts val="3000"/>
              </a:lnSpc>
              <a:spcBef>
                <a:spcPct val="50000"/>
              </a:spcBef>
            </a:pPr>
            <a:r>
              <a:rPr lang="ja-JP" altLang="en-US" sz="3200" b="1" dirty="0" smtClean="0">
                <a:latin typeface="HG丸ｺﾞｼｯｸM-PRO" pitchFamily="50" charset="-128"/>
                <a:ea typeface="HG丸ｺﾞｼｯｸM-PRO" pitchFamily="50" charset="-128"/>
              </a:rPr>
              <a:t>③</a:t>
            </a:r>
            <a:r>
              <a:rPr lang="ja-JP" altLang="en-US" sz="3200" b="1" dirty="0">
                <a:latin typeface="HG丸ｺﾞｼｯｸM-PRO" pitchFamily="50" charset="-128"/>
                <a:ea typeface="HG丸ｺﾞｼｯｸM-PRO" pitchFamily="50" charset="-128"/>
              </a:rPr>
              <a:t>事後の活動</a:t>
            </a:r>
            <a:endParaRPr lang="en-US" altLang="ja-JP" sz="3200" b="1" dirty="0">
              <a:latin typeface="HG丸ｺﾞｼｯｸM-PRO" pitchFamily="50" charset="-128"/>
              <a:ea typeface="HG丸ｺﾞｼｯｸM-PRO" pitchFamily="50" charset="-128"/>
            </a:endParaRPr>
          </a:p>
          <a:p>
            <a:pPr>
              <a:lnSpc>
                <a:spcPts val="3000"/>
              </a:lnSpc>
              <a:spcBef>
                <a:spcPct val="50000"/>
              </a:spcBef>
            </a:pPr>
            <a:r>
              <a:rPr lang="ja-JP" altLang="en-US" sz="2800" dirty="0">
                <a:latin typeface="HG丸ｺﾞｼｯｸM-PRO" pitchFamily="50" charset="-128"/>
                <a:ea typeface="HG丸ｺﾞｼｯｸM-PRO" pitchFamily="50" charset="-128"/>
              </a:rPr>
              <a:t>　１　みんなで実践する</a:t>
            </a:r>
            <a:endParaRPr lang="en-US" altLang="ja-JP" sz="2800" dirty="0">
              <a:latin typeface="HG丸ｺﾞｼｯｸM-PRO" pitchFamily="50" charset="-128"/>
              <a:ea typeface="HG丸ｺﾞｼｯｸM-PRO" pitchFamily="50" charset="-128"/>
            </a:endParaRPr>
          </a:p>
          <a:p>
            <a:pPr>
              <a:lnSpc>
                <a:spcPts val="3000"/>
              </a:lnSpc>
              <a:spcBef>
                <a:spcPct val="50000"/>
              </a:spcBef>
            </a:pPr>
            <a:r>
              <a:rPr lang="ja-JP" altLang="en-US" sz="2800" dirty="0">
                <a:latin typeface="HG丸ｺﾞｼｯｸM-PRO" pitchFamily="50" charset="-128"/>
                <a:ea typeface="HG丸ｺﾞｼｯｸM-PRO" pitchFamily="50" charset="-128"/>
              </a:rPr>
              <a:t>　２　反省、評価</a:t>
            </a:r>
            <a:endParaRPr lang="en-US" altLang="ja-JP" sz="2800" dirty="0">
              <a:latin typeface="HG丸ｺﾞｼｯｸM-PRO" pitchFamily="50" charset="-128"/>
              <a:ea typeface="HG丸ｺﾞｼｯｸM-PRO" pitchFamily="50" charset="-128"/>
            </a:endParaRPr>
          </a:p>
        </p:txBody>
      </p:sp>
      <p:sp>
        <p:nvSpPr>
          <p:cNvPr id="6" name="角丸四角形 5"/>
          <p:cNvSpPr/>
          <p:nvPr/>
        </p:nvSpPr>
        <p:spPr>
          <a:xfrm>
            <a:off x="5003800" y="1268413"/>
            <a:ext cx="3529013" cy="1873250"/>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4800" b="1" dirty="0">
                <a:solidFill>
                  <a:schemeClr val="tx1"/>
                </a:solidFill>
                <a:latin typeface="HG丸ｺﾞｼｯｸM-PRO" pitchFamily="50" charset="-128"/>
                <a:ea typeface="HG丸ｺﾞｼｯｸM-PRO" pitchFamily="50" charset="-128"/>
              </a:rPr>
              <a:t>なすことによって学ぶ</a:t>
            </a:r>
          </a:p>
        </p:txBody>
      </p:sp>
      <p:sp>
        <p:nvSpPr>
          <p:cNvPr id="7" name="正方形/長方形 6"/>
          <p:cNvSpPr/>
          <p:nvPr/>
        </p:nvSpPr>
        <p:spPr>
          <a:xfrm>
            <a:off x="539750" y="3284538"/>
            <a:ext cx="8280400" cy="1657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600" b="1" dirty="0">
                <a:solidFill>
                  <a:schemeClr val="tx1"/>
                </a:solidFill>
                <a:latin typeface="HG丸ｺﾞｼｯｸM-PRO" pitchFamily="50" charset="-128"/>
                <a:ea typeface="HG丸ｺﾞｼｯｸM-PRO" pitchFamily="50" charset="-128"/>
              </a:rPr>
              <a:t>＊意見の異なる人と論議して協同的</a:t>
            </a:r>
            <a:endParaRPr lang="en-US" altLang="ja-JP" sz="3600" b="1" dirty="0">
              <a:solidFill>
                <a:schemeClr val="tx1"/>
              </a:solidFill>
              <a:latin typeface="HG丸ｺﾞｼｯｸM-PRO" pitchFamily="50" charset="-128"/>
              <a:ea typeface="HG丸ｺﾞｼｯｸM-PRO" pitchFamily="50" charset="-128"/>
            </a:endParaRPr>
          </a:p>
          <a:p>
            <a:pPr>
              <a:defRPr/>
            </a:pPr>
            <a:r>
              <a:rPr lang="ja-JP" altLang="en-US" sz="3600" b="1" dirty="0">
                <a:solidFill>
                  <a:schemeClr val="tx1"/>
                </a:solidFill>
                <a:latin typeface="HG丸ｺﾞｼｯｸM-PRO" pitchFamily="50" charset="-128"/>
                <a:ea typeface="HG丸ｺﾞｼｯｸM-PRO" pitchFamily="50" charset="-128"/>
              </a:rPr>
              <a:t>　に問題解決する態度</a:t>
            </a:r>
            <a:endParaRPr lang="en-US" altLang="ja-JP" sz="3600" b="1" dirty="0">
              <a:solidFill>
                <a:schemeClr val="tx1"/>
              </a:solidFill>
              <a:latin typeface="HG丸ｺﾞｼｯｸM-PRO" pitchFamily="50" charset="-128"/>
              <a:ea typeface="HG丸ｺﾞｼｯｸM-PRO" pitchFamily="50" charset="-128"/>
            </a:endParaRPr>
          </a:p>
          <a:p>
            <a:pPr>
              <a:defRPr/>
            </a:pPr>
            <a:r>
              <a:rPr lang="ja-JP" altLang="en-US" sz="3600" b="1" dirty="0">
                <a:solidFill>
                  <a:schemeClr val="tx1"/>
                </a:solidFill>
                <a:latin typeface="HG丸ｺﾞｼｯｸM-PRO" pitchFamily="50" charset="-128"/>
                <a:ea typeface="HG丸ｺﾞｼｯｸM-PRO" pitchFamily="50" charset="-128"/>
              </a:rPr>
              <a:t>＊対立を乗り越えての問題解決方法</a:t>
            </a:r>
          </a:p>
        </p:txBody>
      </p:sp>
      <p:sp>
        <p:nvSpPr>
          <p:cNvPr id="8" name="角丸四角形 7"/>
          <p:cNvSpPr/>
          <p:nvPr/>
        </p:nvSpPr>
        <p:spPr>
          <a:xfrm>
            <a:off x="1547813" y="5157788"/>
            <a:ext cx="5256212" cy="863600"/>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3600" b="1" dirty="0">
                <a:solidFill>
                  <a:schemeClr val="tx1"/>
                </a:solidFill>
                <a:latin typeface="HG丸ｺﾞｼｯｸM-PRO" pitchFamily="50" charset="-128"/>
                <a:ea typeface="HG丸ｺﾞｼｯｸM-PRO" pitchFamily="50" charset="-128"/>
              </a:rPr>
              <a:t>自主的、実践的な活動</a:t>
            </a:r>
          </a:p>
        </p:txBody>
      </p:sp>
      <p:sp>
        <p:nvSpPr>
          <p:cNvPr id="9" name="テキスト ボックス 8"/>
          <p:cNvSpPr txBox="1"/>
          <p:nvPr/>
        </p:nvSpPr>
        <p:spPr>
          <a:xfrm>
            <a:off x="7884368" y="6381328"/>
            <a:ext cx="1296144" cy="461665"/>
          </a:xfrm>
          <a:prstGeom prst="rect">
            <a:avLst/>
          </a:prstGeom>
          <a:noFill/>
        </p:spPr>
        <p:txBody>
          <a:bodyPr wrap="square" rtlCol="0">
            <a:spAutoFit/>
          </a:bodyPr>
          <a:lstStyle/>
          <a:p>
            <a:r>
              <a:rPr kumimoji="1" lang="ja-JP" altLang="en-US" sz="2400" b="1" dirty="0" smtClean="0"/>
              <a:t>＜</a:t>
            </a:r>
            <a:r>
              <a:rPr kumimoji="1" lang="en-US" altLang="ja-JP" sz="2400" b="1" dirty="0" smtClean="0"/>
              <a:t>15</a:t>
            </a:r>
            <a:r>
              <a:rPr kumimoji="1" lang="ja-JP" altLang="en-US" sz="2400" b="1" dirty="0" smtClean="0"/>
              <a:t>＞</a:t>
            </a:r>
            <a:endParaRPr kumimoji="1" lang="ja-JP" altLang="en-US" sz="24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dissolv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7" grpId="0"/>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AutoShape 5"/>
          <p:cNvSpPr>
            <a:spLocks noChangeArrowheads="1"/>
          </p:cNvSpPr>
          <p:nvPr/>
        </p:nvSpPr>
        <p:spPr bwMode="auto">
          <a:xfrm>
            <a:off x="323850" y="476250"/>
            <a:ext cx="4192588" cy="738188"/>
          </a:xfrm>
          <a:prstGeom prst="roundRect">
            <a:avLst>
              <a:gd name="adj" fmla="val 16667"/>
            </a:avLst>
          </a:prstGeom>
          <a:solidFill>
            <a:srgbClr val="FF6600"/>
          </a:solidFill>
          <a:ln w="9525">
            <a:noFill/>
            <a:round/>
            <a:headEnd/>
            <a:tailEnd/>
          </a:ln>
        </p:spPr>
        <p:txBody>
          <a:bodyPr wrap="none" anchor="ctr"/>
          <a:lstStyle/>
          <a:p>
            <a:pPr algn="ctr"/>
            <a:r>
              <a:rPr lang="ja-JP" altLang="en-US" sz="3600" dirty="0" smtClean="0">
                <a:solidFill>
                  <a:schemeClr val="bg1"/>
                </a:solidFill>
                <a:ea typeface="HGP創英角ｺﾞｼｯｸUB" pitchFamily="50" charset="-128"/>
              </a:rPr>
              <a:t>特別活動</a:t>
            </a:r>
            <a:r>
              <a:rPr lang="ja-JP" altLang="en-US" sz="3600" dirty="0">
                <a:solidFill>
                  <a:schemeClr val="bg1"/>
                </a:solidFill>
                <a:ea typeface="HGP創英角ｺﾞｼｯｸUB" pitchFamily="50" charset="-128"/>
              </a:rPr>
              <a:t>の評価</a:t>
            </a:r>
          </a:p>
        </p:txBody>
      </p:sp>
      <p:graphicFrame>
        <p:nvGraphicFramePr>
          <p:cNvPr id="5" name="表 4"/>
          <p:cNvGraphicFramePr>
            <a:graphicFrameLocks noGrp="1"/>
          </p:cNvGraphicFramePr>
          <p:nvPr/>
        </p:nvGraphicFramePr>
        <p:xfrm>
          <a:off x="251520" y="1700808"/>
          <a:ext cx="8424863" cy="3759836"/>
        </p:xfrm>
        <a:graphic>
          <a:graphicData uri="http://schemas.openxmlformats.org/drawingml/2006/table">
            <a:tbl>
              <a:tblPr/>
              <a:tblGrid>
                <a:gridCol w="504751"/>
                <a:gridCol w="2519585"/>
                <a:gridCol w="2736999"/>
                <a:gridCol w="2663528"/>
              </a:tblGrid>
              <a:tr h="113062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smtClean="0">
                          <a:ln>
                            <a:noFill/>
                          </a:ln>
                          <a:solidFill>
                            <a:schemeClr val="tx1"/>
                          </a:solidFill>
                          <a:effectLst/>
                          <a:latin typeface="Century" pitchFamily="18" charset="0"/>
                          <a:ea typeface="ＭＳ ゴシック" pitchFamily="49" charset="-128"/>
                          <a:cs typeface="MS-PGothic"/>
                        </a:rPr>
                        <a:t>観点</a:t>
                      </a:r>
                      <a:endParaRPr kumimoji="1" lang="ja-JP" altLang="en-US" sz="2000" b="0" i="0" u="none" strike="noStrike" cap="none" normalizeH="0" baseline="0" dirty="0" smtClean="0">
                        <a:ln>
                          <a:noFill/>
                        </a:ln>
                        <a:solidFill>
                          <a:schemeClr val="tx1"/>
                        </a:solidFill>
                        <a:effectLst/>
                        <a:latin typeface="Century" pitchFamily="18" charset="0"/>
                        <a:ea typeface="ＭＳ 明朝" pitchFamily="17" charset="-128"/>
                        <a:cs typeface="Times New Roman" pitchFamily="18" charset="0"/>
                      </a:endParaRPr>
                    </a:p>
                  </a:txBody>
                  <a:tcPr marL="68580" marR="68580"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63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smtClean="0">
                          <a:ln>
                            <a:noFill/>
                          </a:ln>
                          <a:solidFill>
                            <a:schemeClr val="tx1"/>
                          </a:solidFill>
                          <a:effectLst/>
                          <a:latin typeface="Century" pitchFamily="18" charset="0"/>
                          <a:ea typeface="ＭＳ ゴシック" pitchFamily="49" charset="-128"/>
                          <a:cs typeface="MS-PGothic"/>
                        </a:rPr>
                        <a:t>集団活動や生活への</a:t>
                      </a:r>
                      <a:endParaRPr kumimoji="1" lang="ja-JP" altLang="en-US" sz="2400" b="0" i="0" u="none" strike="noStrike" cap="none" normalizeH="0" baseline="0" dirty="0" smtClean="0">
                        <a:ln>
                          <a:noFill/>
                        </a:ln>
                        <a:solidFill>
                          <a:schemeClr val="tx1"/>
                        </a:solidFill>
                        <a:effectLst/>
                        <a:latin typeface="Century" pitchFamily="18" charset="0"/>
                        <a:ea typeface="ＭＳ 明朝" pitchFamily="17" charset="-128"/>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smtClean="0">
                          <a:ln>
                            <a:noFill/>
                          </a:ln>
                          <a:solidFill>
                            <a:schemeClr val="tx1"/>
                          </a:solidFill>
                          <a:effectLst/>
                          <a:latin typeface="Century" pitchFamily="18" charset="0"/>
                          <a:ea typeface="ＭＳ ゴシック" pitchFamily="49" charset="-128"/>
                          <a:cs typeface="MS-PGothic"/>
                        </a:rPr>
                        <a:t>関心・意欲・態度</a:t>
                      </a:r>
                      <a:endParaRPr kumimoji="1" lang="ja-JP" altLang="en-US" sz="2400" b="0" i="0" u="none" strike="noStrike" cap="none" normalizeH="0" baseline="0" dirty="0" smtClean="0">
                        <a:ln>
                          <a:noFill/>
                        </a:ln>
                        <a:solidFill>
                          <a:schemeClr val="tx1"/>
                        </a:solidFill>
                        <a:effectLst/>
                        <a:latin typeface="Century" pitchFamily="18" charset="0"/>
                        <a:ea typeface="ＭＳ 明朝" pitchFamily="17"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63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smtClean="0">
                          <a:ln>
                            <a:noFill/>
                          </a:ln>
                          <a:solidFill>
                            <a:schemeClr val="tx1"/>
                          </a:solidFill>
                          <a:effectLst/>
                          <a:latin typeface="Century" pitchFamily="18" charset="0"/>
                          <a:ea typeface="ＭＳ ゴシック" pitchFamily="49" charset="-128"/>
                          <a:cs typeface="MS-PGothic"/>
                        </a:rPr>
                        <a:t>集団や社会の一員</a:t>
                      </a:r>
                      <a:endParaRPr kumimoji="1" lang="en-US" altLang="ja-JP" sz="2000" b="0" i="0" u="none" strike="noStrike" cap="none" normalizeH="0" baseline="0" dirty="0" smtClean="0">
                        <a:ln>
                          <a:noFill/>
                        </a:ln>
                        <a:solidFill>
                          <a:schemeClr val="tx1"/>
                        </a:solidFill>
                        <a:effectLst/>
                        <a:latin typeface="Century" pitchFamily="18" charset="0"/>
                        <a:ea typeface="ＭＳ ゴシック" pitchFamily="49" charset="-128"/>
                        <a:cs typeface="MS-PGothic"/>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smtClean="0">
                          <a:ln>
                            <a:noFill/>
                          </a:ln>
                          <a:solidFill>
                            <a:schemeClr val="tx1"/>
                          </a:solidFill>
                          <a:effectLst/>
                          <a:latin typeface="Century" pitchFamily="18" charset="0"/>
                          <a:ea typeface="ＭＳ ゴシック" pitchFamily="49" charset="-128"/>
                          <a:cs typeface="MS-PGothic"/>
                        </a:rPr>
                        <a:t>としての</a:t>
                      </a:r>
                      <a:endParaRPr kumimoji="1" lang="ja-JP" altLang="en-US" sz="2400" b="0" i="0" u="none" strike="noStrike" cap="none" normalizeH="0" baseline="0" dirty="0" smtClean="0">
                        <a:ln>
                          <a:noFill/>
                        </a:ln>
                        <a:solidFill>
                          <a:schemeClr val="tx1"/>
                        </a:solidFill>
                        <a:effectLst/>
                        <a:latin typeface="Century" pitchFamily="18" charset="0"/>
                        <a:ea typeface="ＭＳ 明朝" pitchFamily="17" charset="-128"/>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smtClean="0">
                          <a:ln>
                            <a:noFill/>
                          </a:ln>
                          <a:solidFill>
                            <a:schemeClr val="tx1"/>
                          </a:solidFill>
                          <a:effectLst/>
                          <a:latin typeface="Century" pitchFamily="18" charset="0"/>
                          <a:ea typeface="ＭＳ ゴシック" pitchFamily="49" charset="-128"/>
                          <a:cs typeface="MS-PGothic"/>
                        </a:rPr>
                        <a:t>思考・判断・実践</a:t>
                      </a:r>
                      <a:endParaRPr kumimoji="1" lang="ja-JP" altLang="en-US" sz="2400" b="0" i="0" u="none" strike="noStrike" cap="none" normalizeH="0" baseline="0" dirty="0" smtClean="0">
                        <a:ln>
                          <a:noFill/>
                        </a:ln>
                        <a:solidFill>
                          <a:schemeClr val="tx1"/>
                        </a:solidFill>
                        <a:effectLst/>
                        <a:latin typeface="Century" pitchFamily="18" charset="0"/>
                        <a:ea typeface="ＭＳ 明朝" pitchFamily="17"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63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smtClean="0">
                          <a:ln>
                            <a:noFill/>
                          </a:ln>
                          <a:solidFill>
                            <a:schemeClr val="tx1"/>
                          </a:solidFill>
                          <a:effectLst/>
                          <a:latin typeface="Century" pitchFamily="18" charset="0"/>
                          <a:ea typeface="ＭＳ ゴシック" pitchFamily="49" charset="-128"/>
                          <a:cs typeface="MS-PGothic"/>
                        </a:rPr>
                        <a:t>集団活動や生活</a:t>
                      </a:r>
                      <a:endParaRPr kumimoji="1" lang="en-US" altLang="ja-JP" sz="2000" b="0" i="0" u="none" strike="noStrike" cap="none" normalizeH="0" baseline="0" dirty="0" smtClean="0">
                        <a:ln>
                          <a:noFill/>
                        </a:ln>
                        <a:solidFill>
                          <a:schemeClr val="tx1"/>
                        </a:solidFill>
                        <a:effectLst/>
                        <a:latin typeface="Century" pitchFamily="18" charset="0"/>
                        <a:ea typeface="ＭＳ ゴシック" pitchFamily="49" charset="-128"/>
                        <a:cs typeface="MS-PGothic"/>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smtClean="0">
                          <a:ln>
                            <a:noFill/>
                          </a:ln>
                          <a:solidFill>
                            <a:schemeClr val="tx1"/>
                          </a:solidFill>
                          <a:effectLst/>
                          <a:latin typeface="Century" pitchFamily="18" charset="0"/>
                          <a:ea typeface="ＭＳ ゴシック" pitchFamily="49" charset="-128"/>
                          <a:cs typeface="MS-PGothic"/>
                        </a:rPr>
                        <a:t>についての</a:t>
                      </a:r>
                      <a:endParaRPr kumimoji="1" lang="ja-JP" altLang="en-US" sz="2400" b="0" i="0" u="none" strike="noStrike" cap="none" normalizeH="0" baseline="0" dirty="0" smtClean="0">
                        <a:ln>
                          <a:noFill/>
                        </a:ln>
                        <a:solidFill>
                          <a:schemeClr val="tx1"/>
                        </a:solidFill>
                        <a:effectLst/>
                        <a:latin typeface="Century" pitchFamily="18" charset="0"/>
                        <a:ea typeface="ＭＳ 明朝" pitchFamily="17" charset="-128"/>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smtClean="0">
                          <a:ln>
                            <a:noFill/>
                          </a:ln>
                          <a:solidFill>
                            <a:schemeClr val="tx1"/>
                          </a:solidFill>
                          <a:effectLst/>
                          <a:latin typeface="Century" pitchFamily="18" charset="0"/>
                          <a:ea typeface="ＭＳ ゴシック" pitchFamily="49" charset="-128"/>
                          <a:cs typeface="MS-PGothic"/>
                        </a:rPr>
                        <a:t>知識・理解</a:t>
                      </a:r>
                      <a:endParaRPr kumimoji="1" lang="ja-JP" altLang="en-US" sz="2400" b="0" i="0" u="none" strike="noStrike" cap="none" normalizeH="0" baseline="0" dirty="0" smtClean="0">
                        <a:ln>
                          <a:noFill/>
                        </a:ln>
                        <a:solidFill>
                          <a:schemeClr val="tx1"/>
                        </a:solidFill>
                        <a:effectLst/>
                        <a:latin typeface="Century" pitchFamily="18" charset="0"/>
                        <a:ea typeface="ＭＳ 明朝" pitchFamily="17"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636"/>
                    </a:solidFill>
                  </a:tcPr>
                </a:tc>
              </a:tr>
              <a:tr h="26292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Century" pitchFamily="18" charset="0"/>
                          <a:ea typeface="ＭＳ ゴシック" pitchFamily="49" charset="-128"/>
                          <a:cs typeface="MS-PGothic"/>
                        </a:rPr>
                        <a:t>趣旨</a:t>
                      </a:r>
                      <a:endParaRPr kumimoji="1" lang="ja-JP" altLang="en-US" sz="2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endParaRPr>
                    </a:p>
                  </a:txBody>
                  <a:tcPr marL="68580" marR="68580"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r>
                        <a:rPr kumimoji="1" lang="ja-JP" altLang="en-US" sz="2000" b="0" i="0" u="none" strike="noStrike" kern="1200" cap="none" normalizeH="0" baseline="0" dirty="0" smtClean="0">
                          <a:ln>
                            <a:noFill/>
                          </a:ln>
                          <a:solidFill>
                            <a:schemeClr val="tx1"/>
                          </a:solidFill>
                          <a:effectLst/>
                          <a:latin typeface="ＭＳ ゴシック" pitchFamily="49" charset="-128"/>
                          <a:ea typeface="ＭＳ ゴシック" pitchFamily="49" charset="-128"/>
                          <a:cs typeface="MS-PGothic"/>
                        </a:rPr>
                        <a:t>　学級や学校の集団や自己の生活に関心をもち、望ましい人間関係を築きながら、積極的に集団活動や自己の生活の充実と向上</a:t>
                      </a:r>
                      <a:r>
                        <a:rPr kumimoji="1" lang="ja-JP" altLang="en-US" sz="2000" b="1" i="0" u="sng" strike="noStrike" kern="1200" cap="none" normalizeH="0" baseline="0" dirty="0" smtClean="0">
                          <a:ln>
                            <a:noFill/>
                          </a:ln>
                          <a:solidFill>
                            <a:srgbClr val="FF0000"/>
                          </a:solidFill>
                          <a:effectLst/>
                          <a:latin typeface="ＭＳ ゴシック" pitchFamily="49" charset="-128"/>
                          <a:ea typeface="ＭＳ ゴシック" pitchFamily="49" charset="-128"/>
                          <a:cs typeface="MS-PGothic"/>
                        </a:rPr>
                        <a:t>に取り組もうとする。</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r>
                        <a:rPr kumimoji="1" lang="ja-JP" altLang="en-US" sz="2000" b="0" i="0" u="none" strike="noStrike" kern="1200" cap="none" normalizeH="0" baseline="0" dirty="0" smtClean="0">
                          <a:ln>
                            <a:noFill/>
                          </a:ln>
                          <a:solidFill>
                            <a:schemeClr val="tx1"/>
                          </a:solidFill>
                          <a:effectLst/>
                          <a:latin typeface="ＭＳ ゴシック" pitchFamily="49" charset="-128"/>
                          <a:ea typeface="ＭＳ ゴシック" pitchFamily="49" charset="-128"/>
                          <a:cs typeface="MS-PGothic"/>
                        </a:rPr>
                        <a:t>集団（や社会）の一員としての役割を自覚し、望ましい人間関係を築きながら、集団活動や自己の生活の充実と向上</a:t>
                      </a:r>
                      <a:r>
                        <a:rPr kumimoji="1" lang="ja-JP" altLang="en-US" sz="2000" b="1" i="0" u="sng" strike="noStrike" kern="1200" cap="none" normalizeH="0" baseline="0" dirty="0" smtClean="0">
                          <a:ln>
                            <a:noFill/>
                          </a:ln>
                          <a:solidFill>
                            <a:srgbClr val="FF0000"/>
                          </a:solidFill>
                          <a:effectLst/>
                          <a:latin typeface="ＭＳ ゴシック" pitchFamily="49" charset="-128"/>
                          <a:ea typeface="ＭＳ ゴシック" pitchFamily="49" charset="-128"/>
                          <a:cs typeface="MS-PGothic"/>
                        </a:rPr>
                        <a:t>について考え、判断し、自己を生かして実践している。</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r>
                        <a:rPr kumimoji="1" lang="ja-JP" altLang="en-US" sz="2000" b="0" i="0" u="none" strike="noStrike" kern="1200" cap="none" normalizeH="0" baseline="0" dirty="0" smtClean="0">
                          <a:ln>
                            <a:noFill/>
                          </a:ln>
                          <a:solidFill>
                            <a:schemeClr val="tx1"/>
                          </a:solidFill>
                          <a:effectLst/>
                          <a:latin typeface="ＭＳ ゴシック" pitchFamily="49" charset="-128"/>
                          <a:ea typeface="ＭＳ ゴシック" pitchFamily="49" charset="-128"/>
                          <a:cs typeface="MS-PGothic"/>
                        </a:rPr>
                        <a:t>　集団活動の意義、よりよい生活を築くために集団として意見をまとめる話合い活動の仕方、自己の健全な生活の在り方など</a:t>
                      </a:r>
                      <a:r>
                        <a:rPr kumimoji="1" lang="ja-JP" altLang="en-US" sz="2000" b="1" i="0" u="sng" strike="noStrike" kern="1200" cap="none" normalizeH="0" baseline="0" dirty="0" smtClean="0">
                          <a:ln>
                            <a:noFill/>
                          </a:ln>
                          <a:solidFill>
                            <a:srgbClr val="FF0000"/>
                          </a:solidFill>
                          <a:effectLst/>
                          <a:latin typeface="ＭＳ ゴシック" pitchFamily="49" charset="-128"/>
                          <a:ea typeface="ＭＳ ゴシック" pitchFamily="49" charset="-128"/>
                          <a:cs typeface="MS-PGothic"/>
                        </a:rPr>
                        <a:t>について理解している。</a:t>
                      </a:r>
                    </a:p>
                  </a:txBody>
                  <a:tcPr marL="68580" marR="68580" marT="0" marB="0"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bg2"/>
                    </a:solidFill>
                  </a:tcPr>
                </a:tc>
              </a:tr>
            </a:tbl>
          </a:graphicData>
        </a:graphic>
      </p:graphicFrame>
      <p:sp>
        <p:nvSpPr>
          <p:cNvPr id="24596" name="テキスト ボックス 6"/>
          <p:cNvSpPr txBox="1">
            <a:spLocks noChangeArrowheads="1"/>
          </p:cNvSpPr>
          <p:nvPr/>
        </p:nvSpPr>
        <p:spPr bwMode="auto">
          <a:xfrm>
            <a:off x="1691680" y="5733256"/>
            <a:ext cx="6552728" cy="646331"/>
          </a:xfrm>
          <a:prstGeom prst="rect">
            <a:avLst/>
          </a:prstGeom>
          <a:noFill/>
          <a:ln w="9525">
            <a:noFill/>
            <a:miter lim="800000"/>
            <a:headEnd/>
            <a:tailEnd/>
          </a:ln>
        </p:spPr>
        <p:txBody>
          <a:bodyPr wrap="square" anchor="ctr" anchorCtr="0">
            <a:spAutoFit/>
          </a:bodyPr>
          <a:lstStyle/>
          <a:p>
            <a:r>
              <a:rPr lang="ja-JP" altLang="en-US" b="1" dirty="0" smtClean="0">
                <a:latin typeface="ＭＳ ゴシック" pitchFamily="49" charset="-128"/>
                <a:ea typeface="ＭＳ ゴシック" pitchFamily="49" charset="-128"/>
              </a:rPr>
              <a:t>「評価規準の作成、評価方法の工夫改善のための参考資料</a:t>
            </a:r>
            <a:endParaRPr lang="en-US" altLang="ja-JP" b="1" dirty="0" smtClean="0">
              <a:latin typeface="ＭＳ ゴシック" pitchFamily="49" charset="-128"/>
              <a:ea typeface="ＭＳ ゴシック" pitchFamily="49" charset="-128"/>
            </a:endParaRPr>
          </a:p>
          <a:p>
            <a:pPr algn="r"/>
            <a:r>
              <a:rPr lang="ja-JP" altLang="en-US" b="1" dirty="0" smtClean="0">
                <a:latin typeface="ＭＳ ゴシック" pitchFamily="49" charset="-128"/>
                <a:ea typeface="ＭＳ ゴシック" pitchFamily="49" charset="-128"/>
              </a:rPr>
              <a:t>　　　　　　　　　　　　　　　　小学校　特別活動」より</a:t>
            </a:r>
            <a:endParaRPr lang="ja-JP" altLang="en-US" b="1" dirty="0">
              <a:latin typeface="ＭＳ ゴシック" pitchFamily="49" charset="-128"/>
              <a:ea typeface="ＭＳ ゴシック" pitchFamily="49" charset="-128"/>
            </a:endParaRPr>
          </a:p>
        </p:txBody>
      </p:sp>
      <p:sp>
        <p:nvSpPr>
          <p:cNvPr id="6" name="テキスト ボックス 5"/>
          <p:cNvSpPr txBox="1"/>
          <p:nvPr/>
        </p:nvSpPr>
        <p:spPr>
          <a:xfrm>
            <a:off x="7884368" y="6381328"/>
            <a:ext cx="1296144" cy="461665"/>
          </a:xfrm>
          <a:prstGeom prst="rect">
            <a:avLst/>
          </a:prstGeom>
          <a:noFill/>
        </p:spPr>
        <p:txBody>
          <a:bodyPr wrap="square" rtlCol="0">
            <a:spAutoFit/>
          </a:bodyPr>
          <a:lstStyle/>
          <a:p>
            <a:r>
              <a:rPr kumimoji="1" lang="ja-JP" altLang="en-US" sz="2400" b="1" dirty="0" smtClean="0"/>
              <a:t>＜</a:t>
            </a:r>
            <a:r>
              <a:rPr kumimoji="1" lang="en-US" altLang="ja-JP" sz="2400" b="1" dirty="0" smtClean="0"/>
              <a:t>16</a:t>
            </a:r>
            <a:r>
              <a:rPr kumimoji="1" lang="ja-JP" altLang="en-US" sz="2400" b="1" dirty="0" smtClean="0"/>
              <a:t>＞</a:t>
            </a:r>
            <a:endParaRPr kumimoji="1" lang="ja-JP" altLang="en-US" sz="24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タイトル 1"/>
          <p:cNvSpPr>
            <a:spLocks noGrp="1"/>
          </p:cNvSpPr>
          <p:nvPr>
            <p:ph type="title"/>
          </p:nvPr>
        </p:nvSpPr>
        <p:spPr>
          <a:xfrm>
            <a:off x="1500188" y="274638"/>
            <a:ext cx="6000750" cy="1011237"/>
          </a:xfrm>
          <a:solidFill>
            <a:srgbClr val="66FF66">
              <a:alpha val="70195"/>
            </a:srgbClr>
          </a:solidFill>
          <a:ln>
            <a:solidFill>
              <a:srgbClr val="00B050"/>
            </a:solidFill>
          </a:ln>
        </p:spPr>
        <p:txBody>
          <a:bodyPr anchor="ctr" anchorCtr="0">
            <a:normAutofit/>
          </a:bodyPr>
          <a:lstStyle/>
          <a:p>
            <a:pPr algn="ctr" eaLnBrk="1" hangingPunct="1">
              <a:defRPr/>
            </a:pPr>
            <a:r>
              <a:rPr lang="ja-JP" altLang="en-US" sz="4800" dirty="0" smtClean="0">
                <a:solidFill>
                  <a:schemeClr val="tx1"/>
                </a:solidFill>
                <a:latin typeface="HGPｺﾞｼｯｸE" pitchFamily="50" charset="-128"/>
                <a:ea typeface="HGPｺﾞｼｯｸE" pitchFamily="50" charset="-128"/>
              </a:rPr>
              <a:t>道徳教育との関連</a:t>
            </a:r>
          </a:p>
        </p:txBody>
      </p:sp>
      <p:sp>
        <p:nvSpPr>
          <p:cNvPr id="4" name="正方形/長方形 3"/>
          <p:cNvSpPr/>
          <p:nvPr/>
        </p:nvSpPr>
        <p:spPr>
          <a:xfrm>
            <a:off x="2857500" y="1500188"/>
            <a:ext cx="3143250" cy="857250"/>
          </a:xfrm>
          <a:prstGeom prst="rect">
            <a:avLst/>
          </a:prstGeom>
          <a:solidFill>
            <a:schemeClr val="accent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dirty="0">
                <a:solidFill>
                  <a:schemeClr val="tx1"/>
                </a:solidFill>
                <a:latin typeface="HGPｺﾞｼｯｸE" pitchFamily="50" charset="-128"/>
                <a:ea typeface="HGPｺﾞｼｯｸE" pitchFamily="50" charset="-128"/>
              </a:rPr>
              <a:t>心・感情が変わる</a:t>
            </a:r>
          </a:p>
        </p:txBody>
      </p:sp>
      <p:sp>
        <p:nvSpPr>
          <p:cNvPr id="5" name="正方形/長方形 4"/>
          <p:cNvSpPr/>
          <p:nvPr/>
        </p:nvSpPr>
        <p:spPr>
          <a:xfrm>
            <a:off x="2928938" y="5357813"/>
            <a:ext cx="3143250" cy="85725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dirty="0">
                <a:solidFill>
                  <a:schemeClr val="tx1"/>
                </a:solidFill>
                <a:latin typeface="HGPｺﾞｼｯｸE" pitchFamily="50" charset="-128"/>
                <a:ea typeface="HGPｺﾞｼｯｸE" pitchFamily="50" charset="-128"/>
              </a:rPr>
              <a:t>行動が変わる</a:t>
            </a:r>
          </a:p>
        </p:txBody>
      </p:sp>
      <p:sp>
        <p:nvSpPr>
          <p:cNvPr id="7" name="左カーブ矢印 6"/>
          <p:cNvSpPr/>
          <p:nvPr/>
        </p:nvSpPr>
        <p:spPr>
          <a:xfrm>
            <a:off x="6500813" y="1714500"/>
            <a:ext cx="2357437" cy="4500563"/>
          </a:xfrm>
          <a:prstGeom prst="curvedLeftArrow">
            <a:avLst>
              <a:gd name="adj1" fmla="val 17710"/>
              <a:gd name="adj2" fmla="val 34845"/>
              <a:gd name="adj3" fmla="val 1925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sp>
        <p:nvSpPr>
          <p:cNvPr id="8" name="左カーブ矢印 7"/>
          <p:cNvSpPr/>
          <p:nvPr/>
        </p:nvSpPr>
        <p:spPr>
          <a:xfrm>
            <a:off x="285721" y="1643050"/>
            <a:ext cx="2357454" cy="4500594"/>
          </a:xfrm>
          <a:prstGeom prst="curvedLeftArrow">
            <a:avLst>
              <a:gd name="adj1" fmla="val 17710"/>
              <a:gd name="adj2" fmla="val 34845"/>
              <a:gd name="adj3" fmla="val 19253"/>
            </a:avLst>
          </a:prstGeom>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sp>
        <p:nvSpPr>
          <p:cNvPr id="13" name="角丸四角形吹き出し 12"/>
          <p:cNvSpPr/>
          <p:nvPr/>
        </p:nvSpPr>
        <p:spPr>
          <a:xfrm>
            <a:off x="6929438" y="1428750"/>
            <a:ext cx="2000250" cy="1071563"/>
          </a:xfrm>
          <a:prstGeom prst="wedgeRoundRectCallout">
            <a:avLst>
              <a:gd name="adj1" fmla="val -95455"/>
              <a:gd name="adj2" fmla="val 18185"/>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dirty="0">
                <a:solidFill>
                  <a:schemeClr val="tx1"/>
                </a:solidFill>
                <a:latin typeface="HGPｺﾞｼｯｸE" pitchFamily="50" charset="-128"/>
                <a:ea typeface="HGPｺﾞｼｯｸE" pitchFamily="50" charset="-128"/>
              </a:rPr>
              <a:t>道徳はここがスタート</a:t>
            </a:r>
          </a:p>
        </p:txBody>
      </p:sp>
      <p:sp>
        <p:nvSpPr>
          <p:cNvPr id="14" name="角丸四角形吹き出し 13"/>
          <p:cNvSpPr/>
          <p:nvPr/>
        </p:nvSpPr>
        <p:spPr>
          <a:xfrm>
            <a:off x="214313" y="5429250"/>
            <a:ext cx="2197447" cy="1071563"/>
          </a:xfrm>
          <a:prstGeom prst="wedgeRoundRectCallout">
            <a:avLst>
              <a:gd name="adj1" fmla="val 81475"/>
              <a:gd name="adj2" fmla="val -26061"/>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dirty="0">
                <a:solidFill>
                  <a:schemeClr val="tx1"/>
                </a:solidFill>
                <a:latin typeface="HGPｺﾞｼｯｸE" pitchFamily="50" charset="-128"/>
                <a:ea typeface="HGPｺﾞｼｯｸE" pitchFamily="50" charset="-128"/>
              </a:rPr>
              <a:t>特別活動</a:t>
            </a:r>
            <a:r>
              <a:rPr lang="ja-JP" altLang="en-US" sz="2400" dirty="0" smtClean="0">
                <a:solidFill>
                  <a:schemeClr val="tx1"/>
                </a:solidFill>
                <a:latin typeface="HGPｺﾞｼｯｸE" pitchFamily="50" charset="-128"/>
                <a:ea typeface="HGPｺﾞｼｯｸE" pitchFamily="50" charset="-128"/>
              </a:rPr>
              <a:t>は</a:t>
            </a:r>
            <a:endParaRPr lang="en-US" altLang="ja-JP" sz="2400" dirty="0" smtClean="0">
              <a:solidFill>
                <a:schemeClr val="tx1"/>
              </a:solidFill>
              <a:latin typeface="HGPｺﾞｼｯｸE" pitchFamily="50" charset="-128"/>
              <a:ea typeface="HGPｺﾞｼｯｸE" pitchFamily="50" charset="-128"/>
            </a:endParaRPr>
          </a:p>
          <a:p>
            <a:pPr algn="ctr">
              <a:defRPr/>
            </a:pPr>
            <a:r>
              <a:rPr lang="ja-JP" altLang="en-US" sz="2400" dirty="0" smtClean="0">
                <a:solidFill>
                  <a:schemeClr val="tx1"/>
                </a:solidFill>
                <a:latin typeface="HGPｺﾞｼｯｸE" pitchFamily="50" charset="-128"/>
                <a:ea typeface="HGPｺﾞｼｯｸE" pitchFamily="50" charset="-128"/>
              </a:rPr>
              <a:t>ここ</a:t>
            </a:r>
            <a:r>
              <a:rPr lang="ja-JP" altLang="en-US" sz="2400" dirty="0">
                <a:solidFill>
                  <a:schemeClr val="tx1"/>
                </a:solidFill>
                <a:latin typeface="HGPｺﾞｼｯｸE" pitchFamily="50" charset="-128"/>
                <a:ea typeface="HGPｺﾞｼｯｸE" pitchFamily="50" charset="-128"/>
              </a:rPr>
              <a:t>がスタート</a:t>
            </a:r>
          </a:p>
        </p:txBody>
      </p:sp>
      <p:sp>
        <p:nvSpPr>
          <p:cNvPr id="3" name="八角形 2"/>
          <p:cNvSpPr/>
          <p:nvPr/>
        </p:nvSpPr>
        <p:spPr>
          <a:xfrm>
            <a:off x="2928938" y="2781300"/>
            <a:ext cx="3298825" cy="2112963"/>
          </a:xfrm>
          <a:prstGeom prst="octagon">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dirty="0">
                <a:solidFill>
                  <a:schemeClr val="tx1"/>
                </a:solidFill>
                <a:latin typeface="HGPｺﾞｼｯｸE" pitchFamily="50" charset="-128"/>
                <a:ea typeface="HGPｺﾞｼｯｸE" pitchFamily="50" charset="-128"/>
              </a:rPr>
              <a:t>他者からの感化</a:t>
            </a:r>
          </a:p>
        </p:txBody>
      </p:sp>
      <p:sp>
        <p:nvSpPr>
          <p:cNvPr id="15" name="テキスト ボックス 14"/>
          <p:cNvSpPr txBox="1"/>
          <p:nvPr/>
        </p:nvSpPr>
        <p:spPr>
          <a:xfrm>
            <a:off x="7884368" y="6381328"/>
            <a:ext cx="1296144" cy="476672"/>
          </a:xfrm>
          <a:prstGeom prst="rect">
            <a:avLst/>
          </a:prstGeom>
          <a:noFill/>
        </p:spPr>
        <p:txBody>
          <a:bodyPr wrap="square" rtlCol="0" anchor="ctr" anchorCtr="0">
            <a:spAutoFit/>
          </a:bodyPr>
          <a:lstStyle/>
          <a:p>
            <a:r>
              <a:rPr kumimoji="1" lang="ja-JP" altLang="en-US" sz="2400" b="1" dirty="0" smtClean="0"/>
              <a:t>＜</a:t>
            </a:r>
            <a:r>
              <a:rPr kumimoji="1" lang="en-US" altLang="ja-JP" sz="2400" b="1" dirty="0" smtClean="0"/>
              <a:t>17</a:t>
            </a:r>
            <a:r>
              <a:rPr kumimoji="1" lang="ja-JP" altLang="en-US" sz="2400" b="1" dirty="0" smtClean="0"/>
              <a:t>＞</a:t>
            </a:r>
            <a:endParaRPr kumimoji="1" lang="ja-JP" altLang="en-US" sz="2400" b="1" dirty="0"/>
          </a:p>
        </p:txBody>
      </p:sp>
      <p:pic>
        <p:nvPicPr>
          <p:cNvPr id="33794" name="Picture 2" descr="http://www.sozaijiten-kids.rash.jp/images/edu/houki/houkiM.gif"/>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516216" y="3068960"/>
            <a:ext cx="1840061" cy="1840061"/>
          </a:xfrm>
          <a:prstGeom prst="rect">
            <a:avLst/>
          </a:prstGeom>
          <a:noFill/>
        </p:spPr>
      </p:pic>
      <p:pic>
        <p:nvPicPr>
          <p:cNvPr id="33798" name="Picture 6" descr="http://www.sozaijiten-kids.rash.jp/images/edu/gasshou/gasshouM.gif"/>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55576" y="2924944"/>
            <a:ext cx="1977206" cy="197720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1507"/>
                                        </p:tgtEl>
                                        <p:attrNameLst>
                                          <p:attrName>style.visibility</p:attrName>
                                        </p:attrNameLst>
                                      </p:cBhvr>
                                      <p:to>
                                        <p:strVal val="visible"/>
                                      </p:to>
                                    </p:set>
                                    <p:anim calcmode="lin" valueType="num">
                                      <p:cBhvr>
                                        <p:cTn id="7" dur="1000" fill="hold"/>
                                        <p:tgtEl>
                                          <p:spTgt spid="21507"/>
                                        </p:tgtEl>
                                        <p:attrNameLst>
                                          <p:attrName>ppt_w</p:attrName>
                                        </p:attrNameLst>
                                      </p:cBhvr>
                                      <p:tavLst>
                                        <p:tav tm="0">
                                          <p:val>
                                            <p:strVal val="#ppt_w*0.70"/>
                                          </p:val>
                                        </p:tav>
                                        <p:tav tm="100000">
                                          <p:val>
                                            <p:strVal val="#ppt_w"/>
                                          </p:val>
                                        </p:tav>
                                      </p:tavLst>
                                    </p:anim>
                                    <p:anim calcmode="lin" valueType="num">
                                      <p:cBhvr>
                                        <p:cTn id="8" dur="1000" fill="hold"/>
                                        <p:tgtEl>
                                          <p:spTgt spid="21507"/>
                                        </p:tgtEl>
                                        <p:attrNameLst>
                                          <p:attrName>ppt_h</p:attrName>
                                        </p:attrNameLst>
                                      </p:cBhvr>
                                      <p:tavLst>
                                        <p:tav tm="0">
                                          <p:val>
                                            <p:strVal val="#ppt_h"/>
                                          </p:val>
                                        </p:tav>
                                        <p:tav tm="100000">
                                          <p:val>
                                            <p:strVal val="#ppt_h"/>
                                          </p:val>
                                        </p:tav>
                                      </p:tavLst>
                                    </p:anim>
                                    <p:animEffect transition="in" filter="fade">
                                      <p:cBhvr>
                                        <p:cTn id="9" dur="1000"/>
                                        <p:tgtEl>
                                          <p:spTgt spid="21507"/>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checkerboard(across)">
                                      <p:cBhvr>
                                        <p:cTn id="20" dur="500"/>
                                        <p:tgtEl>
                                          <p:spTgt spid="7"/>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33794"/>
                                        </p:tgtEl>
                                        <p:attrNameLst>
                                          <p:attrName>style.visibility</p:attrName>
                                        </p:attrNameLst>
                                      </p:cBhvr>
                                      <p:to>
                                        <p:strVal val="visible"/>
                                      </p:to>
                                    </p:set>
                                    <p:animEffect transition="in" filter="fade">
                                      <p:cBhvr>
                                        <p:cTn id="24" dur="2000"/>
                                        <p:tgtEl>
                                          <p:spTgt spid="33794"/>
                                        </p:tgtEl>
                                      </p:cBhvr>
                                    </p:animEffect>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fltVal val="0"/>
                                          </p:val>
                                        </p:tav>
                                        <p:tav tm="100000">
                                          <p:val>
                                            <p:strVal val="#ppt_w"/>
                                          </p:val>
                                        </p:tav>
                                      </p:tavLst>
                                    </p:anim>
                                    <p:anim calcmode="lin" valueType="num">
                                      <p:cBhvr>
                                        <p:cTn id="30"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checkerboard(across)">
                                      <p:cBhvr>
                                        <p:cTn id="35" dur="500"/>
                                        <p:tgtEl>
                                          <p:spTgt spid="8"/>
                                        </p:tgtEl>
                                      </p:cBhvr>
                                    </p:animEffect>
                                  </p:childTnLst>
                                </p:cTn>
                              </p:par>
                            </p:childTnLst>
                          </p:cTn>
                        </p:par>
                        <p:par>
                          <p:cTn id="36" fill="hold">
                            <p:stCondLst>
                              <p:cond delay="500"/>
                            </p:stCondLst>
                            <p:childTnLst>
                              <p:par>
                                <p:cTn id="37" presetID="10" presetClass="entr" presetSubtype="0" fill="hold" nodeType="afterEffect">
                                  <p:stCondLst>
                                    <p:cond delay="0"/>
                                  </p:stCondLst>
                                  <p:childTnLst>
                                    <p:set>
                                      <p:cBhvr>
                                        <p:cTn id="38" dur="1" fill="hold">
                                          <p:stCondLst>
                                            <p:cond delay="0"/>
                                          </p:stCondLst>
                                        </p:cTn>
                                        <p:tgtEl>
                                          <p:spTgt spid="33798"/>
                                        </p:tgtEl>
                                        <p:attrNameLst>
                                          <p:attrName>style.visibility</p:attrName>
                                        </p:attrNameLst>
                                      </p:cBhvr>
                                      <p:to>
                                        <p:strVal val="visible"/>
                                      </p:to>
                                    </p:set>
                                    <p:animEffect transition="in" filter="fade">
                                      <p:cBhvr>
                                        <p:cTn id="39" dur="2000"/>
                                        <p:tgtEl>
                                          <p:spTgt spid="33798"/>
                                        </p:tgtEl>
                                      </p:cBhvr>
                                    </p:animEffect>
                                  </p:childTnLst>
                                </p:cTn>
                              </p:par>
                            </p:childTnLst>
                          </p:cTn>
                        </p:par>
                      </p:childTnLst>
                    </p:cTn>
                  </p:par>
                  <p:par>
                    <p:cTn id="40" fill="hold">
                      <p:stCondLst>
                        <p:cond delay="indefinite"/>
                      </p:stCondLst>
                      <p:childTnLst>
                        <p:par>
                          <p:cTn id="41" fill="hold">
                            <p:stCondLst>
                              <p:cond delay="0"/>
                            </p:stCondLst>
                            <p:childTnLst>
                              <p:par>
                                <p:cTn id="42" presetID="5" presetClass="entr" presetSubtype="10"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checkerboard(across)">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5" presetClass="entr" presetSubtype="1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checkerboard(across)">
                                      <p:cBhvr>
                                        <p:cTn id="49" dur="5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barn(inVertical)">
                                      <p:cBhvr>
                                        <p:cTn id="5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animBg="1"/>
      <p:bldP spid="4" grpId="0" animBg="1"/>
      <p:bldP spid="5" grpId="0" animBg="1"/>
      <p:bldP spid="7" grpId="0" animBg="1"/>
      <p:bldP spid="13" grpId="0" animBg="1"/>
      <p:bldP spid="14" grpId="0" animBg="1"/>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7"/>
          <p:cNvSpPr>
            <a:spLocks noGrp="1" noChangeArrowheads="1"/>
          </p:cNvSpPr>
          <p:nvPr>
            <p:ph idx="1"/>
          </p:nvPr>
        </p:nvSpPr>
        <p:spPr>
          <a:xfrm>
            <a:off x="395536" y="1806576"/>
            <a:ext cx="8544657" cy="4600575"/>
          </a:xfrm>
        </p:spPr>
        <p:txBody>
          <a:bodyPr>
            <a:normAutofit/>
          </a:bodyPr>
          <a:lstStyle/>
          <a:p>
            <a:pPr eaLnBrk="1" hangingPunct="1">
              <a:lnSpc>
                <a:spcPct val="90000"/>
              </a:lnSpc>
              <a:buFontTx/>
              <a:buNone/>
            </a:pPr>
            <a:r>
              <a:rPr lang="ja-JP" altLang="en-US" sz="3600" b="1" dirty="0" smtClean="0">
                <a:solidFill>
                  <a:schemeClr val="bg2">
                    <a:lumMod val="10000"/>
                  </a:schemeClr>
                </a:solidFill>
                <a:latin typeface="HG丸ｺﾞｼｯｸM-PRO" pitchFamily="50" charset="-128"/>
                <a:ea typeface="HG丸ｺﾞｼｯｸM-PRO" pitchFamily="50" charset="-128"/>
              </a:rPr>
              <a:t>両者の大きな違い</a:t>
            </a:r>
          </a:p>
          <a:p>
            <a:pPr eaLnBrk="1" hangingPunct="1">
              <a:lnSpc>
                <a:spcPct val="90000"/>
              </a:lnSpc>
              <a:buFontTx/>
              <a:buNone/>
            </a:pPr>
            <a:endParaRPr lang="ja-JP" altLang="en-US" b="1" u="sng" dirty="0" smtClean="0">
              <a:solidFill>
                <a:srgbClr val="000000"/>
              </a:solidFill>
            </a:endParaRPr>
          </a:p>
          <a:p>
            <a:pPr eaLnBrk="1" hangingPunct="1">
              <a:lnSpc>
                <a:spcPct val="90000"/>
              </a:lnSpc>
              <a:buFontTx/>
              <a:buNone/>
            </a:pPr>
            <a:r>
              <a:rPr lang="ja-JP" altLang="en-US" sz="2800" dirty="0" smtClean="0">
                <a:solidFill>
                  <a:srgbClr val="000000"/>
                </a:solidFill>
                <a:latin typeface="ＭＳ ゴシック" pitchFamily="49" charset="-128"/>
                <a:ea typeface="ＭＳ ゴシック" pitchFamily="49" charset="-128"/>
              </a:rPr>
              <a:t>特別活動の特質</a:t>
            </a:r>
            <a:endParaRPr lang="en-US" altLang="ja-JP" sz="2800" dirty="0" smtClean="0">
              <a:solidFill>
                <a:srgbClr val="000000"/>
              </a:solidFill>
              <a:latin typeface="ＭＳ ゴシック" pitchFamily="49" charset="-128"/>
              <a:ea typeface="ＭＳ ゴシック" pitchFamily="49" charset="-128"/>
            </a:endParaRPr>
          </a:p>
          <a:p>
            <a:pPr eaLnBrk="1" hangingPunct="1">
              <a:lnSpc>
                <a:spcPct val="90000"/>
              </a:lnSpc>
              <a:buFontTx/>
              <a:buNone/>
            </a:pPr>
            <a:r>
              <a:rPr lang="ja-JP" altLang="en-US" sz="2800" dirty="0" smtClean="0">
                <a:solidFill>
                  <a:srgbClr val="FF0000"/>
                </a:solidFill>
                <a:latin typeface="ＭＳ ゴシック" pitchFamily="49" charset="-128"/>
                <a:ea typeface="ＭＳ ゴシック" pitchFamily="49" charset="-128"/>
              </a:rPr>
              <a:t>「望ましい集団活動を通して」</a:t>
            </a:r>
          </a:p>
          <a:p>
            <a:pPr eaLnBrk="1" hangingPunct="1">
              <a:lnSpc>
                <a:spcPct val="90000"/>
              </a:lnSpc>
              <a:buFontTx/>
              <a:buNone/>
            </a:pPr>
            <a:endParaRPr lang="en-US" altLang="ja-JP" sz="2800" dirty="0" smtClean="0">
              <a:solidFill>
                <a:srgbClr val="000000"/>
              </a:solidFill>
              <a:latin typeface="ＭＳ ゴシック" pitchFamily="49" charset="-128"/>
              <a:ea typeface="ＭＳ ゴシック" pitchFamily="49" charset="-128"/>
            </a:endParaRPr>
          </a:p>
          <a:p>
            <a:pPr eaLnBrk="1" hangingPunct="1">
              <a:lnSpc>
                <a:spcPct val="90000"/>
              </a:lnSpc>
              <a:buFontTx/>
              <a:buNone/>
            </a:pPr>
            <a:r>
              <a:rPr lang="ja-JP" altLang="en-US" sz="2800" dirty="0" smtClean="0">
                <a:solidFill>
                  <a:srgbClr val="000000"/>
                </a:solidFill>
                <a:latin typeface="ＭＳ ゴシック" pitchFamily="49" charset="-128"/>
                <a:ea typeface="ＭＳ ゴシック" pitchFamily="49" charset="-128"/>
              </a:rPr>
              <a:t>総合的な学習の時間の特質：</a:t>
            </a:r>
          </a:p>
          <a:p>
            <a:pPr eaLnBrk="1" hangingPunct="1">
              <a:lnSpc>
                <a:spcPct val="90000"/>
              </a:lnSpc>
              <a:buFontTx/>
              <a:buNone/>
            </a:pPr>
            <a:r>
              <a:rPr lang="ja-JP" altLang="en-US" sz="2800" dirty="0" smtClean="0">
                <a:solidFill>
                  <a:srgbClr val="FF0000"/>
                </a:solidFill>
                <a:latin typeface="ＭＳ ゴシック" pitchFamily="49" charset="-128"/>
                <a:ea typeface="ＭＳ ゴシック" pitchFamily="49" charset="-128"/>
              </a:rPr>
              <a:t>「横断的、総合的な学習や探究的な学習を通して」</a:t>
            </a:r>
          </a:p>
          <a:p>
            <a:pPr eaLnBrk="1" hangingPunct="1">
              <a:lnSpc>
                <a:spcPct val="90000"/>
              </a:lnSpc>
              <a:buFontTx/>
              <a:buNone/>
            </a:pPr>
            <a:endParaRPr lang="ja-JP" altLang="en-US" sz="2800" dirty="0" smtClean="0">
              <a:solidFill>
                <a:srgbClr val="000000"/>
              </a:solidFill>
              <a:latin typeface="ＭＳ ゴシック" pitchFamily="49" charset="-128"/>
              <a:ea typeface="ＭＳ ゴシック" pitchFamily="49" charset="-128"/>
            </a:endParaRPr>
          </a:p>
          <a:p>
            <a:pPr algn="ctr" eaLnBrk="1" hangingPunct="1">
              <a:lnSpc>
                <a:spcPct val="90000"/>
              </a:lnSpc>
              <a:buFontTx/>
              <a:buNone/>
            </a:pPr>
            <a:r>
              <a:rPr lang="ja-JP" altLang="en-US" sz="2800" b="1" dirty="0" smtClean="0">
                <a:solidFill>
                  <a:srgbClr val="FF3300"/>
                </a:solidFill>
                <a:latin typeface="ＭＳ ゴシック" pitchFamily="49" charset="-128"/>
                <a:ea typeface="ＭＳ ゴシック" pitchFamily="49" charset="-128"/>
              </a:rPr>
              <a:t>上記を踏まえ、両者の関連を図った指導が重要</a:t>
            </a:r>
          </a:p>
        </p:txBody>
      </p:sp>
      <p:sp>
        <p:nvSpPr>
          <p:cNvPr id="7" name="タイトル 1"/>
          <p:cNvSpPr txBox="1">
            <a:spLocks/>
          </p:cNvSpPr>
          <p:nvPr/>
        </p:nvSpPr>
        <p:spPr>
          <a:xfrm>
            <a:off x="1547664" y="188640"/>
            <a:ext cx="6000750" cy="1498178"/>
          </a:xfrm>
          <a:prstGeom prst="rect">
            <a:avLst/>
          </a:prstGeom>
          <a:solidFill>
            <a:srgbClr val="66FF66">
              <a:alpha val="70195"/>
            </a:srgbClr>
          </a:solidFill>
          <a:ln>
            <a:solidFill>
              <a:srgbClr val="00B050"/>
            </a:solidFill>
          </a:ln>
        </p:spPr>
        <p:txBody>
          <a:bodyPr vert="horz" anchor="ctr" anchorCtr="0">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4800" b="0" i="0" u="none" strike="noStrike" kern="1200" cap="small" spc="0" normalizeH="0" baseline="0" noProof="0" dirty="0" smtClean="0">
                <a:ln>
                  <a:noFill/>
                </a:ln>
                <a:solidFill>
                  <a:schemeClr val="tx1"/>
                </a:solidFill>
                <a:effectLst/>
                <a:uLnTx/>
                <a:uFillTx/>
                <a:latin typeface="HGPｺﾞｼｯｸE" pitchFamily="50" charset="-128"/>
                <a:ea typeface="HGPｺﾞｼｯｸE" pitchFamily="50" charset="-128"/>
                <a:cs typeface="+mj-cs"/>
              </a:rPr>
              <a:t>総合的な学習の時間</a:t>
            </a:r>
            <a:endParaRPr kumimoji="1" lang="en-US" altLang="ja-JP" sz="4800" b="0" i="0" u="none" strike="noStrike" kern="1200" cap="small" spc="0" normalizeH="0" baseline="0" noProof="0" dirty="0" smtClean="0">
              <a:ln>
                <a:noFill/>
              </a:ln>
              <a:solidFill>
                <a:schemeClr val="tx1"/>
              </a:solidFill>
              <a:effectLst/>
              <a:uLnTx/>
              <a:uFillTx/>
              <a:latin typeface="HGPｺﾞｼｯｸE" pitchFamily="50" charset="-128"/>
              <a:ea typeface="HGPｺﾞｼｯｸE" pitchFamily="50" charset="-128"/>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4800" b="0" i="0" u="none" strike="noStrike" kern="1200" cap="small" spc="0" normalizeH="0" baseline="0" noProof="0" dirty="0" smtClean="0">
                <a:ln>
                  <a:noFill/>
                </a:ln>
                <a:solidFill>
                  <a:schemeClr val="tx1"/>
                </a:solidFill>
                <a:effectLst/>
                <a:uLnTx/>
                <a:uFillTx/>
                <a:latin typeface="HGPｺﾞｼｯｸE" pitchFamily="50" charset="-128"/>
                <a:ea typeface="HGPｺﾞｼｯｸE" pitchFamily="50" charset="-128"/>
                <a:cs typeface="+mj-cs"/>
              </a:rPr>
              <a:t>との関連</a:t>
            </a:r>
          </a:p>
        </p:txBody>
      </p:sp>
      <p:sp>
        <p:nvSpPr>
          <p:cNvPr id="9" name="テキスト ボックス 8"/>
          <p:cNvSpPr txBox="1"/>
          <p:nvPr/>
        </p:nvSpPr>
        <p:spPr>
          <a:xfrm>
            <a:off x="7884368" y="6381328"/>
            <a:ext cx="1296144" cy="461665"/>
          </a:xfrm>
          <a:prstGeom prst="rect">
            <a:avLst/>
          </a:prstGeom>
          <a:noFill/>
        </p:spPr>
        <p:txBody>
          <a:bodyPr wrap="square" rtlCol="0">
            <a:spAutoFit/>
          </a:bodyPr>
          <a:lstStyle/>
          <a:p>
            <a:r>
              <a:rPr kumimoji="1" lang="ja-JP" altLang="en-US" sz="2400" b="1" dirty="0" smtClean="0"/>
              <a:t>＜</a:t>
            </a:r>
            <a:r>
              <a:rPr kumimoji="1" lang="en-US" altLang="ja-JP" sz="2400" b="1" dirty="0" smtClean="0"/>
              <a:t>18</a:t>
            </a:r>
            <a:r>
              <a:rPr kumimoji="1" lang="ja-JP" altLang="en-US" sz="2400" b="1" dirty="0" smtClean="0"/>
              <a:t>＞</a:t>
            </a:r>
            <a:endParaRPr kumimoji="1" lang="ja-JP" altLang="en-US" sz="2400" b="1" dirty="0"/>
          </a:p>
        </p:txBody>
      </p:sp>
      <p:pic>
        <p:nvPicPr>
          <p:cNvPr id="31748" name="Picture 4" descr="http://www.sozaijiten-kids.rash.jp/images/child/haihaihai/haihaihaiM.gif"/>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876256" y="2204864"/>
            <a:ext cx="2052736" cy="2052736"/>
          </a:xfrm>
          <a:prstGeom prst="rect">
            <a:avLst/>
          </a:prstGeom>
          <a:noFill/>
        </p:spPr>
      </p:pic>
      <p:pic>
        <p:nvPicPr>
          <p:cNvPr id="31750" name="Picture 6" descr="http://www.sozaijiten-kids.rash.jp/images/child/choki/chokiM.gif"/>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148064" y="2348880"/>
            <a:ext cx="1956693" cy="195669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1970">
                                            <p:txEl>
                                              <p:pRg st="2" end="2"/>
                                            </p:txEl>
                                          </p:spTgt>
                                        </p:tgtEl>
                                        <p:attrNameLst>
                                          <p:attrName>style.visibility</p:attrName>
                                        </p:attrNameLst>
                                      </p:cBhvr>
                                      <p:to>
                                        <p:strVal val="visible"/>
                                      </p:to>
                                    </p:set>
                                    <p:anim calcmode="lin" valueType="num">
                                      <p:cBhvr additive="base">
                                        <p:cTn id="7" dur="500" fill="hold"/>
                                        <p:tgtEl>
                                          <p:spTgt spid="211970">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11970">
                                            <p:txEl>
                                              <p:pRg st="2" end="2"/>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11970">
                                            <p:txEl>
                                              <p:pRg st="3" end="3"/>
                                            </p:txEl>
                                          </p:spTgt>
                                        </p:tgtEl>
                                        <p:attrNameLst>
                                          <p:attrName>style.visibility</p:attrName>
                                        </p:attrNameLst>
                                      </p:cBhvr>
                                      <p:to>
                                        <p:strVal val="visible"/>
                                      </p:to>
                                    </p:set>
                                    <p:anim calcmode="lin" valueType="num">
                                      <p:cBhvr additive="base">
                                        <p:cTn id="11" dur="500" fill="hold"/>
                                        <p:tgtEl>
                                          <p:spTgt spid="211970">
                                            <p:txEl>
                                              <p:pRg st="3" end="3"/>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11970">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211970">
                                            <p:txEl>
                                              <p:pRg st="5" end="5"/>
                                            </p:txEl>
                                          </p:spTgt>
                                        </p:tgtEl>
                                        <p:attrNameLst>
                                          <p:attrName>style.visibility</p:attrName>
                                        </p:attrNameLst>
                                      </p:cBhvr>
                                      <p:to>
                                        <p:strVal val="visible"/>
                                      </p:to>
                                    </p:set>
                                    <p:anim calcmode="lin" valueType="num">
                                      <p:cBhvr additive="base">
                                        <p:cTn id="17" dur="500" fill="hold"/>
                                        <p:tgtEl>
                                          <p:spTgt spid="211970">
                                            <p:txEl>
                                              <p:pRg st="5" end="5"/>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11970">
                                            <p:txEl>
                                              <p:pRg st="5" end="5"/>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211970">
                                            <p:txEl>
                                              <p:pRg st="6" end="6"/>
                                            </p:txEl>
                                          </p:spTgt>
                                        </p:tgtEl>
                                        <p:attrNameLst>
                                          <p:attrName>style.visibility</p:attrName>
                                        </p:attrNameLst>
                                      </p:cBhvr>
                                      <p:to>
                                        <p:strVal val="visible"/>
                                      </p:to>
                                    </p:set>
                                    <p:anim calcmode="lin" valueType="num">
                                      <p:cBhvr additive="base">
                                        <p:cTn id="21" dur="500" fill="hold"/>
                                        <p:tgtEl>
                                          <p:spTgt spid="211970">
                                            <p:txEl>
                                              <p:pRg st="6" end="6"/>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211970">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211970">
                                            <p:txEl>
                                              <p:pRg st="8" end="8"/>
                                            </p:txEl>
                                          </p:spTgt>
                                        </p:tgtEl>
                                        <p:attrNameLst>
                                          <p:attrName>style.visibility</p:attrName>
                                        </p:attrNameLst>
                                      </p:cBhvr>
                                      <p:to>
                                        <p:strVal val="visible"/>
                                      </p:to>
                                    </p:set>
                                    <p:animEffect transition="in" filter="strips(downRight)">
                                      <p:cBhvr>
                                        <p:cTn id="27" dur="500"/>
                                        <p:tgtEl>
                                          <p:spTgt spid="21197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0"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p:cNvSpPr/>
          <p:nvPr/>
        </p:nvSpPr>
        <p:spPr>
          <a:xfrm>
            <a:off x="395536" y="1196752"/>
            <a:ext cx="8429625" cy="292893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spcBef>
                <a:spcPct val="20000"/>
              </a:spcBef>
              <a:buFont typeface="Arial" charset="0"/>
              <a:buNone/>
              <a:defRPr/>
            </a:pPr>
            <a:endParaRPr lang="ja-JP" altLang="en-US" sz="2800" b="1" dirty="0">
              <a:solidFill>
                <a:schemeClr val="tx1"/>
              </a:solidFill>
              <a:latin typeface="HG丸ｺﾞｼｯｸM-PRO" pitchFamily="50" charset="-128"/>
              <a:ea typeface="HG丸ｺﾞｼｯｸM-PRO" pitchFamily="50" charset="-128"/>
            </a:endParaRPr>
          </a:p>
        </p:txBody>
      </p:sp>
      <p:sp>
        <p:nvSpPr>
          <p:cNvPr id="9" name="角丸四角形 8"/>
          <p:cNvSpPr/>
          <p:nvPr/>
        </p:nvSpPr>
        <p:spPr>
          <a:xfrm>
            <a:off x="539552" y="1124744"/>
            <a:ext cx="8215312" cy="115728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spcBef>
                <a:spcPct val="20000"/>
              </a:spcBef>
              <a:buFont typeface="Arial" charset="0"/>
              <a:buNone/>
              <a:defRPr/>
            </a:pPr>
            <a:r>
              <a:rPr lang="ja-JP" altLang="en-US" sz="3600" b="1" dirty="0">
                <a:solidFill>
                  <a:schemeClr val="bg2">
                    <a:lumMod val="10000"/>
                  </a:schemeClr>
                </a:solidFill>
                <a:latin typeface="HG丸ｺﾞｼｯｸM-PRO" pitchFamily="50" charset="-128"/>
                <a:ea typeface="HG丸ｺﾞｼｯｸM-PRO" pitchFamily="50" charset="-128"/>
              </a:rPr>
              <a:t>総合的な学習の時間の実施による特別</a:t>
            </a:r>
            <a:endParaRPr lang="en-US" altLang="ja-JP" sz="3600" b="1" dirty="0">
              <a:solidFill>
                <a:schemeClr val="bg2">
                  <a:lumMod val="10000"/>
                </a:schemeClr>
              </a:solidFill>
              <a:latin typeface="HG丸ｺﾞｼｯｸM-PRO" pitchFamily="50" charset="-128"/>
              <a:ea typeface="HG丸ｺﾞｼｯｸM-PRO" pitchFamily="50" charset="-128"/>
            </a:endParaRPr>
          </a:p>
          <a:p>
            <a:pPr marL="342900" indent="-342900">
              <a:spcBef>
                <a:spcPct val="20000"/>
              </a:spcBef>
              <a:buFont typeface="Arial" charset="0"/>
              <a:buNone/>
              <a:defRPr/>
            </a:pPr>
            <a:r>
              <a:rPr lang="ja-JP" altLang="en-US" sz="3600" b="1" dirty="0">
                <a:solidFill>
                  <a:schemeClr val="bg2">
                    <a:lumMod val="10000"/>
                  </a:schemeClr>
                </a:solidFill>
                <a:latin typeface="HG丸ｺﾞｼｯｸM-PRO" pitchFamily="50" charset="-128"/>
                <a:ea typeface="HG丸ｺﾞｼｯｸM-PRO" pitchFamily="50" charset="-128"/>
              </a:rPr>
              <a:t>活動の学校行事の代替</a:t>
            </a:r>
            <a:endParaRPr lang="en-US" altLang="ja-JP" sz="3600" b="1" dirty="0">
              <a:solidFill>
                <a:schemeClr val="bg2">
                  <a:lumMod val="10000"/>
                </a:schemeClr>
              </a:solidFill>
              <a:latin typeface="HG丸ｺﾞｼｯｸM-PRO" pitchFamily="50" charset="-128"/>
              <a:ea typeface="HG丸ｺﾞｼｯｸM-PRO" pitchFamily="50" charset="-128"/>
            </a:endParaRPr>
          </a:p>
        </p:txBody>
      </p:sp>
      <p:sp>
        <p:nvSpPr>
          <p:cNvPr id="13" name="正方形/長方形 12"/>
          <p:cNvSpPr/>
          <p:nvPr/>
        </p:nvSpPr>
        <p:spPr>
          <a:xfrm>
            <a:off x="5796136" y="548680"/>
            <a:ext cx="2952328" cy="43204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latin typeface="ＭＳ ゴシック" pitchFamily="49" charset="-128"/>
                <a:ea typeface="ＭＳ ゴシック" pitchFamily="49" charset="-128"/>
              </a:rPr>
              <a:t>解説特別活動編　　</a:t>
            </a:r>
            <a:r>
              <a:rPr lang="ja-JP" altLang="en-US" dirty="0" smtClean="0">
                <a:solidFill>
                  <a:schemeClr val="tx1"/>
                </a:solidFill>
                <a:latin typeface="Century" pitchFamily="18" charset="0"/>
                <a:ea typeface="ＭＳ ゴシック" pitchFamily="49" charset="-128"/>
              </a:rPr>
              <a:t>中</a:t>
            </a:r>
            <a:r>
              <a:rPr lang="en-US" altLang="ja-JP" dirty="0" smtClean="0">
                <a:solidFill>
                  <a:schemeClr val="tx1"/>
                </a:solidFill>
                <a:latin typeface="Century" pitchFamily="18" charset="0"/>
                <a:ea typeface="ＭＳ ゴシック" pitchFamily="49" charset="-128"/>
              </a:rPr>
              <a:t>89P</a:t>
            </a:r>
            <a:endParaRPr kumimoji="1" lang="ja-JP" altLang="en-US" dirty="0">
              <a:solidFill>
                <a:schemeClr val="tx1"/>
              </a:solidFill>
              <a:latin typeface="Century" pitchFamily="18" charset="0"/>
              <a:ea typeface="ＭＳ ゴシック" pitchFamily="49" charset="-128"/>
            </a:endParaRPr>
          </a:p>
        </p:txBody>
      </p:sp>
      <p:sp>
        <p:nvSpPr>
          <p:cNvPr id="14" name="角丸四角形 13"/>
          <p:cNvSpPr/>
          <p:nvPr/>
        </p:nvSpPr>
        <p:spPr>
          <a:xfrm>
            <a:off x="251520" y="3356992"/>
            <a:ext cx="8496944" cy="288032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Bef>
                <a:spcPct val="20000"/>
              </a:spcBef>
              <a:buFont typeface="Arial" charset="0"/>
              <a:buNone/>
              <a:defRPr/>
            </a:pPr>
            <a:r>
              <a:rPr lang="ja-JP" altLang="en-US" sz="2800" b="1" dirty="0" smtClean="0">
                <a:solidFill>
                  <a:srgbClr val="FF0000"/>
                </a:solidFill>
                <a:latin typeface="HG丸ｺﾞｼｯｸM-PRO" pitchFamily="50" charset="-128"/>
                <a:ea typeface="HG丸ｺﾞｼｯｸM-PRO" pitchFamily="50" charset="-128"/>
              </a:rPr>
              <a:t>総合的な学習の時間における学習活動</a:t>
            </a:r>
            <a:r>
              <a:rPr lang="ja-JP" altLang="en-US" sz="2800" b="1" dirty="0" smtClean="0">
                <a:solidFill>
                  <a:schemeClr val="tx1"/>
                </a:solidFill>
                <a:latin typeface="HG丸ｺﾞｼｯｸM-PRO" pitchFamily="50" charset="-128"/>
                <a:ea typeface="HG丸ｺﾞｼｯｸM-PRO" pitchFamily="50" charset="-128"/>
              </a:rPr>
              <a:t>により、特</a:t>
            </a:r>
            <a:endParaRPr lang="en-US" altLang="ja-JP" sz="2800" b="1" dirty="0" smtClean="0">
              <a:solidFill>
                <a:schemeClr val="tx1"/>
              </a:solidFill>
              <a:latin typeface="HG丸ｺﾞｼｯｸM-PRO" pitchFamily="50" charset="-128"/>
              <a:ea typeface="HG丸ｺﾞｼｯｸM-PRO" pitchFamily="50" charset="-128"/>
            </a:endParaRPr>
          </a:p>
          <a:p>
            <a:pPr marL="342900" indent="-342900">
              <a:spcBef>
                <a:spcPct val="20000"/>
              </a:spcBef>
              <a:buFont typeface="Arial" charset="0"/>
              <a:buNone/>
              <a:defRPr/>
            </a:pPr>
            <a:r>
              <a:rPr lang="ja-JP" altLang="en-US" sz="2800" b="1" dirty="0" smtClean="0">
                <a:solidFill>
                  <a:schemeClr val="tx1"/>
                </a:solidFill>
                <a:latin typeface="HG丸ｺﾞｼｯｸM-PRO" pitchFamily="50" charset="-128"/>
                <a:ea typeface="HG丸ｺﾞｼｯｸM-PRO" pitchFamily="50" charset="-128"/>
              </a:rPr>
              <a:t>別活動の学校行事に掲げる</a:t>
            </a:r>
            <a:r>
              <a:rPr lang="ja-JP" altLang="en-US" sz="2800" b="1" dirty="0" smtClean="0">
                <a:solidFill>
                  <a:srgbClr val="FF0000"/>
                </a:solidFill>
                <a:latin typeface="HG丸ｺﾞｼｯｸM-PRO" pitchFamily="50" charset="-128"/>
                <a:ea typeface="HG丸ｺﾞｼｯｸM-PRO" pitchFamily="50" charset="-128"/>
              </a:rPr>
              <a:t>各行事と同様の成果が</a:t>
            </a:r>
            <a:endParaRPr lang="en-US" altLang="ja-JP" sz="2800" b="1" dirty="0" smtClean="0">
              <a:solidFill>
                <a:srgbClr val="FF0000"/>
              </a:solidFill>
              <a:latin typeface="HG丸ｺﾞｼｯｸM-PRO" pitchFamily="50" charset="-128"/>
              <a:ea typeface="HG丸ｺﾞｼｯｸM-PRO" pitchFamily="50" charset="-128"/>
            </a:endParaRPr>
          </a:p>
          <a:p>
            <a:pPr marL="342900" indent="-342900">
              <a:spcBef>
                <a:spcPct val="20000"/>
              </a:spcBef>
              <a:buFont typeface="Arial" charset="0"/>
              <a:buNone/>
              <a:defRPr/>
            </a:pPr>
            <a:r>
              <a:rPr lang="ja-JP" altLang="en-US" sz="2800" b="1" dirty="0" smtClean="0">
                <a:solidFill>
                  <a:srgbClr val="FF0000"/>
                </a:solidFill>
                <a:latin typeface="HG丸ｺﾞｼｯｸM-PRO" pitchFamily="50" charset="-128"/>
                <a:ea typeface="HG丸ｺﾞｼｯｸM-PRO" pitchFamily="50" charset="-128"/>
              </a:rPr>
              <a:t>期待できる場合</a:t>
            </a:r>
            <a:r>
              <a:rPr lang="ja-JP" altLang="en-US" sz="2800" b="1" dirty="0" smtClean="0">
                <a:solidFill>
                  <a:schemeClr val="tx1"/>
                </a:solidFill>
                <a:latin typeface="HG丸ｺﾞｼｯｸM-PRO" pitchFamily="50" charset="-128"/>
                <a:ea typeface="HG丸ｺﾞｼｯｸM-PRO" pitchFamily="50" charset="-128"/>
              </a:rPr>
              <a:t>においては、</a:t>
            </a:r>
            <a:r>
              <a:rPr lang="ja-JP" altLang="en-US" sz="2800" b="1" dirty="0" smtClean="0">
                <a:solidFill>
                  <a:srgbClr val="FF0000"/>
                </a:solidFill>
                <a:latin typeface="HG丸ｺﾞｼｯｸM-PRO" pitchFamily="50" charset="-128"/>
                <a:ea typeface="HG丸ｺﾞｼｯｸM-PRO" pitchFamily="50" charset="-128"/>
              </a:rPr>
              <a:t>総合的な学習の時間</a:t>
            </a:r>
            <a:endParaRPr lang="en-US" altLang="ja-JP" sz="2800" b="1" dirty="0" smtClean="0">
              <a:solidFill>
                <a:srgbClr val="FF0000"/>
              </a:solidFill>
              <a:latin typeface="HG丸ｺﾞｼｯｸM-PRO" pitchFamily="50" charset="-128"/>
              <a:ea typeface="HG丸ｺﾞｼｯｸM-PRO" pitchFamily="50" charset="-128"/>
            </a:endParaRPr>
          </a:p>
          <a:p>
            <a:pPr marL="342900" indent="-342900">
              <a:spcBef>
                <a:spcPct val="20000"/>
              </a:spcBef>
              <a:buFont typeface="Arial" charset="0"/>
              <a:buNone/>
              <a:defRPr/>
            </a:pPr>
            <a:r>
              <a:rPr lang="ja-JP" altLang="en-US" sz="2800" b="1" dirty="0" smtClean="0">
                <a:solidFill>
                  <a:srgbClr val="FF0000"/>
                </a:solidFill>
                <a:latin typeface="HG丸ｺﾞｼｯｸM-PRO" pitchFamily="50" charset="-128"/>
                <a:ea typeface="HG丸ｺﾞｼｯｸM-PRO" pitchFamily="50" charset="-128"/>
              </a:rPr>
              <a:t>における学習活動をもって</a:t>
            </a:r>
            <a:r>
              <a:rPr lang="ja-JP" altLang="en-US" sz="2800" b="1" dirty="0" smtClean="0">
                <a:solidFill>
                  <a:schemeClr val="tx1"/>
                </a:solidFill>
                <a:latin typeface="HG丸ｺﾞｼｯｸM-PRO" pitchFamily="50" charset="-128"/>
                <a:ea typeface="HG丸ｺﾞｼｯｸM-PRO" pitchFamily="50" charset="-128"/>
              </a:rPr>
              <a:t>相当する特別活動の</a:t>
            </a:r>
            <a:r>
              <a:rPr lang="ja-JP" altLang="en-US" sz="2800" b="1" dirty="0" smtClean="0">
                <a:solidFill>
                  <a:srgbClr val="FF0000"/>
                </a:solidFill>
                <a:latin typeface="HG丸ｺﾞｼｯｸM-PRO" pitchFamily="50" charset="-128"/>
                <a:ea typeface="HG丸ｺﾞｼｯｸM-PRO" pitchFamily="50" charset="-128"/>
              </a:rPr>
              <a:t>学</a:t>
            </a:r>
            <a:endParaRPr lang="en-US" altLang="ja-JP" sz="2800" b="1" dirty="0" smtClean="0">
              <a:solidFill>
                <a:srgbClr val="FF0000"/>
              </a:solidFill>
              <a:latin typeface="HG丸ｺﾞｼｯｸM-PRO" pitchFamily="50" charset="-128"/>
              <a:ea typeface="HG丸ｺﾞｼｯｸM-PRO" pitchFamily="50" charset="-128"/>
            </a:endParaRPr>
          </a:p>
          <a:p>
            <a:pPr marL="342900" indent="-342900">
              <a:spcBef>
                <a:spcPct val="20000"/>
              </a:spcBef>
              <a:buFont typeface="Arial" charset="0"/>
              <a:buNone/>
              <a:defRPr/>
            </a:pPr>
            <a:r>
              <a:rPr lang="ja-JP" altLang="en-US" sz="2800" b="1" dirty="0" smtClean="0">
                <a:solidFill>
                  <a:srgbClr val="FF0000"/>
                </a:solidFill>
                <a:latin typeface="HG丸ｺﾞｼｯｸM-PRO" pitchFamily="50" charset="-128"/>
                <a:ea typeface="HG丸ｺﾞｼｯｸM-PRO" pitchFamily="50" charset="-128"/>
              </a:rPr>
              <a:t>校行事の実施に替える</a:t>
            </a:r>
            <a:r>
              <a:rPr lang="ja-JP" altLang="en-US" sz="2800" b="1" dirty="0" smtClean="0">
                <a:solidFill>
                  <a:schemeClr val="tx1"/>
                </a:solidFill>
                <a:latin typeface="HG丸ｺﾞｼｯｸM-PRO" pitchFamily="50" charset="-128"/>
                <a:ea typeface="HG丸ｺﾞｼｯｸM-PRO" pitchFamily="50" charset="-128"/>
              </a:rPr>
              <a:t>ことができる。</a:t>
            </a:r>
            <a:endParaRPr lang="ja-JP" altLang="en-US" sz="2800" b="1" dirty="0">
              <a:solidFill>
                <a:schemeClr val="tx1"/>
              </a:solidFill>
              <a:latin typeface="HG丸ｺﾞｼｯｸM-PRO" pitchFamily="50" charset="-128"/>
              <a:ea typeface="HG丸ｺﾞｼｯｸM-PRO" pitchFamily="50" charset="-128"/>
            </a:endParaRPr>
          </a:p>
        </p:txBody>
      </p:sp>
      <p:sp>
        <p:nvSpPr>
          <p:cNvPr id="16" name="テキスト ボックス 15"/>
          <p:cNvSpPr txBox="1"/>
          <p:nvPr/>
        </p:nvSpPr>
        <p:spPr>
          <a:xfrm>
            <a:off x="7884368" y="6381328"/>
            <a:ext cx="1296144" cy="461665"/>
          </a:xfrm>
          <a:prstGeom prst="rect">
            <a:avLst/>
          </a:prstGeom>
          <a:noFill/>
        </p:spPr>
        <p:txBody>
          <a:bodyPr wrap="square" rtlCol="0">
            <a:spAutoFit/>
          </a:bodyPr>
          <a:lstStyle/>
          <a:p>
            <a:r>
              <a:rPr kumimoji="1" lang="ja-JP" altLang="en-US" sz="2400" b="1" dirty="0" smtClean="0"/>
              <a:t>＜</a:t>
            </a:r>
            <a:r>
              <a:rPr kumimoji="1" lang="en-US" altLang="ja-JP" sz="2400" b="1" dirty="0" smtClean="0"/>
              <a:t>19</a:t>
            </a:r>
            <a:r>
              <a:rPr kumimoji="1" lang="ja-JP" altLang="en-US" sz="2400" b="1" dirty="0" smtClean="0"/>
              <a:t>＞</a:t>
            </a:r>
            <a:endParaRPr kumimoji="1" lang="ja-JP" altLang="en-US" sz="24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strips(downRigh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67544" y="548680"/>
            <a:ext cx="4464496" cy="707886"/>
          </a:xfrm>
          <a:prstGeom prst="rect">
            <a:avLst/>
          </a:prstGeom>
          <a:noFill/>
        </p:spPr>
        <p:txBody>
          <a:bodyPr wrap="square" rtlCol="0">
            <a:spAutoFit/>
          </a:bodyPr>
          <a:lstStyle/>
          <a:p>
            <a:r>
              <a:rPr kumimoji="1" lang="ja-JP" altLang="en-US" sz="4000" dirty="0" smtClean="0">
                <a:latin typeface="ＭＳ ゴシック" pitchFamily="49" charset="-128"/>
                <a:ea typeface="ＭＳ ゴシック" pitchFamily="49" charset="-128"/>
              </a:rPr>
              <a:t>＜内容＞</a:t>
            </a:r>
            <a:endParaRPr kumimoji="1" lang="ja-JP" altLang="en-US" sz="4000" dirty="0">
              <a:latin typeface="ＭＳ ゴシック" pitchFamily="49" charset="-128"/>
              <a:ea typeface="ＭＳ ゴシック" pitchFamily="49" charset="-128"/>
            </a:endParaRPr>
          </a:p>
        </p:txBody>
      </p:sp>
      <p:sp>
        <p:nvSpPr>
          <p:cNvPr id="5" name="テキスト ボックス 4"/>
          <p:cNvSpPr txBox="1"/>
          <p:nvPr/>
        </p:nvSpPr>
        <p:spPr>
          <a:xfrm>
            <a:off x="539552" y="1790814"/>
            <a:ext cx="7992888" cy="2862322"/>
          </a:xfrm>
          <a:prstGeom prst="rect">
            <a:avLst/>
          </a:prstGeom>
          <a:noFill/>
        </p:spPr>
        <p:txBody>
          <a:bodyPr wrap="square" rtlCol="0">
            <a:spAutoFit/>
          </a:bodyPr>
          <a:lstStyle/>
          <a:p>
            <a:r>
              <a:rPr lang="ja-JP" altLang="en-US" sz="3600" dirty="0" smtClean="0">
                <a:latin typeface="ＭＳ ゴシック" pitchFamily="49" charset="-128"/>
                <a:ea typeface="ＭＳ ゴシック" pitchFamily="49" charset="-128"/>
              </a:rPr>
              <a:t>１．特別活動の特質</a:t>
            </a:r>
            <a:endParaRPr lang="en-US" altLang="ja-JP" sz="3600" dirty="0" smtClean="0">
              <a:latin typeface="ＭＳ ゴシック" pitchFamily="49" charset="-128"/>
              <a:ea typeface="ＭＳ ゴシック" pitchFamily="49" charset="-128"/>
            </a:endParaRPr>
          </a:p>
          <a:p>
            <a:endParaRPr lang="en-US" altLang="ja-JP" sz="3600" dirty="0" smtClean="0">
              <a:latin typeface="ＭＳ ゴシック" pitchFamily="49" charset="-128"/>
              <a:ea typeface="ＭＳ ゴシック" pitchFamily="49" charset="-128"/>
            </a:endParaRPr>
          </a:p>
          <a:p>
            <a:r>
              <a:rPr lang="ja-JP" altLang="en-US" sz="3600" dirty="0" smtClean="0">
                <a:latin typeface="ＭＳ ゴシック" pitchFamily="49" charset="-128"/>
                <a:ea typeface="ＭＳ ゴシック" pitchFamily="49" charset="-128"/>
              </a:rPr>
              <a:t>２．学級活動（１）の進め方</a:t>
            </a:r>
            <a:endParaRPr lang="en-US" altLang="ja-JP" sz="3600" dirty="0" smtClean="0">
              <a:latin typeface="ＭＳ ゴシック" pitchFamily="49" charset="-128"/>
              <a:ea typeface="ＭＳ ゴシック" pitchFamily="49" charset="-128"/>
            </a:endParaRPr>
          </a:p>
          <a:p>
            <a:endParaRPr kumimoji="1" lang="en-US" altLang="ja-JP" sz="3600" dirty="0">
              <a:latin typeface="ＭＳ ゴシック" pitchFamily="49" charset="-128"/>
              <a:ea typeface="ＭＳ ゴシック" pitchFamily="49" charset="-128"/>
            </a:endParaRPr>
          </a:p>
          <a:p>
            <a:r>
              <a:rPr lang="ja-JP" altLang="en-US" sz="3600" dirty="0" smtClean="0">
                <a:latin typeface="ＭＳ ゴシック" pitchFamily="49" charset="-128"/>
                <a:ea typeface="ＭＳ ゴシック" pitchFamily="49" charset="-128"/>
              </a:rPr>
              <a:t>３．学級活動（２）、（３）の進め方</a:t>
            </a:r>
            <a:endParaRPr kumimoji="1" lang="en-US" altLang="ja-JP" sz="3600" dirty="0">
              <a:latin typeface="ＭＳ ゴシック" pitchFamily="49" charset="-128"/>
              <a:ea typeface="ＭＳ ゴシック" pitchFamily="49" charset="-128"/>
            </a:endParaRPr>
          </a:p>
        </p:txBody>
      </p:sp>
      <p:pic>
        <p:nvPicPr>
          <p:cNvPr id="6" name="図 5" descr="seibu14.jpg"/>
          <p:cNvPicPr>
            <a:picLocks noChangeAspect="1"/>
          </p:cNvPicPr>
          <p:nvPr/>
        </p:nvPicPr>
        <p:blipFill>
          <a:blip r:embed="rId2" cstate="print"/>
          <a:stretch>
            <a:fillRect/>
          </a:stretch>
        </p:blipFill>
        <p:spPr>
          <a:xfrm>
            <a:off x="1187624" y="5013176"/>
            <a:ext cx="2376264" cy="1436204"/>
          </a:xfrm>
          <a:prstGeom prst="rect">
            <a:avLst/>
          </a:prstGeom>
        </p:spPr>
      </p:pic>
      <p:sp>
        <p:nvSpPr>
          <p:cNvPr id="7" name="テキスト ボックス 6"/>
          <p:cNvSpPr txBox="1"/>
          <p:nvPr/>
        </p:nvSpPr>
        <p:spPr>
          <a:xfrm>
            <a:off x="8028384" y="6381328"/>
            <a:ext cx="1152128" cy="461665"/>
          </a:xfrm>
          <a:prstGeom prst="rect">
            <a:avLst/>
          </a:prstGeom>
          <a:noFill/>
        </p:spPr>
        <p:txBody>
          <a:bodyPr wrap="square" rtlCol="0">
            <a:spAutoFit/>
          </a:bodyPr>
          <a:lstStyle/>
          <a:p>
            <a:r>
              <a:rPr kumimoji="1" lang="ja-JP" altLang="en-US" sz="2400" b="1" dirty="0" smtClean="0"/>
              <a:t>＜２＞</a:t>
            </a:r>
            <a:endParaRPr kumimoji="1" lang="ja-JP" altLang="en-US" sz="24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タイトル 1"/>
          <p:cNvSpPr>
            <a:spLocks noGrp="1"/>
          </p:cNvSpPr>
          <p:nvPr>
            <p:ph type="title"/>
          </p:nvPr>
        </p:nvSpPr>
        <p:spPr>
          <a:xfrm>
            <a:off x="457200" y="404664"/>
            <a:ext cx="8229600" cy="789136"/>
          </a:xfrm>
        </p:spPr>
        <p:txBody>
          <a:bodyPr anchor="ctr" anchorCtr="0">
            <a:normAutofit/>
          </a:bodyPr>
          <a:lstStyle/>
          <a:p>
            <a:pPr eaLnBrk="1" hangingPunct="1"/>
            <a:r>
              <a:rPr lang="ja-JP" altLang="en-US" sz="3600" b="1" dirty="0" smtClean="0">
                <a:solidFill>
                  <a:srgbClr val="002060"/>
                </a:solidFill>
                <a:latin typeface="ＭＳ ゴシック" pitchFamily="49" charset="-128"/>
                <a:ea typeface="ＭＳ ゴシック" pitchFamily="49" charset="-128"/>
              </a:rPr>
              <a:t>特別活動の特質をまとめると</a:t>
            </a:r>
            <a:r>
              <a:rPr lang="en-US" altLang="ja-JP" sz="3600" b="1" dirty="0" smtClean="0">
                <a:solidFill>
                  <a:srgbClr val="002060"/>
                </a:solidFill>
                <a:latin typeface="ＭＳ ゴシック" pitchFamily="49" charset="-128"/>
                <a:ea typeface="ＭＳ ゴシック" pitchFamily="49" charset="-128"/>
              </a:rPr>
              <a:t>…</a:t>
            </a:r>
            <a:endParaRPr lang="ja-JP" altLang="en-US" sz="3600" b="1" dirty="0" smtClean="0">
              <a:solidFill>
                <a:srgbClr val="002060"/>
              </a:solidFill>
              <a:latin typeface="ＭＳ ゴシック" pitchFamily="49" charset="-128"/>
              <a:ea typeface="ＭＳ ゴシック" pitchFamily="49" charset="-128"/>
            </a:endParaRPr>
          </a:p>
        </p:txBody>
      </p:sp>
      <p:sp>
        <p:nvSpPr>
          <p:cNvPr id="5" name="テキスト ボックス 4"/>
          <p:cNvSpPr txBox="1">
            <a:spLocks noChangeArrowheads="1"/>
          </p:cNvSpPr>
          <p:nvPr/>
        </p:nvSpPr>
        <p:spPr bwMode="auto">
          <a:xfrm>
            <a:off x="247944" y="1549401"/>
            <a:ext cx="8896056" cy="707886"/>
          </a:xfrm>
          <a:prstGeom prst="rect">
            <a:avLst/>
          </a:prstGeom>
          <a:noFill/>
          <a:ln w="9525">
            <a:noFill/>
            <a:miter lim="800000"/>
            <a:headEnd/>
            <a:tailEnd/>
          </a:ln>
        </p:spPr>
        <p:txBody>
          <a:bodyPr wrap="square">
            <a:spAutoFit/>
          </a:bodyPr>
          <a:lstStyle/>
          <a:p>
            <a:pPr algn="ctr"/>
            <a:r>
              <a:rPr lang="ja-JP" altLang="en-US" sz="4000" dirty="0">
                <a:latin typeface="ＭＳ ゴシック" pitchFamily="49" charset="-128"/>
                <a:ea typeface="ＭＳ ゴシック" pitchFamily="49" charset="-128"/>
              </a:rPr>
              <a:t>特別活動は</a:t>
            </a:r>
            <a:r>
              <a:rPr lang="ja-JP" altLang="en-US" sz="4000" b="1" u="sng" dirty="0">
                <a:latin typeface="HG創英角ﾎﾟｯﾌﾟ体" pitchFamily="49" charset="-128"/>
                <a:ea typeface="HG創英角ﾎﾟｯﾌﾟ体" pitchFamily="49" charset="-128"/>
              </a:rPr>
              <a:t>やること！</a:t>
            </a:r>
            <a:r>
              <a:rPr lang="ja-JP" altLang="en-US" sz="4000" dirty="0"/>
              <a:t>　</a:t>
            </a:r>
            <a:r>
              <a:rPr lang="en-US" altLang="ja-JP" sz="3600" dirty="0">
                <a:latin typeface="ＭＳ ゴシック" pitchFamily="49" charset="-128"/>
                <a:ea typeface="ＭＳ ゴシック" pitchFamily="49" charset="-128"/>
              </a:rPr>
              <a:t>【</a:t>
            </a:r>
            <a:r>
              <a:rPr lang="ja-JP" altLang="en-US" sz="3600" dirty="0">
                <a:latin typeface="ＭＳ ゴシック" pitchFamily="49" charset="-128"/>
                <a:ea typeface="ＭＳ ゴシック" pitchFamily="49" charset="-128"/>
              </a:rPr>
              <a:t>実行・実践</a:t>
            </a:r>
            <a:r>
              <a:rPr lang="en-US" altLang="ja-JP" sz="3600" dirty="0">
                <a:latin typeface="ＭＳ ゴシック" pitchFamily="49" charset="-128"/>
                <a:ea typeface="ＭＳ ゴシック" pitchFamily="49" charset="-128"/>
              </a:rPr>
              <a:t>】</a:t>
            </a:r>
          </a:p>
        </p:txBody>
      </p:sp>
      <p:sp>
        <p:nvSpPr>
          <p:cNvPr id="7" name="テキスト ボックス 6"/>
          <p:cNvSpPr txBox="1">
            <a:spLocks noChangeArrowheads="1"/>
          </p:cNvSpPr>
          <p:nvPr/>
        </p:nvSpPr>
        <p:spPr bwMode="auto">
          <a:xfrm>
            <a:off x="142848" y="3000372"/>
            <a:ext cx="6429420" cy="707886"/>
          </a:xfrm>
          <a:prstGeom prst="rect">
            <a:avLst/>
          </a:prstGeom>
          <a:noFill/>
          <a:ln w="9525">
            <a:noFill/>
            <a:miter lim="800000"/>
            <a:headEnd/>
            <a:tailEnd/>
          </a:ln>
        </p:spPr>
        <p:txBody>
          <a:bodyPr wrap="square">
            <a:spAutoFit/>
          </a:bodyPr>
          <a:lstStyle/>
          <a:p>
            <a:pPr algn="ctr"/>
            <a:r>
              <a:rPr lang="ja-JP" altLang="en-US" sz="4000" u="sng" dirty="0">
                <a:latin typeface="HG創英角ﾎﾟｯﾌﾟ体" pitchFamily="49" charset="-128"/>
                <a:ea typeface="HG創英角ﾎﾟｯﾌﾟ体" pitchFamily="49" charset="-128"/>
              </a:rPr>
              <a:t>自己決定・集団決定</a:t>
            </a:r>
            <a:r>
              <a:rPr lang="ja-JP" altLang="en-US" sz="4000" u="sng" dirty="0">
                <a:latin typeface="ＭＳ ゴシック" pitchFamily="49" charset="-128"/>
                <a:ea typeface="ＭＳ ゴシック" pitchFamily="49" charset="-128"/>
              </a:rPr>
              <a:t>の重さ</a:t>
            </a:r>
          </a:p>
        </p:txBody>
      </p:sp>
      <p:sp>
        <p:nvSpPr>
          <p:cNvPr id="9" name="テキスト ボックス 8"/>
          <p:cNvSpPr txBox="1">
            <a:spLocks noChangeArrowheads="1"/>
          </p:cNvSpPr>
          <p:nvPr/>
        </p:nvSpPr>
        <p:spPr bwMode="auto">
          <a:xfrm>
            <a:off x="1582623" y="4598989"/>
            <a:ext cx="4275269" cy="707886"/>
          </a:xfrm>
          <a:prstGeom prst="rect">
            <a:avLst/>
          </a:prstGeom>
          <a:noFill/>
          <a:ln w="9525">
            <a:noFill/>
            <a:miter lim="800000"/>
            <a:headEnd/>
            <a:tailEnd/>
          </a:ln>
        </p:spPr>
        <p:txBody>
          <a:bodyPr wrap="square">
            <a:spAutoFit/>
          </a:bodyPr>
          <a:lstStyle/>
          <a:p>
            <a:pPr algn="ctr"/>
            <a:r>
              <a:rPr lang="ja-JP" altLang="en-US" sz="4000" u="sng" dirty="0">
                <a:latin typeface="HG創英角ﾎﾟｯﾌﾟ体" pitchFamily="49" charset="-128"/>
                <a:ea typeface="HG創英角ﾎﾟｯﾌﾟ体" pitchFamily="49" charset="-128"/>
              </a:rPr>
              <a:t>言語活動の充実</a:t>
            </a:r>
            <a:endParaRPr lang="en-US" altLang="ja-JP" sz="4000" u="sng" dirty="0">
              <a:latin typeface="HG創英角ﾎﾟｯﾌﾟ体" pitchFamily="49" charset="-128"/>
              <a:ea typeface="HG創英角ﾎﾟｯﾌﾟ体" pitchFamily="49" charset="-128"/>
            </a:endParaRPr>
          </a:p>
        </p:txBody>
      </p:sp>
      <p:sp>
        <p:nvSpPr>
          <p:cNvPr id="12" name="上矢印 11"/>
          <p:cNvSpPr/>
          <p:nvPr/>
        </p:nvSpPr>
        <p:spPr>
          <a:xfrm>
            <a:off x="3143240" y="2285992"/>
            <a:ext cx="1008185" cy="558800"/>
          </a:xfrm>
          <a:prstGeom prst="upArrow">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3" name="上矢印 12"/>
          <p:cNvSpPr/>
          <p:nvPr/>
        </p:nvSpPr>
        <p:spPr>
          <a:xfrm>
            <a:off x="3214684" y="3857628"/>
            <a:ext cx="1008185" cy="558800"/>
          </a:xfrm>
          <a:prstGeom prst="upArrow">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0" name="正方形/長方形 9"/>
          <p:cNvSpPr/>
          <p:nvPr/>
        </p:nvSpPr>
        <p:spPr>
          <a:xfrm>
            <a:off x="785786" y="5429264"/>
            <a:ext cx="6400800" cy="1117600"/>
          </a:xfrm>
          <a:prstGeom prst="rect">
            <a:avLst/>
          </a:prstGeom>
          <a:solidFill>
            <a:schemeClr val="accent1"/>
          </a:solid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4800" b="1" dirty="0">
                <a:latin typeface="ＭＳ ゴシック" pitchFamily="49" charset="-128"/>
                <a:ea typeface="ＭＳ ゴシック" pitchFamily="49" charset="-128"/>
              </a:rPr>
              <a:t>なすことによって学ぶ</a:t>
            </a:r>
          </a:p>
        </p:txBody>
      </p:sp>
      <p:sp>
        <p:nvSpPr>
          <p:cNvPr id="11" name="テキスト ボックス 10"/>
          <p:cNvSpPr txBox="1"/>
          <p:nvPr/>
        </p:nvSpPr>
        <p:spPr>
          <a:xfrm>
            <a:off x="7884368" y="6381328"/>
            <a:ext cx="1296144" cy="476672"/>
          </a:xfrm>
          <a:prstGeom prst="rect">
            <a:avLst/>
          </a:prstGeom>
          <a:noFill/>
        </p:spPr>
        <p:txBody>
          <a:bodyPr wrap="square" rtlCol="0" anchor="ctr" anchorCtr="0">
            <a:spAutoFit/>
          </a:bodyPr>
          <a:lstStyle/>
          <a:p>
            <a:r>
              <a:rPr kumimoji="1" lang="ja-JP" altLang="en-US" sz="2400" b="1" dirty="0" smtClean="0"/>
              <a:t>＜</a:t>
            </a:r>
            <a:r>
              <a:rPr kumimoji="1" lang="en-US" altLang="ja-JP" sz="2400" b="1" dirty="0" smtClean="0"/>
              <a:t>20</a:t>
            </a:r>
            <a:r>
              <a:rPr kumimoji="1" lang="ja-JP" altLang="en-US" sz="2400" b="1" dirty="0" smtClean="0"/>
              <a:t>＞</a:t>
            </a:r>
            <a:endParaRPr kumimoji="1" lang="ja-JP" altLang="en-US" sz="2400" b="1" dirty="0"/>
          </a:p>
        </p:txBody>
      </p:sp>
      <p:pic>
        <p:nvPicPr>
          <p:cNvPr id="27652" name="Picture 4" descr="ぴょん"/>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881367" y="2996952"/>
            <a:ext cx="1262633" cy="1262633"/>
          </a:xfrm>
          <a:prstGeom prst="rect">
            <a:avLst/>
          </a:prstGeom>
          <a:noFill/>
        </p:spPr>
      </p:pic>
      <p:pic>
        <p:nvPicPr>
          <p:cNvPr id="27654" name="Picture 6" descr="http://www.sozaijiten-kids.rash.jp/images/child/yatta-/yatta-M.gif"/>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804248" y="2492896"/>
            <a:ext cx="1656184" cy="1656184"/>
          </a:xfrm>
          <a:prstGeom prst="rect">
            <a:avLst/>
          </a:prstGeom>
          <a:noFill/>
        </p:spPr>
      </p:pic>
      <p:pic>
        <p:nvPicPr>
          <p:cNvPr id="27656" name="Picture 8" descr="えっへん"/>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228184" y="3212976"/>
            <a:ext cx="1296144" cy="1296144"/>
          </a:xfrm>
          <a:prstGeom prst="rect">
            <a:avLst/>
          </a:prstGeom>
          <a:noFill/>
        </p:spPr>
      </p:pic>
      <p:pic>
        <p:nvPicPr>
          <p:cNvPr id="27658" name="Picture 10" descr="あれー"/>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804248" y="4149080"/>
            <a:ext cx="1190625" cy="1190625"/>
          </a:xfrm>
          <a:prstGeom prst="rect">
            <a:avLst/>
          </a:prstGeom>
          <a:noFill/>
        </p:spPr>
      </p:pic>
      <p:pic>
        <p:nvPicPr>
          <p:cNvPr id="27660" name="Picture 12" descr="はーい"/>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668344" y="4221088"/>
            <a:ext cx="1296144" cy="1296144"/>
          </a:xfrm>
          <a:prstGeom prst="rect">
            <a:avLst/>
          </a:prstGeom>
          <a:noFill/>
        </p:spPr>
      </p:pic>
    </p:spTree>
    <p:extLst>
      <p:ext uri="{BB962C8B-B14F-4D97-AF65-F5344CB8AC3E}">
        <p14:creationId xmlns:p14="http://schemas.microsoft.com/office/powerpoint/2010/main" xmlns="" val="21418312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heckerboard(across)">
                                      <p:cBhvr>
                                        <p:cTn id="18" dur="500"/>
                                        <p:tgtEl>
                                          <p:spTgt spid="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checkerboard(across)">
                                      <p:cBhvr>
                                        <p:cTn id="29" dur="500"/>
                                        <p:tgtEl>
                                          <p:spTgt spid="9"/>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8" presetClass="entr" presetSubtype="16"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diamond(in)">
                                      <p:cBhvr>
                                        <p:cTn id="34"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2" grpId="0" animBg="1"/>
      <p:bldP spid="13"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95536" y="1097449"/>
            <a:ext cx="8352928" cy="2554545"/>
          </a:xfrm>
          <a:prstGeom prst="rect">
            <a:avLst/>
          </a:prstGeom>
          <a:noFill/>
        </p:spPr>
        <p:txBody>
          <a:bodyPr wrap="square" rtlCol="0">
            <a:spAutoFit/>
          </a:bodyPr>
          <a:lstStyle/>
          <a:p>
            <a:pPr algn="ctr"/>
            <a:r>
              <a:rPr kumimoji="1" lang="ja-JP" altLang="en-US" sz="8000" dirty="0" smtClean="0">
                <a:latin typeface="HGSｺﾞｼｯｸE" pitchFamily="50" charset="-128"/>
                <a:ea typeface="HGSｺﾞｼｯｸE" pitchFamily="50" charset="-128"/>
              </a:rPr>
              <a:t>学級活動（１）</a:t>
            </a:r>
            <a:endParaRPr kumimoji="1" lang="en-US" altLang="ja-JP" sz="8000" dirty="0" smtClean="0">
              <a:latin typeface="HGSｺﾞｼｯｸE" pitchFamily="50" charset="-128"/>
              <a:ea typeface="HGSｺﾞｼｯｸE" pitchFamily="50" charset="-128"/>
            </a:endParaRPr>
          </a:p>
          <a:p>
            <a:pPr algn="ctr"/>
            <a:r>
              <a:rPr kumimoji="1" lang="ja-JP" altLang="en-US" sz="8000" dirty="0" smtClean="0">
                <a:latin typeface="HGSｺﾞｼｯｸE" pitchFamily="50" charset="-128"/>
                <a:ea typeface="HGSｺﾞｼｯｸE" pitchFamily="50" charset="-128"/>
              </a:rPr>
              <a:t>の進め方</a:t>
            </a:r>
            <a:endParaRPr kumimoji="1" lang="ja-JP" altLang="en-US" sz="8000" dirty="0">
              <a:latin typeface="HGSｺﾞｼｯｸE" pitchFamily="50" charset="-128"/>
              <a:ea typeface="HGSｺﾞｼｯｸE" pitchFamily="50" charset="-128"/>
            </a:endParaRPr>
          </a:p>
        </p:txBody>
      </p:sp>
      <p:sp>
        <p:nvSpPr>
          <p:cNvPr id="5" name="テキスト ボックス 4"/>
          <p:cNvSpPr txBox="1"/>
          <p:nvPr/>
        </p:nvSpPr>
        <p:spPr>
          <a:xfrm>
            <a:off x="7884368" y="6381328"/>
            <a:ext cx="1296144" cy="476672"/>
          </a:xfrm>
          <a:prstGeom prst="rect">
            <a:avLst/>
          </a:prstGeom>
          <a:noFill/>
        </p:spPr>
        <p:txBody>
          <a:bodyPr wrap="square" rtlCol="0" anchor="ctr" anchorCtr="0">
            <a:spAutoFit/>
          </a:bodyPr>
          <a:lstStyle/>
          <a:p>
            <a:r>
              <a:rPr kumimoji="1" lang="ja-JP" altLang="en-US" sz="2400" b="1" dirty="0" smtClean="0"/>
              <a:t>＜</a:t>
            </a:r>
            <a:r>
              <a:rPr kumimoji="1" lang="en-US" altLang="ja-JP" sz="2400" b="1" dirty="0" smtClean="0"/>
              <a:t>21</a:t>
            </a:r>
            <a:r>
              <a:rPr kumimoji="1" lang="ja-JP" altLang="en-US" sz="2400" b="1" dirty="0" smtClean="0"/>
              <a:t>＞</a:t>
            </a:r>
            <a:endParaRPr kumimoji="1" lang="ja-JP" altLang="en-US" sz="2400" b="1" dirty="0"/>
          </a:p>
        </p:txBody>
      </p:sp>
      <p:pic>
        <p:nvPicPr>
          <p:cNvPr id="6" name="Picture 4" descr="http://www.sozaijiten-business.rash.jp/images/man/koreda/koredaM.gif"/>
          <p:cNvPicPr>
            <a:picLocks noChangeAspect="1" noChangeArrowheads="1"/>
          </p:cNvPicPr>
          <p:nvPr/>
        </p:nvPicPr>
        <p:blipFill>
          <a:blip r:embed="rId2" cstate="print"/>
          <a:srcRect/>
          <a:stretch>
            <a:fillRect/>
          </a:stretch>
        </p:blipFill>
        <p:spPr bwMode="auto">
          <a:xfrm>
            <a:off x="3131840" y="3717032"/>
            <a:ext cx="2813298" cy="2813298"/>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 name="円/楕円 431"/>
          <p:cNvSpPr/>
          <p:nvPr/>
        </p:nvSpPr>
        <p:spPr bwMode="auto">
          <a:xfrm>
            <a:off x="1619672" y="5085184"/>
            <a:ext cx="5688632" cy="1439986"/>
          </a:xfrm>
          <a:prstGeom prst="ellipse">
            <a:avLst/>
          </a:prstGeom>
          <a:solidFill>
            <a:schemeClr val="accent2">
              <a:lumMod val="20000"/>
              <a:lumOff val="80000"/>
            </a:schemeClr>
          </a:solidFill>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wrap="none"/>
          <a:lstStyle/>
          <a:p>
            <a:pPr algn="ctr">
              <a:defRPr/>
            </a:pPr>
            <a:r>
              <a:rPr lang="ja-JP" altLang="en-US" sz="4000" b="1" dirty="0">
                <a:solidFill>
                  <a:srgbClr val="FF0000"/>
                </a:solidFill>
              </a:rPr>
              <a:t>集団決定</a:t>
            </a:r>
            <a:r>
              <a:rPr lang="en-US" altLang="ja-JP" sz="4000" b="1" dirty="0">
                <a:solidFill>
                  <a:srgbClr val="FF0000"/>
                </a:solidFill>
              </a:rPr>
              <a:t> </a:t>
            </a:r>
            <a:endParaRPr lang="en-US" altLang="ja-JP" sz="4000" b="1" dirty="0" smtClean="0">
              <a:solidFill>
                <a:srgbClr val="FF0000"/>
              </a:solidFill>
            </a:endParaRPr>
          </a:p>
          <a:p>
            <a:pPr algn="ctr">
              <a:defRPr/>
            </a:pPr>
            <a:r>
              <a:rPr lang="ja-JP" altLang="en-US" sz="4000" b="1" dirty="0" smtClean="0">
                <a:solidFill>
                  <a:srgbClr val="FF0000"/>
                </a:solidFill>
              </a:rPr>
              <a:t>と協力</a:t>
            </a:r>
            <a:endParaRPr lang="ja-JP" altLang="en-US" sz="4000" b="1" dirty="0">
              <a:solidFill>
                <a:srgbClr val="FF0000"/>
              </a:solidFill>
            </a:endParaRPr>
          </a:p>
        </p:txBody>
      </p:sp>
      <p:sp>
        <p:nvSpPr>
          <p:cNvPr id="437" name="下矢印 436"/>
          <p:cNvSpPr/>
          <p:nvPr/>
        </p:nvSpPr>
        <p:spPr bwMode="auto">
          <a:xfrm>
            <a:off x="1115616" y="1052736"/>
            <a:ext cx="1188343" cy="4320480"/>
          </a:xfrm>
          <a:prstGeom prst="downArrow">
            <a:avLst>
              <a:gd name="adj1" fmla="val 50000"/>
              <a:gd name="adj2" fmla="val 43070"/>
            </a:avLst>
          </a:prstGeom>
          <a:solidFill>
            <a:schemeClr val="accent2">
              <a:lumMod val="75000"/>
            </a:schemeClr>
          </a:solidFill>
          <a:ln w="12700" cap="flat" cmpd="sng" algn="ctr">
            <a:solidFill>
              <a:schemeClr val="tx1"/>
            </a:solidFill>
            <a:prstDash val="solid"/>
            <a:round/>
            <a:headEnd type="none" w="sm" len="sm"/>
            <a:tailEnd type="none" w="sm" len="sm"/>
          </a:ln>
          <a:effectLst/>
        </p:spPr>
        <p:style>
          <a:lnRef idx="0">
            <a:scrgbClr r="0" g="0" b="0"/>
          </a:lnRef>
          <a:fillRef idx="1002">
            <a:schemeClr val="dk2"/>
          </a:fillRef>
          <a:effectRef idx="0">
            <a:scrgbClr r="0" g="0" b="0"/>
          </a:effectRef>
          <a:fontRef idx="major"/>
        </p:style>
        <p:txBody>
          <a:bodyPr vert="eaVert" wrap="none"/>
          <a:lstStyle/>
          <a:p>
            <a:pPr>
              <a:defRPr/>
            </a:pPr>
            <a:r>
              <a:rPr lang="ja-JP" altLang="en-US" dirty="0">
                <a:solidFill>
                  <a:schemeClr val="bg1"/>
                </a:solidFill>
              </a:rPr>
              <a:t>　</a:t>
            </a:r>
            <a:r>
              <a:rPr lang="ja-JP" altLang="en-US" sz="2400" dirty="0">
                <a:solidFill>
                  <a:schemeClr val="bg1"/>
                </a:solidFill>
              </a:rPr>
              <a:t>教師の指導・</a:t>
            </a:r>
            <a:r>
              <a:rPr lang="ja-JP" altLang="en-US" sz="2400" dirty="0" smtClean="0">
                <a:solidFill>
                  <a:schemeClr val="bg1"/>
                </a:solidFill>
              </a:rPr>
              <a:t>児童・生徒の</a:t>
            </a:r>
            <a:r>
              <a:rPr lang="ja-JP" altLang="en-US" sz="2400" dirty="0">
                <a:solidFill>
                  <a:schemeClr val="bg1"/>
                </a:solidFill>
              </a:rPr>
              <a:t>活動</a:t>
            </a:r>
            <a:endParaRPr lang="en-US" altLang="ja-JP" sz="2400" dirty="0">
              <a:solidFill>
                <a:schemeClr val="bg1"/>
              </a:solidFill>
            </a:endParaRPr>
          </a:p>
        </p:txBody>
      </p:sp>
      <p:sp>
        <p:nvSpPr>
          <p:cNvPr id="433" name="AutoShape 5"/>
          <p:cNvSpPr>
            <a:spLocks noChangeArrowheads="1"/>
          </p:cNvSpPr>
          <p:nvPr/>
        </p:nvSpPr>
        <p:spPr bwMode="auto">
          <a:xfrm>
            <a:off x="395536" y="260648"/>
            <a:ext cx="4751759" cy="738188"/>
          </a:xfrm>
          <a:prstGeom prst="roundRect">
            <a:avLst>
              <a:gd name="adj" fmla="val 16667"/>
            </a:avLst>
          </a:prstGeom>
          <a:solidFill>
            <a:srgbClr val="FF6600"/>
          </a:solidFill>
          <a:ln w="9525">
            <a:noFill/>
            <a:round/>
            <a:headEnd/>
            <a:tailEnd/>
          </a:ln>
        </p:spPr>
        <p:txBody>
          <a:bodyPr wrap="none" anchor="ctr"/>
          <a:lstStyle/>
          <a:p>
            <a:pPr algn="ctr"/>
            <a:r>
              <a:rPr lang="ja-JP" altLang="en-US" sz="3600" dirty="0">
                <a:solidFill>
                  <a:schemeClr val="bg1"/>
                </a:solidFill>
                <a:ea typeface="HGP創英角ｺﾞｼｯｸUB" pitchFamily="50" charset="-128"/>
              </a:rPr>
              <a:t>学級</a:t>
            </a:r>
            <a:r>
              <a:rPr lang="ja-JP" altLang="en-US" sz="3600" dirty="0" smtClean="0">
                <a:solidFill>
                  <a:schemeClr val="bg1"/>
                </a:solidFill>
                <a:ea typeface="HGP創英角ｺﾞｼｯｸUB" pitchFamily="50" charset="-128"/>
              </a:rPr>
              <a:t>活動（１）の</a:t>
            </a:r>
            <a:r>
              <a:rPr lang="ja-JP" altLang="en-US" sz="3600" dirty="0">
                <a:solidFill>
                  <a:schemeClr val="bg1"/>
                </a:solidFill>
                <a:ea typeface="HGP創英角ｺﾞｼｯｸUB" pitchFamily="50" charset="-128"/>
              </a:rPr>
              <a:t>内容</a:t>
            </a:r>
          </a:p>
        </p:txBody>
      </p:sp>
      <p:sp>
        <p:nvSpPr>
          <p:cNvPr id="438" name="テキスト ボックス 437"/>
          <p:cNvSpPr txBox="1"/>
          <p:nvPr/>
        </p:nvSpPr>
        <p:spPr>
          <a:xfrm>
            <a:off x="7884368" y="6381328"/>
            <a:ext cx="1296144" cy="461665"/>
          </a:xfrm>
          <a:prstGeom prst="rect">
            <a:avLst/>
          </a:prstGeom>
          <a:noFill/>
        </p:spPr>
        <p:txBody>
          <a:bodyPr wrap="square" rtlCol="0">
            <a:spAutoFit/>
          </a:bodyPr>
          <a:lstStyle/>
          <a:p>
            <a:r>
              <a:rPr kumimoji="1" lang="ja-JP" altLang="en-US" sz="2400" b="1" dirty="0" smtClean="0"/>
              <a:t>＜</a:t>
            </a:r>
            <a:r>
              <a:rPr kumimoji="1" lang="en-US" altLang="ja-JP" sz="2400" b="1" dirty="0" smtClean="0"/>
              <a:t>22</a:t>
            </a:r>
            <a:r>
              <a:rPr kumimoji="1" lang="ja-JP" altLang="en-US" sz="2400" b="1" dirty="0" smtClean="0"/>
              <a:t>＞</a:t>
            </a:r>
            <a:endParaRPr kumimoji="1" lang="ja-JP" altLang="en-US" sz="2400" b="1" dirty="0"/>
          </a:p>
        </p:txBody>
      </p:sp>
      <p:grpSp>
        <p:nvGrpSpPr>
          <p:cNvPr id="225" name="グループ化 224"/>
          <p:cNvGrpSpPr/>
          <p:nvPr/>
        </p:nvGrpSpPr>
        <p:grpSpPr>
          <a:xfrm>
            <a:off x="2771800" y="1268760"/>
            <a:ext cx="3744912" cy="3528391"/>
            <a:chOff x="755080" y="1124744"/>
            <a:chExt cx="3744912" cy="3528391"/>
          </a:xfrm>
        </p:grpSpPr>
        <p:sp>
          <p:nvSpPr>
            <p:cNvPr id="226" name="角丸四角形 225"/>
            <p:cNvSpPr/>
            <p:nvPr/>
          </p:nvSpPr>
          <p:spPr bwMode="auto">
            <a:xfrm>
              <a:off x="755080" y="1124744"/>
              <a:ext cx="3744912" cy="3528391"/>
            </a:xfrm>
            <a:prstGeom prst="roundRect">
              <a:avLst/>
            </a:prstGeom>
            <a:solidFill>
              <a:schemeClr val="accent2">
                <a:lumMod val="20000"/>
                <a:lumOff val="80000"/>
              </a:schemeClr>
            </a:solidFill>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wrap="none"/>
            <a:lstStyle/>
            <a:p>
              <a:pPr algn="ctr">
                <a:defRPr/>
              </a:pPr>
              <a:r>
                <a:rPr lang="ja-JP" altLang="en-US" sz="2800" b="1" dirty="0">
                  <a:solidFill>
                    <a:srgbClr val="FF0000"/>
                  </a:solidFill>
                </a:rPr>
                <a:t>集団目標</a:t>
              </a:r>
              <a:r>
                <a:rPr lang="ja-JP" altLang="en-US" sz="2800" dirty="0">
                  <a:solidFill>
                    <a:schemeClr val="tx1"/>
                  </a:solidFill>
                </a:rPr>
                <a:t>（内容や</a:t>
              </a:r>
              <a:endParaRPr lang="en-US" altLang="ja-JP" sz="2800" dirty="0">
                <a:solidFill>
                  <a:schemeClr val="tx1"/>
                </a:solidFill>
              </a:endParaRPr>
            </a:p>
            <a:p>
              <a:pPr algn="ctr">
                <a:defRPr/>
              </a:pPr>
              <a:r>
                <a:rPr lang="ja-JP" altLang="en-US" sz="2800" dirty="0">
                  <a:solidFill>
                    <a:schemeClr val="tx1"/>
                  </a:solidFill>
                </a:rPr>
                <a:t>方法）を決める</a:t>
              </a:r>
            </a:p>
          </p:txBody>
        </p:sp>
        <p:pic>
          <p:nvPicPr>
            <p:cNvPr id="227" name="Picture 2" descr="http://www.sozaijiten-kids.rash.jp/images/edu/kokuban/kokubanM.gif"/>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115616" y="2348880"/>
              <a:ext cx="1733178" cy="1733178"/>
            </a:xfrm>
            <a:prstGeom prst="rect">
              <a:avLst/>
            </a:prstGeom>
            <a:noFill/>
          </p:spPr>
        </p:pic>
        <p:pic>
          <p:nvPicPr>
            <p:cNvPr id="228" name="Picture 4" descr="http://www.sozaijiten-kids.rash.jp/images/edu/tukue3/tukue3M.gif"/>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699792" y="2852936"/>
              <a:ext cx="1661170" cy="1661170"/>
            </a:xfrm>
            <a:prstGeom prst="rect">
              <a:avLst/>
            </a:prstGeom>
            <a:no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437"/>
                                        </p:tgtEl>
                                        <p:attrNameLst>
                                          <p:attrName>style.visibility</p:attrName>
                                        </p:attrNameLst>
                                      </p:cBhvr>
                                      <p:to>
                                        <p:strVal val="visible"/>
                                      </p:to>
                                    </p:set>
                                    <p:animEffect transition="in" filter="strips(downRight)">
                                      <p:cBhvr>
                                        <p:cTn id="7" dur="1000"/>
                                        <p:tgtEl>
                                          <p:spTgt spid="437"/>
                                        </p:tgtEl>
                                      </p:cBhvr>
                                    </p:animEffect>
                                  </p:childTnLst>
                                </p:cTn>
                              </p:par>
                            </p:childTnLst>
                          </p:cTn>
                        </p:par>
                      </p:childTnLst>
                    </p:cTn>
                  </p:par>
                  <p:par>
                    <p:cTn id="8" fill="hold">
                      <p:stCondLst>
                        <p:cond delay="indefinite"/>
                      </p:stCondLst>
                      <p:childTnLst>
                        <p:par>
                          <p:cTn id="9" fill="hold">
                            <p:stCondLst>
                              <p:cond delay="0"/>
                            </p:stCondLst>
                            <p:childTnLst>
                              <p:par>
                                <p:cTn id="10" presetID="51" presetClass="entr" presetSubtype="0" fill="hold" grpId="0" nodeType="clickEffect">
                                  <p:stCondLst>
                                    <p:cond delay="0"/>
                                  </p:stCondLst>
                                  <p:iterate type="lt">
                                    <p:tmPct val="0"/>
                                  </p:iterate>
                                  <p:childTnLst>
                                    <p:set>
                                      <p:cBhvr>
                                        <p:cTn id="11" dur="1" fill="hold">
                                          <p:stCondLst>
                                            <p:cond delay="0"/>
                                          </p:stCondLst>
                                        </p:cTn>
                                        <p:tgtEl>
                                          <p:spTgt spid="432"/>
                                        </p:tgtEl>
                                        <p:attrNameLst>
                                          <p:attrName>style.visibility</p:attrName>
                                        </p:attrNameLst>
                                      </p:cBhvr>
                                      <p:to>
                                        <p:strVal val="visible"/>
                                      </p:to>
                                    </p:set>
                                    <p:animEffect transition="in" filter="fade">
                                      <p:cBhvr>
                                        <p:cTn id="12" dur="770" decel="100000"/>
                                        <p:tgtEl>
                                          <p:spTgt spid="432"/>
                                        </p:tgtEl>
                                      </p:cBhvr>
                                    </p:animEffect>
                                    <p:animScale>
                                      <p:cBhvr>
                                        <p:cTn id="13" dur="770" decel="100000"/>
                                        <p:tgtEl>
                                          <p:spTgt spid="432"/>
                                        </p:tgtEl>
                                      </p:cBhvr>
                                      <p:from x="10000" y="10000"/>
                                      <p:to x="200000" y="450000"/>
                                    </p:animScale>
                                    <p:animScale>
                                      <p:cBhvr>
                                        <p:cTn id="14" dur="1230" accel="100000" fill="hold">
                                          <p:stCondLst>
                                            <p:cond delay="770"/>
                                          </p:stCondLst>
                                        </p:cTn>
                                        <p:tgtEl>
                                          <p:spTgt spid="432"/>
                                        </p:tgtEl>
                                      </p:cBhvr>
                                      <p:from x="200000" y="450000"/>
                                      <p:to x="100000" y="100000"/>
                                    </p:animScale>
                                    <p:set>
                                      <p:cBhvr>
                                        <p:cTn id="15" dur="770" fill="hold"/>
                                        <p:tgtEl>
                                          <p:spTgt spid="432"/>
                                        </p:tgtEl>
                                        <p:attrNameLst>
                                          <p:attrName>ppt_x</p:attrName>
                                        </p:attrNameLst>
                                      </p:cBhvr>
                                      <p:to>
                                        <p:strVal val="(0.5)"/>
                                      </p:to>
                                    </p:set>
                                    <p:anim from="(0.5)" to="(#ppt_x)" calcmode="lin" valueType="num">
                                      <p:cBhvr>
                                        <p:cTn id="16" dur="1230" accel="100000" fill="hold">
                                          <p:stCondLst>
                                            <p:cond delay="770"/>
                                          </p:stCondLst>
                                        </p:cTn>
                                        <p:tgtEl>
                                          <p:spTgt spid="432"/>
                                        </p:tgtEl>
                                        <p:attrNameLst>
                                          <p:attrName>ppt_x</p:attrName>
                                        </p:attrNameLst>
                                      </p:cBhvr>
                                    </p:anim>
                                    <p:set>
                                      <p:cBhvr>
                                        <p:cTn id="17" dur="770" fill="hold"/>
                                        <p:tgtEl>
                                          <p:spTgt spid="432"/>
                                        </p:tgtEl>
                                        <p:attrNameLst>
                                          <p:attrName>ppt_y</p:attrName>
                                        </p:attrNameLst>
                                      </p:cBhvr>
                                      <p:to>
                                        <p:strVal val="(#ppt_y+0.4)"/>
                                      </p:to>
                                    </p:set>
                                    <p:anim from="(#ppt_y+0.4)" to="(#ppt_y)" calcmode="lin" valueType="num">
                                      <p:cBhvr>
                                        <p:cTn id="18" dur="1230" accel="100000" fill="hold">
                                          <p:stCondLst>
                                            <p:cond delay="770"/>
                                          </p:stCondLst>
                                        </p:cTn>
                                        <p:tgtEl>
                                          <p:spTgt spid="43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5"/>
          <p:cNvGrpSpPr/>
          <p:nvPr/>
        </p:nvGrpSpPr>
        <p:grpSpPr>
          <a:xfrm>
            <a:off x="251520" y="1340768"/>
            <a:ext cx="8640960" cy="5040560"/>
            <a:chOff x="467544" y="1340768"/>
            <a:chExt cx="8136904" cy="4608512"/>
          </a:xfrm>
        </p:grpSpPr>
        <p:sp>
          <p:nvSpPr>
            <p:cNvPr id="2" name="縦巻き 1"/>
            <p:cNvSpPr/>
            <p:nvPr/>
          </p:nvSpPr>
          <p:spPr>
            <a:xfrm>
              <a:off x="467544" y="1340768"/>
              <a:ext cx="8136904" cy="4608512"/>
            </a:xfrm>
            <a:prstGeom prst="verticalScroll">
              <a:avLst>
                <a:gd name="adj" fmla="val 13011"/>
              </a:avLst>
            </a:prstGeom>
            <a:solidFill>
              <a:schemeClr val="accent2">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lstStyle/>
            <a:p>
              <a:r>
                <a:rPr lang="ja-JP" altLang="en-US" sz="2800" dirty="0" smtClean="0">
                  <a:latin typeface="ＭＳ ゴシック" pitchFamily="49" charset="-128"/>
                  <a:ea typeface="ＭＳ ゴシック" pitchFamily="49" charset="-128"/>
                </a:rPr>
                <a:t>①多くの児童が早急な解決を望んでいる</a:t>
              </a:r>
              <a:r>
                <a:rPr lang="ja-JP" altLang="en-US" sz="2800" dirty="0" smtClean="0">
                  <a:latin typeface="ＭＳ ゴシック" pitchFamily="49" charset="-128"/>
                  <a:ea typeface="ＭＳ ゴシック" pitchFamily="49" charset="-128"/>
                </a:rPr>
                <a:t>議題</a:t>
              </a:r>
              <a:endParaRPr lang="ja-JP" altLang="en-US" sz="2800" dirty="0" smtClean="0">
                <a:latin typeface="ＭＳ ゴシック" pitchFamily="49" charset="-128"/>
                <a:ea typeface="ＭＳ ゴシック" pitchFamily="49" charset="-128"/>
              </a:endParaRPr>
            </a:p>
            <a:p>
              <a:endParaRPr lang="en-US" altLang="ja-JP" sz="1050" dirty="0" smtClean="0">
                <a:latin typeface="ＭＳ ゴシック" pitchFamily="49" charset="-128"/>
                <a:ea typeface="ＭＳ ゴシック" pitchFamily="49" charset="-128"/>
              </a:endParaRPr>
            </a:p>
            <a:p>
              <a:r>
                <a:rPr lang="ja-JP" altLang="en-US" sz="2800" dirty="0" smtClean="0">
                  <a:latin typeface="ＭＳ ゴシック" pitchFamily="49" charset="-128"/>
                  <a:ea typeface="ＭＳ ゴシック" pitchFamily="49" charset="-128"/>
                </a:rPr>
                <a:t>②</a:t>
              </a:r>
              <a:r>
                <a:rPr lang="ja-JP" altLang="en-US" sz="2800" dirty="0" smtClean="0">
                  <a:latin typeface="ＭＳ ゴシック" pitchFamily="49" charset="-128"/>
                  <a:ea typeface="ＭＳ ゴシック" pitchFamily="49" charset="-128"/>
                </a:rPr>
                <a:t>学級内の問題で，学級全員で協力しなければならない</a:t>
              </a:r>
              <a:r>
                <a:rPr lang="ja-JP" altLang="en-US" sz="2800" dirty="0" smtClean="0">
                  <a:latin typeface="ＭＳ ゴシック" pitchFamily="49" charset="-128"/>
                  <a:ea typeface="ＭＳ ゴシック" pitchFamily="49" charset="-128"/>
                </a:rPr>
                <a:t>議題</a:t>
              </a:r>
              <a:endParaRPr lang="ja-JP" altLang="en-US" sz="2800" dirty="0" smtClean="0">
                <a:latin typeface="ＭＳ ゴシック" pitchFamily="49" charset="-128"/>
                <a:ea typeface="ＭＳ ゴシック" pitchFamily="49" charset="-128"/>
              </a:endParaRPr>
            </a:p>
            <a:p>
              <a:endParaRPr lang="en-US" altLang="ja-JP" sz="1050" dirty="0" smtClean="0">
                <a:latin typeface="ＭＳ ゴシック" pitchFamily="49" charset="-128"/>
                <a:ea typeface="ＭＳ ゴシック" pitchFamily="49" charset="-128"/>
              </a:endParaRPr>
            </a:p>
            <a:p>
              <a:r>
                <a:rPr lang="ja-JP" altLang="en-US" sz="2800" dirty="0" smtClean="0">
                  <a:latin typeface="ＭＳ ゴシック" pitchFamily="49" charset="-128"/>
                  <a:ea typeface="ＭＳ ゴシック" pitchFamily="49" charset="-128"/>
                </a:rPr>
                <a:t>③</a:t>
              </a:r>
              <a:r>
                <a:rPr lang="ja-JP" altLang="en-US" sz="2800" dirty="0" smtClean="0">
                  <a:latin typeface="ＭＳ ゴシック" pitchFamily="49" charset="-128"/>
                  <a:ea typeface="ＭＳ ゴシック" pitchFamily="49" charset="-128"/>
                </a:rPr>
                <a:t>決めたことを自分たちの力で具体的に実行できる</a:t>
              </a:r>
              <a:r>
                <a:rPr lang="ja-JP" altLang="en-US" sz="2800" dirty="0" smtClean="0">
                  <a:latin typeface="ＭＳ ゴシック" pitchFamily="49" charset="-128"/>
                  <a:ea typeface="ＭＳ ゴシック" pitchFamily="49" charset="-128"/>
                </a:rPr>
                <a:t>議題</a:t>
              </a:r>
              <a:endParaRPr lang="ja-JP" altLang="en-US" sz="2800" dirty="0" smtClean="0">
                <a:latin typeface="ＭＳ ゴシック" pitchFamily="49" charset="-128"/>
                <a:ea typeface="ＭＳ ゴシック" pitchFamily="49" charset="-128"/>
              </a:endParaRPr>
            </a:p>
            <a:p>
              <a:endParaRPr lang="en-US" altLang="ja-JP" sz="1050" dirty="0" smtClean="0">
                <a:latin typeface="ＭＳ ゴシック" pitchFamily="49" charset="-128"/>
                <a:ea typeface="ＭＳ ゴシック" pitchFamily="49" charset="-128"/>
              </a:endParaRPr>
            </a:p>
            <a:p>
              <a:r>
                <a:rPr lang="ja-JP" altLang="en-US" sz="2800" dirty="0" smtClean="0">
                  <a:latin typeface="ＭＳ ゴシック" pitchFamily="49" charset="-128"/>
                  <a:ea typeface="ＭＳ ゴシック" pitchFamily="49" charset="-128"/>
                </a:rPr>
                <a:t>④</a:t>
              </a:r>
              <a:r>
                <a:rPr lang="ja-JP" altLang="en-US" sz="2800" dirty="0" smtClean="0">
                  <a:latin typeface="ＭＳ ゴシック" pitchFamily="49" charset="-128"/>
                  <a:ea typeface="ＭＳ ゴシック" pitchFamily="49" charset="-128"/>
                </a:rPr>
                <a:t>創意工夫の余地がある議題</a:t>
              </a:r>
            </a:p>
            <a:p>
              <a:endParaRPr lang="en-US" altLang="ja-JP" sz="1050" dirty="0" smtClean="0">
                <a:latin typeface="ＭＳ ゴシック" pitchFamily="49" charset="-128"/>
                <a:ea typeface="ＭＳ ゴシック" pitchFamily="49" charset="-128"/>
              </a:endParaRPr>
            </a:p>
            <a:p>
              <a:r>
                <a:rPr lang="ja-JP" altLang="en-US" sz="2800" dirty="0" smtClean="0">
                  <a:latin typeface="ＭＳ ゴシック" pitchFamily="49" charset="-128"/>
                  <a:ea typeface="ＭＳ ゴシック" pitchFamily="49" charset="-128"/>
                </a:rPr>
                <a:t>⑤</a:t>
              </a:r>
              <a:r>
                <a:rPr lang="ja-JP" altLang="en-US" sz="2800" dirty="0" smtClean="0">
                  <a:latin typeface="ＭＳ ゴシック" pitchFamily="49" charset="-128"/>
                  <a:ea typeface="ＭＳ ゴシック" pitchFamily="49" charset="-128"/>
                </a:rPr>
                <a:t>学級や学校生活をよりよいものにする</a:t>
              </a:r>
              <a:r>
                <a:rPr lang="ja-JP" altLang="en-US" sz="2800" dirty="0" smtClean="0">
                  <a:latin typeface="ＭＳ ゴシック" pitchFamily="49" charset="-128"/>
                  <a:ea typeface="ＭＳ ゴシック" pitchFamily="49" charset="-128"/>
                </a:rPr>
                <a:t>議題</a:t>
              </a:r>
              <a:endParaRPr lang="ja-JP" altLang="en-US" sz="2800" dirty="0" smtClean="0">
                <a:latin typeface="ＭＳ ゴシック" pitchFamily="49" charset="-128"/>
                <a:ea typeface="ＭＳ ゴシック" pitchFamily="49" charset="-128"/>
              </a:endParaRPr>
            </a:p>
          </p:txBody>
        </p:sp>
        <p:sp>
          <p:nvSpPr>
            <p:cNvPr id="3" name="テキスト ボックス 2"/>
            <p:cNvSpPr txBox="1"/>
            <p:nvPr/>
          </p:nvSpPr>
          <p:spPr>
            <a:xfrm>
              <a:off x="1371644" y="1412776"/>
              <a:ext cx="6259157" cy="506512"/>
            </a:xfrm>
            <a:prstGeom prst="rect">
              <a:avLst/>
            </a:prstGeom>
            <a:noFill/>
          </p:spPr>
          <p:txBody>
            <a:bodyPr wrap="square" rtlCol="0">
              <a:spAutoFit/>
            </a:bodyPr>
            <a:lstStyle/>
            <a:p>
              <a:pPr algn="ctr"/>
              <a:r>
                <a:rPr kumimoji="1" lang="ja-JP" altLang="en-US" sz="3000" b="1" dirty="0" smtClean="0">
                  <a:latin typeface="ＭＳ ゴシック" pitchFamily="49" charset="-128"/>
                  <a:ea typeface="ＭＳ ゴシック" pitchFamily="49" charset="-128"/>
                </a:rPr>
                <a:t>「望ましい学級会</a:t>
              </a:r>
              <a:r>
                <a:rPr kumimoji="1" lang="ja-JP" altLang="en-US" sz="3000" b="1" dirty="0" smtClean="0">
                  <a:latin typeface="ＭＳ ゴシック" pitchFamily="49" charset="-128"/>
                  <a:ea typeface="ＭＳ ゴシック" pitchFamily="49" charset="-128"/>
                </a:rPr>
                <a:t>の</a:t>
              </a:r>
              <a:r>
                <a:rPr kumimoji="1" lang="ja-JP" altLang="en-US" sz="3000" b="1" dirty="0" smtClean="0">
                  <a:latin typeface="ＭＳ ゴシック" pitchFamily="49" charset="-128"/>
                  <a:ea typeface="ＭＳ ゴシック" pitchFamily="49" charset="-128"/>
                </a:rPr>
                <a:t>議題」の条件</a:t>
              </a:r>
              <a:endParaRPr kumimoji="1" lang="ja-JP" altLang="en-US" sz="3000" b="1" dirty="0">
                <a:latin typeface="ＭＳ ゴシック" pitchFamily="49" charset="-128"/>
                <a:ea typeface="ＭＳ ゴシック" pitchFamily="49" charset="-128"/>
              </a:endParaRPr>
            </a:p>
          </p:txBody>
        </p:sp>
      </p:grpSp>
      <p:sp>
        <p:nvSpPr>
          <p:cNvPr id="6" name="タイトル 1"/>
          <p:cNvSpPr txBox="1">
            <a:spLocks/>
          </p:cNvSpPr>
          <p:nvPr/>
        </p:nvSpPr>
        <p:spPr>
          <a:xfrm>
            <a:off x="539552" y="260648"/>
            <a:ext cx="4752528" cy="778098"/>
          </a:xfrm>
          <a:prstGeom prst="rect">
            <a:avLst/>
          </a:prstGeom>
          <a:solidFill>
            <a:schemeClr val="bg2"/>
          </a:solidFill>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p>
            <a:pPr algn="ctr">
              <a:lnSpc>
                <a:spcPct val="120000"/>
              </a:lnSpc>
              <a:spcBef>
                <a:spcPct val="0"/>
              </a:spcBef>
              <a:defRPr/>
            </a:pPr>
            <a:r>
              <a:rPr lang="ja-JP" altLang="en-US" sz="3600" b="1" dirty="0" smtClean="0">
                <a:latin typeface="ＭＳ ゴシック" pitchFamily="49" charset="-128"/>
                <a:ea typeface="ＭＳ ゴシック" pitchFamily="49" charset="-128"/>
              </a:rPr>
              <a:t>議題の</a:t>
            </a:r>
            <a:r>
              <a:rPr lang="ja-JP" altLang="en-US" sz="3600" b="1" dirty="0" smtClean="0">
                <a:latin typeface="ＭＳ ゴシック" pitchFamily="49" charset="-128"/>
                <a:ea typeface="ＭＳ ゴシック" pitchFamily="49" charset="-128"/>
              </a:rPr>
              <a:t>選定の</a:t>
            </a:r>
            <a:r>
              <a:rPr lang="ja-JP" altLang="en-US" sz="3600" b="1" dirty="0" smtClean="0">
                <a:latin typeface="ＭＳ ゴシック" pitchFamily="49" charset="-128"/>
                <a:ea typeface="ＭＳ ゴシック" pitchFamily="49" charset="-128"/>
              </a:rPr>
              <a:t>あり方</a:t>
            </a:r>
            <a:endParaRPr lang="ja-JP" altLang="en-US" sz="3600" b="1" dirty="0">
              <a:latin typeface="ＭＳ ゴシック" pitchFamily="49" charset="-128"/>
              <a:ea typeface="ＭＳ ゴシック" pitchFamily="49" charset="-128"/>
            </a:endParaRPr>
          </a:p>
        </p:txBody>
      </p:sp>
      <p:sp>
        <p:nvSpPr>
          <p:cNvPr id="7" name="テキスト ボックス 6"/>
          <p:cNvSpPr txBox="1"/>
          <p:nvPr/>
        </p:nvSpPr>
        <p:spPr>
          <a:xfrm>
            <a:off x="7884368" y="6381328"/>
            <a:ext cx="1296144" cy="476672"/>
          </a:xfrm>
          <a:prstGeom prst="rect">
            <a:avLst/>
          </a:prstGeom>
          <a:noFill/>
        </p:spPr>
        <p:txBody>
          <a:bodyPr wrap="square" rtlCol="0" anchor="ctr" anchorCtr="0">
            <a:spAutoFit/>
          </a:bodyPr>
          <a:lstStyle/>
          <a:p>
            <a:r>
              <a:rPr kumimoji="1" lang="ja-JP" altLang="en-US" sz="2400" b="1" dirty="0" smtClean="0"/>
              <a:t>＜</a:t>
            </a:r>
            <a:r>
              <a:rPr kumimoji="1" lang="en-US" altLang="ja-JP" sz="2400" b="1" dirty="0" smtClean="0"/>
              <a:t>23</a:t>
            </a:r>
            <a:r>
              <a:rPr kumimoji="1" lang="ja-JP" altLang="en-US" sz="2400" b="1" dirty="0" smtClean="0"/>
              <a:t>＞</a:t>
            </a:r>
            <a:endParaRPr kumimoji="1" lang="ja-JP" altLang="en-US" sz="2400"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cstate="print"/>
          <a:srcRect/>
          <a:stretch>
            <a:fillRect/>
          </a:stretch>
        </p:blipFill>
        <p:spPr bwMode="auto">
          <a:xfrm>
            <a:off x="395536" y="1556793"/>
            <a:ext cx="2232248" cy="2491125"/>
          </a:xfrm>
          <a:prstGeom prst="rect">
            <a:avLst/>
          </a:prstGeom>
          <a:noFill/>
          <a:ln w="9525">
            <a:noFill/>
            <a:miter lim="800000"/>
            <a:headEnd/>
            <a:tailEnd/>
          </a:ln>
        </p:spPr>
      </p:pic>
      <p:sp>
        <p:nvSpPr>
          <p:cNvPr id="5" name="タイトル 1"/>
          <p:cNvSpPr txBox="1">
            <a:spLocks/>
          </p:cNvSpPr>
          <p:nvPr/>
        </p:nvSpPr>
        <p:spPr>
          <a:xfrm>
            <a:off x="457200" y="181650"/>
            <a:ext cx="4834880" cy="778098"/>
          </a:xfrm>
          <a:prstGeom prst="rect">
            <a:avLst/>
          </a:prstGeom>
          <a:solidFill>
            <a:schemeClr val="bg2"/>
          </a:solidFill>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p>
            <a:pPr algn="ctr">
              <a:lnSpc>
                <a:spcPct val="120000"/>
              </a:lnSpc>
              <a:spcBef>
                <a:spcPct val="0"/>
              </a:spcBef>
              <a:defRPr/>
            </a:pPr>
            <a:r>
              <a:rPr lang="ja-JP" altLang="en-US" sz="3600" b="1" dirty="0" smtClean="0">
                <a:latin typeface="ＭＳ ゴシック" pitchFamily="49" charset="-128"/>
                <a:ea typeface="ＭＳ ゴシック" pitchFamily="49" charset="-128"/>
              </a:rPr>
              <a:t>議題の</a:t>
            </a:r>
            <a:r>
              <a:rPr lang="ja-JP" altLang="en-US" sz="3600" b="1" dirty="0" smtClean="0">
                <a:latin typeface="ＭＳ ゴシック" pitchFamily="49" charset="-128"/>
                <a:ea typeface="ＭＳ ゴシック" pitchFamily="49" charset="-128"/>
              </a:rPr>
              <a:t>選定の</a:t>
            </a:r>
            <a:r>
              <a:rPr lang="ja-JP" altLang="en-US" sz="3600" b="1" dirty="0" smtClean="0">
                <a:latin typeface="ＭＳ ゴシック" pitchFamily="49" charset="-128"/>
                <a:ea typeface="ＭＳ ゴシック" pitchFamily="49" charset="-128"/>
              </a:rPr>
              <a:t>あり方</a:t>
            </a:r>
            <a:endParaRPr lang="ja-JP" altLang="en-US" sz="3600" b="1" dirty="0">
              <a:latin typeface="ＭＳ ゴシック" pitchFamily="49" charset="-128"/>
              <a:ea typeface="ＭＳ ゴシック" pitchFamily="49" charset="-128"/>
            </a:endParaRPr>
          </a:p>
        </p:txBody>
      </p:sp>
      <p:sp>
        <p:nvSpPr>
          <p:cNvPr id="4" name="テキスト ボックス 3"/>
          <p:cNvSpPr txBox="1"/>
          <p:nvPr/>
        </p:nvSpPr>
        <p:spPr>
          <a:xfrm>
            <a:off x="591516" y="1078250"/>
            <a:ext cx="2612331" cy="400110"/>
          </a:xfrm>
          <a:prstGeom prst="rect">
            <a:avLst/>
          </a:prstGeom>
          <a:solidFill>
            <a:schemeClr val="accent1">
              <a:lumMod val="40000"/>
              <a:lumOff val="60000"/>
            </a:schemeClr>
          </a:solidFill>
        </p:spPr>
        <p:style>
          <a:lnRef idx="3">
            <a:schemeClr val="lt1"/>
          </a:lnRef>
          <a:fillRef idx="1">
            <a:schemeClr val="accent1"/>
          </a:fillRef>
          <a:effectRef idx="1">
            <a:schemeClr val="accent1"/>
          </a:effectRef>
          <a:fontRef idx="minor">
            <a:schemeClr val="lt1"/>
          </a:fontRef>
        </p:style>
        <p:txBody>
          <a:bodyPr wrap="square" rtlCol="0">
            <a:spAutoFit/>
          </a:bodyPr>
          <a:lstStyle/>
          <a:p>
            <a:r>
              <a:rPr kumimoji="1" lang="ja-JP" altLang="en-US" sz="2000" b="1" dirty="0" smtClean="0">
                <a:solidFill>
                  <a:schemeClr val="tx1"/>
                </a:solidFill>
                <a:latin typeface="ＭＳ ゴシック" pitchFamily="49" charset="-128"/>
                <a:ea typeface="ＭＳ ゴシック" pitchFamily="49" charset="-128"/>
              </a:rPr>
              <a:t>議題が選ばれるまで</a:t>
            </a:r>
            <a:endParaRPr kumimoji="1" lang="ja-JP" altLang="en-US" sz="2000" b="1" dirty="0">
              <a:solidFill>
                <a:schemeClr val="tx1"/>
              </a:solidFill>
              <a:latin typeface="ＭＳ ゴシック" pitchFamily="49" charset="-128"/>
              <a:ea typeface="ＭＳ ゴシック" pitchFamily="49" charset="-128"/>
            </a:endParaRPr>
          </a:p>
        </p:txBody>
      </p:sp>
      <p:sp>
        <p:nvSpPr>
          <p:cNvPr id="6" name="右矢印 5"/>
          <p:cNvSpPr/>
          <p:nvPr/>
        </p:nvSpPr>
        <p:spPr>
          <a:xfrm>
            <a:off x="4860032" y="2492896"/>
            <a:ext cx="1080120" cy="4488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6156176" y="1628800"/>
            <a:ext cx="2520280" cy="1938992"/>
          </a:xfrm>
          <a:prstGeom prst="rect">
            <a:avLst/>
          </a:prstGeom>
          <a:solidFill>
            <a:schemeClr val="accent2">
              <a:lumMod val="20000"/>
              <a:lumOff val="80000"/>
            </a:schemeClr>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r>
              <a:rPr kumimoji="1" lang="ja-JP" altLang="en-US" sz="2400" dirty="0" smtClean="0">
                <a:latin typeface="ＭＳ ゴシック" pitchFamily="49" charset="-128"/>
                <a:ea typeface="ＭＳ ゴシック" pitchFamily="49" charset="-128"/>
              </a:rPr>
              <a:t>議題ポストに入れられた議題カードを計画委員会で整理し、議題案を選ぶ</a:t>
            </a:r>
            <a:endParaRPr kumimoji="1" lang="ja-JP" altLang="en-US" sz="2400" dirty="0">
              <a:latin typeface="ＭＳ ゴシック" pitchFamily="49" charset="-128"/>
              <a:ea typeface="ＭＳ ゴシック" pitchFamily="49" charset="-128"/>
            </a:endParaRPr>
          </a:p>
        </p:txBody>
      </p:sp>
      <p:sp>
        <p:nvSpPr>
          <p:cNvPr id="8" name="横巻き 7"/>
          <p:cNvSpPr/>
          <p:nvPr/>
        </p:nvSpPr>
        <p:spPr>
          <a:xfrm>
            <a:off x="827584" y="3861048"/>
            <a:ext cx="7632848" cy="3024336"/>
          </a:xfrm>
          <a:prstGeom prst="horizontalScroll">
            <a:avLst>
              <a:gd name="adj" fmla="val 6964"/>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solidFill>
                  <a:srgbClr val="FF0000"/>
                </a:solidFill>
                <a:latin typeface="ＭＳ ゴシック" pitchFamily="49" charset="-128"/>
                <a:ea typeface="ＭＳ ゴシック" pitchFamily="49" charset="-128"/>
              </a:rPr>
              <a:t>子どもに任せることの</a:t>
            </a:r>
            <a:r>
              <a:rPr kumimoji="1" lang="ja-JP" altLang="en-US" sz="2800" b="1" dirty="0" smtClean="0">
                <a:solidFill>
                  <a:srgbClr val="FF0000"/>
                </a:solidFill>
                <a:latin typeface="ＭＳ ゴシック" pitchFamily="49" charset="-128"/>
                <a:ea typeface="ＭＳ ゴシック" pitchFamily="49" charset="-128"/>
              </a:rPr>
              <a:t>できない</a:t>
            </a:r>
            <a:r>
              <a:rPr lang="ja-JP" altLang="en-US" sz="2800" b="1" dirty="0" smtClean="0">
                <a:solidFill>
                  <a:srgbClr val="FF0000"/>
                </a:solidFill>
                <a:latin typeface="ＭＳ ゴシック" pitchFamily="49" charset="-128"/>
                <a:ea typeface="ＭＳ ゴシック" pitchFamily="49" charset="-128"/>
              </a:rPr>
              <a:t>内容</a:t>
            </a:r>
            <a:endParaRPr kumimoji="1" lang="en-US" altLang="ja-JP" sz="2800" b="1" dirty="0" smtClean="0">
              <a:solidFill>
                <a:srgbClr val="FF0000"/>
              </a:solidFill>
              <a:latin typeface="ＭＳ ゴシック" pitchFamily="49" charset="-128"/>
              <a:ea typeface="ＭＳ ゴシック" pitchFamily="49" charset="-128"/>
            </a:endParaRPr>
          </a:p>
          <a:p>
            <a:endParaRPr lang="en-US" altLang="ja-JP" sz="800" dirty="0" smtClean="0">
              <a:solidFill>
                <a:schemeClr val="tx1"/>
              </a:solidFill>
              <a:latin typeface="ＭＳ ゴシック" pitchFamily="49" charset="-128"/>
              <a:ea typeface="ＭＳ ゴシック" pitchFamily="49" charset="-128"/>
            </a:endParaRPr>
          </a:p>
          <a:p>
            <a:r>
              <a:rPr lang="ja-JP" altLang="en-US" sz="2000" dirty="0" smtClean="0">
                <a:solidFill>
                  <a:schemeClr val="tx1"/>
                </a:solidFill>
                <a:latin typeface="ＭＳ ゴシック" pitchFamily="49" charset="-128"/>
                <a:ea typeface="ＭＳ ゴシック" pitchFamily="49" charset="-128"/>
              </a:rPr>
              <a:t>・個人情報やプライバシーにかかわること</a:t>
            </a:r>
            <a:endParaRPr lang="en-US" altLang="ja-JP" sz="2000" dirty="0" smtClean="0">
              <a:solidFill>
                <a:schemeClr val="tx1"/>
              </a:solidFill>
              <a:latin typeface="ＭＳ ゴシック" pitchFamily="49" charset="-128"/>
              <a:ea typeface="ＭＳ ゴシック" pitchFamily="49" charset="-128"/>
            </a:endParaRPr>
          </a:p>
          <a:p>
            <a:r>
              <a:rPr lang="ja-JP" altLang="en-US" sz="2000" dirty="0" smtClean="0">
                <a:solidFill>
                  <a:schemeClr val="tx1"/>
                </a:solidFill>
                <a:latin typeface="ＭＳ ゴシック" pitchFamily="49" charset="-128"/>
                <a:ea typeface="ＭＳ ゴシック" pitchFamily="49" charset="-128"/>
              </a:rPr>
              <a:t>・</a:t>
            </a:r>
            <a:r>
              <a:rPr lang="ja-JP" altLang="en-US" sz="2000" dirty="0" smtClean="0">
                <a:solidFill>
                  <a:schemeClr val="tx1"/>
                </a:solidFill>
                <a:latin typeface="ＭＳ ゴシック" pitchFamily="49" charset="-128"/>
                <a:ea typeface="ＭＳ ゴシック" pitchFamily="49" charset="-128"/>
              </a:rPr>
              <a:t>相手を傷つけるような結果が予想</a:t>
            </a:r>
            <a:r>
              <a:rPr lang="ja-JP" altLang="en-US" sz="2000" dirty="0" smtClean="0">
                <a:solidFill>
                  <a:schemeClr val="tx1"/>
                </a:solidFill>
                <a:latin typeface="ＭＳ ゴシック" pitchFamily="49" charset="-128"/>
                <a:ea typeface="ＭＳ ゴシック" pitchFamily="49" charset="-128"/>
              </a:rPr>
              <a:t>される</a:t>
            </a:r>
            <a:r>
              <a:rPr lang="ja-JP" altLang="en-US" sz="2000" dirty="0" smtClean="0">
                <a:solidFill>
                  <a:schemeClr val="tx1"/>
                </a:solidFill>
                <a:latin typeface="ＭＳ ゴシック" pitchFamily="49" charset="-128"/>
                <a:ea typeface="ＭＳ ゴシック" pitchFamily="49" charset="-128"/>
              </a:rPr>
              <a:t>こと</a:t>
            </a:r>
            <a:endParaRPr lang="en-US" altLang="ja-JP" sz="2000" dirty="0" smtClean="0">
              <a:solidFill>
                <a:schemeClr val="tx1"/>
              </a:solidFill>
              <a:latin typeface="ＭＳ ゴシック" pitchFamily="49" charset="-128"/>
              <a:ea typeface="ＭＳ ゴシック" pitchFamily="49" charset="-128"/>
            </a:endParaRPr>
          </a:p>
          <a:p>
            <a:r>
              <a:rPr lang="ja-JP" altLang="en-US" sz="2000" dirty="0" smtClean="0">
                <a:solidFill>
                  <a:schemeClr val="tx1"/>
                </a:solidFill>
                <a:latin typeface="ＭＳ ゴシック" pitchFamily="49" charset="-128"/>
                <a:ea typeface="ＭＳ ゴシック" pitchFamily="49" charset="-128"/>
              </a:rPr>
              <a:t>・教育</a:t>
            </a:r>
            <a:r>
              <a:rPr lang="ja-JP" altLang="en-US" sz="2000" dirty="0" smtClean="0">
                <a:solidFill>
                  <a:schemeClr val="tx1"/>
                </a:solidFill>
                <a:latin typeface="ＭＳ ゴシック" pitchFamily="49" charset="-128"/>
                <a:ea typeface="ＭＳ ゴシック" pitchFamily="49" charset="-128"/>
              </a:rPr>
              <a:t>課程にかかわること</a:t>
            </a:r>
            <a:endParaRPr lang="en-US" altLang="ja-JP" sz="2000" dirty="0" smtClean="0">
              <a:solidFill>
                <a:schemeClr val="tx1"/>
              </a:solidFill>
              <a:latin typeface="ＭＳ ゴシック" pitchFamily="49" charset="-128"/>
              <a:ea typeface="ＭＳ ゴシック" pitchFamily="49" charset="-128"/>
            </a:endParaRPr>
          </a:p>
          <a:p>
            <a:r>
              <a:rPr lang="ja-JP" altLang="en-US" sz="2000" dirty="0" smtClean="0">
                <a:solidFill>
                  <a:schemeClr val="tx1"/>
                </a:solidFill>
                <a:latin typeface="ＭＳ ゴシック" pitchFamily="49" charset="-128"/>
                <a:ea typeface="ＭＳ ゴシック" pitchFamily="49" charset="-128"/>
              </a:rPr>
              <a:t>・校内のきまりや施設・設備の</a:t>
            </a:r>
            <a:r>
              <a:rPr lang="ja-JP" altLang="en-US" sz="2000" dirty="0" smtClean="0">
                <a:solidFill>
                  <a:schemeClr val="tx1"/>
                </a:solidFill>
                <a:latin typeface="ＭＳ ゴシック" pitchFamily="49" charset="-128"/>
                <a:ea typeface="ＭＳ ゴシック" pitchFamily="49" charset="-128"/>
              </a:rPr>
              <a:t>利用にかかわる</a:t>
            </a:r>
            <a:r>
              <a:rPr lang="ja-JP" altLang="en-US" sz="2000" dirty="0" smtClean="0">
                <a:solidFill>
                  <a:schemeClr val="tx1"/>
                </a:solidFill>
                <a:latin typeface="ＭＳ ゴシック" pitchFamily="49" charset="-128"/>
                <a:ea typeface="ＭＳ ゴシック" pitchFamily="49" charset="-128"/>
              </a:rPr>
              <a:t>こと</a:t>
            </a:r>
            <a:endParaRPr lang="en-US" altLang="ja-JP" sz="2000" dirty="0" smtClean="0">
              <a:solidFill>
                <a:schemeClr val="tx1"/>
              </a:solidFill>
              <a:latin typeface="ＭＳ ゴシック" pitchFamily="49" charset="-128"/>
              <a:ea typeface="ＭＳ ゴシック" pitchFamily="49" charset="-128"/>
            </a:endParaRPr>
          </a:p>
          <a:p>
            <a:r>
              <a:rPr lang="ja-JP" altLang="en-US" sz="2000" dirty="0" smtClean="0">
                <a:solidFill>
                  <a:schemeClr val="tx1"/>
                </a:solidFill>
                <a:latin typeface="ＭＳ ゴシック" pitchFamily="49" charset="-128"/>
                <a:ea typeface="ＭＳ ゴシック" pitchFamily="49" charset="-128"/>
              </a:rPr>
              <a:t>・</a:t>
            </a:r>
            <a:r>
              <a:rPr lang="ja-JP" altLang="en-US" sz="2000" dirty="0" smtClean="0">
                <a:solidFill>
                  <a:schemeClr val="tx1"/>
                </a:solidFill>
                <a:latin typeface="ＭＳ ゴシック" pitchFamily="49" charset="-128"/>
                <a:ea typeface="ＭＳ ゴシック" pitchFamily="49" charset="-128"/>
              </a:rPr>
              <a:t>金銭徴収</a:t>
            </a:r>
            <a:r>
              <a:rPr lang="ja-JP" altLang="en-US" sz="2000" dirty="0" smtClean="0">
                <a:solidFill>
                  <a:schemeClr val="tx1"/>
                </a:solidFill>
                <a:latin typeface="ＭＳ ゴシック" pitchFamily="49" charset="-128"/>
                <a:ea typeface="ＭＳ ゴシック" pitchFamily="49" charset="-128"/>
              </a:rPr>
              <a:t>に</a:t>
            </a:r>
            <a:r>
              <a:rPr lang="ja-JP" altLang="en-US" sz="2000" dirty="0" smtClean="0">
                <a:solidFill>
                  <a:schemeClr val="tx1"/>
                </a:solidFill>
                <a:latin typeface="ＭＳ ゴシック" pitchFamily="49" charset="-128"/>
                <a:ea typeface="ＭＳ ゴシック" pitchFamily="49" charset="-128"/>
              </a:rPr>
              <a:t>かかわる</a:t>
            </a:r>
            <a:r>
              <a:rPr lang="ja-JP" altLang="en-US" sz="2000" dirty="0" smtClean="0">
                <a:solidFill>
                  <a:schemeClr val="tx1"/>
                </a:solidFill>
                <a:latin typeface="ＭＳ ゴシック" pitchFamily="49" charset="-128"/>
                <a:ea typeface="ＭＳ ゴシック" pitchFamily="49" charset="-128"/>
              </a:rPr>
              <a:t>こと</a:t>
            </a:r>
            <a:endParaRPr lang="en-US" altLang="ja-JP" sz="2000" dirty="0" smtClean="0">
              <a:solidFill>
                <a:schemeClr val="tx1"/>
              </a:solidFill>
              <a:latin typeface="ＭＳ ゴシック" pitchFamily="49" charset="-128"/>
              <a:ea typeface="ＭＳ ゴシック" pitchFamily="49" charset="-128"/>
            </a:endParaRPr>
          </a:p>
          <a:p>
            <a:r>
              <a:rPr lang="ja-JP" altLang="en-US" sz="2000" dirty="0" smtClean="0">
                <a:solidFill>
                  <a:schemeClr val="tx1"/>
                </a:solidFill>
                <a:latin typeface="ＭＳ ゴシック" pitchFamily="49" charset="-128"/>
                <a:ea typeface="ＭＳ ゴシック" pitchFamily="49" charset="-128"/>
              </a:rPr>
              <a:t>・健康・安全に</a:t>
            </a:r>
            <a:r>
              <a:rPr lang="ja-JP" altLang="en-US" sz="2000" dirty="0" smtClean="0">
                <a:solidFill>
                  <a:schemeClr val="tx1"/>
                </a:solidFill>
                <a:latin typeface="ＭＳ ゴシック" pitchFamily="49" charset="-128"/>
                <a:ea typeface="ＭＳ ゴシック" pitchFamily="49" charset="-128"/>
              </a:rPr>
              <a:t>かかわる</a:t>
            </a:r>
            <a:r>
              <a:rPr lang="ja-JP" altLang="en-US" sz="2000" dirty="0" smtClean="0">
                <a:solidFill>
                  <a:schemeClr val="tx1"/>
                </a:solidFill>
                <a:latin typeface="ＭＳ ゴシック" pitchFamily="49" charset="-128"/>
                <a:ea typeface="ＭＳ ゴシック" pitchFamily="49" charset="-128"/>
              </a:rPr>
              <a:t>こと</a:t>
            </a:r>
            <a:endParaRPr lang="en-US" altLang="ja-JP" sz="2000" dirty="0" smtClean="0">
              <a:solidFill>
                <a:schemeClr val="tx1"/>
              </a:solidFill>
              <a:latin typeface="ＭＳ ゴシック" pitchFamily="49" charset="-128"/>
              <a:ea typeface="ＭＳ ゴシック" pitchFamily="49" charset="-128"/>
            </a:endParaRPr>
          </a:p>
        </p:txBody>
      </p:sp>
      <p:sp>
        <p:nvSpPr>
          <p:cNvPr id="10" name="テキスト ボックス 9"/>
          <p:cNvSpPr txBox="1"/>
          <p:nvPr/>
        </p:nvSpPr>
        <p:spPr>
          <a:xfrm>
            <a:off x="7884368" y="6381328"/>
            <a:ext cx="1296144" cy="476672"/>
          </a:xfrm>
          <a:prstGeom prst="rect">
            <a:avLst/>
          </a:prstGeom>
          <a:noFill/>
        </p:spPr>
        <p:txBody>
          <a:bodyPr wrap="square" rtlCol="0" anchor="ctr" anchorCtr="0">
            <a:spAutoFit/>
          </a:bodyPr>
          <a:lstStyle/>
          <a:p>
            <a:r>
              <a:rPr kumimoji="1" lang="ja-JP" altLang="en-US" sz="2400" b="1" dirty="0" smtClean="0"/>
              <a:t>＜</a:t>
            </a:r>
            <a:r>
              <a:rPr kumimoji="1" lang="en-US" altLang="ja-JP" sz="2400" b="1" dirty="0" smtClean="0"/>
              <a:t>24</a:t>
            </a:r>
            <a:r>
              <a:rPr kumimoji="1" lang="ja-JP" altLang="en-US" sz="2400" b="1" dirty="0" smtClean="0"/>
              <a:t>＞</a:t>
            </a:r>
            <a:endParaRPr kumimoji="1" lang="ja-JP" altLang="en-US" sz="2400" b="1" dirty="0"/>
          </a:p>
        </p:txBody>
      </p:sp>
      <p:grpSp>
        <p:nvGrpSpPr>
          <p:cNvPr id="16" name="グループ化 15"/>
          <p:cNvGrpSpPr/>
          <p:nvPr/>
        </p:nvGrpSpPr>
        <p:grpSpPr>
          <a:xfrm>
            <a:off x="2987824" y="1916832"/>
            <a:ext cx="1512168" cy="1944216"/>
            <a:chOff x="2843808" y="1988840"/>
            <a:chExt cx="1512168" cy="1944216"/>
          </a:xfrm>
        </p:grpSpPr>
        <p:sp>
          <p:nvSpPr>
            <p:cNvPr id="11" name="直方体 10"/>
            <p:cNvSpPr/>
            <p:nvPr/>
          </p:nvSpPr>
          <p:spPr>
            <a:xfrm>
              <a:off x="2843808" y="1988840"/>
              <a:ext cx="1512168" cy="1944216"/>
            </a:xfrm>
            <a:prstGeom prst="cube">
              <a:avLst/>
            </a:prstGeom>
            <a:solidFill>
              <a:schemeClr val="accent3">
                <a:lumMod val="40000"/>
                <a:lumOff val="60000"/>
                <a:alpha val="7900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3203848" y="2420888"/>
              <a:ext cx="461665" cy="1512168"/>
            </a:xfrm>
            <a:prstGeom prst="rect">
              <a:avLst/>
            </a:prstGeom>
            <a:noFill/>
          </p:spPr>
          <p:txBody>
            <a:bodyPr vert="eaVert" wrap="square" rtlCol="0">
              <a:spAutoFit/>
            </a:bodyPr>
            <a:lstStyle/>
            <a:p>
              <a:pPr algn="ctr"/>
              <a:r>
                <a:rPr kumimoji="1" lang="ja-JP" altLang="en-US" b="1" dirty="0" smtClean="0">
                  <a:latin typeface="HG丸ｺﾞｼｯｸM-PRO" pitchFamily="50" charset="-128"/>
                  <a:ea typeface="HG丸ｺﾞｼｯｸM-PRO" pitchFamily="50" charset="-128"/>
                </a:rPr>
                <a:t>議題ポスト</a:t>
              </a:r>
              <a:endParaRPr kumimoji="1" lang="ja-JP" altLang="en-US" b="1" dirty="0">
                <a:latin typeface="HG丸ｺﾞｼｯｸM-PRO" pitchFamily="50" charset="-128"/>
                <a:ea typeface="HG丸ｺﾞｼｯｸM-PRO" pitchFamily="50" charset="-128"/>
              </a:endParaRPr>
            </a:p>
          </p:txBody>
        </p:sp>
        <p:sp>
          <p:nvSpPr>
            <p:cNvPr id="14" name="平行四辺形 13"/>
            <p:cNvSpPr/>
            <p:nvPr/>
          </p:nvSpPr>
          <p:spPr>
            <a:xfrm>
              <a:off x="3203848" y="2132856"/>
              <a:ext cx="792088" cy="72008"/>
            </a:xfrm>
            <a:prstGeom prst="parallelogram">
              <a:avLst>
                <a:gd name="adj" fmla="val 15063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5" name="メモ 14"/>
          <p:cNvSpPr/>
          <p:nvPr/>
        </p:nvSpPr>
        <p:spPr>
          <a:xfrm rot="12432546">
            <a:off x="3564602" y="1288664"/>
            <a:ext cx="589786" cy="775797"/>
          </a:xfrm>
          <a:prstGeom prst="foldedCorner">
            <a:avLst>
              <a:gd name="adj" fmla="val 47779"/>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xmlns="" val="33365479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457200" y="181650"/>
            <a:ext cx="5338936" cy="778098"/>
          </a:xfrm>
          <a:prstGeom prst="rect">
            <a:avLst/>
          </a:prstGeom>
          <a:solidFill>
            <a:schemeClr val="bg2"/>
          </a:solidFill>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ja-JP" altLang="en-US" sz="3600" b="1" dirty="0" smtClean="0">
                <a:latin typeface="ＭＳ ゴシック" pitchFamily="49" charset="-128"/>
                <a:ea typeface="ＭＳ ゴシック" pitchFamily="49" charset="-128"/>
              </a:rPr>
              <a:t>計画委員会の役割と運営</a:t>
            </a:r>
            <a:endParaRPr lang="ja-JP" altLang="en-US" sz="3600" b="1" dirty="0">
              <a:latin typeface="ＭＳ ゴシック" pitchFamily="49" charset="-128"/>
              <a:ea typeface="ＭＳ ゴシック" pitchFamily="49" charset="-128"/>
            </a:endParaRPr>
          </a:p>
        </p:txBody>
      </p:sp>
      <p:sp>
        <p:nvSpPr>
          <p:cNvPr id="6" name="テキスト ボックス 5"/>
          <p:cNvSpPr txBox="1"/>
          <p:nvPr/>
        </p:nvSpPr>
        <p:spPr>
          <a:xfrm>
            <a:off x="540141" y="1191899"/>
            <a:ext cx="2592288" cy="369332"/>
          </a:xfrm>
          <a:prstGeom prst="rect">
            <a:avLst/>
          </a:prstGeom>
          <a:solidFill>
            <a:schemeClr val="accent6">
              <a:lumMod val="40000"/>
              <a:lumOff val="60000"/>
            </a:schemeClr>
          </a:solidFill>
          <a:ln>
            <a:solidFill>
              <a:schemeClr val="accent1">
                <a:shade val="50000"/>
              </a:schemeClr>
            </a:solidFill>
          </a:ln>
        </p:spPr>
        <p:txBody>
          <a:bodyPr wrap="square" rtlCol="0">
            <a:spAutoFit/>
          </a:bodyPr>
          <a:lstStyle/>
          <a:p>
            <a:r>
              <a:rPr kumimoji="1" lang="ja-JP" altLang="en-US" b="1" dirty="0" smtClean="0"/>
              <a:t>①議題案の整理</a:t>
            </a:r>
            <a:endParaRPr kumimoji="1" lang="ja-JP" altLang="en-US" b="1" dirty="0"/>
          </a:p>
        </p:txBody>
      </p:sp>
      <p:sp>
        <p:nvSpPr>
          <p:cNvPr id="7" name="テキスト ボックス 6"/>
          <p:cNvSpPr txBox="1"/>
          <p:nvPr/>
        </p:nvSpPr>
        <p:spPr>
          <a:xfrm>
            <a:off x="540141" y="2492896"/>
            <a:ext cx="2592288" cy="369332"/>
          </a:xfrm>
          <a:prstGeom prst="rect">
            <a:avLst/>
          </a:prstGeom>
          <a:solidFill>
            <a:schemeClr val="accent6">
              <a:lumMod val="40000"/>
              <a:lumOff val="60000"/>
            </a:schemeClr>
          </a:solidFill>
          <a:ln>
            <a:solidFill>
              <a:schemeClr val="accent1">
                <a:shade val="50000"/>
              </a:schemeClr>
            </a:solidFill>
          </a:ln>
        </p:spPr>
        <p:txBody>
          <a:bodyPr wrap="square" rtlCol="0">
            <a:spAutoFit/>
          </a:bodyPr>
          <a:lstStyle/>
          <a:p>
            <a:r>
              <a:rPr kumimoji="1" lang="ja-JP" altLang="en-US" b="1" dirty="0" smtClean="0"/>
              <a:t>③議題の決定</a:t>
            </a:r>
            <a:endParaRPr kumimoji="1" lang="ja-JP" altLang="en-US" b="1" dirty="0"/>
          </a:p>
        </p:txBody>
      </p:sp>
      <p:sp>
        <p:nvSpPr>
          <p:cNvPr id="10" name="テキスト ボックス 9"/>
          <p:cNvSpPr txBox="1"/>
          <p:nvPr/>
        </p:nvSpPr>
        <p:spPr>
          <a:xfrm>
            <a:off x="540141" y="1808820"/>
            <a:ext cx="2592288" cy="369332"/>
          </a:xfrm>
          <a:prstGeom prst="rect">
            <a:avLst/>
          </a:prstGeom>
          <a:solidFill>
            <a:schemeClr val="accent6">
              <a:lumMod val="40000"/>
              <a:lumOff val="60000"/>
            </a:schemeClr>
          </a:solidFill>
          <a:ln>
            <a:solidFill>
              <a:schemeClr val="accent1">
                <a:shade val="50000"/>
              </a:schemeClr>
            </a:solidFill>
          </a:ln>
        </p:spPr>
        <p:txBody>
          <a:bodyPr wrap="square" rtlCol="0">
            <a:spAutoFit/>
          </a:bodyPr>
          <a:lstStyle/>
          <a:p>
            <a:r>
              <a:rPr lang="ja-JP" altLang="en-US" b="1" dirty="0" smtClean="0"/>
              <a:t>②議題案の紹介</a:t>
            </a:r>
            <a:endParaRPr kumimoji="1" lang="ja-JP" altLang="en-US" b="1" dirty="0"/>
          </a:p>
        </p:txBody>
      </p:sp>
      <p:sp>
        <p:nvSpPr>
          <p:cNvPr id="11" name="テキスト ボックス 10"/>
          <p:cNvSpPr txBox="1"/>
          <p:nvPr/>
        </p:nvSpPr>
        <p:spPr>
          <a:xfrm>
            <a:off x="534380" y="5004851"/>
            <a:ext cx="2592288" cy="646331"/>
          </a:xfrm>
          <a:prstGeom prst="rect">
            <a:avLst/>
          </a:prstGeom>
          <a:solidFill>
            <a:schemeClr val="accent6">
              <a:lumMod val="40000"/>
              <a:lumOff val="60000"/>
            </a:schemeClr>
          </a:solidFill>
          <a:ln>
            <a:solidFill>
              <a:schemeClr val="accent1">
                <a:shade val="50000"/>
              </a:schemeClr>
            </a:solidFill>
          </a:ln>
        </p:spPr>
        <p:txBody>
          <a:bodyPr wrap="square" rtlCol="0">
            <a:spAutoFit/>
          </a:bodyPr>
          <a:lstStyle/>
          <a:p>
            <a:r>
              <a:rPr lang="ja-JP" altLang="en-US" b="1" dirty="0" smtClean="0"/>
              <a:t>⑥話合いの柱を学級活動コーナーに掲示する</a:t>
            </a:r>
            <a:endParaRPr kumimoji="1" lang="ja-JP" altLang="en-US" b="1" dirty="0"/>
          </a:p>
        </p:txBody>
      </p:sp>
      <p:sp>
        <p:nvSpPr>
          <p:cNvPr id="12" name="テキスト ボックス 11"/>
          <p:cNvSpPr txBox="1"/>
          <p:nvPr/>
        </p:nvSpPr>
        <p:spPr>
          <a:xfrm>
            <a:off x="540141" y="3177842"/>
            <a:ext cx="2592288" cy="646331"/>
          </a:xfrm>
          <a:prstGeom prst="rect">
            <a:avLst/>
          </a:prstGeom>
          <a:solidFill>
            <a:schemeClr val="accent6">
              <a:lumMod val="40000"/>
              <a:lumOff val="60000"/>
            </a:schemeClr>
          </a:solidFill>
          <a:ln>
            <a:solidFill>
              <a:schemeClr val="accent1">
                <a:shade val="50000"/>
              </a:schemeClr>
            </a:solidFill>
          </a:ln>
        </p:spPr>
        <p:txBody>
          <a:bodyPr wrap="square" rtlCol="0">
            <a:spAutoFit/>
          </a:bodyPr>
          <a:lstStyle/>
          <a:p>
            <a:r>
              <a:rPr lang="ja-JP" altLang="en-US" b="1" dirty="0" smtClean="0"/>
              <a:t>④話合い活動の役割を　決める</a:t>
            </a:r>
            <a:endParaRPr kumimoji="1" lang="ja-JP" altLang="en-US" b="1" dirty="0"/>
          </a:p>
        </p:txBody>
      </p:sp>
      <p:sp>
        <p:nvSpPr>
          <p:cNvPr id="13" name="テキスト ボックス 12"/>
          <p:cNvSpPr txBox="1"/>
          <p:nvPr/>
        </p:nvSpPr>
        <p:spPr>
          <a:xfrm>
            <a:off x="534380" y="4119565"/>
            <a:ext cx="2592288" cy="646331"/>
          </a:xfrm>
          <a:prstGeom prst="rect">
            <a:avLst/>
          </a:prstGeom>
          <a:solidFill>
            <a:schemeClr val="accent6">
              <a:lumMod val="40000"/>
              <a:lumOff val="60000"/>
            </a:schemeClr>
          </a:solidFill>
          <a:ln>
            <a:solidFill>
              <a:schemeClr val="accent1">
                <a:shade val="50000"/>
              </a:schemeClr>
            </a:solidFill>
          </a:ln>
        </p:spPr>
        <p:txBody>
          <a:bodyPr wrap="square" rtlCol="0">
            <a:spAutoFit/>
          </a:bodyPr>
          <a:lstStyle/>
          <a:p>
            <a:r>
              <a:rPr lang="ja-JP" altLang="en-US" b="1" dirty="0" smtClean="0"/>
              <a:t>⑤話合いの柱をどこにするか、話し合う</a:t>
            </a:r>
            <a:endParaRPr kumimoji="1" lang="ja-JP" altLang="en-US" b="1" dirty="0"/>
          </a:p>
        </p:txBody>
      </p:sp>
      <p:sp>
        <p:nvSpPr>
          <p:cNvPr id="14" name="テキスト ボックス 13"/>
          <p:cNvSpPr txBox="1"/>
          <p:nvPr/>
        </p:nvSpPr>
        <p:spPr>
          <a:xfrm>
            <a:off x="540141" y="5965593"/>
            <a:ext cx="2592288" cy="646331"/>
          </a:xfrm>
          <a:prstGeom prst="rect">
            <a:avLst/>
          </a:prstGeom>
          <a:solidFill>
            <a:schemeClr val="accent6">
              <a:lumMod val="40000"/>
              <a:lumOff val="60000"/>
            </a:schemeClr>
          </a:solidFill>
          <a:ln>
            <a:solidFill>
              <a:schemeClr val="accent1">
                <a:shade val="50000"/>
              </a:schemeClr>
            </a:solidFill>
          </a:ln>
        </p:spPr>
        <p:txBody>
          <a:bodyPr wrap="square" rtlCol="0">
            <a:spAutoFit/>
          </a:bodyPr>
          <a:lstStyle/>
          <a:p>
            <a:r>
              <a:rPr lang="ja-JP" altLang="en-US" b="1" dirty="0" smtClean="0"/>
              <a:t>⑦実施まで責任をもたせる</a:t>
            </a:r>
            <a:endParaRPr kumimoji="1" lang="ja-JP" altLang="en-US" b="1" dirty="0"/>
          </a:p>
        </p:txBody>
      </p:sp>
      <p:sp>
        <p:nvSpPr>
          <p:cNvPr id="18" name="雲形吹き出し 17"/>
          <p:cNvSpPr/>
          <p:nvPr/>
        </p:nvSpPr>
        <p:spPr>
          <a:xfrm>
            <a:off x="3419872" y="1052736"/>
            <a:ext cx="5256584" cy="1728192"/>
          </a:xfrm>
          <a:prstGeom prst="cloudCallout">
            <a:avLst>
              <a:gd name="adj1" fmla="val -46503"/>
              <a:gd name="adj2" fmla="val -26925"/>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2400" dirty="0" smtClean="0">
              <a:solidFill>
                <a:schemeClr val="tx1"/>
              </a:solidFill>
            </a:endParaRPr>
          </a:p>
          <a:p>
            <a:r>
              <a:rPr lang="ja-JP" altLang="en-US" sz="2000" dirty="0" smtClean="0">
                <a:solidFill>
                  <a:schemeClr val="tx1"/>
                </a:solidFill>
                <a:latin typeface="ＭＳ ゴシック" pitchFamily="49" charset="-128"/>
                <a:ea typeface="ＭＳ ゴシック" pitchFamily="49" charset="-128"/>
              </a:rPr>
              <a:t>仕事と役割は、その内容を具体的に指導しておく必要がある。</a:t>
            </a:r>
          </a:p>
          <a:p>
            <a:endParaRPr lang="ja-JP" altLang="en-US" sz="2400" dirty="0">
              <a:solidFill>
                <a:schemeClr val="tx1"/>
              </a:solidFill>
            </a:endParaRPr>
          </a:p>
        </p:txBody>
      </p:sp>
      <p:sp>
        <p:nvSpPr>
          <p:cNvPr id="19" name="雲形吹き出し 18"/>
          <p:cNvSpPr/>
          <p:nvPr/>
        </p:nvSpPr>
        <p:spPr>
          <a:xfrm>
            <a:off x="3419872" y="2924944"/>
            <a:ext cx="5472608" cy="1944216"/>
          </a:xfrm>
          <a:prstGeom prst="cloudCallout">
            <a:avLst>
              <a:gd name="adj1" fmla="val -42915"/>
              <a:gd name="adj2" fmla="val -328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2000" dirty="0" smtClean="0">
              <a:solidFill>
                <a:schemeClr val="tx1"/>
              </a:solidFill>
            </a:endParaRPr>
          </a:p>
          <a:p>
            <a:r>
              <a:rPr lang="ja-JP" altLang="en-US" sz="2000" dirty="0" smtClean="0">
                <a:solidFill>
                  <a:schemeClr val="tx1"/>
                </a:solidFill>
                <a:latin typeface="ＭＳ ゴシック" pitchFamily="49" charset="-128"/>
                <a:ea typeface="ＭＳ ゴシック" pitchFamily="49" charset="-128"/>
              </a:rPr>
              <a:t>計画委員会は交代して行うことで、学級会の進め方や協力しなければならないことが全員に理解される。</a:t>
            </a:r>
          </a:p>
          <a:p>
            <a:endParaRPr lang="ja-JP" altLang="en-US" sz="2000" dirty="0">
              <a:solidFill>
                <a:schemeClr val="tx1"/>
              </a:solidFill>
            </a:endParaRPr>
          </a:p>
        </p:txBody>
      </p:sp>
      <p:sp>
        <p:nvSpPr>
          <p:cNvPr id="20" name="雲形吹き出し 19"/>
          <p:cNvSpPr/>
          <p:nvPr/>
        </p:nvSpPr>
        <p:spPr>
          <a:xfrm>
            <a:off x="3491880" y="5013176"/>
            <a:ext cx="5400600" cy="1656184"/>
          </a:xfrm>
          <a:prstGeom prst="cloudCallout">
            <a:avLst>
              <a:gd name="adj1" fmla="val -43510"/>
              <a:gd name="adj2" fmla="val -3232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smtClean="0">
                <a:solidFill>
                  <a:schemeClr val="tx1"/>
                </a:solidFill>
                <a:latin typeface="ＭＳ ゴシック" pitchFamily="49" charset="-128"/>
                <a:ea typeface="ＭＳ ゴシック" pitchFamily="49" charset="-128"/>
              </a:rPr>
              <a:t>提案理由を明らかにすることは、話合いを効率的に</a:t>
            </a:r>
            <a:r>
              <a:rPr lang="ja-JP" altLang="en-US" sz="2000" dirty="0" smtClean="0">
                <a:solidFill>
                  <a:schemeClr val="tx1"/>
                </a:solidFill>
                <a:latin typeface="ＭＳ ゴシック" pitchFamily="49" charset="-128"/>
                <a:ea typeface="ＭＳ ゴシック" pitchFamily="49" charset="-128"/>
              </a:rPr>
              <a:t>進め、深めることもできる</a:t>
            </a:r>
            <a:r>
              <a:rPr lang="ja-JP" altLang="en-US" sz="2000" dirty="0" smtClean="0">
                <a:solidFill>
                  <a:schemeClr val="tx1"/>
                </a:solidFill>
                <a:latin typeface="ＭＳ ゴシック" pitchFamily="49" charset="-128"/>
                <a:ea typeface="ＭＳ ゴシック" pitchFamily="49" charset="-128"/>
              </a:rPr>
              <a:t>。</a:t>
            </a:r>
            <a:endParaRPr lang="ja-JP" altLang="en-US" sz="2000" dirty="0">
              <a:solidFill>
                <a:schemeClr val="tx1"/>
              </a:solidFill>
            </a:endParaRPr>
          </a:p>
        </p:txBody>
      </p:sp>
      <p:sp>
        <p:nvSpPr>
          <p:cNvPr id="15" name="テキスト ボックス 14"/>
          <p:cNvSpPr txBox="1"/>
          <p:nvPr/>
        </p:nvSpPr>
        <p:spPr>
          <a:xfrm>
            <a:off x="7884368" y="6381328"/>
            <a:ext cx="1296144" cy="476672"/>
          </a:xfrm>
          <a:prstGeom prst="rect">
            <a:avLst/>
          </a:prstGeom>
          <a:noFill/>
        </p:spPr>
        <p:txBody>
          <a:bodyPr wrap="square" rtlCol="0" anchor="ctr" anchorCtr="0">
            <a:spAutoFit/>
          </a:bodyPr>
          <a:lstStyle/>
          <a:p>
            <a:r>
              <a:rPr kumimoji="1" lang="ja-JP" altLang="en-US" sz="2400" b="1" dirty="0" smtClean="0"/>
              <a:t>＜</a:t>
            </a:r>
            <a:r>
              <a:rPr kumimoji="1" lang="en-US" altLang="ja-JP" sz="2400" b="1" dirty="0" smtClean="0"/>
              <a:t>25</a:t>
            </a:r>
            <a:r>
              <a:rPr kumimoji="1" lang="ja-JP" altLang="en-US" sz="2400" b="1" dirty="0" smtClean="0"/>
              <a:t>＞</a:t>
            </a:r>
            <a:endParaRPr kumimoji="1" lang="ja-JP" altLang="en-US" sz="2400" b="1" dirty="0"/>
          </a:p>
        </p:txBody>
      </p:sp>
      <p:sp>
        <p:nvSpPr>
          <p:cNvPr id="16" name="テキスト ボックス 15"/>
          <p:cNvSpPr txBox="1"/>
          <p:nvPr/>
        </p:nvSpPr>
        <p:spPr>
          <a:xfrm>
            <a:off x="5580112" y="375047"/>
            <a:ext cx="3491880" cy="461665"/>
          </a:xfrm>
          <a:prstGeom prst="rect">
            <a:avLst/>
          </a:prstGeom>
          <a:noFill/>
        </p:spPr>
        <p:txBody>
          <a:bodyPr wrap="square" rtlCol="0">
            <a:spAutoFit/>
          </a:bodyPr>
          <a:lstStyle/>
          <a:p>
            <a:r>
              <a:rPr lang="ja-JP" altLang="en-US" sz="2400" b="1" dirty="0" smtClean="0">
                <a:latin typeface="ＭＳ ゴシック" pitchFamily="49" charset="-128"/>
                <a:ea typeface="ＭＳ ゴシック" pitchFamily="49" charset="-128"/>
              </a:rPr>
              <a:t>（事前の活動として）</a:t>
            </a:r>
          </a:p>
        </p:txBody>
      </p:sp>
      <p:sp>
        <p:nvSpPr>
          <p:cNvPr id="17" name="下矢印 16"/>
          <p:cNvSpPr/>
          <p:nvPr/>
        </p:nvSpPr>
        <p:spPr bwMode="auto">
          <a:xfrm>
            <a:off x="179513" y="1340768"/>
            <a:ext cx="288032" cy="5040560"/>
          </a:xfrm>
          <a:prstGeom prst="downArrow">
            <a:avLst>
              <a:gd name="adj1" fmla="val 50000"/>
              <a:gd name="adj2" fmla="val 81575"/>
            </a:avLst>
          </a:prstGeom>
          <a:solidFill>
            <a:schemeClr val="bg2">
              <a:lumMod val="50000"/>
            </a:schemeClr>
          </a:solidFill>
          <a:ln w="12700" cap="flat" cmpd="sng" algn="ctr">
            <a:solidFill>
              <a:schemeClr val="tx1"/>
            </a:solidFill>
            <a:prstDash val="solid"/>
            <a:round/>
            <a:headEnd type="none" w="sm" len="sm"/>
            <a:tailEnd type="none" w="sm" len="sm"/>
          </a:ln>
          <a:effectLst/>
        </p:spPr>
        <p:style>
          <a:lnRef idx="0">
            <a:scrgbClr r="0" g="0" b="0"/>
          </a:lnRef>
          <a:fillRef idx="1002">
            <a:schemeClr val="dk2"/>
          </a:fillRef>
          <a:effectRef idx="0">
            <a:scrgbClr r="0" g="0" b="0"/>
          </a:effectRef>
          <a:fontRef idx="major"/>
        </p:style>
        <p:txBody>
          <a:bodyPr vert="eaVert" wrap="none"/>
          <a:lstStyle/>
          <a:p>
            <a:pPr>
              <a:defRPr/>
            </a:pPr>
            <a:r>
              <a:rPr lang="ja-JP" altLang="en-US" dirty="0">
                <a:solidFill>
                  <a:schemeClr val="bg1"/>
                </a:solidFill>
              </a:rPr>
              <a:t>　</a:t>
            </a:r>
            <a:endParaRPr lang="en-US" altLang="ja-JP" sz="2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strips(downRight)">
                                      <p:cBhvr>
                                        <p:cTn id="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467544" y="260648"/>
            <a:ext cx="5338936" cy="778098"/>
          </a:xfrm>
          <a:prstGeom prst="rect">
            <a:avLst/>
          </a:prstGeom>
          <a:solidFill>
            <a:schemeClr val="bg2"/>
          </a:solidFill>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ja-JP" altLang="en-US" sz="4000" b="1" dirty="0" smtClean="0">
                <a:latin typeface="ＭＳ ゴシック" pitchFamily="49" charset="-128"/>
                <a:ea typeface="ＭＳ ゴシック" pitchFamily="49" charset="-128"/>
              </a:rPr>
              <a:t>話合い活動の指導</a:t>
            </a:r>
            <a:endParaRPr lang="ja-JP" altLang="en-US" sz="4000" b="1" dirty="0">
              <a:latin typeface="ＭＳ ゴシック" pitchFamily="49" charset="-128"/>
              <a:ea typeface="ＭＳ ゴシック" pitchFamily="49" charset="-128"/>
            </a:endParaRPr>
          </a:p>
        </p:txBody>
      </p:sp>
      <p:sp>
        <p:nvSpPr>
          <p:cNvPr id="8" name="横巻き 7"/>
          <p:cNvSpPr/>
          <p:nvPr/>
        </p:nvSpPr>
        <p:spPr>
          <a:xfrm>
            <a:off x="323528" y="1412776"/>
            <a:ext cx="8136904" cy="1296144"/>
          </a:xfrm>
          <a:prstGeom prst="horizontalScroll">
            <a:avLst/>
          </a:prstGeom>
          <a:solidFill>
            <a:schemeClr val="accent2">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3000" b="1" dirty="0" smtClean="0">
                <a:solidFill>
                  <a:schemeClr val="tx1"/>
                </a:solidFill>
                <a:latin typeface="ＭＳ ゴシック" pitchFamily="49" charset="-128"/>
                <a:ea typeface="ＭＳ ゴシック" pitchFamily="49" charset="-128"/>
              </a:rPr>
              <a:t>議題が出なかったときには問題を発見しよう</a:t>
            </a:r>
            <a:endParaRPr kumimoji="1" lang="ja-JP" altLang="en-US" sz="3000" dirty="0"/>
          </a:p>
        </p:txBody>
      </p:sp>
      <p:sp>
        <p:nvSpPr>
          <p:cNvPr id="9" name="横巻き 8"/>
          <p:cNvSpPr/>
          <p:nvPr/>
        </p:nvSpPr>
        <p:spPr>
          <a:xfrm>
            <a:off x="467544" y="5013176"/>
            <a:ext cx="7992888" cy="1296144"/>
          </a:xfrm>
          <a:prstGeom prst="horizontalScroll">
            <a:avLst/>
          </a:prstGeom>
          <a:solidFill>
            <a:schemeClr val="accent2">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3200" b="1" dirty="0" smtClean="0">
                <a:solidFill>
                  <a:schemeClr val="tx1"/>
                </a:solidFill>
                <a:latin typeface="ＭＳ ゴシック" pitchFamily="49" charset="-128"/>
                <a:ea typeface="ＭＳ ゴシック" pitchFamily="49" charset="-128"/>
              </a:rPr>
              <a:t>議題に応じた話しやすい</a:t>
            </a:r>
            <a:r>
              <a:rPr lang="ja-JP" altLang="en-US" sz="3200" b="1" dirty="0" smtClean="0">
                <a:solidFill>
                  <a:schemeClr val="tx1"/>
                </a:solidFill>
                <a:latin typeface="ＭＳ ゴシック" pitchFamily="49" charset="-128"/>
                <a:ea typeface="ＭＳ ゴシック" pitchFamily="49" charset="-128"/>
              </a:rPr>
              <a:t>形態の工夫</a:t>
            </a:r>
            <a:endParaRPr lang="ja-JP" altLang="en-US" sz="3200" b="1" dirty="0">
              <a:solidFill>
                <a:schemeClr val="tx1"/>
              </a:solidFill>
              <a:latin typeface="ＭＳ ゴシック" pitchFamily="49" charset="-128"/>
              <a:ea typeface="ＭＳ ゴシック" pitchFamily="49" charset="-128"/>
            </a:endParaRPr>
          </a:p>
        </p:txBody>
      </p:sp>
      <p:sp>
        <p:nvSpPr>
          <p:cNvPr id="11" name="テキスト ボックス 10"/>
          <p:cNvSpPr txBox="1"/>
          <p:nvPr/>
        </p:nvSpPr>
        <p:spPr>
          <a:xfrm>
            <a:off x="323528" y="2852936"/>
            <a:ext cx="4896544" cy="2016224"/>
          </a:xfrm>
          <a:prstGeom prst="rect">
            <a:avLst/>
          </a:prstGeom>
          <a:noFill/>
          <a:ln>
            <a:solidFill>
              <a:schemeClr val="tx1"/>
            </a:solidFill>
          </a:ln>
        </p:spPr>
        <p:txBody>
          <a:bodyPr wrap="square" rtlCol="0">
            <a:spAutoFit/>
          </a:bodyPr>
          <a:lstStyle/>
          <a:p>
            <a:r>
              <a:rPr lang="ja-JP" altLang="en-US" sz="2000" b="1" dirty="0" smtClean="0">
                <a:latin typeface="ＭＳ ゴシック" pitchFamily="49" charset="-128"/>
                <a:ea typeface="ＭＳ ゴシック" pitchFamily="49" charset="-128"/>
              </a:rPr>
              <a:t>◎</a:t>
            </a:r>
            <a:r>
              <a:rPr kumimoji="1" lang="ja-JP" altLang="en-US" sz="2000" b="1" dirty="0" smtClean="0">
                <a:latin typeface="ＭＳ ゴシック" pitchFamily="49" charset="-128"/>
                <a:ea typeface="ＭＳ ゴシック" pitchFamily="49" charset="-128"/>
              </a:rPr>
              <a:t>どんな問題を</a:t>
            </a:r>
            <a:endParaRPr kumimoji="1" lang="en-US" altLang="ja-JP" sz="2000" b="1" dirty="0" smtClean="0">
              <a:latin typeface="ＭＳ ゴシック" pitchFamily="49" charset="-128"/>
              <a:ea typeface="ＭＳ ゴシック" pitchFamily="49" charset="-128"/>
            </a:endParaRPr>
          </a:p>
          <a:p>
            <a:r>
              <a:rPr lang="ja-JP" altLang="en-US" sz="2000" dirty="0" smtClean="0">
                <a:latin typeface="ＭＳ ゴシック" pitchFamily="49" charset="-128"/>
                <a:ea typeface="ＭＳ ゴシック" pitchFamily="49" charset="-128"/>
              </a:rPr>
              <a:t>・やってみたい集会は？</a:t>
            </a:r>
            <a:endParaRPr lang="en-US" altLang="ja-JP" sz="2000" dirty="0" smtClean="0">
              <a:latin typeface="ＭＳ ゴシック" pitchFamily="49" charset="-128"/>
              <a:ea typeface="ＭＳ ゴシック" pitchFamily="49" charset="-128"/>
            </a:endParaRPr>
          </a:p>
          <a:p>
            <a:pPr marL="182563" indent="-182563"/>
            <a:r>
              <a:rPr lang="ja-JP" altLang="en-US" sz="2000" dirty="0" smtClean="0">
                <a:latin typeface="ＭＳ ゴシック" pitchFamily="49" charset="-128"/>
                <a:ea typeface="ＭＳ ゴシック" pitchFamily="49" charset="-128"/>
              </a:rPr>
              <a:t>・友だちのことでこまっていることはないか？</a:t>
            </a:r>
            <a:endParaRPr lang="en-US" altLang="ja-JP" sz="2000" dirty="0" smtClean="0">
              <a:latin typeface="ＭＳ ゴシック" pitchFamily="49" charset="-128"/>
              <a:ea typeface="ＭＳ ゴシック" pitchFamily="49" charset="-128"/>
            </a:endParaRPr>
          </a:p>
          <a:p>
            <a:r>
              <a:rPr lang="ja-JP" altLang="en-US" sz="2000" dirty="0" smtClean="0">
                <a:latin typeface="ＭＳ ゴシック" pitchFamily="49" charset="-128"/>
                <a:ea typeface="ＭＳ ゴシック" pitchFamily="49" charset="-128"/>
              </a:rPr>
              <a:t>・学級の決まり</a:t>
            </a:r>
            <a:r>
              <a:rPr lang="ja-JP" altLang="en-US" sz="2000" dirty="0" smtClean="0">
                <a:latin typeface="ＭＳ ゴシック" pitchFamily="49" charset="-128"/>
                <a:ea typeface="ＭＳ ゴシック" pitchFamily="49" charset="-128"/>
              </a:rPr>
              <a:t>は守れているか？</a:t>
            </a:r>
            <a:endParaRPr lang="en-US" altLang="ja-JP" sz="2000" dirty="0" smtClean="0">
              <a:latin typeface="ＭＳ ゴシック" pitchFamily="49" charset="-128"/>
              <a:ea typeface="ＭＳ ゴシック" pitchFamily="49" charset="-128"/>
            </a:endParaRPr>
          </a:p>
          <a:p>
            <a:r>
              <a:rPr lang="ja-JP" altLang="en-US" sz="2000" dirty="0" smtClean="0">
                <a:latin typeface="ＭＳ ゴシック" pitchFamily="49" charset="-128"/>
                <a:ea typeface="ＭＳ ゴシック" pitchFamily="49" charset="-128"/>
              </a:rPr>
              <a:t>・物の使い方はいいか？</a:t>
            </a:r>
            <a:endParaRPr kumimoji="1" lang="ja-JP" altLang="en-US" sz="2000" dirty="0">
              <a:latin typeface="ＭＳ ゴシック" pitchFamily="49" charset="-128"/>
              <a:ea typeface="ＭＳ ゴシック" pitchFamily="49" charset="-128"/>
            </a:endParaRPr>
          </a:p>
        </p:txBody>
      </p:sp>
      <p:sp>
        <p:nvSpPr>
          <p:cNvPr id="12" name="テキスト ボックス 11"/>
          <p:cNvSpPr txBox="1"/>
          <p:nvPr/>
        </p:nvSpPr>
        <p:spPr>
          <a:xfrm>
            <a:off x="5364088" y="2852936"/>
            <a:ext cx="3528392" cy="1323439"/>
          </a:xfrm>
          <a:prstGeom prst="rect">
            <a:avLst/>
          </a:prstGeom>
          <a:noFill/>
          <a:ln>
            <a:solidFill>
              <a:schemeClr val="tx1"/>
            </a:solidFill>
          </a:ln>
        </p:spPr>
        <p:txBody>
          <a:bodyPr wrap="square" rtlCol="0">
            <a:spAutoFit/>
          </a:bodyPr>
          <a:lstStyle/>
          <a:p>
            <a:r>
              <a:rPr lang="ja-JP" altLang="en-US" sz="2000" b="1" dirty="0" smtClean="0">
                <a:latin typeface="ＭＳ ゴシック" pitchFamily="49" charset="-128"/>
                <a:ea typeface="ＭＳ ゴシック" pitchFamily="49" charset="-128"/>
              </a:rPr>
              <a:t>◎どんなところから</a:t>
            </a:r>
            <a:endParaRPr lang="en-US" altLang="ja-JP" sz="2000" b="1" dirty="0" smtClean="0">
              <a:latin typeface="ＭＳ ゴシック" pitchFamily="49" charset="-128"/>
              <a:ea typeface="ＭＳ ゴシック" pitchFamily="49" charset="-128"/>
            </a:endParaRPr>
          </a:p>
          <a:p>
            <a:r>
              <a:rPr lang="ja-JP" altLang="en-US" sz="2000" dirty="0" smtClean="0">
                <a:latin typeface="ＭＳ ゴシック" pitchFamily="49" charset="-128"/>
                <a:ea typeface="ＭＳ ゴシック" pitchFamily="49" charset="-128"/>
              </a:rPr>
              <a:t>・学級生活から</a:t>
            </a:r>
            <a:endParaRPr lang="en-US" altLang="ja-JP" sz="2000" dirty="0" smtClean="0">
              <a:latin typeface="ＭＳ ゴシック" pitchFamily="49" charset="-128"/>
              <a:ea typeface="ＭＳ ゴシック" pitchFamily="49" charset="-128"/>
            </a:endParaRPr>
          </a:p>
          <a:p>
            <a:r>
              <a:rPr lang="ja-JP" altLang="en-US" sz="2000" dirty="0" smtClean="0">
                <a:latin typeface="ＭＳ ゴシック" pitchFamily="49" charset="-128"/>
                <a:ea typeface="ＭＳ ゴシック" pitchFamily="49" charset="-128"/>
              </a:rPr>
              <a:t>・係活動から</a:t>
            </a:r>
            <a:endParaRPr lang="en-US" altLang="ja-JP" sz="2000" dirty="0" smtClean="0">
              <a:latin typeface="ＭＳ ゴシック" pitchFamily="49" charset="-128"/>
              <a:ea typeface="ＭＳ ゴシック" pitchFamily="49" charset="-128"/>
            </a:endParaRPr>
          </a:p>
          <a:p>
            <a:r>
              <a:rPr lang="ja-JP" altLang="en-US" sz="2000" dirty="0" smtClean="0">
                <a:latin typeface="ＭＳ ゴシック" pitchFamily="49" charset="-128"/>
                <a:ea typeface="ＭＳ ゴシック" pitchFamily="49" charset="-128"/>
              </a:rPr>
              <a:t>・日記、通信、新聞などから</a:t>
            </a:r>
            <a:endParaRPr lang="ja-JP" altLang="en-US" sz="2000" dirty="0">
              <a:latin typeface="ＭＳ ゴシック" pitchFamily="49" charset="-128"/>
              <a:ea typeface="ＭＳ ゴシック" pitchFamily="49" charset="-128"/>
            </a:endParaRPr>
          </a:p>
        </p:txBody>
      </p:sp>
      <p:sp>
        <p:nvSpPr>
          <p:cNvPr id="7" name="テキスト ボックス 6"/>
          <p:cNvSpPr txBox="1"/>
          <p:nvPr/>
        </p:nvSpPr>
        <p:spPr>
          <a:xfrm>
            <a:off x="7884368" y="6381328"/>
            <a:ext cx="1296144" cy="476672"/>
          </a:xfrm>
          <a:prstGeom prst="rect">
            <a:avLst/>
          </a:prstGeom>
          <a:noFill/>
        </p:spPr>
        <p:txBody>
          <a:bodyPr wrap="square" rtlCol="0" anchor="ctr" anchorCtr="0">
            <a:spAutoFit/>
          </a:bodyPr>
          <a:lstStyle/>
          <a:p>
            <a:r>
              <a:rPr kumimoji="1" lang="ja-JP" altLang="en-US" sz="2400" b="1" dirty="0" smtClean="0"/>
              <a:t>＜</a:t>
            </a:r>
            <a:r>
              <a:rPr kumimoji="1" lang="en-US" altLang="ja-JP" sz="2400" b="1" dirty="0" smtClean="0"/>
              <a:t>26</a:t>
            </a:r>
            <a:r>
              <a:rPr kumimoji="1" lang="ja-JP" altLang="en-US" sz="2400" b="1" dirty="0" smtClean="0"/>
              <a:t>＞</a:t>
            </a:r>
            <a:endParaRPr kumimoji="1" lang="ja-JP" altLang="en-US" sz="2400" b="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横巻き 7"/>
          <p:cNvSpPr/>
          <p:nvPr/>
        </p:nvSpPr>
        <p:spPr>
          <a:xfrm>
            <a:off x="179512" y="980728"/>
            <a:ext cx="8784976" cy="1224136"/>
          </a:xfrm>
          <a:prstGeom prst="horizontalScroll">
            <a:avLst/>
          </a:prstGeom>
          <a:solidFill>
            <a:schemeClr val="accent2">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3200" b="1" dirty="0" smtClean="0">
                <a:solidFill>
                  <a:schemeClr val="tx1"/>
                </a:solidFill>
                <a:latin typeface="ＭＳ ゴシック" pitchFamily="49" charset="-128"/>
                <a:ea typeface="ＭＳ ゴシック" pitchFamily="49" charset="-128"/>
              </a:rPr>
              <a:t>心的環境を整える～日々の学級経営の中で～</a:t>
            </a:r>
            <a:endParaRPr kumimoji="1" lang="ja-JP" altLang="en-US" sz="3200" b="1" dirty="0">
              <a:latin typeface="ＭＳ ゴシック" pitchFamily="49" charset="-128"/>
              <a:ea typeface="ＭＳ ゴシック" pitchFamily="49" charset="-128"/>
            </a:endParaRPr>
          </a:p>
        </p:txBody>
      </p:sp>
      <p:sp>
        <p:nvSpPr>
          <p:cNvPr id="11" name="角丸四角形吹き出し 10"/>
          <p:cNvSpPr/>
          <p:nvPr/>
        </p:nvSpPr>
        <p:spPr>
          <a:xfrm>
            <a:off x="179512" y="2348880"/>
            <a:ext cx="4176464" cy="792088"/>
          </a:xfrm>
          <a:prstGeom prst="wedgeRoundRectCallout">
            <a:avLst>
              <a:gd name="adj1" fmla="val 42758"/>
              <a:gd name="adj2" fmla="val 66739"/>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latin typeface="ＭＳ ゴシック" pitchFamily="49" charset="-128"/>
                <a:ea typeface="ＭＳ ゴシック" pitchFamily="49" charset="-128"/>
              </a:rPr>
              <a:t>歌やゲームをして明るい雰囲気を</a:t>
            </a:r>
            <a:endParaRPr kumimoji="1" lang="ja-JP" altLang="en-US" sz="2000" dirty="0">
              <a:solidFill>
                <a:schemeClr val="tx1"/>
              </a:solidFill>
              <a:latin typeface="ＭＳ ゴシック" pitchFamily="49" charset="-128"/>
              <a:ea typeface="ＭＳ ゴシック" pitchFamily="49" charset="-128"/>
            </a:endParaRPr>
          </a:p>
        </p:txBody>
      </p:sp>
      <p:sp>
        <p:nvSpPr>
          <p:cNvPr id="12" name="角丸四角形吹き出し 11"/>
          <p:cNvSpPr/>
          <p:nvPr/>
        </p:nvSpPr>
        <p:spPr>
          <a:xfrm>
            <a:off x="251520" y="5013176"/>
            <a:ext cx="2952328" cy="936104"/>
          </a:xfrm>
          <a:prstGeom prst="wedgeRoundRectCallout">
            <a:avLst>
              <a:gd name="adj1" fmla="val 46388"/>
              <a:gd name="adj2" fmla="val -71273"/>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smtClean="0">
                <a:solidFill>
                  <a:schemeClr val="tx1"/>
                </a:solidFill>
                <a:latin typeface="ＭＳ ゴシック" pitchFamily="49" charset="-128"/>
                <a:ea typeface="ＭＳ ゴシック" pitchFamily="49" charset="-128"/>
              </a:rPr>
              <a:t>いろいろな考えを認め、</a:t>
            </a:r>
            <a:endParaRPr lang="en-US" altLang="ja-JP" sz="2000" dirty="0" smtClean="0">
              <a:solidFill>
                <a:schemeClr val="tx1"/>
              </a:solidFill>
              <a:latin typeface="ＭＳ ゴシック" pitchFamily="49" charset="-128"/>
              <a:ea typeface="ＭＳ ゴシック" pitchFamily="49" charset="-128"/>
            </a:endParaRPr>
          </a:p>
          <a:p>
            <a:pPr algn="ctr"/>
            <a:r>
              <a:rPr lang="ja-JP" altLang="en-US" sz="2000" dirty="0" smtClean="0">
                <a:solidFill>
                  <a:schemeClr val="tx1"/>
                </a:solidFill>
                <a:latin typeface="ＭＳ ゴシック" pitchFamily="49" charset="-128"/>
                <a:ea typeface="ＭＳ ゴシック" pitchFamily="49" charset="-128"/>
              </a:rPr>
              <a:t>間違いを責めない</a:t>
            </a:r>
            <a:endParaRPr lang="ja-JP" altLang="en-US" sz="2000" dirty="0">
              <a:solidFill>
                <a:schemeClr val="tx1"/>
              </a:solidFill>
              <a:latin typeface="ＭＳ ゴシック" pitchFamily="49" charset="-128"/>
              <a:ea typeface="ＭＳ ゴシック" pitchFamily="49" charset="-128"/>
            </a:endParaRPr>
          </a:p>
        </p:txBody>
      </p:sp>
      <p:sp>
        <p:nvSpPr>
          <p:cNvPr id="13" name="角丸四角形吹き出し 12"/>
          <p:cNvSpPr/>
          <p:nvPr/>
        </p:nvSpPr>
        <p:spPr>
          <a:xfrm>
            <a:off x="6660232" y="2276872"/>
            <a:ext cx="2232248" cy="792088"/>
          </a:xfrm>
          <a:prstGeom prst="wedgeRoundRectCallout">
            <a:avLst>
              <a:gd name="adj1" fmla="val -44551"/>
              <a:gd name="adj2" fmla="val 96585"/>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smtClean="0">
                <a:solidFill>
                  <a:schemeClr val="tx1"/>
                </a:solidFill>
                <a:latin typeface="ＭＳ ゴシック" pitchFamily="49" charset="-128"/>
                <a:ea typeface="ＭＳ ゴシック" pitchFamily="49" charset="-128"/>
              </a:rPr>
              <a:t>掃除を一緒に</a:t>
            </a:r>
            <a:endParaRPr lang="ja-JP" altLang="en-US" sz="2000" dirty="0">
              <a:solidFill>
                <a:schemeClr val="tx1"/>
              </a:solidFill>
              <a:latin typeface="ＭＳ ゴシック" pitchFamily="49" charset="-128"/>
              <a:ea typeface="ＭＳ ゴシック" pitchFamily="49" charset="-128"/>
            </a:endParaRPr>
          </a:p>
        </p:txBody>
      </p:sp>
      <p:sp>
        <p:nvSpPr>
          <p:cNvPr id="14" name="角丸四角形吹き出し 13"/>
          <p:cNvSpPr/>
          <p:nvPr/>
        </p:nvSpPr>
        <p:spPr>
          <a:xfrm>
            <a:off x="4967536" y="5589240"/>
            <a:ext cx="4176464" cy="792088"/>
          </a:xfrm>
          <a:prstGeom prst="wedgeRoundRectCallout">
            <a:avLst>
              <a:gd name="adj1" fmla="val -38434"/>
              <a:gd name="adj2" fmla="val -79611"/>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smtClean="0">
                <a:solidFill>
                  <a:schemeClr val="tx1"/>
                </a:solidFill>
                <a:latin typeface="ＭＳ ゴシック" pitchFamily="49" charset="-128"/>
                <a:ea typeface="ＭＳ ゴシック" pitchFamily="49" charset="-128"/>
              </a:rPr>
              <a:t>日々の</a:t>
            </a:r>
            <a:r>
              <a:rPr lang="ja-JP" altLang="en-US" sz="2000" dirty="0" smtClean="0">
                <a:solidFill>
                  <a:schemeClr val="tx1"/>
                </a:solidFill>
                <a:latin typeface="ＭＳ ゴシック" pitchFamily="49" charset="-128"/>
                <a:ea typeface="ＭＳ ゴシック" pitchFamily="49" charset="-128"/>
              </a:rPr>
              <a:t>観察、ふれあい</a:t>
            </a:r>
            <a:r>
              <a:rPr lang="ja-JP" altLang="en-US" sz="2000" dirty="0" smtClean="0">
                <a:solidFill>
                  <a:schemeClr val="tx1"/>
                </a:solidFill>
                <a:latin typeface="ＭＳ ゴシック" pitchFamily="49" charset="-128"/>
                <a:ea typeface="ＭＳ ゴシック" pitchFamily="49" charset="-128"/>
              </a:rPr>
              <a:t>を大切に</a:t>
            </a:r>
            <a:endParaRPr lang="ja-JP" altLang="en-US" sz="2000" dirty="0">
              <a:solidFill>
                <a:schemeClr val="tx1"/>
              </a:solidFill>
              <a:latin typeface="ＭＳ ゴシック" pitchFamily="49" charset="-128"/>
              <a:ea typeface="ＭＳ ゴシック" pitchFamily="49" charset="-128"/>
            </a:endParaRPr>
          </a:p>
        </p:txBody>
      </p:sp>
      <p:sp>
        <p:nvSpPr>
          <p:cNvPr id="9" name="爆発 2 8"/>
          <p:cNvSpPr/>
          <p:nvPr/>
        </p:nvSpPr>
        <p:spPr>
          <a:xfrm>
            <a:off x="2483768" y="2348880"/>
            <a:ext cx="5328592" cy="3888432"/>
          </a:xfrm>
          <a:prstGeom prst="irregularSeal2">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2400" dirty="0" smtClean="0">
              <a:solidFill>
                <a:schemeClr val="tx1"/>
              </a:solidFill>
            </a:endParaRPr>
          </a:p>
          <a:p>
            <a:r>
              <a:rPr lang="ja-JP" altLang="en-US" sz="2800" dirty="0" smtClean="0">
                <a:solidFill>
                  <a:schemeClr val="tx1"/>
                </a:solidFill>
                <a:latin typeface="ＭＳ ゴシック" pitchFamily="49" charset="-128"/>
                <a:ea typeface="ＭＳ ゴシック" pitchFamily="49" charset="-128"/>
              </a:rPr>
              <a:t>なんでも自由に本音で言い合える学級の雰囲気づくり</a:t>
            </a:r>
            <a:endParaRPr lang="ja-JP" altLang="en-US" sz="2800" dirty="0">
              <a:solidFill>
                <a:schemeClr val="tx1"/>
              </a:solidFill>
              <a:latin typeface="ＭＳ ゴシック" pitchFamily="49" charset="-128"/>
              <a:ea typeface="ＭＳ ゴシック" pitchFamily="49" charset="-128"/>
            </a:endParaRPr>
          </a:p>
        </p:txBody>
      </p:sp>
      <p:sp>
        <p:nvSpPr>
          <p:cNvPr id="15" name="テキスト ボックス 14"/>
          <p:cNvSpPr txBox="1"/>
          <p:nvPr/>
        </p:nvSpPr>
        <p:spPr>
          <a:xfrm>
            <a:off x="7884368" y="6381328"/>
            <a:ext cx="1296144" cy="476672"/>
          </a:xfrm>
          <a:prstGeom prst="rect">
            <a:avLst/>
          </a:prstGeom>
          <a:noFill/>
        </p:spPr>
        <p:txBody>
          <a:bodyPr wrap="square" rtlCol="0" anchor="ctr" anchorCtr="0">
            <a:spAutoFit/>
          </a:bodyPr>
          <a:lstStyle/>
          <a:p>
            <a:r>
              <a:rPr kumimoji="1" lang="ja-JP" altLang="en-US" sz="2400" b="1" dirty="0" smtClean="0"/>
              <a:t>＜</a:t>
            </a:r>
            <a:r>
              <a:rPr kumimoji="1" lang="en-US" altLang="ja-JP" sz="2400" b="1" dirty="0" smtClean="0"/>
              <a:t>27</a:t>
            </a:r>
            <a:r>
              <a:rPr kumimoji="1" lang="ja-JP" altLang="en-US" sz="2400" b="1" dirty="0" smtClean="0"/>
              <a:t>＞</a:t>
            </a:r>
            <a:endParaRPr kumimoji="1" lang="ja-JP" altLang="en-US" sz="2400" b="1" dirty="0"/>
          </a:p>
        </p:txBody>
      </p:sp>
      <p:sp>
        <p:nvSpPr>
          <p:cNvPr id="10" name="タイトル 1"/>
          <p:cNvSpPr txBox="1">
            <a:spLocks/>
          </p:cNvSpPr>
          <p:nvPr/>
        </p:nvSpPr>
        <p:spPr>
          <a:xfrm>
            <a:off x="467544" y="260648"/>
            <a:ext cx="5338936" cy="778098"/>
          </a:xfrm>
          <a:prstGeom prst="rect">
            <a:avLst/>
          </a:prstGeom>
          <a:solidFill>
            <a:schemeClr val="bg2"/>
          </a:solidFill>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ja-JP" altLang="en-US" sz="4000" b="1" dirty="0" smtClean="0">
                <a:latin typeface="ＭＳ ゴシック" pitchFamily="49" charset="-128"/>
                <a:ea typeface="ＭＳ ゴシック" pitchFamily="49" charset="-128"/>
              </a:rPr>
              <a:t>話合い活動の指導</a:t>
            </a:r>
            <a:endParaRPr lang="ja-JP" altLang="en-US" sz="4000" b="1" dirty="0">
              <a:latin typeface="ＭＳ ゴシック" pitchFamily="49" charset="-128"/>
              <a:ea typeface="ＭＳ ゴシック" pitchFamily="49"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971600" y="1080120"/>
            <a:ext cx="5455581" cy="5661248"/>
          </a:xfrm>
          <a:prstGeom prst="rect">
            <a:avLst/>
          </a:prstGeom>
          <a:noFill/>
          <a:ln w="9525">
            <a:noFill/>
            <a:miter lim="800000"/>
            <a:headEnd/>
            <a:tailEnd/>
          </a:ln>
        </p:spPr>
      </p:pic>
      <p:sp>
        <p:nvSpPr>
          <p:cNvPr id="4" name="角丸四角形吹き出し 3"/>
          <p:cNvSpPr/>
          <p:nvPr/>
        </p:nvSpPr>
        <p:spPr>
          <a:xfrm>
            <a:off x="5610126" y="4797152"/>
            <a:ext cx="3533874" cy="1296144"/>
          </a:xfrm>
          <a:prstGeom prst="wedgeRoundRectCallout">
            <a:avLst>
              <a:gd name="adj1" fmla="val -55277"/>
              <a:gd name="adj2" fmla="val -73794"/>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smtClean="0">
                <a:solidFill>
                  <a:schemeClr val="tx1"/>
                </a:solidFill>
                <a:latin typeface="ＭＳ ゴシック" pitchFamily="49" charset="-128"/>
                <a:ea typeface="ＭＳ ゴシック" pitchFamily="49" charset="-128"/>
              </a:rPr>
              <a:t>子どもの発達段階に応じて司会の仕方を工夫する</a:t>
            </a:r>
            <a:endParaRPr lang="ja-JP" altLang="en-US" sz="2400" dirty="0">
              <a:solidFill>
                <a:schemeClr val="tx1"/>
              </a:solidFill>
              <a:latin typeface="ＭＳ ゴシック" pitchFamily="49" charset="-128"/>
              <a:ea typeface="ＭＳ ゴシック" pitchFamily="49" charset="-128"/>
            </a:endParaRPr>
          </a:p>
        </p:txBody>
      </p:sp>
      <p:sp>
        <p:nvSpPr>
          <p:cNvPr id="6" name="角丸四角形吹き出し 5"/>
          <p:cNvSpPr/>
          <p:nvPr/>
        </p:nvSpPr>
        <p:spPr>
          <a:xfrm>
            <a:off x="5364088" y="1412776"/>
            <a:ext cx="3779912" cy="1800200"/>
          </a:xfrm>
          <a:prstGeom prst="wedgeRoundRectCallout">
            <a:avLst>
              <a:gd name="adj1" fmla="val -74297"/>
              <a:gd name="adj2" fmla="val -29311"/>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smtClean="0">
                <a:solidFill>
                  <a:schemeClr val="tx1"/>
                </a:solidFill>
                <a:latin typeface="ＭＳ ゴシック" pitchFamily="49" charset="-128"/>
                <a:ea typeface="ＭＳ ゴシック" pitchFamily="49" charset="-128"/>
              </a:rPr>
              <a:t>「話合いの進め方」を印刷して、司会の仕方も含めて全員に理解させることが大切</a:t>
            </a:r>
            <a:endParaRPr kumimoji="1" lang="en-US" altLang="ja-JP" sz="2400" dirty="0" smtClean="0">
              <a:solidFill>
                <a:schemeClr val="tx1"/>
              </a:solidFill>
              <a:latin typeface="ＭＳ ゴシック" pitchFamily="49" charset="-128"/>
              <a:ea typeface="ＭＳ ゴシック" pitchFamily="49" charset="-128"/>
            </a:endParaRPr>
          </a:p>
        </p:txBody>
      </p:sp>
      <p:sp>
        <p:nvSpPr>
          <p:cNvPr id="7" name="タイトル 1"/>
          <p:cNvSpPr txBox="1">
            <a:spLocks/>
          </p:cNvSpPr>
          <p:nvPr/>
        </p:nvSpPr>
        <p:spPr>
          <a:xfrm>
            <a:off x="467544" y="188640"/>
            <a:ext cx="5472608" cy="778098"/>
          </a:xfrm>
          <a:prstGeom prst="rect">
            <a:avLst/>
          </a:prstGeom>
          <a:solidFill>
            <a:schemeClr val="bg2"/>
          </a:solidFill>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ja-JP" altLang="en-US" sz="4000" b="1" dirty="0" smtClean="0">
                <a:latin typeface="ＭＳ ゴシック" pitchFamily="49" charset="-128"/>
                <a:ea typeface="ＭＳ ゴシック" pitchFamily="49" charset="-128"/>
              </a:rPr>
              <a:t>話合いの進め方の指導</a:t>
            </a:r>
            <a:endParaRPr lang="ja-JP" altLang="en-US" sz="4000" b="1" dirty="0">
              <a:latin typeface="ＭＳ ゴシック" pitchFamily="49" charset="-128"/>
              <a:ea typeface="ＭＳ ゴシック" pitchFamily="49" charset="-128"/>
            </a:endParaRPr>
          </a:p>
        </p:txBody>
      </p:sp>
      <p:sp>
        <p:nvSpPr>
          <p:cNvPr id="8" name="テキスト ボックス 7"/>
          <p:cNvSpPr txBox="1"/>
          <p:nvPr/>
        </p:nvSpPr>
        <p:spPr>
          <a:xfrm>
            <a:off x="7884368" y="6381328"/>
            <a:ext cx="1296144" cy="476672"/>
          </a:xfrm>
          <a:prstGeom prst="rect">
            <a:avLst/>
          </a:prstGeom>
          <a:noFill/>
        </p:spPr>
        <p:txBody>
          <a:bodyPr wrap="square" rtlCol="0" anchor="ctr" anchorCtr="0">
            <a:spAutoFit/>
          </a:bodyPr>
          <a:lstStyle/>
          <a:p>
            <a:r>
              <a:rPr kumimoji="1" lang="ja-JP" altLang="en-US" sz="2400" b="1" dirty="0" smtClean="0"/>
              <a:t>＜</a:t>
            </a:r>
            <a:r>
              <a:rPr kumimoji="1" lang="en-US" altLang="ja-JP" sz="2400" b="1" dirty="0" smtClean="0"/>
              <a:t>28</a:t>
            </a:r>
            <a:r>
              <a:rPr kumimoji="1" lang="ja-JP" altLang="en-US" sz="2400" b="1" dirty="0" smtClean="0"/>
              <a:t>＞</a:t>
            </a:r>
            <a:endParaRPr kumimoji="1" lang="ja-JP" alt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939501" y="1124744"/>
            <a:ext cx="5864747" cy="2880320"/>
          </a:xfrm>
          <a:prstGeom prst="rect">
            <a:avLst/>
          </a:prstGeom>
          <a:noFill/>
          <a:ln w="9525">
            <a:noFill/>
            <a:miter lim="800000"/>
            <a:headEnd/>
            <a:tailEnd/>
          </a:ln>
        </p:spPr>
      </p:pic>
      <p:sp>
        <p:nvSpPr>
          <p:cNvPr id="6" name="角丸四角形吹き出し 5"/>
          <p:cNvSpPr/>
          <p:nvPr/>
        </p:nvSpPr>
        <p:spPr>
          <a:xfrm>
            <a:off x="2555776" y="4293096"/>
            <a:ext cx="3965922" cy="572006"/>
          </a:xfrm>
          <a:prstGeom prst="wedgeRoundRectCallout">
            <a:avLst>
              <a:gd name="adj1" fmla="val -12326"/>
              <a:gd name="adj2" fmla="val -92994"/>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tx1"/>
                </a:solidFill>
                <a:latin typeface="ＭＳ ゴシック" pitchFamily="49" charset="-128"/>
                <a:ea typeface="ＭＳ ゴシック" pitchFamily="49" charset="-128"/>
              </a:rPr>
              <a:t>上手な聞き方の指導</a:t>
            </a:r>
            <a:endParaRPr lang="en-US" altLang="ja-JP" sz="2800" dirty="0" smtClean="0">
              <a:solidFill>
                <a:schemeClr val="tx1"/>
              </a:solidFill>
              <a:latin typeface="ＭＳ ゴシック" pitchFamily="49" charset="-128"/>
              <a:ea typeface="ＭＳ ゴシック" pitchFamily="49" charset="-128"/>
            </a:endParaRPr>
          </a:p>
        </p:txBody>
      </p:sp>
      <p:sp>
        <p:nvSpPr>
          <p:cNvPr id="7" name="角丸四角形吹き出し 6"/>
          <p:cNvSpPr/>
          <p:nvPr/>
        </p:nvSpPr>
        <p:spPr>
          <a:xfrm>
            <a:off x="136022" y="5445224"/>
            <a:ext cx="4363970" cy="936104"/>
          </a:xfrm>
          <a:prstGeom prst="wedgeRoundRectCallout">
            <a:avLst>
              <a:gd name="adj1" fmla="val 38179"/>
              <a:gd name="adj2" fmla="val -105487"/>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smtClean="0">
                <a:solidFill>
                  <a:schemeClr val="tx1"/>
                </a:solidFill>
                <a:latin typeface="ＭＳ ゴシック" pitchFamily="49" charset="-128"/>
                <a:ea typeface="ＭＳ ゴシック" pitchFamily="49" charset="-128"/>
              </a:rPr>
              <a:t>話合いに参加してない　子どもはいないかを観察</a:t>
            </a:r>
            <a:endParaRPr lang="en-US" altLang="ja-JP" sz="2800" dirty="0" smtClean="0">
              <a:solidFill>
                <a:schemeClr val="tx1"/>
              </a:solidFill>
              <a:latin typeface="ＭＳ ゴシック" pitchFamily="49" charset="-128"/>
              <a:ea typeface="ＭＳ ゴシック" pitchFamily="49" charset="-128"/>
            </a:endParaRPr>
          </a:p>
        </p:txBody>
      </p:sp>
      <p:sp>
        <p:nvSpPr>
          <p:cNvPr id="8" name="角丸四角形吹き出し 7"/>
          <p:cNvSpPr/>
          <p:nvPr/>
        </p:nvSpPr>
        <p:spPr>
          <a:xfrm>
            <a:off x="4753794" y="5157192"/>
            <a:ext cx="4390206" cy="1126570"/>
          </a:xfrm>
          <a:prstGeom prst="wedgeRoundRectCallout">
            <a:avLst>
              <a:gd name="adj1" fmla="val -35633"/>
              <a:gd name="adj2" fmla="val -65314"/>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smtClean="0">
                <a:solidFill>
                  <a:schemeClr val="tx1"/>
                </a:solidFill>
                <a:latin typeface="ＭＳ ゴシック" pitchFamily="49" charset="-128"/>
                <a:ea typeface="ＭＳ ゴシック" pitchFamily="49" charset="-128"/>
              </a:rPr>
              <a:t>折り合いをつけて集団決定ができるように指導</a:t>
            </a:r>
            <a:endParaRPr lang="en-US" altLang="ja-JP" sz="2800" dirty="0" smtClean="0">
              <a:solidFill>
                <a:schemeClr val="tx1"/>
              </a:solidFill>
              <a:latin typeface="ＭＳ ゴシック" pitchFamily="49" charset="-128"/>
              <a:ea typeface="ＭＳ ゴシック" pitchFamily="49" charset="-128"/>
            </a:endParaRPr>
          </a:p>
        </p:txBody>
      </p:sp>
      <p:sp>
        <p:nvSpPr>
          <p:cNvPr id="10" name="テキスト ボックス 9"/>
          <p:cNvSpPr txBox="1"/>
          <p:nvPr/>
        </p:nvSpPr>
        <p:spPr>
          <a:xfrm>
            <a:off x="7884368" y="6381328"/>
            <a:ext cx="1296144" cy="476672"/>
          </a:xfrm>
          <a:prstGeom prst="rect">
            <a:avLst/>
          </a:prstGeom>
          <a:noFill/>
        </p:spPr>
        <p:txBody>
          <a:bodyPr wrap="square" rtlCol="0" anchor="ctr" anchorCtr="0">
            <a:spAutoFit/>
          </a:bodyPr>
          <a:lstStyle/>
          <a:p>
            <a:r>
              <a:rPr kumimoji="1" lang="ja-JP" altLang="en-US" sz="2400" b="1" dirty="0" smtClean="0"/>
              <a:t>＜</a:t>
            </a:r>
            <a:r>
              <a:rPr kumimoji="1" lang="en-US" altLang="ja-JP" sz="2400" b="1" dirty="0" smtClean="0"/>
              <a:t>29</a:t>
            </a:r>
            <a:r>
              <a:rPr kumimoji="1" lang="ja-JP" altLang="en-US" sz="2400" b="1" dirty="0" smtClean="0"/>
              <a:t>＞</a:t>
            </a:r>
            <a:endParaRPr kumimoji="1" lang="ja-JP" altLang="en-US" sz="2400" b="1" dirty="0"/>
          </a:p>
        </p:txBody>
      </p:sp>
      <p:sp>
        <p:nvSpPr>
          <p:cNvPr id="11" name="タイトル 1"/>
          <p:cNvSpPr txBox="1">
            <a:spLocks/>
          </p:cNvSpPr>
          <p:nvPr/>
        </p:nvSpPr>
        <p:spPr>
          <a:xfrm>
            <a:off x="467544" y="188640"/>
            <a:ext cx="5472608" cy="778098"/>
          </a:xfrm>
          <a:prstGeom prst="rect">
            <a:avLst/>
          </a:prstGeom>
          <a:solidFill>
            <a:schemeClr val="bg2"/>
          </a:solidFill>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ja-JP" altLang="en-US" sz="4000" b="1" dirty="0" smtClean="0">
                <a:latin typeface="ＭＳ ゴシック" pitchFamily="49" charset="-128"/>
                <a:ea typeface="ＭＳ ゴシック" pitchFamily="49" charset="-128"/>
              </a:rPr>
              <a:t>話合いの進め方の指導</a:t>
            </a:r>
            <a:endParaRPr lang="ja-JP" altLang="en-US" sz="4000" b="1" dirty="0">
              <a:latin typeface="ＭＳ ゴシック" pitchFamily="49" charset="-128"/>
              <a:ea typeface="ＭＳ ゴシック" pitchFamily="49"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95536" y="1700808"/>
            <a:ext cx="8352928" cy="1323439"/>
          </a:xfrm>
          <a:prstGeom prst="rect">
            <a:avLst/>
          </a:prstGeom>
          <a:noFill/>
        </p:spPr>
        <p:txBody>
          <a:bodyPr wrap="square" rtlCol="0">
            <a:spAutoFit/>
          </a:bodyPr>
          <a:lstStyle/>
          <a:p>
            <a:pPr algn="ctr"/>
            <a:r>
              <a:rPr lang="ja-JP" altLang="en-US" sz="8000" dirty="0" smtClean="0">
                <a:latin typeface="ＭＳ ゴシック" pitchFamily="49" charset="-128"/>
                <a:ea typeface="ＭＳ ゴシック" pitchFamily="49" charset="-128"/>
              </a:rPr>
              <a:t>特別活動の特質</a:t>
            </a:r>
            <a:endParaRPr kumimoji="1" lang="ja-JP" altLang="en-US" sz="8000" dirty="0">
              <a:latin typeface="HGSｺﾞｼｯｸE" pitchFamily="50" charset="-128"/>
              <a:ea typeface="HGSｺﾞｼｯｸE" pitchFamily="50" charset="-128"/>
            </a:endParaRPr>
          </a:p>
        </p:txBody>
      </p:sp>
      <p:sp>
        <p:nvSpPr>
          <p:cNvPr id="4" name="テキスト ボックス 3"/>
          <p:cNvSpPr txBox="1"/>
          <p:nvPr/>
        </p:nvSpPr>
        <p:spPr>
          <a:xfrm>
            <a:off x="8028384" y="6381328"/>
            <a:ext cx="1152128" cy="461665"/>
          </a:xfrm>
          <a:prstGeom prst="rect">
            <a:avLst/>
          </a:prstGeom>
          <a:noFill/>
        </p:spPr>
        <p:txBody>
          <a:bodyPr wrap="square" rtlCol="0">
            <a:spAutoFit/>
          </a:bodyPr>
          <a:lstStyle/>
          <a:p>
            <a:r>
              <a:rPr kumimoji="1" lang="ja-JP" altLang="en-US" sz="2400" b="1" dirty="0" smtClean="0"/>
              <a:t>＜３＞</a:t>
            </a:r>
            <a:endParaRPr kumimoji="1" lang="ja-JP" altLang="en-US" sz="2400" b="1" dirty="0"/>
          </a:p>
        </p:txBody>
      </p:sp>
      <p:pic>
        <p:nvPicPr>
          <p:cNvPr id="1028" name="Picture 4" descr="http://www.sozaijiten-business.rash.jp/images/man/koreda/koredaM.gif"/>
          <p:cNvPicPr>
            <a:picLocks noChangeAspect="1" noChangeArrowheads="1"/>
          </p:cNvPicPr>
          <p:nvPr/>
        </p:nvPicPr>
        <p:blipFill>
          <a:blip r:embed="rId2" cstate="print"/>
          <a:srcRect/>
          <a:stretch>
            <a:fillRect/>
          </a:stretch>
        </p:blipFill>
        <p:spPr bwMode="auto">
          <a:xfrm>
            <a:off x="3059832" y="3573016"/>
            <a:ext cx="2813298" cy="2813298"/>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467544" y="188640"/>
            <a:ext cx="5832648" cy="778098"/>
          </a:xfrm>
          <a:prstGeom prst="rect">
            <a:avLst/>
          </a:prstGeom>
          <a:solidFill>
            <a:schemeClr val="bg2"/>
          </a:solidFill>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ja-JP" altLang="en-US" sz="4000" b="1" dirty="0" smtClean="0">
                <a:latin typeface="ＭＳ ゴシック" pitchFamily="49" charset="-128"/>
                <a:ea typeface="ＭＳ ゴシック" pitchFamily="49" charset="-128"/>
              </a:rPr>
              <a:t>話合い活動の指導の工夫</a:t>
            </a:r>
            <a:endParaRPr lang="ja-JP" altLang="en-US" sz="4000" b="1" dirty="0">
              <a:latin typeface="ＭＳ ゴシック" pitchFamily="49" charset="-128"/>
              <a:ea typeface="ＭＳ ゴシック" pitchFamily="49" charset="-128"/>
            </a:endParaRPr>
          </a:p>
        </p:txBody>
      </p:sp>
      <p:sp>
        <p:nvSpPr>
          <p:cNvPr id="5" name="正方形/長方形 4"/>
          <p:cNvSpPr/>
          <p:nvPr/>
        </p:nvSpPr>
        <p:spPr>
          <a:xfrm>
            <a:off x="971600" y="1988840"/>
            <a:ext cx="2448272" cy="345638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smtClean="0">
                <a:solidFill>
                  <a:schemeClr val="tx1"/>
                </a:solidFill>
                <a:latin typeface="ＭＳ ゴシック" pitchFamily="49" charset="-128"/>
                <a:ea typeface="ＭＳ ゴシック" pitchFamily="49" charset="-128"/>
              </a:rPr>
              <a:t>話し合うこと１</a:t>
            </a:r>
            <a:endParaRPr kumimoji="1" lang="en-US" altLang="ja-JP" sz="2400" b="1" dirty="0" smtClean="0">
              <a:solidFill>
                <a:schemeClr val="tx1"/>
              </a:solidFill>
              <a:latin typeface="ＭＳ ゴシック" pitchFamily="49" charset="-128"/>
              <a:ea typeface="ＭＳ ゴシック" pitchFamily="49" charset="-128"/>
            </a:endParaRPr>
          </a:p>
          <a:p>
            <a:r>
              <a:rPr lang="ja-JP" altLang="en-US" sz="2400" dirty="0" smtClean="0">
                <a:solidFill>
                  <a:schemeClr val="tx1"/>
                </a:solidFill>
                <a:latin typeface="ＭＳ ゴシック" pitchFamily="49" charset="-128"/>
                <a:ea typeface="ＭＳ ゴシック" pitchFamily="49" charset="-128"/>
              </a:rPr>
              <a:t>（何をするか）</a:t>
            </a:r>
            <a:endParaRPr lang="en-US" altLang="ja-JP" sz="2400" dirty="0" smtClean="0">
              <a:solidFill>
                <a:schemeClr val="tx1"/>
              </a:solidFill>
              <a:latin typeface="ＭＳ ゴシック" pitchFamily="49" charset="-128"/>
              <a:ea typeface="ＭＳ ゴシック" pitchFamily="49" charset="-128"/>
            </a:endParaRPr>
          </a:p>
          <a:p>
            <a:endParaRPr lang="en-US" altLang="ja-JP" sz="2400" dirty="0" smtClean="0">
              <a:solidFill>
                <a:schemeClr val="tx1"/>
              </a:solidFill>
              <a:latin typeface="ＭＳ ゴシック" pitchFamily="49" charset="-128"/>
              <a:ea typeface="ＭＳ ゴシック" pitchFamily="49" charset="-128"/>
            </a:endParaRPr>
          </a:p>
          <a:p>
            <a:r>
              <a:rPr kumimoji="1" lang="ja-JP" altLang="en-US" sz="2400" b="1" dirty="0" smtClean="0">
                <a:solidFill>
                  <a:schemeClr val="tx1"/>
                </a:solidFill>
                <a:latin typeface="ＭＳ ゴシック" pitchFamily="49" charset="-128"/>
                <a:ea typeface="ＭＳ ゴシック" pitchFamily="49" charset="-128"/>
              </a:rPr>
              <a:t>話し合うこと２</a:t>
            </a:r>
            <a:endParaRPr kumimoji="1" lang="en-US" altLang="ja-JP" sz="2400" b="1" dirty="0" smtClean="0">
              <a:solidFill>
                <a:schemeClr val="tx1"/>
              </a:solidFill>
              <a:latin typeface="ＭＳ ゴシック" pitchFamily="49" charset="-128"/>
              <a:ea typeface="ＭＳ ゴシック" pitchFamily="49" charset="-128"/>
            </a:endParaRPr>
          </a:p>
          <a:p>
            <a:r>
              <a:rPr lang="ja-JP" altLang="en-US" sz="2400" dirty="0" smtClean="0">
                <a:solidFill>
                  <a:schemeClr val="tx1"/>
                </a:solidFill>
                <a:latin typeface="ＭＳ ゴシック" pitchFamily="49" charset="-128"/>
                <a:ea typeface="ＭＳ ゴシック" pitchFamily="49" charset="-128"/>
              </a:rPr>
              <a:t>（どうやるか）</a:t>
            </a:r>
            <a:endParaRPr lang="en-US" altLang="ja-JP" sz="2400" dirty="0" smtClean="0">
              <a:solidFill>
                <a:schemeClr val="tx1"/>
              </a:solidFill>
              <a:latin typeface="ＭＳ ゴシック" pitchFamily="49" charset="-128"/>
              <a:ea typeface="ＭＳ ゴシック" pitchFamily="49" charset="-128"/>
            </a:endParaRPr>
          </a:p>
          <a:p>
            <a:endParaRPr kumimoji="1" lang="en-US" altLang="ja-JP" sz="2400" dirty="0" smtClean="0">
              <a:solidFill>
                <a:schemeClr val="tx1"/>
              </a:solidFill>
              <a:latin typeface="ＭＳ ゴシック" pitchFamily="49" charset="-128"/>
              <a:ea typeface="ＭＳ ゴシック" pitchFamily="49" charset="-128"/>
            </a:endParaRPr>
          </a:p>
          <a:p>
            <a:r>
              <a:rPr kumimoji="1" lang="ja-JP" altLang="en-US" sz="2400" b="1" dirty="0" smtClean="0">
                <a:solidFill>
                  <a:schemeClr val="tx1"/>
                </a:solidFill>
                <a:latin typeface="ＭＳ ゴシック" pitchFamily="49" charset="-128"/>
                <a:ea typeface="ＭＳ ゴシック" pitchFamily="49" charset="-128"/>
              </a:rPr>
              <a:t>話し合うこと３</a:t>
            </a:r>
            <a:endParaRPr kumimoji="1" lang="en-US" altLang="ja-JP" sz="2400" b="1" dirty="0" smtClean="0">
              <a:solidFill>
                <a:schemeClr val="tx1"/>
              </a:solidFill>
              <a:latin typeface="ＭＳ ゴシック" pitchFamily="49" charset="-128"/>
              <a:ea typeface="ＭＳ ゴシック" pitchFamily="49" charset="-128"/>
            </a:endParaRPr>
          </a:p>
          <a:p>
            <a:r>
              <a:rPr lang="ja-JP" altLang="en-US" sz="2400" dirty="0" smtClean="0">
                <a:solidFill>
                  <a:schemeClr val="tx1"/>
                </a:solidFill>
                <a:latin typeface="ＭＳ ゴシック" pitchFamily="49" charset="-128"/>
                <a:ea typeface="ＭＳ ゴシック" pitchFamily="49" charset="-128"/>
              </a:rPr>
              <a:t>（係分担など）</a:t>
            </a:r>
            <a:endParaRPr kumimoji="1" lang="ja-JP" altLang="en-US" sz="2400" dirty="0">
              <a:solidFill>
                <a:schemeClr val="tx1"/>
              </a:solidFill>
              <a:latin typeface="ＭＳ ゴシック" pitchFamily="49" charset="-128"/>
              <a:ea typeface="ＭＳ ゴシック" pitchFamily="49" charset="-128"/>
            </a:endParaRPr>
          </a:p>
        </p:txBody>
      </p:sp>
      <p:sp>
        <p:nvSpPr>
          <p:cNvPr id="6" name="テキスト ボックス 5"/>
          <p:cNvSpPr txBox="1"/>
          <p:nvPr/>
        </p:nvSpPr>
        <p:spPr>
          <a:xfrm>
            <a:off x="3851920" y="2132856"/>
            <a:ext cx="5040560" cy="707886"/>
          </a:xfrm>
          <a:prstGeom prst="rect">
            <a:avLst/>
          </a:prstGeom>
          <a:noFill/>
        </p:spPr>
        <p:txBody>
          <a:bodyPr wrap="square" rtlCol="0">
            <a:spAutoFit/>
          </a:bodyPr>
          <a:lstStyle/>
          <a:p>
            <a:r>
              <a:rPr kumimoji="1" lang="ja-JP" altLang="en-US" dirty="0" smtClean="0"/>
              <a:t>　　</a:t>
            </a:r>
            <a:r>
              <a:rPr kumimoji="1" lang="ja-JP" altLang="en-US" dirty="0" smtClean="0">
                <a:latin typeface="ＭＳ ゴシック" pitchFamily="49" charset="-128"/>
                <a:ea typeface="ＭＳ ゴシック" pitchFamily="49" charset="-128"/>
              </a:rPr>
              <a:t>　</a:t>
            </a:r>
            <a:r>
              <a:rPr kumimoji="1" lang="ja-JP" altLang="en-US" sz="2000" b="1" dirty="0" smtClean="0">
                <a:latin typeface="ＭＳ ゴシック" pitchFamily="49" charset="-128"/>
                <a:ea typeface="ＭＳ ゴシック" pitchFamily="49" charset="-128"/>
              </a:rPr>
              <a:t>①　　　　　　②　　　　　</a:t>
            </a:r>
            <a:r>
              <a:rPr lang="ja-JP" altLang="en-US" sz="2000" b="1" dirty="0" smtClean="0">
                <a:latin typeface="ＭＳ ゴシック" pitchFamily="49" charset="-128"/>
                <a:ea typeface="ＭＳ ゴシック" pitchFamily="49" charset="-128"/>
              </a:rPr>
              <a:t>③</a:t>
            </a:r>
            <a:endParaRPr kumimoji="1" lang="en-US" altLang="ja-JP" sz="2000" b="1" dirty="0" smtClean="0">
              <a:latin typeface="ＭＳ ゴシック" pitchFamily="49" charset="-128"/>
              <a:ea typeface="ＭＳ ゴシック" pitchFamily="49" charset="-128"/>
            </a:endParaRPr>
          </a:p>
          <a:p>
            <a:r>
              <a:rPr kumimoji="1" lang="ja-JP" altLang="en-US" sz="2000" b="1" dirty="0" smtClean="0">
                <a:latin typeface="ＭＳ ゴシック" pitchFamily="49" charset="-128"/>
                <a:ea typeface="ＭＳ ゴシック" pitchFamily="49" charset="-128"/>
              </a:rPr>
              <a:t>（出し合う）　（比べる）　（まとめる）</a:t>
            </a:r>
            <a:endParaRPr kumimoji="1" lang="ja-JP" altLang="en-US" sz="2000" b="1" dirty="0">
              <a:latin typeface="ＭＳ ゴシック" pitchFamily="49" charset="-128"/>
              <a:ea typeface="ＭＳ ゴシック" pitchFamily="49" charset="-128"/>
            </a:endParaRPr>
          </a:p>
        </p:txBody>
      </p:sp>
      <p:cxnSp>
        <p:nvCxnSpPr>
          <p:cNvPr id="8" name="直線コネクタ 7"/>
          <p:cNvCxnSpPr/>
          <p:nvPr/>
        </p:nvCxnSpPr>
        <p:spPr>
          <a:xfrm>
            <a:off x="3275856" y="2492896"/>
            <a:ext cx="72008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a:off x="3275856" y="3573016"/>
            <a:ext cx="72008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3275856" y="4653136"/>
            <a:ext cx="72008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3851920" y="3225170"/>
            <a:ext cx="5040560" cy="707886"/>
          </a:xfrm>
          <a:prstGeom prst="rect">
            <a:avLst/>
          </a:prstGeom>
          <a:noFill/>
        </p:spPr>
        <p:txBody>
          <a:bodyPr wrap="square" rtlCol="0">
            <a:spAutoFit/>
          </a:bodyPr>
          <a:lstStyle/>
          <a:p>
            <a:r>
              <a:rPr kumimoji="1" lang="ja-JP" altLang="en-US" dirty="0" smtClean="0"/>
              <a:t>　</a:t>
            </a:r>
            <a:r>
              <a:rPr kumimoji="1" lang="ja-JP" altLang="en-US" sz="2000" dirty="0" smtClean="0"/>
              <a:t>　</a:t>
            </a:r>
            <a:r>
              <a:rPr kumimoji="1" lang="ja-JP" altLang="en-US" sz="2000" b="1" dirty="0" smtClean="0">
                <a:latin typeface="ＭＳ ゴシック" pitchFamily="49" charset="-128"/>
                <a:ea typeface="ＭＳ ゴシック" pitchFamily="49" charset="-128"/>
              </a:rPr>
              <a:t>　④　　　　　　⑤　　　　　⑥</a:t>
            </a:r>
            <a:endParaRPr kumimoji="1" lang="en-US" altLang="ja-JP" sz="2000" b="1" dirty="0" smtClean="0">
              <a:latin typeface="ＭＳ ゴシック" pitchFamily="49" charset="-128"/>
              <a:ea typeface="ＭＳ ゴシック" pitchFamily="49" charset="-128"/>
            </a:endParaRPr>
          </a:p>
          <a:p>
            <a:r>
              <a:rPr kumimoji="1" lang="ja-JP" altLang="en-US" sz="2000" b="1" dirty="0" smtClean="0">
                <a:latin typeface="ＭＳ ゴシック" pitchFamily="49" charset="-128"/>
                <a:ea typeface="ＭＳ ゴシック" pitchFamily="49" charset="-128"/>
              </a:rPr>
              <a:t>（出し合う）　（比べる）　（まとめる）</a:t>
            </a:r>
            <a:endParaRPr kumimoji="1" lang="ja-JP" altLang="en-US" sz="2000" b="1" dirty="0">
              <a:latin typeface="ＭＳ ゴシック" pitchFamily="49" charset="-128"/>
              <a:ea typeface="ＭＳ ゴシック" pitchFamily="49" charset="-128"/>
            </a:endParaRPr>
          </a:p>
        </p:txBody>
      </p:sp>
      <p:sp>
        <p:nvSpPr>
          <p:cNvPr id="12" name="テキスト ボックス 11"/>
          <p:cNvSpPr txBox="1"/>
          <p:nvPr/>
        </p:nvSpPr>
        <p:spPr>
          <a:xfrm>
            <a:off x="3851920" y="4305290"/>
            <a:ext cx="5040560" cy="707886"/>
          </a:xfrm>
          <a:prstGeom prst="rect">
            <a:avLst/>
          </a:prstGeom>
          <a:noFill/>
        </p:spPr>
        <p:txBody>
          <a:bodyPr wrap="square" rtlCol="0">
            <a:spAutoFit/>
          </a:bodyPr>
          <a:lstStyle/>
          <a:p>
            <a:r>
              <a:rPr kumimoji="1" lang="ja-JP" altLang="en-US" dirty="0" smtClean="0"/>
              <a:t>　　</a:t>
            </a:r>
            <a:r>
              <a:rPr kumimoji="1" lang="ja-JP" altLang="en-US" dirty="0" smtClean="0">
                <a:latin typeface="ＭＳ ゴシック" pitchFamily="49" charset="-128"/>
                <a:ea typeface="ＭＳ ゴシック" pitchFamily="49" charset="-128"/>
              </a:rPr>
              <a:t>　</a:t>
            </a:r>
            <a:r>
              <a:rPr kumimoji="1" lang="ja-JP" altLang="en-US" sz="2000" b="1" dirty="0" smtClean="0">
                <a:latin typeface="ＭＳ ゴシック" pitchFamily="49" charset="-128"/>
                <a:ea typeface="ＭＳ ゴシック" pitchFamily="49" charset="-128"/>
              </a:rPr>
              <a:t>⑦　　　　　　⑧　　　　　⑨</a:t>
            </a:r>
            <a:endParaRPr kumimoji="1" lang="en-US" altLang="ja-JP" sz="2000" b="1" dirty="0" smtClean="0">
              <a:latin typeface="ＭＳ ゴシック" pitchFamily="49" charset="-128"/>
              <a:ea typeface="ＭＳ ゴシック" pitchFamily="49" charset="-128"/>
            </a:endParaRPr>
          </a:p>
          <a:p>
            <a:r>
              <a:rPr kumimoji="1" lang="ja-JP" altLang="en-US" sz="2000" b="1" dirty="0" smtClean="0">
                <a:latin typeface="ＭＳ ゴシック" pitchFamily="49" charset="-128"/>
                <a:ea typeface="ＭＳ ゴシック" pitchFamily="49" charset="-128"/>
              </a:rPr>
              <a:t>（出し合う）　（比べる）　（まとめる）</a:t>
            </a:r>
            <a:endParaRPr kumimoji="1" lang="ja-JP" altLang="en-US" sz="2000" b="1" dirty="0">
              <a:latin typeface="ＭＳ ゴシック" pitchFamily="49" charset="-128"/>
              <a:ea typeface="ＭＳ ゴシック" pitchFamily="49" charset="-128"/>
            </a:endParaRPr>
          </a:p>
        </p:txBody>
      </p:sp>
      <p:sp>
        <p:nvSpPr>
          <p:cNvPr id="13" name="テキスト ボックス 12"/>
          <p:cNvSpPr txBox="1"/>
          <p:nvPr/>
        </p:nvSpPr>
        <p:spPr>
          <a:xfrm>
            <a:off x="539552" y="1268760"/>
            <a:ext cx="3240360" cy="523220"/>
          </a:xfrm>
          <a:prstGeom prst="rect">
            <a:avLst/>
          </a:prstGeom>
          <a:noFill/>
        </p:spPr>
        <p:txBody>
          <a:bodyPr wrap="square" rtlCol="0">
            <a:spAutoFit/>
          </a:bodyPr>
          <a:lstStyle/>
          <a:p>
            <a:pPr algn="ctr"/>
            <a:r>
              <a:rPr kumimoji="1" lang="ja-JP" altLang="en-US" sz="2800" b="1" dirty="0" smtClean="0">
                <a:solidFill>
                  <a:schemeClr val="bg2">
                    <a:lumMod val="10000"/>
                  </a:schemeClr>
                </a:solidFill>
                <a:latin typeface="ＭＳ ゴシック" pitchFamily="49" charset="-128"/>
                <a:ea typeface="ＭＳ ゴシック" pitchFamily="49" charset="-128"/>
              </a:rPr>
              <a:t>＜本時の話合い＞</a:t>
            </a:r>
            <a:endParaRPr kumimoji="1" lang="ja-JP" altLang="en-US" sz="2800" b="1" dirty="0">
              <a:solidFill>
                <a:schemeClr val="bg2">
                  <a:lumMod val="10000"/>
                </a:schemeClr>
              </a:solidFill>
              <a:latin typeface="ＭＳ ゴシック" pitchFamily="49" charset="-128"/>
              <a:ea typeface="ＭＳ ゴシック" pitchFamily="49" charset="-128"/>
            </a:endParaRPr>
          </a:p>
        </p:txBody>
      </p:sp>
      <p:sp>
        <p:nvSpPr>
          <p:cNvPr id="14" name="テキスト ボックス 13"/>
          <p:cNvSpPr txBox="1"/>
          <p:nvPr/>
        </p:nvSpPr>
        <p:spPr>
          <a:xfrm>
            <a:off x="4283968" y="5580529"/>
            <a:ext cx="3960440" cy="584775"/>
          </a:xfrm>
          <a:prstGeom prst="rect">
            <a:avLst/>
          </a:prstGeom>
          <a:noFill/>
        </p:spPr>
        <p:txBody>
          <a:bodyPr wrap="square" rtlCol="0" anchor="ctr" anchorCtr="0">
            <a:spAutoFit/>
          </a:bodyPr>
          <a:lstStyle/>
          <a:p>
            <a:pPr algn="ctr"/>
            <a:r>
              <a:rPr kumimoji="1" lang="ja-JP" altLang="en-US" sz="3200" b="1" dirty="0" smtClean="0">
                <a:solidFill>
                  <a:srgbClr val="FF0000"/>
                </a:solidFill>
                <a:latin typeface="ＭＳ ゴシック" pitchFamily="49" charset="-128"/>
                <a:ea typeface="ＭＳ ゴシック" pitchFamily="49" charset="-128"/>
              </a:rPr>
              <a:t>＜３段階討議法＞</a:t>
            </a:r>
            <a:endParaRPr kumimoji="1" lang="ja-JP" altLang="en-US" sz="3200" dirty="0">
              <a:solidFill>
                <a:srgbClr val="FF0000"/>
              </a:solidFill>
            </a:endParaRPr>
          </a:p>
        </p:txBody>
      </p:sp>
      <p:sp>
        <p:nvSpPr>
          <p:cNvPr id="15" name="テキスト ボックス 14"/>
          <p:cNvSpPr txBox="1"/>
          <p:nvPr/>
        </p:nvSpPr>
        <p:spPr>
          <a:xfrm>
            <a:off x="7884368" y="6381328"/>
            <a:ext cx="1296144" cy="461665"/>
          </a:xfrm>
          <a:prstGeom prst="rect">
            <a:avLst/>
          </a:prstGeom>
          <a:noFill/>
        </p:spPr>
        <p:txBody>
          <a:bodyPr wrap="square" rtlCol="0">
            <a:spAutoFit/>
          </a:bodyPr>
          <a:lstStyle/>
          <a:p>
            <a:r>
              <a:rPr kumimoji="1" lang="ja-JP" altLang="en-US" sz="2400" b="1" dirty="0" smtClean="0"/>
              <a:t>＜</a:t>
            </a:r>
            <a:r>
              <a:rPr kumimoji="1" lang="en-US" altLang="ja-JP" sz="2400" b="1" dirty="0" smtClean="0"/>
              <a:t>30</a:t>
            </a:r>
            <a:r>
              <a:rPr kumimoji="1" lang="ja-JP" altLang="en-US" sz="2400" b="1" dirty="0" smtClean="0"/>
              <a:t>＞</a:t>
            </a:r>
            <a:endParaRPr kumimoji="1" lang="ja-JP" alt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Righ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trips(downRigh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trips(downRigh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strips(downRigh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strips(downRigh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strips(downRight)">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strips(downRight)">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strips(downRight)">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11" grpId="0"/>
      <p:bldP spid="12" grpId="0"/>
      <p:bldP spid="1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457200" y="181650"/>
            <a:ext cx="4690864" cy="778098"/>
          </a:xfrm>
          <a:prstGeom prst="rect">
            <a:avLst/>
          </a:prstGeom>
          <a:solidFill>
            <a:schemeClr val="bg2"/>
          </a:solidFill>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4400" b="0" i="0" u="none" strike="noStrike" kern="1200" cap="none" spc="0" normalizeH="0" baseline="0" noProof="0" dirty="0" smtClean="0">
                <a:ln>
                  <a:noFill/>
                </a:ln>
                <a:solidFill>
                  <a:schemeClr val="dk1"/>
                </a:solidFill>
                <a:effectLst/>
                <a:uLnTx/>
                <a:uFillTx/>
                <a:latin typeface="ＭＳ ゴシック" pitchFamily="49" charset="-128"/>
                <a:ea typeface="ＭＳ ゴシック" pitchFamily="49" charset="-128"/>
              </a:rPr>
              <a:t>適切な助言</a:t>
            </a:r>
            <a:endParaRPr kumimoji="1" lang="ja-JP" altLang="en-US" sz="4400" b="0" i="0" u="none" strike="noStrike" kern="1200" cap="none" spc="0" normalizeH="0" baseline="0" noProof="0" dirty="0">
              <a:ln>
                <a:noFill/>
              </a:ln>
              <a:solidFill>
                <a:schemeClr val="dk1"/>
              </a:solidFill>
              <a:effectLst/>
              <a:uLnTx/>
              <a:uFillTx/>
              <a:latin typeface="ＭＳ ゴシック" pitchFamily="49" charset="-128"/>
              <a:ea typeface="ＭＳ ゴシック" pitchFamily="49" charset="-128"/>
            </a:endParaRPr>
          </a:p>
        </p:txBody>
      </p:sp>
      <p:sp>
        <p:nvSpPr>
          <p:cNvPr id="6" name="テキスト ボックス 5"/>
          <p:cNvSpPr txBox="1"/>
          <p:nvPr/>
        </p:nvSpPr>
        <p:spPr>
          <a:xfrm>
            <a:off x="4788024" y="1196752"/>
            <a:ext cx="4032448" cy="954107"/>
          </a:xfrm>
          <a:prstGeom prst="rect">
            <a:avLst/>
          </a:prstGeom>
          <a:solidFill>
            <a:schemeClr val="accent2">
              <a:lumMod val="20000"/>
              <a:lumOff val="80000"/>
            </a:schemeClr>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r>
              <a:rPr kumimoji="1" lang="ja-JP" altLang="en-US" sz="2800" dirty="0" smtClean="0">
                <a:latin typeface="ＭＳ ゴシック" pitchFamily="49" charset="-128"/>
                <a:ea typeface="ＭＳ ゴシック" pitchFamily="49" charset="-128"/>
              </a:rPr>
              <a:t>助言</a:t>
            </a:r>
            <a:r>
              <a:rPr kumimoji="1" lang="ja-JP" altLang="en-US" sz="2800" dirty="0" smtClean="0">
                <a:latin typeface="ＭＳ ゴシック" pitchFamily="49" charset="-128"/>
                <a:ea typeface="ＭＳ ゴシック" pitchFamily="49" charset="-128"/>
              </a:rPr>
              <a:t>は学級全体</a:t>
            </a:r>
            <a:r>
              <a:rPr kumimoji="1" lang="ja-JP" altLang="en-US" sz="2800" dirty="0" smtClean="0">
                <a:latin typeface="ＭＳ ゴシック" pitchFamily="49" charset="-128"/>
                <a:ea typeface="ＭＳ ゴシック" pitchFamily="49" charset="-128"/>
              </a:rPr>
              <a:t>に</a:t>
            </a:r>
            <a:r>
              <a:rPr kumimoji="1" lang="ja-JP" altLang="en-US" sz="2800" dirty="0" smtClean="0">
                <a:latin typeface="ＭＳ ゴシック" pitchFamily="49" charset="-128"/>
                <a:ea typeface="ＭＳ ゴシック" pitchFamily="49" charset="-128"/>
              </a:rPr>
              <a:t>向けて行う。</a:t>
            </a:r>
            <a:endParaRPr kumimoji="1" lang="ja-JP" altLang="en-US" sz="2800" dirty="0">
              <a:latin typeface="ＭＳ ゴシック" pitchFamily="49" charset="-128"/>
              <a:ea typeface="ＭＳ ゴシック" pitchFamily="49" charset="-128"/>
            </a:endParaRPr>
          </a:p>
        </p:txBody>
      </p:sp>
      <p:sp>
        <p:nvSpPr>
          <p:cNvPr id="7" name="テキスト ボックス 6"/>
          <p:cNvSpPr txBox="1"/>
          <p:nvPr/>
        </p:nvSpPr>
        <p:spPr>
          <a:xfrm>
            <a:off x="251520" y="1196752"/>
            <a:ext cx="4176464" cy="954107"/>
          </a:xfrm>
          <a:prstGeom prst="rect">
            <a:avLst/>
          </a:prstGeom>
          <a:solidFill>
            <a:schemeClr val="accent2">
              <a:lumMod val="20000"/>
              <a:lumOff val="80000"/>
            </a:schemeClr>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r>
              <a:rPr kumimoji="1" lang="ja-JP" altLang="en-US" sz="2800" dirty="0" smtClean="0">
                <a:latin typeface="ＭＳ ゴシック" pitchFamily="49" charset="-128"/>
                <a:ea typeface="ＭＳ ゴシック" pitchFamily="49" charset="-128"/>
              </a:rPr>
              <a:t>助言はできるだけひかえた方が主体性が</a:t>
            </a:r>
            <a:r>
              <a:rPr kumimoji="1" lang="ja-JP" altLang="en-US" sz="2800" dirty="0" smtClean="0">
                <a:latin typeface="ＭＳ ゴシック" pitchFamily="49" charset="-128"/>
                <a:ea typeface="ＭＳ ゴシック" pitchFamily="49" charset="-128"/>
              </a:rPr>
              <a:t>育つ。</a:t>
            </a:r>
            <a:endParaRPr kumimoji="1" lang="ja-JP" altLang="en-US" sz="2800" dirty="0">
              <a:latin typeface="ＭＳ ゴシック" pitchFamily="49" charset="-128"/>
              <a:ea typeface="ＭＳ ゴシック" pitchFamily="49" charset="-128"/>
            </a:endParaRPr>
          </a:p>
        </p:txBody>
      </p:sp>
      <p:sp>
        <p:nvSpPr>
          <p:cNvPr id="9" name="角丸四角形吹き出し 8"/>
          <p:cNvSpPr/>
          <p:nvPr/>
        </p:nvSpPr>
        <p:spPr>
          <a:xfrm>
            <a:off x="1115616" y="2420888"/>
            <a:ext cx="6336704" cy="4275856"/>
          </a:xfrm>
          <a:prstGeom prst="wedgeRoundRectCallout">
            <a:avLst>
              <a:gd name="adj1" fmla="val 40868"/>
              <a:gd name="adj2" fmla="val -55426"/>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smtClean="0">
                <a:solidFill>
                  <a:schemeClr val="tx1"/>
                </a:solidFill>
                <a:latin typeface="ＭＳ ゴシック" pitchFamily="49" charset="-128"/>
                <a:ea typeface="ＭＳ ゴシック" pitchFamily="49" charset="-128"/>
              </a:rPr>
              <a:t>こんな</a:t>
            </a:r>
            <a:r>
              <a:rPr kumimoji="1" lang="ja-JP" altLang="en-US" sz="3600" dirty="0" smtClean="0">
                <a:solidFill>
                  <a:schemeClr val="tx1"/>
                </a:solidFill>
                <a:latin typeface="ＭＳ ゴシック" pitchFamily="49" charset="-128"/>
                <a:ea typeface="ＭＳ ゴシック" pitchFamily="49" charset="-128"/>
              </a:rPr>
              <a:t>時は絶対に必要！</a:t>
            </a:r>
            <a:endParaRPr kumimoji="1" lang="en-US" altLang="ja-JP" sz="3600" dirty="0" smtClean="0">
              <a:solidFill>
                <a:schemeClr val="tx1"/>
              </a:solidFill>
              <a:latin typeface="ＭＳ ゴシック" pitchFamily="49" charset="-128"/>
              <a:ea typeface="ＭＳ ゴシック" pitchFamily="49" charset="-128"/>
            </a:endParaRPr>
          </a:p>
          <a:p>
            <a:pPr algn="ctr"/>
            <a:endParaRPr lang="en-US" altLang="ja-JP" sz="2400" dirty="0" smtClean="0">
              <a:solidFill>
                <a:schemeClr val="tx1"/>
              </a:solidFill>
              <a:latin typeface="ＭＳ ゴシック" pitchFamily="49" charset="-128"/>
              <a:ea typeface="ＭＳ ゴシック" pitchFamily="49" charset="-128"/>
            </a:endParaRPr>
          </a:p>
          <a:p>
            <a:r>
              <a:rPr kumimoji="1" lang="ja-JP" altLang="en-US" sz="2800" dirty="0" smtClean="0">
                <a:solidFill>
                  <a:schemeClr val="tx1"/>
                </a:solidFill>
                <a:latin typeface="ＭＳ ゴシック" pitchFamily="49" charset="-128"/>
                <a:ea typeface="ＭＳ ゴシック" pitchFamily="49" charset="-128"/>
              </a:rPr>
              <a:t>・人権に関わる場合</a:t>
            </a:r>
            <a:endParaRPr kumimoji="1" lang="en-US" altLang="ja-JP" sz="2800" dirty="0" smtClean="0">
              <a:solidFill>
                <a:schemeClr val="tx1"/>
              </a:solidFill>
              <a:latin typeface="ＭＳ ゴシック" pitchFamily="49" charset="-128"/>
              <a:ea typeface="ＭＳ ゴシック" pitchFamily="49" charset="-128"/>
            </a:endParaRPr>
          </a:p>
          <a:p>
            <a:r>
              <a:rPr lang="ja-JP" altLang="en-US" sz="2800" dirty="0" smtClean="0">
                <a:solidFill>
                  <a:schemeClr val="tx1"/>
                </a:solidFill>
                <a:latin typeface="ＭＳ ゴシック" pitchFamily="49" charset="-128"/>
                <a:ea typeface="ＭＳ ゴシック" pitchFamily="49" charset="-128"/>
              </a:rPr>
              <a:t>・教育課程に関する場合</a:t>
            </a:r>
            <a:endParaRPr lang="en-US" altLang="ja-JP" sz="2800" dirty="0" smtClean="0">
              <a:solidFill>
                <a:schemeClr val="tx1"/>
              </a:solidFill>
              <a:latin typeface="ＭＳ ゴシック" pitchFamily="49" charset="-128"/>
              <a:ea typeface="ＭＳ ゴシック" pitchFamily="49" charset="-128"/>
            </a:endParaRPr>
          </a:p>
          <a:p>
            <a:r>
              <a:rPr kumimoji="1" lang="ja-JP" altLang="en-US" sz="2800" dirty="0" smtClean="0">
                <a:solidFill>
                  <a:schemeClr val="tx1"/>
                </a:solidFill>
                <a:latin typeface="ＭＳ ゴシック" pitchFamily="49" charset="-128"/>
                <a:ea typeface="ＭＳ ゴシック" pitchFamily="49" charset="-128"/>
              </a:rPr>
              <a:t>・教育上好ましくない場合</a:t>
            </a:r>
            <a:endParaRPr kumimoji="1" lang="en-US" altLang="ja-JP" sz="2800" dirty="0" smtClean="0">
              <a:solidFill>
                <a:schemeClr val="tx1"/>
              </a:solidFill>
              <a:latin typeface="ＭＳ ゴシック" pitchFamily="49" charset="-128"/>
              <a:ea typeface="ＭＳ ゴシック" pitchFamily="49" charset="-128"/>
            </a:endParaRPr>
          </a:p>
          <a:p>
            <a:r>
              <a:rPr lang="ja-JP" altLang="en-US" sz="2800" dirty="0" smtClean="0">
                <a:solidFill>
                  <a:schemeClr val="tx1"/>
                </a:solidFill>
                <a:latin typeface="ＭＳ ゴシック" pitchFamily="49" charset="-128"/>
                <a:ea typeface="ＭＳ ゴシック" pitchFamily="49" charset="-128"/>
              </a:rPr>
              <a:t>・金銭に関わる場合</a:t>
            </a:r>
            <a:endParaRPr lang="en-US" altLang="ja-JP" sz="2800" dirty="0" smtClean="0">
              <a:solidFill>
                <a:schemeClr val="tx1"/>
              </a:solidFill>
              <a:latin typeface="ＭＳ ゴシック" pitchFamily="49" charset="-128"/>
              <a:ea typeface="ＭＳ ゴシック" pitchFamily="49" charset="-128"/>
            </a:endParaRPr>
          </a:p>
          <a:p>
            <a:r>
              <a:rPr kumimoji="1" lang="ja-JP" altLang="en-US" sz="2800" dirty="0" smtClean="0">
                <a:solidFill>
                  <a:schemeClr val="tx1"/>
                </a:solidFill>
                <a:latin typeface="ＭＳ ゴシック" pitchFamily="49" charset="-128"/>
                <a:ea typeface="ＭＳ ゴシック" pitchFamily="49" charset="-128"/>
              </a:rPr>
              <a:t>・施設、設備に関わる場合</a:t>
            </a:r>
            <a:endParaRPr kumimoji="1" lang="en-US" altLang="ja-JP" sz="2800" dirty="0" smtClean="0">
              <a:solidFill>
                <a:schemeClr val="tx1"/>
              </a:solidFill>
              <a:latin typeface="ＭＳ ゴシック" pitchFamily="49" charset="-128"/>
              <a:ea typeface="ＭＳ ゴシック" pitchFamily="49" charset="-128"/>
            </a:endParaRPr>
          </a:p>
          <a:p>
            <a:r>
              <a:rPr lang="ja-JP" altLang="en-US" sz="2800" dirty="0" smtClean="0">
                <a:solidFill>
                  <a:schemeClr val="tx1"/>
                </a:solidFill>
                <a:latin typeface="ＭＳ ゴシック" pitchFamily="49" charset="-128"/>
                <a:ea typeface="ＭＳ ゴシック" pitchFamily="49" charset="-128"/>
              </a:rPr>
              <a:t>・安全に関わる場合</a:t>
            </a:r>
            <a:endParaRPr lang="en-US" altLang="ja-JP" sz="2800" dirty="0" smtClean="0">
              <a:solidFill>
                <a:schemeClr val="tx1"/>
              </a:solidFill>
              <a:latin typeface="ＭＳ ゴシック" pitchFamily="49" charset="-128"/>
              <a:ea typeface="ＭＳ ゴシック" pitchFamily="49" charset="-128"/>
            </a:endParaRPr>
          </a:p>
          <a:p>
            <a:r>
              <a:rPr lang="ja-JP" altLang="en-US" sz="2800" dirty="0" smtClean="0">
                <a:solidFill>
                  <a:schemeClr val="tx1"/>
                </a:solidFill>
                <a:latin typeface="ＭＳ ゴシック" pitchFamily="49" charset="-128"/>
                <a:ea typeface="ＭＳ ゴシック" pitchFamily="49" charset="-128"/>
              </a:rPr>
              <a:t>・学校の決まりに関わる場合</a:t>
            </a:r>
            <a:endParaRPr kumimoji="1" lang="ja-JP" altLang="en-US" sz="2800" dirty="0">
              <a:solidFill>
                <a:schemeClr val="tx1"/>
              </a:solidFill>
              <a:latin typeface="ＭＳ ゴシック" pitchFamily="49" charset="-128"/>
              <a:ea typeface="ＭＳ ゴシック" pitchFamily="49" charset="-128"/>
            </a:endParaRPr>
          </a:p>
        </p:txBody>
      </p:sp>
      <p:sp>
        <p:nvSpPr>
          <p:cNvPr id="8" name="テキスト ボックス 7"/>
          <p:cNvSpPr txBox="1"/>
          <p:nvPr/>
        </p:nvSpPr>
        <p:spPr>
          <a:xfrm>
            <a:off x="7884368" y="6381328"/>
            <a:ext cx="1296144" cy="476672"/>
          </a:xfrm>
          <a:prstGeom prst="rect">
            <a:avLst/>
          </a:prstGeom>
          <a:noFill/>
        </p:spPr>
        <p:txBody>
          <a:bodyPr wrap="square" rtlCol="0" anchor="ctr" anchorCtr="0">
            <a:spAutoFit/>
          </a:bodyPr>
          <a:lstStyle/>
          <a:p>
            <a:r>
              <a:rPr kumimoji="1" lang="ja-JP" altLang="en-US" sz="2400" b="1" dirty="0" smtClean="0"/>
              <a:t>＜</a:t>
            </a:r>
            <a:r>
              <a:rPr kumimoji="1" lang="en-US" altLang="ja-JP" sz="2400" b="1" dirty="0" smtClean="0"/>
              <a:t>31</a:t>
            </a:r>
            <a:r>
              <a:rPr kumimoji="1" lang="ja-JP" altLang="en-US" sz="2400" b="1" dirty="0" smtClean="0"/>
              <a:t>＞</a:t>
            </a:r>
            <a:endParaRPr kumimoji="1" lang="ja-JP" altLang="en-US" sz="2400" b="1"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0" y="1412776"/>
            <a:ext cx="9144000" cy="4680520"/>
          </a:xfrm>
          <a:prstGeom prst="rect">
            <a:avLst/>
          </a:prstGeom>
          <a:noFill/>
          <a:ln w="9525">
            <a:noFill/>
            <a:miter lim="800000"/>
            <a:headEnd/>
            <a:tailEnd/>
          </a:ln>
        </p:spPr>
      </p:pic>
      <p:sp>
        <p:nvSpPr>
          <p:cNvPr id="3" name="タイトル 1"/>
          <p:cNvSpPr txBox="1">
            <a:spLocks/>
          </p:cNvSpPr>
          <p:nvPr/>
        </p:nvSpPr>
        <p:spPr>
          <a:xfrm>
            <a:off x="1043608" y="332656"/>
            <a:ext cx="6995120" cy="936104"/>
          </a:xfrm>
          <a:prstGeom prst="rect">
            <a:avLst/>
          </a:prstGeom>
          <a:solidFill>
            <a:schemeClr val="bg2"/>
          </a:solidFill>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4400" b="0" i="0" u="none" strike="noStrike" kern="1200" cap="none" spc="0" normalizeH="0" baseline="0" noProof="0" dirty="0" smtClean="0">
                <a:ln>
                  <a:noFill/>
                </a:ln>
                <a:solidFill>
                  <a:schemeClr val="dk1"/>
                </a:solidFill>
                <a:effectLst/>
                <a:uLnTx/>
                <a:uFillTx/>
                <a:latin typeface="ＭＳ ゴシック" pitchFamily="49" charset="-128"/>
                <a:ea typeface="ＭＳ ゴシック" pitchFamily="49" charset="-128"/>
              </a:rPr>
              <a:t>板書の例（打ち合せを！）</a:t>
            </a:r>
            <a:endParaRPr kumimoji="1" lang="ja-JP" altLang="en-US" sz="4400" b="0" i="0" u="none" strike="noStrike" kern="1200" cap="none" spc="0" normalizeH="0" baseline="0" noProof="0" dirty="0">
              <a:ln>
                <a:noFill/>
              </a:ln>
              <a:solidFill>
                <a:schemeClr val="dk1"/>
              </a:solidFill>
              <a:effectLst/>
              <a:uLnTx/>
              <a:uFillTx/>
              <a:latin typeface="ＭＳ ゴシック" pitchFamily="49" charset="-128"/>
              <a:ea typeface="ＭＳ ゴシック" pitchFamily="49" charset="-128"/>
            </a:endParaRPr>
          </a:p>
        </p:txBody>
      </p:sp>
      <p:sp>
        <p:nvSpPr>
          <p:cNvPr id="4" name="テキスト ボックス 3"/>
          <p:cNvSpPr txBox="1"/>
          <p:nvPr/>
        </p:nvSpPr>
        <p:spPr>
          <a:xfrm>
            <a:off x="7884368" y="6381328"/>
            <a:ext cx="1296144" cy="476672"/>
          </a:xfrm>
          <a:prstGeom prst="rect">
            <a:avLst/>
          </a:prstGeom>
          <a:noFill/>
        </p:spPr>
        <p:txBody>
          <a:bodyPr wrap="square" rtlCol="0" anchor="ctr" anchorCtr="0">
            <a:spAutoFit/>
          </a:bodyPr>
          <a:lstStyle/>
          <a:p>
            <a:r>
              <a:rPr kumimoji="1" lang="ja-JP" altLang="en-US" sz="2400" b="1" dirty="0" smtClean="0"/>
              <a:t>＜</a:t>
            </a:r>
            <a:r>
              <a:rPr kumimoji="1" lang="en-US" altLang="ja-JP" sz="2400" b="1" dirty="0" smtClean="0"/>
              <a:t>32</a:t>
            </a:r>
            <a:r>
              <a:rPr kumimoji="1" lang="ja-JP" altLang="en-US" sz="2400" b="1" dirty="0" smtClean="0"/>
              <a:t>＞</a:t>
            </a:r>
            <a:endParaRPr kumimoji="1" lang="ja-JP" altLang="en-US" sz="2400" b="1" dirty="0"/>
          </a:p>
        </p:txBody>
      </p:sp>
      <p:sp>
        <p:nvSpPr>
          <p:cNvPr id="5" name="テキスト ボックス 6"/>
          <p:cNvSpPr txBox="1">
            <a:spLocks noChangeArrowheads="1"/>
          </p:cNvSpPr>
          <p:nvPr/>
        </p:nvSpPr>
        <p:spPr bwMode="auto">
          <a:xfrm>
            <a:off x="0" y="6095037"/>
            <a:ext cx="7848872" cy="646331"/>
          </a:xfrm>
          <a:prstGeom prst="rect">
            <a:avLst/>
          </a:prstGeom>
          <a:noFill/>
          <a:ln w="9525">
            <a:noFill/>
            <a:miter lim="800000"/>
            <a:headEnd/>
            <a:tailEnd/>
          </a:ln>
        </p:spPr>
        <p:txBody>
          <a:bodyPr wrap="square" anchor="ctr" anchorCtr="0">
            <a:spAutoFit/>
          </a:bodyPr>
          <a:lstStyle/>
          <a:p>
            <a:r>
              <a:rPr lang="ja-JP" altLang="en-US" b="1" dirty="0" smtClean="0">
                <a:latin typeface="ＭＳ ゴシック" pitchFamily="49" charset="-128"/>
                <a:ea typeface="ＭＳ ゴシック" pitchFamily="49" charset="-128"/>
              </a:rPr>
              <a:t>「楽しく豊かな学級・学校生活をつくる特別活動」リーフレット</a:t>
            </a:r>
            <a:endParaRPr lang="en-US" altLang="ja-JP" b="1" dirty="0" smtClean="0">
              <a:latin typeface="ＭＳ ゴシック" pitchFamily="49" charset="-128"/>
              <a:ea typeface="ＭＳ ゴシック" pitchFamily="49" charset="-128"/>
            </a:endParaRPr>
          </a:p>
          <a:p>
            <a:r>
              <a:rPr lang="ja-JP" altLang="en-US" b="1" dirty="0" smtClean="0">
                <a:latin typeface="ＭＳ ゴシック" pitchFamily="49" charset="-128"/>
                <a:ea typeface="ＭＳ ゴシック" pitchFamily="49" charset="-128"/>
              </a:rPr>
              <a:t>　　　　　　　　　　　（</a:t>
            </a:r>
            <a:r>
              <a:rPr lang="zh-CN" altLang="en-US" b="1" dirty="0" smtClean="0"/>
              <a:t>国立教育政策研究所</a:t>
            </a:r>
            <a:r>
              <a:rPr lang="ja-JP" altLang="en-US" b="1" dirty="0" smtClean="0"/>
              <a:t>教育課程研究センター）</a:t>
            </a:r>
            <a:endParaRPr lang="ja-JP" altLang="en-US" b="1" dirty="0">
              <a:latin typeface="ＭＳ ゴシック" pitchFamily="49" charset="-128"/>
              <a:ea typeface="ＭＳ ゴシック" pitchFamily="49" charset="-128"/>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95536" y="1097449"/>
            <a:ext cx="8352928" cy="2554545"/>
          </a:xfrm>
          <a:prstGeom prst="rect">
            <a:avLst/>
          </a:prstGeom>
          <a:noFill/>
        </p:spPr>
        <p:txBody>
          <a:bodyPr wrap="square" rtlCol="0">
            <a:spAutoFit/>
          </a:bodyPr>
          <a:lstStyle/>
          <a:p>
            <a:pPr algn="ctr"/>
            <a:r>
              <a:rPr kumimoji="1" lang="ja-JP" altLang="en-US" sz="8000" dirty="0" smtClean="0">
                <a:latin typeface="HGSｺﾞｼｯｸE" pitchFamily="50" charset="-128"/>
                <a:ea typeface="HGSｺﾞｼｯｸE" pitchFamily="50" charset="-128"/>
              </a:rPr>
              <a:t>学級活動（２）</a:t>
            </a:r>
            <a:endParaRPr kumimoji="1" lang="en-US" altLang="ja-JP" sz="8000" dirty="0" smtClean="0">
              <a:latin typeface="HGSｺﾞｼｯｸE" pitchFamily="50" charset="-128"/>
              <a:ea typeface="HGSｺﾞｼｯｸE" pitchFamily="50" charset="-128"/>
            </a:endParaRPr>
          </a:p>
          <a:p>
            <a:pPr algn="ctr"/>
            <a:r>
              <a:rPr lang="ja-JP" altLang="en-US" sz="8000" dirty="0" smtClean="0">
                <a:latin typeface="HGSｺﾞｼｯｸE" pitchFamily="50" charset="-128"/>
                <a:ea typeface="HGSｺﾞｼｯｸE" pitchFamily="50" charset="-128"/>
              </a:rPr>
              <a:t>（３）の進め方</a:t>
            </a:r>
            <a:endParaRPr kumimoji="1" lang="ja-JP" altLang="en-US" sz="8000" dirty="0">
              <a:latin typeface="HGSｺﾞｼｯｸE" pitchFamily="50" charset="-128"/>
              <a:ea typeface="HGSｺﾞｼｯｸE" pitchFamily="50" charset="-128"/>
            </a:endParaRPr>
          </a:p>
        </p:txBody>
      </p:sp>
      <p:sp>
        <p:nvSpPr>
          <p:cNvPr id="5" name="テキスト ボックス 4"/>
          <p:cNvSpPr txBox="1"/>
          <p:nvPr/>
        </p:nvSpPr>
        <p:spPr>
          <a:xfrm>
            <a:off x="7884368" y="6381328"/>
            <a:ext cx="1296144" cy="476672"/>
          </a:xfrm>
          <a:prstGeom prst="rect">
            <a:avLst/>
          </a:prstGeom>
          <a:noFill/>
        </p:spPr>
        <p:txBody>
          <a:bodyPr wrap="square" rtlCol="0" anchor="ctr" anchorCtr="0">
            <a:spAutoFit/>
          </a:bodyPr>
          <a:lstStyle/>
          <a:p>
            <a:r>
              <a:rPr kumimoji="1" lang="ja-JP" altLang="en-US" sz="2400" b="1" dirty="0" smtClean="0"/>
              <a:t>＜</a:t>
            </a:r>
            <a:r>
              <a:rPr kumimoji="1" lang="en-US" altLang="ja-JP" sz="2400" b="1" dirty="0" smtClean="0"/>
              <a:t>33</a:t>
            </a:r>
            <a:r>
              <a:rPr kumimoji="1" lang="ja-JP" altLang="en-US" sz="2400" b="1" dirty="0" smtClean="0"/>
              <a:t>＞</a:t>
            </a:r>
            <a:endParaRPr kumimoji="1" lang="ja-JP" altLang="en-US" sz="2400" b="1" dirty="0"/>
          </a:p>
        </p:txBody>
      </p:sp>
      <p:pic>
        <p:nvPicPr>
          <p:cNvPr id="6" name="Picture 4" descr="http://www.sozaijiten-business.rash.jp/images/man/koreda/koredaM.gif"/>
          <p:cNvPicPr>
            <a:picLocks noChangeAspect="1" noChangeArrowheads="1"/>
          </p:cNvPicPr>
          <p:nvPr/>
        </p:nvPicPr>
        <p:blipFill>
          <a:blip r:embed="rId2" cstate="print"/>
          <a:srcRect/>
          <a:stretch>
            <a:fillRect/>
          </a:stretch>
        </p:blipFill>
        <p:spPr bwMode="auto">
          <a:xfrm flipH="1">
            <a:off x="2843808" y="3717032"/>
            <a:ext cx="3384376" cy="2813298"/>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 name="円/楕円 433"/>
          <p:cNvSpPr/>
          <p:nvPr/>
        </p:nvSpPr>
        <p:spPr bwMode="auto">
          <a:xfrm>
            <a:off x="2123728" y="5157192"/>
            <a:ext cx="5616624" cy="1439986"/>
          </a:xfrm>
          <a:prstGeom prst="ellipse">
            <a:avLst/>
          </a:prstGeom>
          <a:solidFill>
            <a:schemeClr val="tx2">
              <a:lumMod val="20000"/>
              <a:lumOff val="80000"/>
            </a:schemeClr>
          </a:solidFill>
          <a:ln>
            <a:headEnd type="none" w="sm" len="sm"/>
            <a:tailEnd type="none" w="sm" len="sm"/>
          </a:ln>
        </p:spPr>
        <p:style>
          <a:lnRef idx="1">
            <a:schemeClr val="dk1"/>
          </a:lnRef>
          <a:fillRef idx="2">
            <a:schemeClr val="dk1"/>
          </a:fillRef>
          <a:effectRef idx="1">
            <a:schemeClr val="dk1"/>
          </a:effectRef>
          <a:fontRef idx="minor">
            <a:schemeClr val="dk1"/>
          </a:fontRef>
        </p:style>
        <p:txBody>
          <a:bodyPr wrap="none"/>
          <a:lstStyle/>
          <a:p>
            <a:pPr algn="ctr">
              <a:defRPr/>
            </a:pPr>
            <a:r>
              <a:rPr lang="ja-JP" altLang="en-US" sz="4000" b="1" dirty="0">
                <a:solidFill>
                  <a:srgbClr val="0070C0"/>
                </a:solidFill>
              </a:rPr>
              <a:t>自己</a:t>
            </a:r>
            <a:r>
              <a:rPr lang="ja-JP" altLang="en-US" sz="4000" b="1" dirty="0" smtClean="0">
                <a:solidFill>
                  <a:srgbClr val="0070C0"/>
                </a:solidFill>
              </a:rPr>
              <a:t>決定</a:t>
            </a:r>
            <a:endParaRPr lang="en-US" altLang="ja-JP" sz="4000" b="1" dirty="0" smtClean="0">
              <a:solidFill>
                <a:srgbClr val="0070C0"/>
              </a:solidFill>
            </a:endParaRPr>
          </a:p>
          <a:p>
            <a:pPr algn="ctr">
              <a:defRPr/>
            </a:pPr>
            <a:r>
              <a:rPr lang="ja-JP" altLang="en-US" sz="4000" b="1" dirty="0" smtClean="0">
                <a:solidFill>
                  <a:srgbClr val="0070C0"/>
                </a:solidFill>
              </a:rPr>
              <a:t>と努力</a:t>
            </a:r>
            <a:r>
              <a:rPr lang="en-US" altLang="ja-JP" sz="4000" b="1" dirty="0" smtClean="0">
                <a:solidFill>
                  <a:srgbClr val="0070C0"/>
                </a:solidFill>
              </a:rPr>
              <a:t> </a:t>
            </a:r>
            <a:endParaRPr lang="ja-JP" altLang="en-US" sz="4000" b="1" dirty="0">
              <a:solidFill>
                <a:srgbClr val="0070C0"/>
              </a:solidFill>
            </a:endParaRPr>
          </a:p>
        </p:txBody>
      </p:sp>
      <p:sp>
        <p:nvSpPr>
          <p:cNvPr id="436" name="下矢印 435"/>
          <p:cNvSpPr/>
          <p:nvPr/>
        </p:nvSpPr>
        <p:spPr bwMode="auto">
          <a:xfrm>
            <a:off x="1331640" y="1124744"/>
            <a:ext cx="1152128" cy="4320480"/>
          </a:xfrm>
          <a:prstGeom prst="downArrow">
            <a:avLst>
              <a:gd name="adj1" fmla="val 50000"/>
              <a:gd name="adj2" fmla="val 38449"/>
            </a:avLst>
          </a:prstGeom>
          <a:solidFill>
            <a:schemeClr val="tx2">
              <a:lumMod val="75000"/>
            </a:schemeClr>
          </a:solidFill>
          <a:ln w="12700" cap="flat" cmpd="sng" algn="ctr">
            <a:solidFill>
              <a:schemeClr val="tx1"/>
            </a:solidFill>
            <a:prstDash val="solid"/>
            <a:round/>
            <a:headEnd type="none" w="sm" len="sm"/>
            <a:tailEnd type="none" w="sm" len="sm"/>
          </a:ln>
          <a:effectLst/>
        </p:spPr>
        <p:style>
          <a:lnRef idx="0">
            <a:scrgbClr r="0" g="0" b="0"/>
          </a:lnRef>
          <a:fillRef idx="1002">
            <a:schemeClr val="dk2"/>
          </a:fillRef>
          <a:effectRef idx="0">
            <a:scrgbClr r="0" g="0" b="0"/>
          </a:effectRef>
          <a:fontRef idx="major"/>
        </p:style>
        <p:txBody>
          <a:bodyPr vert="eaVert" wrap="none"/>
          <a:lstStyle/>
          <a:p>
            <a:pPr>
              <a:defRPr/>
            </a:pPr>
            <a:r>
              <a:rPr lang="ja-JP" altLang="en-US" dirty="0">
                <a:solidFill>
                  <a:schemeClr val="bg1"/>
                </a:solidFill>
              </a:rPr>
              <a:t>　</a:t>
            </a:r>
            <a:r>
              <a:rPr lang="ja-JP" altLang="en-US" sz="2400" dirty="0">
                <a:solidFill>
                  <a:schemeClr val="bg1"/>
                </a:solidFill>
              </a:rPr>
              <a:t>教師の構想・教師の指導</a:t>
            </a:r>
          </a:p>
        </p:txBody>
      </p:sp>
      <p:sp>
        <p:nvSpPr>
          <p:cNvPr id="433" name="AutoShape 5"/>
          <p:cNvSpPr>
            <a:spLocks noChangeArrowheads="1"/>
          </p:cNvSpPr>
          <p:nvPr/>
        </p:nvSpPr>
        <p:spPr bwMode="auto">
          <a:xfrm>
            <a:off x="395536" y="242540"/>
            <a:ext cx="5831879" cy="738188"/>
          </a:xfrm>
          <a:prstGeom prst="roundRect">
            <a:avLst>
              <a:gd name="adj" fmla="val 16667"/>
            </a:avLst>
          </a:prstGeom>
          <a:solidFill>
            <a:srgbClr val="FF6600"/>
          </a:solidFill>
          <a:ln w="9525">
            <a:noFill/>
            <a:round/>
            <a:headEnd/>
            <a:tailEnd/>
          </a:ln>
        </p:spPr>
        <p:txBody>
          <a:bodyPr wrap="none" anchor="ctr"/>
          <a:lstStyle/>
          <a:p>
            <a:pPr algn="ctr"/>
            <a:r>
              <a:rPr lang="ja-JP" altLang="en-US" sz="3600" dirty="0">
                <a:solidFill>
                  <a:schemeClr val="bg1"/>
                </a:solidFill>
                <a:ea typeface="HGP創英角ｺﾞｼｯｸUB" pitchFamily="50" charset="-128"/>
              </a:rPr>
              <a:t>学級</a:t>
            </a:r>
            <a:r>
              <a:rPr lang="ja-JP" altLang="en-US" sz="3600" dirty="0" smtClean="0">
                <a:solidFill>
                  <a:schemeClr val="bg1"/>
                </a:solidFill>
                <a:ea typeface="HGP創英角ｺﾞｼｯｸUB" pitchFamily="50" charset="-128"/>
              </a:rPr>
              <a:t>活動（２）、（３）の</a:t>
            </a:r>
            <a:r>
              <a:rPr lang="ja-JP" altLang="en-US" sz="3600" dirty="0">
                <a:solidFill>
                  <a:schemeClr val="bg1"/>
                </a:solidFill>
                <a:ea typeface="HGP創英角ｺﾞｼｯｸUB" pitchFamily="50" charset="-128"/>
              </a:rPr>
              <a:t>内容</a:t>
            </a:r>
          </a:p>
        </p:txBody>
      </p:sp>
      <p:sp>
        <p:nvSpPr>
          <p:cNvPr id="438" name="テキスト ボックス 437"/>
          <p:cNvSpPr txBox="1"/>
          <p:nvPr/>
        </p:nvSpPr>
        <p:spPr>
          <a:xfrm>
            <a:off x="7884368" y="6381328"/>
            <a:ext cx="1296144" cy="461665"/>
          </a:xfrm>
          <a:prstGeom prst="rect">
            <a:avLst/>
          </a:prstGeom>
          <a:noFill/>
        </p:spPr>
        <p:txBody>
          <a:bodyPr wrap="square" rtlCol="0">
            <a:spAutoFit/>
          </a:bodyPr>
          <a:lstStyle/>
          <a:p>
            <a:r>
              <a:rPr kumimoji="1" lang="ja-JP" altLang="en-US" sz="2400" b="1" dirty="0" smtClean="0"/>
              <a:t>＜</a:t>
            </a:r>
            <a:r>
              <a:rPr kumimoji="1" lang="en-US" altLang="ja-JP" sz="2400" b="1" dirty="0" smtClean="0"/>
              <a:t>34</a:t>
            </a:r>
            <a:r>
              <a:rPr kumimoji="1" lang="ja-JP" altLang="en-US" sz="2400" b="1" dirty="0" smtClean="0"/>
              <a:t>＞</a:t>
            </a:r>
            <a:endParaRPr kumimoji="1" lang="ja-JP" altLang="en-US" sz="2400" b="1" dirty="0"/>
          </a:p>
        </p:txBody>
      </p:sp>
      <p:grpSp>
        <p:nvGrpSpPr>
          <p:cNvPr id="13" name="グループ化 12"/>
          <p:cNvGrpSpPr/>
          <p:nvPr/>
        </p:nvGrpSpPr>
        <p:grpSpPr>
          <a:xfrm>
            <a:off x="3059832" y="1340768"/>
            <a:ext cx="3744912" cy="3456383"/>
            <a:chOff x="3059832" y="1340768"/>
            <a:chExt cx="3744912" cy="3456383"/>
          </a:xfrm>
        </p:grpSpPr>
        <p:sp>
          <p:nvSpPr>
            <p:cNvPr id="216" name="角丸四角形 215"/>
            <p:cNvSpPr/>
            <p:nvPr/>
          </p:nvSpPr>
          <p:spPr bwMode="auto">
            <a:xfrm>
              <a:off x="3059832" y="1340768"/>
              <a:ext cx="3744912" cy="3456383"/>
            </a:xfrm>
            <a:prstGeom prst="roundRect">
              <a:avLst/>
            </a:prstGeom>
            <a:solidFill>
              <a:schemeClr val="tx2">
                <a:lumMod val="20000"/>
                <a:lumOff val="80000"/>
              </a:schemeClr>
            </a:solidFill>
            <a:ln>
              <a:headEnd type="none" w="sm" len="sm"/>
              <a:tailEnd type="none" w="sm" len="sm"/>
            </a:ln>
          </p:spPr>
          <p:style>
            <a:lnRef idx="1">
              <a:schemeClr val="dk1"/>
            </a:lnRef>
            <a:fillRef idx="2">
              <a:schemeClr val="dk1"/>
            </a:fillRef>
            <a:effectRef idx="1">
              <a:schemeClr val="dk1"/>
            </a:effectRef>
            <a:fontRef idx="minor">
              <a:schemeClr val="dk1"/>
            </a:fontRef>
          </p:style>
          <p:txBody>
            <a:bodyPr wrap="none"/>
            <a:lstStyle/>
            <a:p>
              <a:pPr algn="ctr">
                <a:defRPr/>
              </a:pPr>
              <a:r>
                <a:rPr lang="ja-JP" altLang="en-US" sz="2800" b="1" dirty="0">
                  <a:solidFill>
                    <a:schemeClr val="bg2">
                      <a:lumMod val="50000"/>
                    </a:schemeClr>
                  </a:solidFill>
                </a:rPr>
                <a:t>個人目標</a:t>
              </a:r>
              <a:r>
                <a:rPr lang="ja-JP" altLang="en-US" sz="2800" dirty="0">
                  <a:solidFill>
                    <a:schemeClr val="tx1"/>
                  </a:solidFill>
                </a:rPr>
                <a:t>（内容や</a:t>
              </a:r>
              <a:endParaRPr lang="en-US" altLang="ja-JP" sz="2800" dirty="0">
                <a:solidFill>
                  <a:schemeClr val="tx1"/>
                </a:solidFill>
              </a:endParaRPr>
            </a:p>
            <a:p>
              <a:pPr algn="ctr">
                <a:defRPr/>
              </a:pPr>
              <a:r>
                <a:rPr lang="ja-JP" altLang="en-US" sz="2800" dirty="0">
                  <a:solidFill>
                    <a:schemeClr val="tx1"/>
                  </a:solidFill>
                </a:rPr>
                <a:t>方法）を決める</a:t>
              </a:r>
            </a:p>
          </p:txBody>
        </p:sp>
        <p:pic>
          <p:nvPicPr>
            <p:cNvPr id="217" name="Picture 8" descr="http://www.sozaijiten-business.rash.jp/images/man/purezen/purezenM.gif"/>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356472" y="2420888"/>
              <a:ext cx="2304256" cy="2304256"/>
            </a:xfrm>
            <a:prstGeom prst="rect">
              <a:avLst/>
            </a:prstGeom>
            <a:noFill/>
          </p:spPr>
        </p:pic>
        <p:pic>
          <p:nvPicPr>
            <p:cNvPr id="8194" name="Picture 2" descr="http://www.sozaijiten-kids.rash.jp/images/edu/tukue1/tukue1S.gif"/>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flipH="1">
              <a:off x="3275856" y="2636912"/>
              <a:ext cx="1257647" cy="1190625"/>
            </a:xfrm>
            <a:prstGeom prst="rect">
              <a:avLst/>
            </a:prstGeom>
            <a:noFill/>
          </p:spPr>
        </p:pic>
        <p:grpSp>
          <p:nvGrpSpPr>
            <p:cNvPr id="218" name="グループ化 440"/>
            <p:cNvGrpSpPr/>
            <p:nvPr/>
          </p:nvGrpSpPr>
          <p:grpSpPr>
            <a:xfrm>
              <a:off x="3060328" y="2996952"/>
              <a:ext cx="1872208" cy="1617166"/>
              <a:chOff x="4716016" y="2780928"/>
              <a:chExt cx="1872208" cy="1617166"/>
            </a:xfrm>
          </p:grpSpPr>
          <p:pic>
            <p:nvPicPr>
              <p:cNvPr id="219" name="Picture 10" descr="http://www.sozaijiten-kids.rash.jp/images/edu/tukue2/tukue2M.gif"/>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flipH="1">
                <a:off x="5580112" y="2780928"/>
                <a:ext cx="1008112" cy="1401142"/>
              </a:xfrm>
              <a:prstGeom prst="rect">
                <a:avLst/>
              </a:prstGeom>
              <a:noFill/>
            </p:spPr>
          </p:pic>
          <p:pic>
            <p:nvPicPr>
              <p:cNvPr id="220" name="Picture 10" descr="http://www.sozaijiten-kids.rash.jp/images/edu/tukue2/tukue2M.gif"/>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flipH="1">
                <a:off x="4716016" y="2996952"/>
                <a:ext cx="1373284" cy="1401142"/>
              </a:xfrm>
              <a:prstGeom prst="rect">
                <a:avLst/>
              </a:prstGeom>
              <a:noFill/>
            </p:spPr>
          </p:pic>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436"/>
                                        </p:tgtEl>
                                        <p:attrNameLst>
                                          <p:attrName>style.visibility</p:attrName>
                                        </p:attrNameLst>
                                      </p:cBhvr>
                                      <p:to>
                                        <p:strVal val="visible"/>
                                      </p:to>
                                    </p:set>
                                    <p:animEffect transition="in" filter="strips(downLeft)">
                                      <p:cBhvr>
                                        <p:cTn id="7" dur="1000"/>
                                        <p:tgtEl>
                                          <p:spTgt spid="436"/>
                                        </p:tgtEl>
                                      </p:cBhvr>
                                    </p:animEffect>
                                  </p:childTnLst>
                                </p:cTn>
                              </p:par>
                            </p:childTnLst>
                          </p:cTn>
                        </p:par>
                      </p:childTnLst>
                    </p:cTn>
                  </p:par>
                  <p:par>
                    <p:cTn id="8" fill="hold">
                      <p:stCondLst>
                        <p:cond delay="indefinite"/>
                      </p:stCondLst>
                      <p:childTnLst>
                        <p:par>
                          <p:cTn id="9" fill="hold">
                            <p:stCondLst>
                              <p:cond delay="0"/>
                            </p:stCondLst>
                            <p:childTnLst>
                              <p:par>
                                <p:cTn id="10" presetID="51" presetClass="entr" presetSubtype="0" fill="hold" grpId="0" nodeType="clickEffect">
                                  <p:stCondLst>
                                    <p:cond delay="0"/>
                                  </p:stCondLst>
                                  <p:childTnLst>
                                    <p:set>
                                      <p:cBhvr>
                                        <p:cTn id="11" dur="1" fill="hold">
                                          <p:stCondLst>
                                            <p:cond delay="0"/>
                                          </p:stCondLst>
                                        </p:cTn>
                                        <p:tgtEl>
                                          <p:spTgt spid="434"/>
                                        </p:tgtEl>
                                        <p:attrNameLst>
                                          <p:attrName>style.visibility</p:attrName>
                                        </p:attrNameLst>
                                      </p:cBhvr>
                                      <p:to>
                                        <p:strVal val="visible"/>
                                      </p:to>
                                    </p:set>
                                    <p:animEffect transition="in" filter="fade">
                                      <p:cBhvr>
                                        <p:cTn id="12" dur="770" decel="100000"/>
                                        <p:tgtEl>
                                          <p:spTgt spid="434"/>
                                        </p:tgtEl>
                                      </p:cBhvr>
                                    </p:animEffect>
                                    <p:animScale>
                                      <p:cBhvr>
                                        <p:cTn id="13" dur="770" decel="100000"/>
                                        <p:tgtEl>
                                          <p:spTgt spid="434"/>
                                        </p:tgtEl>
                                      </p:cBhvr>
                                      <p:from x="10000" y="10000"/>
                                      <p:to x="200000" y="450000"/>
                                    </p:animScale>
                                    <p:animScale>
                                      <p:cBhvr>
                                        <p:cTn id="14" dur="1230" accel="100000" fill="hold">
                                          <p:stCondLst>
                                            <p:cond delay="770"/>
                                          </p:stCondLst>
                                        </p:cTn>
                                        <p:tgtEl>
                                          <p:spTgt spid="434"/>
                                        </p:tgtEl>
                                      </p:cBhvr>
                                      <p:from x="200000" y="450000"/>
                                      <p:to x="100000" y="100000"/>
                                    </p:animScale>
                                    <p:set>
                                      <p:cBhvr>
                                        <p:cTn id="15" dur="770" fill="hold"/>
                                        <p:tgtEl>
                                          <p:spTgt spid="434"/>
                                        </p:tgtEl>
                                        <p:attrNameLst>
                                          <p:attrName>ppt_x</p:attrName>
                                        </p:attrNameLst>
                                      </p:cBhvr>
                                      <p:to>
                                        <p:strVal val="(0.5)"/>
                                      </p:to>
                                    </p:set>
                                    <p:anim from="(0.5)" to="(#ppt_x)" calcmode="lin" valueType="num">
                                      <p:cBhvr>
                                        <p:cTn id="16" dur="1230" accel="100000" fill="hold">
                                          <p:stCondLst>
                                            <p:cond delay="770"/>
                                          </p:stCondLst>
                                        </p:cTn>
                                        <p:tgtEl>
                                          <p:spTgt spid="434"/>
                                        </p:tgtEl>
                                        <p:attrNameLst>
                                          <p:attrName>ppt_x</p:attrName>
                                        </p:attrNameLst>
                                      </p:cBhvr>
                                    </p:anim>
                                    <p:set>
                                      <p:cBhvr>
                                        <p:cTn id="17" dur="770" fill="hold"/>
                                        <p:tgtEl>
                                          <p:spTgt spid="434"/>
                                        </p:tgtEl>
                                        <p:attrNameLst>
                                          <p:attrName>ppt_y</p:attrName>
                                        </p:attrNameLst>
                                      </p:cBhvr>
                                      <p:to>
                                        <p:strVal val="(#ppt_y+0.4)"/>
                                      </p:to>
                                    </p:set>
                                    <p:anim from="(#ppt_y+0.4)" to="(#ppt_y)" calcmode="lin" valueType="num">
                                      <p:cBhvr>
                                        <p:cTn id="18" dur="1230" accel="100000" fill="hold">
                                          <p:stCondLst>
                                            <p:cond delay="770"/>
                                          </p:stCondLst>
                                        </p:cTn>
                                        <p:tgtEl>
                                          <p:spTgt spid="43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539552" y="1134760"/>
            <a:ext cx="1512168" cy="523220"/>
          </a:xfrm>
          <a:prstGeom prst="rect">
            <a:avLst/>
          </a:prstGeom>
          <a:noFill/>
          <a:ln w="38100" cmpd="dbl">
            <a:solidFill>
              <a:schemeClr val="accent1">
                <a:shade val="50000"/>
              </a:schemeClr>
            </a:solidFill>
          </a:ln>
        </p:spPr>
        <p:txBody>
          <a:bodyPr wrap="square" rtlCol="0">
            <a:spAutoFit/>
          </a:bodyPr>
          <a:lstStyle/>
          <a:p>
            <a:pPr algn="ctr"/>
            <a:r>
              <a:rPr kumimoji="1" lang="ja-JP" altLang="en-US" sz="2800" b="1" dirty="0" smtClean="0">
                <a:latin typeface="ＭＳ ゴシック" pitchFamily="49" charset="-128"/>
                <a:ea typeface="ＭＳ ゴシック" pitchFamily="49" charset="-128"/>
              </a:rPr>
              <a:t>題　材</a:t>
            </a:r>
            <a:endParaRPr kumimoji="1" lang="ja-JP" altLang="en-US" sz="2800" b="1" dirty="0">
              <a:latin typeface="ＭＳ ゴシック" pitchFamily="49" charset="-128"/>
              <a:ea typeface="ＭＳ ゴシック" pitchFamily="49" charset="-128"/>
            </a:endParaRPr>
          </a:p>
        </p:txBody>
      </p:sp>
      <p:sp>
        <p:nvSpPr>
          <p:cNvPr id="7" name="テキスト ボックス 6"/>
          <p:cNvSpPr txBox="1"/>
          <p:nvPr/>
        </p:nvSpPr>
        <p:spPr>
          <a:xfrm>
            <a:off x="488294" y="1773212"/>
            <a:ext cx="8332178" cy="1977464"/>
          </a:xfrm>
          <a:prstGeom prst="rect">
            <a:avLst/>
          </a:prstGeom>
          <a:solidFill>
            <a:schemeClr val="accent1">
              <a:lumMod val="40000"/>
              <a:lumOff val="60000"/>
            </a:schemeClr>
          </a:solidFill>
          <a:ln/>
        </p:spPr>
        <p:style>
          <a:lnRef idx="3">
            <a:schemeClr val="lt1"/>
          </a:lnRef>
          <a:fillRef idx="1">
            <a:schemeClr val="accent5"/>
          </a:fillRef>
          <a:effectRef idx="1">
            <a:schemeClr val="accent5"/>
          </a:effectRef>
          <a:fontRef idx="minor">
            <a:schemeClr val="lt1"/>
          </a:fontRef>
        </p:style>
        <p:txBody>
          <a:bodyPr wrap="square" rtlCol="0">
            <a:spAutoFit/>
          </a:bodyPr>
          <a:lstStyle/>
          <a:p>
            <a:pPr marL="171450" indent="-171450"/>
            <a:r>
              <a:rPr kumimoji="1" lang="ja-JP" altLang="en-US" sz="2800" dirty="0" smtClean="0">
                <a:solidFill>
                  <a:schemeClr val="tx1"/>
                </a:solidFill>
                <a:latin typeface="ＭＳ ゴシック" pitchFamily="49" charset="-128"/>
                <a:ea typeface="ＭＳ ゴシック" pitchFamily="49" charset="-128"/>
              </a:rPr>
              <a:t>・子どもたちに共通した問題であり、個々に応じて実践されることが多い問題。</a:t>
            </a:r>
            <a:endParaRPr kumimoji="1" lang="en-US" altLang="ja-JP" sz="2800" dirty="0" smtClean="0">
              <a:solidFill>
                <a:schemeClr val="tx1"/>
              </a:solidFill>
              <a:latin typeface="ＭＳ ゴシック" pitchFamily="49" charset="-128"/>
              <a:ea typeface="ＭＳ ゴシック" pitchFamily="49" charset="-128"/>
            </a:endParaRPr>
          </a:p>
          <a:p>
            <a:endParaRPr kumimoji="1" lang="en-US" altLang="ja-JP" sz="1050" dirty="0" smtClean="0">
              <a:solidFill>
                <a:schemeClr val="tx1"/>
              </a:solidFill>
              <a:latin typeface="ＭＳ ゴシック" pitchFamily="49" charset="-128"/>
              <a:ea typeface="ＭＳ ゴシック" pitchFamily="49" charset="-128"/>
            </a:endParaRPr>
          </a:p>
          <a:p>
            <a:pPr marL="171450" indent="-171450"/>
            <a:r>
              <a:rPr lang="ja-JP" altLang="en-US" sz="2800" dirty="0" smtClean="0">
                <a:solidFill>
                  <a:schemeClr val="tx1"/>
                </a:solidFill>
                <a:latin typeface="ＭＳ ゴシック" pitchFamily="49" charset="-128"/>
                <a:ea typeface="ＭＳ ゴシック" pitchFamily="49" charset="-128"/>
              </a:rPr>
              <a:t>・教師の意図的、計画的な指導により、解決されるものを多く含む問題。</a:t>
            </a:r>
            <a:endParaRPr kumimoji="1" lang="ja-JP" altLang="en-US" sz="2800" dirty="0">
              <a:solidFill>
                <a:schemeClr val="tx1"/>
              </a:solidFill>
              <a:latin typeface="ＭＳ ゴシック" pitchFamily="49" charset="-128"/>
              <a:ea typeface="ＭＳ ゴシック" pitchFamily="49" charset="-128"/>
            </a:endParaRPr>
          </a:p>
        </p:txBody>
      </p:sp>
      <p:sp>
        <p:nvSpPr>
          <p:cNvPr id="10" name="テキスト ボックス 9"/>
          <p:cNvSpPr txBox="1"/>
          <p:nvPr/>
        </p:nvSpPr>
        <p:spPr>
          <a:xfrm>
            <a:off x="539552" y="4504586"/>
            <a:ext cx="8208912" cy="1977464"/>
          </a:xfrm>
          <a:prstGeom prst="rect">
            <a:avLst/>
          </a:prstGeom>
          <a:solidFill>
            <a:schemeClr val="accent1">
              <a:lumMod val="40000"/>
              <a:lumOff val="60000"/>
            </a:schemeClr>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pPr marL="171450" indent="-171450"/>
            <a:r>
              <a:rPr lang="ja-JP" altLang="en-US" sz="2800" dirty="0" smtClean="0">
                <a:latin typeface="ＭＳ ゴシック" pitchFamily="49" charset="-128"/>
                <a:ea typeface="ＭＳ ゴシック" pitchFamily="49" charset="-128"/>
              </a:rPr>
              <a:t>◯自らの生き方を考え、主体的に生活できる力を身につける。</a:t>
            </a:r>
            <a:endParaRPr lang="en-US" altLang="ja-JP" sz="2800" dirty="0" smtClean="0">
              <a:latin typeface="ＭＳ ゴシック" pitchFamily="49" charset="-128"/>
              <a:ea typeface="ＭＳ ゴシック" pitchFamily="49" charset="-128"/>
            </a:endParaRPr>
          </a:p>
          <a:p>
            <a:endParaRPr lang="en-US" altLang="ja-JP" sz="1050" dirty="0" smtClean="0">
              <a:latin typeface="ＭＳ ゴシック" pitchFamily="49" charset="-128"/>
              <a:ea typeface="ＭＳ ゴシック" pitchFamily="49" charset="-128"/>
            </a:endParaRPr>
          </a:p>
          <a:p>
            <a:pPr marL="171450" indent="-171450"/>
            <a:r>
              <a:rPr kumimoji="1" lang="ja-JP" altLang="en-US" sz="2800" dirty="0" smtClean="0">
                <a:latin typeface="ＭＳ ゴシック" pitchFamily="49" charset="-128"/>
                <a:ea typeface="ＭＳ ゴシック" pitchFamily="49" charset="-128"/>
              </a:rPr>
              <a:t>◯子どもたちの集団</a:t>
            </a:r>
            <a:r>
              <a:rPr kumimoji="1" lang="ja-JP" altLang="en-US" sz="2800" dirty="0" smtClean="0">
                <a:latin typeface="ＭＳ ゴシック" pitchFamily="49" charset="-128"/>
                <a:ea typeface="ＭＳ ゴシック" pitchFamily="49" charset="-128"/>
              </a:rPr>
              <a:t>思考を通して個人</a:t>
            </a:r>
            <a:r>
              <a:rPr kumimoji="1" lang="ja-JP" altLang="en-US" sz="2800" dirty="0" smtClean="0">
                <a:latin typeface="ＭＳ ゴシック" pitchFamily="49" charset="-128"/>
                <a:ea typeface="ＭＳ ゴシック" pitchFamily="49" charset="-128"/>
              </a:rPr>
              <a:t>目標の自己決定をする。</a:t>
            </a:r>
            <a:endParaRPr kumimoji="1" lang="ja-JP" altLang="en-US" sz="2800" dirty="0">
              <a:latin typeface="ＭＳ ゴシック" pitchFamily="49" charset="-128"/>
              <a:ea typeface="ＭＳ ゴシック" pitchFamily="49" charset="-128"/>
            </a:endParaRPr>
          </a:p>
        </p:txBody>
      </p:sp>
      <p:sp>
        <p:nvSpPr>
          <p:cNvPr id="11" name="下矢印 10"/>
          <p:cNvSpPr/>
          <p:nvPr/>
        </p:nvSpPr>
        <p:spPr>
          <a:xfrm>
            <a:off x="4211960" y="4098052"/>
            <a:ext cx="57606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1"/>
          <p:cNvSpPr txBox="1">
            <a:spLocks/>
          </p:cNvSpPr>
          <p:nvPr/>
        </p:nvSpPr>
        <p:spPr>
          <a:xfrm>
            <a:off x="457200" y="181650"/>
            <a:ext cx="6779096" cy="778098"/>
          </a:xfrm>
          <a:prstGeom prst="rect">
            <a:avLst/>
          </a:prstGeom>
          <a:solidFill>
            <a:schemeClr val="bg2"/>
          </a:solidFill>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rmAutofit fontScale="85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4400" b="0" i="0" u="none" strike="noStrike" kern="1200" cap="none" spc="0" normalizeH="0" baseline="0" noProof="0" dirty="0" smtClean="0">
                <a:ln>
                  <a:noFill/>
                </a:ln>
                <a:solidFill>
                  <a:schemeClr val="dk1"/>
                </a:solidFill>
                <a:effectLst/>
                <a:uLnTx/>
                <a:uFillTx/>
                <a:latin typeface="ＭＳ ゴシック" pitchFamily="49" charset="-128"/>
                <a:ea typeface="ＭＳ ゴシック" pitchFamily="49" charset="-128"/>
              </a:rPr>
              <a:t>学級活動（２）、（３）の指導</a:t>
            </a:r>
            <a:endParaRPr kumimoji="1" lang="ja-JP" altLang="en-US" sz="4400" b="0" i="0" u="none" strike="noStrike" kern="1200" cap="none" spc="0" normalizeH="0" baseline="0" noProof="0" dirty="0">
              <a:ln>
                <a:noFill/>
              </a:ln>
              <a:solidFill>
                <a:schemeClr val="dk1"/>
              </a:solidFill>
              <a:effectLst/>
              <a:uLnTx/>
              <a:uFillTx/>
              <a:latin typeface="ＭＳ ゴシック" pitchFamily="49" charset="-128"/>
              <a:ea typeface="ＭＳ ゴシック" pitchFamily="49" charset="-128"/>
            </a:endParaRPr>
          </a:p>
        </p:txBody>
      </p:sp>
      <p:sp>
        <p:nvSpPr>
          <p:cNvPr id="9" name="テキスト ボックス 8"/>
          <p:cNvSpPr txBox="1"/>
          <p:nvPr/>
        </p:nvSpPr>
        <p:spPr>
          <a:xfrm>
            <a:off x="7884368" y="6381328"/>
            <a:ext cx="1296144" cy="476672"/>
          </a:xfrm>
          <a:prstGeom prst="rect">
            <a:avLst/>
          </a:prstGeom>
          <a:noFill/>
        </p:spPr>
        <p:txBody>
          <a:bodyPr wrap="square" rtlCol="0" anchor="ctr" anchorCtr="0">
            <a:spAutoFit/>
          </a:bodyPr>
          <a:lstStyle/>
          <a:p>
            <a:r>
              <a:rPr kumimoji="1" lang="ja-JP" altLang="en-US" sz="2400" b="1" dirty="0" smtClean="0"/>
              <a:t>＜</a:t>
            </a:r>
            <a:r>
              <a:rPr kumimoji="1" lang="en-US" altLang="ja-JP" sz="2400" b="1" dirty="0" smtClean="0"/>
              <a:t>35</a:t>
            </a:r>
            <a:r>
              <a:rPr kumimoji="1" lang="ja-JP" altLang="en-US" sz="2400" b="1" dirty="0" smtClean="0"/>
              <a:t>＞</a:t>
            </a:r>
            <a:endParaRPr kumimoji="1" lang="ja-JP" altLang="en-US" sz="2400" b="1"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467544" y="1052736"/>
            <a:ext cx="5688632" cy="584775"/>
          </a:xfrm>
          <a:prstGeom prst="rect">
            <a:avLst/>
          </a:prstGeom>
          <a:noFill/>
          <a:ln w="38100" cmpd="dbl">
            <a:solidFill>
              <a:schemeClr val="accent1">
                <a:shade val="50000"/>
              </a:schemeClr>
            </a:solidFill>
          </a:ln>
        </p:spPr>
        <p:txBody>
          <a:bodyPr wrap="square" rtlCol="0">
            <a:spAutoFit/>
          </a:bodyPr>
          <a:lstStyle/>
          <a:p>
            <a:pPr algn="ctr"/>
            <a:r>
              <a:rPr lang="ja-JP" altLang="en-US" sz="3200" b="1" dirty="0" smtClean="0">
                <a:latin typeface="ＭＳ ゴシック" pitchFamily="49" charset="-128"/>
                <a:ea typeface="ＭＳ ゴシック" pitchFamily="49" charset="-128"/>
              </a:rPr>
              <a:t>子どもの主体性を育てる工夫</a:t>
            </a:r>
            <a:endParaRPr kumimoji="1" lang="ja-JP" altLang="en-US" sz="3200" b="1" dirty="0">
              <a:latin typeface="ＭＳ ゴシック" pitchFamily="49" charset="-128"/>
              <a:ea typeface="ＭＳ ゴシック" pitchFamily="49" charset="-128"/>
            </a:endParaRPr>
          </a:p>
        </p:txBody>
      </p:sp>
      <p:sp>
        <p:nvSpPr>
          <p:cNvPr id="13" name="テキスト ボックス 12"/>
          <p:cNvSpPr txBox="1"/>
          <p:nvPr/>
        </p:nvSpPr>
        <p:spPr>
          <a:xfrm>
            <a:off x="395536" y="1772816"/>
            <a:ext cx="8064895" cy="2677656"/>
          </a:xfrm>
          <a:prstGeom prst="rect">
            <a:avLst/>
          </a:prstGeom>
          <a:solidFill>
            <a:schemeClr val="accent2">
              <a:lumMod val="20000"/>
              <a:lumOff val="80000"/>
            </a:schemeClr>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marL="171450" indent="-171450"/>
            <a:r>
              <a:rPr kumimoji="1" lang="ja-JP" altLang="en-US" sz="2800" dirty="0" smtClean="0">
                <a:latin typeface="ＭＳ ゴシック" pitchFamily="49" charset="-128"/>
                <a:ea typeface="ＭＳ ゴシック" pitchFamily="49" charset="-128"/>
              </a:rPr>
              <a:t>・導入で子どもの作文やビデオ、アンケート調査結果の表やグラフなどを用意し、学習の必要性を持たせる</a:t>
            </a:r>
            <a:r>
              <a:rPr lang="ja-JP" altLang="en-US" sz="2800" dirty="0" smtClean="0">
                <a:latin typeface="ＭＳ ゴシック" pitchFamily="49" charset="-128"/>
                <a:ea typeface="ＭＳ ゴシック" pitchFamily="49" charset="-128"/>
              </a:rPr>
              <a:t>。</a:t>
            </a:r>
            <a:endParaRPr lang="en-US" altLang="ja-JP" sz="2800" dirty="0" smtClean="0">
              <a:latin typeface="ＭＳ ゴシック" pitchFamily="49" charset="-128"/>
              <a:ea typeface="ＭＳ ゴシック" pitchFamily="49" charset="-128"/>
            </a:endParaRPr>
          </a:p>
          <a:p>
            <a:r>
              <a:rPr kumimoji="1" lang="ja-JP" altLang="en-US" sz="2800" dirty="0" smtClean="0">
                <a:latin typeface="ＭＳ ゴシック" pitchFamily="49" charset="-128"/>
                <a:ea typeface="ＭＳ ゴシック" pitchFamily="49" charset="-128"/>
              </a:rPr>
              <a:t>・子どもと一緒に資料を作成する。</a:t>
            </a:r>
            <a:endParaRPr kumimoji="1" lang="en-US" altLang="ja-JP" sz="2800" dirty="0" smtClean="0">
              <a:latin typeface="ＭＳ ゴシック" pitchFamily="49" charset="-128"/>
              <a:ea typeface="ＭＳ ゴシック" pitchFamily="49" charset="-128"/>
            </a:endParaRPr>
          </a:p>
          <a:p>
            <a:r>
              <a:rPr lang="ja-JP" altLang="en-US" sz="2800" dirty="0" smtClean="0">
                <a:latin typeface="ＭＳ ゴシック" pitchFamily="49" charset="-128"/>
                <a:ea typeface="ＭＳ ゴシック" pitchFamily="49" charset="-128"/>
              </a:rPr>
              <a:t>・授業の中で実際に練習し、日常にかえしていく。</a:t>
            </a:r>
            <a:r>
              <a:rPr lang="en-US" altLang="ja-JP" sz="2800" dirty="0" smtClean="0">
                <a:latin typeface="ＭＳ ゴシック" pitchFamily="49" charset="-128"/>
                <a:ea typeface="ＭＳ ゴシック" pitchFamily="49" charset="-128"/>
              </a:rPr>
              <a:t/>
            </a:r>
            <a:br>
              <a:rPr lang="en-US" altLang="ja-JP" sz="2800" dirty="0" smtClean="0">
                <a:latin typeface="ＭＳ ゴシック" pitchFamily="49" charset="-128"/>
                <a:ea typeface="ＭＳ ゴシック" pitchFamily="49" charset="-128"/>
              </a:rPr>
            </a:br>
            <a:r>
              <a:rPr lang="ja-JP" altLang="en-US" sz="2800" dirty="0" smtClean="0">
                <a:latin typeface="ＭＳ ゴシック" pitchFamily="49" charset="-128"/>
                <a:ea typeface="ＭＳ ゴシック" pitchFamily="49" charset="-128"/>
              </a:rPr>
              <a:t>　（話し方、うがい・手洗い、交通ルールなど）</a:t>
            </a:r>
            <a:endParaRPr kumimoji="1" lang="ja-JP" altLang="en-US" sz="2800" dirty="0">
              <a:latin typeface="ＭＳ ゴシック" pitchFamily="49" charset="-128"/>
              <a:ea typeface="ＭＳ ゴシック" pitchFamily="49" charset="-128"/>
            </a:endParaRPr>
          </a:p>
        </p:txBody>
      </p:sp>
      <p:sp>
        <p:nvSpPr>
          <p:cNvPr id="9" name="角丸四角形吹き出し 8"/>
          <p:cNvSpPr/>
          <p:nvPr/>
        </p:nvSpPr>
        <p:spPr>
          <a:xfrm>
            <a:off x="107504" y="4725144"/>
            <a:ext cx="4536504" cy="1628800"/>
          </a:xfrm>
          <a:prstGeom prst="wedgeRoundRectCallout">
            <a:avLst>
              <a:gd name="adj1" fmla="val -3741"/>
              <a:gd name="adj2" fmla="val -66230"/>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smtClean="0">
                <a:solidFill>
                  <a:schemeClr val="tx1"/>
                </a:solidFill>
                <a:latin typeface="ＭＳ ゴシック" pitchFamily="49" charset="-128"/>
                <a:ea typeface="ＭＳ ゴシック" pitchFamily="49" charset="-128"/>
              </a:rPr>
              <a:t>子どもの疑問や意見を率直に述べさせ合う中で、誤ったところは修正し、適応をはかっていく。</a:t>
            </a:r>
            <a:endParaRPr kumimoji="1" lang="ja-JP" altLang="en-US" sz="2400" b="1" dirty="0">
              <a:solidFill>
                <a:schemeClr val="tx1"/>
              </a:solidFill>
              <a:latin typeface="ＭＳ ゴシック" pitchFamily="49" charset="-128"/>
              <a:ea typeface="ＭＳ ゴシック" pitchFamily="49" charset="-128"/>
            </a:endParaRPr>
          </a:p>
        </p:txBody>
      </p:sp>
      <p:sp>
        <p:nvSpPr>
          <p:cNvPr id="14" name="角丸四角形吹き出し 13"/>
          <p:cNvSpPr/>
          <p:nvPr/>
        </p:nvSpPr>
        <p:spPr>
          <a:xfrm>
            <a:off x="4694751" y="4725144"/>
            <a:ext cx="4392488" cy="1556792"/>
          </a:xfrm>
          <a:prstGeom prst="wedgeRoundRectCallout">
            <a:avLst>
              <a:gd name="adj1" fmla="val 4732"/>
              <a:gd name="adj2" fmla="val -68561"/>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smtClean="0">
                <a:solidFill>
                  <a:schemeClr val="tx1"/>
                </a:solidFill>
                <a:latin typeface="ＭＳ ゴシック" pitchFamily="49" charset="-128"/>
                <a:ea typeface="ＭＳ ゴシック" pitchFamily="49" charset="-128"/>
              </a:rPr>
              <a:t>一人一人に、自分</a:t>
            </a:r>
            <a:r>
              <a:rPr lang="ja-JP" altLang="en-US" sz="2400" b="1" dirty="0" smtClean="0">
                <a:solidFill>
                  <a:schemeClr val="tx1"/>
                </a:solidFill>
                <a:latin typeface="ＭＳ ゴシック" pitchFamily="49" charset="-128"/>
                <a:ea typeface="ＭＳ ゴシック" pitchFamily="49" charset="-128"/>
              </a:rPr>
              <a:t>はどうしたら実践できるか、具体策を考えさせる。</a:t>
            </a:r>
            <a:endParaRPr lang="ja-JP" altLang="en-US" sz="2400" b="1" dirty="0">
              <a:solidFill>
                <a:schemeClr val="tx1"/>
              </a:solidFill>
              <a:latin typeface="ＭＳ ゴシック" pitchFamily="49" charset="-128"/>
              <a:ea typeface="ＭＳ ゴシック" pitchFamily="49" charset="-128"/>
            </a:endParaRPr>
          </a:p>
        </p:txBody>
      </p:sp>
      <p:sp>
        <p:nvSpPr>
          <p:cNvPr id="7" name="テキスト ボックス 6"/>
          <p:cNvSpPr txBox="1"/>
          <p:nvPr/>
        </p:nvSpPr>
        <p:spPr>
          <a:xfrm>
            <a:off x="7884368" y="6381328"/>
            <a:ext cx="1296144" cy="476672"/>
          </a:xfrm>
          <a:prstGeom prst="rect">
            <a:avLst/>
          </a:prstGeom>
          <a:noFill/>
        </p:spPr>
        <p:txBody>
          <a:bodyPr wrap="square" rtlCol="0" anchor="ctr" anchorCtr="0">
            <a:spAutoFit/>
          </a:bodyPr>
          <a:lstStyle/>
          <a:p>
            <a:r>
              <a:rPr kumimoji="1" lang="ja-JP" altLang="en-US" sz="2400" b="1" dirty="0" smtClean="0"/>
              <a:t>＜</a:t>
            </a:r>
            <a:r>
              <a:rPr kumimoji="1" lang="en-US" altLang="ja-JP" sz="2400" b="1" dirty="0" smtClean="0"/>
              <a:t>36</a:t>
            </a:r>
            <a:r>
              <a:rPr kumimoji="1" lang="ja-JP" altLang="en-US" sz="2400" b="1" dirty="0" smtClean="0"/>
              <a:t>＞</a:t>
            </a:r>
            <a:endParaRPr kumimoji="1" lang="ja-JP" altLang="en-US" sz="2400" b="1" dirty="0"/>
          </a:p>
        </p:txBody>
      </p:sp>
      <p:sp>
        <p:nvSpPr>
          <p:cNvPr id="8" name="タイトル 1"/>
          <p:cNvSpPr txBox="1">
            <a:spLocks/>
          </p:cNvSpPr>
          <p:nvPr/>
        </p:nvSpPr>
        <p:spPr>
          <a:xfrm>
            <a:off x="457200" y="181650"/>
            <a:ext cx="6779096" cy="778098"/>
          </a:xfrm>
          <a:prstGeom prst="rect">
            <a:avLst/>
          </a:prstGeom>
          <a:solidFill>
            <a:schemeClr val="bg2"/>
          </a:solidFill>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rmAutofit fontScale="85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4400" b="0" i="0" u="none" strike="noStrike" kern="1200" cap="none" spc="0" normalizeH="0" baseline="0" noProof="0" dirty="0" smtClean="0">
                <a:ln>
                  <a:noFill/>
                </a:ln>
                <a:solidFill>
                  <a:schemeClr val="dk1"/>
                </a:solidFill>
                <a:effectLst/>
                <a:uLnTx/>
                <a:uFillTx/>
                <a:latin typeface="ＭＳ ゴシック" pitchFamily="49" charset="-128"/>
                <a:ea typeface="ＭＳ ゴシック" pitchFamily="49" charset="-128"/>
              </a:rPr>
              <a:t>学級活動（２）、（３）の指導</a:t>
            </a:r>
            <a:endParaRPr kumimoji="1" lang="ja-JP" altLang="en-US" sz="4400" b="0" i="0" u="none" strike="noStrike" kern="1200" cap="none" spc="0" normalizeH="0" baseline="0" noProof="0" dirty="0">
              <a:ln>
                <a:noFill/>
              </a:ln>
              <a:solidFill>
                <a:schemeClr val="dk1"/>
              </a:solidFill>
              <a:effectLst/>
              <a:uLnTx/>
              <a:uFillTx/>
              <a:latin typeface="ＭＳ ゴシック" pitchFamily="49" charset="-128"/>
              <a:ea typeface="ＭＳ ゴシック" pitchFamily="49" charset="-128"/>
            </a:endParaRPr>
          </a:p>
        </p:txBody>
      </p:sp>
    </p:spTree>
    <p:extLst>
      <p:ext uri="{BB962C8B-B14F-4D97-AF65-F5344CB8AC3E}">
        <p14:creationId xmlns:p14="http://schemas.microsoft.com/office/powerpoint/2010/main" xmlns="" val="35014350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0" y="1196752"/>
            <a:ext cx="9144000" cy="4869160"/>
          </a:xfrm>
          <a:prstGeom prst="rect">
            <a:avLst/>
          </a:prstGeom>
          <a:noFill/>
          <a:ln w="9525">
            <a:noFill/>
            <a:miter lim="800000"/>
            <a:headEnd/>
            <a:tailEnd/>
          </a:ln>
        </p:spPr>
      </p:pic>
      <p:sp>
        <p:nvSpPr>
          <p:cNvPr id="4" name="タイトル 1"/>
          <p:cNvSpPr txBox="1">
            <a:spLocks/>
          </p:cNvSpPr>
          <p:nvPr/>
        </p:nvSpPr>
        <p:spPr>
          <a:xfrm>
            <a:off x="2771800" y="116632"/>
            <a:ext cx="3528392" cy="936104"/>
          </a:xfrm>
          <a:prstGeom prst="rect">
            <a:avLst/>
          </a:prstGeom>
          <a:solidFill>
            <a:schemeClr val="bg2"/>
          </a:solidFill>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4400" b="0" i="0" u="none" strike="noStrike" kern="1200" cap="none" spc="0" normalizeH="0" baseline="0" noProof="0" dirty="0" smtClean="0">
                <a:ln>
                  <a:noFill/>
                </a:ln>
                <a:solidFill>
                  <a:schemeClr val="dk1"/>
                </a:solidFill>
                <a:effectLst/>
                <a:uLnTx/>
                <a:uFillTx/>
                <a:latin typeface="ＭＳ ゴシック" pitchFamily="49" charset="-128"/>
                <a:ea typeface="ＭＳ ゴシック" pitchFamily="49" charset="-128"/>
              </a:rPr>
              <a:t>板書の例</a:t>
            </a:r>
            <a:endParaRPr kumimoji="1" lang="ja-JP" altLang="en-US" sz="4400" b="0" i="0" u="none" strike="noStrike" kern="1200" cap="none" spc="0" normalizeH="0" baseline="0" noProof="0" dirty="0">
              <a:ln>
                <a:noFill/>
              </a:ln>
              <a:solidFill>
                <a:schemeClr val="dk1"/>
              </a:solidFill>
              <a:effectLst/>
              <a:uLnTx/>
              <a:uFillTx/>
              <a:latin typeface="ＭＳ ゴシック" pitchFamily="49" charset="-128"/>
              <a:ea typeface="ＭＳ ゴシック" pitchFamily="49" charset="-128"/>
            </a:endParaRPr>
          </a:p>
        </p:txBody>
      </p:sp>
      <p:sp>
        <p:nvSpPr>
          <p:cNvPr id="6" name="テキスト ボックス 5"/>
          <p:cNvSpPr txBox="1"/>
          <p:nvPr/>
        </p:nvSpPr>
        <p:spPr>
          <a:xfrm>
            <a:off x="7884368" y="6381328"/>
            <a:ext cx="1296144" cy="476672"/>
          </a:xfrm>
          <a:prstGeom prst="rect">
            <a:avLst/>
          </a:prstGeom>
          <a:noFill/>
        </p:spPr>
        <p:txBody>
          <a:bodyPr wrap="square" rtlCol="0" anchor="ctr" anchorCtr="0">
            <a:spAutoFit/>
          </a:bodyPr>
          <a:lstStyle/>
          <a:p>
            <a:r>
              <a:rPr kumimoji="1" lang="ja-JP" altLang="en-US" sz="2400" b="1" dirty="0" smtClean="0"/>
              <a:t>＜</a:t>
            </a:r>
            <a:r>
              <a:rPr kumimoji="1" lang="en-US" altLang="ja-JP" sz="2400" b="1" dirty="0" smtClean="0"/>
              <a:t>37</a:t>
            </a:r>
            <a:r>
              <a:rPr kumimoji="1" lang="ja-JP" altLang="en-US" sz="2400" b="1" dirty="0" smtClean="0"/>
              <a:t>＞</a:t>
            </a:r>
            <a:endParaRPr kumimoji="1" lang="ja-JP" altLang="en-US" sz="2400" b="1" dirty="0"/>
          </a:p>
        </p:txBody>
      </p:sp>
      <p:sp>
        <p:nvSpPr>
          <p:cNvPr id="5" name="テキスト ボックス 6"/>
          <p:cNvSpPr txBox="1">
            <a:spLocks noChangeArrowheads="1"/>
          </p:cNvSpPr>
          <p:nvPr/>
        </p:nvSpPr>
        <p:spPr bwMode="auto">
          <a:xfrm>
            <a:off x="0" y="6095037"/>
            <a:ext cx="7848872" cy="646331"/>
          </a:xfrm>
          <a:prstGeom prst="rect">
            <a:avLst/>
          </a:prstGeom>
          <a:noFill/>
          <a:ln w="9525">
            <a:noFill/>
            <a:miter lim="800000"/>
            <a:headEnd/>
            <a:tailEnd/>
          </a:ln>
        </p:spPr>
        <p:txBody>
          <a:bodyPr wrap="square" anchor="ctr" anchorCtr="0">
            <a:spAutoFit/>
          </a:bodyPr>
          <a:lstStyle/>
          <a:p>
            <a:r>
              <a:rPr lang="ja-JP" altLang="en-US" b="1" dirty="0" smtClean="0">
                <a:latin typeface="ＭＳ ゴシック" pitchFamily="49" charset="-128"/>
                <a:ea typeface="ＭＳ ゴシック" pitchFamily="49" charset="-128"/>
              </a:rPr>
              <a:t>「楽しく豊かな学級・学校生活をつくる特別活動」リーフレット</a:t>
            </a:r>
            <a:endParaRPr lang="en-US" altLang="ja-JP" b="1" dirty="0" smtClean="0">
              <a:latin typeface="ＭＳ ゴシック" pitchFamily="49" charset="-128"/>
              <a:ea typeface="ＭＳ ゴシック" pitchFamily="49" charset="-128"/>
            </a:endParaRPr>
          </a:p>
          <a:p>
            <a:r>
              <a:rPr lang="ja-JP" altLang="en-US" b="1" dirty="0" smtClean="0">
                <a:latin typeface="ＭＳ ゴシック" pitchFamily="49" charset="-128"/>
                <a:ea typeface="ＭＳ ゴシック" pitchFamily="49" charset="-128"/>
              </a:rPr>
              <a:t>　　　　　　　　　　　（</a:t>
            </a:r>
            <a:r>
              <a:rPr lang="zh-CN" altLang="en-US" b="1" dirty="0" smtClean="0"/>
              <a:t>国立教育政策研究所</a:t>
            </a:r>
            <a:r>
              <a:rPr lang="ja-JP" altLang="en-US" b="1" dirty="0" smtClean="0"/>
              <a:t>教育課程研究センター）</a:t>
            </a:r>
            <a:endParaRPr lang="ja-JP" altLang="en-US" b="1" dirty="0">
              <a:latin typeface="ＭＳ ゴシック" pitchFamily="49" charset="-128"/>
              <a:ea typeface="ＭＳ ゴシック" pitchFamily="49" charset="-128"/>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19256" cy="1143000"/>
          </a:xfrm>
          <a:solidFill>
            <a:schemeClr val="bg2"/>
          </a:solidFill>
        </p:spPr>
        <p:style>
          <a:lnRef idx="1">
            <a:schemeClr val="accent5"/>
          </a:lnRef>
          <a:fillRef idx="2">
            <a:schemeClr val="accent5"/>
          </a:fillRef>
          <a:effectRef idx="1">
            <a:schemeClr val="accent5"/>
          </a:effectRef>
          <a:fontRef idx="minor">
            <a:schemeClr val="dk1"/>
          </a:fontRef>
        </p:style>
        <p:txBody>
          <a:bodyPr anchor="ctr" anchorCtr="0">
            <a:noAutofit/>
          </a:bodyPr>
          <a:lstStyle/>
          <a:p>
            <a:pPr algn="ctr"/>
            <a:r>
              <a:rPr kumimoji="1" lang="ja-JP" altLang="en-US" sz="4800" b="1" dirty="0" smtClean="0">
                <a:latin typeface="ＭＳ ゴシック" pitchFamily="49" charset="-128"/>
                <a:ea typeface="ＭＳ ゴシック" pitchFamily="49" charset="-128"/>
              </a:rPr>
              <a:t>特別活動が充実してくると</a:t>
            </a:r>
            <a:endParaRPr kumimoji="1" lang="ja-JP" altLang="en-US" sz="4800" b="1" dirty="0">
              <a:latin typeface="ＭＳ ゴシック" pitchFamily="49" charset="-128"/>
              <a:ea typeface="ＭＳ ゴシック" pitchFamily="49" charset="-128"/>
            </a:endParaRPr>
          </a:p>
        </p:txBody>
      </p:sp>
      <p:sp>
        <p:nvSpPr>
          <p:cNvPr id="4" name="テキスト ボックス 3"/>
          <p:cNvSpPr txBox="1"/>
          <p:nvPr/>
        </p:nvSpPr>
        <p:spPr>
          <a:xfrm>
            <a:off x="971600" y="1844824"/>
            <a:ext cx="7344816" cy="646331"/>
          </a:xfrm>
          <a:prstGeom prst="rect">
            <a:avLst/>
          </a:prstGeom>
          <a:solidFill>
            <a:schemeClr val="accent2">
              <a:lumMod val="20000"/>
              <a:lumOff val="80000"/>
            </a:schemeClr>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ja-JP" altLang="en-US" sz="3600" dirty="0" smtClean="0">
                <a:latin typeface="ＭＳ ゴシック" pitchFamily="49" charset="-128"/>
                <a:ea typeface="ＭＳ ゴシック" pitchFamily="49" charset="-128"/>
              </a:rPr>
              <a:t>いじめの未然防止につながる</a:t>
            </a:r>
            <a:endParaRPr lang="en-US" altLang="ja-JP" sz="3600" dirty="0" smtClean="0">
              <a:latin typeface="ＭＳ ゴシック" pitchFamily="49" charset="-128"/>
              <a:ea typeface="ＭＳ ゴシック" pitchFamily="49" charset="-128"/>
            </a:endParaRPr>
          </a:p>
        </p:txBody>
      </p:sp>
      <p:sp>
        <p:nvSpPr>
          <p:cNvPr id="5" name="テキスト ボックス 4"/>
          <p:cNvSpPr txBox="1"/>
          <p:nvPr/>
        </p:nvSpPr>
        <p:spPr>
          <a:xfrm>
            <a:off x="971600" y="3068960"/>
            <a:ext cx="7344816" cy="646331"/>
          </a:xfrm>
          <a:prstGeom prst="rect">
            <a:avLst/>
          </a:prstGeom>
          <a:solidFill>
            <a:schemeClr val="accent2">
              <a:lumMod val="20000"/>
              <a:lumOff val="80000"/>
            </a:schemeClr>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ja-JP" altLang="en-US" sz="3600" dirty="0" smtClean="0">
                <a:latin typeface="ＭＳ ゴシック" pitchFamily="49" charset="-128"/>
                <a:ea typeface="ＭＳ ゴシック" pitchFamily="49" charset="-128"/>
              </a:rPr>
              <a:t>学力向上につながる</a:t>
            </a:r>
            <a:endParaRPr lang="en-US" altLang="ja-JP" sz="3600" dirty="0" smtClean="0">
              <a:latin typeface="ＭＳ ゴシック" pitchFamily="49" charset="-128"/>
              <a:ea typeface="ＭＳ ゴシック" pitchFamily="49" charset="-128"/>
            </a:endParaRPr>
          </a:p>
        </p:txBody>
      </p:sp>
      <p:sp>
        <p:nvSpPr>
          <p:cNvPr id="6" name="テキスト ボックス 5"/>
          <p:cNvSpPr txBox="1"/>
          <p:nvPr/>
        </p:nvSpPr>
        <p:spPr>
          <a:xfrm>
            <a:off x="971600" y="4365104"/>
            <a:ext cx="7344816" cy="646331"/>
          </a:xfrm>
          <a:prstGeom prst="rect">
            <a:avLst/>
          </a:prstGeom>
          <a:solidFill>
            <a:schemeClr val="accent2">
              <a:lumMod val="20000"/>
              <a:lumOff val="80000"/>
            </a:schemeClr>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kumimoji="1" lang="ja-JP" altLang="en-US" sz="3600" dirty="0" smtClean="0">
                <a:latin typeface="ＭＳ ゴシック" pitchFamily="49" charset="-128"/>
                <a:ea typeface="ＭＳ ゴシック" pitchFamily="49" charset="-128"/>
              </a:rPr>
              <a:t>自己有用感を育むことにつながる</a:t>
            </a:r>
            <a:endParaRPr kumimoji="1" lang="en-US" altLang="ja-JP" sz="3600" dirty="0" smtClean="0">
              <a:latin typeface="ＭＳ ゴシック" pitchFamily="49" charset="-128"/>
              <a:ea typeface="ＭＳ ゴシック" pitchFamily="49" charset="-128"/>
            </a:endParaRPr>
          </a:p>
        </p:txBody>
      </p:sp>
      <p:sp>
        <p:nvSpPr>
          <p:cNvPr id="8" name="テキスト ボックス 7"/>
          <p:cNvSpPr txBox="1"/>
          <p:nvPr/>
        </p:nvSpPr>
        <p:spPr>
          <a:xfrm>
            <a:off x="7884368" y="6381328"/>
            <a:ext cx="1296144" cy="476672"/>
          </a:xfrm>
          <a:prstGeom prst="rect">
            <a:avLst/>
          </a:prstGeom>
          <a:noFill/>
        </p:spPr>
        <p:txBody>
          <a:bodyPr wrap="square" rtlCol="0" anchor="ctr" anchorCtr="0">
            <a:spAutoFit/>
          </a:bodyPr>
          <a:lstStyle/>
          <a:p>
            <a:r>
              <a:rPr kumimoji="1" lang="ja-JP" altLang="en-US" sz="2400" b="1" dirty="0" smtClean="0"/>
              <a:t>＜</a:t>
            </a:r>
            <a:r>
              <a:rPr kumimoji="1" lang="en-US" altLang="ja-JP" sz="2400" b="1" dirty="0" smtClean="0"/>
              <a:t>38</a:t>
            </a:r>
            <a:r>
              <a:rPr kumimoji="1" lang="ja-JP" altLang="en-US" sz="2400" b="1" dirty="0" smtClean="0"/>
              <a:t>＞</a:t>
            </a:r>
            <a:endParaRPr kumimoji="1" lang="ja-JP" altLang="en-US" sz="2400" b="1" dirty="0"/>
          </a:p>
        </p:txBody>
      </p:sp>
      <p:sp>
        <p:nvSpPr>
          <p:cNvPr id="9" name="テキスト ボックス 6"/>
          <p:cNvSpPr txBox="1">
            <a:spLocks noChangeArrowheads="1"/>
          </p:cNvSpPr>
          <p:nvPr/>
        </p:nvSpPr>
        <p:spPr bwMode="auto">
          <a:xfrm>
            <a:off x="0" y="6095037"/>
            <a:ext cx="7848872" cy="646331"/>
          </a:xfrm>
          <a:prstGeom prst="rect">
            <a:avLst/>
          </a:prstGeom>
          <a:noFill/>
          <a:ln w="9525">
            <a:noFill/>
            <a:miter lim="800000"/>
            <a:headEnd/>
            <a:tailEnd/>
          </a:ln>
        </p:spPr>
        <p:txBody>
          <a:bodyPr wrap="square" anchor="ctr" anchorCtr="0">
            <a:spAutoFit/>
          </a:bodyPr>
          <a:lstStyle/>
          <a:p>
            <a:r>
              <a:rPr lang="ja-JP" altLang="en-US" b="1" dirty="0" smtClean="0">
                <a:latin typeface="ＭＳ ゴシック" pitchFamily="49" charset="-128"/>
                <a:ea typeface="ＭＳ ゴシック" pitchFamily="49" charset="-128"/>
              </a:rPr>
              <a:t>「楽しく豊かな学級・学校生活をつくる特別活動」リーフレット</a:t>
            </a:r>
            <a:endParaRPr lang="en-US" altLang="ja-JP" b="1" dirty="0" smtClean="0">
              <a:latin typeface="ＭＳ ゴシック" pitchFamily="49" charset="-128"/>
              <a:ea typeface="ＭＳ ゴシック" pitchFamily="49" charset="-128"/>
            </a:endParaRPr>
          </a:p>
          <a:p>
            <a:r>
              <a:rPr lang="ja-JP" altLang="en-US" b="1" dirty="0" smtClean="0">
                <a:latin typeface="ＭＳ ゴシック" pitchFamily="49" charset="-128"/>
                <a:ea typeface="ＭＳ ゴシック" pitchFamily="49" charset="-128"/>
              </a:rPr>
              <a:t>　　　　　　　　　　　（</a:t>
            </a:r>
            <a:r>
              <a:rPr lang="zh-CN" altLang="en-US" b="1" dirty="0" smtClean="0"/>
              <a:t>国立教育政策研究所</a:t>
            </a:r>
            <a:r>
              <a:rPr lang="ja-JP" altLang="en-US" b="1" dirty="0" smtClean="0"/>
              <a:t>教育課程研究センター）</a:t>
            </a:r>
            <a:endParaRPr lang="ja-JP" altLang="en-US" b="1" dirty="0">
              <a:latin typeface="ＭＳ ゴシック" pitchFamily="49" charset="-128"/>
              <a:ea typeface="ＭＳ ゴシック" pitchFamily="49" charset="-128"/>
            </a:endParaRPr>
          </a:p>
        </p:txBody>
      </p:sp>
      <p:sp>
        <p:nvSpPr>
          <p:cNvPr id="10" name="テキスト ボックス 9"/>
          <p:cNvSpPr txBox="1"/>
          <p:nvPr/>
        </p:nvSpPr>
        <p:spPr>
          <a:xfrm>
            <a:off x="1691680" y="5301208"/>
            <a:ext cx="7452320" cy="576064"/>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vert="horz" anchor="ctr" anchorCtr="0">
            <a:noAutofit/>
          </a:bodyPr>
          <a:lstStyle/>
          <a:p>
            <a:pPr>
              <a:spcBef>
                <a:spcPct val="0"/>
              </a:spcBef>
            </a:pPr>
            <a:r>
              <a:rPr lang="ja-JP" altLang="en-US" sz="4000" b="1" cap="small" dirty="0" smtClean="0">
                <a:solidFill>
                  <a:schemeClr val="dk1"/>
                </a:solidFill>
                <a:latin typeface="ＭＳ ゴシック" pitchFamily="49" charset="-128"/>
                <a:ea typeface="ＭＳ ゴシック" pitchFamily="49" charset="-128"/>
              </a:rPr>
              <a:t>子ども一人一人が輝くために</a:t>
            </a:r>
            <a:r>
              <a:rPr lang="en-US" altLang="ja-JP" sz="4000" b="1" cap="small" dirty="0" smtClean="0">
                <a:solidFill>
                  <a:schemeClr val="dk1"/>
                </a:solidFill>
                <a:latin typeface="ＭＳ ゴシック" pitchFamily="49" charset="-128"/>
                <a:ea typeface="ＭＳ ゴシック" pitchFamily="49" charset="-128"/>
              </a:rPr>
              <a:t>…</a:t>
            </a:r>
            <a:endParaRPr lang="ja-JP" altLang="en-US" sz="4000" b="1" cap="small" dirty="0" smtClean="0">
              <a:solidFill>
                <a:schemeClr val="dk1"/>
              </a:solidFill>
              <a:latin typeface="ＭＳ ゴシック" pitchFamily="49" charset="-128"/>
              <a:ea typeface="ＭＳ ゴシック" pitchFamily="49"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88640"/>
            <a:ext cx="4906888" cy="724942"/>
          </a:xfrm>
        </p:spPr>
        <p:txBody>
          <a:bodyPr>
            <a:normAutofit/>
          </a:bodyPr>
          <a:lstStyle/>
          <a:p>
            <a:r>
              <a:rPr kumimoji="1" lang="ja-JP" altLang="en-US" sz="4000" dirty="0" smtClean="0">
                <a:solidFill>
                  <a:schemeClr val="tx1"/>
                </a:solidFill>
                <a:latin typeface="ＭＳ ゴシック" pitchFamily="49" charset="-128"/>
                <a:ea typeface="ＭＳ ゴシック" pitchFamily="49" charset="-128"/>
              </a:rPr>
              <a:t>特別活動とは</a:t>
            </a:r>
            <a:r>
              <a:rPr kumimoji="1" lang="en-US" altLang="ja-JP" sz="4000" dirty="0" smtClean="0">
                <a:solidFill>
                  <a:schemeClr val="tx1"/>
                </a:solidFill>
                <a:latin typeface="ＭＳ ゴシック" pitchFamily="49" charset="-128"/>
                <a:ea typeface="ＭＳ ゴシック" pitchFamily="49" charset="-128"/>
              </a:rPr>
              <a:t>…</a:t>
            </a:r>
            <a:endParaRPr kumimoji="1" lang="ja-JP" altLang="en-US" sz="4000" dirty="0">
              <a:solidFill>
                <a:schemeClr val="tx1"/>
              </a:solidFill>
              <a:latin typeface="ＭＳ ゴシック" pitchFamily="49" charset="-128"/>
              <a:ea typeface="ＭＳ ゴシック" pitchFamily="49" charset="-128"/>
            </a:endParaRPr>
          </a:p>
        </p:txBody>
      </p:sp>
      <p:sp>
        <p:nvSpPr>
          <p:cNvPr id="4" name="正方形/長方形 3"/>
          <p:cNvSpPr/>
          <p:nvPr/>
        </p:nvSpPr>
        <p:spPr>
          <a:xfrm>
            <a:off x="251520" y="1052736"/>
            <a:ext cx="2808312" cy="5760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tx1"/>
                </a:solidFill>
                <a:latin typeface="HG丸ｺﾞｼｯｸM-PRO" pitchFamily="50" charset="-128"/>
                <a:ea typeface="HG丸ｺﾞｼｯｸM-PRO" pitchFamily="50" charset="-128"/>
              </a:rPr>
              <a:t>教育課程の編成</a:t>
            </a:r>
            <a:endParaRPr kumimoji="1" lang="ja-JP" altLang="en-US" sz="2800" dirty="0">
              <a:solidFill>
                <a:schemeClr val="tx1"/>
              </a:solidFill>
              <a:latin typeface="HG丸ｺﾞｼｯｸM-PRO" pitchFamily="50" charset="-128"/>
              <a:ea typeface="HG丸ｺﾞｼｯｸM-PRO" pitchFamily="50" charset="-128"/>
            </a:endParaRPr>
          </a:p>
        </p:txBody>
      </p:sp>
      <p:sp>
        <p:nvSpPr>
          <p:cNvPr id="5" name="正方形/長方形 4"/>
          <p:cNvSpPr/>
          <p:nvPr/>
        </p:nvSpPr>
        <p:spPr>
          <a:xfrm>
            <a:off x="251520" y="1772816"/>
            <a:ext cx="1296144" cy="72008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latin typeface="HG丸ｺﾞｼｯｸM-PRO" pitchFamily="50" charset="-128"/>
                <a:ea typeface="HG丸ｺﾞｼｯｸM-PRO" pitchFamily="50" charset="-128"/>
              </a:rPr>
              <a:t>教科</a:t>
            </a:r>
            <a:endParaRPr kumimoji="1" lang="ja-JP" altLang="en-US" sz="2400" dirty="0">
              <a:solidFill>
                <a:schemeClr val="tx1"/>
              </a:solidFill>
              <a:latin typeface="HG丸ｺﾞｼｯｸM-PRO" pitchFamily="50" charset="-128"/>
              <a:ea typeface="HG丸ｺﾞｼｯｸM-PRO" pitchFamily="50" charset="-128"/>
            </a:endParaRPr>
          </a:p>
        </p:txBody>
      </p:sp>
      <p:sp>
        <p:nvSpPr>
          <p:cNvPr id="6" name="正方形/長方形 5"/>
          <p:cNvSpPr/>
          <p:nvPr/>
        </p:nvSpPr>
        <p:spPr>
          <a:xfrm>
            <a:off x="251520" y="2708920"/>
            <a:ext cx="1296144" cy="720080"/>
          </a:xfrm>
          <a:prstGeom prst="rect">
            <a:avLst/>
          </a:prstGeom>
          <a:solidFill>
            <a:schemeClr val="bg2">
              <a:lumMod val="9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latin typeface="HG丸ｺﾞｼｯｸM-PRO" pitchFamily="50" charset="-128"/>
                <a:ea typeface="HG丸ｺﾞｼｯｸM-PRO" pitchFamily="50" charset="-128"/>
              </a:rPr>
              <a:t>領域</a:t>
            </a:r>
            <a:endParaRPr kumimoji="1" lang="ja-JP" altLang="en-US" sz="2400" dirty="0">
              <a:solidFill>
                <a:schemeClr val="tx1"/>
              </a:solidFill>
              <a:latin typeface="HG丸ｺﾞｼｯｸM-PRO" pitchFamily="50" charset="-128"/>
              <a:ea typeface="HG丸ｺﾞｼｯｸM-PRO" pitchFamily="50" charset="-128"/>
            </a:endParaRPr>
          </a:p>
        </p:txBody>
      </p:sp>
      <p:sp>
        <p:nvSpPr>
          <p:cNvPr id="7" name="正方形/長方形 6"/>
          <p:cNvSpPr/>
          <p:nvPr/>
        </p:nvSpPr>
        <p:spPr>
          <a:xfrm>
            <a:off x="1691680" y="2708920"/>
            <a:ext cx="792088" cy="360040"/>
          </a:xfrm>
          <a:prstGeom prst="rect">
            <a:avLst/>
          </a:prstGeom>
          <a:solidFill>
            <a:schemeClr val="bg2">
              <a:lumMod val="9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HG丸ｺﾞｼｯｸM-PRO" pitchFamily="50" charset="-128"/>
                <a:ea typeface="HG丸ｺﾞｼｯｸM-PRO" pitchFamily="50" charset="-128"/>
              </a:rPr>
              <a:t>道徳</a:t>
            </a:r>
            <a:endParaRPr kumimoji="1" lang="ja-JP" altLang="en-US" dirty="0">
              <a:solidFill>
                <a:schemeClr val="tx1"/>
              </a:solidFill>
              <a:latin typeface="HG丸ｺﾞｼｯｸM-PRO" pitchFamily="50" charset="-128"/>
              <a:ea typeface="HG丸ｺﾞｼｯｸM-PRO" pitchFamily="50" charset="-128"/>
            </a:endParaRPr>
          </a:p>
        </p:txBody>
      </p:sp>
      <p:sp>
        <p:nvSpPr>
          <p:cNvPr id="11" name="正方形/長方形 10"/>
          <p:cNvSpPr/>
          <p:nvPr/>
        </p:nvSpPr>
        <p:spPr>
          <a:xfrm>
            <a:off x="1691680" y="3140968"/>
            <a:ext cx="1440160" cy="432048"/>
          </a:xfrm>
          <a:prstGeom prst="rect">
            <a:avLst/>
          </a:prstGeom>
          <a:solidFill>
            <a:schemeClr val="bg2">
              <a:lumMod val="9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HG丸ｺﾞｼｯｸM-PRO" pitchFamily="50" charset="-128"/>
                <a:ea typeface="HG丸ｺﾞｼｯｸM-PRO" pitchFamily="50" charset="-128"/>
              </a:rPr>
              <a:t>外国語活動</a:t>
            </a:r>
            <a:endParaRPr kumimoji="1" lang="ja-JP" altLang="en-US" dirty="0">
              <a:solidFill>
                <a:schemeClr val="tx1"/>
              </a:solidFill>
              <a:latin typeface="HG丸ｺﾞｼｯｸM-PRO" pitchFamily="50" charset="-128"/>
              <a:ea typeface="HG丸ｺﾞｼｯｸM-PRO" pitchFamily="50" charset="-128"/>
            </a:endParaRPr>
          </a:p>
        </p:txBody>
      </p:sp>
      <p:sp>
        <p:nvSpPr>
          <p:cNvPr id="12" name="正方形/長方形 11"/>
          <p:cNvSpPr/>
          <p:nvPr/>
        </p:nvSpPr>
        <p:spPr>
          <a:xfrm>
            <a:off x="1691680" y="4149080"/>
            <a:ext cx="1152128" cy="432048"/>
          </a:xfrm>
          <a:prstGeom prst="rect">
            <a:avLst/>
          </a:prstGeom>
          <a:solidFill>
            <a:srgbClr val="FFFF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latin typeface="HG丸ｺﾞｼｯｸM-PRO" pitchFamily="50" charset="-128"/>
                <a:ea typeface="HG丸ｺﾞｼｯｸM-PRO" pitchFamily="50" charset="-128"/>
              </a:rPr>
              <a:t>特別活動</a:t>
            </a:r>
            <a:endParaRPr kumimoji="1" lang="ja-JP" altLang="en-US" dirty="0">
              <a:solidFill>
                <a:schemeClr val="tx1"/>
              </a:solidFill>
              <a:latin typeface="HG丸ｺﾞｼｯｸM-PRO" pitchFamily="50" charset="-128"/>
              <a:ea typeface="HG丸ｺﾞｼｯｸM-PRO" pitchFamily="50" charset="-128"/>
            </a:endParaRPr>
          </a:p>
        </p:txBody>
      </p:sp>
      <p:sp>
        <p:nvSpPr>
          <p:cNvPr id="13" name="正方形/長方形 12"/>
          <p:cNvSpPr/>
          <p:nvPr/>
        </p:nvSpPr>
        <p:spPr>
          <a:xfrm>
            <a:off x="1691680" y="3645024"/>
            <a:ext cx="2304256" cy="432048"/>
          </a:xfrm>
          <a:prstGeom prst="rect">
            <a:avLst/>
          </a:prstGeom>
          <a:solidFill>
            <a:schemeClr val="bg2">
              <a:lumMod val="9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HG丸ｺﾞｼｯｸM-PRO" pitchFamily="50" charset="-128"/>
                <a:ea typeface="HG丸ｺﾞｼｯｸM-PRO" pitchFamily="50" charset="-128"/>
              </a:rPr>
              <a:t>総合的な学習の時間</a:t>
            </a:r>
            <a:endParaRPr kumimoji="1" lang="ja-JP" altLang="en-US" dirty="0">
              <a:solidFill>
                <a:schemeClr val="tx1"/>
              </a:solidFill>
              <a:latin typeface="HG丸ｺﾞｼｯｸM-PRO" pitchFamily="50" charset="-128"/>
              <a:ea typeface="HG丸ｺﾞｼｯｸM-PRO" pitchFamily="50" charset="-128"/>
            </a:endParaRPr>
          </a:p>
        </p:txBody>
      </p:sp>
      <p:sp>
        <p:nvSpPr>
          <p:cNvPr id="14" name="正方形/長方形 13"/>
          <p:cNvSpPr/>
          <p:nvPr/>
        </p:nvSpPr>
        <p:spPr>
          <a:xfrm>
            <a:off x="1691680" y="1772816"/>
            <a:ext cx="6984776" cy="864096"/>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dirty="0" smtClean="0">
                <a:solidFill>
                  <a:schemeClr val="tx1"/>
                </a:solidFill>
                <a:latin typeface="HG丸ｺﾞｼｯｸM-PRO" pitchFamily="50" charset="-128"/>
                <a:ea typeface="HG丸ｺﾞｼｯｸM-PRO" pitchFamily="50" charset="-128"/>
              </a:rPr>
              <a:t>(</a:t>
            </a:r>
            <a:r>
              <a:rPr kumimoji="1" lang="ja-JP" altLang="en-US" dirty="0" smtClean="0">
                <a:solidFill>
                  <a:schemeClr val="tx1"/>
                </a:solidFill>
                <a:latin typeface="HG丸ｺﾞｼｯｸM-PRO" pitchFamily="50" charset="-128"/>
                <a:ea typeface="HG丸ｺﾞｼｯｸM-PRO" pitchFamily="50" charset="-128"/>
              </a:rPr>
              <a:t>小</a:t>
            </a:r>
            <a:r>
              <a:rPr kumimoji="1" lang="en-US" altLang="ja-JP" dirty="0" smtClean="0">
                <a:solidFill>
                  <a:schemeClr val="tx1"/>
                </a:solidFill>
                <a:latin typeface="HG丸ｺﾞｼｯｸM-PRO" pitchFamily="50" charset="-128"/>
                <a:ea typeface="HG丸ｺﾞｼｯｸM-PRO" pitchFamily="50" charset="-128"/>
              </a:rPr>
              <a:t>)</a:t>
            </a:r>
            <a:r>
              <a:rPr kumimoji="1" lang="ja-JP" altLang="en-US" dirty="0" smtClean="0">
                <a:solidFill>
                  <a:schemeClr val="tx1"/>
                </a:solidFill>
                <a:latin typeface="HG丸ｺﾞｼｯｸM-PRO" pitchFamily="50" charset="-128"/>
                <a:ea typeface="HG丸ｺﾞｼｯｸM-PRO" pitchFamily="50" charset="-128"/>
              </a:rPr>
              <a:t>国語、社会、算数、理科、生活、音楽、図画工作、家庭、体育</a:t>
            </a:r>
            <a:endParaRPr kumimoji="1" lang="en-US" altLang="ja-JP" dirty="0" smtClean="0">
              <a:solidFill>
                <a:schemeClr val="tx1"/>
              </a:solidFill>
              <a:latin typeface="HG丸ｺﾞｼｯｸM-PRO" pitchFamily="50" charset="-128"/>
              <a:ea typeface="HG丸ｺﾞｼｯｸM-PRO" pitchFamily="50" charset="-128"/>
            </a:endParaRPr>
          </a:p>
          <a:p>
            <a:r>
              <a:rPr lang="en-US" altLang="ja-JP" dirty="0" smtClean="0">
                <a:solidFill>
                  <a:schemeClr val="tx1"/>
                </a:solidFill>
                <a:latin typeface="HG丸ｺﾞｼｯｸM-PRO" pitchFamily="50" charset="-128"/>
                <a:ea typeface="HG丸ｺﾞｼｯｸM-PRO" pitchFamily="50" charset="-128"/>
              </a:rPr>
              <a:t>(</a:t>
            </a:r>
            <a:r>
              <a:rPr lang="ja-JP" altLang="en-US" dirty="0" smtClean="0">
                <a:solidFill>
                  <a:schemeClr val="tx1"/>
                </a:solidFill>
                <a:latin typeface="HG丸ｺﾞｼｯｸM-PRO" pitchFamily="50" charset="-128"/>
                <a:ea typeface="HG丸ｺﾞｼｯｸM-PRO" pitchFamily="50" charset="-128"/>
              </a:rPr>
              <a:t>中</a:t>
            </a:r>
            <a:r>
              <a:rPr lang="en-US" altLang="ja-JP" dirty="0" smtClean="0">
                <a:solidFill>
                  <a:schemeClr val="tx1"/>
                </a:solidFill>
                <a:latin typeface="HG丸ｺﾞｼｯｸM-PRO" pitchFamily="50" charset="-128"/>
                <a:ea typeface="HG丸ｺﾞｼｯｸM-PRO" pitchFamily="50" charset="-128"/>
              </a:rPr>
              <a:t>)</a:t>
            </a:r>
            <a:r>
              <a:rPr lang="ja-JP" altLang="en-US" dirty="0" smtClean="0">
                <a:solidFill>
                  <a:schemeClr val="tx1"/>
                </a:solidFill>
                <a:latin typeface="HG丸ｺﾞｼｯｸM-PRO" pitchFamily="50" charset="-128"/>
                <a:ea typeface="HG丸ｺﾞｼｯｸM-PRO" pitchFamily="50" charset="-128"/>
              </a:rPr>
              <a:t>国語、社会、数学、理科、音楽、美術、保健体育、技術・家庭</a:t>
            </a:r>
            <a:endParaRPr lang="en-US" altLang="ja-JP" dirty="0" smtClean="0">
              <a:solidFill>
                <a:schemeClr val="tx1"/>
              </a:solidFill>
              <a:latin typeface="HG丸ｺﾞｼｯｸM-PRO" pitchFamily="50" charset="-128"/>
              <a:ea typeface="HG丸ｺﾞｼｯｸM-PRO" pitchFamily="50" charset="-128"/>
            </a:endParaRPr>
          </a:p>
          <a:p>
            <a:r>
              <a:rPr kumimoji="1" lang="ja-JP" altLang="en-US" dirty="0" smtClean="0">
                <a:solidFill>
                  <a:schemeClr val="tx1"/>
                </a:solidFill>
                <a:latin typeface="HG丸ｺﾞｼｯｸM-PRO" pitchFamily="50" charset="-128"/>
                <a:ea typeface="HG丸ｺﾞｼｯｸM-PRO" pitchFamily="50" charset="-128"/>
              </a:rPr>
              <a:t>　</a:t>
            </a:r>
            <a:r>
              <a:rPr lang="ja-JP" altLang="en-US" dirty="0" smtClean="0">
                <a:solidFill>
                  <a:schemeClr val="tx1"/>
                </a:solidFill>
                <a:latin typeface="HG丸ｺﾞｼｯｸM-PRO" pitchFamily="50" charset="-128"/>
                <a:ea typeface="HG丸ｺﾞｼｯｸM-PRO" pitchFamily="50" charset="-128"/>
              </a:rPr>
              <a:t>  </a:t>
            </a:r>
            <a:r>
              <a:rPr kumimoji="1" lang="ja-JP" altLang="en-US" dirty="0" smtClean="0">
                <a:solidFill>
                  <a:schemeClr val="tx1"/>
                </a:solidFill>
                <a:latin typeface="HG丸ｺﾞｼｯｸM-PRO" pitchFamily="50" charset="-128"/>
                <a:ea typeface="HG丸ｺﾞｼｯｸM-PRO" pitchFamily="50" charset="-128"/>
              </a:rPr>
              <a:t>外国語</a:t>
            </a:r>
            <a:endParaRPr kumimoji="1" lang="ja-JP" altLang="en-US" dirty="0">
              <a:solidFill>
                <a:schemeClr val="tx1"/>
              </a:solidFill>
              <a:latin typeface="HG丸ｺﾞｼｯｸM-PRO" pitchFamily="50" charset="-128"/>
              <a:ea typeface="HG丸ｺﾞｼｯｸM-PRO" pitchFamily="50" charset="-128"/>
            </a:endParaRPr>
          </a:p>
        </p:txBody>
      </p:sp>
      <p:sp>
        <p:nvSpPr>
          <p:cNvPr id="16" name="テキスト ボックス 15"/>
          <p:cNvSpPr txBox="1"/>
          <p:nvPr/>
        </p:nvSpPr>
        <p:spPr>
          <a:xfrm>
            <a:off x="3203848" y="3140968"/>
            <a:ext cx="1512168" cy="338554"/>
          </a:xfrm>
          <a:prstGeom prst="rect">
            <a:avLst/>
          </a:prstGeom>
          <a:noFill/>
        </p:spPr>
        <p:txBody>
          <a:bodyPr wrap="square" rtlCol="0">
            <a:spAutoFit/>
          </a:bodyPr>
          <a:lstStyle/>
          <a:p>
            <a:r>
              <a:rPr kumimoji="1" lang="en-US" altLang="ja-JP" sz="1600" dirty="0" smtClean="0">
                <a:latin typeface="HG丸ｺﾞｼｯｸM-PRO" pitchFamily="50" charset="-128"/>
                <a:ea typeface="HG丸ｺﾞｼｯｸM-PRO" pitchFamily="50" charset="-128"/>
              </a:rPr>
              <a:t>…</a:t>
            </a:r>
            <a:r>
              <a:rPr kumimoji="1" lang="ja-JP" altLang="en-US" sz="1600" dirty="0" smtClean="0">
                <a:latin typeface="HG丸ｺﾞｼｯｸM-PRO" pitchFamily="50" charset="-128"/>
                <a:ea typeface="HG丸ｺﾞｼｯｸM-PRO" pitchFamily="50" charset="-128"/>
              </a:rPr>
              <a:t>小学校のみ</a:t>
            </a:r>
            <a:endParaRPr kumimoji="1" lang="ja-JP" altLang="en-US" sz="1600" dirty="0">
              <a:latin typeface="HG丸ｺﾞｼｯｸM-PRO" pitchFamily="50" charset="-128"/>
              <a:ea typeface="HG丸ｺﾞｼｯｸM-PRO" pitchFamily="50" charset="-128"/>
            </a:endParaRPr>
          </a:p>
        </p:txBody>
      </p:sp>
      <p:sp>
        <p:nvSpPr>
          <p:cNvPr id="17" name="テキスト ボックス 16"/>
          <p:cNvSpPr txBox="1"/>
          <p:nvPr/>
        </p:nvSpPr>
        <p:spPr>
          <a:xfrm>
            <a:off x="3131840" y="4149080"/>
            <a:ext cx="1296144" cy="369332"/>
          </a:xfrm>
          <a:prstGeom prst="rect">
            <a:avLst/>
          </a:prstGeom>
          <a:noFill/>
        </p:spPr>
        <p:txBody>
          <a:bodyPr wrap="square" rtlCol="0">
            <a:spAutoFit/>
          </a:bodyPr>
          <a:lstStyle/>
          <a:p>
            <a:r>
              <a:rPr kumimoji="1" lang="en-US" altLang="ja-JP" dirty="0" smtClean="0">
                <a:latin typeface="HG丸ｺﾞｼｯｸM-PRO" pitchFamily="50" charset="-128"/>
                <a:ea typeface="HG丸ｺﾞｼｯｸM-PRO" pitchFamily="50" charset="-128"/>
              </a:rPr>
              <a:t>(</a:t>
            </a:r>
            <a:r>
              <a:rPr kumimoji="1" lang="ja-JP" altLang="en-US" dirty="0" smtClean="0">
                <a:latin typeface="HG丸ｺﾞｼｯｸM-PRO" pitchFamily="50" charset="-128"/>
                <a:ea typeface="HG丸ｺﾞｼｯｸM-PRO" pitchFamily="50" charset="-128"/>
              </a:rPr>
              <a:t>小学校</a:t>
            </a:r>
            <a:r>
              <a:rPr kumimoji="1" lang="en-US" altLang="ja-JP" dirty="0" smtClean="0">
                <a:latin typeface="HG丸ｺﾞｼｯｸM-PRO" pitchFamily="50" charset="-128"/>
                <a:ea typeface="HG丸ｺﾞｼｯｸM-PRO" pitchFamily="50" charset="-128"/>
              </a:rPr>
              <a:t>)</a:t>
            </a:r>
            <a:endParaRPr kumimoji="1" lang="ja-JP" altLang="en-US" dirty="0">
              <a:latin typeface="HG丸ｺﾞｼｯｸM-PRO" pitchFamily="50" charset="-128"/>
              <a:ea typeface="HG丸ｺﾞｼｯｸM-PRO" pitchFamily="50" charset="-128"/>
            </a:endParaRPr>
          </a:p>
        </p:txBody>
      </p:sp>
      <p:sp>
        <p:nvSpPr>
          <p:cNvPr id="18" name="正方形/長方形 17"/>
          <p:cNvSpPr/>
          <p:nvPr/>
        </p:nvSpPr>
        <p:spPr>
          <a:xfrm>
            <a:off x="3131840" y="4509120"/>
            <a:ext cx="2016224" cy="504056"/>
          </a:xfrm>
          <a:prstGeom prst="rect">
            <a:avLst/>
          </a:prstGeom>
          <a:solidFill>
            <a:srgbClr val="F0FC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latin typeface="HG丸ｺﾞｼｯｸM-PRO" pitchFamily="50" charset="-128"/>
                <a:ea typeface="HG丸ｺﾞｼｯｸM-PRO" pitchFamily="50" charset="-128"/>
              </a:rPr>
              <a:t>学級活動</a:t>
            </a:r>
            <a:endParaRPr kumimoji="1" lang="ja-JP" altLang="en-US" sz="2400" dirty="0">
              <a:solidFill>
                <a:schemeClr val="tx1"/>
              </a:solidFill>
              <a:latin typeface="HG丸ｺﾞｼｯｸM-PRO" pitchFamily="50" charset="-128"/>
              <a:ea typeface="HG丸ｺﾞｼｯｸM-PRO" pitchFamily="50" charset="-128"/>
            </a:endParaRPr>
          </a:p>
        </p:txBody>
      </p:sp>
      <p:sp>
        <p:nvSpPr>
          <p:cNvPr id="19" name="正方形/長方形 18"/>
          <p:cNvSpPr/>
          <p:nvPr/>
        </p:nvSpPr>
        <p:spPr>
          <a:xfrm>
            <a:off x="3131840" y="6237312"/>
            <a:ext cx="2016224" cy="504056"/>
          </a:xfrm>
          <a:prstGeom prst="rect">
            <a:avLst/>
          </a:prstGeom>
          <a:solidFill>
            <a:srgbClr val="F0FC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latin typeface="HG丸ｺﾞｼｯｸM-PRO" pitchFamily="50" charset="-128"/>
                <a:ea typeface="HG丸ｺﾞｼｯｸM-PRO" pitchFamily="50" charset="-128"/>
              </a:rPr>
              <a:t>学校行事</a:t>
            </a:r>
            <a:endParaRPr kumimoji="1" lang="ja-JP" altLang="en-US" sz="2400" dirty="0">
              <a:solidFill>
                <a:schemeClr val="tx1"/>
              </a:solidFill>
              <a:latin typeface="HG丸ｺﾞｼｯｸM-PRO" pitchFamily="50" charset="-128"/>
              <a:ea typeface="HG丸ｺﾞｼｯｸM-PRO" pitchFamily="50" charset="-128"/>
            </a:endParaRPr>
          </a:p>
        </p:txBody>
      </p:sp>
      <p:sp>
        <p:nvSpPr>
          <p:cNvPr id="20" name="正方形/長方形 19"/>
          <p:cNvSpPr/>
          <p:nvPr/>
        </p:nvSpPr>
        <p:spPr>
          <a:xfrm>
            <a:off x="3131840" y="5661248"/>
            <a:ext cx="2016224" cy="504056"/>
          </a:xfrm>
          <a:prstGeom prst="rect">
            <a:avLst/>
          </a:prstGeom>
          <a:solidFill>
            <a:srgbClr val="F0FC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latin typeface="HG丸ｺﾞｼｯｸM-PRO" pitchFamily="50" charset="-128"/>
                <a:ea typeface="HG丸ｺﾞｼｯｸM-PRO" pitchFamily="50" charset="-128"/>
              </a:rPr>
              <a:t>クラブ活動</a:t>
            </a:r>
            <a:endParaRPr kumimoji="1" lang="ja-JP" altLang="en-US" sz="2400" dirty="0">
              <a:solidFill>
                <a:schemeClr val="tx1"/>
              </a:solidFill>
              <a:latin typeface="HG丸ｺﾞｼｯｸM-PRO" pitchFamily="50" charset="-128"/>
              <a:ea typeface="HG丸ｺﾞｼｯｸM-PRO" pitchFamily="50" charset="-128"/>
            </a:endParaRPr>
          </a:p>
        </p:txBody>
      </p:sp>
      <p:sp>
        <p:nvSpPr>
          <p:cNvPr id="21" name="正方形/長方形 20"/>
          <p:cNvSpPr/>
          <p:nvPr/>
        </p:nvSpPr>
        <p:spPr>
          <a:xfrm>
            <a:off x="3131840" y="5085184"/>
            <a:ext cx="2016224" cy="504056"/>
          </a:xfrm>
          <a:prstGeom prst="rect">
            <a:avLst/>
          </a:prstGeom>
          <a:solidFill>
            <a:srgbClr val="F0FC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latin typeface="HG丸ｺﾞｼｯｸM-PRO" pitchFamily="50" charset="-128"/>
                <a:ea typeface="HG丸ｺﾞｼｯｸM-PRO" pitchFamily="50" charset="-128"/>
              </a:rPr>
              <a:t>児童会活動</a:t>
            </a:r>
            <a:endParaRPr kumimoji="1" lang="ja-JP" altLang="en-US" sz="2400" dirty="0">
              <a:solidFill>
                <a:schemeClr val="tx1"/>
              </a:solidFill>
              <a:latin typeface="HG丸ｺﾞｼｯｸM-PRO" pitchFamily="50" charset="-128"/>
              <a:ea typeface="HG丸ｺﾞｼｯｸM-PRO" pitchFamily="50" charset="-128"/>
            </a:endParaRPr>
          </a:p>
        </p:txBody>
      </p:sp>
      <p:sp>
        <p:nvSpPr>
          <p:cNvPr id="22" name="正方形/長方形 21"/>
          <p:cNvSpPr/>
          <p:nvPr/>
        </p:nvSpPr>
        <p:spPr>
          <a:xfrm>
            <a:off x="5580112" y="5661248"/>
            <a:ext cx="2016224" cy="504056"/>
          </a:xfrm>
          <a:prstGeom prst="rect">
            <a:avLst/>
          </a:prstGeom>
          <a:solidFill>
            <a:srgbClr val="F0FC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latin typeface="HG丸ｺﾞｼｯｸM-PRO" pitchFamily="50" charset="-128"/>
                <a:ea typeface="HG丸ｺﾞｼｯｸM-PRO" pitchFamily="50" charset="-128"/>
              </a:rPr>
              <a:t>学校行事</a:t>
            </a:r>
            <a:endParaRPr kumimoji="1" lang="ja-JP" altLang="en-US" sz="2400" dirty="0">
              <a:solidFill>
                <a:schemeClr val="tx1"/>
              </a:solidFill>
              <a:latin typeface="HG丸ｺﾞｼｯｸM-PRO" pitchFamily="50" charset="-128"/>
              <a:ea typeface="HG丸ｺﾞｼｯｸM-PRO" pitchFamily="50" charset="-128"/>
            </a:endParaRPr>
          </a:p>
        </p:txBody>
      </p:sp>
      <p:sp>
        <p:nvSpPr>
          <p:cNvPr id="23" name="正方形/長方形 22"/>
          <p:cNvSpPr/>
          <p:nvPr/>
        </p:nvSpPr>
        <p:spPr>
          <a:xfrm>
            <a:off x="5580112" y="5085184"/>
            <a:ext cx="2016224" cy="504056"/>
          </a:xfrm>
          <a:prstGeom prst="rect">
            <a:avLst/>
          </a:prstGeom>
          <a:solidFill>
            <a:srgbClr val="F0FC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schemeClr val="tx1"/>
                </a:solidFill>
                <a:latin typeface="HG丸ｺﾞｼｯｸM-PRO" pitchFamily="50" charset="-128"/>
                <a:ea typeface="HG丸ｺﾞｼｯｸM-PRO" pitchFamily="50" charset="-128"/>
              </a:rPr>
              <a:t>生徒</a:t>
            </a:r>
            <a:r>
              <a:rPr kumimoji="1" lang="ja-JP" altLang="en-US" sz="2400" dirty="0" smtClean="0">
                <a:solidFill>
                  <a:schemeClr val="tx1"/>
                </a:solidFill>
                <a:latin typeface="HG丸ｺﾞｼｯｸM-PRO" pitchFamily="50" charset="-128"/>
                <a:ea typeface="HG丸ｺﾞｼｯｸM-PRO" pitchFamily="50" charset="-128"/>
              </a:rPr>
              <a:t>会活動</a:t>
            </a:r>
            <a:endParaRPr kumimoji="1" lang="ja-JP" altLang="en-US" sz="2400" dirty="0">
              <a:solidFill>
                <a:schemeClr val="tx1"/>
              </a:solidFill>
              <a:latin typeface="HG丸ｺﾞｼｯｸM-PRO" pitchFamily="50" charset="-128"/>
              <a:ea typeface="HG丸ｺﾞｼｯｸM-PRO" pitchFamily="50" charset="-128"/>
            </a:endParaRPr>
          </a:p>
        </p:txBody>
      </p:sp>
      <p:sp>
        <p:nvSpPr>
          <p:cNvPr id="24" name="正方形/長方形 23"/>
          <p:cNvSpPr/>
          <p:nvPr/>
        </p:nvSpPr>
        <p:spPr>
          <a:xfrm>
            <a:off x="5580112" y="4509120"/>
            <a:ext cx="2016224" cy="504056"/>
          </a:xfrm>
          <a:prstGeom prst="rect">
            <a:avLst/>
          </a:prstGeom>
          <a:solidFill>
            <a:srgbClr val="F0FC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latin typeface="HG丸ｺﾞｼｯｸM-PRO" pitchFamily="50" charset="-128"/>
                <a:ea typeface="HG丸ｺﾞｼｯｸM-PRO" pitchFamily="50" charset="-128"/>
              </a:rPr>
              <a:t>学級活動</a:t>
            </a:r>
            <a:endParaRPr kumimoji="1" lang="ja-JP" altLang="en-US" sz="2400" dirty="0">
              <a:solidFill>
                <a:schemeClr val="tx1"/>
              </a:solidFill>
              <a:latin typeface="HG丸ｺﾞｼｯｸM-PRO" pitchFamily="50" charset="-128"/>
              <a:ea typeface="HG丸ｺﾞｼｯｸM-PRO" pitchFamily="50" charset="-128"/>
            </a:endParaRPr>
          </a:p>
        </p:txBody>
      </p:sp>
      <p:sp>
        <p:nvSpPr>
          <p:cNvPr id="25" name="屈折矢印 24"/>
          <p:cNvSpPr/>
          <p:nvPr/>
        </p:nvSpPr>
        <p:spPr>
          <a:xfrm rot="5400000">
            <a:off x="2015716" y="4545124"/>
            <a:ext cx="792088" cy="1008112"/>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左大かっこ 26"/>
          <p:cNvSpPr/>
          <p:nvPr/>
        </p:nvSpPr>
        <p:spPr>
          <a:xfrm>
            <a:off x="2987824" y="4464496"/>
            <a:ext cx="144016" cy="2348880"/>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8" name="左大かっこ 27"/>
          <p:cNvSpPr/>
          <p:nvPr/>
        </p:nvSpPr>
        <p:spPr>
          <a:xfrm>
            <a:off x="5436096" y="4509120"/>
            <a:ext cx="45719" cy="1656184"/>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6" name="テキスト ボックス 25"/>
          <p:cNvSpPr txBox="1"/>
          <p:nvPr/>
        </p:nvSpPr>
        <p:spPr>
          <a:xfrm>
            <a:off x="5580112" y="4139788"/>
            <a:ext cx="1152128" cy="369332"/>
          </a:xfrm>
          <a:prstGeom prst="rect">
            <a:avLst/>
          </a:prstGeom>
          <a:noFill/>
        </p:spPr>
        <p:txBody>
          <a:bodyPr wrap="square" rtlCol="0">
            <a:spAutoFit/>
          </a:bodyPr>
          <a:lstStyle/>
          <a:p>
            <a:r>
              <a:rPr kumimoji="1" lang="en-US" altLang="ja-JP" dirty="0" smtClean="0">
                <a:latin typeface="HG丸ｺﾞｼｯｸM-PRO" pitchFamily="50" charset="-128"/>
                <a:ea typeface="HG丸ｺﾞｼｯｸM-PRO" pitchFamily="50" charset="-128"/>
              </a:rPr>
              <a:t>(</a:t>
            </a:r>
            <a:r>
              <a:rPr lang="ja-JP" altLang="en-US" dirty="0" smtClean="0">
                <a:latin typeface="HG丸ｺﾞｼｯｸM-PRO" pitchFamily="50" charset="-128"/>
                <a:ea typeface="HG丸ｺﾞｼｯｸM-PRO" pitchFamily="50" charset="-128"/>
              </a:rPr>
              <a:t>中</a:t>
            </a:r>
            <a:r>
              <a:rPr kumimoji="1" lang="ja-JP" altLang="en-US" dirty="0" smtClean="0">
                <a:latin typeface="HG丸ｺﾞｼｯｸM-PRO" pitchFamily="50" charset="-128"/>
                <a:ea typeface="HG丸ｺﾞｼｯｸM-PRO" pitchFamily="50" charset="-128"/>
              </a:rPr>
              <a:t>学校</a:t>
            </a:r>
            <a:r>
              <a:rPr kumimoji="1" lang="en-US" altLang="ja-JP" dirty="0" smtClean="0">
                <a:latin typeface="HG丸ｺﾞｼｯｸM-PRO" pitchFamily="50" charset="-128"/>
                <a:ea typeface="HG丸ｺﾞｼｯｸM-PRO" pitchFamily="50" charset="-128"/>
              </a:rPr>
              <a:t>)</a:t>
            </a:r>
            <a:endParaRPr kumimoji="1" lang="ja-JP" altLang="en-US" dirty="0">
              <a:latin typeface="HG丸ｺﾞｼｯｸM-PRO" pitchFamily="50" charset="-128"/>
              <a:ea typeface="HG丸ｺﾞｼｯｸM-PRO" pitchFamily="50" charset="-128"/>
            </a:endParaRPr>
          </a:p>
        </p:txBody>
      </p:sp>
      <p:sp>
        <p:nvSpPr>
          <p:cNvPr id="29" name="テキスト ボックス 28"/>
          <p:cNvSpPr txBox="1"/>
          <p:nvPr/>
        </p:nvSpPr>
        <p:spPr>
          <a:xfrm>
            <a:off x="8028384" y="6381328"/>
            <a:ext cx="1152128" cy="461665"/>
          </a:xfrm>
          <a:prstGeom prst="rect">
            <a:avLst/>
          </a:prstGeom>
          <a:noFill/>
        </p:spPr>
        <p:txBody>
          <a:bodyPr wrap="square" rtlCol="0">
            <a:spAutoFit/>
          </a:bodyPr>
          <a:lstStyle/>
          <a:p>
            <a:r>
              <a:rPr kumimoji="1" lang="ja-JP" altLang="en-US" sz="2400" b="1" dirty="0" smtClean="0"/>
              <a:t>＜４＞</a:t>
            </a:r>
            <a:endParaRPr kumimoji="1" lang="ja-JP" altLang="en-US" sz="2400" b="1" dirty="0"/>
          </a:p>
        </p:txBody>
      </p:sp>
    </p:spTree>
    <p:custDataLst>
      <p:tags r:id="rId1"/>
    </p:custData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strVal val="#ppt_w*0.70"/>
                                          </p:val>
                                        </p:tav>
                                        <p:tav tm="100000">
                                          <p:val>
                                            <p:strVal val="#ppt_w"/>
                                          </p:val>
                                        </p:tav>
                                      </p:tavLst>
                                    </p:anim>
                                    <p:anim calcmode="lin" valueType="num">
                                      <p:cBhvr>
                                        <p:cTn id="8" dur="1000" fill="hold"/>
                                        <p:tgtEl>
                                          <p:spTgt spid="25"/>
                                        </p:tgtEl>
                                        <p:attrNameLst>
                                          <p:attrName>ppt_h</p:attrName>
                                        </p:attrNameLst>
                                      </p:cBhvr>
                                      <p:tavLst>
                                        <p:tav tm="0">
                                          <p:val>
                                            <p:strVal val="#ppt_h"/>
                                          </p:val>
                                        </p:tav>
                                        <p:tav tm="100000">
                                          <p:val>
                                            <p:strVal val="#ppt_h"/>
                                          </p:val>
                                        </p:tav>
                                      </p:tavLst>
                                    </p:anim>
                                    <p:animEffect transition="in" filter="fade">
                                      <p:cBhvr>
                                        <p:cTn id="9" dur="1000"/>
                                        <p:tgtEl>
                                          <p:spTgt spid="25"/>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1000" fill="hold"/>
                                        <p:tgtEl>
                                          <p:spTgt spid="17"/>
                                        </p:tgtEl>
                                        <p:attrNameLst>
                                          <p:attrName>ppt_w</p:attrName>
                                        </p:attrNameLst>
                                      </p:cBhvr>
                                      <p:tavLst>
                                        <p:tav tm="0">
                                          <p:val>
                                            <p:strVal val="#ppt_w*0.70"/>
                                          </p:val>
                                        </p:tav>
                                        <p:tav tm="100000">
                                          <p:val>
                                            <p:strVal val="#ppt_w"/>
                                          </p:val>
                                        </p:tav>
                                      </p:tavLst>
                                    </p:anim>
                                    <p:anim calcmode="lin" valueType="num">
                                      <p:cBhvr>
                                        <p:cTn id="15" dur="1000" fill="hold"/>
                                        <p:tgtEl>
                                          <p:spTgt spid="17"/>
                                        </p:tgtEl>
                                        <p:attrNameLst>
                                          <p:attrName>ppt_h</p:attrName>
                                        </p:attrNameLst>
                                      </p:cBhvr>
                                      <p:tavLst>
                                        <p:tav tm="0">
                                          <p:val>
                                            <p:strVal val="#ppt_h"/>
                                          </p:val>
                                        </p:tav>
                                        <p:tav tm="100000">
                                          <p:val>
                                            <p:strVal val="#ppt_h"/>
                                          </p:val>
                                        </p:tav>
                                      </p:tavLst>
                                    </p:anim>
                                    <p:animEffect transition="in" filter="fade">
                                      <p:cBhvr>
                                        <p:cTn id="16" dur="1000"/>
                                        <p:tgtEl>
                                          <p:spTgt spid="17"/>
                                        </p:tgtEl>
                                      </p:cBhvr>
                                    </p:animEffect>
                                  </p:childTnLst>
                                </p:cTn>
                              </p:par>
                              <p:par>
                                <p:cTn id="17" presetID="2" presetClass="entr" presetSubtype="12"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0-#ppt_w/2"/>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0-#ppt_w/2"/>
                                          </p:val>
                                        </p:tav>
                                        <p:tav tm="100000">
                                          <p:val>
                                            <p:strVal val="#ppt_x"/>
                                          </p:val>
                                        </p:tav>
                                      </p:tavLst>
                                    </p:anim>
                                    <p:anim calcmode="lin" valueType="num">
                                      <p:cBhvr additive="base">
                                        <p:cTn id="24" dur="500" fill="hold"/>
                                        <p:tgtEl>
                                          <p:spTgt spid="21"/>
                                        </p:tgtEl>
                                        <p:attrNameLst>
                                          <p:attrName>ppt_y</p:attrName>
                                        </p:attrNameLst>
                                      </p:cBhvr>
                                      <p:tavLst>
                                        <p:tav tm="0">
                                          <p:val>
                                            <p:strVal val="1+#ppt_h/2"/>
                                          </p:val>
                                        </p:tav>
                                        <p:tav tm="100000">
                                          <p:val>
                                            <p:strVal val="#ppt_y"/>
                                          </p:val>
                                        </p:tav>
                                      </p:tavLst>
                                    </p:anim>
                                  </p:childTnLst>
                                </p:cTn>
                              </p:par>
                              <p:par>
                                <p:cTn id="25" presetID="2" presetClass="entr" presetSubtype="12"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0-#ppt_w/2"/>
                                          </p:val>
                                        </p:tav>
                                        <p:tav tm="100000">
                                          <p:val>
                                            <p:strVal val="#ppt_x"/>
                                          </p:val>
                                        </p:tav>
                                      </p:tavLst>
                                    </p:anim>
                                    <p:anim calcmode="lin" valueType="num">
                                      <p:cBhvr additive="base">
                                        <p:cTn id="28" dur="5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12"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par>
                                <p:cTn id="33" presetID="22" presetClass="entr" presetSubtype="1"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childTnLst>
                    </p:cTn>
                  </p:par>
                  <p:par>
                    <p:cTn id="36" fill="hold">
                      <p:stCondLst>
                        <p:cond delay="indefinite"/>
                      </p:stCondLst>
                      <p:childTnLst>
                        <p:par>
                          <p:cTn id="37" fill="hold">
                            <p:stCondLst>
                              <p:cond delay="0"/>
                            </p:stCondLst>
                            <p:childTnLst>
                              <p:par>
                                <p:cTn id="38" presetID="55" presetClass="entr" presetSubtype="0" fill="hold" grpId="0" nodeType="click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1000" fill="hold"/>
                                        <p:tgtEl>
                                          <p:spTgt spid="26"/>
                                        </p:tgtEl>
                                        <p:attrNameLst>
                                          <p:attrName>ppt_w</p:attrName>
                                        </p:attrNameLst>
                                      </p:cBhvr>
                                      <p:tavLst>
                                        <p:tav tm="0">
                                          <p:val>
                                            <p:strVal val="#ppt_w*0.70"/>
                                          </p:val>
                                        </p:tav>
                                        <p:tav tm="100000">
                                          <p:val>
                                            <p:strVal val="#ppt_w"/>
                                          </p:val>
                                        </p:tav>
                                      </p:tavLst>
                                    </p:anim>
                                    <p:anim calcmode="lin" valueType="num">
                                      <p:cBhvr>
                                        <p:cTn id="41" dur="1000" fill="hold"/>
                                        <p:tgtEl>
                                          <p:spTgt spid="26"/>
                                        </p:tgtEl>
                                        <p:attrNameLst>
                                          <p:attrName>ppt_h</p:attrName>
                                        </p:attrNameLst>
                                      </p:cBhvr>
                                      <p:tavLst>
                                        <p:tav tm="0">
                                          <p:val>
                                            <p:strVal val="#ppt_h"/>
                                          </p:val>
                                        </p:tav>
                                        <p:tav tm="100000">
                                          <p:val>
                                            <p:strVal val="#ppt_h"/>
                                          </p:val>
                                        </p:tav>
                                      </p:tavLst>
                                    </p:anim>
                                    <p:animEffect transition="in" filter="fade">
                                      <p:cBhvr>
                                        <p:cTn id="42" dur="1000"/>
                                        <p:tgtEl>
                                          <p:spTgt spid="26"/>
                                        </p:tgtEl>
                                      </p:cBhvr>
                                    </p:animEffect>
                                  </p:childTnLst>
                                </p:cTn>
                              </p:par>
                              <p:par>
                                <p:cTn id="43" presetID="2" presetClass="entr" presetSubtype="6"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anim calcmode="lin" valueType="num">
                                      <p:cBhvr additive="base">
                                        <p:cTn id="45" dur="500" fill="hold"/>
                                        <p:tgtEl>
                                          <p:spTgt spid="24"/>
                                        </p:tgtEl>
                                        <p:attrNameLst>
                                          <p:attrName>ppt_x</p:attrName>
                                        </p:attrNameLst>
                                      </p:cBhvr>
                                      <p:tavLst>
                                        <p:tav tm="0">
                                          <p:val>
                                            <p:strVal val="1+#ppt_w/2"/>
                                          </p:val>
                                        </p:tav>
                                        <p:tav tm="100000">
                                          <p:val>
                                            <p:strVal val="#ppt_x"/>
                                          </p:val>
                                        </p:tav>
                                      </p:tavLst>
                                    </p:anim>
                                    <p:anim calcmode="lin" valueType="num">
                                      <p:cBhvr additive="base">
                                        <p:cTn id="46" dur="500" fill="hold"/>
                                        <p:tgtEl>
                                          <p:spTgt spid="24"/>
                                        </p:tgtEl>
                                        <p:attrNameLst>
                                          <p:attrName>ppt_y</p:attrName>
                                        </p:attrNameLst>
                                      </p:cBhvr>
                                      <p:tavLst>
                                        <p:tav tm="0">
                                          <p:val>
                                            <p:strVal val="1+#ppt_h/2"/>
                                          </p:val>
                                        </p:tav>
                                        <p:tav tm="100000">
                                          <p:val>
                                            <p:strVal val="#ppt_y"/>
                                          </p:val>
                                        </p:tav>
                                      </p:tavLst>
                                    </p:anim>
                                  </p:childTnLst>
                                </p:cTn>
                              </p:par>
                              <p:par>
                                <p:cTn id="47" presetID="2" presetClass="entr" presetSubtype="6"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additive="base">
                                        <p:cTn id="49" dur="500" fill="hold"/>
                                        <p:tgtEl>
                                          <p:spTgt spid="23"/>
                                        </p:tgtEl>
                                        <p:attrNameLst>
                                          <p:attrName>ppt_x</p:attrName>
                                        </p:attrNameLst>
                                      </p:cBhvr>
                                      <p:tavLst>
                                        <p:tav tm="0">
                                          <p:val>
                                            <p:strVal val="1+#ppt_w/2"/>
                                          </p:val>
                                        </p:tav>
                                        <p:tav tm="100000">
                                          <p:val>
                                            <p:strVal val="#ppt_x"/>
                                          </p:val>
                                        </p:tav>
                                      </p:tavLst>
                                    </p:anim>
                                    <p:anim calcmode="lin" valueType="num">
                                      <p:cBhvr additive="base">
                                        <p:cTn id="50" dur="500" fill="hold"/>
                                        <p:tgtEl>
                                          <p:spTgt spid="23"/>
                                        </p:tgtEl>
                                        <p:attrNameLst>
                                          <p:attrName>ppt_y</p:attrName>
                                        </p:attrNameLst>
                                      </p:cBhvr>
                                      <p:tavLst>
                                        <p:tav tm="0">
                                          <p:val>
                                            <p:strVal val="1+#ppt_h/2"/>
                                          </p:val>
                                        </p:tav>
                                        <p:tav tm="100000">
                                          <p:val>
                                            <p:strVal val="#ppt_y"/>
                                          </p:val>
                                        </p:tav>
                                      </p:tavLst>
                                    </p:anim>
                                  </p:childTnLst>
                                </p:cTn>
                              </p:par>
                              <p:par>
                                <p:cTn id="51" presetID="2" presetClass="entr" presetSubtype="6"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additive="base">
                                        <p:cTn id="53" dur="500" fill="hold"/>
                                        <p:tgtEl>
                                          <p:spTgt spid="22"/>
                                        </p:tgtEl>
                                        <p:attrNameLst>
                                          <p:attrName>ppt_x</p:attrName>
                                        </p:attrNameLst>
                                      </p:cBhvr>
                                      <p:tavLst>
                                        <p:tav tm="0">
                                          <p:val>
                                            <p:strVal val="1+#ppt_w/2"/>
                                          </p:val>
                                        </p:tav>
                                        <p:tav tm="100000">
                                          <p:val>
                                            <p:strVal val="#ppt_x"/>
                                          </p:val>
                                        </p:tav>
                                      </p:tavLst>
                                    </p:anim>
                                    <p:anim calcmode="lin" valueType="num">
                                      <p:cBhvr additive="base">
                                        <p:cTn id="54" dur="500" fill="hold"/>
                                        <p:tgtEl>
                                          <p:spTgt spid="22"/>
                                        </p:tgtEl>
                                        <p:attrNameLst>
                                          <p:attrName>ppt_y</p:attrName>
                                        </p:attrNameLst>
                                      </p:cBhvr>
                                      <p:tavLst>
                                        <p:tav tm="0">
                                          <p:val>
                                            <p:strVal val="1+#ppt_h/2"/>
                                          </p:val>
                                        </p:tav>
                                        <p:tav tm="100000">
                                          <p:val>
                                            <p:strVal val="#ppt_y"/>
                                          </p:val>
                                        </p:tav>
                                      </p:tavLst>
                                    </p:anim>
                                  </p:childTnLst>
                                </p:cTn>
                              </p:par>
                              <p:par>
                                <p:cTn id="55" presetID="22" presetClass="entr" presetSubtype="1"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wipe(up)">
                                      <p:cBhvr>
                                        <p:cTn id="5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19" grpId="0" animBg="1"/>
      <p:bldP spid="20" grpId="0" animBg="1"/>
      <p:bldP spid="21" grpId="0" animBg="1"/>
      <p:bldP spid="22" grpId="0" animBg="1"/>
      <p:bldP spid="23" grpId="0" animBg="1"/>
      <p:bldP spid="24" grpId="0" animBg="1"/>
      <p:bldP spid="25" grpId="0" animBg="1"/>
      <p:bldP spid="27" grpId="0" animBg="1"/>
      <p:bldP spid="28" grpId="0" animBg="1"/>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5"/>
          <p:cNvSpPr>
            <a:spLocks noChangeArrowheads="1"/>
          </p:cNvSpPr>
          <p:nvPr/>
        </p:nvSpPr>
        <p:spPr bwMode="auto">
          <a:xfrm>
            <a:off x="493713" y="242540"/>
            <a:ext cx="4192587" cy="738188"/>
          </a:xfrm>
          <a:prstGeom prst="roundRect">
            <a:avLst>
              <a:gd name="adj" fmla="val 16667"/>
            </a:avLst>
          </a:prstGeom>
          <a:solidFill>
            <a:srgbClr val="FF6600"/>
          </a:solidFill>
          <a:ln w="9525">
            <a:noFill/>
            <a:round/>
            <a:headEnd/>
            <a:tailEnd/>
          </a:ln>
        </p:spPr>
        <p:txBody>
          <a:bodyPr wrap="none" anchor="ctr"/>
          <a:lstStyle/>
          <a:p>
            <a:pPr algn="ctr"/>
            <a:r>
              <a:rPr lang="ja-JP" altLang="en-US" sz="3600">
                <a:solidFill>
                  <a:schemeClr val="bg1"/>
                </a:solidFill>
                <a:ea typeface="HGP創英角ｺﾞｼｯｸUB" pitchFamily="50" charset="-128"/>
              </a:rPr>
              <a:t>特別活動の目標</a:t>
            </a:r>
          </a:p>
        </p:txBody>
      </p:sp>
      <p:grpSp>
        <p:nvGrpSpPr>
          <p:cNvPr id="2" name="グループ化 11"/>
          <p:cNvGrpSpPr>
            <a:grpSpLocks/>
          </p:cNvGrpSpPr>
          <p:nvPr/>
        </p:nvGrpSpPr>
        <p:grpSpPr bwMode="auto">
          <a:xfrm>
            <a:off x="122238" y="1279525"/>
            <a:ext cx="8721725" cy="2119313"/>
            <a:chOff x="122082" y="1279578"/>
            <a:chExt cx="8619529" cy="2119079"/>
          </a:xfrm>
        </p:grpSpPr>
        <p:sp>
          <p:nvSpPr>
            <p:cNvPr id="9" name="正方形/長方形 8"/>
            <p:cNvSpPr/>
            <p:nvPr/>
          </p:nvSpPr>
          <p:spPr>
            <a:xfrm>
              <a:off x="126788" y="1755775"/>
              <a:ext cx="8614823" cy="164288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dist">
                <a:lnSpc>
                  <a:spcPts val="3200"/>
                </a:lnSpc>
                <a:buFont typeface="Wingdings" pitchFamily="2" charset="2"/>
                <a:buNone/>
                <a:defRPr/>
              </a:pPr>
              <a:r>
                <a:rPr lang="en-US" altLang="ja-JP" sz="2400" dirty="0">
                  <a:solidFill>
                    <a:schemeClr val="tx1"/>
                  </a:solidFill>
                  <a:ea typeface="HGP創英角ｺﾞｼｯｸUB" pitchFamily="50" charset="-128"/>
                  <a:cs typeface="ＤＨＰ平成明朝体W7" pitchFamily="2" charset="-128"/>
                </a:rPr>
                <a:t>  </a:t>
              </a:r>
              <a:r>
                <a:rPr lang="ja-JP" altLang="ja-JP" sz="2400" dirty="0">
                  <a:solidFill>
                    <a:schemeClr val="tx1"/>
                  </a:solidFill>
                  <a:ea typeface="HGP創英角ｺﾞｼｯｸUB" pitchFamily="50" charset="-128"/>
                  <a:cs typeface="ＤＨＰ平成明朝体W7" pitchFamily="2" charset="-128"/>
                </a:rPr>
                <a:t>望ましい集団活動を</a:t>
              </a:r>
              <a:r>
                <a:rPr lang="ja-JP" altLang="ja-JP" sz="2400" dirty="0" smtClean="0">
                  <a:solidFill>
                    <a:schemeClr val="tx1"/>
                  </a:solidFill>
                  <a:ea typeface="HGP創英角ｺﾞｼｯｸUB" pitchFamily="50" charset="-128"/>
                  <a:cs typeface="ＤＨＰ平成明朝体W7" pitchFamily="2" charset="-128"/>
                </a:rPr>
                <a:t>通して</a:t>
              </a:r>
              <a:r>
                <a:rPr lang="ja-JP" altLang="en-US" sz="2400" dirty="0" smtClean="0">
                  <a:solidFill>
                    <a:schemeClr val="tx1"/>
                  </a:solidFill>
                  <a:ea typeface="HGP創英角ｺﾞｼｯｸUB" pitchFamily="50" charset="-128"/>
                  <a:cs typeface="ＤＨＰ平成明朝体W7" pitchFamily="2" charset="-128"/>
                </a:rPr>
                <a:t>、</a:t>
              </a:r>
              <a:r>
                <a:rPr lang="ja-JP" altLang="ja-JP" sz="2400" dirty="0" smtClean="0">
                  <a:solidFill>
                    <a:schemeClr val="tx1"/>
                  </a:solidFill>
                  <a:ea typeface="HGP創英角ｺﾞｼｯｸUB" pitchFamily="50" charset="-128"/>
                  <a:cs typeface="ＤＨＰ平成明朝体W7" pitchFamily="2" charset="-128"/>
                </a:rPr>
                <a:t>心身</a:t>
              </a:r>
              <a:r>
                <a:rPr lang="ja-JP" altLang="ja-JP" sz="2400" dirty="0">
                  <a:solidFill>
                    <a:schemeClr val="tx1"/>
                  </a:solidFill>
                  <a:ea typeface="HGP創英角ｺﾞｼｯｸUB" pitchFamily="50" charset="-128"/>
                  <a:cs typeface="ＤＨＰ平成明朝体W7" pitchFamily="2" charset="-128"/>
                </a:rPr>
                <a:t>の調和のとれた発達と個性の</a:t>
              </a:r>
              <a:endParaRPr lang="en-US" altLang="ja-JP" sz="2400" dirty="0">
                <a:solidFill>
                  <a:schemeClr val="tx1"/>
                </a:solidFill>
                <a:ea typeface="HGP創英角ｺﾞｼｯｸUB" pitchFamily="50" charset="-128"/>
                <a:cs typeface="ＤＨＰ平成明朝体W7" pitchFamily="2" charset="-128"/>
              </a:endParaRPr>
            </a:p>
            <a:p>
              <a:pPr algn="dist">
                <a:lnSpc>
                  <a:spcPts val="3200"/>
                </a:lnSpc>
                <a:buFont typeface="Wingdings" pitchFamily="2" charset="2"/>
                <a:buNone/>
                <a:defRPr/>
              </a:pPr>
              <a:r>
                <a:rPr lang="ja-JP" altLang="ja-JP" sz="2400" dirty="0">
                  <a:solidFill>
                    <a:schemeClr val="tx1"/>
                  </a:solidFill>
                  <a:ea typeface="HGP創英角ｺﾞｼｯｸUB" pitchFamily="50" charset="-128"/>
                  <a:cs typeface="ＤＨＰ平成明朝体W7" pitchFamily="2" charset="-128"/>
                </a:rPr>
                <a:t>伸長を</a:t>
              </a:r>
              <a:r>
                <a:rPr lang="ja-JP" altLang="ja-JP" sz="2400" dirty="0" smtClean="0">
                  <a:solidFill>
                    <a:schemeClr val="tx1"/>
                  </a:solidFill>
                  <a:ea typeface="HGP創英角ｺﾞｼｯｸUB" pitchFamily="50" charset="-128"/>
                  <a:cs typeface="ＤＨＰ平成明朝体W7" pitchFamily="2" charset="-128"/>
                </a:rPr>
                <a:t>図り</a:t>
              </a:r>
              <a:r>
                <a:rPr lang="ja-JP" altLang="en-US" sz="2400" dirty="0" smtClean="0">
                  <a:solidFill>
                    <a:schemeClr val="tx1"/>
                  </a:solidFill>
                  <a:ea typeface="HGP創英角ｺﾞｼｯｸUB" pitchFamily="50" charset="-128"/>
                  <a:cs typeface="ＤＨＰ平成明朝体W7" pitchFamily="2" charset="-128"/>
                </a:rPr>
                <a:t>、</a:t>
              </a:r>
              <a:r>
                <a:rPr lang="en-US" altLang="ja-JP" sz="2400" dirty="0" smtClean="0">
                  <a:solidFill>
                    <a:schemeClr val="tx1"/>
                  </a:solidFill>
                  <a:ea typeface="HGP創英角ｺﾞｼｯｸUB" pitchFamily="50" charset="-128"/>
                  <a:cs typeface="ＤＨＰ平成明朝体W7" pitchFamily="2" charset="-128"/>
                </a:rPr>
                <a:t> </a:t>
              </a:r>
              <a:r>
                <a:rPr lang="ja-JP" altLang="ja-JP" sz="2400" dirty="0">
                  <a:solidFill>
                    <a:srgbClr val="0070C0"/>
                  </a:solidFill>
                  <a:ea typeface="HGP創英角ｺﾞｼｯｸUB" pitchFamily="50" charset="-128"/>
                  <a:cs typeface="ＤＨＰ平成明朝体W7" pitchFamily="2" charset="-128"/>
                </a:rPr>
                <a:t>集団の一員として</a:t>
              </a:r>
              <a:r>
                <a:rPr lang="en-US" altLang="ja-JP" sz="2400" dirty="0">
                  <a:solidFill>
                    <a:srgbClr val="0070C0"/>
                  </a:solidFill>
                  <a:ea typeface="HGP創英角ｺﾞｼｯｸUB" pitchFamily="50" charset="-128"/>
                  <a:cs typeface="ＤＨＰ平成明朝体W7" pitchFamily="2" charset="-128"/>
                </a:rPr>
                <a:t> </a:t>
              </a:r>
              <a:r>
                <a:rPr lang="ja-JP" altLang="ja-JP" sz="2400" dirty="0">
                  <a:solidFill>
                    <a:schemeClr val="tx1"/>
                  </a:solidFill>
                  <a:ea typeface="HGP創英角ｺﾞｼｯｸUB" pitchFamily="50" charset="-128"/>
                  <a:cs typeface="ＤＨＰ平成明朝体W7" pitchFamily="2" charset="-128"/>
                </a:rPr>
                <a:t>よりよい生活や人間関係を</a:t>
              </a:r>
              <a:r>
                <a:rPr lang="en-US" altLang="ja-JP" sz="2400" dirty="0">
                  <a:solidFill>
                    <a:schemeClr val="tx1"/>
                  </a:solidFill>
                  <a:ea typeface="HGP創英角ｺﾞｼｯｸUB" pitchFamily="50" charset="-128"/>
                  <a:cs typeface="ＤＨＰ平成明朝体W7" pitchFamily="2" charset="-128"/>
                </a:rPr>
                <a:t>  </a:t>
              </a:r>
            </a:p>
            <a:p>
              <a:pPr>
                <a:lnSpc>
                  <a:spcPts val="3200"/>
                </a:lnSpc>
                <a:buFont typeface="Wingdings" pitchFamily="2" charset="2"/>
                <a:buNone/>
                <a:defRPr/>
              </a:pPr>
              <a:r>
                <a:rPr lang="ja-JP" altLang="ja-JP" sz="2400" dirty="0">
                  <a:solidFill>
                    <a:schemeClr val="tx1"/>
                  </a:solidFill>
                  <a:ea typeface="HGP創英角ｺﾞｼｯｸUB" pitchFamily="50" charset="-128"/>
                  <a:cs typeface="ＤＨＰ平成明朝体W7" pitchFamily="2" charset="-128"/>
                </a:rPr>
                <a:t>築こうとする</a:t>
              </a:r>
              <a:r>
                <a:rPr lang="ja-JP" altLang="ja-JP" sz="2400" dirty="0" smtClean="0">
                  <a:solidFill>
                    <a:schemeClr val="tx1"/>
                  </a:solidFill>
                  <a:ea typeface="HGP創英角ｺﾞｼｯｸUB" pitchFamily="50" charset="-128"/>
                  <a:cs typeface="ＤＨＰ平成明朝体W7" pitchFamily="2" charset="-128"/>
                </a:rPr>
                <a:t>自主的</a:t>
              </a:r>
              <a:r>
                <a:rPr lang="ja-JP" altLang="en-US" sz="2400" dirty="0" smtClean="0">
                  <a:solidFill>
                    <a:schemeClr val="tx1"/>
                  </a:solidFill>
                  <a:ea typeface="HGP創英角ｺﾞｼｯｸUB" pitchFamily="50" charset="-128"/>
                  <a:cs typeface="ＤＨＰ平成明朝体W7" pitchFamily="2" charset="-128"/>
                </a:rPr>
                <a:t>、</a:t>
              </a:r>
              <a:r>
                <a:rPr lang="ja-JP" altLang="ja-JP" sz="2400" dirty="0" smtClean="0">
                  <a:solidFill>
                    <a:schemeClr val="tx1"/>
                  </a:solidFill>
                  <a:ea typeface="HGP創英角ｺﾞｼｯｸUB" pitchFamily="50" charset="-128"/>
                  <a:cs typeface="ＤＨＰ平成明朝体W7" pitchFamily="2" charset="-128"/>
                </a:rPr>
                <a:t>実践的</a:t>
              </a:r>
              <a:r>
                <a:rPr lang="ja-JP" altLang="ja-JP" sz="2400" dirty="0">
                  <a:solidFill>
                    <a:schemeClr val="tx1"/>
                  </a:solidFill>
                  <a:ea typeface="HGP創英角ｺﾞｼｯｸUB" pitchFamily="50" charset="-128"/>
                  <a:cs typeface="ＤＨＰ平成明朝体W7" pitchFamily="2" charset="-128"/>
                </a:rPr>
                <a:t>な態度を育てるととも</a:t>
              </a:r>
              <a:r>
                <a:rPr lang="ja-JP" altLang="ja-JP" sz="2400" dirty="0" smtClean="0">
                  <a:solidFill>
                    <a:schemeClr val="tx1"/>
                  </a:solidFill>
                  <a:ea typeface="HGP創英角ｺﾞｼｯｸUB" pitchFamily="50" charset="-128"/>
                  <a:cs typeface="ＤＨＰ平成明朝体W7" pitchFamily="2" charset="-128"/>
                </a:rPr>
                <a:t>に</a:t>
              </a:r>
              <a:r>
                <a:rPr lang="ja-JP" altLang="en-US" sz="2400" dirty="0" smtClean="0">
                  <a:solidFill>
                    <a:schemeClr val="tx1"/>
                  </a:solidFill>
                  <a:ea typeface="HGP創英角ｺﾞｼｯｸUB" pitchFamily="50" charset="-128"/>
                  <a:cs typeface="ＤＨＰ平成明朝体W7" pitchFamily="2" charset="-128"/>
                </a:rPr>
                <a:t>、</a:t>
              </a:r>
              <a:r>
                <a:rPr lang="ja-JP" altLang="ja-JP" sz="2400" dirty="0" smtClean="0">
                  <a:solidFill>
                    <a:srgbClr val="0066FF"/>
                  </a:solidFill>
                  <a:ea typeface="HGP創英角ｺﾞｼｯｸUB" pitchFamily="50" charset="-128"/>
                  <a:cs typeface="ＤＨＰ平成明朝体W7" pitchFamily="2" charset="-128"/>
                </a:rPr>
                <a:t>自己</a:t>
              </a:r>
              <a:r>
                <a:rPr lang="ja-JP" altLang="ja-JP" sz="2400" dirty="0">
                  <a:solidFill>
                    <a:srgbClr val="0066FF"/>
                  </a:solidFill>
                  <a:ea typeface="HGP創英角ｺﾞｼｯｸUB" pitchFamily="50" charset="-128"/>
                  <a:cs typeface="ＤＨＰ平成明朝体W7" pitchFamily="2" charset="-128"/>
                </a:rPr>
                <a:t>の生き方についての考え</a:t>
              </a:r>
              <a:r>
                <a:rPr lang="ja-JP" altLang="en-US" sz="2400" dirty="0">
                  <a:solidFill>
                    <a:srgbClr val="0066FF"/>
                  </a:solidFill>
                  <a:ea typeface="HGP創英角ｺﾞｼｯｸUB" pitchFamily="50" charset="-128"/>
                  <a:cs typeface="ＤＨＰ平成明朝体W7" pitchFamily="2" charset="-128"/>
                </a:rPr>
                <a:t>を</a:t>
              </a:r>
              <a:r>
                <a:rPr lang="ja-JP" altLang="en-US" sz="2400" dirty="0" smtClean="0">
                  <a:solidFill>
                    <a:schemeClr val="tx1"/>
                  </a:solidFill>
                  <a:ea typeface="HGP創英角ｺﾞｼｯｸUB" pitchFamily="50" charset="-128"/>
                  <a:cs typeface="ＤＨＰ平成明朝体W7" pitchFamily="2" charset="-128"/>
                </a:rPr>
                <a:t>深め、</a:t>
              </a:r>
              <a:r>
                <a:rPr lang="ja-JP" altLang="ja-JP" sz="2400" dirty="0" smtClean="0">
                  <a:solidFill>
                    <a:schemeClr val="tx1"/>
                  </a:solidFill>
                  <a:ea typeface="HGP創英角ｺﾞｼｯｸUB" pitchFamily="50" charset="-128"/>
                  <a:cs typeface="ＤＨＰ平成明朝体W7" pitchFamily="2" charset="-128"/>
                </a:rPr>
                <a:t>自己</a:t>
              </a:r>
              <a:r>
                <a:rPr lang="ja-JP" altLang="ja-JP" sz="2400" dirty="0">
                  <a:solidFill>
                    <a:schemeClr val="tx1"/>
                  </a:solidFill>
                  <a:ea typeface="HGP創英角ｺﾞｼｯｸUB" pitchFamily="50" charset="-128"/>
                  <a:cs typeface="ＤＨＰ平成明朝体W7" pitchFamily="2" charset="-128"/>
                </a:rPr>
                <a:t>を生かす能力を養う。</a:t>
              </a:r>
              <a:r>
                <a:rPr lang="en-US" altLang="ja-JP" sz="2400" dirty="0">
                  <a:solidFill>
                    <a:schemeClr val="tx1"/>
                  </a:solidFill>
                  <a:ea typeface="HGP創英角ｺﾞｼｯｸUB" pitchFamily="50" charset="-128"/>
                  <a:cs typeface="ＤＨＰ平成明朝体W7" pitchFamily="2" charset="-128"/>
                </a:rPr>
                <a:t>                             </a:t>
              </a:r>
              <a:endParaRPr lang="ja-JP" altLang="ja-JP" sz="2400" dirty="0">
                <a:solidFill>
                  <a:schemeClr val="tx1"/>
                </a:solidFill>
                <a:ea typeface="HGP創英角ｺﾞｼｯｸUB" pitchFamily="50" charset="-128"/>
                <a:cs typeface="ＤＨＰ平成明朝体W7" pitchFamily="2" charset="-128"/>
              </a:endParaRPr>
            </a:p>
          </p:txBody>
        </p:sp>
        <p:sp>
          <p:nvSpPr>
            <p:cNvPr id="7" name="正方形/長方形 6"/>
            <p:cNvSpPr/>
            <p:nvPr/>
          </p:nvSpPr>
          <p:spPr>
            <a:xfrm>
              <a:off x="122082" y="1279578"/>
              <a:ext cx="1799526" cy="50476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dirty="0">
                  <a:solidFill>
                    <a:schemeClr val="bg1"/>
                  </a:solidFill>
                  <a:ea typeface="ＤＦ特太ゴシック体" pitchFamily="1" charset="-128"/>
                </a:rPr>
                <a:t>小学校</a:t>
              </a:r>
            </a:p>
          </p:txBody>
        </p:sp>
      </p:grpSp>
      <p:grpSp>
        <p:nvGrpSpPr>
          <p:cNvPr id="3" name="グループ化 12"/>
          <p:cNvGrpSpPr>
            <a:grpSpLocks/>
          </p:cNvGrpSpPr>
          <p:nvPr/>
        </p:nvGrpSpPr>
        <p:grpSpPr bwMode="auto">
          <a:xfrm>
            <a:off x="117475" y="3733700"/>
            <a:ext cx="8734425" cy="2287588"/>
            <a:chOff x="117273" y="3479125"/>
            <a:chExt cx="8612973" cy="2288380"/>
          </a:xfrm>
        </p:grpSpPr>
        <p:sp>
          <p:nvSpPr>
            <p:cNvPr id="11" name="正方形/長方形 10"/>
            <p:cNvSpPr/>
            <p:nvPr/>
          </p:nvSpPr>
          <p:spPr>
            <a:xfrm>
              <a:off x="117273" y="3966657"/>
              <a:ext cx="8612973" cy="1800848"/>
            </a:xfrm>
            <a:prstGeom prst="rect">
              <a:avLst/>
            </a:prstGeom>
            <a:solidFill>
              <a:srgbClr val="CCFF9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273050" indent="-273050" algn="dist">
                <a:spcBef>
                  <a:spcPts val="600"/>
                </a:spcBef>
                <a:buClr>
                  <a:schemeClr val="accent1"/>
                </a:buClr>
                <a:buSzPct val="70000"/>
                <a:defRPr/>
              </a:pPr>
              <a:r>
                <a:rPr lang="en-US" altLang="ja-JP" sz="2400" dirty="0">
                  <a:solidFill>
                    <a:schemeClr val="tx1"/>
                  </a:solidFill>
                  <a:ea typeface="ＤＦ特太ゴシック体" pitchFamily="1" charset="-128"/>
                  <a:cs typeface="ＤＨＰ平成明朝体W7" pitchFamily="2" charset="-128"/>
                </a:rPr>
                <a:t>  </a:t>
              </a:r>
              <a:r>
                <a:rPr lang="ja-JP" altLang="ja-JP" sz="2400" dirty="0">
                  <a:solidFill>
                    <a:schemeClr val="tx1"/>
                  </a:solidFill>
                  <a:latin typeface="HGP創英角ｺﾞｼｯｸUB" pitchFamily="50" charset="-128"/>
                  <a:ea typeface="HGP創英角ｺﾞｼｯｸUB" pitchFamily="50" charset="-128"/>
                  <a:cs typeface="ＤＨＰ平成明朝体W7" pitchFamily="2" charset="-128"/>
                </a:rPr>
                <a:t>望ましい集団活動を</a:t>
              </a:r>
              <a:r>
                <a:rPr lang="ja-JP" altLang="ja-JP" sz="2400" dirty="0" smtClean="0">
                  <a:solidFill>
                    <a:schemeClr val="tx1"/>
                  </a:solidFill>
                  <a:latin typeface="HGP創英角ｺﾞｼｯｸUB" pitchFamily="50" charset="-128"/>
                  <a:ea typeface="HGP創英角ｺﾞｼｯｸUB" pitchFamily="50" charset="-128"/>
                  <a:cs typeface="ＤＨＰ平成明朝体W7" pitchFamily="2" charset="-128"/>
                </a:rPr>
                <a:t>通して</a:t>
              </a:r>
              <a:r>
                <a:rPr lang="ja-JP" altLang="en-US" sz="2400" dirty="0" smtClean="0">
                  <a:solidFill>
                    <a:schemeClr val="tx1"/>
                  </a:solidFill>
                  <a:latin typeface="HGP創英角ｺﾞｼｯｸUB" pitchFamily="50" charset="-128"/>
                  <a:ea typeface="HGP創英角ｺﾞｼｯｸUB" pitchFamily="50" charset="-128"/>
                  <a:cs typeface="ＤＨＰ平成明朝体W7" pitchFamily="2" charset="-128"/>
                </a:rPr>
                <a:t>、</a:t>
              </a:r>
              <a:r>
                <a:rPr lang="ja-JP" altLang="ja-JP" sz="2400" dirty="0" smtClean="0">
                  <a:solidFill>
                    <a:schemeClr val="tx1"/>
                  </a:solidFill>
                  <a:latin typeface="HGP創英角ｺﾞｼｯｸUB" pitchFamily="50" charset="-128"/>
                  <a:ea typeface="HGP創英角ｺﾞｼｯｸUB" pitchFamily="50" charset="-128"/>
                  <a:cs typeface="ＤＨＰ平成明朝体W7" pitchFamily="2" charset="-128"/>
                </a:rPr>
                <a:t>心身</a:t>
              </a:r>
              <a:r>
                <a:rPr lang="ja-JP" altLang="ja-JP" sz="2400" dirty="0">
                  <a:solidFill>
                    <a:schemeClr val="tx1"/>
                  </a:solidFill>
                  <a:latin typeface="HGP創英角ｺﾞｼｯｸUB" pitchFamily="50" charset="-128"/>
                  <a:ea typeface="HGP創英角ｺﾞｼｯｸUB" pitchFamily="50" charset="-128"/>
                  <a:cs typeface="ＤＨＰ平成明朝体W7" pitchFamily="2" charset="-128"/>
                </a:rPr>
                <a:t>の調和のとれた発達と個性の</a:t>
              </a:r>
              <a:endParaRPr lang="en-US" altLang="ja-JP" sz="2400" dirty="0">
                <a:solidFill>
                  <a:schemeClr val="tx1"/>
                </a:solidFill>
                <a:latin typeface="HGP創英角ｺﾞｼｯｸUB" pitchFamily="50" charset="-128"/>
                <a:ea typeface="HGP創英角ｺﾞｼｯｸUB" pitchFamily="50" charset="-128"/>
                <a:cs typeface="ＤＨＰ平成明朝体W7" pitchFamily="2" charset="-128"/>
              </a:endParaRPr>
            </a:p>
            <a:p>
              <a:pPr marL="273050" indent="-273050" algn="dist">
                <a:spcBef>
                  <a:spcPts val="600"/>
                </a:spcBef>
                <a:buClr>
                  <a:schemeClr val="accent1"/>
                </a:buClr>
                <a:buSzPct val="70000"/>
                <a:defRPr/>
              </a:pPr>
              <a:r>
                <a:rPr lang="ja-JP" altLang="ja-JP" sz="2400" dirty="0">
                  <a:solidFill>
                    <a:schemeClr val="tx1"/>
                  </a:solidFill>
                  <a:latin typeface="HGP創英角ｺﾞｼｯｸUB" pitchFamily="50" charset="-128"/>
                  <a:ea typeface="HGP創英角ｺﾞｼｯｸUB" pitchFamily="50" charset="-128"/>
                  <a:cs typeface="ＤＨＰ平成明朝体W7" pitchFamily="2" charset="-128"/>
                </a:rPr>
                <a:t>伸長を</a:t>
              </a:r>
              <a:r>
                <a:rPr lang="ja-JP" altLang="ja-JP" sz="2400" dirty="0" smtClean="0">
                  <a:solidFill>
                    <a:schemeClr val="tx1"/>
                  </a:solidFill>
                  <a:latin typeface="HGP創英角ｺﾞｼｯｸUB" pitchFamily="50" charset="-128"/>
                  <a:ea typeface="HGP創英角ｺﾞｼｯｸUB" pitchFamily="50" charset="-128"/>
                  <a:cs typeface="ＤＨＰ平成明朝体W7" pitchFamily="2" charset="-128"/>
                </a:rPr>
                <a:t>図り</a:t>
              </a:r>
              <a:r>
                <a:rPr lang="ja-JP" altLang="en-US" sz="2400" dirty="0" smtClean="0">
                  <a:solidFill>
                    <a:schemeClr val="tx1"/>
                  </a:solidFill>
                  <a:latin typeface="HGP創英角ｺﾞｼｯｸUB" pitchFamily="50" charset="-128"/>
                  <a:ea typeface="HGP創英角ｺﾞｼｯｸUB" pitchFamily="50" charset="-128"/>
                  <a:cs typeface="ＤＨＰ平成明朝体W7" pitchFamily="2" charset="-128"/>
                </a:rPr>
                <a:t>、</a:t>
              </a:r>
              <a:r>
                <a:rPr lang="ja-JP" altLang="ja-JP" sz="2400" dirty="0" smtClean="0">
                  <a:solidFill>
                    <a:srgbClr val="0070C0"/>
                  </a:solidFill>
                  <a:latin typeface="HGP創英角ｺﾞｼｯｸUB" pitchFamily="50" charset="-128"/>
                  <a:ea typeface="HGP創英角ｺﾞｼｯｸUB" pitchFamily="50" charset="-128"/>
                  <a:cs typeface="ＤＨＰ平成明朝体W7" pitchFamily="2" charset="-128"/>
                </a:rPr>
                <a:t>集団</a:t>
              </a:r>
              <a:r>
                <a:rPr lang="ja-JP" altLang="ja-JP" sz="2400" dirty="0">
                  <a:solidFill>
                    <a:srgbClr val="0070C0"/>
                  </a:solidFill>
                  <a:latin typeface="HGP創英角ｺﾞｼｯｸUB" pitchFamily="50" charset="-128"/>
                  <a:ea typeface="HGP創英角ｺﾞｼｯｸUB" pitchFamily="50" charset="-128"/>
                  <a:cs typeface="ＤＨＰ平成明朝体W7" pitchFamily="2" charset="-128"/>
                </a:rPr>
                <a:t>や社会の一員として</a:t>
              </a:r>
              <a:r>
                <a:rPr lang="ja-JP" altLang="ja-JP" sz="2400" dirty="0">
                  <a:solidFill>
                    <a:schemeClr val="tx1"/>
                  </a:solidFill>
                  <a:latin typeface="HGP創英角ｺﾞｼｯｸUB" pitchFamily="50" charset="-128"/>
                  <a:ea typeface="HGP創英角ｺﾞｼｯｸUB" pitchFamily="50" charset="-128"/>
                  <a:cs typeface="ＤＨＰ平成明朝体W7" pitchFamily="2" charset="-128"/>
                </a:rPr>
                <a:t>よりよい生活や人間関係を</a:t>
              </a:r>
              <a:endParaRPr lang="en-US" altLang="ja-JP" sz="2400" dirty="0">
                <a:solidFill>
                  <a:schemeClr val="tx1"/>
                </a:solidFill>
                <a:latin typeface="HGP創英角ｺﾞｼｯｸUB" pitchFamily="50" charset="-128"/>
                <a:ea typeface="HGP創英角ｺﾞｼｯｸUB" pitchFamily="50" charset="-128"/>
                <a:cs typeface="ＤＨＰ平成明朝体W7" pitchFamily="2" charset="-128"/>
              </a:endParaRPr>
            </a:p>
            <a:p>
              <a:pPr marL="273050" indent="-273050" algn="dist">
                <a:spcBef>
                  <a:spcPts val="600"/>
                </a:spcBef>
                <a:buClr>
                  <a:schemeClr val="accent1"/>
                </a:buClr>
                <a:buSzPct val="70000"/>
                <a:defRPr/>
              </a:pPr>
              <a:r>
                <a:rPr lang="ja-JP" altLang="ja-JP" sz="2400" dirty="0">
                  <a:solidFill>
                    <a:schemeClr val="tx1"/>
                  </a:solidFill>
                  <a:latin typeface="HGP創英角ｺﾞｼｯｸUB" pitchFamily="50" charset="-128"/>
                  <a:ea typeface="HGP創英角ｺﾞｼｯｸUB" pitchFamily="50" charset="-128"/>
                  <a:cs typeface="ＤＨＰ平成明朝体W7" pitchFamily="2" charset="-128"/>
                </a:rPr>
                <a:t>築こうとする</a:t>
              </a:r>
              <a:r>
                <a:rPr lang="ja-JP" altLang="ja-JP" sz="2400" dirty="0" smtClean="0">
                  <a:solidFill>
                    <a:schemeClr val="tx1"/>
                  </a:solidFill>
                  <a:latin typeface="HGP創英角ｺﾞｼｯｸUB" pitchFamily="50" charset="-128"/>
                  <a:ea typeface="HGP創英角ｺﾞｼｯｸUB" pitchFamily="50" charset="-128"/>
                  <a:cs typeface="ＤＨＰ平成明朝体W7" pitchFamily="2" charset="-128"/>
                </a:rPr>
                <a:t>自主的</a:t>
              </a:r>
              <a:r>
                <a:rPr lang="ja-JP" altLang="en-US" sz="2400" dirty="0" smtClean="0">
                  <a:solidFill>
                    <a:schemeClr val="tx1"/>
                  </a:solidFill>
                  <a:latin typeface="HGP創英角ｺﾞｼｯｸUB" pitchFamily="50" charset="-128"/>
                  <a:ea typeface="HGP創英角ｺﾞｼｯｸUB" pitchFamily="50" charset="-128"/>
                  <a:cs typeface="ＤＨＰ平成明朝体W7" pitchFamily="2" charset="-128"/>
                </a:rPr>
                <a:t>、</a:t>
              </a:r>
              <a:r>
                <a:rPr lang="ja-JP" altLang="ja-JP" sz="2400" dirty="0" smtClean="0">
                  <a:solidFill>
                    <a:schemeClr val="tx1"/>
                  </a:solidFill>
                  <a:latin typeface="HGP創英角ｺﾞｼｯｸUB" pitchFamily="50" charset="-128"/>
                  <a:ea typeface="HGP創英角ｺﾞｼｯｸUB" pitchFamily="50" charset="-128"/>
                  <a:cs typeface="ＤＨＰ平成明朝体W7" pitchFamily="2" charset="-128"/>
                </a:rPr>
                <a:t>実践的</a:t>
              </a:r>
              <a:r>
                <a:rPr lang="ja-JP" altLang="ja-JP" sz="2400" dirty="0">
                  <a:solidFill>
                    <a:schemeClr val="tx1"/>
                  </a:solidFill>
                  <a:latin typeface="HGP創英角ｺﾞｼｯｸUB" pitchFamily="50" charset="-128"/>
                  <a:ea typeface="HGP創英角ｺﾞｼｯｸUB" pitchFamily="50" charset="-128"/>
                  <a:cs typeface="ＤＨＰ平成明朝体W7" pitchFamily="2" charset="-128"/>
                </a:rPr>
                <a:t>な態度を育てるととも</a:t>
              </a:r>
              <a:r>
                <a:rPr lang="ja-JP" altLang="ja-JP" sz="2400" dirty="0" smtClean="0">
                  <a:solidFill>
                    <a:schemeClr val="tx1"/>
                  </a:solidFill>
                  <a:latin typeface="HGP創英角ｺﾞｼｯｸUB" pitchFamily="50" charset="-128"/>
                  <a:ea typeface="HGP創英角ｺﾞｼｯｸUB" pitchFamily="50" charset="-128"/>
                  <a:cs typeface="ＤＨＰ平成明朝体W7" pitchFamily="2" charset="-128"/>
                </a:rPr>
                <a:t>に</a:t>
              </a:r>
              <a:r>
                <a:rPr lang="ja-JP" altLang="en-US" sz="2400" dirty="0" smtClean="0">
                  <a:solidFill>
                    <a:schemeClr val="tx1"/>
                  </a:solidFill>
                  <a:latin typeface="HGP創英角ｺﾞｼｯｸUB" pitchFamily="50" charset="-128"/>
                  <a:ea typeface="HGP創英角ｺﾞｼｯｸUB" pitchFamily="50" charset="-128"/>
                  <a:cs typeface="ＤＨＰ平成明朝体W7" pitchFamily="2" charset="-128"/>
                </a:rPr>
                <a:t>、</a:t>
              </a:r>
              <a:r>
                <a:rPr lang="ja-JP" altLang="en-US" sz="2400" dirty="0" smtClean="0">
                  <a:solidFill>
                    <a:srgbClr val="0070C0"/>
                  </a:solidFill>
                  <a:latin typeface="HGP創英角ｺﾞｼｯｸUB" pitchFamily="50" charset="-128"/>
                  <a:ea typeface="HGP創英角ｺﾞｼｯｸUB" pitchFamily="50" charset="-128"/>
                  <a:cs typeface="ＤＨＰ平成明朝体W7" pitchFamily="2" charset="-128"/>
                </a:rPr>
                <a:t>人間</a:t>
              </a:r>
              <a:r>
                <a:rPr lang="ja-JP" altLang="en-US" sz="2400" dirty="0">
                  <a:solidFill>
                    <a:srgbClr val="0070C0"/>
                  </a:solidFill>
                  <a:latin typeface="HGP創英角ｺﾞｼｯｸUB" pitchFamily="50" charset="-128"/>
                  <a:ea typeface="HGP創英角ｺﾞｼｯｸUB" pitchFamily="50" charset="-128"/>
                  <a:cs typeface="ＤＨＰ平成明朝体W7" pitchFamily="2" charset="-128"/>
                </a:rPr>
                <a:t>としての</a:t>
              </a:r>
              <a:endParaRPr lang="en-US" altLang="ja-JP" sz="2400" dirty="0">
                <a:solidFill>
                  <a:srgbClr val="0070C0"/>
                </a:solidFill>
                <a:latin typeface="HGP創英角ｺﾞｼｯｸUB" pitchFamily="50" charset="-128"/>
                <a:ea typeface="HGP創英角ｺﾞｼｯｸUB" pitchFamily="50" charset="-128"/>
                <a:cs typeface="ＤＨＰ平成明朝体W7" pitchFamily="2" charset="-128"/>
              </a:endParaRPr>
            </a:p>
            <a:p>
              <a:pPr marL="273050" indent="-273050">
                <a:spcBef>
                  <a:spcPts val="600"/>
                </a:spcBef>
                <a:buClr>
                  <a:schemeClr val="accent1"/>
                </a:buClr>
                <a:buSzPct val="70000"/>
                <a:defRPr/>
              </a:pPr>
              <a:r>
                <a:rPr lang="ja-JP" altLang="ja-JP" sz="2400" dirty="0">
                  <a:solidFill>
                    <a:srgbClr val="0070C0"/>
                  </a:solidFill>
                  <a:latin typeface="HGP創英角ｺﾞｼｯｸUB" pitchFamily="50" charset="-128"/>
                  <a:ea typeface="HGP創英角ｺﾞｼｯｸUB" pitchFamily="50" charset="-128"/>
                  <a:cs typeface="ＤＨＰ平成明朝体W7" pitchFamily="2" charset="-128"/>
                </a:rPr>
                <a:t>生き方についての自覚</a:t>
              </a:r>
              <a:r>
                <a:rPr lang="ja-JP" altLang="ja-JP" sz="2400" dirty="0">
                  <a:solidFill>
                    <a:schemeClr val="tx1"/>
                  </a:solidFill>
                  <a:latin typeface="HGP創英角ｺﾞｼｯｸUB" pitchFamily="50" charset="-128"/>
                  <a:ea typeface="HGP創英角ｺﾞｼｯｸUB" pitchFamily="50" charset="-128"/>
                  <a:cs typeface="ＤＨＰ平成明朝体W7" pitchFamily="2" charset="-128"/>
                </a:rPr>
                <a:t>を</a:t>
              </a:r>
              <a:r>
                <a:rPr lang="ja-JP" altLang="ja-JP" sz="2400" dirty="0" smtClean="0">
                  <a:solidFill>
                    <a:schemeClr val="tx1"/>
                  </a:solidFill>
                  <a:latin typeface="HGP創英角ｺﾞｼｯｸUB" pitchFamily="50" charset="-128"/>
                  <a:ea typeface="HGP創英角ｺﾞｼｯｸUB" pitchFamily="50" charset="-128"/>
                  <a:cs typeface="ＤＨＰ平成明朝体W7" pitchFamily="2" charset="-128"/>
                </a:rPr>
                <a:t>深め</a:t>
              </a:r>
              <a:r>
                <a:rPr lang="ja-JP" altLang="en-US" sz="2400" dirty="0" smtClean="0">
                  <a:solidFill>
                    <a:schemeClr val="tx1"/>
                  </a:solidFill>
                  <a:latin typeface="HGP創英角ｺﾞｼｯｸUB" pitchFamily="50" charset="-128"/>
                  <a:ea typeface="HGP創英角ｺﾞｼｯｸUB" pitchFamily="50" charset="-128"/>
                  <a:cs typeface="ＤＨＰ平成明朝体W7" pitchFamily="2" charset="-128"/>
                </a:rPr>
                <a:t>、</a:t>
              </a:r>
              <a:r>
                <a:rPr lang="ja-JP" altLang="ja-JP" sz="2400" dirty="0" smtClean="0">
                  <a:solidFill>
                    <a:schemeClr val="tx1"/>
                  </a:solidFill>
                  <a:latin typeface="HGP創英角ｺﾞｼｯｸUB" pitchFamily="50" charset="-128"/>
                  <a:ea typeface="HGP創英角ｺﾞｼｯｸUB" pitchFamily="50" charset="-128"/>
                  <a:cs typeface="ＤＨＰ平成明朝体W7" pitchFamily="2" charset="-128"/>
                </a:rPr>
                <a:t>自己</a:t>
              </a:r>
              <a:r>
                <a:rPr lang="ja-JP" altLang="ja-JP" sz="2400" dirty="0">
                  <a:solidFill>
                    <a:schemeClr val="tx1"/>
                  </a:solidFill>
                  <a:latin typeface="HGP創英角ｺﾞｼｯｸUB" pitchFamily="50" charset="-128"/>
                  <a:ea typeface="HGP創英角ｺﾞｼｯｸUB" pitchFamily="50" charset="-128"/>
                  <a:cs typeface="ＤＨＰ平成明朝体W7" pitchFamily="2" charset="-128"/>
                </a:rPr>
                <a:t>を生かす能力を養う。</a:t>
              </a:r>
            </a:p>
          </p:txBody>
        </p:sp>
        <p:sp>
          <p:nvSpPr>
            <p:cNvPr id="8" name="正方形/長方形 7"/>
            <p:cNvSpPr/>
            <p:nvPr/>
          </p:nvSpPr>
          <p:spPr>
            <a:xfrm>
              <a:off x="139189" y="3479125"/>
              <a:ext cx="1798675" cy="503412"/>
            </a:xfrm>
            <a:prstGeom prst="rect">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dirty="0">
                  <a:solidFill>
                    <a:schemeClr val="bg1"/>
                  </a:solidFill>
                  <a:ea typeface="ＤＦ特太ゴシック体" pitchFamily="1" charset="-128"/>
                </a:rPr>
                <a:t>中学校</a:t>
              </a:r>
            </a:p>
          </p:txBody>
        </p:sp>
      </p:grpSp>
      <p:sp>
        <p:nvSpPr>
          <p:cNvPr id="12" name="正方形/長方形 11"/>
          <p:cNvSpPr/>
          <p:nvPr/>
        </p:nvSpPr>
        <p:spPr>
          <a:xfrm>
            <a:off x="4572000" y="1124744"/>
            <a:ext cx="4104456" cy="43204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latin typeface="ＭＳ ゴシック" pitchFamily="49" charset="-128"/>
                <a:ea typeface="ＭＳ ゴシック" pitchFamily="49" charset="-128"/>
              </a:rPr>
              <a:t>解説特別活動編　　</a:t>
            </a:r>
            <a:r>
              <a:rPr lang="ja-JP" altLang="en-US" dirty="0" smtClean="0">
                <a:solidFill>
                  <a:schemeClr val="tx1"/>
                </a:solidFill>
                <a:latin typeface="Century" pitchFamily="18" charset="0"/>
                <a:ea typeface="ＭＳ ゴシック" pitchFamily="49" charset="-128"/>
              </a:rPr>
              <a:t>小８</a:t>
            </a:r>
            <a:r>
              <a:rPr lang="en-US" altLang="ja-JP" dirty="0" smtClean="0">
                <a:solidFill>
                  <a:schemeClr val="tx1"/>
                </a:solidFill>
                <a:latin typeface="Century" pitchFamily="18" charset="0"/>
                <a:ea typeface="ＭＳ ゴシック" pitchFamily="49" charset="-128"/>
              </a:rPr>
              <a:t>P</a:t>
            </a:r>
            <a:r>
              <a:rPr lang="ja-JP" altLang="en-US" dirty="0" err="1" smtClean="0">
                <a:solidFill>
                  <a:schemeClr val="tx1"/>
                </a:solidFill>
                <a:latin typeface="Century" pitchFamily="18" charset="0"/>
                <a:ea typeface="ＭＳ ゴシック" pitchFamily="49" charset="-128"/>
              </a:rPr>
              <a:t>、</a:t>
            </a:r>
            <a:r>
              <a:rPr lang="ja-JP" altLang="en-US" dirty="0" smtClean="0">
                <a:solidFill>
                  <a:schemeClr val="tx1"/>
                </a:solidFill>
                <a:latin typeface="Century" pitchFamily="18" charset="0"/>
                <a:ea typeface="ＭＳ ゴシック" pitchFamily="49" charset="-128"/>
              </a:rPr>
              <a:t>中７</a:t>
            </a:r>
            <a:r>
              <a:rPr lang="en-US" altLang="ja-JP" dirty="0" smtClean="0">
                <a:solidFill>
                  <a:schemeClr val="tx1"/>
                </a:solidFill>
                <a:latin typeface="Century" pitchFamily="18" charset="0"/>
                <a:ea typeface="ＭＳ ゴシック" pitchFamily="49" charset="-128"/>
              </a:rPr>
              <a:t>P</a:t>
            </a:r>
            <a:endParaRPr kumimoji="1" lang="ja-JP" altLang="en-US" dirty="0">
              <a:solidFill>
                <a:schemeClr val="tx1"/>
              </a:solidFill>
              <a:latin typeface="Century" pitchFamily="18" charset="0"/>
              <a:ea typeface="ＭＳ ゴシック" pitchFamily="49" charset="-128"/>
            </a:endParaRPr>
          </a:p>
        </p:txBody>
      </p:sp>
      <p:sp>
        <p:nvSpPr>
          <p:cNvPr id="13" name="テキスト ボックス 12"/>
          <p:cNvSpPr txBox="1"/>
          <p:nvPr/>
        </p:nvSpPr>
        <p:spPr>
          <a:xfrm>
            <a:off x="8028384" y="6381328"/>
            <a:ext cx="1152128" cy="461665"/>
          </a:xfrm>
          <a:prstGeom prst="rect">
            <a:avLst/>
          </a:prstGeom>
          <a:noFill/>
        </p:spPr>
        <p:txBody>
          <a:bodyPr wrap="square" rtlCol="0">
            <a:spAutoFit/>
          </a:bodyPr>
          <a:lstStyle/>
          <a:p>
            <a:r>
              <a:rPr kumimoji="1" lang="ja-JP" altLang="en-US" sz="2400" b="1" dirty="0" smtClean="0"/>
              <a:t>＜５＞</a:t>
            </a:r>
            <a:endParaRPr kumimoji="1" lang="ja-JP" alt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trips(downRigh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7584" y="188640"/>
            <a:ext cx="7467600" cy="810344"/>
          </a:xfrm>
        </p:spPr>
        <p:txBody>
          <a:bodyPr anchor="ctr" anchorCtr="0">
            <a:normAutofit/>
          </a:bodyPr>
          <a:lstStyle/>
          <a:p>
            <a:pPr algn="ctr"/>
            <a:r>
              <a:rPr lang="ja-JP" altLang="en-US" sz="4000" b="1" dirty="0" smtClean="0">
                <a:solidFill>
                  <a:schemeClr val="tx1"/>
                </a:solidFill>
                <a:latin typeface="HG丸ｺﾞｼｯｸM-PRO" pitchFamily="50" charset="-128"/>
                <a:ea typeface="HG丸ｺﾞｼｯｸM-PRO" pitchFamily="50" charset="-128"/>
              </a:rPr>
              <a:t>特別活動の教育的意義</a:t>
            </a:r>
            <a:endParaRPr lang="ja-JP" altLang="en-US" sz="4000" b="1" dirty="0">
              <a:solidFill>
                <a:schemeClr val="tx1"/>
              </a:solidFill>
              <a:latin typeface="HG丸ｺﾞｼｯｸM-PRO" pitchFamily="50" charset="-128"/>
              <a:ea typeface="HG丸ｺﾞｼｯｸM-PRO" pitchFamily="50" charset="-128"/>
            </a:endParaRPr>
          </a:p>
        </p:txBody>
      </p:sp>
      <p:sp>
        <p:nvSpPr>
          <p:cNvPr id="7" name="正方形/長方形 6"/>
          <p:cNvSpPr/>
          <p:nvPr/>
        </p:nvSpPr>
        <p:spPr>
          <a:xfrm>
            <a:off x="251520" y="1700808"/>
            <a:ext cx="8568952" cy="4896544"/>
          </a:xfrm>
          <a:prstGeom prst="rect">
            <a:avLst/>
          </a:prstGeom>
          <a:solidFill>
            <a:srgbClr val="FFFF6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1950" indent="-361950"/>
            <a:r>
              <a:rPr lang="ja-JP" altLang="en-US" sz="2400" b="1" dirty="0" smtClean="0">
                <a:solidFill>
                  <a:schemeClr val="tx1"/>
                </a:solidFill>
                <a:latin typeface="ＭＳ ゴシック" pitchFamily="49" charset="-128"/>
                <a:ea typeface="ＭＳ ゴシック" pitchFamily="49" charset="-128"/>
                <a:cs typeface="ＤＨＰ平成明朝体W7" pitchFamily="2" charset="-128"/>
              </a:rPr>
              <a:t>ア　集団や社会の一員として、「なすことによって学ぶ」活動を通して、</a:t>
            </a:r>
            <a:r>
              <a:rPr lang="ja-JP" altLang="en-US" sz="2400" b="1" dirty="0" smtClean="0">
                <a:solidFill>
                  <a:srgbClr val="FF0000"/>
                </a:solidFill>
                <a:latin typeface="ＭＳ ゴシック" pitchFamily="49" charset="-128"/>
                <a:ea typeface="ＭＳ ゴシック" pitchFamily="49" charset="-128"/>
                <a:cs typeface="ＤＨＰ平成明朝体W7" pitchFamily="2" charset="-128"/>
              </a:rPr>
              <a:t>自主的、実践的な態度を身に付ける活動</a:t>
            </a:r>
            <a:r>
              <a:rPr lang="ja-JP" altLang="en-US" sz="2400" b="1" dirty="0" smtClean="0">
                <a:solidFill>
                  <a:schemeClr val="tx1"/>
                </a:solidFill>
                <a:latin typeface="ＭＳ ゴシック" pitchFamily="49" charset="-128"/>
                <a:ea typeface="ＭＳ ゴシック" pitchFamily="49" charset="-128"/>
                <a:cs typeface="ＤＨＰ平成明朝体W7" pitchFamily="2" charset="-128"/>
              </a:rPr>
              <a:t>である。</a:t>
            </a:r>
            <a:endParaRPr lang="en-US" altLang="ja-JP" sz="2400" b="1" dirty="0" smtClean="0">
              <a:solidFill>
                <a:schemeClr val="tx1"/>
              </a:solidFill>
              <a:latin typeface="ＭＳ ゴシック" pitchFamily="49" charset="-128"/>
              <a:ea typeface="ＭＳ ゴシック" pitchFamily="49" charset="-128"/>
              <a:cs typeface="ＤＨＰ平成明朝体W7" pitchFamily="2" charset="-128"/>
            </a:endParaRPr>
          </a:p>
          <a:p>
            <a:pPr marL="361950" indent="-361950"/>
            <a:r>
              <a:rPr lang="ja-JP" altLang="en-US" sz="2400" b="1" dirty="0" smtClean="0">
                <a:solidFill>
                  <a:schemeClr val="tx1"/>
                </a:solidFill>
                <a:latin typeface="ＭＳ ゴシック" pitchFamily="49" charset="-128"/>
                <a:ea typeface="ＭＳ ゴシック" pitchFamily="49" charset="-128"/>
                <a:cs typeface="ＤＨＰ平成明朝体W7" pitchFamily="2" charset="-128"/>
              </a:rPr>
              <a:t>イ　教師と生徒及び生徒相互の</a:t>
            </a:r>
            <a:r>
              <a:rPr lang="ja-JP" altLang="en-US" sz="2400" b="1" dirty="0" smtClean="0">
                <a:solidFill>
                  <a:srgbClr val="FF0000"/>
                </a:solidFill>
                <a:latin typeface="ＭＳ ゴシック" pitchFamily="49" charset="-128"/>
                <a:ea typeface="ＭＳ ゴシック" pitchFamily="49" charset="-128"/>
                <a:cs typeface="ＤＨＰ平成明朝体W7" pitchFamily="2" charset="-128"/>
              </a:rPr>
              <a:t>人間的な触れ合いを基盤とする活動</a:t>
            </a:r>
            <a:r>
              <a:rPr lang="ja-JP" altLang="en-US" sz="2400" b="1" dirty="0" smtClean="0">
                <a:solidFill>
                  <a:schemeClr val="tx1"/>
                </a:solidFill>
                <a:latin typeface="ＭＳ ゴシック" pitchFamily="49" charset="-128"/>
                <a:ea typeface="ＭＳ ゴシック" pitchFamily="49" charset="-128"/>
                <a:cs typeface="ＤＨＰ平成明朝体W7" pitchFamily="2" charset="-128"/>
              </a:rPr>
              <a:t>である。</a:t>
            </a:r>
            <a:endParaRPr lang="en-US" altLang="ja-JP" sz="2400" b="1" dirty="0" smtClean="0">
              <a:solidFill>
                <a:schemeClr val="tx1"/>
              </a:solidFill>
              <a:latin typeface="ＭＳ ゴシック" pitchFamily="49" charset="-128"/>
              <a:ea typeface="ＭＳ ゴシック" pitchFamily="49" charset="-128"/>
              <a:cs typeface="ＤＨＰ平成明朝体W7" pitchFamily="2" charset="-128"/>
            </a:endParaRPr>
          </a:p>
          <a:p>
            <a:pPr marL="361950" indent="-361950"/>
            <a:r>
              <a:rPr lang="ja-JP" altLang="en-US" sz="2400" b="1" dirty="0" smtClean="0">
                <a:solidFill>
                  <a:schemeClr val="tx1"/>
                </a:solidFill>
                <a:latin typeface="ＭＳ ゴシック" pitchFamily="49" charset="-128"/>
                <a:ea typeface="ＭＳ ゴシック" pitchFamily="49" charset="-128"/>
                <a:cs typeface="ＤＨＰ平成明朝体W7" pitchFamily="2" charset="-128"/>
              </a:rPr>
              <a:t>ウ　生徒の</a:t>
            </a:r>
            <a:r>
              <a:rPr lang="ja-JP" altLang="en-US" sz="2400" b="1" dirty="0" smtClean="0">
                <a:solidFill>
                  <a:srgbClr val="FF0000"/>
                </a:solidFill>
                <a:latin typeface="ＭＳ ゴシック" pitchFamily="49" charset="-128"/>
                <a:ea typeface="ＭＳ ゴシック" pitchFamily="49" charset="-128"/>
                <a:cs typeface="ＤＨＰ平成明朝体W7" pitchFamily="2" charset="-128"/>
              </a:rPr>
              <a:t>個性や能力の伸長、協力の精神などの育成を図る活動</a:t>
            </a:r>
            <a:r>
              <a:rPr lang="ja-JP" altLang="en-US" sz="2400" b="1" dirty="0" smtClean="0">
                <a:solidFill>
                  <a:schemeClr val="tx1"/>
                </a:solidFill>
                <a:latin typeface="ＭＳ ゴシック" pitchFamily="49" charset="-128"/>
                <a:ea typeface="ＭＳ ゴシック" pitchFamily="49" charset="-128"/>
                <a:cs typeface="ＤＨＰ平成明朝体W7" pitchFamily="2" charset="-128"/>
              </a:rPr>
              <a:t>である。</a:t>
            </a:r>
            <a:endParaRPr lang="en-US" altLang="ja-JP" sz="2400" b="1" dirty="0" smtClean="0">
              <a:solidFill>
                <a:schemeClr val="tx1"/>
              </a:solidFill>
              <a:latin typeface="ＭＳ ゴシック" pitchFamily="49" charset="-128"/>
              <a:ea typeface="ＭＳ ゴシック" pitchFamily="49" charset="-128"/>
              <a:cs typeface="ＤＨＰ平成明朝体W7" pitchFamily="2" charset="-128"/>
            </a:endParaRPr>
          </a:p>
          <a:p>
            <a:pPr marL="361950" indent="-361950"/>
            <a:r>
              <a:rPr lang="ja-JP" altLang="en-US" sz="2400" b="1" dirty="0" smtClean="0">
                <a:solidFill>
                  <a:schemeClr val="tx1"/>
                </a:solidFill>
                <a:latin typeface="ＭＳ ゴシック" pitchFamily="49" charset="-128"/>
                <a:ea typeface="ＭＳ ゴシック" pitchFamily="49" charset="-128"/>
                <a:cs typeface="ＤＨＰ平成明朝体W7" pitchFamily="2" charset="-128"/>
              </a:rPr>
              <a:t>エ　各教科、道徳、総合的な学習の時間などの</a:t>
            </a:r>
            <a:r>
              <a:rPr lang="ja-JP" altLang="en-US" sz="2400" b="1" dirty="0" smtClean="0">
                <a:solidFill>
                  <a:srgbClr val="FF0000"/>
                </a:solidFill>
                <a:latin typeface="ＭＳ ゴシック" pitchFamily="49" charset="-128"/>
                <a:ea typeface="ＭＳ ゴシック" pitchFamily="49" charset="-128"/>
                <a:cs typeface="ＤＨＰ平成明朝体W7" pitchFamily="2" charset="-128"/>
              </a:rPr>
              <a:t>学習に対して、興味や関心を高める活動</a:t>
            </a:r>
            <a:r>
              <a:rPr lang="ja-JP" altLang="en-US" sz="2400" b="1" dirty="0" smtClean="0">
                <a:solidFill>
                  <a:schemeClr val="tx1"/>
                </a:solidFill>
                <a:latin typeface="ＭＳ ゴシック" pitchFamily="49" charset="-128"/>
                <a:ea typeface="ＭＳ ゴシック" pitchFamily="49" charset="-128"/>
                <a:cs typeface="ＤＨＰ平成明朝体W7" pitchFamily="2" charset="-128"/>
              </a:rPr>
              <a:t>である。また、逆に各教科等で培われた能力などが</a:t>
            </a:r>
            <a:r>
              <a:rPr lang="ja-JP" altLang="en-US" sz="2400" b="1" dirty="0" smtClean="0">
                <a:solidFill>
                  <a:srgbClr val="FF0000"/>
                </a:solidFill>
                <a:latin typeface="ＭＳ ゴシック" pitchFamily="49" charset="-128"/>
                <a:ea typeface="ＭＳ ゴシック" pitchFamily="49" charset="-128"/>
                <a:cs typeface="ＤＨＰ平成明朝体W7" pitchFamily="2" charset="-128"/>
              </a:rPr>
              <a:t>総合・発展される活動</a:t>
            </a:r>
            <a:r>
              <a:rPr lang="ja-JP" altLang="en-US" sz="2400" b="1" dirty="0" smtClean="0">
                <a:solidFill>
                  <a:schemeClr val="tx1"/>
                </a:solidFill>
                <a:latin typeface="ＭＳ ゴシック" pitchFamily="49" charset="-128"/>
                <a:ea typeface="ＭＳ ゴシック" pitchFamily="49" charset="-128"/>
                <a:cs typeface="ＤＨＰ平成明朝体W7" pitchFamily="2" charset="-128"/>
              </a:rPr>
              <a:t>でもある。</a:t>
            </a:r>
            <a:endParaRPr lang="en-US" altLang="ja-JP" sz="2400" b="1" dirty="0" smtClean="0">
              <a:solidFill>
                <a:schemeClr val="tx1"/>
              </a:solidFill>
              <a:latin typeface="ＭＳ ゴシック" pitchFamily="49" charset="-128"/>
              <a:ea typeface="ＭＳ ゴシック" pitchFamily="49" charset="-128"/>
              <a:cs typeface="ＤＨＰ平成明朝体W7" pitchFamily="2" charset="-128"/>
            </a:endParaRPr>
          </a:p>
          <a:p>
            <a:pPr marL="361950" indent="-361950"/>
            <a:r>
              <a:rPr lang="ja-JP" altLang="en-US" sz="2400" b="1" dirty="0" smtClean="0">
                <a:solidFill>
                  <a:schemeClr val="tx1"/>
                </a:solidFill>
                <a:latin typeface="ＭＳ ゴシック" pitchFamily="49" charset="-128"/>
                <a:ea typeface="ＭＳ ゴシック" pitchFamily="49" charset="-128"/>
                <a:cs typeface="ＤＨＰ平成明朝体W7" pitchFamily="2" charset="-128"/>
              </a:rPr>
              <a:t>オ　知・徳・体の調和のとれた</a:t>
            </a:r>
            <a:r>
              <a:rPr lang="ja-JP" altLang="en-US" sz="2400" b="1" dirty="0" smtClean="0">
                <a:solidFill>
                  <a:srgbClr val="FF0000"/>
                </a:solidFill>
                <a:latin typeface="ＭＳ ゴシック" pitchFamily="49" charset="-128"/>
                <a:ea typeface="ＭＳ ゴシック" pitchFamily="49" charset="-128"/>
                <a:cs typeface="ＤＨＰ平成明朝体W7" pitchFamily="2" charset="-128"/>
              </a:rPr>
              <a:t>豊かな人間性や社会性の育成を図る活動</a:t>
            </a:r>
            <a:r>
              <a:rPr lang="ja-JP" altLang="en-US" sz="2400" b="1" dirty="0" smtClean="0">
                <a:solidFill>
                  <a:schemeClr val="tx1"/>
                </a:solidFill>
                <a:latin typeface="ＭＳ ゴシック" pitchFamily="49" charset="-128"/>
                <a:ea typeface="ＭＳ ゴシック" pitchFamily="49" charset="-128"/>
                <a:cs typeface="ＤＨＰ平成明朝体W7" pitchFamily="2" charset="-128"/>
              </a:rPr>
              <a:t>である。</a:t>
            </a:r>
            <a:endParaRPr lang="ja-JP" altLang="en-US" sz="2400" b="1" dirty="0">
              <a:solidFill>
                <a:schemeClr val="tx1"/>
              </a:solidFill>
              <a:latin typeface="ＭＳ ゴシック" pitchFamily="49" charset="-128"/>
              <a:ea typeface="ＭＳ ゴシック" pitchFamily="49" charset="-128"/>
              <a:cs typeface="ＤＨＰ平成明朝体W7" pitchFamily="2" charset="-128"/>
            </a:endParaRPr>
          </a:p>
        </p:txBody>
      </p:sp>
      <p:sp>
        <p:nvSpPr>
          <p:cNvPr id="5" name="正方形/長方形 4"/>
          <p:cNvSpPr/>
          <p:nvPr/>
        </p:nvSpPr>
        <p:spPr>
          <a:xfrm>
            <a:off x="4572000" y="1124744"/>
            <a:ext cx="4104456" cy="43204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latin typeface="ＭＳ ゴシック" pitchFamily="49" charset="-128"/>
                <a:ea typeface="ＭＳ ゴシック" pitchFamily="49" charset="-128"/>
              </a:rPr>
              <a:t>解説特別活動編　　</a:t>
            </a:r>
            <a:r>
              <a:rPr lang="ja-JP" altLang="en-US" dirty="0" smtClean="0">
                <a:solidFill>
                  <a:schemeClr val="tx1"/>
                </a:solidFill>
                <a:latin typeface="Century" pitchFamily="18" charset="0"/>
                <a:ea typeface="ＭＳ ゴシック" pitchFamily="49" charset="-128"/>
              </a:rPr>
              <a:t>小</a:t>
            </a:r>
            <a:r>
              <a:rPr lang="en-US" altLang="ja-JP" dirty="0" smtClean="0">
                <a:solidFill>
                  <a:schemeClr val="tx1"/>
                </a:solidFill>
                <a:latin typeface="Century" pitchFamily="18" charset="0"/>
                <a:ea typeface="ＭＳ ゴシック" pitchFamily="49" charset="-128"/>
              </a:rPr>
              <a:t>20P</a:t>
            </a:r>
            <a:r>
              <a:rPr lang="ja-JP" altLang="en-US" dirty="0" err="1" smtClean="0">
                <a:solidFill>
                  <a:schemeClr val="tx1"/>
                </a:solidFill>
                <a:latin typeface="Century" pitchFamily="18" charset="0"/>
                <a:ea typeface="ＭＳ ゴシック" pitchFamily="49" charset="-128"/>
              </a:rPr>
              <a:t>、</a:t>
            </a:r>
            <a:r>
              <a:rPr lang="ja-JP" altLang="en-US" dirty="0" smtClean="0">
                <a:solidFill>
                  <a:schemeClr val="tx1"/>
                </a:solidFill>
                <a:latin typeface="Century" pitchFamily="18" charset="0"/>
                <a:ea typeface="ＭＳ ゴシック" pitchFamily="49" charset="-128"/>
              </a:rPr>
              <a:t>中</a:t>
            </a:r>
            <a:r>
              <a:rPr lang="en-US" altLang="ja-JP" dirty="0" smtClean="0">
                <a:solidFill>
                  <a:schemeClr val="tx1"/>
                </a:solidFill>
                <a:latin typeface="Century" pitchFamily="18" charset="0"/>
                <a:ea typeface="ＭＳ ゴシック" pitchFamily="49" charset="-128"/>
              </a:rPr>
              <a:t>15P</a:t>
            </a:r>
            <a:endParaRPr kumimoji="1" lang="ja-JP" altLang="en-US" dirty="0">
              <a:solidFill>
                <a:schemeClr val="tx1"/>
              </a:solidFill>
              <a:latin typeface="Century" pitchFamily="18" charset="0"/>
              <a:ea typeface="ＭＳ ゴシック" pitchFamily="49" charset="-128"/>
            </a:endParaRPr>
          </a:p>
        </p:txBody>
      </p:sp>
      <p:sp>
        <p:nvSpPr>
          <p:cNvPr id="6" name="テキスト ボックス 5"/>
          <p:cNvSpPr txBox="1"/>
          <p:nvPr/>
        </p:nvSpPr>
        <p:spPr>
          <a:xfrm>
            <a:off x="8028384" y="6381328"/>
            <a:ext cx="1152128" cy="461665"/>
          </a:xfrm>
          <a:prstGeom prst="rect">
            <a:avLst/>
          </a:prstGeom>
          <a:noFill/>
        </p:spPr>
        <p:txBody>
          <a:bodyPr wrap="square" rtlCol="0">
            <a:spAutoFit/>
          </a:bodyPr>
          <a:lstStyle/>
          <a:p>
            <a:r>
              <a:rPr kumimoji="1" lang="ja-JP" altLang="en-US" sz="2400" b="1" dirty="0" smtClean="0"/>
              <a:t>＜６＞</a:t>
            </a:r>
            <a:endParaRPr kumimoji="1" lang="ja-JP" altLang="en-US" sz="2400" b="1" dirty="0"/>
          </a:p>
        </p:txBody>
      </p:sp>
    </p:spTree>
    <p:extLst>
      <p:ext uri="{BB962C8B-B14F-4D97-AF65-F5344CB8AC3E}">
        <p14:creationId xmlns:p14="http://schemas.microsoft.com/office/powerpoint/2010/main" xmlns="" val="866556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8" name="Picture 4" descr="http://2.bp.blogspot.com/-Cmvu1wHYjQk/UOFKCAktHsI/AAAAAAAAKDs/29TPBCRpLv4/s1600/bunbougu_kokuban.png"/>
          <p:cNvPicPr>
            <a:picLocks noChangeAspect="1" noChangeArrowheads="1"/>
          </p:cNvPicPr>
          <p:nvPr/>
        </p:nvPicPr>
        <p:blipFill>
          <a:blip r:embed="rId4" cstate="print"/>
          <a:srcRect/>
          <a:stretch>
            <a:fillRect/>
          </a:stretch>
        </p:blipFill>
        <p:spPr bwMode="auto">
          <a:xfrm rot="20132901">
            <a:off x="-3315798" y="3404194"/>
            <a:ext cx="5210175" cy="3724275"/>
          </a:xfrm>
          <a:prstGeom prst="rect">
            <a:avLst/>
          </a:prstGeom>
          <a:noFill/>
        </p:spPr>
      </p:pic>
      <p:pic>
        <p:nvPicPr>
          <p:cNvPr id="11" name="Picture 2" descr="http://www.sozaijiten-kids.rash.jp/images/edu/tukue3/tukue3M.gif"/>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563888" y="2780928"/>
            <a:ext cx="2245618" cy="2245618"/>
          </a:xfrm>
          <a:prstGeom prst="rect">
            <a:avLst/>
          </a:prstGeom>
          <a:noFill/>
        </p:spPr>
      </p:pic>
      <p:pic>
        <p:nvPicPr>
          <p:cNvPr id="54274" name="Picture 2" descr="http://www.sozaijiten-kids.rash.jp/images/edu/tukue3/tukue3M.gif"/>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411760" y="3356992"/>
            <a:ext cx="2885306" cy="2885306"/>
          </a:xfrm>
          <a:prstGeom prst="rect">
            <a:avLst/>
          </a:prstGeom>
          <a:noFill/>
        </p:spPr>
      </p:pic>
      <p:sp>
        <p:nvSpPr>
          <p:cNvPr id="15362" name="AutoShape 4"/>
          <p:cNvSpPr>
            <a:spLocks noChangeArrowheads="1"/>
          </p:cNvSpPr>
          <p:nvPr/>
        </p:nvSpPr>
        <p:spPr bwMode="auto">
          <a:xfrm>
            <a:off x="468313" y="620713"/>
            <a:ext cx="6048375" cy="820737"/>
          </a:xfrm>
          <a:prstGeom prst="roundRect">
            <a:avLst>
              <a:gd name="adj" fmla="val 16667"/>
            </a:avLst>
          </a:prstGeom>
          <a:solidFill>
            <a:srgbClr val="FF6600"/>
          </a:solidFill>
          <a:ln w="9525">
            <a:noFill/>
            <a:round/>
            <a:headEnd/>
            <a:tailEnd/>
          </a:ln>
        </p:spPr>
        <p:txBody>
          <a:bodyPr wrap="none" anchor="ctr"/>
          <a:lstStyle/>
          <a:p>
            <a:pPr algn="ctr"/>
            <a:r>
              <a:rPr lang="ja-JP" altLang="en-US" sz="3200">
                <a:solidFill>
                  <a:schemeClr val="bg1"/>
                </a:solidFill>
                <a:ea typeface="HGP創英角ｺﾞｼｯｸUB" pitchFamily="50" charset="-128"/>
              </a:rPr>
              <a:t>特別活動で何を育てるのか？</a:t>
            </a:r>
          </a:p>
        </p:txBody>
      </p:sp>
      <p:sp>
        <p:nvSpPr>
          <p:cNvPr id="8" name="雲形吹き出し 7"/>
          <p:cNvSpPr/>
          <p:nvPr/>
        </p:nvSpPr>
        <p:spPr>
          <a:xfrm>
            <a:off x="251520" y="1988840"/>
            <a:ext cx="2808312" cy="1872208"/>
          </a:xfrm>
          <a:prstGeom prst="cloudCallout">
            <a:avLst>
              <a:gd name="adj1" fmla="val 39958"/>
              <a:gd name="adj2" fmla="val 77523"/>
            </a:avLst>
          </a:prstGeom>
          <a:solidFill>
            <a:srgbClr val="CCC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3200" dirty="0">
                <a:solidFill>
                  <a:schemeClr val="accent2">
                    <a:lumMod val="50000"/>
                  </a:schemeClr>
                </a:solidFill>
                <a:latin typeface="HGP創英角ﾎﾟｯﾌﾟ体" pitchFamily="50" charset="-128"/>
                <a:ea typeface="HGP創英角ﾎﾟｯﾌﾟ体" pitchFamily="50" charset="-128"/>
              </a:rPr>
              <a:t>人間関係形成力</a:t>
            </a:r>
          </a:p>
        </p:txBody>
      </p:sp>
      <p:sp>
        <p:nvSpPr>
          <p:cNvPr id="9" name="雲形吹き出し 8"/>
          <p:cNvSpPr/>
          <p:nvPr/>
        </p:nvSpPr>
        <p:spPr>
          <a:xfrm rot="20772387">
            <a:off x="5403653" y="3864604"/>
            <a:ext cx="3897312" cy="2011362"/>
          </a:xfrm>
          <a:prstGeom prst="cloudCallout">
            <a:avLst>
              <a:gd name="adj1" fmla="val -65676"/>
              <a:gd name="adj2" fmla="val 1209"/>
            </a:avLst>
          </a:prstGeom>
          <a:solidFill>
            <a:srgbClr val="FFCCF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3600" dirty="0">
                <a:solidFill>
                  <a:schemeClr val="accent2">
                    <a:lumMod val="50000"/>
                  </a:schemeClr>
                </a:solidFill>
                <a:latin typeface="HGP創英角ﾎﾟｯﾌﾟ体" pitchFamily="50" charset="-128"/>
                <a:ea typeface="HGP創英角ﾎﾟｯﾌﾟ体" pitchFamily="50" charset="-128"/>
              </a:rPr>
              <a:t>自治的能力</a:t>
            </a:r>
          </a:p>
        </p:txBody>
      </p:sp>
      <p:sp>
        <p:nvSpPr>
          <p:cNvPr id="10" name="雲形吹き出し 9"/>
          <p:cNvSpPr/>
          <p:nvPr/>
        </p:nvSpPr>
        <p:spPr>
          <a:xfrm rot="21335111">
            <a:off x="5642058" y="1529358"/>
            <a:ext cx="3095625" cy="1728788"/>
          </a:xfrm>
          <a:prstGeom prst="cloudCallout">
            <a:avLst>
              <a:gd name="adj1" fmla="val -65904"/>
              <a:gd name="adj2" fmla="val 53873"/>
            </a:avLst>
          </a:prstGeom>
          <a:solidFill>
            <a:srgbClr val="CCFFF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4000" b="1" dirty="0">
                <a:solidFill>
                  <a:schemeClr val="accent2">
                    <a:lumMod val="50000"/>
                  </a:schemeClr>
                </a:solidFill>
                <a:latin typeface="HGP創英角ﾎﾟｯﾌﾟ体" pitchFamily="50" charset="-128"/>
                <a:ea typeface="HGP創英角ﾎﾟｯﾌﾟ体" pitchFamily="50" charset="-128"/>
              </a:rPr>
              <a:t>社会性</a:t>
            </a:r>
          </a:p>
        </p:txBody>
      </p:sp>
      <p:sp>
        <p:nvSpPr>
          <p:cNvPr id="7" name="テキスト ボックス 6"/>
          <p:cNvSpPr txBox="1"/>
          <p:nvPr/>
        </p:nvSpPr>
        <p:spPr>
          <a:xfrm>
            <a:off x="8028384" y="6381328"/>
            <a:ext cx="1152128" cy="461665"/>
          </a:xfrm>
          <a:prstGeom prst="rect">
            <a:avLst/>
          </a:prstGeom>
          <a:noFill/>
        </p:spPr>
        <p:txBody>
          <a:bodyPr wrap="square" rtlCol="0">
            <a:spAutoFit/>
          </a:bodyPr>
          <a:lstStyle/>
          <a:p>
            <a:r>
              <a:rPr kumimoji="1" lang="ja-JP" altLang="en-US" sz="2400" b="1" dirty="0" smtClean="0"/>
              <a:t>＜７＞</a:t>
            </a:r>
            <a:endParaRPr kumimoji="1" lang="ja-JP" altLang="en-US" sz="2400" b="1" dirty="0"/>
          </a:p>
        </p:txBody>
      </p:sp>
      <p:pic>
        <p:nvPicPr>
          <p:cNvPr id="54276" name="Picture 4" descr="http://www.sozaijiten-business.rash.jp/images/man/korehadesune/korehadesuneM.gif"/>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rot="20225260">
            <a:off x="774431" y="4888014"/>
            <a:ext cx="1977206" cy="1977206"/>
          </a:xfrm>
          <a:prstGeom prst="rect">
            <a:avLst/>
          </a:prstGeom>
          <a:noFill/>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5"/>
          <p:cNvSpPr>
            <a:spLocks noChangeArrowheads="1"/>
          </p:cNvSpPr>
          <p:nvPr/>
        </p:nvSpPr>
        <p:spPr bwMode="auto">
          <a:xfrm>
            <a:off x="493713" y="260648"/>
            <a:ext cx="5591175" cy="738188"/>
          </a:xfrm>
          <a:prstGeom prst="roundRect">
            <a:avLst>
              <a:gd name="adj" fmla="val 16667"/>
            </a:avLst>
          </a:prstGeom>
          <a:solidFill>
            <a:srgbClr val="FF6600"/>
          </a:solidFill>
          <a:ln w="9525">
            <a:noFill/>
            <a:round/>
            <a:headEnd/>
            <a:tailEnd/>
          </a:ln>
        </p:spPr>
        <p:txBody>
          <a:bodyPr wrap="none" anchor="ctr"/>
          <a:lstStyle/>
          <a:p>
            <a:pPr algn="ctr"/>
            <a:r>
              <a:rPr lang="ja-JP" altLang="en-US" sz="3600">
                <a:solidFill>
                  <a:schemeClr val="bg1"/>
                </a:solidFill>
                <a:ea typeface="HGP創英角ｺﾞｼｯｸUB" pitchFamily="50" charset="-128"/>
              </a:rPr>
              <a:t>学級活動の目標</a:t>
            </a:r>
            <a:r>
              <a:rPr lang="ja-JP" altLang="en-US" sz="2400">
                <a:solidFill>
                  <a:schemeClr val="bg1"/>
                </a:solidFill>
                <a:ea typeface="HGP創英角ｺﾞｼｯｸUB" pitchFamily="50" charset="-128"/>
              </a:rPr>
              <a:t>＜小中共通＞</a:t>
            </a:r>
          </a:p>
        </p:txBody>
      </p:sp>
      <p:sp>
        <p:nvSpPr>
          <p:cNvPr id="6" name="テキスト ボックス 5"/>
          <p:cNvSpPr txBox="1"/>
          <p:nvPr/>
        </p:nvSpPr>
        <p:spPr>
          <a:xfrm>
            <a:off x="468313" y="1701130"/>
            <a:ext cx="7991475" cy="4248150"/>
          </a:xfrm>
          <a:prstGeom prst="rect">
            <a:avLst/>
          </a:prstGeom>
          <a:solidFill>
            <a:schemeClr val="accent2">
              <a:lumMod val="20000"/>
              <a:lumOff val="80000"/>
            </a:schemeClr>
          </a:solidFill>
        </p:spPr>
        <p:txBody>
          <a:bodyPr/>
          <a:lstStyle/>
          <a:p>
            <a:pPr>
              <a:lnSpc>
                <a:spcPct val="150000"/>
              </a:lnSpc>
              <a:defRPr/>
            </a:pPr>
            <a:r>
              <a:rPr lang="ja-JP" altLang="en-US" sz="2800" dirty="0" smtClean="0">
                <a:latin typeface="HGP創英角ｺﾞｼｯｸUB" pitchFamily="50" charset="-128"/>
                <a:ea typeface="HGP創英角ｺﾞｼｯｸUB" pitchFamily="50" charset="-128"/>
              </a:rPr>
              <a:t>学級活動を通して、</a:t>
            </a:r>
            <a:endParaRPr lang="en-US" altLang="ja-JP" sz="2800" dirty="0" smtClean="0">
              <a:latin typeface="HGP創英角ｺﾞｼｯｸUB" pitchFamily="50" charset="-128"/>
              <a:ea typeface="HGP創英角ｺﾞｼｯｸUB" pitchFamily="50" charset="-128"/>
            </a:endParaRPr>
          </a:p>
          <a:p>
            <a:pPr>
              <a:lnSpc>
                <a:spcPct val="150000"/>
              </a:lnSpc>
              <a:defRPr/>
            </a:pPr>
            <a:r>
              <a:rPr lang="ja-JP" altLang="en-US" sz="2800" dirty="0" smtClean="0">
                <a:solidFill>
                  <a:srgbClr val="FF0000"/>
                </a:solidFill>
                <a:latin typeface="HGP創英角ｺﾞｼｯｸUB" pitchFamily="50" charset="-128"/>
                <a:ea typeface="HGP創英角ｺﾞｼｯｸUB" pitchFamily="50" charset="-128"/>
              </a:rPr>
              <a:t>望ましい人間関係</a:t>
            </a:r>
            <a:r>
              <a:rPr lang="ja-JP" altLang="en-US" sz="2800" dirty="0" smtClean="0">
                <a:latin typeface="HGP創英角ｺﾞｼｯｸUB" pitchFamily="50" charset="-128"/>
                <a:ea typeface="HGP創英角ｺﾞｼｯｸUB" pitchFamily="50" charset="-128"/>
              </a:rPr>
              <a:t>を形成し、</a:t>
            </a:r>
            <a:endParaRPr lang="en-US" altLang="ja-JP" sz="2800" dirty="0" smtClean="0">
              <a:latin typeface="HGP創英角ｺﾞｼｯｸUB" pitchFamily="50" charset="-128"/>
              <a:ea typeface="HGP創英角ｺﾞｼｯｸUB" pitchFamily="50" charset="-128"/>
            </a:endParaRPr>
          </a:p>
          <a:p>
            <a:pPr>
              <a:lnSpc>
                <a:spcPct val="150000"/>
              </a:lnSpc>
              <a:defRPr/>
            </a:pPr>
            <a:r>
              <a:rPr lang="ja-JP" altLang="en-US" sz="2800" dirty="0" smtClean="0">
                <a:latin typeface="HGP創英角ｺﾞｼｯｸUB" pitchFamily="50" charset="-128"/>
                <a:ea typeface="HGP創英角ｺﾞｼｯｸUB" pitchFamily="50" charset="-128"/>
              </a:rPr>
              <a:t>集団の一員として学級や学校におけるよりよい生活づくりに参画し、</a:t>
            </a:r>
            <a:endParaRPr lang="en-US" altLang="ja-JP" sz="2800" dirty="0" smtClean="0">
              <a:latin typeface="HGP創英角ｺﾞｼｯｸUB" pitchFamily="50" charset="-128"/>
              <a:ea typeface="HGP創英角ｺﾞｼｯｸUB" pitchFamily="50" charset="-128"/>
            </a:endParaRPr>
          </a:p>
          <a:p>
            <a:pPr>
              <a:lnSpc>
                <a:spcPct val="150000"/>
              </a:lnSpc>
              <a:defRPr/>
            </a:pPr>
            <a:r>
              <a:rPr lang="ja-JP" altLang="en-US" sz="2800" dirty="0" smtClean="0">
                <a:latin typeface="HGP創英角ｺﾞｼｯｸUB" pitchFamily="50" charset="-128"/>
                <a:ea typeface="HGP創英角ｺﾞｼｯｸUB" pitchFamily="50" charset="-128"/>
              </a:rPr>
              <a:t>諸問題を解決しようとする自主的、実践的な態度や健全な生活態度を育てる。</a:t>
            </a:r>
            <a:endParaRPr lang="ja-JP" altLang="en-US" sz="2800" dirty="0">
              <a:latin typeface="HGP創英角ｺﾞｼｯｸUB" pitchFamily="50" charset="-128"/>
              <a:ea typeface="HGP創英角ｺﾞｼｯｸUB" pitchFamily="50" charset="-128"/>
            </a:endParaRPr>
          </a:p>
        </p:txBody>
      </p:sp>
      <p:sp>
        <p:nvSpPr>
          <p:cNvPr id="7" name="正方形/長方形 6"/>
          <p:cNvSpPr/>
          <p:nvPr/>
        </p:nvSpPr>
        <p:spPr>
          <a:xfrm>
            <a:off x="4572000" y="1124744"/>
            <a:ext cx="4104456" cy="43204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latin typeface="ＭＳ ゴシック" pitchFamily="49" charset="-128"/>
                <a:ea typeface="ＭＳ ゴシック" pitchFamily="49" charset="-128"/>
              </a:rPr>
              <a:t>解説特別活動編　　</a:t>
            </a:r>
            <a:r>
              <a:rPr lang="ja-JP" altLang="en-US" dirty="0" smtClean="0">
                <a:solidFill>
                  <a:schemeClr val="tx1"/>
                </a:solidFill>
                <a:latin typeface="Century" pitchFamily="18" charset="0"/>
                <a:ea typeface="ＭＳ ゴシック" pitchFamily="49" charset="-128"/>
              </a:rPr>
              <a:t>小</a:t>
            </a:r>
            <a:r>
              <a:rPr lang="en-US" altLang="ja-JP" dirty="0" smtClean="0">
                <a:solidFill>
                  <a:schemeClr val="tx1"/>
                </a:solidFill>
                <a:latin typeface="Century" pitchFamily="18" charset="0"/>
                <a:ea typeface="ＭＳ ゴシック" pitchFamily="49" charset="-128"/>
              </a:rPr>
              <a:t>32P</a:t>
            </a:r>
            <a:r>
              <a:rPr lang="ja-JP" altLang="en-US" dirty="0" err="1" smtClean="0">
                <a:solidFill>
                  <a:schemeClr val="tx1"/>
                </a:solidFill>
                <a:latin typeface="Century" pitchFamily="18" charset="0"/>
                <a:ea typeface="ＭＳ ゴシック" pitchFamily="49" charset="-128"/>
              </a:rPr>
              <a:t>、</a:t>
            </a:r>
            <a:r>
              <a:rPr lang="ja-JP" altLang="en-US" dirty="0" smtClean="0">
                <a:solidFill>
                  <a:schemeClr val="tx1"/>
                </a:solidFill>
                <a:latin typeface="Century" pitchFamily="18" charset="0"/>
                <a:ea typeface="ＭＳ ゴシック" pitchFamily="49" charset="-128"/>
              </a:rPr>
              <a:t>中</a:t>
            </a:r>
            <a:r>
              <a:rPr lang="en-US" altLang="ja-JP" dirty="0" smtClean="0">
                <a:solidFill>
                  <a:schemeClr val="tx1"/>
                </a:solidFill>
                <a:latin typeface="Century" pitchFamily="18" charset="0"/>
                <a:ea typeface="ＭＳ ゴシック" pitchFamily="49" charset="-128"/>
              </a:rPr>
              <a:t>25P</a:t>
            </a:r>
            <a:endParaRPr kumimoji="1" lang="ja-JP" altLang="en-US" dirty="0">
              <a:solidFill>
                <a:schemeClr val="tx1"/>
              </a:solidFill>
              <a:latin typeface="Century" pitchFamily="18" charset="0"/>
              <a:ea typeface="ＭＳ ゴシック" pitchFamily="49" charset="-128"/>
            </a:endParaRPr>
          </a:p>
        </p:txBody>
      </p:sp>
      <p:sp>
        <p:nvSpPr>
          <p:cNvPr id="8" name="テキスト ボックス 7"/>
          <p:cNvSpPr txBox="1"/>
          <p:nvPr/>
        </p:nvSpPr>
        <p:spPr>
          <a:xfrm>
            <a:off x="8028384" y="6381328"/>
            <a:ext cx="1152128" cy="461665"/>
          </a:xfrm>
          <a:prstGeom prst="rect">
            <a:avLst/>
          </a:prstGeom>
          <a:noFill/>
        </p:spPr>
        <p:txBody>
          <a:bodyPr wrap="square" rtlCol="0">
            <a:spAutoFit/>
          </a:bodyPr>
          <a:lstStyle/>
          <a:p>
            <a:r>
              <a:rPr kumimoji="1" lang="ja-JP" altLang="en-US" sz="2400" b="1" dirty="0" smtClean="0"/>
              <a:t>＜８＞</a:t>
            </a:r>
            <a:endParaRPr kumimoji="1" lang="ja-JP" altLang="en-US" sz="2400" b="1" dirty="0"/>
          </a:p>
        </p:txBody>
      </p:sp>
      <p:pic>
        <p:nvPicPr>
          <p:cNvPr id="9" name="Picture 2" descr="http://www.sozaijiten-kids.rash.jp/images/edu/tukue3/tukue3M.gif"/>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652120" y="4941168"/>
            <a:ext cx="2016223" cy="16288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5"/>
          <p:cNvSpPr>
            <a:spLocks noChangeArrowheads="1"/>
          </p:cNvSpPr>
          <p:nvPr/>
        </p:nvSpPr>
        <p:spPr bwMode="auto">
          <a:xfrm>
            <a:off x="468313" y="116632"/>
            <a:ext cx="4192587" cy="738188"/>
          </a:xfrm>
          <a:prstGeom prst="roundRect">
            <a:avLst>
              <a:gd name="adj" fmla="val 16667"/>
            </a:avLst>
          </a:prstGeom>
          <a:solidFill>
            <a:srgbClr val="FF6600"/>
          </a:solidFill>
          <a:ln w="9525">
            <a:noFill/>
            <a:round/>
            <a:headEnd/>
            <a:tailEnd/>
          </a:ln>
        </p:spPr>
        <p:txBody>
          <a:bodyPr wrap="none" anchor="ctr"/>
          <a:lstStyle/>
          <a:p>
            <a:pPr algn="ctr"/>
            <a:r>
              <a:rPr lang="ja-JP" altLang="en-US" sz="3600" dirty="0">
                <a:solidFill>
                  <a:schemeClr val="bg1"/>
                </a:solidFill>
                <a:ea typeface="HGP創英角ｺﾞｼｯｸUB" pitchFamily="50" charset="-128"/>
              </a:rPr>
              <a:t>学級活動の内容</a:t>
            </a:r>
          </a:p>
        </p:txBody>
      </p:sp>
      <p:sp>
        <p:nvSpPr>
          <p:cNvPr id="6" name="テキスト ボックス 5"/>
          <p:cNvSpPr txBox="1"/>
          <p:nvPr/>
        </p:nvSpPr>
        <p:spPr>
          <a:xfrm>
            <a:off x="900113" y="1557561"/>
            <a:ext cx="7343775" cy="1439862"/>
          </a:xfrm>
          <a:prstGeom prst="rect">
            <a:avLst/>
          </a:prstGeom>
          <a:solidFill>
            <a:schemeClr val="accent2">
              <a:lumMod val="20000"/>
              <a:lumOff val="80000"/>
            </a:schemeClr>
          </a:solidFill>
        </p:spPr>
        <p:txBody>
          <a:bodyPr/>
          <a:lstStyle/>
          <a:p>
            <a:pPr>
              <a:lnSpc>
                <a:spcPct val="150000"/>
              </a:lnSpc>
              <a:defRPr/>
            </a:pPr>
            <a:r>
              <a:rPr lang="en-US" altLang="ja-JP" sz="2800" dirty="0">
                <a:latin typeface="HGP創英角ｺﾞｼｯｸUB" pitchFamily="50" charset="-128"/>
                <a:ea typeface="HGP創英角ｺﾞｼｯｸUB" pitchFamily="50" charset="-128"/>
              </a:rPr>
              <a:t>(1)</a:t>
            </a:r>
            <a:r>
              <a:rPr lang="ja-JP" altLang="en-US" sz="2800" dirty="0">
                <a:latin typeface="HGP創英角ｺﾞｼｯｸUB" pitchFamily="50" charset="-128"/>
                <a:ea typeface="HGP創英角ｺﾞｼｯｸUB" pitchFamily="50" charset="-128"/>
              </a:rPr>
              <a:t>学級や学校の生活づくり</a:t>
            </a:r>
            <a:endParaRPr lang="en-US" altLang="ja-JP" sz="2800" dirty="0">
              <a:latin typeface="HGP創英角ｺﾞｼｯｸUB" pitchFamily="50" charset="-128"/>
              <a:ea typeface="HGP創英角ｺﾞｼｯｸUB" pitchFamily="50" charset="-128"/>
            </a:endParaRPr>
          </a:p>
          <a:p>
            <a:pPr>
              <a:lnSpc>
                <a:spcPct val="150000"/>
              </a:lnSpc>
              <a:defRPr/>
            </a:pPr>
            <a:r>
              <a:rPr lang="en-US" altLang="ja-JP" sz="2800" dirty="0">
                <a:latin typeface="HGP創英角ｺﾞｼｯｸUB" pitchFamily="50" charset="-128"/>
                <a:ea typeface="HGP創英角ｺﾞｼｯｸUB" pitchFamily="50" charset="-128"/>
              </a:rPr>
              <a:t>(2)</a:t>
            </a:r>
            <a:r>
              <a:rPr lang="ja-JP" altLang="en-US" sz="2800" dirty="0">
                <a:latin typeface="HGP創英角ｺﾞｼｯｸUB" pitchFamily="50" charset="-128"/>
                <a:ea typeface="HGP創英角ｺﾞｼｯｸUB" pitchFamily="50" charset="-128"/>
              </a:rPr>
              <a:t>日常の生活や学習への適応及び健康安全</a:t>
            </a:r>
          </a:p>
        </p:txBody>
      </p:sp>
      <p:sp>
        <p:nvSpPr>
          <p:cNvPr id="20484" name="テキスト ボックス 7"/>
          <p:cNvSpPr txBox="1">
            <a:spLocks noChangeArrowheads="1"/>
          </p:cNvSpPr>
          <p:nvPr/>
        </p:nvSpPr>
        <p:spPr bwMode="auto">
          <a:xfrm>
            <a:off x="900113" y="3573115"/>
            <a:ext cx="7343775" cy="2016125"/>
          </a:xfrm>
          <a:prstGeom prst="rect">
            <a:avLst/>
          </a:prstGeom>
          <a:solidFill>
            <a:srgbClr val="CCFF99"/>
          </a:solidFill>
          <a:ln w="9525">
            <a:noFill/>
            <a:miter lim="800000"/>
            <a:headEnd/>
            <a:tailEnd/>
          </a:ln>
        </p:spPr>
        <p:txBody>
          <a:bodyPr/>
          <a:lstStyle/>
          <a:p>
            <a:pPr>
              <a:lnSpc>
                <a:spcPct val="150000"/>
              </a:lnSpc>
            </a:pPr>
            <a:r>
              <a:rPr lang="en-US" altLang="ja-JP" sz="2800">
                <a:latin typeface="HGP創英角ｺﾞｼｯｸUB" pitchFamily="50" charset="-128"/>
                <a:ea typeface="HGP創英角ｺﾞｼｯｸUB" pitchFamily="50" charset="-128"/>
              </a:rPr>
              <a:t>(1)</a:t>
            </a:r>
            <a:r>
              <a:rPr lang="ja-JP" altLang="en-US" sz="2800">
                <a:latin typeface="HGP創英角ｺﾞｼｯｸUB" pitchFamily="50" charset="-128"/>
                <a:ea typeface="HGP創英角ｺﾞｼｯｸUB" pitchFamily="50" charset="-128"/>
              </a:rPr>
              <a:t>学級や学校の生活づくり</a:t>
            </a:r>
            <a:endParaRPr lang="en-US" altLang="ja-JP" sz="2800">
              <a:latin typeface="HGP創英角ｺﾞｼｯｸUB" pitchFamily="50" charset="-128"/>
              <a:ea typeface="HGP創英角ｺﾞｼｯｸUB" pitchFamily="50" charset="-128"/>
            </a:endParaRPr>
          </a:p>
          <a:p>
            <a:pPr>
              <a:lnSpc>
                <a:spcPct val="150000"/>
              </a:lnSpc>
            </a:pPr>
            <a:r>
              <a:rPr lang="en-US" altLang="ja-JP" sz="2800">
                <a:latin typeface="HGP創英角ｺﾞｼｯｸUB" pitchFamily="50" charset="-128"/>
                <a:ea typeface="HGP創英角ｺﾞｼｯｸUB" pitchFamily="50" charset="-128"/>
              </a:rPr>
              <a:t>(2)</a:t>
            </a:r>
            <a:r>
              <a:rPr lang="ja-JP" altLang="en-US" sz="2800">
                <a:latin typeface="HGP創英角ｺﾞｼｯｸUB" pitchFamily="50" charset="-128"/>
                <a:ea typeface="HGP創英角ｺﾞｼｯｸUB" pitchFamily="50" charset="-128"/>
              </a:rPr>
              <a:t>適応と成長及び健康安全</a:t>
            </a:r>
            <a:endParaRPr lang="en-US" altLang="ja-JP" sz="2800">
              <a:latin typeface="HGP創英角ｺﾞｼｯｸUB" pitchFamily="50" charset="-128"/>
              <a:ea typeface="HGP創英角ｺﾞｼｯｸUB" pitchFamily="50" charset="-128"/>
            </a:endParaRPr>
          </a:p>
          <a:p>
            <a:pPr>
              <a:lnSpc>
                <a:spcPct val="150000"/>
              </a:lnSpc>
            </a:pPr>
            <a:r>
              <a:rPr lang="en-US" altLang="ja-JP" sz="2800">
                <a:latin typeface="HGP創英角ｺﾞｼｯｸUB" pitchFamily="50" charset="-128"/>
                <a:ea typeface="HGP創英角ｺﾞｼｯｸUB" pitchFamily="50" charset="-128"/>
              </a:rPr>
              <a:t>(3)</a:t>
            </a:r>
            <a:r>
              <a:rPr lang="ja-JP" altLang="en-US" sz="2800">
                <a:latin typeface="HGP創英角ｺﾞｼｯｸUB" pitchFamily="50" charset="-128"/>
                <a:ea typeface="HGP創英角ｺﾞｼｯｸUB" pitchFamily="50" charset="-128"/>
              </a:rPr>
              <a:t>学業と進路</a:t>
            </a:r>
            <a:endParaRPr lang="en-US" altLang="ja-JP" sz="2800">
              <a:latin typeface="HGP創英角ｺﾞｼｯｸUB" pitchFamily="50" charset="-128"/>
              <a:ea typeface="HGP創英角ｺﾞｼｯｸUB" pitchFamily="50" charset="-128"/>
            </a:endParaRPr>
          </a:p>
        </p:txBody>
      </p:sp>
      <p:sp>
        <p:nvSpPr>
          <p:cNvPr id="5" name="角丸四角形 4"/>
          <p:cNvSpPr/>
          <p:nvPr/>
        </p:nvSpPr>
        <p:spPr>
          <a:xfrm>
            <a:off x="684213" y="1052736"/>
            <a:ext cx="1655762" cy="576262"/>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dirty="0">
                <a:latin typeface="HGP創英角ｺﾞｼｯｸUB" pitchFamily="50" charset="-128"/>
                <a:ea typeface="HGP創英角ｺﾞｼｯｸUB" pitchFamily="50" charset="-128"/>
              </a:rPr>
              <a:t>小学校</a:t>
            </a:r>
          </a:p>
        </p:txBody>
      </p:sp>
      <p:sp>
        <p:nvSpPr>
          <p:cNvPr id="7" name="角丸四角形 6"/>
          <p:cNvSpPr/>
          <p:nvPr/>
        </p:nvSpPr>
        <p:spPr>
          <a:xfrm>
            <a:off x="684213" y="3068290"/>
            <a:ext cx="1655762" cy="576262"/>
          </a:xfrm>
          <a:prstGeom prst="roundRect">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dirty="0">
                <a:latin typeface="HGP創英角ｺﾞｼｯｸUB" pitchFamily="50" charset="-128"/>
                <a:ea typeface="HGP創英角ｺﾞｼｯｸUB" pitchFamily="50" charset="-128"/>
              </a:rPr>
              <a:t>中学校</a:t>
            </a:r>
          </a:p>
        </p:txBody>
      </p:sp>
      <p:sp>
        <p:nvSpPr>
          <p:cNvPr id="9" name="角丸四角形吹き出し 8"/>
          <p:cNvSpPr/>
          <p:nvPr/>
        </p:nvSpPr>
        <p:spPr>
          <a:xfrm>
            <a:off x="6443663" y="1341661"/>
            <a:ext cx="1944687" cy="863600"/>
          </a:xfrm>
          <a:prstGeom prst="wedgeRoundRectCallout">
            <a:avLst>
              <a:gd name="adj1" fmla="val -77370"/>
              <a:gd name="adj2" fmla="val 55907"/>
              <a:gd name="adj3" fmla="val 1666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3200" dirty="0">
                <a:solidFill>
                  <a:srgbClr val="002060"/>
                </a:solidFill>
                <a:latin typeface="HGP創英角ﾎﾟｯﾌﾟ体" pitchFamily="50" charset="-128"/>
                <a:ea typeface="HGP創英角ﾎﾟｯﾌﾟ体" pitchFamily="50" charset="-128"/>
              </a:rPr>
              <a:t>１０項目</a:t>
            </a:r>
          </a:p>
        </p:txBody>
      </p:sp>
      <p:sp>
        <p:nvSpPr>
          <p:cNvPr id="10" name="角丸四角形吹き出し 9"/>
          <p:cNvSpPr/>
          <p:nvPr/>
        </p:nvSpPr>
        <p:spPr>
          <a:xfrm>
            <a:off x="6372225" y="3212752"/>
            <a:ext cx="1871663" cy="792163"/>
          </a:xfrm>
          <a:prstGeom prst="wedgeRoundRectCallout">
            <a:avLst>
              <a:gd name="adj1" fmla="val -89225"/>
              <a:gd name="adj2" fmla="val 90466"/>
              <a:gd name="adj3" fmla="val 16667"/>
            </a:avLst>
          </a:prstGeom>
          <a:solidFill>
            <a:srgbClr val="99FF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3200" dirty="0">
                <a:solidFill>
                  <a:srgbClr val="002060"/>
                </a:solidFill>
                <a:latin typeface="HGP創英角ﾎﾟｯﾌﾟ体" pitchFamily="50" charset="-128"/>
                <a:ea typeface="HGP創英角ﾎﾟｯﾌﾟ体" pitchFamily="50" charset="-128"/>
              </a:rPr>
              <a:t>１７項目</a:t>
            </a:r>
          </a:p>
        </p:txBody>
      </p:sp>
      <p:cxnSp>
        <p:nvCxnSpPr>
          <p:cNvPr id="12" name="直線コネクタ 11"/>
          <p:cNvCxnSpPr/>
          <p:nvPr/>
        </p:nvCxnSpPr>
        <p:spPr>
          <a:xfrm flipV="1">
            <a:off x="1042988" y="2203673"/>
            <a:ext cx="4194175" cy="1588"/>
          </a:xfrm>
          <a:prstGeom prst="line">
            <a:avLst/>
          </a:prstGeom>
          <a:ln w="44450"/>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flipV="1">
            <a:off x="1054100" y="4228752"/>
            <a:ext cx="4194175" cy="1588"/>
          </a:xfrm>
          <a:prstGeom prst="line">
            <a:avLst/>
          </a:prstGeom>
          <a:ln w="44450"/>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flipV="1">
            <a:off x="1042988" y="2852961"/>
            <a:ext cx="6842125" cy="1587"/>
          </a:xfrm>
          <a:prstGeom prst="line">
            <a:avLst/>
          </a:prstGeom>
          <a:ln w="444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flipV="1">
            <a:off x="1042988" y="4868515"/>
            <a:ext cx="4392612" cy="1587"/>
          </a:xfrm>
          <a:prstGeom prst="line">
            <a:avLst/>
          </a:prstGeom>
          <a:ln w="444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flipV="1">
            <a:off x="1042988" y="5486052"/>
            <a:ext cx="2328862" cy="1588"/>
          </a:xfrm>
          <a:prstGeom prst="line">
            <a:avLst/>
          </a:prstGeom>
          <a:ln w="44450">
            <a:solidFill>
              <a:srgbClr val="0070C0"/>
            </a:solidFill>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971600" y="5949280"/>
            <a:ext cx="7488832" cy="584775"/>
          </a:xfrm>
          <a:prstGeom prst="rect">
            <a:avLst/>
          </a:prstGeom>
          <a:noFill/>
        </p:spPr>
        <p:txBody>
          <a:bodyPr wrap="square" rtlCol="0">
            <a:spAutoFit/>
          </a:bodyPr>
          <a:lstStyle/>
          <a:p>
            <a:r>
              <a:rPr lang="ja-JP" altLang="en-US" sz="3200" b="1" u="sng" dirty="0" smtClean="0">
                <a:solidFill>
                  <a:schemeClr val="bg2">
                    <a:lumMod val="25000"/>
                  </a:schemeClr>
                </a:solidFill>
                <a:latin typeface="HG丸ｺﾞｼｯｸM-PRO" pitchFamily="50" charset="-128"/>
                <a:ea typeface="HG丸ｺﾞｼｯｸM-PRO" pitchFamily="50" charset="-128"/>
              </a:rPr>
              <a:t>いずれの学年においても取り扱う内容</a:t>
            </a:r>
            <a:endParaRPr kumimoji="1" lang="ja-JP" altLang="en-US" sz="3200" dirty="0"/>
          </a:p>
        </p:txBody>
      </p:sp>
      <p:sp>
        <p:nvSpPr>
          <p:cNvPr id="20" name="正方形/長方形 19"/>
          <p:cNvSpPr/>
          <p:nvPr/>
        </p:nvSpPr>
        <p:spPr>
          <a:xfrm>
            <a:off x="4644008" y="836712"/>
            <a:ext cx="4104456" cy="43204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latin typeface="ＭＳ ゴシック" pitchFamily="49" charset="-128"/>
                <a:ea typeface="ＭＳ ゴシック" pitchFamily="49" charset="-128"/>
              </a:rPr>
              <a:t>解説特別活動編　　</a:t>
            </a:r>
            <a:r>
              <a:rPr lang="ja-JP" altLang="en-US" dirty="0" smtClean="0">
                <a:solidFill>
                  <a:schemeClr val="tx1"/>
                </a:solidFill>
                <a:latin typeface="Century" pitchFamily="18" charset="0"/>
                <a:ea typeface="ＭＳ ゴシック" pitchFamily="49" charset="-128"/>
              </a:rPr>
              <a:t>小</a:t>
            </a:r>
            <a:r>
              <a:rPr lang="en-US" altLang="ja-JP" dirty="0" smtClean="0">
                <a:solidFill>
                  <a:schemeClr val="tx1"/>
                </a:solidFill>
                <a:latin typeface="Century" pitchFamily="18" charset="0"/>
                <a:ea typeface="ＭＳ ゴシック" pitchFamily="49" charset="-128"/>
              </a:rPr>
              <a:t>35P</a:t>
            </a:r>
            <a:r>
              <a:rPr lang="ja-JP" altLang="en-US" dirty="0" err="1" smtClean="0">
                <a:solidFill>
                  <a:schemeClr val="tx1"/>
                </a:solidFill>
                <a:latin typeface="Century" pitchFamily="18" charset="0"/>
                <a:ea typeface="ＭＳ ゴシック" pitchFamily="49" charset="-128"/>
              </a:rPr>
              <a:t>、</a:t>
            </a:r>
            <a:r>
              <a:rPr lang="ja-JP" altLang="en-US" dirty="0" smtClean="0">
                <a:solidFill>
                  <a:schemeClr val="tx1"/>
                </a:solidFill>
                <a:latin typeface="Century" pitchFamily="18" charset="0"/>
                <a:ea typeface="ＭＳ ゴシック" pitchFamily="49" charset="-128"/>
              </a:rPr>
              <a:t>中</a:t>
            </a:r>
            <a:r>
              <a:rPr lang="en-US" altLang="ja-JP" dirty="0" smtClean="0">
                <a:solidFill>
                  <a:schemeClr val="tx1"/>
                </a:solidFill>
                <a:latin typeface="Century" pitchFamily="18" charset="0"/>
                <a:ea typeface="ＭＳ ゴシック" pitchFamily="49" charset="-128"/>
              </a:rPr>
              <a:t>26P</a:t>
            </a:r>
            <a:endParaRPr kumimoji="1" lang="ja-JP" altLang="en-US" dirty="0">
              <a:solidFill>
                <a:schemeClr val="tx1"/>
              </a:solidFill>
              <a:latin typeface="Century" pitchFamily="18" charset="0"/>
              <a:ea typeface="ＭＳ ゴシック" pitchFamily="49" charset="-128"/>
            </a:endParaRPr>
          </a:p>
        </p:txBody>
      </p:sp>
      <p:sp>
        <p:nvSpPr>
          <p:cNvPr id="21" name="テキスト ボックス 20"/>
          <p:cNvSpPr txBox="1"/>
          <p:nvPr/>
        </p:nvSpPr>
        <p:spPr>
          <a:xfrm>
            <a:off x="8100392" y="6381328"/>
            <a:ext cx="1296144" cy="461665"/>
          </a:xfrm>
          <a:prstGeom prst="rect">
            <a:avLst/>
          </a:prstGeom>
          <a:noFill/>
        </p:spPr>
        <p:txBody>
          <a:bodyPr wrap="square" rtlCol="0">
            <a:spAutoFit/>
          </a:bodyPr>
          <a:lstStyle/>
          <a:p>
            <a:r>
              <a:rPr kumimoji="1" lang="ja-JP" altLang="en-US" sz="2400" b="1" dirty="0" smtClean="0"/>
              <a:t>＜９＞</a:t>
            </a:r>
            <a:endParaRPr kumimoji="1" lang="ja-JP" altLang="en-US" sz="2400" b="1" dirty="0"/>
          </a:p>
        </p:txBody>
      </p:sp>
      <p:pic>
        <p:nvPicPr>
          <p:cNvPr id="50178" name="Picture 2" descr="http://www.sozaijiten-kids.rash.jp/images/edu/tukue1/tukue1M.gif"/>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660232" y="4221088"/>
            <a:ext cx="1445146" cy="1445146"/>
          </a:xfrm>
          <a:prstGeom prst="rect">
            <a:avLst/>
          </a:prstGeom>
          <a:noFill/>
        </p:spPr>
      </p:pic>
      <p:pic>
        <p:nvPicPr>
          <p:cNvPr id="22" name="Picture 2" descr="http://www.sozaijiten-kids.rash.jp/images/edu/tukue1/tukue1M.gif"/>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796136" y="4149080"/>
            <a:ext cx="1584176" cy="123750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ppt_w</p:attrName>
                                        </p:attrNameLst>
                                      </p:cBhvr>
                                      <p:tavLst>
                                        <p:tav tm="0">
                                          <p:val>
                                            <p:strVal val="#ppt_w*0.70"/>
                                          </p:val>
                                        </p:tav>
                                        <p:tav tm="100000">
                                          <p:val>
                                            <p:strVal val="#ppt_w"/>
                                          </p:val>
                                        </p:tav>
                                      </p:tavLst>
                                    </p:anim>
                                    <p:anim calcmode="lin" valueType="num">
                                      <p:cBhvr>
                                        <p:cTn id="15" dur="1000" fill="hold"/>
                                        <p:tgtEl>
                                          <p:spTgt spid="10"/>
                                        </p:tgtEl>
                                        <p:attrNameLst>
                                          <p:attrName>ppt_h</p:attrName>
                                        </p:attrNameLst>
                                      </p:cBhvr>
                                      <p:tavLst>
                                        <p:tav tm="0">
                                          <p:val>
                                            <p:strVal val="#ppt_h"/>
                                          </p:val>
                                        </p:tav>
                                        <p:tav tm="100000">
                                          <p:val>
                                            <p:strVal val="#ppt_h"/>
                                          </p:val>
                                        </p:tav>
                                      </p:tavLst>
                                    </p:anim>
                                    <p:animEffect transition="in" filter="fade">
                                      <p:cBhvr>
                                        <p:cTn id="1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67.6|1.4|2.7|22.5|1.3|1.8|1.6|3.6|33|9.9|3.2"/>
</p:tagLst>
</file>

<file path=ppt/tags/tag2.xml><?xml version="1.0" encoding="utf-8"?>
<p:tagLst xmlns:a="http://schemas.openxmlformats.org/drawingml/2006/main" xmlns:r="http://schemas.openxmlformats.org/officeDocument/2006/relationships" xmlns:p="http://schemas.openxmlformats.org/presentationml/2006/main">
  <p:tag name="TIMING" val="|26.5|28.4|16.6"/>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スパイス">
  <a:themeElements>
    <a:clrScheme name="メトロ">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スパイス">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スパイス">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3841</TotalTime>
  <Words>2672</Words>
  <Application>Microsoft Office PowerPoint</Application>
  <PresentationFormat>画面に合わせる (4:3)</PresentationFormat>
  <Paragraphs>404</Paragraphs>
  <Slides>38</Slides>
  <Notes>22</Notes>
  <HiddenSlides>0</HiddenSlides>
  <MMClips>0</MMClips>
  <ScaleCrop>false</ScaleCrop>
  <HeadingPairs>
    <vt:vector size="4" baseType="variant">
      <vt:variant>
        <vt:lpstr>テーマ</vt:lpstr>
      </vt:variant>
      <vt:variant>
        <vt:i4>1</vt:i4>
      </vt:variant>
      <vt:variant>
        <vt:lpstr>スライド タイトル</vt:lpstr>
      </vt:variant>
      <vt:variant>
        <vt:i4>38</vt:i4>
      </vt:variant>
    </vt:vector>
  </HeadingPairs>
  <TitlesOfParts>
    <vt:vector size="39" baseType="lpstr">
      <vt:lpstr>スパイス</vt:lpstr>
      <vt:lpstr>特別活動の進め方 （学級活動）</vt:lpstr>
      <vt:lpstr>スライド 2</vt:lpstr>
      <vt:lpstr>スライド 3</vt:lpstr>
      <vt:lpstr>特別活動とは…</vt:lpstr>
      <vt:lpstr>スライド 5</vt:lpstr>
      <vt:lpstr>特別活動の教育的意義</vt:lpstr>
      <vt:lpstr>スライド 7</vt:lpstr>
      <vt:lpstr>スライド 8</vt:lpstr>
      <vt:lpstr>スライド 9</vt:lpstr>
      <vt:lpstr>スライド 10</vt:lpstr>
      <vt:lpstr>スライド 11</vt:lpstr>
      <vt:lpstr>スライド 12</vt:lpstr>
      <vt:lpstr>学級活動(1)と(2)【展開の構造】</vt:lpstr>
      <vt:lpstr>スライド 14</vt:lpstr>
      <vt:lpstr>スライド 15</vt:lpstr>
      <vt:lpstr>スライド 16</vt:lpstr>
      <vt:lpstr>道徳教育との関連</vt:lpstr>
      <vt:lpstr>スライド 18</vt:lpstr>
      <vt:lpstr>スライド 19</vt:lpstr>
      <vt:lpstr>特別活動の特質をまとめると…</vt:lpstr>
      <vt:lpstr>スライド 21</vt:lpstr>
      <vt:lpstr>スライド 22</vt:lpstr>
      <vt:lpstr>スライド 23</vt:lpstr>
      <vt:lpstr>スライド 24</vt:lpstr>
      <vt:lpstr>スライド 25</vt:lpstr>
      <vt:lpstr>スライド 26</vt:lpstr>
      <vt:lpstr>スライド 27</vt:lpstr>
      <vt:lpstr>スライド 28</vt:lpstr>
      <vt:lpstr>スライド 29</vt:lpstr>
      <vt:lpstr>スライド 30</vt:lpstr>
      <vt:lpstr>スライド 31</vt:lpstr>
      <vt:lpstr>スライド 32</vt:lpstr>
      <vt:lpstr>スライド 33</vt:lpstr>
      <vt:lpstr>スライド 34</vt:lpstr>
      <vt:lpstr>スライド 35</vt:lpstr>
      <vt:lpstr>スライド 36</vt:lpstr>
      <vt:lpstr>スライド 37</vt:lpstr>
      <vt:lpstr>特別活動が充実してくると</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学級活動</dc:title>
  <dc:creator>ioas_user</dc:creator>
  <cp:lastModifiedBy>ioas_user</cp:lastModifiedBy>
  <cp:revision>412</cp:revision>
  <dcterms:created xsi:type="dcterms:W3CDTF">2012-04-11T05:01:45Z</dcterms:created>
  <dcterms:modified xsi:type="dcterms:W3CDTF">2014-07-24T05:45:26Z</dcterms:modified>
</cp:coreProperties>
</file>