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2" d="100"/>
          <a:sy n="122" d="100"/>
        </p:scale>
        <p:origin x="-540" y="19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2015/1/20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74198" y="954420"/>
            <a:ext cx="66054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cap="all" dirty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稲作農業の体質</a:t>
            </a:r>
            <a:r>
              <a:rPr lang="ja-JP" altLang="en-US" sz="32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を強化</a:t>
            </a:r>
            <a:r>
              <a:rPr lang="ja-JP" altLang="en-US" sz="3200" b="1" cap="all" dirty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するため</a:t>
            </a:r>
            <a:r>
              <a:rPr lang="ja-JP" altLang="en-US" sz="32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、稲作</a:t>
            </a:r>
            <a:r>
              <a:rPr lang="ja-JP" altLang="en-US" sz="3200" b="1" cap="all" dirty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農業</a:t>
            </a:r>
            <a:r>
              <a:rPr lang="ja-JP" altLang="en-US" sz="32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者が行う</a:t>
            </a:r>
            <a:endParaRPr lang="ja-JP" altLang="en-US" sz="3200" b="1" cap="all" dirty="0">
              <a:ln w="9000" cmpd="sng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ea typeface="ＤＨＰ特太ゴシック体" panose="02010601000101010101" pitchFamily="2" charset="-128"/>
            </a:endParaRPr>
          </a:p>
          <a:p>
            <a:pPr algn="ctr"/>
            <a:r>
              <a:rPr lang="ja-JP" altLang="en-US" sz="3200" b="1" cap="all" dirty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生産コスト低減の取組等</a:t>
            </a:r>
            <a:r>
              <a:rPr lang="ja-JP" altLang="en-US" sz="32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を</a:t>
            </a:r>
            <a:endParaRPr lang="en-US" altLang="ja-JP" sz="3200" b="1" cap="all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ea typeface="ＤＨＰ特太ゴシック体" panose="02010601000101010101" pitchFamily="2" charset="-128"/>
            </a:endParaRPr>
          </a:p>
          <a:p>
            <a:pPr algn="ctr"/>
            <a:r>
              <a:rPr lang="ja-JP" altLang="en-US" sz="32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支援</a:t>
            </a:r>
            <a:r>
              <a:rPr lang="ja-JP" altLang="en-US" sz="3200" b="1" cap="all" dirty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します</a:t>
            </a:r>
            <a:r>
              <a:rPr lang="ja-JP" altLang="en-US" sz="32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。</a:t>
            </a:r>
            <a:endParaRPr lang="ja-JP" altLang="en-US" sz="3200" b="1" cap="all" dirty="0">
              <a:ln w="9000" cmpd="sng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effectLst>
                <a:reflection blurRad="12700" stA="28000" endPos="45000" dist="1000" dir="5400000" sy="-100000" algn="bl" rotWithShape="0"/>
              </a:effectLst>
              <a:ea typeface="ＤＨＰ特太ゴシック体" panose="02010601000101010101" pitchFamily="2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28678" y="64210"/>
            <a:ext cx="4509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cap="all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農家のみなさま</a:t>
            </a:r>
            <a:endParaRPr kumimoji="1" lang="ja-JP" altLang="en-US" sz="3200" b="1" cap="all" dirty="0">
              <a:ln w="9000" cmpd="sng">
                <a:solidFill>
                  <a:schemeClr val="tx1"/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ea typeface="ＤＨＰ特太ゴシック体" panose="02010601000101010101" pitchFamily="2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62049" y="3140060"/>
            <a:ext cx="5229783" cy="457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cap="all" dirty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～</a:t>
            </a:r>
            <a:r>
              <a:rPr lang="ja-JP" altLang="en-US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稲作農業の体質強化緊急対策～</a:t>
            </a:r>
            <a:endParaRPr kumimoji="1" lang="ja-JP" altLang="en-US" b="1" cap="all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105"/>
          <p:cNvSpPr>
            <a:spLocks noChangeArrowheads="1"/>
          </p:cNvSpPr>
          <p:nvPr/>
        </p:nvSpPr>
        <p:spPr bwMode="auto">
          <a:xfrm>
            <a:off x="369165" y="4612635"/>
            <a:ext cx="6127509" cy="3860574"/>
          </a:xfrm>
          <a:prstGeom prst="roundRect">
            <a:avLst>
              <a:gd name="adj" fmla="val 3034"/>
            </a:avLst>
          </a:prstGeom>
          <a:solidFill>
            <a:srgbClr val="FFFFCC"/>
          </a:solidFill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1347788"/>
            <a:endParaRPr lang="ja-JP" altLang="en-US" sz="2400" dirty="0"/>
          </a:p>
        </p:txBody>
      </p:sp>
      <p:sp>
        <p:nvSpPr>
          <p:cNvPr id="6" name="Rectangle 105"/>
          <p:cNvSpPr>
            <a:spLocks noChangeArrowheads="1"/>
          </p:cNvSpPr>
          <p:nvPr/>
        </p:nvSpPr>
        <p:spPr bwMode="auto">
          <a:xfrm>
            <a:off x="835681" y="4666520"/>
            <a:ext cx="5539919" cy="1713963"/>
          </a:xfrm>
          <a:prstGeom prst="roundRect">
            <a:avLst>
              <a:gd name="adj" fmla="val 3034"/>
            </a:avLst>
          </a:prstGeom>
          <a:solidFill>
            <a:schemeClr val="bg1"/>
          </a:solidFill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1347788"/>
            <a:endParaRPr lang="ja-JP" altLang="en-US" sz="2400" dirty="0"/>
          </a:p>
        </p:txBody>
      </p:sp>
      <p:sp>
        <p:nvSpPr>
          <p:cNvPr id="7" name="Text Box 113"/>
          <p:cNvSpPr txBox="1">
            <a:spLocks noChangeArrowheads="1"/>
          </p:cNvSpPr>
          <p:nvPr/>
        </p:nvSpPr>
        <p:spPr bwMode="auto">
          <a:xfrm>
            <a:off x="890318" y="4788024"/>
            <a:ext cx="560635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366838"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1366838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1366838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1366838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1366838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1366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1366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1366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1366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 smtClean="0"/>
              <a:t>○最寄りの地域農業再生協議会</a:t>
            </a:r>
            <a:endParaRPr lang="en-US" altLang="ja-JP" sz="1800" b="1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 smtClean="0"/>
              <a:t>　（市町村農業担当課またはＪＡ）</a:t>
            </a:r>
            <a:endParaRPr lang="en-US" altLang="ja-JP" sz="1800" b="1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800" b="1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 smtClean="0"/>
              <a:t>○高知県農業振興部農業政策課　事業推進担当</a:t>
            </a:r>
            <a:endParaRPr lang="en-US" altLang="ja-JP" sz="1800" b="1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 smtClean="0"/>
              <a:t>　　</a:t>
            </a:r>
            <a:r>
              <a:rPr lang="en-US" altLang="ja-JP" sz="1800" b="1" dirty="0" smtClean="0"/>
              <a:t>TEL 088-821-4511</a:t>
            </a:r>
            <a:endParaRPr lang="en-US" altLang="ja-JP" sz="1200" b="1" dirty="0"/>
          </a:p>
        </p:txBody>
      </p:sp>
      <p:sp>
        <p:nvSpPr>
          <p:cNvPr id="8" name="Text Box 113"/>
          <p:cNvSpPr txBox="1">
            <a:spLocks noChangeArrowheads="1"/>
          </p:cNvSpPr>
          <p:nvPr/>
        </p:nvSpPr>
        <p:spPr bwMode="auto">
          <a:xfrm>
            <a:off x="890318" y="6465238"/>
            <a:ext cx="5606355" cy="196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366838"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1366838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1366838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1366838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1366838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1366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1366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1366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13668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 smtClean="0"/>
              <a:t>中国四国農政局高知地域センター　　</a:t>
            </a:r>
            <a:r>
              <a:rPr lang="en-US" altLang="ja-JP" sz="1400" dirty="0" smtClean="0"/>
              <a:t>TEL 088-875-2151</a:t>
            </a:r>
            <a:endParaRPr lang="en-US" altLang="ja-JP" sz="1400" dirty="0"/>
          </a:p>
          <a:p>
            <a:pPr lvl="0" defTabSz="914400" eaLnBrk="1" hangingPunct="1">
              <a:spcBef>
                <a:spcPct val="0"/>
              </a:spcBef>
              <a:buNone/>
            </a:pPr>
            <a:r>
              <a:rPr lang="ja-JP" altLang="en-US" sz="1200" dirty="0" smtClean="0"/>
              <a:t>　　　　〒</a:t>
            </a:r>
            <a:r>
              <a:rPr lang="en-US" altLang="ja-JP" sz="1200" dirty="0" smtClean="0"/>
              <a:t>780-0870 </a:t>
            </a:r>
            <a:r>
              <a:rPr lang="ja-JP" altLang="en-US" sz="1200" dirty="0" smtClean="0"/>
              <a:t>高知県高知市本町</a:t>
            </a:r>
            <a:r>
              <a:rPr lang="en-US" altLang="ja-JP" sz="1200" dirty="0" smtClean="0"/>
              <a:t>4-3-41</a:t>
            </a:r>
            <a:r>
              <a:rPr lang="ja-JP" altLang="en-US" sz="1200" dirty="0" smtClean="0"/>
              <a:t>　高知地方合同庁舎</a:t>
            </a:r>
            <a:endParaRPr lang="en-US" altLang="ja-JP" sz="1200" dirty="0" smtClean="0"/>
          </a:p>
          <a:p>
            <a:pPr lvl="0" defTabSz="914400" eaLnBrk="1" hangingPunct="1">
              <a:spcBef>
                <a:spcPct val="0"/>
              </a:spcBef>
              <a:buNone/>
            </a:pPr>
            <a:endParaRPr lang="en-US" altLang="ja-JP" sz="800" dirty="0" smtClean="0"/>
          </a:p>
          <a:p>
            <a:pPr lvl="0" defTabSz="914400" eaLnBrk="1" hangingPunct="1">
              <a:spcBef>
                <a:spcPct val="0"/>
              </a:spcBef>
              <a:buNone/>
            </a:pPr>
            <a:r>
              <a:rPr lang="ja-JP" altLang="en-US" sz="1400" dirty="0">
                <a:solidFill>
                  <a:prstClr val="black"/>
                </a:solidFill>
              </a:rPr>
              <a:t>中国四国</a:t>
            </a:r>
            <a:r>
              <a:rPr lang="ja-JP" altLang="en-US" sz="1400" dirty="0" smtClean="0">
                <a:solidFill>
                  <a:prstClr val="black"/>
                </a:solidFill>
              </a:rPr>
              <a:t>農政局生産部生産振興課　　</a:t>
            </a:r>
            <a:r>
              <a:rPr lang="en-US" altLang="ja-JP" sz="1400" dirty="0" smtClean="0">
                <a:solidFill>
                  <a:prstClr val="black"/>
                </a:solidFill>
              </a:rPr>
              <a:t>TEL 086-224-9411</a:t>
            </a:r>
          </a:p>
          <a:p>
            <a:pPr lvl="0" defTabSz="914400" eaLnBrk="1" hangingPunct="1">
              <a:spcBef>
                <a:spcPct val="0"/>
              </a:spcBef>
              <a:buNone/>
            </a:pPr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　　　　　　　　　　　　　　　　　　　　　　　　　　（内線</a:t>
            </a:r>
            <a:r>
              <a:rPr lang="en-US" altLang="ja-JP" sz="1400" dirty="0" smtClean="0">
                <a:solidFill>
                  <a:prstClr val="black"/>
                </a:solidFill>
              </a:rPr>
              <a:t>2414</a:t>
            </a:r>
            <a:r>
              <a:rPr lang="ja-JP" altLang="en-US" sz="1400" dirty="0" err="1" smtClean="0">
                <a:solidFill>
                  <a:prstClr val="black"/>
                </a:solidFill>
              </a:rPr>
              <a:t>、</a:t>
            </a:r>
            <a:r>
              <a:rPr lang="en-US" altLang="ja-JP" sz="1400" dirty="0" smtClean="0">
                <a:solidFill>
                  <a:prstClr val="black"/>
                </a:solidFill>
              </a:rPr>
              <a:t>2424</a:t>
            </a:r>
            <a:r>
              <a:rPr lang="ja-JP" altLang="en-US" sz="1400" dirty="0" err="1" smtClean="0">
                <a:solidFill>
                  <a:prstClr val="black"/>
                </a:solidFill>
              </a:rPr>
              <a:t>、</a:t>
            </a:r>
            <a:r>
              <a:rPr lang="en-US" altLang="ja-JP" sz="1400" dirty="0" smtClean="0">
                <a:solidFill>
                  <a:prstClr val="black"/>
                </a:solidFill>
              </a:rPr>
              <a:t>2422</a:t>
            </a:r>
            <a:r>
              <a:rPr lang="ja-JP" altLang="en-US" sz="1400" dirty="0" smtClean="0">
                <a:solidFill>
                  <a:prstClr val="black"/>
                </a:solidFill>
              </a:rPr>
              <a:t>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lvl="0" defTabSz="914400" eaLnBrk="1" hangingPunct="1">
              <a:spcBef>
                <a:spcPct val="0"/>
              </a:spcBef>
              <a:buNone/>
            </a:pPr>
            <a:r>
              <a:rPr lang="ja-JP" altLang="en-US" sz="1200" dirty="0">
                <a:solidFill>
                  <a:prstClr val="black"/>
                </a:solidFill>
              </a:rPr>
              <a:t>　　　　</a:t>
            </a:r>
            <a:r>
              <a:rPr lang="ja-JP" altLang="en-US" sz="1200" dirty="0" smtClean="0">
                <a:solidFill>
                  <a:prstClr val="black"/>
                </a:solidFill>
              </a:rPr>
              <a:t>〒</a:t>
            </a:r>
            <a:r>
              <a:rPr lang="en-US" altLang="ja-JP" sz="1200" dirty="0" smtClean="0">
                <a:solidFill>
                  <a:prstClr val="black"/>
                </a:solidFill>
              </a:rPr>
              <a:t>700-8532 </a:t>
            </a:r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岡山県岡山市北区下石井</a:t>
            </a:r>
            <a:r>
              <a:rPr lang="en-US" altLang="ja-JP" sz="1200" dirty="0" smtClean="0">
                <a:solidFill>
                  <a:prstClr val="black"/>
                </a:solidFill>
              </a:rPr>
              <a:t>1-4-1</a:t>
            </a:r>
            <a:endParaRPr lang="en-US" altLang="ja-JP" sz="1200" dirty="0">
              <a:solidFill>
                <a:prstClr val="black"/>
              </a:solidFill>
            </a:endParaRPr>
          </a:p>
          <a:p>
            <a:pPr lvl="0" defTabSz="914400" eaLnBrk="1" hangingPunct="1">
              <a:spcBef>
                <a:spcPct val="0"/>
              </a:spcBef>
              <a:buNone/>
            </a:pPr>
            <a:endParaRPr lang="ja-JP" altLang="en-US" sz="800" dirty="0">
              <a:solidFill>
                <a:prstClr val="black"/>
              </a:solidFill>
            </a:endParaRPr>
          </a:p>
          <a:p>
            <a:pPr lvl="0" defTabSz="914400" eaLnBrk="1" hangingPunct="1">
              <a:spcBef>
                <a:spcPct val="0"/>
              </a:spcBef>
              <a:buNone/>
            </a:pPr>
            <a:r>
              <a:rPr lang="ja-JP" altLang="en-US" sz="1400" dirty="0" smtClean="0">
                <a:solidFill>
                  <a:prstClr val="black"/>
                </a:solidFill>
              </a:rPr>
              <a:t>農林</a:t>
            </a:r>
            <a:r>
              <a:rPr lang="ja-JP" altLang="en-US" sz="1400" dirty="0">
                <a:solidFill>
                  <a:prstClr val="black"/>
                </a:solidFill>
              </a:rPr>
              <a:t>水産省生産局農産部</a:t>
            </a:r>
            <a:r>
              <a:rPr lang="ja-JP" altLang="en-US" sz="1400" dirty="0" smtClean="0">
                <a:solidFill>
                  <a:prstClr val="black"/>
                </a:solidFill>
              </a:rPr>
              <a:t>穀物課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363538" lvl="0" defTabSz="914400" eaLnBrk="1" hangingPunct="1">
              <a:spcBef>
                <a:spcPct val="0"/>
              </a:spcBef>
              <a:buNone/>
            </a:pPr>
            <a:r>
              <a:rPr lang="en-US" altLang="ja-JP" sz="1400" dirty="0" smtClean="0">
                <a:solidFill>
                  <a:prstClr val="black"/>
                </a:solidFill>
              </a:rPr>
              <a:t>TEL </a:t>
            </a:r>
            <a:r>
              <a:rPr lang="en-US" altLang="ja-JP" sz="1400" dirty="0">
                <a:solidFill>
                  <a:prstClr val="black"/>
                </a:solidFill>
              </a:rPr>
              <a:t>03-3597-0191</a:t>
            </a:r>
          </a:p>
          <a:p>
            <a:pPr lvl="0" defTabSz="914400" eaLnBrk="1" hangingPunct="1">
              <a:spcBef>
                <a:spcPct val="0"/>
              </a:spcBef>
              <a:buNone/>
            </a:pPr>
            <a:r>
              <a:rPr lang="ja-JP" altLang="en-US" sz="1200" dirty="0">
                <a:solidFill>
                  <a:prstClr val="black"/>
                </a:solidFill>
              </a:rPr>
              <a:t>　　　　〒</a:t>
            </a:r>
            <a:r>
              <a:rPr lang="en-US" altLang="ja-JP" sz="1200" dirty="0">
                <a:solidFill>
                  <a:prstClr val="black"/>
                </a:solidFill>
              </a:rPr>
              <a:t>100-8950</a:t>
            </a:r>
            <a:r>
              <a:rPr lang="ja-JP" altLang="en-US" sz="1200" dirty="0">
                <a:solidFill>
                  <a:prstClr val="black"/>
                </a:solidFill>
              </a:rPr>
              <a:t>　東京都千代田区霞ヶ関　</a:t>
            </a:r>
            <a:r>
              <a:rPr lang="en-US" altLang="ja-JP" sz="1200" dirty="0" smtClean="0">
                <a:solidFill>
                  <a:prstClr val="black"/>
                </a:solidFill>
              </a:rPr>
              <a:t>1-2-1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962049" y="8534765"/>
            <a:ext cx="510648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4625" indent="-174625"/>
            <a:r>
              <a:rPr lang="ja-JP" altLang="en-US" sz="1100" dirty="0" smtClean="0">
                <a:ea typeface="ＤＨＰ特太ゴシック体" pitchFamily="2" charset="-128"/>
              </a:rPr>
              <a:t>ＨＰアドレス：</a:t>
            </a:r>
            <a:r>
              <a:rPr lang="en-US" altLang="ja-JP" sz="1100" dirty="0" smtClean="0">
                <a:ea typeface="ＤＨＰ特太ゴシック体" pitchFamily="2" charset="-128"/>
              </a:rPr>
              <a:t>http</a:t>
            </a:r>
            <a:r>
              <a:rPr lang="en-US" altLang="ja-JP" sz="1100" dirty="0">
                <a:ea typeface="ＤＨＰ特太ゴシック体" pitchFamily="2" charset="-128"/>
              </a:rPr>
              <a:t>://</a:t>
            </a:r>
            <a:r>
              <a:rPr lang="en-US" altLang="ja-JP" sz="1100" dirty="0" smtClean="0">
                <a:ea typeface="ＤＨＰ特太ゴシック体" pitchFamily="2" charset="-128"/>
              </a:rPr>
              <a:t>www.maff.go.jp</a:t>
            </a:r>
            <a:r>
              <a:rPr lang="en-US" altLang="ja-JP" sz="1100" dirty="0" smtClean="0"/>
              <a:t>/j/seisan/nosan/inasaku_kyouka.html</a:t>
            </a:r>
            <a:endParaRPr lang="en-US" altLang="ja-JP" sz="11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810229" y="8665570"/>
            <a:ext cx="5192305" cy="515568"/>
          </a:xfrm>
          <a:prstGeom prst="rect">
            <a:avLst/>
          </a:prstGeom>
          <a:noFill/>
          <a:ln w="38100"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000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+mj-ea"/>
                <a:ea typeface="+mj-ea"/>
              </a:rPr>
              <a:t>　なお、本対策の執行については、国会での平成</a:t>
            </a:r>
            <a:r>
              <a:rPr lang="en-US" altLang="ja-JP" sz="1000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+mj-ea"/>
                <a:ea typeface="+mj-ea"/>
              </a:rPr>
              <a:t>26</a:t>
            </a:r>
            <a:r>
              <a:rPr lang="ja-JP" altLang="en-US" sz="1000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+mj-ea"/>
                <a:ea typeface="+mj-ea"/>
              </a:rPr>
              <a:t>年度補正予算成立が前提となります。</a:t>
            </a:r>
            <a:endParaRPr lang="en-US" altLang="ja-JP" sz="1000" cap="all" dirty="0" smtClean="0">
              <a:ln w="9000" cmpd="sng">
                <a:noFill/>
                <a:prstDash val="solid"/>
              </a:ln>
              <a:solidFill>
                <a:srgbClr val="FF0000"/>
              </a:solidFill>
              <a:effectLst/>
              <a:latin typeface="+mj-ea"/>
              <a:ea typeface="+mj-ea"/>
            </a:endParaRPr>
          </a:p>
          <a:p>
            <a:pPr algn="ctr"/>
            <a:r>
              <a:rPr lang="ja-JP" altLang="en-US" sz="1000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/>
                <a:latin typeface="+mj-ea"/>
                <a:ea typeface="+mj-ea"/>
              </a:rPr>
              <a:t>したがって、今後内容等に変更が生じる場合がありますので、予めご了承願います。</a:t>
            </a:r>
            <a:endParaRPr lang="ja-JP" altLang="en-US" sz="1000" cap="all" dirty="0">
              <a:ln w="9000" cmpd="sng">
                <a:noFill/>
                <a:prstDash val="solid"/>
              </a:ln>
              <a:solidFill>
                <a:srgbClr val="FF0000"/>
              </a:solidFill>
              <a:effectLst/>
              <a:latin typeface="+mj-ea"/>
              <a:ea typeface="+mj-ea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678559" y="4173405"/>
            <a:ext cx="2627852" cy="327243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 smtClean="0">
                <a:solidFill>
                  <a:schemeClr val="bg1"/>
                </a:solidFill>
                <a:ea typeface="ＤＨＰ特太ゴシック体" pitchFamily="2" charset="-128"/>
              </a:rPr>
              <a:t>お問い合わせ先</a:t>
            </a:r>
            <a:endParaRPr lang="ja-JP" altLang="en-US" sz="2000" b="1" dirty="0">
              <a:solidFill>
                <a:schemeClr val="bg1"/>
              </a:solidFill>
              <a:ea typeface="ＤＨＰ特太ゴシック体" pitchFamily="2" charset="-128"/>
            </a:endParaRPr>
          </a:p>
        </p:txBody>
      </p:sp>
      <p:pic>
        <p:nvPicPr>
          <p:cNvPr id="12" name="Picture 24" descr="\\LSV_seisankyoku\生産局\10農産部\20穀物課\稲・麦生産班\素材集\イラスト集\0909完成版\imgs\large\12-P-006-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0" b="100000" l="0" r="100000">
                        <a14:foregroundMark x1="20100" y1="11788" x2="20100" y2="11788"/>
                        <a14:foregroundMark x1="11100" y1="3627" x2="11100" y2="3627"/>
                        <a14:foregroundMark x1="85300" y1="11399" x2="85300" y2="11399"/>
                        <a14:foregroundMark x1="91400" y1="78368" x2="91400" y2="78368"/>
                        <a14:foregroundMark x1="69600" y1="79663" x2="69600" y2="79663"/>
                        <a14:foregroundMark x1="71500" y1="94041" x2="71500" y2="94041"/>
                        <a14:foregroundMark x1="25900" y1="75648" x2="25900" y2="75648"/>
                        <a14:foregroundMark x1="19100" y1="70337" x2="19100" y2="70337"/>
                        <a14:foregroundMark x1="30000" y1="64378" x2="30000" y2="64378"/>
                        <a14:foregroundMark x1="21300" y1="53627" x2="21300" y2="53627"/>
                        <a14:foregroundMark x1="16200" y1="59974" x2="16200" y2="59974"/>
                        <a14:foregroundMark x1="8500" y1="68394" x2="4100" y2="78368"/>
                        <a14:foregroundMark x1="28800" y1="57124" x2="35500" y2="67746"/>
                        <a14:foregroundMark x1="89700" y1="94041" x2="89700" y2="94041"/>
                        <a14:foregroundMark x1="92600" y1="84067" x2="93800" y2="73705"/>
                        <a14:foregroundMark x1="20100" y1="85363" x2="28300" y2="67487"/>
                        <a14:foregroundMark x1="11400" y1="11140" x2="30000" y2="6347"/>
                        <a14:foregroundMark x1="9200" y1="16062" x2="1200" y2="25518"/>
                        <a14:foregroundMark x1="14300" y1="3627" x2="8900" y2="6088"/>
                        <a14:foregroundMark x1="74700" y1="14508" x2="90400" y2="16062"/>
                        <a14:foregroundMark x1="78600" y1="6088" x2="83600" y2="6088"/>
                        <a14:foregroundMark x1="71500" y1="13342" x2="63600" y2="24611"/>
                        <a14:foregroundMark x1="91800" y1="18912" x2="96200" y2="28368"/>
                        <a14:foregroundMark x1="40400" y1="21762" x2="39900" y2="24870"/>
                        <a14:foregroundMark x1="69100" y1="21762" x2="66200" y2="27979"/>
                        <a14:foregroundMark x1="68900" y1="73705" x2="70100" y2="85881"/>
                        <a14:foregroundMark x1="85300" y1="46762" x2="80700" y2="48057"/>
                        <a14:foregroundMark x1="85300" y1="52073" x2="84400" y2="55311"/>
                        <a14:foregroundMark x1="8017" y1="4372" x2="8017" y2="4372"/>
                        <a14:foregroundMark x1="20253" y1="820" x2="20253" y2="820"/>
                        <a14:foregroundMark x1="27637" y1="1639" x2="27637" y2="1639"/>
                        <a14:foregroundMark x1="18987" y1="54098" x2="18987" y2="54098"/>
                        <a14:foregroundMark x1="16034" y1="57104" x2="16245" y2="60383"/>
                        <a14:foregroundMark x1="20886" y1="61475" x2="20464" y2="69945"/>
                        <a14:foregroundMark x1="15190" y1="72131" x2="16456" y2="91257"/>
                        <a14:foregroundMark x1="15823" y1="63388" x2="16456" y2="63388"/>
                        <a14:foregroundMark x1="31224" y1="82787" x2="30380" y2="88251"/>
                        <a14:foregroundMark x1="29536" y1="84699" x2="29536" y2="84699"/>
                        <a14:foregroundMark x1="28481" y1="89344" x2="28481" y2="89344"/>
                        <a14:foregroundMark x1="11814" y1="69672" x2="12025" y2="84699"/>
                        <a14:foregroundMark x1="8650" y1="81421" x2="10759" y2="80874"/>
                        <a14:foregroundMark x1="10127" y1="57650" x2="6329" y2="65847"/>
                        <a14:foregroundMark x1="13291" y1="53005" x2="10759" y2="56831"/>
                        <a14:foregroundMark x1="5696" y1="67213" x2="3376" y2="75956"/>
                        <a14:foregroundMark x1="28059" y1="52459" x2="34388" y2="614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144110" y="3631064"/>
            <a:ext cx="1409712" cy="103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46308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99703" y="1931846"/>
            <a:ext cx="3068960" cy="36000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ja-JP" altLang="en-US" sz="20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取組</a:t>
            </a:r>
            <a:r>
              <a:rPr lang="ja-JP" altLang="en-US" sz="2000" b="1" cap="all" dirty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ごと</a:t>
            </a:r>
            <a:r>
              <a:rPr lang="ja-JP" altLang="en-US" sz="20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の助成金額</a:t>
            </a:r>
            <a:endParaRPr kumimoji="1" lang="ja-JP" altLang="en-US" sz="2000" b="1" cap="all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8607" y="644628"/>
            <a:ext cx="981824" cy="122444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18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対象者</a:t>
            </a:r>
            <a:endParaRPr kumimoji="1" lang="ja-JP" altLang="en-US" sz="1800" b="1" cap="all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8607" y="40956"/>
            <a:ext cx="981824" cy="54558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18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対象</a:t>
            </a:r>
            <a:endParaRPr kumimoji="1" lang="en-US" altLang="ja-JP" sz="1800" b="1" cap="all" dirty="0" smtClean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kumimoji="1" lang="ja-JP" altLang="en-US" sz="1800" b="1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作物</a:t>
            </a:r>
            <a:endParaRPr kumimoji="1" lang="ja-JP" altLang="en-US" sz="1800" b="1" cap="all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52439" y="40956"/>
            <a:ext cx="5040560" cy="545584"/>
          </a:xfrm>
          <a:prstGeom prst="roundRect">
            <a:avLst>
              <a:gd name="adj" fmla="val 18063"/>
            </a:avLst>
          </a:prstGeom>
          <a:noFill/>
          <a:ln w="3175">
            <a:solidFill>
              <a:srgbClr val="00B05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endParaRPr kumimoji="1" lang="ja-JP" altLang="en-US" b="1" cap="all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47895" y="641418"/>
            <a:ext cx="5040560" cy="1227277"/>
          </a:xfrm>
          <a:prstGeom prst="roundRect">
            <a:avLst>
              <a:gd name="adj" fmla="val 6659"/>
            </a:avLst>
          </a:prstGeom>
          <a:noFill/>
          <a:ln w="3175">
            <a:solidFill>
              <a:srgbClr val="00B05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endParaRPr kumimoji="1" lang="ja-JP" altLang="en-US" b="1" cap="all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Text Box 49"/>
          <p:cNvSpPr txBox="1">
            <a:spLocks noChangeArrowheads="1"/>
          </p:cNvSpPr>
          <p:nvPr/>
        </p:nvSpPr>
        <p:spPr bwMode="auto">
          <a:xfrm>
            <a:off x="1520647" y="648740"/>
            <a:ext cx="4824536" cy="109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347788"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1347788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1347788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1347788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1347788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174625" indent="-168275" eaLnBrk="1" hangingPunct="1">
              <a:lnSpc>
                <a:spcPts val="2000"/>
              </a:lnSpc>
              <a:spcBef>
                <a:spcPct val="0"/>
              </a:spcBef>
              <a:buNone/>
            </a:pPr>
            <a:r>
              <a:rPr lang="ja-JP" altLang="en-US" sz="1400" dirty="0" smtClean="0"/>
              <a:t>○　農地中間管理機構から農地を借り受けている農業者</a:t>
            </a:r>
            <a:endParaRPr lang="en-US" altLang="ja-JP" sz="1400" dirty="0" smtClean="0"/>
          </a:p>
          <a:p>
            <a:pPr marL="174625" indent="-168275" eaLnBrk="1" hangingPunct="1">
              <a:lnSpc>
                <a:spcPts val="2000"/>
              </a:lnSpc>
              <a:spcBef>
                <a:spcPct val="0"/>
              </a:spcBef>
              <a:buNone/>
            </a:pPr>
            <a:r>
              <a:rPr lang="ja-JP" altLang="en-US" sz="1400" dirty="0" smtClean="0"/>
              <a:t>○</a:t>
            </a:r>
            <a:r>
              <a:rPr lang="ja-JP" altLang="en-US" sz="1400" dirty="0"/>
              <a:t>　認定</a:t>
            </a:r>
            <a:r>
              <a:rPr lang="ja-JP" altLang="en-US" sz="1400" dirty="0" smtClean="0"/>
              <a:t>農業者</a:t>
            </a:r>
            <a:r>
              <a:rPr lang="ja-JP" altLang="en-US" sz="1400" dirty="0"/>
              <a:t>　　　</a:t>
            </a:r>
            <a:r>
              <a:rPr lang="ja-JP" altLang="en-US" sz="1400" dirty="0" smtClean="0"/>
              <a:t>○</a:t>
            </a:r>
            <a:r>
              <a:rPr lang="ja-JP" altLang="en-US" sz="1400" dirty="0"/>
              <a:t>　</a:t>
            </a:r>
            <a:r>
              <a:rPr lang="ja-JP" altLang="en-US" sz="1400" dirty="0" smtClean="0"/>
              <a:t>認定新規就農者</a:t>
            </a:r>
            <a:r>
              <a:rPr lang="ja-JP" altLang="en-US" sz="1400" dirty="0"/>
              <a:t>　　　</a:t>
            </a:r>
            <a:r>
              <a:rPr lang="ja-JP" altLang="en-US" sz="1400" dirty="0" smtClean="0"/>
              <a:t>○</a:t>
            </a:r>
            <a:r>
              <a:rPr lang="ja-JP" altLang="en-US" sz="1400" dirty="0"/>
              <a:t>　集落</a:t>
            </a:r>
            <a:r>
              <a:rPr lang="ja-JP" altLang="en-US" sz="1400" dirty="0" smtClean="0"/>
              <a:t>営農</a:t>
            </a:r>
            <a:endParaRPr lang="en-US" altLang="ja-JP" sz="1400" dirty="0"/>
          </a:p>
          <a:p>
            <a:pPr marL="174625" indent="-168275" eaLnBrk="1" hangingPunct="1">
              <a:lnSpc>
                <a:spcPts val="2000"/>
              </a:lnSpc>
              <a:spcBef>
                <a:spcPct val="0"/>
              </a:spcBef>
              <a:buNone/>
            </a:pPr>
            <a:r>
              <a:rPr lang="ja-JP" altLang="en-US" sz="1400" dirty="0" smtClean="0"/>
              <a:t>○　人・農地プランに位置付けられた地域の中心となる経営体　　</a:t>
            </a:r>
            <a:endParaRPr lang="en-US" altLang="ja-JP" sz="1400" dirty="0" smtClean="0"/>
          </a:p>
          <a:p>
            <a:pPr marL="174625" indent="-168275" eaLnBrk="1" hangingPunct="1">
              <a:lnSpc>
                <a:spcPts val="2000"/>
              </a:lnSpc>
              <a:spcBef>
                <a:spcPct val="0"/>
              </a:spcBef>
              <a:buNone/>
            </a:pPr>
            <a:r>
              <a:rPr lang="ja-JP" altLang="en-US" sz="1400" dirty="0" smtClean="0"/>
              <a:t>○</a:t>
            </a:r>
            <a:r>
              <a:rPr lang="ja-JP" altLang="en-US" sz="1400" dirty="0"/>
              <a:t>　農業者が組織する</a:t>
            </a:r>
            <a:r>
              <a:rPr lang="ja-JP" altLang="en-US" sz="1400" dirty="0" smtClean="0"/>
              <a:t>団体</a:t>
            </a:r>
            <a:endParaRPr lang="ja-JP" altLang="en-US" sz="1100" dirty="0"/>
          </a:p>
        </p:txBody>
      </p:sp>
      <p:sp>
        <p:nvSpPr>
          <p:cNvPr id="11" name="Text Box 49"/>
          <p:cNvSpPr txBox="1">
            <a:spLocks noChangeArrowheads="1"/>
          </p:cNvSpPr>
          <p:nvPr/>
        </p:nvSpPr>
        <p:spPr bwMode="auto">
          <a:xfrm>
            <a:off x="1569894" y="159860"/>
            <a:ext cx="225880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347788"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1347788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1347788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1347788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1347788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174625" indent="-168275" eaLnBrk="1" hangingPunct="1">
              <a:spcBef>
                <a:spcPct val="0"/>
              </a:spcBef>
              <a:buNone/>
            </a:pPr>
            <a:r>
              <a:rPr lang="ja-JP" altLang="en-US" sz="1400" dirty="0" smtClean="0"/>
              <a:t>平成</a:t>
            </a:r>
            <a:r>
              <a:rPr lang="en-US" altLang="ja-JP" sz="1400" dirty="0" smtClean="0"/>
              <a:t>27</a:t>
            </a:r>
            <a:r>
              <a:rPr lang="ja-JP" altLang="en-US" sz="1400" dirty="0" smtClean="0"/>
              <a:t>年産主食用米</a:t>
            </a:r>
            <a:endParaRPr lang="ja-JP" altLang="en-US" sz="1100" dirty="0"/>
          </a:p>
        </p:txBody>
      </p:sp>
      <p:sp>
        <p:nvSpPr>
          <p:cNvPr id="12" name="Text Box 49"/>
          <p:cNvSpPr txBox="1">
            <a:spLocks noChangeArrowheads="1"/>
          </p:cNvSpPr>
          <p:nvPr/>
        </p:nvSpPr>
        <p:spPr bwMode="auto">
          <a:xfrm>
            <a:off x="1761519" y="1660946"/>
            <a:ext cx="4342792" cy="207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347788" eaLnBrk="0" hangingPunct="0">
              <a:spcBef>
                <a:spcPct val="20000"/>
              </a:spcBef>
              <a:buChar char="•"/>
              <a:defRPr kumimoji="1" sz="47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1347788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1347788" eaLnBrk="0" hangingPunct="0">
              <a:spcBef>
                <a:spcPct val="20000"/>
              </a:spcBef>
              <a:buChar char="•"/>
              <a:defRPr kumimoji="1" sz="35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1347788" eaLnBrk="0" hangingPunct="0">
              <a:spcBef>
                <a:spcPct val="20000"/>
              </a:spcBef>
              <a:buChar char="–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1347788" eaLnBrk="0" hangingPunct="0">
              <a:spcBef>
                <a:spcPct val="20000"/>
              </a:spcBef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1347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9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indent="6350" eaLnBrk="1" hangingPunct="1">
              <a:lnSpc>
                <a:spcPts val="900"/>
              </a:lnSpc>
              <a:spcBef>
                <a:spcPct val="0"/>
              </a:spcBef>
              <a:buNone/>
            </a:pPr>
            <a:r>
              <a:rPr lang="ja-JP" altLang="en-US" sz="1000" dirty="0" smtClean="0"/>
              <a:t>（</a:t>
            </a:r>
            <a:r>
              <a:rPr lang="en-US" altLang="ja-JP" sz="1000" dirty="0" smtClean="0"/>
              <a:t>5</a:t>
            </a:r>
            <a:r>
              <a:rPr lang="ja-JP" altLang="en-US" sz="1000" dirty="0"/>
              <a:t>戸</a:t>
            </a:r>
            <a:r>
              <a:rPr lang="ja-JP" altLang="en-US" sz="1000" dirty="0" smtClean="0"/>
              <a:t>以上。都道府県協議会長が特に必要と認める場合にあっては３戸以上。）</a:t>
            </a:r>
            <a:endParaRPr lang="ja-JP" altLang="en-US" sz="1200" dirty="0"/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01121186"/>
              </p:ext>
            </p:extLst>
          </p:nvPr>
        </p:nvGraphicFramePr>
        <p:xfrm>
          <a:off x="401002" y="2336438"/>
          <a:ext cx="6235661" cy="5928360"/>
        </p:xfrm>
        <a:graphic>
          <a:graphicData uri="http://schemas.openxmlformats.org/drawingml/2006/table">
            <a:tbl>
              <a:tblPr firstRow="1" firstCol="1" bandRow="1"/>
              <a:tblGrid>
                <a:gridCol w="231861"/>
                <a:gridCol w="1251624"/>
                <a:gridCol w="1584176"/>
                <a:gridCol w="756000"/>
                <a:gridCol w="756000"/>
                <a:gridCol w="900000"/>
                <a:gridCol w="756000"/>
              </a:tblGrid>
              <a:tr h="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取組メニュー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取組面積の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考え方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助成金額（万円）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 spc="-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1ha</a:t>
                      </a:r>
                      <a:r>
                        <a:rPr lang="ja-JP" sz="1050" kern="100" spc="-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未満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 spc="-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1ha</a:t>
                      </a:r>
                      <a:r>
                        <a:rPr lang="ja-JP" sz="1050" kern="100" spc="-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以上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 spc="-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2ha</a:t>
                      </a:r>
                      <a:r>
                        <a:rPr lang="ja-JP" sz="1050" kern="100" spc="-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未満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50" kern="100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/>
                        </a:rPr>
                        <a:t>2</a:t>
                      </a:r>
                      <a:r>
                        <a:rPr lang="ja-JP" altLang="en-US" sz="1050" kern="100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/>
                        </a:rPr>
                        <a:t>～</a:t>
                      </a:r>
                      <a:r>
                        <a:rPr lang="en-US" altLang="ja-JP" sz="1050" kern="100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/>
                        </a:rPr>
                        <a:t>20ha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kern="100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/>
                        </a:rPr>
                        <a:t>（</a:t>
                      </a:r>
                      <a:r>
                        <a:rPr lang="en-US" altLang="ja-JP" sz="1050" kern="100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/>
                        </a:rPr>
                        <a:t>1ha</a:t>
                      </a:r>
                      <a:r>
                        <a:rPr lang="ja-JP" altLang="en-US" sz="1050" kern="100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/>
                        </a:rPr>
                        <a:t>ごとに区分）</a:t>
                      </a:r>
                      <a:endParaRPr lang="ja-JP" sz="105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 spc="-100" dirty="0" smtClean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altLang="ja-JP" sz="1050" kern="100" spc="-100" dirty="0" smtClean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0</a:t>
                      </a:r>
                      <a:r>
                        <a:rPr lang="en-US" sz="1050" kern="100" spc="-100" dirty="0" smtClean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ha</a:t>
                      </a:r>
                      <a:r>
                        <a:rPr lang="ja-JP" sz="1050" kern="100" spc="-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以上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 rowSpan="15">
                  <a:txBody>
                    <a:bodyPr/>
                    <a:lstStyle/>
                    <a:p>
                      <a:pPr marL="71755" marR="71755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600" kern="100">
                          <a:effectLst/>
                          <a:latin typeface="Century"/>
                          <a:ea typeface="ＤＦ特太ゴシック体"/>
                          <a:cs typeface="Times New Roman"/>
                        </a:rPr>
                        <a:t>Ａ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右の取組メニューから２つを選択して実施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vert="ea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 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新たな品種導入による作期の分散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作期分散計画に基づく作付面積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600" kern="100" dirty="0" smtClean="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600" kern="100" dirty="0" smtClean="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.0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3.0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5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kern="100" dirty="0" smtClean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1ha</a:t>
                      </a:r>
                      <a:r>
                        <a:rPr lang="ja-JP" altLang="ja-JP" sz="1050" kern="100" dirty="0" smtClea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単位で</a:t>
                      </a:r>
                      <a:r>
                        <a:rPr lang="en-US" altLang="ja-JP" sz="1050" kern="100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/>
                        </a:rPr>
                        <a:t>2</a:t>
                      </a:r>
                      <a:r>
                        <a:rPr lang="ja-JP" altLang="ja-JP" sz="1050" kern="100" dirty="0" smtClea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万円ずつ増</a:t>
                      </a:r>
                      <a:endParaRPr lang="ja-JP" altLang="ja-JP" sz="1000" kern="100" dirty="0" smtClean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5"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kern="100" dirty="0" smtClean="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41.0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2 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疎植栽培の実施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疎植栽培を行う面積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3 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乳苗移植栽培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109220" indent="63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乳苗を移植する面積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4 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無代かき移植栽培の実施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代かきを行わないほ場に苗を移植する面積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5 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堆肥散布を踏まえた施肥の実施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堆肥散布を行い、化学肥料を減らして施肥を行う面積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6 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土壌分析を踏まえた施肥の実施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土壌分析を行い、分析結果を踏まえて施肥を行う面積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7 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生育診断を踏まえた施肥の実施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生育診断を行い、診断結果を踏まえて施肥を行う面積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8 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プール育苗の実施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プール育苗により育苗した苗を移植する面積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9 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温湯種子消毒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109220" indent="63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温湯種子消毒を行い育苗した苗を移植する面積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10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流し込み施肥の実施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流し込み施肥により追肥を行う面積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11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育苗箱全量施肥の実施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育苗箱全量施肥を行った苗を移植する面積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12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側条施肥の実施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側条施肥を行う面積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13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農薬の苗箱播種同時処理の実施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農薬の苗箱播種同時処理を行った苗を移植する面積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14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農薬の田植え同時処理の実施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田植えと同時に農薬の処理を行う面積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8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0490" indent="-11049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15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地域設定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109220" indent="635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メニューの実施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農林水産省が承認した取組に基づき設定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Century"/>
                          <a:ea typeface="ＤＦ特太ゴシック体"/>
                          <a:cs typeface="Times New Roman"/>
                        </a:rPr>
                        <a:t>Ｂ</a:t>
                      </a:r>
                      <a:r>
                        <a:rPr lang="ja-JP" sz="105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直播栽培の実施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6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直播栽培を行う面積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600" kern="100" dirty="0" smtClean="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5.0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7.5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12219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kern="100" dirty="0" smtClean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1ha</a:t>
                      </a:r>
                      <a:r>
                        <a:rPr lang="ja-JP" altLang="ja-JP" sz="1050" kern="100" dirty="0" smtClea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単位で</a:t>
                      </a:r>
                      <a:r>
                        <a:rPr lang="en-US" altLang="ja-JP" sz="1050" kern="100" dirty="0" smtClean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/>
                        </a:rPr>
                        <a:t>5</a:t>
                      </a:r>
                      <a:r>
                        <a:rPr lang="ja-JP" altLang="ja-JP" sz="1050" kern="100" dirty="0" smtClea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万円ずつ増</a:t>
                      </a:r>
                      <a:endParaRPr lang="ja-JP" altLang="ja-JP" sz="1000" kern="100" dirty="0" smtClean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600" kern="100" dirty="0" smtClean="0">
                          <a:effectLst/>
                          <a:latin typeface="ＤＦ特太ゴシック体" panose="020B0509000000000000" pitchFamily="49" charset="-128"/>
                          <a:ea typeface="ＤＦ特太ゴシック体" panose="020B0509000000000000" pitchFamily="49" charset="-128"/>
                          <a:cs typeface="Times New Roman"/>
                        </a:rPr>
                        <a:t>102.5</a:t>
                      </a:r>
                      <a:endParaRPr lang="ja-JP" sz="1600" kern="100" dirty="0">
                        <a:effectLst/>
                        <a:latin typeface="ＤＦ特太ゴシック体" panose="020B0509000000000000" pitchFamily="49" charset="-128"/>
                        <a:ea typeface="ＤＦ特太ゴシック体" panose="020B0509000000000000" pitchFamily="49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2162032"/>
              </p:ext>
            </p:extLst>
          </p:nvPr>
        </p:nvGraphicFramePr>
        <p:xfrm>
          <a:off x="396469" y="8300062"/>
          <a:ext cx="6240546" cy="769620"/>
        </p:xfrm>
        <a:graphic>
          <a:graphicData uri="http://schemas.openxmlformats.org/drawingml/2006/table">
            <a:tbl>
              <a:tblPr firstRow="1" firstCol="1" bandRow="1"/>
              <a:tblGrid>
                <a:gridCol w="1502532"/>
                <a:gridCol w="1185610"/>
                <a:gridCol w="709292"/>
                <a:gridCol w="709292"/>
                <a:gridCol w="709292"/>
                <a:gridCol w="709292"/>
                <a:gridCol w="715236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取組メニュー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取組面積の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考え方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助成金額（万円）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7ha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未満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7ha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以上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10ha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未満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10ha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以上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15ha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未満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15ha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以上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20ha</a:t>
                      </a:r>
                      <a:r>
                        <a:rPr lang="ja-JP" sz="105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未満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20ha</a:t>
                      </a:r>
                      <a:r>
                        <a:rPr lang="ja-JP" sz="105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以上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>
                          <a:effectLst/>
                          <a:latin typeface="Century"/>
                          <a:ea typeface="ＤＦ特太ゴシック体"/>
                          <a:cs typeface="Times New Roman"/>
                        </a:rPr>
                        <a:t>Ｃ</a:t>
                      </a:r>
                      <a:r>
                        <a:rPr lang="ja-JP" sz="1000" kern="10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農業機械の共同利用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900" kern="100" spc="-6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共同利用する農業機械の利用面積</a:t>
                      </a:r>
                      <a:endParaRPr lang="ja-JP" sz="9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25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42.5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62.5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87.5</a:t>
                      </a:r>
                      <a:endParaRPr lang="ja-JP" sz="105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ＤＦ特太ゴシック体"/>
                          <a:ea typeface="ＭＳ 明朝"/>
                          <a:cs typeface="Times New Roman"/>
                        </a:rPr>
                        <a:t>125</a:t>
                      </a:r>
                      <a:endParaRPr lang="ja-JP" sz="105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0010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64678" y="30840"/>
            <a:ext cx="6006380" cy="5129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ＤＦ特太ゴシック体" panose="02010609000101010101" pitchFamily="1" charset="-128"/>
              </a:rPr>
              <a:t>稲作農業の体質強化緊急対策 </a:t>
            </a:r>
            <a:r>
              <a:rPr kumimoji="1" lang="ja-JP" altLang="en-US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ea typeface="ＤＦ特太ゴシック体" panose="02010609000101010101" pitchFamily="1" charset="-128"/>
              </a:rPr>
              <a:t>申込書</a:t>
            </a:r>
            <a:endParaRPr kumimoji="1" lang="en-US" altLang="ja-JP" cap="all" dirty="0" smtClean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ea typeface="ＤＦ特太ゴシック体" panose="02010609000101010101" pitchFamily="1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4553621"/>
              </p:ext>
            </p:extLst>
          </p:nvPr>
        </p:nvGraphicFramePr>
        <p:xfrm>
          <a:off x="494394" y="1888241"/>
          <a:ext cx="5976665" cy="2285247"/>
        </p:xfrm>
        <a:graphic>
          <a:graphicData uri="http://schemas.openxmlformats.org/drawingml/2006/table">
            <a:tbl>
              <a:tblPr firstRow="1" firstCol="1" bandRow="1"/>
              <a:tblGrid>
                <a:gridCol w="1643950"/>
                <a:gridCol w="4332715"/>
              </a:tblGrid>
              <a:tr h="15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ﾌﾘｶﾞﾅ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氏名又は法人・組織名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ﾌﾘｶﾞﾅ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6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代表者氏名</a:t>
                      </a:r>
                      <a:r>
                        <a:rPr lang="en-US" sz="800" kern="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(</a:t>
                      </a:r>
                      <a:r>
                        <a:rPr lang="ja-JP" sz="8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法人・組織のみ</a:t>
                      </a:r>
                      <a:r>
                        <a:rPr lang="en-US" sz="8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)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住　所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ＭＳ ゴシック"/>
                          <a:ea typeface="ＭＳ 明朝"/>
                          <a:cs typeface="Times New Roman"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（〒　　　－　　　　）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7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取組主体の種類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□農地中間管理機構から農地を借り受けている農業者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□認定農業者　　□認定新規就農者　　□集落営農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□人・農地プランに位置づけられた中心経営体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□農業者が組織する</a:t>
                      </a:r>
                      <a:r>
                        <a:rPr lang="ja-JP" sz="1000" kern="100" dirty="0" smtClea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団体（</a:t>
                      </a: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構成戸数　　　　　戸）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平成</a:t>
                      </a:r>
                      <a:r>
                        <a:rPr lang="en-US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27</a:t>
                      </a:r>
                      <a:r>
                        <a:rPr lang="ja-JP" sz="1000" kern="100" dirty="0" smtClea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年</a:t>
                      </a:r>
                      <a:r>
                        <a:rPr lang="ja-JP" altLang="en-US" sz="1000" kern="100" dirty="0" smtClea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産</a:t>
                      </a:r>
                      <a:r>
                        <a:rPr lang="ja-JP" sz="1000" kern="100" dirty="0" smtClean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主食用</a:t>
                      </a: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米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作付予定面積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effectLst/>
                          <a:latin typeface="Century"/>
                          <a:ea typeface="ＭＳ ゴシック"/>
                          <a:cs typeface="Times New Roman"/>
                        </a:rPr>
                        <a:t>　　　　　　　　　　　　　ｈａ</a:t>
                      </a:r>
                      <a:endParaRPr lang="ja-JP" sz="10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6000" marR="6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994690"/>
              </p:ext>
            </p:extLst>
          </p:nvPr>
        </p:nvGraphicFramePr>
        <p:xfrm>
          <a:off x="551306" y="4790085"/>
          <a:ext cx="5846446" cy="3469357"/>
        </p:xfrm>
        <a:graphic>
          <a:graphicData uri="http://schemas.openxmlformats.org/drawingml/2006/table">
            <a:tbl>
              <a:tblPr firstRow="1" firstCol="1" bandRow="1"/>
              <a:tblGrid>
                <a:gridCol w="213692"/>
                <a:gridCol w="2880321"/>
                <a:gridCol w="2752433"/>
              </a:tblGrid>
              <a:tr h="305370">
                <a:tc gridSpan="3">
                  <a:txBody>
                    <a:bodyPr/>
                    <a:lstStyle/>
                    <a:p>
                      <a:pPr marL="0" indent="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effectLst/>
                          <a:latin typeface="ＭＳ ゴシック"/>
                          <a:ea typeface="ＤＦ特太ゴシック体" panose="02010609000101010101" pitchFamily="1" charset="-128"/>
                          <a:cs typeface="Times New Roman"/>
                        </a:rPr>
                        <a:t>Ａ□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Ｆ特太ゴシック体" panose="02010609000101010101" pitchFamily="1" charset="-128"/>
                          <a:cs typeface="Times New Roman"/>
                        </a:rPr>
                        <a:t>以下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Ｆ特太ゴシック体" panose="02010609000101010101" pitchFamily="1" charset="-128"/>
                          <a:cs typeface="Times New Roman"/>
                        </a:rPr>
                        <a:t>から２つの取組を選択</a:t>
                      </a: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14627">
                <a:tc rowSpan="8">
                  <a:txBody>
                    <a:bodyPr/>
                    <a:lstStyle/>
                    <a:p>
                      <a:pPr marL="0" lvl="0" indent="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None/>
                      </a:pP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１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新た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な品種導入による作期の分散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２</a:t>
                      </a:r>
                      <a:r>
                        <a:rPr lang="ja-JP" altLang="en-US" sz="1200" kern="100" baseline="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疎植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栽培の実施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70">
                <a:tc vMerge="1"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３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乳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苗移植栽培の実施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４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無代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かき移植栽培の実施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70">
                <a:tc vMerge="1"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５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堆肥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散布を踏まえた施肥の実施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６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土壌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分析を踏まえた施肥の実施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70">
                <a:tc vMerge="1"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７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生育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診断を踏まえた施肥の実施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８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プール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育苗の実施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70">
                <a:tc vMerge="1"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９ 温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湯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種子消毒の実施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１０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流し込み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施肥の実施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70">
                <a:tc vMerge="1"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１１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育苗箱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全量施肥の実施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１２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側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条施肥の実施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370">
                <a:tc vMerge="1"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１３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農薬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の苗箱播種同時処理の実施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0" lvl="0" indent="-177800" algn="just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Char char="□"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１４ </a:t>
                      </a:r>
                      <a:r>
                        <a:rPr lang="ja-JP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農薬</a:t>
                      </a:r>
                      <a:r>
                        <a:rPr lang="ja-JP" sz="1200" kern="100" dirty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の田植え同時処理の実施</a:t>
                      </a:r>
                      <a:endParaRPr lang="ja-JP" sz="105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366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ＭＳ 明朝"/>
                        <a:buNone/>
                      </a:pP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7800" marR="0" lvl="0" indent="-177800" algn="l" defTabSz="1221913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明朝"/>
                        <a:buChar char="□"/>
                        <a:tabLst/>
                        <a:defRPr/>
                      </a:pP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１５ 地域設定メニューの実施（</a:t>
                      </a:r>
                      <a:r>
                        <a:rPr lang="ja-JP" altLang="en-US" sz="105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取組の名称</a:t>
                      </a:r>
                      <a:r>
                        <a:rPr lang="en-US" altLang="ja-JP" sz="105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(※)</a:t>
                      </a:r>
                      <a:r>
                        <a:rPr lang="ja-JP" altLang="en-US" sz="105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：　</a:t>
                      </a:r>
                      <a:r>
                        <a:rPr lang="ja-JP" altLang="en-US" sz="1200" kern="100" dirty="0" smtClean="0">
                          <a:effectLst/>
                          <a:latin typeface="Century"/>
                          <a:ea typeface="ＤＨＰ特太ゴシック体" panose="02010601000101010101" pitchFamily="2" charset="-128"/>
                          <a:cs typeface="Times New Roman"/>
                        </a:rPr>
                        <a:t>　　　　　　　　　　　　　）</a:t>
                      </a:r>
                      <a:endParaRPr lang="ja-JP" altLang="ja-JP" sz="1100" kern="100" dirty="0" smtClean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5370">
                <a:tc gridSpan="3">
                  <a:txBody>
                    <a:bodyPr/>
                    <a:lstStyle/>
                    <a:p>
                      <a:pPr marL="0" marR="0" lvl="0" indent="0" algn="just" defTabSz="1221913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明朝"/>
                        <a:buNone/>
                        <a:tabLst/>
                        <a:defRPr/>
                      </a:pPr>
                      <a:r>
                        <a:rPr lang="ja-JP" altLang="en-US" sz="1600" kern="100" dirty="0" smtClean="0">
                          <a:effectLst/>
                          <a:latin typeface="ＤＦ特太ゴシック体" panose="020B0509000000000000" pitchFamily="49" charset="-128"/>
                          <a:ea typeface="ＤＦ特太ゴシック体" panose="020B0509000000000000" pitchFamily="49" charset="-128"/>
                          <a:cs typeface="Times New Roman"/>
                        </a:rPr>
                        <a:t>Ｂ</a:t>
                      </a:r>
                      <a:r>
                        <a:rPr lang="ja-JP" altLang="ja-JP" sz="1600" kern="100" dirty="0" smtClean="0">
                          <a:effectLst/>
                          <a:latin typeface="ＤＦ特太ゴシック体" panose="020B0509000000000000" pitchFamily="49" charset="-128"/>
                          <a:ea typeface="ＤＦ特太ゴシック体" panose="020B0509000000000000" pitchFamily="49" charset="-128"/>
                          <a:cs typeface="Times New Roman"/>
                        </a:rPr>
                        <a:t>□ </a:t>
                      </a:r>
                      <a:r>
                        <a:rPr lang="ja-JP" altLang="ja-JP" sz="1200" kern="100" dirty="0" smtClean="0">
                          <a:effectLst/>
                          <a:latin typeface="ＤＦ特太ゴシック体" panose="020B0509000000000000" pitchFamily="49" charset="-128"/>
                          <a:ea typeface="ＤＦ特太ゴシック体" panose="020B0509000000000000" pitchFamily="49" charset="-128"/>
                          <a:cs typeface="Times New Roman"/>
                        </a:rPr>
                        <a:t>直播栽培の実施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77800" marR="0" lvl="0" indent="-177800" algn="l" defTabSz="1221913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明朝"/>
                        <a:buChar char="□"/>
                        <a:tabLst/>
                        <a:defRPr/>
                      </a:pPr>
                      <a:endParaRPr lang="ja-JP" altLang="ja-JP" sz="1100" kern="100" dirty="0" smtClean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5370">
                <a:tc gridSpan="3">
                  <a:txBody>
                    <a:bodyPr/>
                    <a:lstStyle/>
                    <a:p>
                      <a:pPr marL="0" marR="0" lvl="0" indent="0" algn="just" defTabSz="1221913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明朝"/>
                        <a:buNone/>
                        <a:tabLst/>
                        <a:defRPr/>
                      </a:pPr>
                      <a:r>
                        <a:rPr lang="ja-JP" altLang="en-US" sz="1600" kern="100" dirty="0" smtClean="0">
                          <a:latin typeface="Century"/>
                          <a:ea typeface="ＤＦ特太ゴシック体" panose="02010609000101010101" pitchFamily="1" charset="-128"/>
                          <a:cs typeface="Times New Roman"/>
                        </a:rPr>
                        <a:t>Ｃ</a:t>
                      </a:r>
                      <a:r>
                        <a:rPr lang="ja-JP" altLang="ja-JP" sz="1600" kern="100" dirty="0" smtClean="0">
                          <a:latin typeface="Century"/>
                          <a:ea typeface="ＤＦ特太ゴシック体" panose="02010609000101010101" pitchFamily="1" charset="-128"/>
                          <a:cs typeface="Times New Roman"/>
                        </a:rPr>
                        <a:t>□ </a:t>
                      </a:r>
                      <a:r>
                        <a:rPr lang="ja-JP" altLang="ja-JP" sz="1200" kern="100" dirty="0" smtClean="0">
                          <a:latin typeface="Century"/>
                          <a:ea typeface="ＤＦ特太ゴシック体" panose="02010609000101010101" pitchFamily="1" charset="-128"/>
                          <a:cs typeface="Times New Roman"/>
                        </a:rPr>
                        <a:t>農業機械の共同利用</a:t>
                      </a:r>
                      <a:r>
                        <a:rPr lang="ja-JP" altLang="ja-JP" sz="1050" kern="100" dirty="0" smtClean="0">
                          <a:latin typeface="Century"/>
                          <a:ea typeface="ＤＦ特太ゴシック体" panose="02010609000101010101" pitchFamily="1" charset="-128"/>
                          <a:cs typeface="Times New Roman"/>
                        </a:rPr>
                        <a:t>（※集落営農又は農業者が組織</a:t>
                      </a:r>
                      <a:r>
                        <a:rPr lang="ja-JP" altLang="en-US" sz="1050" kern="100" dirty="0" smtClean="0">
                          <a:latin typeface="Century"/>
                          <a:ea typeface="ＤＦ特太ゴシック体" panose="02010609000101010101" pitchFamily="1" charset="-128"/>
                          <a:cs typeface="Times New Roman"/>
                        </a:rPr>
                        <a:t>する</a:t>
                      </a:r>
                      <a:r>
                        <a:rPr lang="ja-JP" altLang="ja-JP" sz="1050" kern="100" dirty="0" smtClean="0">
                          <a:latin typeface="Century"/>
                          <a:ea typeface="ＤＦ特太ゴシック体" panose="02010609000101010101" pitchFamily="1" charset="-128"/>
                          <a:cs typeface="Times New Roman"/>
                        </a:rPr>
                        <a:t>団体が対象）</a:t>
                      </a:r>
                      <a:endParaRPr lang="ja-JP" altLang="ja-JP" sz="1200" kern="100" dirty="0" smtClean="0"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77800" marR="0" lvl="0" indent="-177800" algn="l" defTabSz="1221913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明朝"/>
                        <a:buChar char="□"/>
                        <a:tabLst/>
                        <a:defRPr/>
                      </a:pPr>
                      <a:endParaRPr lang="ja-JP" altLang="ja-JP" sz="1100" kern="100" dirty="0" smtClean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05780" y="4252577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ea typeface="ＤＦ特太ゴシック体" panose="02010609000101010101" pitchFamily="1" charset="-128"/>
              </a:rPr>
              <a:t>２．実施する取組</a:t>
            </a:r>
            <a:endParaRPr kumimoji="1" lang="ja-JP" altLang="en-US" sz="1600" dirty="0">
              <a:ea typeface="ＤＦ特太ゴシック体" panose="02010609000101010101" pitchFamily="1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5780" y="1570979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ea typeface="ＤＦ特太ゴシック体" panose="02010609000101010101" pitchFamily="1" charset="-128"/>
              </a:rPr>
              <a:t>１．申込者</a:t>
            </a:r>
            <a:endParaRPr kumimoji="1" lang="ja-JP" altLang="en-US" sz="1600" dirty="0">
              <a:ea typeface="ＤＦ特太ゴシック体" panose="02010609000101010101" pitchFamily="1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0378" y="8414766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ea typeface="ＤＦ特太ゴシック体" panose="02010609000101010101" pitchFamily="1" charset="-128"/>
              </a:rPr>
              <a:t>３</a:t>
            </a:r>
            <a:r>
              <a:rPr kumimoji="1" lang="ja-JP" altLang="en-US" sz="1600" dirty="0" smtClean="0">
                <a:ea typeface="ＤＦ特太ゴシック体" panose="02010609000101010101" pitchFamily="1" charset="-128"/>
              </a:rPr>
              <a:t>．取組面積</a:t>
            </a:r>
            <a:endParaRPr kumimoji="1" lang="ja-JP" altLang="en-US" sz="1600" dirty="0">
              <a:ea typeface="ＤＦ特太ゴシック体" panose="02010609000101010101" pitchFamily="1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47554914"/>
              </p:ext>
            </p:extLst>
          </p:nvPr>
        </p:nvGraphicFramePr>
        <p:xfrm>
          <a:off x="638410" y="8760292"/>
          <a:ext cx="2635192" cy="346948"/>
        </p:xfrm>
        <a:graphic>
          <a:graphicData uri="http://schemas.openxmlformats.org/drawingml/2006/table">
            <a:tbl>
              <a:tblPr firstRow="1" firstCol="1" bandRow="1"/>
              <a:tblGrid>
                <a:gridCol w="1987119"/>
                <a:gridCol w="648073"/>
              </a:tblGrid>
              <a:tr h="346948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effectLst/>
                          <a:latin typeface="Century"/>
                          <a:ea typeface="ＤＦ特太ゴシック体" panose="02010609000101010101" pitchFamily="1" charset="-128"/>
                          <a:cs typeface="Times New Roman"/>
                        </a:rPr>
                        <a:t>ｈａ</a:t>
                      </a:r>
                      <a:endParaRPr lang="ja-JP" sz="1050" kern="100" dirty="0">
                        <a:effectLst/>
                        <a:latin typeface="Century"/>
                        <a:ea typeface="ＤＦ特太ゴシック体" panose="02010609000101010101" pitchFamily="1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326936" y="4492823"/>
            <a:ext cx="37444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+mj-ea"/>
                <a:ea typeface="+mj-ea"/>
              </a:rPr>
              <a:t>　Ａ、Ｂ、Ｃのいずれか</a:t>
            </a:r>
            <a:r>
              <a:rPr lang="ja-JP" altLang="en-US" sz="1400" dirty="0" smtClean="0">
                <a:latin typeface="+mj-ea"/>
                <a:ea typeface="+mj-ea"/>
              </a:rPr>
              <a:t>ひとつ</a:t>
            </a:r>
            <a:r>
              <a:rPr kumimoji="1" lang="ja-JP" altLang="en-US" sz="1400" dirty="0" smtClean="0">
                <a:latin typeface="+mj-ea"/>
                <a:ea typeface="+mj-ea"/>
              </a:rPr>
              <a:t>を選択してください。</a:t>
            </a:r>
            <a:endParaRPr kumimoji="1" lang="ja-JP" altLang="en-US" sz="1400" dirty="0">
              <a:latin typeface="+mj-ea"/>
              <a:ea typeface="+mj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20974" y="8707898"/>
            <a:ext cx="34030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/>
            <a:r>
              <a:rPr kumimoji="1" lang="en-US" altLang="ja-JP" sz="1050" dirty="0" smtClean="0">
                <a:latin typeface="+mj-ea"/>
                <a:ea typeface="+mj-ea"/>
              </a:rPr>
              <a:t>※ </a:t>
            </a:r>
            <a:r>
              <a:rPr kumimoji="1" lang="ja-JP" altLang="en-US" sz="1050" dirty="0" smtClean="0">
                <a:latin typeface="+mj-ea"/>
                <a:ea typeface="+mj-ea"/>
              </a:rPr>
              <a:t>取組メニューＡで選択した２つの取組の面積が異なる場合は、いずれか小さい面積を記入してください。</a:t>
            </a:r>
            <a:endParaRPr kumimoji="1" lang="ja-JP" altLang="en-US" sz="1050" dirty="0">
              <a:latin typeface="+mj-ea"/>
              <a:ea typeface="+mj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4030" y="1267856"/>
            <a:ext cx="59356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u="sng" dirty="0" smtClean="0">
                <a:ea typeface="ＤＦ特太ゴシック体" panose="02010609000101010101" pitchFamily="1" charset="-128"/>
              </a:rPr>
              <a:t>　　　　　　　</a:t>
            </a:r>
            <a:r>
              <a:rPr lang="ja-JP" altLang="en-US" sz="1600" u="sng" dirty="0">
                <a:ea typeface="ＤＦ特太ゴシック体" panose="02010609000101010101" pitchFamily="1" charset="-128"/>
              </a:rPr>
              <a:t>　</a:t>
            </a:r>
            <a:r>
              <a:rPr lang="ja-JP" altLang="en-US" sz="1600" u="sng" dirty="0" smtClean="0">
                <a:ea typeface="ＤＦ特太ゴシック体" panose="02010609000101010101" pitchFamily="1" charset="-128"/>
              </a:rPr>
              <a:t>　</a:t>
            </a:r>
            <a:r>
              <a:rPr kumimoji="1" lang="ja-JP" altLang="en-US" sz="1600" u="sng" dirty="0" smtClean="0">
                <a:ea typeface="ＤＦ特太ゴシック体" panose="02010609000101010101" pitchFamily="1" charset="-128"/>
              </a:rPr>
              <a:t>農業再生協議会長　殿</a:t>
            </a:r>
            <a:endParaRPr kumimoji="1" lang="ja-JP" altLang="en-US" sz="1600" u="sng" dirty="0">
              <a:ea typeface="ＤＦ特太ゴシック体" panose="02010609000101010101" pitchFamily="1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65189" y="595561"/>
            <a:ext cx="4608512" cy="3886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2000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ＤＦ特太ゴシック体" panose="02010609000101010101" pitchFamily="1" charset="-128"/>
              </a:rPr>
              <a:t>締切：平成</a:t>
            </a:r>
            <a:r>
              <a:rPr lang="ja-JP" altLang="en-US" sz="2000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２７</a:t>
            </a:r>
            <a:r>
              <a:rPr lang="ja-JP" altLang="en-US" sz="2000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ＤＦ特太ゴシック体" panose="02010609000101010101" pitchFamily="1" charset="-128"/>
              </a:rPr>
              <a:t>年１月</a:t>
            </a:r>
            <a:r>
              <a:rPr lang="ja-JP" altLang="en-US" sz="2000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ＤＨＰ特太ゴシック体" panose="02010601000101010101" pitchFamily="2" charset="-128"/>
              </a:rPr>
              <a:t>３０</a:t>
            </a:r>
            <a:r>
              <a:rPr lang="ja-JP" altLang="en-US" sz="2000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ＤＦ特太ゴシック体" panose="02010609000101010101" pitchFamily="1" charset="-128"/>
              </a:rPr>
              <a:t>日（金）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68277" y="1060361"/>
            <a:ext cx="5202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+mj-ea"/>
                <a:ea typeface="+mj-ea"/>
              </a:rPr>
              <a:t>　</a:t>
            </a:r>
            <a:endParaRPr kumimoji="1" lang="en-US" altLang="ja-JP" sz="1200" dirty="0" smtClean="0">
              <a:latin typeface="+mj-ea"/>
              <a:ea typeface="+mj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56384" y="8244408"/>
            <a:ext cx="378917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/>
            <a:r>
              <a:rPr kumimoji="1" lang="en-US" altLang="ja-JP" sz="1050" dirty="0" smtClean="0">
                <a:latin typeface="+mj-ea"/>
                <a:ea typeface="+mj-ea"/>
              </a:rPr>
              <a:t>※ </a:t>
            </a:r>
            <a:r>
              <a:rPr lang="ja-JP" altLang="en-US" sz="1050" dirty="0">
                <a:latin typeface="+mj-ea"/>
                <a:ea typeface="+mj-ea"/>
              </a:rPr>
              <a:t>農林</a:t>
            </a:r>
            <a:r>
              <a:rPr lang="ja-JP" altLang="en-US" sz="1050" dirty="0" smtClean="0">
                <a:latin typeface="+mj-ea"/>
                <a:ea typeface="+mj-ea"/>
              </a:rPr>
              <a:t>水産省が承認した取組の名称を記入</a:t>
            </a:r>
            <a:r>
              <a:rPr lang="ja-JP" altLang="en-US" sz="1050" dirty="0">
                <a:latin typeface="+mj-ea"/>
                <a:ea typeface="+mj-ea"/>
              </a:rPr>
              <a:t>してください</a:t>
            </a:r>
            <a:r>
              <a:rPr lang="ja-JP" altLang="en-US" sz="1050" dirty="0" smtClean="0">
                <a:latin typeface="+mj-ea"/>
                <a:ea typeface="+mj-ea"/>
              </a:rPr>
              <a:t>。</a:t>
            </a:r>
            <a:endParaRPr kumimoji="1" lang="ja-JP" altLang="en-US" sz="1050" dirty="0">
              <a:latin typeface="+mj-ea"/>
              <a:ea typeface="+mj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44403" y="945509"/>
            <a:ext cx="50500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100" dirty="0">
                <a:solidFill>
                  <a:srgbClr val="FF0000"/>
                </a:solidFill>
                <a:latin typeface="+mj-ea"/>
              </a:rPr>
              <a:t>※ </a:t>
            </a:r>
            <a:r>
              <a:rPr lang="ja-JP" altLang="en-US" sz="1100" dirty="0">
                <a:solidFill>
                  <a:srgbClr val="FF0000"/>
                </a:solidFill>
                <a:latin typeface="+mj-ea"/>
              </a:rPr>
              <a:t>必要事項を記入して、最寄りの地域農業再生協議会へ提出してください。</a:t>
            </a:r>
            <a:endParaRPr lang="en-US" altLang="ja-JP" sz="1100" dirty="0">
              <a:solidFill>
                <a:srgbClr val="FF0000"/>
              </a:solidFill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3419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85582" y="8054922"/>
            <a:ext cx="5617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ea typeface="ＤＦ特太ゴシック体" panose="02010609000101010101" pitchFamily="1" charset="-128"/>
              </a:rPr>
              <a:t>選択したメニューの取組内容を確認しました。</a:t>
            </a:r>
            <a:endParaRPr kumimoji="1" lang="en-US" altLang="ja-JP" sz="1200" dirty="0" smtClean="0">
              <a:ea typeface="ＤＦ特太ゴシック体" panose="02010609000101010101" pitchFamily="1" charset="-128"/>
            </a:endParaRPr>
          </a:p>
          <a:p>
            <a:r>
              <a:rPr kumimoji="1" lang="ja-JP" altLang="en-US" sz="1200" dirty="0" smtClean="0">
                <a:ea typeface="ＤＦ特太ゴシック体" panose="02010609000101010101" pitchFamily="1" charset="-128"/>
              </a:rPr>
              <a:t>生産コスト低減計画を作成し、</a:t>
            </a:r>
            <a:r>
              <a:rPr kumimoji="1" lang="ja-JP" altLang="en-US" sz="1200" dirty="0" smtClean="0">
                <a:ea typeface="ＤＨＰ特太ゴシック体" panose="02010601000101010101" pitchFamily="2" charset="-128"/>
              </a:rPr>
              <a:t>２７</a:t>
            </a:r>
            <a:r>
              <a:rPr kumimoji="1" lang="ja-JP" altLang="en-US" sz="1200" dirty="0" smtClean="0">
                <a:ea typeface="ＤＦ特太ゴシック体" panose="02010609000101010101" pitchFamily="1" charset="-128"/>
              </a:rPr>
              <a:t>年産米において計画に基づく取組を実施するとともに、結果報告を行うことを誓約します。</a:t>
            </a:r>
            <a:endParaRPr kumimoji="1" lang="ja-JP" altLang="en-US" sz="1200" dirty="0">
              <a:ea typeface="ＤＦ特太ゴシック体" panose="02010609000101010101" pitchFamily="1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761263" y="8709757"/>
            <a:ext cx="3387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ea typeface="ＤＦ特太ゴシック体" panose="02010609000101010101" pitchFamily="1" charset="-128"/>
              </a:rPr>
              <a:t>氏名（自筆）</a:t>
            </a:r>
            <a:endParaRPr kumimoji="1" lang="ja-JP" altLang="en-US" sz="1600" dirty="0">
              <a:ea typeface="ＤＦ特太ゴシック体" panose="02010609000101010101" pitchFamily="1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2799363" y="9029261"/>
            <a:ext cx="35318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/>
          <p:cNvSpPr txBox="1"/>
          <p:nvPr/>
        </p:nvSpPr>
        <p:spPr>
          <a:xfrm>
            <a:off x="410399" y="8711985"/>
            <a:ext cx="23889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ea typeface="ＤＦ特太ゴシック体" panose="02010609000101010101" pitchFamily="1" charset="-128"/>
              </a:rPr>
              <a:t>平成</a:t>
            </a:r>
            <a:r>
              <a:rPr lang="ja-JP" altLang="en-US" sz="1600" dirty="0" smtClean="0">
                <a:ea typeface="ＤＨＰ特太ゴシック体" panose="02010601000101010101" pitchFamily="2" charset="-128"/>
              </a:rPr>
              <a:t>２７</a:t>
            </a:r>
            <a:r>
              <a:rPr lang="ja-JP" altLang="en-US" sz="1600" dirty="0" smtClean="0">
                <a:ea typeface="ＤＦ特太ゴシック体" panose="02010609000101010101" pitchFamily="1" charset="-128"/>
              </a:rPr>
              <a:t>年　　月　　日</a:t>
            </a:r>
            <a:endParaRPr kumimoji="1" lang="ja-JP" altLang="en-US" sz="1600" dirty="0">
              <a:ea typeface="ＤＦ特太ゴシック体" panose="02010609000101010101" pitchFamily="1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485582" y="9031489"/>
            <a:ext cx="209775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5757024" y="8747252"/>
            <a:ext cx="692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（印）</a:t>
            </a:r>
            <a:endParaRPr kumimoji="1" lang="ja-JP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38378" y="8020485"/>
            <a:ext cx="6011168" cy="11017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60732448"/>
              </p:ext>
            </p:extLst>
          </p:nvPr>
        </p:nvGraphicFramePr>
        <p:xfrm>
          <a:off x="404664" y="54221"/>
          <a:ext cx="6097387" cy="7916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118"/>
                <a:gridCol w="1617893"/>
                <a:gridCol w="4109376"/>
              </a:tblGrid>
              <a:tr h="23981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取組メニュー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52400" indent="-152400" algn="ctr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</a:rPr>
                        <a:t>支援</a:t>
                      </a:r>
                      <a:r>
                        <a:rPr lang="ja-JP" sz="1100" kern="100" dirty="0" smtClean="0">
                          <a:effectLst/>
                        </a:rPr>
                        <a:t>対象</a:t>
                      </a:r>
                      <a:r>
                        <a:rPr lang="ja-JP" sz="1100" kern="100" dirty="0">
                          <a:effectLst/>
                        </a:rPr>
                        <a:t>となる取組内容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7887">
                <a:tc gridSpan="3">
                  <a:txBody>
                    <a:bodyPr/>
                    <a:lstStyle/>
                    <a:p>
                      <a:pPr marL="127000" marR="0" indent="-127000" algn="l" defTabSz="13476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kern="100" dirty="0" smtClean="0">
                          <a:effectLst/>
                          <a:ea typeface="ＤＨＰ特太ゴシック体" panose="02010601000101010101" pitchFamily="2" charset="-128"/>
                        </a:rPr>
                        <a:t>  </a:t>
                      </a:r>
                      <a:r>
                        <a:rPr lang="ja-JP" altLang="en-US" sz="1400" b="1" kern="100" dirty="0" smtClean="0">
                          <a:effectLst/>
                          <a:ea typeface="ＤＨＰ特太ゴシック体" panose="02010601000101010101" pitchFamily="2" charset="-128"/>
                        </a:rPr>
                        <a:t>Ａ</a:t>
                      </a:r>
                      <a:r>
                        <a:rPr lang="en-US" altLang="ja-JP" sz="1400" b="1" kern="100" dirty="0" smtClean="0">
                          <a:effectLst/>
                          <a:ea typeface="ＤＨＰ特太ゴシック体" panose="02010601000101010101" pitchFamily="2" charset="-128"/>
                        </a:rPr>
                        <a:t>   </a:t>
                      </a:r>
                      <a:r>
                        <a:rPr lang="ja-JP" altLang="ja-JP" sz="1100" b="1" kern="100" dirty="0" smtClean="0">
                          <a:solidFill>
                            <a:schemeClr val="bg1"/>
                          </a:solidFill>
                          <a:effectLst/>
                        </a:rPr>
                        <a:t>（</a:t>
                      </a:r>
                      <a:r>
                        <a:rPr lang="ja-JP" altLang="en-US" sz="1100" b="1" kern="100" dirty="0" smtClean="0">
                          <a:solidFill>
                            <a:schemeClr val="bg1"/>
                          </a:solidFill>
                          <a:effectLst/>
                        </a:rPr>
                        <a:t>Ａは</a:t>
                      </a:r>
                      <a:r>
                        <a:rPr lang="ja-JP" altLang="ja-JP" sz="1100" b="1" kern="100" dirty="0" smtClean="0">
                          <a:solidFill>
                            <a:schemeClr val="bg1"/>
                          </a:solidFill>
                          <a:effectLst/>
                        </a:rPr>
                        <a:t>以下のメニューから２つ選択）</a:t>
                      </a:r>
                      <a:endParaRPr lang="ja-JP" altLang="ja-JP" sz="1100" b="1" kern="100" dirty="0" smtClean="0">
                        <a:solidFill>
                          <a:schemeClr val="bg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b="1" kern="100" dirty="0">
                        <a:solidFill>
                          <a:schemeClr val="bg1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88696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１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新たな品種導入による作期の分散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47320" indent="-147320" algn="just">
                        <a:spcAft>
                          <a:spcPts val="0"/>
                        </a:spcAft>
                      </a:pPr>
                      <a:r>
                        <a:rPr lang="ja-JP" sz="1100" kern="100" spc="-20" dirty="0">
                          <a:effectLst/>
                        </a:rPr>
                        <a:t>・従来と作期が異なる新たな品種を導入。また、作期分散計画を作成。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93682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２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疎植栽培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47320" indent="-14732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spc="-20" dirty="0">
                          <a:effectLst/>
                        </a:rPr>
                        <a:t>次のいずれかを行い疎植栽培に取り組む</a:t>
                      </a:r>
                      <a:endParaRPr lang="ja-JP" sz="1100" kern="100" dirty="0">
                        <a:effectLst/>
                      </a:endParaRPr>
                    </a:p>
                    <a:p>
                      <a:pPr marL="85725" indent="-8572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kern="100" spc="-20" dirty="0" smtClean="0">
                          <a:effectLst/>
                        </a:rPr>
                        <a:t>・生産コスト低減（</a:t>
                      </a:r>
                      <a:r>
                        <a:rPr lang="en-US" altLang="ja-JP" sz="1100" kern="100" spc="-20" dirty="0" smtClean="0">
                          <a:effectLst/>
                        </a:rPr>
                        <a:t>26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年比２％以上）が可能な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本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メニューに係る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新たな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取組を実施</a:t>
                      </a:r>
                      <a:endParaRPr lang="en-US" altLang="ja-JP" sz="1100" kern="100" spc="-20" dirty="0" smtClean="0">
                        <a:effectLst/>
                      </a:endParaRPr>
                    </a:p>
                    <a:p>
                      <a:pPr marL="85725" marR="0" indent="-85725" algn="just" defTabSz="1221913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spc="-20" dirty="0" smtClean="0">
                          <a:effectLst/>
                        </a:rPr>
                        <a:t>・疎植対応の機械を新たに導入</a:t>
                      </a:r>
                      <a:endParaRPr lang="ja-JP" altLang="ja-JP" sz="1100" kern="100" dirty="0" smtClean="0">
                        <a:effectLst/>
                      </a:endParaRPr>
                    </a:p>
                    <a:p>
                      <a:pPr marL="0" lvl="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  <a:buFont typeface="ＭＳ ゴシック"/>
                        <a:buNone/>
                      </a:pPr>
                      <a:r>
                        <a:rPr lang="en-US" altLang="ja-JP" sz="1000" kern="100" spc="-20" dirty="0" smtClean="0">
                          <a:effectLst/>
                        </a:rPr>
                        <a:t>※</a:t>
                      </a:r>
                      <a:r>
                        <a:rPr lang="ja-JP" altLang="en-US" sz="1000" kern="100" spc="-20" dirty="0" smtClean="0">
                          <a:effectLst/>
                        </a:rPr>
                        <a:t>　</a:t>
                      </a:r>
                      <a:r>
                        <a:rPr lang="ja-JP" sz="1000" kern="100" spc="-20" dirty="0" smtClean="0">
                          <a:effectLst/>
                        </a:rPr>
                        <a:t>疎植</a:t>
                      </a:r>
                      <a:r>
                        <a:rPr lang="ja-JP" sz="1000" kern="100" spc="-20" dirty="0">
                          <a:effectLst/>
                        </a:rPr>
                        <a:t>のめやすは、移植密度が地域の慣行栽培における</a:t>
                      </a:r>
                      <a:r>
                        <a:rPr lang="en-US" sz="1000" kern="100" spc="-20" dirty="0">
                          <a:effectLst/>
                        </a:rPr>
                        <a:t>80</a:t>
                      </a:r>
                      <a:r>
                        <a:rPr lang="ja-JP" sz="1000" kern="100" spc="-20" dirty="0">
                          <a:effectLst/>
                        </a:rPr>
                        <a:t>％以下　など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4301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３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乳苗移植栽培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147320" indent="-14732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spc="-20" dirty="0">
                          <a:effectLst/>
                        </a:rPr>
                        <a:t>次のいずれかを行いメニューに取り組む</a:t>
                      </a:r>
                      <a:endParaRPr lang="ja-JP" sz="1100" kern="100" dirty="0">
                        <a:effectLst/>
                      </a:endParaRPr>
                    </a:p>
                    <a:p>
                      <a:pPr marL="85725" indent="-8572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kern="100" spc="-20" dirty="0" smtClean="0">
                          <a:effectLst/>
                        </a:rPr>
                        <a:t>・生産コスト低減（</a:t>
                      </a:r>
                      <a:r>
                        <a:rPr lang="en-US" altLang="ja-JP" sz="1100" kern="100" spc="-20" dirty="0" smtClean="0">
                          <a:effectLst/>
                        </a:rPr>
                        <a:t>26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年比２％以上）が可能な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各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メニューに係る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新たな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取組を実施</a:t>
                      </a:r>
                      <a:endParaRPr lang="en-US" altLang="ja-JP" sz="1100" kern="100" spc="-20" dirty="0" smtClean="0">
                        <a:effectLst/>
                      </a:endParaRPr>
                    </a:p>
                    <a:p>
                      <a:pPr marL="85725" marR="0" indent="-85725" algn="just" defTabSz="1221913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spc="-20" dirty="0" smtClean="0">
                          <a:effectLst/>
                        </a:rPr>
                        <a:t>・</a:t>
                      </a:r>
                      <a:r>
                        <a:rPr lang="ja-JP" altLang="ja-JP" sz="1100" kern="100" spc="-20" dirty="0" err="1" smtClean="0">
                          <a:effectLst/>
                        </a:rPr>
                        <a:t>ほ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場の均平化を</a:t>
                      </a:r>
                      <a:r>
                        <a:rPr lang="en-US" altLang="ja-JP" sz="1100" kern="100" spc="-20" dirty="0" smtClean="0">
                          <a:effectLst/>
                        </a:rPr>
                        <a:t>27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年産作付前に実施</a:t>
                      </a:r>
                      <a:endParaRPr lang="ja-JP" sz="1100" kern="100" dirty="0">
                        <a:effectLst/>
                      </a:endParaRPr>
                    </a:p>
                    <a:p>
                      <a:pPr marL="0" lvl="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  <a:buFont typeface="ＭＳ ゴシック"/>
                        <a:buNone/>
                      </a:pPr>
                      <a:r>
                        <a:rPr lang="en-US" altLang="ja-JP" sz="1000" kern="100" spc="-20" dirty="0" smtClean="0">
                          <a:effectLst/>
                        </a:rPr>
                        <a:t>※</a:t>
                      </a:r>
                      <a:r>
                        <a:rPr lang="ja-JP" altLang="en-US" sz="1000" kern="100" spc="-20" dirty="0" smtClean="0">
                          <a:effectLst/>
                        </a:rPr>
                        <a:t>　</a:t>
                      </a:r>
                      <a:r>
                        <a:rPr lang="ja-JP" sz="1000" kern="100" spc="-20" dirty="0" smtClean="0">
                          <a:effectLst/>
                        </a:rPr>
                        <a:t>乳苗とは、２葉未満の苗（育苗日数が７～</a:t>
                      </a:r>
                      <a:r>
                        <a:rPr lang="en-US" sz="1000" kern="100" spc="-20" dirty="0" smtClean="0">
                          <a:effectLst/>
                        </a:rPr>
                        <a:t>10</a:t>
                      </a:r>
                      <a:r>
                        <a:rPr lang="ja-JP" sz="1000" kern="100" spc="-20" dirty="0" smtClean="0">
                          <a:effectLst/>
                        </a:rPr>
                        <a:t>日程度）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84301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４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無代かき移植栽培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9953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５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>
                          <a:effectLst/>
                        </a:rPr>
                        <a:t>堆肥散布を踏まえた施肥</a:t>
                      </a:r>
                      <a:endParaRPr lang="ja-JP" sz="11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marL="85725" indent="-8572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spc="-20" dirty="0">
                          <a:effectLst/>
                        </a:rPr>
                        <a:t>・施肥管理計画を作成し、堆肥散布、土壌分析、生育診断を踏まえた施肥を行う</a:t>
                      </a:r>
                      <a:endParaRPr lang="ja-JP" sz="1100" kern="100" dirty="0">
                        <a:effectLst/>
                      </a:endParaRPr>
                    </a:p>
                    <a:p>
                      <a:pPr marL="121920" indent="-12192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20" dirty="0">
                          <a:effectLst/>
                        </a:rPr>
                        <a:t>※　</a:t>
                      </a:r>
                      <a:r>
                        <a:rPr lang="ja-JP" altLang="en-US" sz="1000" kern="100" spc="-20" dirty="0" smtClean="0">
                          <a:effectLst/>
                        </a:rPr>
                        <a:t>堆肥散布の取組</a:t>
                      </a:r>
                      <a:r>
                        <a:rPr lang="ja-JP" sz="1000" kern="100" spc="-20" dirty="0" smtClean="0">
                          <a:effectLst/>
                        </a:rPr>
                        <a:t>は</a:t>
                      </a:r>
                      <a:r>
                        <a:rPr lang="ja-JP" sz="1000" kern="100" spc="-20" dirty="0">
                          <a:effectLst/>
                        </a:rPr>
                        <a:t>堆肥中の肥料成分の把握、土壌分析は</a:t>
                      </a:r>
                      <a:r>
                        <a:rPr lang="en-US" sz="1000" kern="100" spc="-20" dirty="0">
                          <a:effectLst/>
                        </a:rPr>
                        <a:t>pH</a:t>
                      </a:r>
                      <a:r>
                        <a:rPr lang="ja-JP" sz="1000" kern="100" spc="-20" dirty="0">
                          <a:effectLst/>
                        </a:rPr>
                        <a:t>・窒素</a:t>
                      </a:r>
                      <a:r>
                        <a:rPr lang="ja-JP" sz="1000" kern="100" spc="-20" dirty="0" smtClean="0">
                          <a:effectLst/>
                        </a:rPr>
                        <a:t>・リン</a:t>
                      </a:r>
                      <a:r>
                        <a:rPr lang="ja-JP" sz="1000" kern="100" spc="-20" dirty="0">
                          <a:effectLst/>
                        </a:rPr>
                        <a:t>・カリの分析、生育診断は</a:t>
                      </a:r>
                      <a:r>
                        <a:rPr lang="ja-JP" sz="1000" kern="100" spc="-20" dirty="0" smtClean="0">
                          <a:effectLst/>
                        </a:rPr>
                        <a:t>草丈</a:t>
                      </a:r>
                      <a:r>
                        <a:rPr lang="ja-JP" altLang="en-US" sz="1000" kern="100" spc="-20" dirty="0" smtClean="0">
                          <a:effectLst/>
                        </a:rPr>
                        <a:t>、</a:t>
                      </a:r>
                      <a:r>
                        <a:rPr lang="ja-JP" sz="1000" kern="100" spc="-20" dirty="0" smtClean="0">
                          <a:effectLst/>
                        </a:rPr>
                        <a:t>茎数</a:t>
                      </a:r>
                      <a:r>
                        <a:rPr lang="ja-JP" sz="1000" kern="100" spc="-20" dirty="0">
                          <a:effectLst/>
                        </a:rPr>
                        <a:t>及び葉色値の測定が必要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953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６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</a:rPr>
                        <a:t>土壌分析を踏まえた施肥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9953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７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050" kern="100" dirty="0">
                          <a:effectLst/>
                        </a:rPr>
                        <a:t>生育診断を踏まえた施肥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9953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８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</a:rPr>
                        <a:t>プール育苗</a:t>
                      </a:r>
                      <a:endParaRPr lang="ja-JP" sz="11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7">
                  <a:txBody>
                    <a:bodyPr/>
                    <a:lstStyle/>
                    <a:p>
                      <a:pPr marL="147320" indent="-14732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spc="-20" dirty="0">
                          <a:effectLst/>
                        </a:rPr>
                        <a:t>次のいずれかを行いメニューに取り組む</a:t>
                      </a:r>
                      <a:endParaRPr lang="ja-JP" sz="1100" kern="100" dirty="0">
                        <a:effectLst/>
                      </a:endParaRPr>
                    </a:p>
                    <a:p>
                      <a:pPr marL="85725" indent="-8572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spc="-20" dirty="0" smtClean="0">
                          <a:effectLst/>
                        </a:rPr>
                        <a:t>・生産</a:t>
                      </a:r>
                      <a:r>
                        <a:rPr lang="ja-JP" sz="1100" kern="100" spc="-20" dirty="0">
                          <a:effectLst/>
                        </a:rPr>
                        <a:t>コスト低減（</a:t>
                      </a:r>
                      <a:r>
                        <a:rPr lang="en-US" sz="1100" kern="100" spc="-20" dirty="0">
                          <a:effectLst/>
                        </a:rPr>
                        <a:t>26</a:t>
                      </a:r>
                      <a:r>
                        <a:rPr lang="ja-JP" sz="1100" kern="100" spc="-20" dirty="0">
                          <a:effectLst/>
                        </a:rPr>
                        <a:t>年比２％以上）が可能</a:t>
                      </a:r>
                      <a:r>
                        <a:rPr lang="ja-JP" sz="1100" kern="100" spc="-20" dirty="0" smtClean="0">
                          <a:effectLst/>
                        </a:rPr>
                        <a:t>な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各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メニューに係る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新たな</a:t>
                      </a:r>
                      <a:r>
                        <a:rPr lang="ja-JP" sz="1100" kern="100" spc="-20" dirty="0" smtClean="0">
                          <a:effectLst/>
                        </a:rPr>
                        <a:t>取組を実施</a:t>
                      </a:r>
                      <a:endParaRPr lang="en-US" altLang="ja-JP" sz="1100" kern="100" spc="-20" dirty="0" smtClean="0">
                        <a:effectLst/>
                      </a:endParaRPr>
                    </a:p>
                    <a:p>
                      <a:pPr marL="85725" marR="0" indent="-85725" algn="just" defTabSz="1221913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spc="-20" dirty="0" smtClean="0">
                          <a:effectLst/>
                        </a:rPr>
                        <a:t>・専用の機械・装置</a:t>
                      </a:r>
                      <a:r>
                        <a:rPr lang="ja-JP" altLang="ja-JP" sz="1100" kern="100" spc="-20" baseline="30000" dirty="0" smtClean="0">
                          <a:effectLst/>
                        </a:rPr>
                        <a:t>※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を新たに設置する</a:t>
                      </a:r>
                      <a:endParaRPr lang="ja-JP" sz="1100" kern="100" dirty="0">
                        <a:effectLst/>
                      </a:endParaRPr>
                    </a:p>
                    <a:p>
                      <a:pPr marL="121920" indent="-12192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20" dirty="0">
                          <a:effectLst/>
                        </a:rPr>
                        <a:t>※　育苗用のプール、温湯消毒用の温度・時間の測定機能がある機械、流し込み施肥専用の装置、側条施肥仕様の田植機、取組メニューの実施に係る専用の機械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953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９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</a:rPr>
                        <a:t>温湯種子消毒</a:t>
                      </a:r>
                      <a:endParaRPr lang="ja-JP" sz="1100" kern="10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9953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10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流し込み施肥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9953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11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育苗箱全量施肥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9953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12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側条施肥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40948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13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農薬の苗箱播種同時処理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09953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14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農薬の田植え同時処理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9968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effectLst/>
                          <a:ea typeface="ＤＨＰ特太ゴシック体" panose="02010601000101010101" pitchFamily="2" charset="-128"/>
                        </a:rPr>
                        <a:t>15</a:t>
                      </a:r>
                      <a:endParaRPr lang="ja-JP" sz="11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地域</a:t>
                      </a:r>
                      <a:r>
                        <a:rPr lang="ja-JP" sz="1100" kern="100" dirty="0" smtClean="0">
                          <a:effectLst/>
                        </a:rPr>
                        <a:t>設定</a:t>
                      </a:r>
                      <a:r>
                        <a:rPr lang="ja-JP" altLang="en-US" sz="1100" kern="100" dirty="0" smtClean="0">
                          <a:effectLst/>
                        </a:rPr>
                        <a:t>メニュー</a:t>
                      </a:r>
                      <a:r>
                        <a:rPr lang="ja-JP" sz="1100" kern="100" dirty="0" smtClean="0">
                          <a:effectLst/>
                        </a:rPr>
                        <a:t>の</a:t>
                      </a:r>
                      <a:r>
                        <a:rPr lang="ja-JP" sz="1100" kern="100" dirty="0">
                          <a:effectLst/>
                        </a:rPr>
                        <a:t>実施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47320" indent="-14732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spc="-20" dirty="0">
                          <a:effectLst/>
                        </a:rPr>
                        <a:t>農林</a:t>
                      </a:r>
                      <a:r>
                        <a:rPr lang="ja-JP" sz="1100" kern="100" spc="-20" dirty="0" smtClean="0">
                          <a:effectLst/>
                        </a:rPr>
                        <a:t>水産省が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承認した</a:t>
                      </a:r>
                      <a:r>
                        <a:rPr lang="ja-JP" sz="1100" kern="100" spc="-20" dirty="0" smtClean="0">
                          <a:effectLst/>
                        </a:rPr>
                        <a:t>取組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20790">
                <a:tc gridSpan="3"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endParaRPr lang="ja-JP" sz="8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147320" indent="-14732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58945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ea typeface="ＤＨＰ特太ゴシック体" panose="02010601000101010101" pitchFamily="2" charset="-128"/>
                        </a:rPr>
                        <a:t>Ｂ</a:t>
                      </a:r>
                      <a:endParaRPr lang="ja-JP" sz="18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直播栽培の実施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47320" indent="-14732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spc="-20" dirty="0">
                          <a:effectLst/>
                        </a:rPr>
                        <a:t>次のいずれかを行い直播栽培に取り組む</a:t>
                      </a:r>
                      <a:endParaRPr lang="ja-JP" sz="1100" kern="100" dirty="0">
                        <a:effectLst/>
                      </a:endParaRPr>
                    </a:p>
                    <a:p>
                      <a:pPr marL="85725" indent="-8572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100" kern="100" spc="-20" dirty="0" smtClean="0">
                          <a:effectLst/>
                        </a:rPr>
                        <a:t>・生産コスト低減（</a:t>
                      </a:r>
                      <a:r>
                        <a:rPr lang="en-US" altLang="ja-JP" sz="1100" kern="100" spc="-20" dirty="0" smtClean="0">
                          <a:effectLst/>
                        </a:rPr>
                        <a:t>26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年比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４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％以上）が可能な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本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メニューに係る</a:t>
                      </a:r>
                      <a:r>
                        <a:rPr lang="ja-JP" altLang="en-US" sz="1100" kern="100" spc="-20" dirty="0" smtClean="0">
                          <a:effectLst/>
                        </a:rPr>
                        <a:t>新たな</a:t>
                      </a:r>
                      <a:r>
                        <a:rPr lang="ja-JP" altLang="ja-JP" sz="1100" kern="100" spc="-20" dirty="0" smtClean="0">
                          <a:effectLst/>
                        </a:rPr>
                        <a:t>取組を実施</a:t>
                      </a:r>
                      <a:endParaRPr lang="en-US" altLang="ja-JP" sz="1100" kern="100" spc="-20" dirty="0" smtClean="0">
                        <a:effectLst/>
                      </a:endParaRPr>
                    </a:p>
                    <a:p>
                      <a:pPr marL="146050" marR="0" indent="-60325" algn="just" defTabSz="1221913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spc="-20" dirty="0" smtClean="0">
                          <a:effectLst/>
                        </a:rPr>
                        <a:t>・直播専用の播種機を新たに導入</a:t>
                      </a:r>
                      <a:endParaRPr lang="ja-JP" altLang="ja-JP" sz="1100" kern="100" dirty="0" smtClean="0">
                        <a:effectLst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790">
                <a:tc gridSpan="3"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endParaRPr lang="ja-JP" sz="8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146050" indent="-6032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445">
                <a:tc>
                  <a:txBody>
                    <a:bodyPr/>
                    <a:lstStyle/>
                    <a:p>
                      <a:pPr marL="127000" indent="-127000" algn="ctr"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+mn-lt"/>
                          <a:ea typeface="ＤＨＰ特太ゴシック体" panose="02010601000101010101" pitchFamily="2" charset="-128"/>
                          <a:cs typeface="+mn-cs"/>
                        </a:rPr>
                        <a:t>Ｃ</a:t>
                      </a:r>
                      <a:endParaRPr lang="ja-JP" sz="1800" kern="100" dirty="0">
                        <a:effectLst/>
                        <a:latin typeface="Century"/>
                        <a:ea typeface="ＤＨＰ特太ゴシック体" panose="02010601000101010101" pitchFamily="2" charset="-128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</a:rPr>
                        <a:t>農業機械の共同利用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47320" indent="-14732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spc="-20" dirty="0">
                          <a:effectLst/>
                        </a:rPr>
                        <a:t>・既存機械を廃棄し、かつ、機械を新たに導入（構成員が所有</a:t>
                      </a:r>
                      <a:r>
                        <a:rPr lang="ja-JP" sz="1100" kern="100" spc="-20" dirty="0" smtClean="0">
                          <a:effectLst/>
                        </a:rPr>
                        <a:t>する</a:t>
                      </a:r>
                      <a:endParaRPr lang="en-US" altLang="ja-JP" sz="1100" kern="100" spc="-20" dirty="0" smtClean="0">
                        <a:effectLst/>
                      </a:endParaRPr>
                    </a:p>
                    <a:p>
                      <a:pPr marL="146050" indent="-6032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spc="-20" dirty="0" smtClean="0">
                          <a:effectLst/>
                        </a:rPr>
                        <a:t>法定</a:t>
                      </a:r>
                      <a:r>
                        <a:rPr lang="ja-JP" sz="1100" kern="100" spc="-20" dirty="0">
                          <a:effectLst/>
                        </a:rPr>
                        <a:t>耐用年数内の機械を共同利用に変更する場合も対象）</a:t>
                      </a:r>
                      <a:endParaRPr lang="ja-JP" sz="1100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000" kern="100" spc="-20" dirty="0">
                          <a:effectLst/>
                        </a:rPr>
                        <a:t>※　対象となる機械は、トラクター、田植機、コンバイン</a:t>
                      </a:r>
                      <a:endParaRPr lang="ja-JP" sz="1100" kern="100" dirty="0"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6101" marR="561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20751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1152</Words>
  <Application>Microsoft Office PowerPoint</Application>
  <PresentationFormat>画面に合わせる (4:3)</PresentationFormat>
  <Paragraphs>220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テーマ</vt:lpstr>
      <vt:lpstr>スライド 1</vt:lpstr>
      <vt:lpstr>スライド 2</vt:lpstr>
      <vt:lpstr>スライド 3</vt:lpstr>
      <vt:lpstr>スライド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篠原加奈子</dc:creator>
  <cp:lastModifiedBy>ioas_user</cp:lastModifiedBy>
  <cp:revision>18</cp:revision>
  <cp:lastPrinted>2014-02-02T23:37:23Z</cp:lastPrinted>
  <dcterms:created xsi:type="dcterms:W3CDTF">2013-10-01T01:19:52Z</dcterms:created>
  <dcterms:modified xsi:type="dcterms:W3CDTF">2015-01-20T02:18:03Z</dcterms:modified>
</cp:coreProperties>
</file>