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152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6AB80-78CC-4ACE-AF19-4C20FECA1653}" type="datetimeFigureOut">
              <a:rPr kumimoji="1" lang="ja-JP" altLang="en-US" smtClean="0"/>
              <a:pPr/>
              <a:t>2015/7/30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6DFD8-F029-4540-A58D-2B30F447AC6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6AB80-78CC-4ACE-AF19-4C20FECA1653}" type="datetimeFigureOut">
              <a:rPr kumimoji="1" lang="ja-JP" altLang="en-US" smtClean="0"/>
              <a:pPr/>
              <a:t>2015/7/30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6DFD8-F029-4540-A58D-2B30F447AC6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6AB80-78CC-4ACE-AF19-4C20FECA1653}" type="datetimeFigureOut">
              <a:rPr kumimoji="1" lang="ja-JP" altLang="en-US" smtClean="0"/>
              <a:pPr/>
              <a:t>2015/7/30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6DFD8-F029-4540-A58D-2B30F447AC6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6AB80-78CC-4ACE-AF19-4C20FECA1653}" type="datetimeFigureOut">
              <a:rPr kumimoji="1" lang="ja-JP" altLang="en-US" smtClean="0"/>
              <a:pPr/>
              <a:t>2015/7/30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6DFD8-F029-4540-A58D-2B30F447AC6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6AB80-78CC-4ACE-AF19-4C20FECA1653}" type="datetimeFigureOut">
              <a:rPr kumimoji="1" lang="ja-JP" altLang="en-US" smtClean="0"/>
              <a:pPr/>
              <a:t>2015/7/30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6DFD8-F029-4540-A58D-2B30F447AC6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6AB80-78CC-4ACE-AF19-4C20FECA1653}" type="datetimeFigureOut">
              <a:rPr kumimoji="1" lang="ja-JP" altLang="en-US" smtClean="0"/>
              <a:pPr/>
              <a:t>2015/7/30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6DFD8-F029-4540-A58D-2B30F447AC6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6AB80-78CC-4ACE-AF19-4C20FECA1653}" type="datetimeFigureOut">
              <a:rPr kumimoji="1" lang="ja-JP" altLang="en-US" smtClean="0"/>
              <a:pPr/>
              <a:t>2015/7/30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6DFD8-F029-4540-A58D-2B30F447AC6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6AB80-78CC-4ACE-AF19-4C20FECA1653}" type="datetimeFigureOut">
              <a:rPr kumimoji="1" lang="ja-JP" altLang="en-US" smtClean="0"/>
              <a:pPr/>
              <a:t>2015/7/30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6DFD8-F029-4540-A58D-2B30F447AC6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6AB80-78CC-4ACE-AF19-4C20FECA1653}" type="datetimeFigureOut">
              <a:rPr kumimoji="1" lang="ja-JP" altLang="en-US" smtClean="0"/>
              <a:pPr/>
              <a:t>2015/7/30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6DFD8-F029-4540-A58D-2B30F447AC6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6AB80-78CC-4ACE-AF19-4C20FECA1653}" type="datetimeFigureOut">
              <a:rPr kumimoji="1" lang="ja-JP" altLang="en-US" smtClean="0"/>
              <a:pPr/>
              <a:t>2015/7/30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6DFD8-F029-4540-A58D-2B30F447AC6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6AB80-78CC-4ACE-AF19-4C20FECA1653}" type="datetimeFigureOut">
              <a:rPr kumimoji="1" lang="ja-JP" altLang="en-US" smtClean="0"/>
              <a:pPr/>
              <a:t>2015/7/30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6DFD8-F029-4540-A58D-2B30F447AC6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6AB80-78CC-4ACE-AF19-4C20FECA1653}" type="datetimeFigureOut">
              <a:rPr kumimoji="1" lang="ja-JP" altLang="en-US" smtClean="0"/>
              <a:pPr/>
              <a:t>2015/7/30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6DFD8-F029-4540-A58D-2B30F447AC6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角丸四角形 73"/>
          <p:cNvSpPr/>
          <p:nvPr/>
        </p:nvSpPr>
        <p:spPr>
          <a:xfrm>
            <a:off x="2348880" y="7452320"/>
            <a:ext cx="2016224" cy="1691680"/>
          </a:xfrm>
          <a:prstGeom prst="roundRect">
            <a:avLst/>
          </a:prstGeom>
          <a:solidFill>
            <a:srgbClr val="92D05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角丸四角形 27"/>
          <p:cNvSpPr/>
          <p:nvPr/>
        </p:nvSpPr>
        <p:spPr>
          <a:xfrm>
            <a:off x="134634" y="1550326"/>
            <a:ext cx="1134126" cy="158265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19" name="角丸四角形 18"/>
          <p:cNvSpPr/>
          <p:nvPr/>
        </p:nvSpPr>
        <p:spPr>
          <a:xfrm>
            <a:off x="1463304" y="1558331"/>
            <a:ext cx="5299446" cy="2880320"/>
          </a:xfrm>
          <a:prstGeom prst="roundRect">
            <a:avLst/>
          </a:prstGeom>
          <a:solidFill>
            <a:srgbClr val="92D050">
              <a:alpha val="40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4869160" y="4730106"/>
            <a:ext cx="1404156" cy="2520280"/>
          </a:xfrm>
          <a:prstGeom prst="roundRect">
            <a:avLst/>
          </a:prstGeom>
          <a:solidFill>
            <a:srgbClr val="FFC000">
              <a:alpha val="40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48680" y="923595"/>
            <a:ext cx="5760640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 smtClean="0">
                <a:latin typeface="ＭＳ 明朝" pitchFamily="17" charset="-128"/>
                <a:ea typeface="ＭＳ 明朝" pitchFamily="17" charset="-128"/>
              </a:rPr>
              <a:t>木</a:t>
            </a:r>
            <a:r>
              <a:rPr kumimoji="1" lang="ja-JP" altLang="en-US" sz="1600" dirty="0" err="1" smtClean="0">
                <a:latin typeface="ＭＳ 明朝" pitchFamily="17" charset="-128"/>
                <a:ea typeface="ＭＳ 明朝" pitchFamily="17" charset="-128"/>
              </a:rPr>
              <a:t>くず</a:t>
            </a:r>
            <a:endParaRPr kumimoji="1" lang="en-US" altLang="ja-JP" sz="1600" dirty="0" smtClean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505200" y="1394123"/>
            <a:ext cx="1098122" cy="307777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latin typeface="ＭＳ 明朝" pitchFamily="17" charset="-128"/>
                <a:ea typeface="ＭＳ 明朝" pitchFamily="17" charset="-128"/>
              </a:rPr>
              <a:t>産業廃棄物</a:t>
            </a:r>
            <a:endParaRPr kumimoji="1" lang="ja-JP" altLang="en-US" sz="1400" dirty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658516" y="2158777"/>
            <a:ext cx="2360817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 smtClean="0">
                <a:latin typeface="ＭＳ 明朝" pitchFamily="17" charset="-128"/>
                <a:ea typeface="ＭＳ 明朝" pitchFamily="17" charset="-128"/>
              </a:rPr>
              <a:t>①建設業に係るもの</a:t>
            </a:r>
            <a:endParaRPr kumimoji="1" lang="en-US" altLang="ja-JP" sz="1100" dirty="0" smtClean="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sz="900" dirty="0" smtClean="0">
                <a:latin typeface="ＭＳ 明朝" pitchFamily="17" charset="-128"/>
                <a:ea typeface="ＭＳ 明朝" pitchFamily="17" charset="-128"/>
              </a:rPr>
              <a:t>（工作物の新築、改築又は除去に伴って生じたものに限る）</a:t>
            </a:r>
            <a:endParaRPr kumimoji="1" lang="en-US" altLang="ja-JP" sz="900" dirty="0" smtClean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193655" y="2097435"/>
            <a:ext cx="1163724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 smtClean="0">
                <a:latin typeface="ＭＳ 明朝" pitchFamily="17" charset="-128"/>
                <a:ea typeface="ＭＳ 明朝" pitchFamily="17" charset="-128"/>
              </a:rPr>
              <a:t>②木材又は木製品の製造業に係るもの</a:t>
            </a:r>
            <a:endParaRPr kumimoji="1" lang="en-US" altLang="ja-JP" sz="1100" dirty="0" smtClean="0">
              <a:latin typeface="ＭＳ 明朝" pitchFamily="17" charset="-128"/>
              <a:ea typeface="ＭＳ 明朝" pitchFamily="17" charset="-128"/>
            </a:endParaRPr>
          </a:p>
          <a:p>
            <a:r>
              <a:rPr kumimoji="1" lang="ja-JP" altLang="en-US" sz="900" dirty="0" smtClean="0">
                <a:latin typeface="ＭＳ 明朝" pitchFamily="17" charset="-128"/>
                <a:ea typeface="ＭＳ 明朝" pitchFamily="17" charset="-128"/>
              </a:rPr>
              <a:t>（家具の製造業を含む）</a:t>
            </a:r>
            <a:endParaRPr kumimoji="1" lang="en-US" altLang="ja-JP" sz="900" dirty="0" smtClean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380137" y="2097435"/>
            <a:ext cx="1363563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 smtClean="0">
                <a:latin typeface="ＭＳ 明朝" pitchFamily="17" charset="-128"/>
                <a:ea typeface="ＭＳ 明朝" pitchFamily="17" charset="-128"/>
              </a:rPr>
              <a:t>③パルプ製造業及び輸入木材の卸売業及び物品賃貸業に</a:t>
            </a:r>
            <a:r>
              <a:rPr kumimoji="1" lang="ja-JP" altLang="en-US" sz="1100" smtClean="0">
                <a:latin typeface="ＭＳ 明朝" pitchFamily="17" charset="-128"/>
                <a:ea typeface="ＭＳ 明朝" pitchFamily="17" charset="-128"/>
              </a:rPr>
              <a:t>係る</a:t>
            </a:r>
            <a:r>
              <a:rPr kumimoji="1" lang="ja-JP" altLang="en-US" sz="1100" smtClean="0">
                <a:latin typeface="ＭＳ 明朝" pitchFamily="17" charset="-128"/>
                <a:ea typeface="ＭＳ 明朝" pitchFamily="17" charset="-128"/>
              </a:rPr>
              <a:t>もの</a:t>
            </a:r>
            <a:endParaRPr kumimoji="1" lang="en-US" altLang="ja-JP" sz="1100" dirty="0" smtClean="0">
              <a:latin typeface="ＭＳ 明朝" pitchFamily="17" charset="-128"/>
              <a:ea typeface="ＭＳ 明朝" pitchFamily="17" charset="-128"/>
            </a:endParaRPr>
          </a:p>
          <a:p>
            <a:endParaRPr kumimoji="1" lang="en-US" altLang="ja-JP" sz="1100" strike="dblStrike" dirty="0" smtClean="0">
              <a:solidFill>
                <a:srgbClr val="FF0000"/>
              </a:solidFill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047084" y="4576564"/>
            <a:ext cx="1080120" cy="307777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latin typeface="ＭＳ 明朝" pitchFamily="17" charset="-128"/>
                <a:ea typeface="ＭＳ 明朝" pitchFamily="17" charset="-128"/>
              </a:rPr>
              <a:t>一般廃棄物</a:t>
            </a:r>
            <a:endParaRPr kumimoji="1" lang="ja-JP" altLang="en-US" sz="1400" dirty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941168" y="4946129"/>
            <a:ext cx="13681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 smtClean="0">
                <a:latin typeface="ＭＳ 明朝" pitchFamily="17" charset="-128"/>
                <a:ea typeface="ＭＳ 明朝" pitchFamily="17" charset="-128"/>
              </a:rPr>
              <a:t>産業廃棄物以外のもの</a:t>
            </a:r>
            <a:endParaRPr kumimoji="1" lang="en-US" altLang="ja-JP" sz="1100" dirty="0" smtClean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16" name="フレーム 15"/>
          <p:cNvSpPr/>
          <p:nvPr/>
        </p:nvSpPr>
        <p:spPr>
          <a:xfrm>
            <a:off x="1730524" y="3022873"/>
            <a:ext cx="1008112" cy="1152128"/>
          </a:xfrm>
          <a:prstGeom prst="fram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900" dirty="0" smtClean="0">
                <a:solidFill>
                  <a:schemeClr val="tx1"/>
                </a:solidFill>
                <a:latin typeface="ＭＳ 明朝" pitchFamily="17" charset="-128"/>
                <a:ea typeface="ＭＳ 明朝" pitchFamily="17" charset="-128"/>
              </a:rPr>
              <a:t>建設工事等の支障木</a:t>
            </a:r>
            <a:endParaRPr kumimoji="1" lang="ja-JP" altLang="en-US" sz="900" dirty="0">
              <a:solidFill>
                <a:schemeClr val="tx1"/>
              </a:solidFill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17" name="フレーム 16"/>
          <p:cNvSpPr/>
          <p:nvPr/>
        </p:nvSpPr>
        <p:spPr>
          <a:xfrm>
            <a:off x="4941168" y="5450185"/>
            <a:ext cx="1224136" cy="768085"/>
          </a:xfrm>
          <a:prstGeom prst="fram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900" dirty="0" smtClean="0">
                <a:solidFill>
                  <a:schemeClr val="tx1"/>
                </a:solidFill>
                <a:latin typeface="ＭＳ 明朝" pitchFamily="17" charset="-128"/>
                <a:ea typeface="ＭＳ 明朝" pitchFamily="17" charset="-128"/>
              </a:rPr>
              <a:t>剪定枝、林地残材、流木</a:t>
            </a:r>
            <a:endParaRPr kumimoji="1" lang="ja-JP" altLang="en-US" sz="900" dirty="0">
              <a:solidFill>
                <a:schemeClr val="tx1"/>
              </a:solidFill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20" name="タイトル 3"/>
          <p:cNvSpPr>
            <a:spLocks noGrp="1"/>
          </p:cNvSpPr>
          <p:nvPr>
            <p:ph type="ctrTitle"/>
          </p:nvPr>
        </p:nvSpPr>
        <p:spPr>
          <a:xfrm>
            <a:off x="214764" y="155511"/>
            <a:ext cx="6426714" cy="672075"/>
          </a:xfr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kumimoji="1" lang="ja-JP" altLang="en-US" sz="1800" dirty="0" smtClean="0">
                <a:latin typeface="ＭＳ 明朝" pitchFamily="17" charset="-128"/>
                <a:ea typeface="ＭＳ 明朝" pitchFamily="17" charset="-128"/>
              </a:rPr>
              <a:t>バイオマス発電燃料（木くず）に対する廃棄物</a:t>
            </a:r>
            <a:r>
              <a:rPr lang="ja-JP" altLang="en-US" sz="1800" dirty="0" smtClean="0">
                <a:latin typeface="ＭＳ 明朝" pitchFamily="17" charset="-128"/>
                <a:ea typeface="ＭＳ 明朝" pitchFamily="17" charset="-128"/>
              </a:rPr>
              <a:t>該当性</a:t>
            </a:r>
            <a:r>
              <a:rPr kumimoji="1" lang="ja-JP" altLang="en-US" sz="1800" dirty="0" smtClean="0">
                <a:latin typeface="ＭＳ 明朝" pitchFamily="17" charset="-128"/>
                <a:ea typeface="ＭＳ 明朝" pitchFamily="17" charset="-128"/>
              </a:rPr>
              <a:t>判断</a:t>
            </a:r>
            <a:endParaRPr kumimoji="1" lang="ja-JP" altLang="en-US" sz="1800" dirty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21" name="フレーム 20"/>
          <p:cNvSpPr/>
          <p:nvPr/>
        </p:nvSpPr>
        <p:spPr>
          <a:xfrm>
            <a:off x="2882652" y="3022873"/>
            <a:ext cx="1050995" cy="1152128"/>
          </a:xfrm>
          <a:prstGeom prst="fram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900" dirty="0" smtClean="0">
                <a:solidFill>
                  <a:schemeClr val="tx1"/>
                </a:solidFill>
                <a:latin typeface="ＭＳ 明朝" pitchFamily="17" charset="-128"/>
                <a:ea typeface="ＭＳ 明朝" pitchFamily="17" charset="-128"/>
              </a:rPr>
              <a:t>型枠等の建設資材、木造解体材など</a:t>
            </a:r>
            <a:endParaRPr kumimoji="1" lang="ja-JP" altLang="en-US" sz="900" dirty="0">
              <a:solidFill>
                <a:schemeClr val="tx1"/>
              </a:solidFill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1658516" y="1942753"/>
            <a:ext cx="2376264" cy="230425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4250804" y="1942753"/>
            <a:ext cx="1053821" cy="230425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5402932" y="1942753"/>
            <a:ext cx="1242139" cy="230425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37989" y="1385739"/>
            <a:ext cx="720080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latin typeface="ＭＳ 明朝" pitchFamily="17" charset="-128"/>
                <a:ea typeface="ＭＳ 明朝" pitchFamily="17" charset="-128"/>
              </a:rPr>
              <a:t>有価物</a:t>
            </a:r>
            <a:endParaRPr kumimoji="1" lang="ja-JP" altLang="en-US" sz="1400" dirty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27" name="フレーム 26"/>
          <p:cNvSpPr/>
          <p:nvPr/>
        </p:nvSpPr>
        <p:spPr>
          <a:xfrm>
            <a:off x="198165" y="1980853"/>
            <a:ext cx="972108" cy="960107"/>
          </a:xfrm>
          <a:prstGeom prst="fram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900" dirty="0" smtClean="0">
                <a:solidFill>
                  <a:schemeClr val="tx1"/>
                </a:solidFill>
                <a:latin typeface="ＭＳ 明朝" pitchFamily="17" charset="-128"/>
                <a:ea typeface="ＭＳ 明朝" pitchFamily="17" charset="-128"/>
              </a:rPr>
              <a:t>製材用材、</a:t>
            </a:r>
            <a:r>
              <a:rPr lang="ja-JP" altLang="en-US" sz="900" dirty="0" err="1" smtClean="0">
                <a:solidFill>
                  <a:schemeClr val="tx1"/>
                </a:solidFill>
                <a:latin typeface="ＭＳ 明朝" pitchFamily="17" charset="-128"/>
                <a:ea typeface="ＭＳ 明朝" pitchFamily="17" charset="-128"/>
              </a:rPr>
              <a:t>ほだ</a:t>
            </a:r>
            <a:r>
              <a:rPr lang="ja-JP" altLang="en-US" sz="900" dirty="0" smtClean="0">
                <a:solidFill>
                  <a:schemeClr val="tx1"/>
                </a:solidFill>
                <a:latin typeface="ＭＳ 明朝" pitchFamily="17" charset="-128"/>
                <a:ea typeface="ＭＳ 明朝" pitchFamily="17" charset="-128"/>
              </a:rPr>
              <a:t>木、薪炭用材、パルプ用材に利用</a:t>
            </a:r>
            <a:endParaRPr kumimoji="1" lang="ja-JP" altLang="en-US" sz="900" dirty="0">
              <a:solidFill>
                <a:schemeClr val="tx1"/>
              </a:solidFill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30" name="フレーム 29"/>
          <p:cNvSpPr/>
          <p:nvPr/>
        </p:nvSpPr>
        <p:spPr>
          <a:xfrm>
            <a:off x="4941168" y="6314281"/>
            <a:ext cx="1224136" cy="768085"/>
          </a:xfrm>
          <a:prstGeom prst="fram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900" dirty="0" smtClean="0">
                <a:solidFill>
                  <a:schemeClr val="tx1"/>
                </a:solidFill>
                <a:latin typeface="ＭＳ 明朝" pitchFamily="17" charset="-128"/>
                <a:ea typeface="ＭＳ 明朝" pitchFamily="17" charset="-128"/>
              </a:rPr>
              <a:t>木</a:t>
            </a:r>
            <a:r>
              <a:rPr kumimoji="1" lang="ja-JP" altLang="en-US" sz="900" dirty="0" smtClean="0">
                <a:solidFill>
                  <a:schemeClr val="tx1"/>
                </a:solidFill>
                <a:latin typeface="ＭＳ 明朝" pitchFamily="17" charset="-128"/>
                <a:ea typeface="ＭＳ 明朝" pitchFamily="17" charset="-128"/>
              </a:rPr>
              <a:t>製家具など</a:t>
            </a:r>
            <a:endParaRPr kumimoji="1" lang="ja-JP" altLang="en-US" sz="900" dirty="0">
              <a:solidFill>
                <a:schemeClr val="tx1"/>
              </a:solidFill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492896" y="8604448"/>
            <a:ext cx="1764196" cy="430887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 smtClean="0">
                <a:latin typeface="ＭＳ 明朝" pitchFamily="17" charset="-128"/>
                <a:ea typeface="ＭＳ 明朝" pitchFamily="17" charset="-128"/>
              </a:rPr>
              <a:t>焼却施設</a:t>
            </a:r>
            <a:endParaRPr kumimoji="1" lang="en-US" altLang="ja-JP" sz="1100" dirty="0" smtClean="0">
              <a:latin typeface="ＭＳ 明朝" pitchFamily="17" charset="-128"/>
              <a:ea typeface="ＭＳ 明朝" pitchFamily="17" charset="-128"/>
            </a:endParaRPr>
          </a:p>
          <a:p>
            <a:pPr algn="ctr"/>
            <a:r>
              <a:rPr kumimoji="1" lang="ja-JP" altLang="en-US" sz="1100" dirty="0" smtClean="0">
                <a:latin typeface="ＭＳ 明朝" pitchFamily="17" charset="-128"/>
                <a:ea typeface="ＭＳ 明朝" pitchFamily="17" charset="-128"/>
              </a:rPr>
              <a:t>（バイオマス発電施設）</a:t>
            </a:r>
            <a:endParaRPr kumimoji="1" lang="ja-JP" altLang="en-US" sz="1100" dirty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2492896" y="7740352"/>
            <a:ext cx="1764196" cy="432048"/>
          </a:xfrm>
          <a:prstGeom prst="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 smtClean="0">
                <a:solidFill>
                  <a:schemeClr val="tx1"/>
                </a:solidFill>
                <a:latin typeface="ＭＳ 明朝" pitchFamily="17" charset="-128"/>
                <a:ea typeface="ＭＳ 明朝" pitchFamily="17" charset="-128"/>
              </a:rPr>
              <a:t>破砕施設（チップ化）</a:t>
            </a:r>
            <a:endParaRPr lang="en-US" altLang="ja-JP" sz="1100" dirty="0" smtClean="0">
              <a:solidFill>
                <a:schemeClr val="tx1"/>
              </a:solidFill>
              <a:latin typeface="ＭＳ 明朝" pitchFamily="17" charset="-128"/>
              <a:ea typeface="ＭＳ 明朝" pitchFamily="17" charset="-128"/>
            </a:endParaRPr>
          </a:p>
          <a:p>
            <a:pPr algn="ctr"/>
            <a:r>
              <a:rPr kumimoji="1" lang="en-US" altLang="ja-JP" sz="1100" dirty="0" smtClean="0">
                <a:solidFill>
                  <a:schemeClr val="tx1"/>
                </a:solidFill>
                <a:latin typeface="ＭＳ 明朝" pitchFamily="17" charset="-128"/>
                <a:ea typeface="ＭＳ 明朝" pitchFamily="17" charset="-128"/>
              </a:rPr>
              <a:t>【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ＭＳ 明朝" pitchFamily="17" charset="-128"/>
                <a:ea typeface="ＭＳ 明朝" pitchFamily="17" charset="-128"/>
              </a:rPr>
              <a:t>処理業許可　不要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ＭＳ 明朝" pitchFamily="17" charset="-128"/>
                <a:ea typeface="ＭＳ 明朝" pitchFamily="17" charset="-128"/>
              </a:rPr>
              <a:t>】</a:t>
            </a:r>
            <a:endParaRPr kumimoji="1" lang="ja-JP" altLang="en-US" sz="1100" dirty="0">
              <a:solidFill>
                <a:schemeClr val="tx1"/>
              </a:solidFill>
              <a:latin typeface="ＭＳ 明朝" pitchFamily="17" charset="-128"/>
              <a:ea typeface="ＭＳ 明朝" pitchFamily="17" charset="-128"/>
            </a:endParaRPr>
          </a:p>
        </p:txBody>
      </p:sp>
      <p:cxnSp>
        <p:nvCxnSpPr>
          <p:cNvPr id="41" name="直線コネクタ 40"/>
          <p:cNvCxnSpPr/>
          <p:nvPr/>
        </p:nvCxnSpPr>
        <p:spPr>
          <a:xfrm flipV="1">
            <a:off x="2348880" y="4164336"/>
            <a:ext cx="0" cy="1847824"/>
          </a:xfrm>
          <a:prstGeom prst="line">
            <a:avLst/>
          </a:prstGeom>
          <a:ln w="25400">
            <a:solidFill>
              <a:schemeClr val="tx1"/>
            </a:solidFill>
            <a:headEnd type="triangl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テキスト ボックス 53"/>
          <p:cNvSpPr txBox="1"/>
          <p:nvPr/>
        </p:nvSpPr>
        <p:spPr>
          <a:xfrm>
            <a:off x="2060848" y="6012160"/>
            <a:ext cx="2052228" cy="430887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100" dirty="0" smtClean="0">
                <a:latin typeface="ＭＳ 明朝" pitchFamily="17" charset="-128"/>
                <a:ea typeface="ＭＳ 明朝" pitchFamily="17" charset="-128"/>
              </a:rPr>
              <a:t>バイオマス発電の燃料となる場合に限る。</a:t>
            </a:r>
            <a:endParaRPr kumimoji="1" lang="ja-JP" altLang="en-US" sz="1100" dirty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5517232" y="8172400"/>
            <a:ext cx="11521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 smtClean="0">
                <a:latin typeface="ＭＳ 明朝" pitchFamily="17" charset="-128"/>
                <a:ea typeface="ＭＳ 明朝" pitchFamily="17" charset="-128"/>
              </a:rPr>
              <a:t>廃棄物の中間処理（破砕）となるため、処理業の許可が必要</a:t>
            </a:r>
            <a:endParaRPr kumimoji="1" lang="ja-JP" altLang="en-US" sz="1000" dirty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35" name="フレーム 34"/>
          <p:cNvSpPr/>
          <p:nvPr/>
        </p:nvSpPr>
        <p:spPr>
          <a:xfrm>
            <a:off x="4322812" y="3022873"/>
            <a:ext cx="906979" cy="1152128"/>
          </a:xfrm>
          <a:prstGeom prst="fram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900" dirty="0" smtClean="0">
                <a:solidFill>
                  <a:schemeClr val="tx1"/>
                </a:solidFill>
                <a:latin typeface="ＭＳ 明朝" pitchFamily="17" charset="-128"/>
                <a:ea typeface="ＭＳ 明朝" pitchFamily="17" charset="-128"/>
              </a:rPr>
              <a:t>木材製造業における製材端材など</a:t>
            </a:r>
            <a:endParaRPr kumimoji="1" lang="ja-JP" altLang="en-US" sz="900" dirty="0">
              <a:solidFill>
                <a:schemeClr val="tx1"/>
              </a:solidFill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4941168" y="7740352"/>
            <a:ext cx="1764196" cy="432048"/>
          </a:xfrm>
          <a:prstGeom prst="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 smtClean="0">
                <a:solidFill>
                  <a:schemeClr val="tx1"/>
                </a:solidFill>
                <a:latin typeface="ＭＳ 明朝" pitchFamily="17" charset="-128"/>
                <a:ea typeface="ＭＳ 明朝" pitchFamily="17" charset="-128"/>
              </a:rPr>
              <a:t>破砕施設（チップ化）</a:t>
            </a:r>
            <a:endParaRPr lang="en-US" altLang="ja-JP" sz="1100" dirty="0" smtClean="0">
              <a:solidFill>
                <a:schemeClr val="tx1"/>
              </a:solidFill>
              <a:latin typeface="ＭＳ 明朝" pitchFamily="17" charset="-128"/>
              <a:ea typeface="ＭＳ 明朝" pitchFamily="17" charset="-128"/>
            </a:endParaRPr>
          </a:p>
          <a:p>
            <a:pPr algn="ctr"/>
            <a:r>
              <a:rPr kumimoji="1" lang="en-US" altLang="ja-JP" sz="1100" dirty="0" smtClean="0">
                <a:solidFill>
                  <a:schemeClr val="tx1"/>
                </a:solidFill>
                <a:latin typeface="ＭＳ 明朝" pitchFamily="17" charset="-128"/>
                <a:ea typeface="ＭＳ 明朝" pitchFamily="17" charset="-128"/>
              </a:rPr>
              <a:t>【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ＭＳ 明朝" pitchFamily="17" charset="-128"/>
                <a:ea typeface="ＭＳ 明朝" pitchFamily="17" charset="-128"/>
              </a:rPr>
              <a:t>処理業許可　必要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ＭＳ 明朝" pitchFamily="17" charset="-128"/>
                <a:ea typeface="ＭＳ 明朝" pitchFamily="17" charset="-128"/>
              </a:rPr>
              <a:t>】</a:t>
            </a:r>
            <a:endParaRPr kumimoji="1" lang="ja-JP" altLang="en-US" sz="1100" dirty="0">
              <a:solidFill>
                <a:schemeClr val="tx1"/>
              </a:solidFill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188640" y="7740352"/>
            <a:ext cx="1764196" cy="432048"/>
          </a:xfrm>
          <a:prstGeom prst="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 smtClean="0">
                <a:solidFill>
                  <a:schemeClr val="tx1"/>
                </a:solidFill>
                <a:latin typeface="ＭＳ 明朝" pitchFamily="17" charset="-128"/>
                <a:ea typeface="ＭＳ 明朝" pitchFamily="17" charset="-128"/>
              </a:rPr>
              <a:t>破砕施設（チップ化）</a:t>
            </a:r>
            <a:endParaRPr lang="en-US" altLang="ja-JP" sz="1100" dirty="0" smtClean="0">
              <a:solidFill>
                <a:schemeClr val="tx1"/>
              </a:solidFill>
              <a:latin typeface="ＭＳ 明朝" pitchFamily="17" charset="-128"/>
              <a:ea typeface="ＭＳ 明朝" pitchFamily="17" charset="-128"/>
            </a:endParaRPr>
          </a:p>
          <a:p>
            <a:pPr algn="ctr"/>
            <a:r>
              <a:rPr kumimoji="1" lang="en-US" altLang="ja-JP" sz="1100" dirty="0" smtClean="0">
                <a:solidFill>
                  <a:schemeClr val="tx1"/>
                </a:solidFill>
                <a:latin typeface="ＭＳ 明朝" pitchFamily="17" charset="-128"/>
                <a:ea typeface="ＭＳ 明朝" pitchFamily="17" charset="-128"/>
              </a:rPr>
              <a:t>【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ＭＳ 明朝" pitchFamily="17" charset="-128"/>
                <a:ea typeface="ＭＳ 明朝" pitchFamily="17" charset="-128"/>
              </a:rPr>
              <a:t>処理業許可　不要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ＭＳ 明朝" pitchFamily="17" charset="-128"/>
                <a:ea typeface="ＭＳ 明朝" pitchFamily="17" charset="-128"/>
              </a:rPr>
              <a:t>】</a:t>
            </a:r>
            <a:endParaRPr kumimoji="1" lang="ja-JP" altLang="en-US" sz="1100" dirty="0">
              <a:solidFill>
                <a:schemeClr val="tx1"/>
              </a:solidFill>
              <a:latin typeface="ＭＳ 明朝" pitchFamily="17" charset="-128"/>
              <a:ea typeface="ＭＳ 明朝" pitchFamily="17" charset="-128"/>
            </a:endParaRPr>
          </a:p>
        </p:txBody>
      </p:sp>
      <p:cxnSp>
        <p:nvCxnSpPr>
          <p:cNvPr id="52" name="カギ線コネクタ 51"/>
          <p:cNvCxnSpPr/>
          <p:nvPr/>
        </p:nvCxnSpPr>
        <p:spPr>
          <a:xfrm rot="5400000">
            <a:off x="2907992" y="4339022"/>
            <a:ext cx="1834106" cy="1512170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フリーフォーム 66"/>
          <p:cNvSpPr/>
          <p:nvPr/>
        </p:nvSpPr>
        <p:spPr>
          <a:xfrm>
            <a:off x="3789040" y="5819775"/>
            <a:ext cx="1154435" cy="192385"/>
          </a:xfrm>
          <a:custGeom>
            <a:avLst/>
            <a:gdLst>
              <a:gd name="connsiteX0" fmla="*/ 1171575 w 1171575"/>
              <a:gd name="connsiteY0" fmla="*/ 0 h 914400"/>
              <a:gd name="connsiteX1" fmla="*/ 0 w 1171575"/>
              <a:gd name="connsiteY1" fmla="*/ 0 h 914400"/>
              <a:gd name="connsiteX2" fmla="*/ 0 w 1171575"/>
              <a:gd name="connsiteY2" fmla="*/ 91440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71575" h="914400">
                <a:moveTo>
                  <a:pt x="1171575" y="0"/>
                </a:moveTo>
                <a:lnTo>
                  <a:pt x="0" y="0"/>
                </a:lnTo>
                <a:lnTo>
                  <a:pt x="0" y="914400"/>
                </a:lnTo>
              </a:path>
            </a:pathLst>
          </a:cu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9" name="直線矢印コネクタ 68"/>
          <p:cNvCxnSpPr/>
          <p:nvPr/>
        </p:nvCxnSpPr>
        <p:spPr>
          <a:xfrm>
            <a:off x="6453336" y="4427984"/>
            <a:ext cx="0" cy="3312368"/>
          </a:xfrm>
          <a:prstGeom prst="straightConnector1">
            <a:avLst/>
          </a:prstGeom>
          <a:ln w="952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矢印コネクタ 72"/>
          <p:cNvCxnSpPr>
            <a:stCxn id="28" idx="2"/>
          </p:cNvCxnSpPr>
          <p:nvPr/>
        </p:nvCxnSpPr>
        <p:spPr>
          <a:xfrm flipH="1">
            <a:off x="692696" y="3132981"/>
            <a:ext cx="9001" cy="4607371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テキスト ボックス 74"/>
          <p:cNvSpPr txBox="1"/>
          <p:nvPr/>
        </p:nvSpPr>
        <p:spPr>
          <a:xfrm>
            <a:off x="3121918" y="7452320"/>
            <a:ext cx="1008112" cy="2154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800" dirty="0" smtClean="0">
                <a:latin typeface="ＭＳ 明朝" pitchFamily="17" charset="-128"/>
                <a:ea typeface="ＭＳ 明朝" pitchFamily="17" charset="-128"/>
              </a:rPr>
              <a:t>ﾊﾞｲｵﾏｽ発電事業者</a:t>
            </a:r>
            <a:endParaRPr kumimoji="1" lang="ja-JP" altLang="en-US" sz="800" dirty="0">
              <a:latin typeface="ＭＳ 明朝" pitchFamily="17" charset="-128"/>
              <a:ea typeface="ＭＳ 明朝" pitchFamily="17" charset="-128"/>
            </a:endParaRPr>
          </a:p>
        </p:txBody>
      </p:sp>
      <p:cxnSp>
        <p:nvCxnSpPr>
          <p:cNvPr id="77" name="カギ線コネクタ 76"/>
          <p:cNvCxnSpPr>
            <a:stCxn id="54" idx="3"/>
            <a:endCxn id="46" idx="1"/>
          </p:cNvCxnSpPr>
          <p:nvPr/>
        </p:nvCxnSpPr>
        <p:spPr>
          <a:xfrm>
            <a:off x="4113076" y="6227604"/>
            <a:ext cx="828092" cy="172877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直線矢印コネクタ 79"/>
          <p:cNvCxnSpPr/>
          <p:nvPr/>
        </p:nvCxnSpPr>
        <p:spPr>
          <a:xfrm>
            <a:off x="2708920" y="6444208"/>
            <a:ext cx="0" cy="1296144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フリーフォーム 80"/>
          <p:cNvSpPr/>
          <p:nvPr/>
        </p:nvSpPr>
        <p:spPr>
          <a:xfrm>
            <a:off x="4267200" y="8181975"/>
            <a:ext cx="942975" cy="619125"/>
          </a:xfrm>
          <a:custGeom>
            <a:avLst/>
            <a:gdLst>
              <a:gd name="connsiteX0" fmla="*/ 942975 w 942975"/>
              <a:gd name="connsiteY0" fmla="*/ 0 h 619125"/>
              <a:gd name="connsiteX1" fmla="*/ 942975 w 942975"/>
              <a:gd name="connsiteY1" fmla="*/ 609600 h 619125"/>
              <a:gd name="connsiteX2" fmla="*/ 0 w 942975"/>
              <a:gd name="connsiteY2" fmla="*/ 619125 h 619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42975" h="619125">
                <a:moveTo>
                  <a:pt x="942975" y="0"/>
                </a:moveTo>
                <a:lnTo>
                  <a:pt x="942975" y="609600"/>
                </a:lnTo>
                <a:lnTo>
                  <a:pt x="0" y="619125"/>
                </a:lnTo>
              </a:path>
            </a:pathLst>
          </a:custGeom>
          <a:ln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3" name="カギ線コネクタ 82"/>
          <p:cNvCxnSpPr>
            <a:endCxn id="31" idx="1"/>
          </p:cNvCxnSpPr>
          <p:nvPr/>
        </p:nvCxnSpPr>
        <p:spPr>
          <a:xfrm>
            <a:off x="692696" y="7452320"/>
            <a:ext cx="1800200" cy="504056"/>
          </a:xfrm>
          <a:prstGeom prst="bentConnector3">
            <a:avLst>
              <a:gd name="adj1" fmla="val 79630"/>
            </a:avLst>
          </a:prstGeom>
          <a:ln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フリーフォーム 86"/>
          <p:cNvSpPr/>
          <p:nvPr/>
        </p:nvSpPr>
        <p:spPr>
          <a:xfrm>
            <a:off x="695325" y="8181975"/>
            <a:ext cx="1809750" cy="609600"/>
          </a:xfrm>
          <a:custGeom>
            <a:avLst/>
            <a:gdLst>
              <a:gd name="connsiteX0" fmla="*/ 0 w 1809750"/>
              <a:gd name="connsiteY0" fmla="*/ 0 h 609600"/>
              <a:gd name="connsiteX1" fmla="*/ 0 w 1809750"/>
              <a:gd name="connsiteY1" fmla="*/ 609600 h 609600"/>
              <a:gd name="connsiteX2" fmla="*/ 1809750 w 1809750"/>
              <a:gd name="connsiteY2" fmla="*/ 609600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09750" h="609600">
                <a:moveTo>
                  <a:pt x="0" y="0"/>
                </a:moveTo>
                <a:lnTo>
                  <a:pt x="0" y="609600"/>
                </a:lnTo>
                <a:lnTo>
                  <a:pt x="1809750" y="609600"/>
                </a:lnTo>
              </a:path>
            </a:pathLst>
          </a:custGeom>
          <a:ln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2" name="テキスト ボックス 91"/>
          <p:cNvSpPr txBox="1"/>
          <p:nvPr/>
        </p:nvSpPr>
        <p:spPr>
          <a:xfrm>
            <a:off x="2651770" y="6679282"/>
            <a:ext cx="353943" cy="5760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100" b="1" dirty="0" smtClean="0">
                <a:latin typeface="ＭＳ 明朝" pitchFamily="17" charset="-128"/>
                <a:ea typeface="ＭＳ 明朝" pitchFamily="17" charset="-128"/>
              </a:rPr>
              <a:t>有価物</a:t>
            </a:r>
            <a:endParaRPr kumimoji="1" lang="ja-JP" altLang="en-US" sz="1100" b="1" dirty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6381328" y="6672436"/>
            <a:ext cx="353943" cy="5760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100" b="1" dirty="0" smtClean="0">
                <a:latin typeface="ＭＳ 明朝" pitchFamily="17" charset="-128"/>
                <a:ea typeface="ＭＳ 明朝" pitchFamily="17" charset="-128"/>
              </a:rPr>
              <a:t>廃棄物</a:t>
            </a:r>
            <a:endParaRPr kumimoji="1" lang="ja-JP" altLang="en-US" sz="1100" b="1" dirty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94" name="テキスト ボックス 93"/>
          <p:cNvSpPr txBox="1"/>
          <p:nvPr/>
        </p:nvSpPr>
        <p:spPr>
          <a:xfrm>
            <a:off x="4221088" y="6660232"/>
            <a:ext cx="353943" cy="5760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100" b="1" dirty="0" smtClean="0">
                <a:latin typeface="ＭＳ 明朝" pitchFamily="17" charset="-128"/>
                <a:ea typeface="ＭＳ 明朝" pitchFamily="17" charset="-128"/>
              </a:rPr>
              <a:t>廃棄物</a:t>
            </a:r>
            <a:endParaRPr kumimoji="1" lang="ja-JP" altLang="en-US" sz="1100" b="1" dirty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95" name="テキスト ボックス 94"/>
          <p:cNvSpPr txBox="1"/>
          <p:nvPr/>
        </p:nvSpPr>
        <p:spPr>
          <a:xfrm>
            <a:off x="620688" y="6663283"/>
            <a:ext cx="353943" cy="5760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100" b="1" dirty="0" smtClean="0">
                <a:latin typeface="ＭＳ 明朝" pitchFamily="17" charset="-128"/>
                <a:ea typeface="ＭＳ 明朝" pitchFamily="17" charset="-128"/>
              </a:rPr>
              <a:t>有価物</a:t>
            </a:r>
            <a:endParaRPr kumimoji="1" lang="ja-JP" altLang="en-US" sz="1100" b="1" dirty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97" name="テキスト ボックス 96"/>
          <p:cNvSpPr txBox="1"/>
          <p:nvPr/>
        </p:nvSpPr>
        <p:spPr>
          <a:xfrm>
            <a:off x="5570190" y="7346404"/>
            <a:ext cx="6480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dirty="0" smtClean="0">
                <a:latin typeface="ＭＳ 明朝" pitchFamily="17" charset="-128"/>
                <a:ea typeface="ＭＳ 明朝" pitchFamily="17" charset="-128"/>
              </a:rPr>
              <a:t>廃棄物</a:t>
            </a:r>
            <a:endParaRPr kumimoji="1" lang="ja-JP" altLang="en-US" sz="1100" b="1" dirty="0">
              <a:latin typeface="ＭＳ 明朝" pitchFamily="17" charset="-128"/>
              <a:ea typeface="ＭＳ 明朝" pitchFamily="17" charset="-128"/>
            </a:endParaRPr>
          </a:p>
        </p:txBody>
      </p:sp>
      <p:cxnSp>
        <p:nvCxnSpPr>
          <p:cNvPr id="101" name="直線矢印コネクタ 100"/>
          <p:cNvCxnSpPr/>
          <p:nvPr/>
        </p:nvCxnSpPr>
        <p:spPr>
          <a:xfrm>
            <a:off x="5585817" y="7236296"/>
            <a:ext cx="0" cy="504056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直線矢印コネクタ 102"/>
          <p:cNvCxnSpPr/>
          <p:nvPr/>
        </p:nvCxnSpPr>
        <p:spPr>
          <a:xfrm>
            <a:off x="3212976" y="8172400"/>
            <a:ext cx="0" cy="43204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テキスト ボックス 104"/>
          <p:cNvSpPr txBox="1"/>
          <p:nvPr/>
        </p:nvSpPr>
        <p:spPr>
          <a:xfrm>
            <a:off x="4509120" y="8532440"/>
            <a:ext cx="6480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b="1" dirty="0" smtClean="0">
                <a:latin typeface="ＭＳ 明朝" pitchFamily="17" charset="-128"/>
                <a:ea typeface="ＭＳ 明朝" pitchFamily="17" charset="-128"/>
              </a:rPr>
              <a:t>有価</a:t>
            </a:r>
            <a:r>
              <a:rPr kumimoji="1" lang="ja-JP" altLang="en-US" sz="1100" b="1" dirty="0" smtClean="0">
                <a:latin typeface="ＭＳ 明朝" pitchFamily="17" charset="-128"/>
                <a:ea typeface="ＭＳ 明朝" pitchFamily="17" charset="-128"/>
              </a:rPr>
              <a:t>物</a:t>
            </a:r>
            <a:endParaRPr kumimoji="1" lang="ja-JP" altLang="en-US" sz="1100" b="1" dirty="0">
              <a:latin typeface="ＭＳ 明朝" pitchFamily="17" charset="-128"/>
              <a:ea typeface="ＭＳ 明朝" pitchFamily="17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</TotalTime>
  <Words>186</Words>
  <Application>Microsoft Office PowerPoint</Application>
  <PresentationFormat>画面に合わせる (4:3)</PresentationFormat>
  <Paragraphs>34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バイオマス発電燃料（木くず）に対する廃棄物該当性判断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ioas_user</dc:creator>
  <cp:lastModifiedBy>ioas_user</cp:lastModifiedBy>
  <cp:revision>35</cp:revision>
  <dcterms:created xsi:type="dcterms:W3CDTF">2015-06-17T05:27:58Z</dcterms:created>
  <dcterms:modified xsi:type="dcterms:W3CDTF">2015-07-30T00:51:30Z</dcterms:modified>
</cp:coreProperties>
</file>