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
  </p:notesMasterIdLst>
  <p:sldIdLst>
    <p:sldId id="258" r:id="rId4"/>
    <p:sldId id="259" r:id="rId5"/>
  </p:sldIdLst>
  <p:sldSz cx="7129463" cy="1080135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8000"/>
    <a:srgbClr val="ED1328"/>
    <a:srgbClr val="D21022"/>
    <a:srgbClr val="2B3616"/>
    <a:srgbClr val="FFFF99"/>
    <a:srgbClr val="FF9B57"/>
    <a:srgbClr val="D8FFC5"/>
    <a:srgbClr val="C7FFAB"/>
    <a:srgbClr val="009A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08"/>
    <p:restoredTop sz="99076" autoAdjust="0"/>
  </p:normalViewPr>
  <p:slideViewPr>
    <p:cSldViewPr snapToGrid="0">
      <p:cViewPr>
        <p:scale>
          <a:sx n="100" d="100"/>
          <a:sy n="100" d="100"/>
        </p:scale>
        <p:origin x="-1488" y="144"/>
      </p:cViewPr>
      <p:guideLst>
        <p:guide orient="horz" pos="3402"/>
        <p:guide pos="2246"/>
      </p:guideLst>
    </p:cSldViewPr>
  </p:slideViewPr>
  <p:notesTextViewPr>
    <p:cViewPr>
      <p:scale>
        <a:sx n="1" d="1"/>
        <a:sy n="1" d="1"/>
      </p:scale>
      <p:origin x="0" y="0"/>
    </p:cViewPr>
  </p:notesTextViewPr>
  <p:gridSpacing cx="73736200" cy="73736200"/>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5374" y="0"/>
            <a:ext cx="2918831" cy="493316"/>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102" name="スライド イメージ プレースホルダー 3"/>
          <p:cNvSpPr>
            <a:spLocks noGrp="1" noRot="1" noChangeAspect="1"/>
          </p:cNvSpPr>
          <p:nvPr>
            <p:ph type="sldImg" idx="2"/>
          </p:nvPr>
        </p:nvSpPr>
        <p:spPr>
          <a:xfrm>
            <a:off x="2146828" y="739973"/>
            <a:ext cx="2442108" cy="369986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576"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5374" y="9371285"/>
            <a:ext cx="2918831" cy="493316"/>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534710" y="3355431"/>
            <a:ext cx="6060044" cy="2315289"/>
          </a:xfrm>
        </p:spPr>
        <p:txBody>
          <a:bodyPr/>
          <a:lstStyle/>
          <a:p>
            <a:r>
              <a:rPr kumimoji="1" lang="ja-JP" altLang="en-US" smtClean="0"/>
              <a:t>マスター タイトルの書式設定</a:t>
            </a:r>
            <a:endParaRPr kumimoji="1" lang="ja-JP" altLang="en-US"/>
          </a:p>
        </p:txBody>
      </p:sp>
      <p:sp>
        <p:nvSpPr>
          <p:cNvPr id="1032" name="サブタイトル 2"/>
          <p:cNvSpPr>
            <a:spLocks noGrp="1"/>
          </p:cNvSpPr>
          <p:nvPr>
            <p:ph type="subTitle" idx="1"/>
          </p:nvPr>
        </p:nvSpPr>
        <p:spPr>
          <a:xfrm>
            <a:off x="1069420" y="6120770"/>
            <a:ext cx="4990624" cy="276034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1033" name="日付プレースホルダー 3"/>
          <p:cNvSpPr>
            <a:spLocks noGrp="1"/>
          </p:cNvSpPr>
          <p:nvPr>
            <p:ph type="dt" sz="half" idx="10"/>
          </p:nvPr>
        </p:nvSpPr>
        <p:spPr/>
        <p:txBody>
          <a:bodyPr/>
          <a:lstStyle/>
          <a:p>
            <a:fld id="{218DAA53-1336-42C1-8971-5220A1A1316B}" type="datetimeFigureOut">
              <a:rPr kumimoji="1" lang="ja-JP" altLang="en-US" smtClean="0"/>
              <a:pPr/>
              <a:t>2017/10/17</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50978321-AC1A-4BD2-8D5D-3BCC56395BAB}" type="slidenum">
              <a:rPr kumimoji="1" lang="ja-JP" altLang="en-US" smtClean="0"/>
              <a:pPr/>
              <a:t>&lt;#&gt;</a:t>
            </a:fld>
            <a:endParaRPr kumimoji="1" lang="ja-JP" altLang="en-US"/>
          </a:p>
        </p:txBody>
      </p:sp>
    </p:spTree>
    <p:extLst>
      <p:ext uri="{BB962C8B-B14F-4D97-AF65-F5344CB8AC3E}">
        <p14:creationId xmlns:p14="http://schemas.microsoft.com/office/powerpoint/2010/main" val="3011138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89"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0" name="日付プレースホルダー 3"/>
          <p:cNvSpPr>
            <a:spLocks noGrp="1"/>
          </p:cNvSpPr>
          <p:nvPr>
            <p:ph type="dt" sz="half" idx="10"/>
          </p:nvPr>
        </p:nvSpPr>
        <p:spPr/>
        <p:txBody>
          <a:bodyPr/>
          <a:lstStyle/>
          <a:p>
            <a:fld id="{218DAA53-1336-42C1-8971-5220A1A1316B}" type="datetimeFigureOut">
              <a:rPr kumimoji="1" lang="ja-JP" altLang="en-US" smtClean="0"/>
              <a:pPr/>
              <a:t>2017/10/17</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50978321-AC1A-4BD2-8D5D-3BCC56395BAB}" type="slidenum">
              <a:rPr kumimoji="1" lang="ja-JP" altLang="en-US" smtClean="0"/>
              <a:pPr/>
              <a:t>&lt;#&gt;</a:t>
            </a:fld>
            <a:endParaRPr kumimoji="1" lang="ja-JP" altLang="en-US"/>
          </a:p>
        </p:txBody>
      </p:sp>
    </p:spTree>
    <p:extLst>
      <p:ext uri="{BB962C8B-B14F-4D97-AF65-F5344CB8AC3E}">
        <p14:creationId xmlns:p14="http://schemas.microsoft.com/office/powerpoint/2010/main" val="1105572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3876647" y="625083"/>
            <a:ext cx="1203098" cy="13311663"/>
          </a:xfrm>
        </p:spPr>
        <p:txBody>
          <a:bodyPr vert="eaVert"/>
          <a:lstStyle/>
          <a:p>
            <a:r>
              <a:rPr kumimoji="1" lang="ja-JP" altLang="en-US" smtClean="0"/>
              <a:t>マスター タイトルの書式設定</a:t>
            </a:r>
            <a:endParaRPr kumimoji="1" lang="ja-JP" altLang="en-US"/>
          </a:p>
        </p:txBody>
      </p:sp>
      <p:sp>
        <p:nvSpPr>
          <p:cNvPr id="1095" name="縦書きテキスト プレースホルダー 2"/>
          <p:cNvSpPr>
            <a:spLocks noGrp="1"/>
          </p:cNvSpPr>
          <p:nvPr>
            <p:ph type="body" orient="vert" idx="1"/>
          </p:nvPr>
        </p:nvSpPr>
        <p:spPr>
          <a:xfrm>
            <a:off x="267357" y="625083"/>
            <a:ext cx="3490467" cy="1331166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6" name="日付プレースホルダー 3"/>
          <p:cNvSpPr>
            <a:spLocks noGrp="1"/>
          </p:cNvSpPr>
          <p:nvPr>
            <p:ph type="dt" sz="half" idx="10"/>
          </p:nvPr>
        </p:nvSpPr>
        <p:spPr/>
        <p:txBody>
          <a:bodyPr/>
          <a:lstStyle/>
          <a:p>
            <a:fld id="{218DAA53-1336-42C1-8971-5220A1A1316B}" type="datetimeFigureOut">
              <a:rPr kumimoji="1" lang="ja-JP" altLang="en-US" smtClean="0"/>
              <a:pPr/>
              <a:t>2017/10/17</a:t>
            </a:fld>
            <a:endParaRPr kumimoji="1" lang="ja-JP" altLang="en-US"/>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50978321-AC1A-4BD2-8D5D-3BCC56395BAB}" type="slidenum">
              <a:rPr kumimoji="1" lang="ja-JP" altLang="en-US" smtClean="0"/>
              <a:pPr/>
              <a:t>&lt;#&gt;</a:t>
            </a:fld>
            <a:endParaRPr kumimoji="1" lang="ja-JP" altLang="en-US"/>
          </a:p>
        </p:txBody>
      </p:sp>
    </p:spTree>
    <p:extLst>
      <p:ext uri="{BB962C8B-B14F-4D97-AF65-F5344CB8AC3E}">
        <p14:creationId xmlns:p14="http://schemas.microsoft.com/office/powerpoint/2010/main" val="3937578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p>
            <a:fld id="{218DAA53-1336-42C1-8971-5220A1A1316B}" type="datetimeFigureOut">
              <a:rPr kumimoji="1" lang="ja-JP" altLang="en-US" smtClean="0"/>
              <a:pPr/>
              <a:t>2017/10/17</a:t>
            </a:fld>
            <a:endParaRPr kumimoji="1" lang="ja-JP" altLang="en-US"/>
          </a:p>
        </p:txBody>
      </p:sp>
      <p:sp>
        <p:nvSpPr>
          <p:cNvPr id="1040" name="フッター プレースホルダー 4"/>
          <p:cNvSpPr>
            <a:spLocks noGrp="1"/>
          </p:cNvSpPr>
          <p:nvPr>
            <p:ph type="ftr" sz="quarter" idx="11"/>
          </p:nvPr>
        </p:nvSpPr>
        <p:spPr/>
        <p:txBody>
          <a:bodyPr/>
          <a:lstStyle/>
          <a:p>
            <a:endParaRPr kumimoji="1" lang="ja-JP" altLang="en-US"/>
          </a:p>
        </p:txBody>
      </p:sp>
      <p:sp>
        <p:nvSpPr>
          <p:cNvPr id="1041" name="スライド番号プレースホルダー 5"/>
          <p:cNvSpPr>
            <a:spLocks noGrp="1"/>
          </p:cNvSpPr>
          <p:nvPr>
            <p:ph type="sldNum" sz="quarter" idx="12"/>
          </p:nvPr>
        </p:nvSpPr>
        <p:spPr/>
        <p:txBody>
          <a:bodyPr/>
          <a:lstStyle/>
          <a:p>
            <a:fld id="{50978321-AC1A-4BD2-8D5D-3BCC56395BAB}" type="slidenum">
              <a:rPr kumimoji="1" lang="ja-JP" altLang="en-US" smtClean="0"/>
              <a:pPr/>
              <a:t>&lt;#&gt;</a:t>
            </a:fld>
            <a:endParaRPr kumimoji="1" lang="ja-JP" altLang="en-US"/>
          </a:p>
        </p:txBody>
      </p:sp>
    </p:spTree>
    <p:extLst>
      <p:ext uri="{BB962C8B-B14F-4D97-AF65-F5344CB8AC3E}">
        <p14:creationId xmlns:p14="http://schemas.microsoft.com/office/powerpoint/2010/main" val="4028915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563179" y="6940874"/>
            <a:ext cx="6060044" cy="2145267"/>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1044" name="テキスト プレースホルダー 2"/>
          <p:cNvSpPr>
            <a:spLocks noGrp="1"/>
          </p:cNvSpPr>
          <p:nvPr>
            <p:ph type="body" idx="1"/>
          </p:nvPr>
        </p:nvSpPr>
        <p:spPr>
          <a:xfrm>
            <a:off x="563179" y="4578079"/>
            <a:ext cx="6060044" cy="236279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218DAA53-1336-42C1-8971-5220A1A1316B}" type="datetimeFigureOut">
              <a:rPr kumimoji="1" lang="ja-JP" altLang="en-US" smtClean="0"/>
              <a:pPr/>
              <a:t>2017/10/17</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50978321-AC1A-4BD2-8D5D-3BCC56395BAB}" type="slidenum">
              <a:rPr kumimoji="1" lang="ja-JP" altLang="en-US" smtClean="0"/>
              <a:pPr/>
              <a:t>&lt;#&gt;</a:t>
            </a:fld>
            <a:endParaRPr kumimoji="1" lang="ja-JP" altLang="en-US"/>
          </a:p>
        </p:txBody>
      </p:sp>
    </p:spTree>
    <p:extLst>
      <p:ext uri="{BB962C8B-B14F-4D97-AF65-F5344CB8AC3E}">
        <p14:creationId xmlns:p14="http://schemas.microsoft.com/office/powerpoint/2010/main" val="2186693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50" name="コンテンツ プレースホルダー 2"/>
          <p:cNvSpPr>
            <a:spLocks noGrp="1"/>
          </p:cNvSpPr>
          <p:nvPr>
            <p:ph sz="half" idx="1"/>
          </p:nvPr>
        </p:nvSpPr>
        <p:spPr>
          <a:xfrm>
            <a:off x="267362" y="3640463"/>
            <a:ext cx="2346781" cy="102962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1" name="コンテンツ プレースホルダー 3"/>
          <p:cNvSpPr>
            <a:spLocks noGrp="1"/>
          </p:cNvSpPr>
          <p:nvPr>
            <p:ph sz="half" idx="2"/>
          </p:nvPr>
        </p:nvSpPr>
        <p:spPr>
          <a:xfrm>
            <a:off x="2732968" y="3640463"/>
            <a:ext cx="2346781" cy="102962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2" name="日付プレースホルダー 4"/>
          <p:cNvSpPr>
            <a:spLocks noGrp="1"/>
          </p:cNvSpPr>
          <p:nvPr>
            <p:ph type="dt" sz="half" idx="10"/>
          </p:nvPr>
        </p:nvSpPr>
        <p:spPr/>
        <p:txBody>
          <a:bodyPr/>
          <a:lstStyle/>
          <a:p>
            <a:fld id="{218DAA53-1336-42C1-8971-5220A1A1316B}" type="datetimeFigureOut">
              <a:rPr kumimoji="1" lang="ja-JP" altLang="en-US" smtClean="0"/>
              <a:pPr/>
              <a:t>2017/10/17</a:t>
            </a:fld>
            <a:endParaRPr kumimoji="1" lang="ja-JP" altLang="en-US"/>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50978321-AC1A-4BD2-8D5D-3BCC56395BAB}" type="slidenum">
              <a:rPr kumimoji="1" lang="ja-JP" altLang="en-US" smtClean="0"/>
              <a:pPr/>
              <a:t>&lt;#&gt;</a:t>
            </a:fld>
            <a:endParaRPr kumimoji="1" lang="ja-JP" altLang="en-US"/>
          </a:p>
        </p:txBody>
      </p:sp>
    </p:spTree>
    <p:extLst>
      <p:ext uri="{BB962C8B-B14F-4D97-AF65-F5344CB8AC3E}">
        <p14:creationId xmlns:p14="http://schemas.microsoft.com/office/powerpoint/2010/main" val="3578501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a:xfrm>
            <a:off x="356473" y="432560"/>
            <a:ext cx="6416517" cy="1800225"/>
          </a:xfrm>
        </p:spPr>
        <p:txBody>
          <a:bodyPr/>
          <a:lstStyle>
            <a:lvl1pPr>
              <a:defRPr/>
            </a:lvl1pPr>
          </a:lstStyle>
          <a:p>
            <a:r>
              <a:rPr kumimoji="1" lang="ja-JP" altLang="en-US" smtClean="0"/>
              <a:t>マスター タイトルの書式設定</a:t>
            </a:r>
            <a:endParaRPr kumimoji="1" lang="ja-JP" altLang="en-US"/>
          </a:p>
        </p:txBody>
      </p:sp>
      <p:sp>
        <p:nvSpPr>
          <p:cNvPr id="1057" name="テキスト プレースホルダー 2"/>
          <p:cNvSpPr>
            <a:spLocks noGrp="1"/>
          </p:cNvSpPr>
          <p:nvPr>
            <p:ph type="body" idx="1"/>
          </p:nvPr>
        </p:nvSpPr>
        <p:spPr>
          <a:xfrm>
            <a:off x="356479" y="2417810"/>
            <a:ext cx="3150084" cy="1007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356479" y="3425429"/>
            <a:ext cx="3150084" cy="622327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9" name="テキスト プレースホルダー 4"/>
          <p:cNvSpPr>
            <a:spLocks noGrp="1"/>
          </p:cNvSpPr>
          <p:nvPr>
            <p:ph type="body" sz="quarter" idx="3"/>
          </p:nvPr>
        </p:nvSpPr>
        <p:spPr>
          <a:xfrm>
            <a:off x="3621674" y="2417810"/>
            <a:ext cx="3151322" cy="1007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3621674" y="3425429"/>
            <a:ext cx="3151322" cy="622327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61" name="日付プレースホルダー 6"/>
          <p:cNvSpPr>
            <a:spLocks noGrp="1"/>
          </p:cNvSpPr>
          <p:nvPr>
            <p:ph type="dt" sz="half" idx="10"/>
          </p:nvPr>
        </p:nvSpPr>
        <p:spPr/>
        <p:txBody>
          <a:bodyPr/>
          <a:lstStyle/>
          <a:p>
            <a:fld id="{218DAA53-1336-42C1-8971-5220A1A1316B}" type="datetimeFigureOut">
              <a:rPr kumimoji="1" lang="ja-JP" altLang="en-US" smtClean="0"/>
              <a:pPr/>
              <a:t>2017/10/17</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50978321-AC1A-4BD2-8D5D-3BCC56395BAB}" type="slidenum">
              <a:rPr kumimoji="1" lang="ja-JP" altLang="en-US" smtClean="0"/>
              <a:pPr/>
              <a:t>&lt;#&gt;</a:t>
            </a:fld>
            <a:endParaRPr kumimoji="1" lang="ja-JP" altLang="en-US"/>
          </a:p>
        </p:txBody>
      </p:sp>
    </p:spTree>
    <p:extLst>
      <p:ext uri="{BB962C8B-B14F-4D97-AF65-F5344CB8AC3E}">
        <p14:creationId xmlns:p14="http://schemas.microsoft.com/office/powerpoint/2010/main" val="227428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66" name="日付プレースホルダー 2"/>
          <p:cNvSpPr>
            <a:spLocks noGrp="1"/>
          </p:cNvSpPr>
          <p:nvPr>
            <p:ph type="dt" sz="half" idx="10"/>
          </p:nvPr>
        </p:nvSpPr>
        <p:spPr/>
        <p:txBody>
          <a:bodyPr/>
          <a:lstStyle/>
          <a:p>
            <a:fld id="{218DAA53-1336-42C1-8971-5220A1A1316B}" type="datetimeFigureOut">
              <a:rPr kumimoji="1" lang="ja-JP" altLang="en-US" smtClean="0"/>
              <a:pPr/>
              <a:t>2017/10/17</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50978321-AC1A-4BD2-8D5D-3BCC56395BAB}" type="slidenum">
              <a:rPr kumimoji="1" lang="ja-JP" altLang="en-US" smtClean="0"/>
              <a:pPr/>
              <a:t>&lt;#&gt;</a:t>
            </a:fld>
            <a:endParaRPr kumimoji="1" lang="ja-JP" altLang="en-US"/>
          </a:p>
        </p:txBody>
      </p:sp>
    </p:spTree>
    <p:extLst>
      <p:ext uri="{BB962C8B-B14F-4D97-AF65-F5344CB8AC3E}">
        <p14:creationId xmlns:p14="http://schemas.microsoft.com/office/powerpoint/2010/main" val="2659417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218DAA53-1336-42C1-8971-5220A1A1316B}" type="datetimeFigureOut">
              <a:rPr kumimoji="1" lang="ja-JP" altLang="en-US" smtClean="0"/>
              <a:pPr/>
              <a:t>2017/10/17</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50978321-AC1A-4BD2-8D5D-3BCC56395BAB}" type="slidenum">
              <a:rPr kumimoji="1" lang="ja-JP" altLang="en-US" smtClean="0"/>
              <a:pPr/>
              <a:t>&lt;#&gt;</a:t>
            </a:fld>
            <a:endParaRPr kumimoji="1" lang="ja-JP" altLang="en-US"/>
          </a:p>
        </p:txBody>
      </p:sp>
    </p:spTree>
    <p:extLst>
      <p:ext uri="{BB962C8B-B14F-4D97-AF65-F5344CB8AC3E}">
        <p14:creationId xmlns:p14="http://schemas.microsoft.com/office/powerpoint/2010/main" val="1549605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356479" y="430057"/>
            <a:ext cx="2345544" cy="1830228"/>
          </a:xfrm>
        </p:spPr>
        <p:txBody>
          <a:bodyPr anchor="b"/>
          <a:lstStyle>
            <a:lvl1pPr algn="l">
              <a:defRPr sz="2000" b="1"/>
            </a:lvl1pPr>
          </a:lstStyle>
          <a:p>
            <a:r>
              <a:rPr kumimoji="1" lang="ja-JP" altLang="en-US" smtClean="0"/>
              <a:t>マスター タイトルの書式設定</a:t>
            </a:r>
            <a:endParaRPr kumimoji="1" lang="ja-JP" altLang="en-US"/>
          </a:p>
        </p:txBody>
      </p:sp>
      <p:sp>
        <p:nvSpPr>
          <p:cNvPr id="1075" name="コンテンツ プレースホルダー 2"/>
          <p:cNvSpPr>
            <a:spLocks noGrp="1"/>
          </p:cNvSpPr>
          <p:nvPr>
            <p:ph idx="1"/>
          </p:nvPr>
        </p:nvSpPr>
        <p:spPr>
          <a:xfrm>
            <a:off x="2787427" y="430059"/>
            <a:ext cx="3985569" cy="921865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76" name="テキスト プレースホルダー 3"/>
          <p:cNvSpPr>
            <a:spLocks noGrp="1"/>
          </p:cNvSpPr>
          <p:nvPr>
            <p:ph type="body" sz="half" idx="2"/>
          </p:nvPr>
        </p:nvSpPr>
        <p:spPr>
          <a:xfrm>
            <a:off x="356479" y="2260292"/>
            <a:ext cx="2345544" cy="738842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218DAA53-1336-42C1-8971-5220A1A1316B}" type="datetimeFigureOut">
              <a:rPr kumimoji="1" lang="ja-JP" altLang="en-US" smtClean="0"/>
              <a:pPr/>
              <a:t>2017/10/17</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50978321-AC1A-4BD2-8D5D-3BCC56395BAB}" type="slidenum">
              <a:rPr kumimoji="1" lang="ja-JP" altLang="en-US" smtClean="0"/>
              <a:pPr/>
              <a:t>&lt;#&gt;</a:t>
            </a:fld>
            <a:endParaRPr kumimoji="1" lang="ja-JP" altLang="en-US"/>
          </a:p>
        </p:txBody>
      </p:sp>
    </p:spTree>
    <p:extLst>
      <p:ext uri="{BB962C8B-B14F-4D97-AF65-F5344CB8AC3E}">
        <p14:creationId xmlns:p14="http://schemas.microsoft.com/office/powerpoint/2010/main" val="177869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397426" y="7560945"/>
            <a:ext cx="4277678" cy="892614"/>
          </a:xfrm>
        </p:spPr>
        <p:txBody>
          <a:bodyPr anchor="b"/>
          <a:lstStyle>
            <a:lvl1pPr algn="l">
              <a:defRPr sz="2000" b="1"/>
            </a:lvl1pPr>
          </a:lstStyle>
          <a:p>
            <a:r>
              <a:rPr kumimoji="1" lang="ja-JP" altLang="en-US" smtClean="0"/>
              <a:t>マスター タイトルの書式設定</a:t>
            </a:r>
            <a:endParaRPr kumimoji="1" lang="ja-JP" altLang="en-US"/>
          </a:p>
        </p:txBody>
      </p:sp>
      <p:sp>
        <p:nvSpPr>
          <p:cNvPr id="1082" name="図プレースホルダー 2"/>
          <p:cNvSpPr>
            <a:spLocks noGrp="1"/>
          </p:cNvSpPr>
          <p:nvPr>
            <p:ph type="pic" idx="1"/>
          </p:nvPr>
        </p:nvSpPr>
        <p:spPr>
          <a:xfrm>
            <a:off x="1397426" y="965121"/>
            <a:ext cx="4277678" cy="64808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ー 3"/>
          <p:cNvSpPr>
            <a:spLocks noGrp="1"/>
          </p:cNvSpPr>
          <p:nvPr>
            <p:ph type="body" sz="half" idx="2"/>
          </p:nvPr>
        </p:nvSpPr>
        <p:spPr>
          <a:xfrm>
            <a:off x="1397426" y="8453559"/>
            <a:ext cx="4277678" cy="126765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218DAA53-1336-42C1-8971-5220A1A1316B}" type="datetimeFigureOut">
              <a:rPr kumimoji="1" lang="ja-JP" altLang="en-US" smtClean="0"/>
              <a:pPr/>
              <a:t>2017/10/17</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50978321-AC1A-4BD2-8D5D-3BCC56395BAB}" type="slidenum">
              <a:rPr kumimoji="1" lang="ja-JP" altLang="en-US" smtClean="0"/>
              <a:pPr/>
              <a:t>&lt;#&gt;</a:t>
            </a:fld>
            <a:endParaRPr kumimoji="1" lang="ja-JP" altLang="en-US"/>
          </a:p>
        </p:txBody>
      </p:sp>
    </p:spTree>
    <p:extLst>
      <p:ext uri="{BB962C8B-B14F-4D97-AF65-F5344CB8AC3E}">
        <p14:creationId xmlns:p14="http://schemas.microsoft.com/office/powerpoint/2010/main" val="3819826284"/>
      </p:ext>
    </p:extLst>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タイトル プレースホルダー 1"/>
          <p:cNvSpPr>
            <a:spLocks noGrp="1"/>
          </p:cNvSpPr>
          <p:nvPr>
            <p:ph type="title"/>
          </p:nvPr>
        </p:nvSpPr>
        <p:spPr>
          <a:xfrm>
            <a:off x="356473" y="432560"/>
            <a:ext cx="6416517" cy="1800225"/>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1026" name="テキスト プレースホルダー 2"/>
          <p:cNvSpPr>
            <a:spLocks noGrp="1"/>
          </p:cNvSpPr>
          <p:nvPr>
            <p:ph type="body" idx="1"/>
          </p:nvPr>
        </p:nvSpPr>
        <p:spPr>
          <a:xfrm>
            <a:off x="356473" y="2520321"/>
            <a:ext cx="6416517" cy="7128390"/>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27" name="日付プレースホルダー 3"/>
          <p:cNvSpPr>
            <a:spLocks noGrp="1"/>
          </p:cNvSpPr>
          <p:nvPr>
            <p:ph type="dt" sz="half" idx="2"/>
          </p:nvPr>
        </p:nvSpPr>
        <p:spPr>
          <a:xfrm>
            <a:off x="356475" y="10011255"/>
            <a:ext cx="1663542" cy="575070"/>
          </a:xfrm>
          <a:prstGeom prst="rect">
            <a:avLst/>
          </a:prstGeom>
        </p:spPr>
        <p:txBody>
          <a:bodyPr vert="horz" lIns="91440" tIns="45720" rIns="91440" bIns="45720" rtlCol="0" anchor="ctr"/>
          <a:lstStyle>
            <a:lvl1pPr algn="l">
              <a:defRPr sz="1200">
                <a:solidFill>
                  <a:schemeClr val="tx1">
                    <a:tint val="75000"/>
                  </a:schemeClr>
                </a:solidFill>
              </a:defRPr>
            </a:lvl1pPr>
          </a:lstStyle>
          <a:p>
            <a:fld id="{218DAA53-1336-42C1-8971-5220A1A1316B}" type="datetimeFigureOut">
              <a:rPr kumimoji="1" lang="ja-JP" altLang="en-US" smtClean="0"/>
              <a:pPr/>
              <a:t>2017/10/17</a:t>
            </a:fld>
            <a:endParaRPr kumimoji="1" lang="ja-JP" altLang="en-US"/>
          </a:p>
        </p:txBody>
      </p:sp>
      <p:sp>
        <p:nvSpPr>
          <p:cNvPr id="1028" name="フッター プレースホルダー 4"/>
          <p:cNvSpPr>
            <a:spLocks noGrp="1"/>
          </p:cNvSpPr>
          <p:nvPr>
            <p:ph type="ftr" sz="quarter" idx="3"/>
          </p:nvPr>
        </p:nvSpPr>
        <p:spPr>
          <a:xfrm>
            <a:off x="2435901" y="10011255"/>
            <a:ext cx="2257662" cy="57507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ー 5"/>
          <p:cNvSpPr>
            <a:spLocks noGrp="1"/>
          </p:cNvSpPr>
          <p:nvPr>
            <p:ph type="sldNum" sz="quarter" idx="4"/>
          </p:nvPr>
        </p:nvSpPr>
        <p:spPr>
          <a:xfrm>
            <a:off x="5109449" y="10011255"/>
            <a:ext cx="1663542" cy="575070"/>
          </a:xfrm>
          <a:prstGeom prst="rect">
            <a:avLst/>
          </a:prstGeom>
        </p:spPr>
        <p:txBody>
          <a:bodyPr vert="horz" lIns="91440" tIns="45720" rIns="91440" bIns="45720" rtlCol="0" anchor="ctr"/>
          <a:lstStyle>
            <a:lvl1pPr algn="r">
              <a:defRPr sz="1200">
                <a:solidFill>
                  <a:schemeClr val="tx1">
                    <a:tint val="75000"/>
                  </a:schemeClr>
                </a:solidFill>
              </a:defRPr>
            </a:lvl1pPr>
          </a:lstStyle>
          <a:p>
            <a:fld id="{50978321-AC1A-4BD2-8D5D-3BCC56395BAB}" type="slidenum">
              <a:rPr kumimoji="1" lang="ja-JP" altLang="en-US" smtClean="0"/>
              <a:pPr/>
              <a:t>&lt;#&gt;</a:t>
            </a:fld>
            <a:endParaRPr kumimoji="1" lang="ja-JP" altLang="en-US"/>
          </a:p>
        </p:txBody>
      </p:sp>
    </p:spTree>
    <p:extLst>
      <p:ext uri="{BB962C8B-B14F-4D97-AF65-F5344CB8AC3E}">
        <p14:creationId xmlns:p14="http://schemas.microsoft.com/office/powerpoint/2010/main" val="4176717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slideLayout" Target="../slideLayouts/slideLayout1.xml" /></Relationships>
</file>

<file path=ppt/slides/_rels/slide2.xml.rels><?xml version="1.0" encoding="UTF-8"?><Relationships xmlns="http://schemas.openxmlformats.org/package/2006/relationships"><Relationship Id="rId1" Type="http://schemas.openxmlformats.org/officeDocument/2006/relationships/image" Target="../media/image5.png" /><Relationship Id="rId2" Type="http://schemas.openxmlformats.org/officeDocument/2006/relationships/image" Target="../media/image6.png" /><Relationship Id="rId3" Type="http://schemas.openxmlformats.org/officeDocument/2006/relationships/image" Target="../media/image7.png" /><Relationship Id="rId4" Type="http://schemas.openxmlformats.org/officeDocument/2006/relationships/image" Target="../media/image8.png" /><Relationship Id="rId5" Type="http://schemas.openxmlformats.org/officeDocument/2006/relationships/image" Target="../media/image9.png" /><Relationship Id="rId6" Type="http://schemas.openxmlformats.org/officeDocument/2006/relationships/image" Target="../media/image10.png" /><Relationship Id="rId7"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7" name="正方形/長方形 344"/>
          <p:cNvSpPr/>
          <p:nvPr/>
        </p:nvSpPr>
        <p:spPr>
          <a:xfrm>
            <a:off x="883284" y="8470900"/>
            <a:ext cx="6134735" cy="368300"/>
          </a:xfrm>
          <a:prstGeom prst="rect">
            <a:avLst/>
          </a:prstGeom>
          <a:solidFill>
            <a:srgbClr val="FF9B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8" name="正方形/長方形 345"/>
          <p:cNvSpPr/>
          <p:nvPr/>
        </p:nvSpPr>
        <p:spPr>
          <a:xfrm>
            <a:off x="88900" y="8470900"/>
            <a:ext cx="63500" cy="36830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9" name="ホームベース 346"/>
          <p:cNvSpPr/>
          <p:nvPr/>
        </p:nvSpPr>
        <p:spPr>
          <a:xfrm>
            <a:off x="166685" y="8470900"/>
            <a:ext cx="185740" cy="368300"/>
          </a:xfrm>
          <a:prstGeom prst="homePlat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0" name="テキスト ボックス 1"/>
          <p:cNvSpPr txBox="1">
            <a:spLocks noChangeArrowheads="1"/>
          </p:cNvSpPr>
          <p:nvPr/>
        </p:nvSpPr>
        <p:spPr>
          <a:xfrm>
            <a:off x="290517" y="8386297"/>
            <a:ext cx="357187" cy="477054"/>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2500" dirty="0" smtClean="0">
                <a:solidFill>
                  <a:srgbClr val="FF6600"/>
                </a:solidFill>
                <a:latin typeface="HGP創英角ｺﾞｼｯｸUB" pitchFamily="50" charset="-128"/>
                <a:ea typeface="HGP創英角ｺﾞｼｯｸUB" pitchFamily="50" charset="-128"/>
                <a:cs typeface="Meiryo UI" panose="020B0604030504040204" pitchFamily="50" charset="-128"/>
              </a:rPr>
              <a:t>４</a:t>
            </a:r>
            <a:endParaRPr lang="ja-JP" altLang="en-US" sz="2500" dirty="0">
              <a:solidFill>
                <a:srgbClr val="FF6600"/>
              </a:solidFill>
              <a:latin typeface="HGP創英角ｺﾞｼｯｸUB" pitchFamily="50" charset="-128"/>
              <a:ea typeface="HGP創英角ｺﾞｼｯｸUB" pitchFamily="50" charset="-128"/>
              <a:cs typeface="Meiryo UI" panose="020B0604030504040204" pitchFamily="50" charset="-128"/>
            </a:endParaRPr>
          </a:p>
        </p:txBody>
      </p:sp>
      <p:sp>
        <p:nvSpPr>
          <p:cNvPr id="1111" name="ホームベース 348"/>
          <p:cNvSpPr/>
          <p:nvPr/>
        </p:nvSpPr>
        <p:spPr>
          <a:xfrm flipH="1">
            <a:off x="623885" y="8470900"/>
            <a:ext cx="185740" cy="368300"/>
          </a:xfrm>
          <a:prstGeom prst="homePlat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2" name="正方形/長方形 349"/>
          <p:cNvSpPr/>
          <p:nvPr/>
        </p:nvSpPr>
        <p:spPr>
          <a:xfrm>
            <a:off x="822325" y="8470900"/>
            <a:ext cx="63500" cy="36830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3" name="正方形/長方形 309"/>
          <p:cNvSpPr/>
          <p:nvPr/>
        </p:nvSpPr>
        <p:spPr>
          <a:xfrm>
            <a:off x="883284" y="1298575"/>
            <a:ext cx="6134735" cy="368300"/>
          </a:xfrm>
          <a:prstGeom prst="rect">
            <a:avLst/>
          </a:prstGeom>
          <a:solidFill>
            <a:srgbClr val="FF9B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4" name="正方形/長方形 221"/>
          <p:cNvSpPr/>
          <p:nvPr/>
        </p:nvSpPr>
        <p:spPr>
          <a:xfrm>
            <a:off x="152401" y="5003800"/>
            <a:ext cx="6807199" cy="342900"/>
          </a:xfrm>
          <a:prstGeom prst="rect">
            <a:avLst/>
          </a:prstGeom>
          <a:solidFill>
            <a:schemeClr val="bg1"/>
          </a:solidFill>
          <a:ln>
            <a:solidFill>
              <a:srgbClr val="ED1328"/>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a:p>
        </p:txBody>
      </p:sp>
      <p:sp>
        <p:nvSpPr>
          <p:cNvPr id="1115" name="正方形/長方形 134"/>
          <p:cNvSpPr/>
          <p:nvPr/>
        </p:nvSpPr>
        <p:spPr>
          <a:xfrm>
            <a:off x="-308555" y="-571500"/>
            <a:ext cx="7746338" cy="159658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16" name="テキスト ボックス 1"/>
          <p:cNvSpPr txBox="1">
            <a:spLocks noChangeArrowheads="1"/>
          </p:cNvSpPr>
          <p:nvPr/>
        </p:nvSpPr>
        <p:spPr>
          <a:xfrm>
            <a:off x="1308100" y="491949"/>
            <a:ext cx="5930900" cy="477054"/>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25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津波に関する実地訓練の方法</a:t>
            </a:r>
            <a:endParaRPr lang="ja-JP" altLang="en-US" sz="25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7" name="テキスト ボックス 1"/>
          <p:cNvSpPr txBox="1">
            <a:spLocks noChangeArrowheads="1"/>
          </p:cNvSpPr>
          <p:nvPr/>
        </p:nvSpPr>
        <p:spPr>
          <a:xfrm>
            <a:off x="-1816100" y="614687"/>
            <a:ext cx="5930900" cy="307777"/>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もしもの時にお客様を守る！</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8" name="テキスト ボックス 1"/>
          <p:cNvSpPr txBox="1">
            <a:spLocks noChangeArrowheads="1"/>
          </p:cNvSpPr>
          <p:nvPr/>
        </p:nvSpPr>
        <p:spPr>
          <a:xfrm>
            <a:off x="901700" y="1293232"/>
            <a:ext cx="7129463" cy="369332"/>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当施設における津波の被災想定を確認しましょう。</a:t>
            </a: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19" name="正方形/長方形 186"/>
          <p:cNvSpPr/>
          <p:nvPr/>
        </p:nvSpPr>
        <p:spPr>
          <a:xfrm>
            <a:off x="106363" y="1727200"/>
            <a:ext cx="2154237" cy="1270000"/>
          </a:xfrm>
          <a:prstGeom prst="rect">
            <a:avLst/>
          </a:prstGeom>
          <a:solidFill>
            <a:srgbClr val="FFFF99"/>
          </a:solidFill>
          <a:ln w="31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0" name="正方形/長方形 187"/>
          <p:cNvSpPr/>
          <p:nvPr/>
        </p:nvSpPr>
        <p:spPr>
          <a:xfrm>
            <a:off x="106363" y="1720850"/>
            <a:ext cx="2154237" cy="4699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この施設について</a:t>
            </a:r>
            <a:endParaRPr kumimoji="1" lang="ja-JP" altLang="en-US" b="1" dirty="0"/>
          </a:p>
        </p:txBody>
      </p:sp>
      <p:sp>
        <p:nvSpPr>
          <p:cNvPr id="1121" name="正方形/長方形 192"/>
          <p:cNvSpPr/>
          <p:nvPr/>
        </p:nvSpPr>
        <p:spPr>
          <a:xfrm>
            <a:off x="144463" y="3632200"/>
            <a:ext cx="3810317" cy="1295400"/>
          </a:xfrm>
          <a:prstGeom prst="rect">
            <a:avLst/>
          </a:prstGeom>
          <a:solidFill>
            <a:srgbClr val="FFFF99"/>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2" name="正方形/長方形 193"/>
          <p:cNvSpPr/>
          <p:nvPr/>
        </p:nvSpPr>
        <p:spPr>
          <a:xfrm>
            <a:off x="144463" y="3632200"/>
            <a:ext cx="3810317" cy="431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避難場所</a:t>
            </a:r>
            <a:endParaRPr kumimoji="1" lang="ja-JP" altLang="en-US" b="1" dirty="0"/>
          </a:p>
        </p:txBody>
      </p:sp>
      <p:sp>
        <p:nvSpPr>
          <p:cNvPr id="1123" name="テキスト ボックス 1"/>
          <p:cNvSpPr txBox="1">
            <a:spLocks noChangeArrowheads="1"/>
          </p:cNvSpPr>
          <p:nvPr/>
        </p:nvSpPr>
        <p:spPr>
          <a:xfrm>
            <a:off x="388620" y="4285988"/>
            <a:ext cx="3314700" cy="460772"/>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2400" b="1"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400" b="1"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24" name="テキスト ボックス 1"/>
          <p:cNvSpPr txBox="1">
            <a:spLocks noChangeArrowheads="1"/>
          </p:cNvSpPr>
          <p:nvPr/>
        </p:nvSpPr>
        <p:spPr>
          <a:xfrm>
            <a:off x="3009900" y="5031009"/>
            <a:ext cx="4500564" cy="276106"/>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dirty="0" smtClean="0">
                <a:solidFill>
                  <a:srgbClr val="ED1328"/>
                </a:solidFill>
                <a:latin typeface="Meiryo UI" panose="020B0604030504040204" pitchFamily="50" charset="-128"/>
                <a:ea typeface="Meiryo UI" panose="020B0604030504040204" pitchFamily="50" charset="-128"/>
                <a:cs typeface="Meiryo UI" panose="020B0604030504040204" pitchFamily="50" charset="-128"/>
              </a:rPr>
              <a:t>高知県防災マップ⇒</a:t>
            </a:r>
            <a:r>
              <a:rPr lang="ja-JP" altLang="en-US" sz="1200" dirty="0" smtClean="0">
                <a:solidFill>
                  <a:srgbClr val="ED1328"/>
                </a:solidFill>
                <a:latin typeface="Meiryo UI" panose="020B0604030504040204" pitchFamily="50" charset="-128"/>
                <a:ea typeface="Meiryo UI" panose="020B0604030504040204" pitchFamily="50" charset="-128"/>
                <a:cs typeface="Meiryo UI" panose="020B0604030504040204" pitchFamily="50" charset="-128"/>
              </a:rPr>
              <a:t>https://bousaimap.pref.kochi.lg.jp/</a:t>
            </a:r>
            <a:endParaRPr lang="ja-JP" altLang="en-US" sz="1200" dirty="0">
              <a:solidFill>
                <a:srgbClr val="ED1328"/>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25" name="テキスト ボックス 1"/>
          <p:cNvSpPr txBox="1">
            <a:spLocks noChangeArrowheads="1"/>
          </p:cNvSpPr>
          <p:nvPr/>
        </p:nvSpPr>
        <p:spPr>
          <a:xfrm>
            <a:off x="215900" y="5029201"/>
            <a:ext cx="4500564" cy="279722"/>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dirty="0" smtClean="0">
                <a:solidFill>
                  <a:srgbClr val="ED1328"/>
                </a:solidFill>
                <a:latin typeface="Meiryo UI" panose="020B0604030504040204" pitchFamily="50" charset="-128"/>
                <a:ea typeface="Meiryo UI" panose="020B0604030504040204" pitchFamily="50" charset="-128"/>
                <a:cs typeface="Meiryo UI" panose="020B0604030504040204" pitchFamily="50" charset="-128"/>
              </a:rPr>
              <a:t>近隣の津波避難ビル、避難所等も確認を！</a:t>
            </a:r>
            <a:endParaRPr lang="ja-JP" altLang="en-US" sz="1200" dirty="0">
              <a:solidFill>
                <a:srgbClr val="ED1328"/>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26" name="正方形/長方形 203"/>
          <p:cNvSpPr/>
          <p:nvPr/>
        </p:nvSpPr>
        <p:spPr>
          <a:xfrm flipV="1">
            <a:off x="61913" y="5965825"/>
            <a:ext cx="6934200" cy="2273300"/>
          </a:xfrm>
          <a:prstGeom prst="rect">
            <a:avLst/>
          </a:prstGeom>
          <a:solidFill>
            <a:schemeClr val="bg1"/>
          </a:solidFill>
          <a:ln w="12700" cmpd="sng">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せメガ　</a:t>
            </a:r>
            <a:endParaRPr kumimoji="1" lang="ja-JP" altLang="en-US" dirty="0"/>
          </a:p>
        </p:txBody>
      </p:sp>
      <p:sp>
        <p:nvSpPr>
          <p:cNvPr id="1127" name="テキスト ボックス 1"/>
          <p:cNvSpPr txBox="1">
            <a:spLocks noChangeArrowheads="1"/>
          </p:cNvSpPr>
          <p:nvPr/>
        </p:nvSpPr>
        <p:spPr>
          <a:xfrm>
            <a:off x="25400" y="5970493"/>
            <a:ext cx="5359400" cy="400110"/>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20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●必要な機械器具のチェックリスト</a:t>
            </a:r>
            <a:endPar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28" name="テキスト ボックス 1"/>
          <p:cNvSpPr txBox="1">
            <a:spLocks noChangeArrowheads="1"/>
          </p:cNvSpPr>
          <p:nvPr/>
        </p:nvSpPr>
        <p:spPr>
          <a:xfrm>
            <a:off x="3695701" y="6052442"/>
            <a:ext cx="3405188" cy="261610"/>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点検者と点検サイクルを決めて定期的に点検をします。</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29" name="正方形/長方形 207"/>
          <p:cNvSpPr/>
          <p:nvPr/>
        </p:nvSpPr>
        <p:spPr>
          <a:xfrm>
            <a:off x="504825" y="6437230"/>
            <a:ext cx="139700" cy="1397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0" name="テキスト ボックス 1"/>
          <p:cNvSpPr txBox="1">
            <a:spLocks noChangeArrowheads="1"/>
          </p:cNvSpPr>
          <p:nvPr/>
        </p:nvSpPr>
        <p:spPr>
          <a:xfrm>
            <a:off x="631824" y="6368580"/>
            <a:ext cx="1692276" cy="276999"/>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携帯テレビ</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31" name="正方形/長方形 209"/>
          <p:cNvSpPr/>
          <p:nvPr/>
        </p:nvSpPr>
        <p:spPr>
          <a:xfrm>
            <a:off x="504825" y="6697580"/>
            <a:ext cx="139700" cy="1397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2" name="テキスト ボックス 1"/>
          <p:cNvSpPr txBox="1">
            <a:spLocks noChangeArrowheads="1"/>
          </p:cNvSpPr>
          <p:nvPr/>
        </p:nvSpPr>
        <p:spPr>
          <a:xfrm>
            <a:off x="631825" y="6628930"/>
            <a:ext cx="1371600" cy="276999"/>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携帯ラジオ</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33" name="正方形/長方形 211"/>
          <p:cNvSpPr/>
          <p:nvPr/>
        </p:nvSpPr>
        <p:spPr>
          <a:xfrm>
            <a:off x="504825" y="6976980"/>
            <a:ext cx="139700" cy="1397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4" name="テキスト ボックス 1"/>
          <p:cNvSpPr txBox="1">
            <a:spLocks noChangeArrowheads="1"/>
          </p:cNvSpPr>
          <p:nvPr/>
        </p:nvSpPr>
        <p:spPr>
          <a:xfrm>
            <a:off x="631825" y="6908330"/>
            <a:ext cx="1371600" cy="276999"/>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携帯電話</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35" name="正方形/長方形 245"/>
          <p:cNvSpPr/>
          <p:nvPr/>
        </p:nvSpPr>
        <p:spPr>
          <a:xfrm>
            <a:off x="504825" y="7227805"/>
            <a:ext cx="139700" cy="1397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6" name="テキスト ボックス 1"/>
          <p:cNvSpPr txBox="1">
            <a:spLocks noChangeArrowheads="1"/>
          </p:cNvSpPr>
          <p:nvPr/>
        </p:nvSpPr>
        <p:spPr>
          <a:xfrm>
            <a:off x="631824" y="7159155"/>
            <a:ext cx="1682751" cy="276999"/>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緊急地震速報受信機</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37" name="テキスト ボックス 1"/>
          <p:cNvSpPr txBox="1">
            <a:spLocks noChangeArrowheads="1"/>
          </p:cNvSpPr>
          <p:nvPr/>
        </p:nvSpPr>
        <p:spPr>
          <a:xfrm>
            <a:off x="0" y="11445834"/>
            <a:ext cx="2665095" cy="323165"/>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500" b="1"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大きな揺れを感じたら</a:t>
            </a:r>
            <a:endParaRPr lang="ja-JP" altLang="en-US" sz="1500" b="1"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38" name="正方形/長方形 200"/>
          <p:cNvSpPr/>
          <p:nvPr/>
        </p:nvSpPr>
        <p:spPr>
          <a:xfrm>
            <a:off x="88900" y="1298575"/>
            <a:ext cx="63500" cy="36830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9" name="ホームベース 201"/>
          <p:cNvSpPr/>
          <p:nvPr/>
        </p:nvSpPr>
        <p:spPr>
          <a:xfrm>
            <a:off x="166685" y="1298575"/>
            <a:ext cx="185740" cy="368300"/>
          </a:xfrm>
          <a:prstGeom prst="homePlat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0" name="テキスト ボックス 1"/>
          <p:cNvSpPr txBox="1">
            <a:spLocks noChangeArrowheads="1"/>
          </p:cNvSpPr>
          <p:nvPr/>
        </p:nvSpPr>
        <p:spPr>
          <a:xfrm>
            <a:off x="290517" y="1213972"/>
            <a:ext cx="357187" cy="477054"/>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2500" dirty="0" smtClean="0">
                <a:solidFill>
                  <a:srgbClr val="FF6600"/>
                </a:solidFill>
                <a:latin typeface="HGP創英角ｺﾞｼｯｸUB" pitchFamily="50" charset="-128"/>
                <a:ea typeface="HGP創英角ｺﾞｼｯｸUB" pitchFamily="50" charset="-128"/>
                <a:cs typeface="Meiryo UI" panose="020B0604030504040204" pitchFamily="50" charset="-128"/>
              </a:rPr>
              <a:t>1</a:t>
            </a:r>
            <a:endParaRPr lang="ja-JP" altLang="en-US" sz="2500" dirty="0">
              <a:solidFill>
                <a:srgbClr val="FF6600"/>
              </a:solidFill>
              <a:latin typeface="HGP創英角ｺﾞｼｯｸUB" pitchFamily="50" charset="-128"/>
              <a:ea typeface="HGP創英角ｺﾞｼｯｸUB" pitchFamily="50" charset="-128"/>
              <a:cs typeface="Meiryo UI" panose="020B0604030504040204" pitchFamily="50" charset="-128"/>
            </a:endParaRPr>
          </a:p>
        </p:txBody>
      </p:sp>
      <p:sp>
        <p:nvSpPr>
          <p:cNvPr id="1141" name="ホームベース 213"/>
          <p:cNvSpPr/>
          <p:nvPr/>
        </p:nvSpPr>
        <p:spPr>
          <a:xfrm flipH="1">
            <a:off x="623885" y="1298575"/>
            <a:ext cx="185740" cy="368300"/>
          </a:xfrm>
          <a:prstGeom prst="homePlat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2" name="正方形/長方形 214"/>
          <p:cNvSpPr/>
          <p:nvPr/>
        </p:nvSpPr>
        <p:spPr>
          <a:xfrm>
            <a:off x="822325" y="1298575"/>
            <a:ext cx="63500" cy="36830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43" name="Picture 2"/>
          <p:cNvPicPr>
            <a:picLocks noChangeAspect="1" noChangeArrowheads="1"/>
          </p:cNvPicPr>
          <p:nvPr/>
        </p:nvPicPr>
        <p:blipFill>
          <a:blip r:embed="rId1"/>
          <a:stretch>
            <a:fillRect/>
          </a:stretch>
        </p:blipFill>
        <p:spPr>
          <a:xfrm>
            <a:off x="6250658" y="7578725"/>
            <a:ext cx="321233" cy="259856"/>
          </a:xfrm>
          <a:prstGeom prst="rect">
            <a:avLst/>
          </a:prstGeom>
          <a:noFill/>
          <a:ln w="9525">
            <a:noFill/>
            <a:miter lim="800000"/>
            <a:headEnd/>
            <a:tailEnd/>
          </a:ln>
        </p:spPr>
      </p:pic>
      <p:pic>
        <p:nvPicPr>
          <p:cNvPr id="1144" name="Picture 3"/>
          <p:cNvPicPr>
            <a:picLocks noChangeAspect="1" noChangeArrowheads="1"/>
          </p:cNvPicPr>
          <p:nvPr/>
        </p:nvPicPr>
        <p:blipFill>
          <a:blip r:embed="rId2"/>
          <a:stretch>
            <a:fillRect/>
          </a:stretch>
        </p:blipFill>
        <p:spPr>
          <a:xfrm>
            <a:off x="6436850" y="7909887"/>
            <a:ext cx="368763" cy="285632"/>
          </a:xfrm>
          <a:prstGeom prst="rect">
            <a:avLst/>
          </a:prstGeom>
          <a:noFill/>
          <a:ln w="9525">
            <a:noFill/>
            <a:miter lim="800000"/>
            <a:headEnd/>
            <a:tailEnd/>
          </a:ln>
        </p:spPr>
      </p:pic>
      <p:pic>
        <p:nvPicPr>
          <p:cNvPr id="1145" name="Picture 4"/>
          <p:cNvPicPr>
            <a:picLocks noChangeAspect="1" noChangeArrowheads="1"/>
          </p:cNvPicPr>
          <p:nvPr/>
        </p:nvPicPr>
        <p:blipFill>
          <a:blip r:embed="rId3"/>
          <a:stretch>
            <a:fillRect/>
          </a:stretch>
        </p:blipFill>
        <p:spPr>
          <a:xfrm>
            <a:off x="6015688" y="7924846"/>
            <a:ext cx="378762" cy="215854"/>
          </a:xfrm>
          <a:prstGeom prst="rect">
            <a:avLst/>
          </a:prstGeom>
          <a:noFill/>
          <a:ln w="9525">
            <a:noFill/>
            <a:miter lim="800000"/>
            <a:headEnd/>
            <a:tailEnd/>
          </a:ln>
        </p:spPr>
      </p:pic>
      <p:sp>
        <p:nvSpPr>
          <p:cNvPr id="1146" name="テキスト ボックス 1"/>
          <p:cNvSpPr txBox="1">
            <a:spLocks noChangeArrowheads="1"/>
          </p:cNvSpPr>
          <p:nvPr/>
        </p:nvSpPr>
        <p:spPr>
          <a:xfrm>
            <a:off x="914400" y="8465557"/>
            <a:ext cx="7129463" cy="369332"/>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館内放送の練習をしましょう。</a:t>
            </a: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47" name="角丸四角形 268"/>
          <p:cNvSpPr/>
          <p:nvPr/>
        </p:nvSpPr>
        <p:spPr>
          <a:xfrm>
            <a:off x="177800" y="8940800"/>
            <a:ext cx="6756400" cy="1054100"/>
          </a:xfrm>
          <a:prstGeom prst="roundRect">
            <a:avLst>
              <a:gd name="adj" fmla="val 7362"/>
            </a:avLst>
          </a:prstGeom>
          <a:solidFill>
            <a:schemeClr val="bg1"/>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i="1" dirty="0" smtClean="0">
                <a:solidFill>
                  <a:srgbClr val="FF0000"/>
                </a:solidFill>
              </a:rPr>
              <a:t>◎館内放送設備を使って、次の内容を繰り返し放送する。</a:t>
            </a:r>
            <a:endParaRPr kumimoji="1" lang="en-US" altLang="ja-JP" sz="1600" b="1" i="1" dirty="0" smtClean="0">
              <a:solidFill>
                <a:srgbClr val="FF0000"/>
              </a:solidFill>
            </a:endParaRPr>
          </a:p>
          <a:p>
            <a:r>
              <a:rPr kumimoji="1" lang="en-US" altLang="ja-JP" sz="1200" dirty="0" smtClean="0">
                <a:solidFill>
                  <a:schemeClr val="tx1"/>
                </a:solidFill>
              </a:rPr>
              <a:t>『</a:t>
            </a:r>
            <a:r>
              <a:rPr kumimoji="1" lang="ja-JP" altLang="en-US" sz="1200" dirty="0" smtClean="0">
                <a:solidFill>
                  <a:schemeClr val="tx1"/>
                </a:solidFill>
              </a:rPr>
              <a:t>お客様にお知らせいたします。これは訓練です。</a:t>
            </a:r>
            <a:endParaRPr kumimoji="1" lang="en-US" altLang="ja-JP" sz="1200" dirty="0" smtClean="0">
              <a:solidFill>
                <a:schemeClr val="tx1"/>
              </a:solidFill>
            </a:endParaRPr>
          </a:p>
          <a:p>
            <a:r>
              <a:rPr lang="ja-JP" altLang="en-US" sz="1200" dirty="0" smtClean="0">
                <a:solidFill>
                  <a:schemeClr val="tx1"/>
                </a:solidFill>
              </a:rPr>
              <a:t>　大津波警報が発表されました。皆様、速やか</a:t>
            </a:r>
            <a:r>
              <a:rPr lang="ja-JP" altLang="en-US" sz="1200" dirty="0" smtClean="0">
                <a:solidFill>
                  <a:schemeClr val="tx1"/>
                </a:solidFill>
              </a:rPr>
              <a:t>に避難場所に指定されています</a:t>
            </a:r>
            <a:r>
              <a:rPr lang="ja-JP" altLang="en-US" sz="1200" b="1" u="sng" dirty="0" smtClean="0">
                <a:solidFill>
                  <a:schemeClr val="tx1"/>
                </a:solidFill>
              </a:rPr>
              <a:t>　　　　　　　　　　　</a:t>
            </a:r>
            <a:r>
              <a:rPr lang="ja-JP" altLang="en-US" sz="1200" dirty="0" smtClean="0">
                <a:solidFill>
                  <a:schemeClr val="tx1"/>
                </a:solidFill>
              </a:rPr>
              <a:t>まで</a:t>
            </a:r>
            <a:r>
              <a:rPr kumimoji="1" lang="ja-JP" altLang="en-US" sz="1200" dirty="0" smtClean="0">
                <a:solidFill>
                  <a:schemeClr val="tx1"/>
                </a:solidFill>
              </a:rPr>
              <a:t>避難してください</a:t>
            </a:r>
            <a:r>
              <a:rPr kumimoji="1" lang="ja-JP" altLang="en-US" sz="1200" dirty="0" smtClean="0">
                <a:solidFill>
                  <a:schemeClr val="tx1"/>
                </a:solidFill>
              </a:rPr>
              <a:t>。なお</a:t>
            </a:r>
            <a:r>
              <a:rPr kumimoji="1" lang="ja-JP" altLang="en-US" sz="1200" dirty="0" smtClean="0">
                <a:solidFill>
                  <a:schemeClr val="tx1"/>
                </a:solidFill>
              </a:rPr>
              <a:t>、エレベータは使用できません。</a:t>
            </a:r>
            <a:r>
              <a:rPr kumimoji="1" lang="en-US" altLang="ja-JP" sz="1200" dirty="0" smtClean="0">
                <a:solidFill>
                  <a:schemeClr val="tx1"/>
                </a:solidFill>
              </a:rPr>
              <a:t>』</a:t>
            </a:r>
          </a:p>
        </p:txBody>
      </p:sp>
      <p:pic>
        <p:nvPicPr>
          <p:cNvPr id="1148" name="Picture 7" descr="\\lg-fs-sanitize-out.pref.kochi.lg.jp\Z17042\635873.png"/>
          <p:cNvPicPr>
            <a:picLocks noChangeAspect="1" noChangeArrowheads="1"/>
          </p:cNvPicPr>
          <p:nvPr/>
        </p:nvPicPr>
        <p:blipFill>
          <a:blip r:embed="rId4"/>
          <a:stretch>
            <a:fillRect/>
          </a:stretch>
        </p:blipFill>
        <p:spPr>
          <a:xfrm>
            <a:off x="6488114" y="9410700"/>
            <a:ext cx="530225" cy="530225"/>
          </a:xfrm>
          <a:prstGeom prst="rect">
            <a:avLst/>
          </a:prstGeom>
          <a:noFill/>
        </p:spPr>
      </p:pic>
      <p:sp>
        <p:nvSpPr>
          <p:cNvPr id="1149" name="円/楕円 269"/>
          <p:cNvSpPr/>
          <p:nvPr/>
        </p:nvSpPr>
        <p:spPr>
          <a:xfrm>
            <a:off x="4963316" y="8712200"/>
            <a:ext cx="317500" cy="3175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0" name="テキスト ボックス 1"/>
          <p:cNvSpPr txBox="1">
            <a:spLocks noChangeArrowheads="1"/>
          </p:cNvSpPr>
          <p:nvPr/>
        </p:nvSpPr>
        <p:spPr>
          <a:xfrm>
            <a:off x="4949034" y="8676205"/>
            <a:ext cx="297656" cy="338554"/>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smtClean="0">
                <a:solidFill>
                  <a:schemeClr val="bg1"/>
                </a:solidFill>
                <a:latin typeface="HGP創英角ｺﾞｼｯｸUB" pitchFamily="50" charset="-128"/>
                <a:ea typeface="HGP創英角ｺﾞｼｯｸUB" pitchFamily="50" charset="-128"/>
                <a:cs typeface="Meiryo UI" panose="020B0604030504040204" pitchFamily="50" charset="-128"/>
              </a:rPr>
              <a:t>あ</a:t>
            </a:r>
            <a:endParaRPr lang="ja-JP" altLang="en-US" sz="1600" dirty="0">
              <a:solidFill>
                <a:schemeClr val="bg1"/>
              </a:solidFill>
              <a:latin typeface="HGP創英角ｺﾞｼｯｸUB" pitchFamily="50" charset="-128"/>
              <a:ea typeface="HGP創英角ｺﾞｼｯｸUB" pitchFamily="50" charset="-128"/>
              <a:cs typeface="Meiryo UI" panose="020B0604030504040204" pitchFamily="50" charset="-128"/>
            </a:endParaRPr>
          </a:p>
        </p:txBody>
      </p:sp>
      <p:sp>
        <p:nvSpPr>
          <p:cNvPr id="1151" name="円/楕円 277"/>
          <p:cNvSpPr/>
          <p:nvPr/>
        </p:nvSpPr>
        <p:spPr>
          <a:xfrm>
            <a:off x="5283992" y="8712200"/>
            <a:ext cx="317500" cy="3175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2" name="円/楕円 278"/>
          <p:cNvSpPr/>
          <p:nvPr/>
        </p:nvSpPr>
        <p:spPr>
          <a:xfrm>
            <a:off x="5604668" y="8712200"/>
            <a:ext cx="317500" cy="3175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3" name="円/楕円 279"/>
          <p:cNvSpPr/>
          <p:nvPr/>
        </p:nvSpPr>
        <p:spPr>
          <a:xfrm>
            <a:off x="5922963" y="8712200"/>
            <a:ext cx="317500" cy="3175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4" name="テキスト ボックス 1"/>
          <p:cNvSpPr txBox="1">
            <a:spLocks noChangeArrowheads="1"/>
          </p:cNvSpPr>
          <p:nvPr/>
        </p:nvSpPr>
        <p:spPr>
          <a:xfrm>
            <a:off x="5257010" y="8676205"/>
            <a:ext cx="297656" cy="338554"/>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smtClean="0">
                <a:solidFill>
                  <a:schemeClr val="bg1"/>
                </a:solidFill>
                <a:latin typeface="HGP創英角ｺﾞｼｯｸUB" pitchFamily="50" charset="-128"/>
                <a:ea typeface="HGP創英角ｺﾞｼｯｸUB" pitchFamily="50" charset="-128"/>
                <a:cs typeface="Meiryo UI" panose="020B0604030504040204" pitchFamily="50" charset="-128"/>
              </a:rPr>
              <a:t>わ</a:t>
            </a:r>
            <a:endParaRPr lang="ja-JP" altLang="en-US" sz="1600" dirty="0">
              <a:solidFill>
                <a:schemeClr val="bg1"/>
              </a:solidFill>
              <a:latin typeface="HGP創英角ｺﾞｼｯｸUB" pitchFamily="50" charset="-128"/>
              <a:ea typeface="HGP創英角ｺﾞｼｯｸUB" pitchFamily="50" charset="-128"/>
              <a:cs typeface="Meiryo UI" panose="020B0604030504040204" pitchFamily="50" charset="-128"/>
            </a:endParaRPr>
          </a:p>
        </p:txBody>
      </p:sp>
      <p:sp>
        <p:nvSpPr>
          <p:cNvPr id="1155" name="テキスト ボックス 1"/>
          <p:cNvSpPr txBox="1">
            <a:spLocks noChangeArrowheads="1"/>
          </p:cNvSpPr>
          <p:nvPr/>
        </p:nvSpPr>
        <p:spPr>
          <a:xfrm>
            <a:off x="5577686" y="8676205"/>
            <a:ext cx="297656" cy="338554"/>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smtClean="0">
                <a:solidFill>
                  <a:schemeClr val="bg1"/>
                </a:solidFill>
                <a:latin typeface="HGP創英角ｺﾞｼｯｸUB" pitchFamily="50" charset="-128"/>
                <a:ea typeface="HGP創英角ｺﾞｼｯｸUB" pitchFamily="50" charset="-128"/>
                <a:cs typeface="Meiryo UI" panose="020B0604030504040204" pitchFamily="50" charset="-128"/>
              </a:rPr>
              <a:t>て</a:t>
            </a:r>
            <a:endParaRPr lang="ja-JP" altLang="en-US" sz="1600" dirty="0">
              <a:solidFill>
                <a:schemeClr val="bg1"/>
              </a:solidFill>
              <a:latin typeface="HGP創英角ｺﾞｼｯｸUB" pitchFamily="50" charset="-128"/>
              <a:ea typeface="HGP創英角ｺﾞｼｯｸUB" pitchFamily="50" charset="-128"/>
              <a:cs typeface="Meiryo UI" panose="020B0604030504040204" pitchFamily="50" charset="-128"/>
            </a:endParaRPr>
          </a:p>
        </p:txBody>
      </p:sp>
      <p:sp>
        <p:nvSpPr>
          <p:cNvPr id="1156" name="テキスト ボックス 1"/>
          <p:cNvSpPr txBox="1">
            <a:spLocks noChangeArrowheads="1"/>
          </p:cNvSpPr>
          <p:nvPr/>
        </p:nvSpPr>
        <p:spPr>
          <a:xfrm>
            <a:off x="5895981" y="8663505"/>
            <a:ext cx="297656" cy="338554"/>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smtClean="0">
                <a:solidFill>
                  <a:schemeClr val="bg1"/>
                </a:solidFill>
                <a:latin typeface="HGP創英角ｺﾞｼｯｸUB" pitchFamily="50" charset="-128"/>
                <a:ea typeface="HGP創英角ｺﾞｼｯｸUB" pitchFamily="50" charset="-128"/>
                <a:cs typeface="Meiryo UI" panose="020B0604030504040204" pitchFamily="50" charset="-128"/>
              </a:rPr>
              <a:t>ず</a:t>
            </a:r>
            <a:endParaRPr lang="ja-JP" altLang="en-US" sz="1600" dirty="0">
              <a:solidFill>
                <a:schemeClr val="bg1"/>
              </a:solidFill>
              <a:latin typeface="HGP創英角ｺﾞｼｯｸUB" pitchFamily="50" charset="-128"/>
              <a:ea typeface="HGP創英角ｺﾞｼｯｸUB" pitchFamily="50" charset="-128"/>
              <a:cs typeface="Meiryo UI" panose="020B0604030504040204" pitchFamily="50" charset="-128"/>
            </a:endParaRPr>
          </a:p>
        </p:txBody>
      </p:sp>
      <p:sp>
        <p:nvSpPr>
          <p:cNvPr id="1157" name="円/楕円 285"/>
          <p:cNvSpPr/>
          <p:nvPr/>
        </p:nvSpPr>
        <p:spPr>
          <a:xfrm>
            <a:off x="5410992" y="9004300"/>
            <a:ext cx="317500" cy="317500"/>
          </a:xfrm>
          <a:prstGeom prst="ellips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8" name="円/楕円 287"/>
          <p:cNvSpPr/>
          <p:nvPr/>
        </p:nvSpPr>
        <p:spPr>
          <a:xfrm>
            <a:off x="5731668" y="9004300"/>
            <a:ext cx="317500" cy="317500"/>
          </a:xfrm>
          <a:prstGeom prst="ellips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9" name="円/楕円 288"/>
          <p:cNvSpPr/>
          <p:nvPr/>
        </p:nvSpPr>
        <p:spPr>
          <a:xfrm>
            <a:off x="6049963" y="9004300"/>
            <a:ext cx="317500" cy="317500"/>
          </a:xfrm>
          <a:prstGeom prst="ellips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0" name="円/楕円 289"/>
          <p:cNvSpPr/>
          <p:nvPr/>
        </p:nvSpPr>
        <p:spPr>
          <a:xfrm>
            <a:off x="6368258" y="9004300"/>
            <a:ext cx="317500" cy="317500"/>
          </a:xfrm>
          <a:prstGeom prst="ellips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1" name="テキスト ボックス 1"/>
          <p:cNvSpPr txBox="1">
            <a:spLocks noChangeArrowheads="1"/>
          </p:cNvSpPr>
          <p:nvPr/>
        </p:nvSpPr>
        <p:spPr>
          <a:xfrm>
            <a:off x="5406235" y="8981005"/>
            <a:ext cx="297656" cy="338554"/>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smtClean="0">
                <a:solidFill>
                  <a:schemeClr val="bg1"/>
                </a:solidFill>
                <a:latin typeface="HGP創英角ｺﾞｼｯｸUB" pitchFamily="50" charset="-128"/>
                <a:ea typeface="HGP創英角ｺﾞｼｯｸUB" pitchFamily="50" charset="-128"/>
                <a:cs typeface="Meiryo UI" panose="020B0604030504040204" pitchFamily="50" charset="-128"/>
              </a:rPr>
              <a:t>ゆ</a:t>
            </a:r>
            <a:endParaRPr lang="ja-JP" altLang="en-US" sz="1600" dirty="0">
              <a:solidFill>
                <a:schemeClr val="bg1"/>
              </a:solidFill>
              <a:latin typeface="HGP創英角ｺﾞｼｯｸUB" pitchFamily="50" charset="-128"/>
              <a:ea typeface="HGP創英角ｺﾞｼｯｸUB" pitchFamily="50" charset="-128"/>
              <a:cs typeface="Meiryo UI" panose="020B0604030504040204" pitchFamily="50" charset="-128"/>
            </a:endParaRPr>
          </a:p>
        </p:txBody>
      </p:sp>
      <p:sp>
        <p:nvSpPr>
          <p:cNvPr id="1162" name="テキスト ボックス 1"/>
          <p:cNvSpPr txBox="1">
            <a:spLocks noChangeArrowheads="1"/>
          </p:cNvSpPr>
          <p:nvPr/>
        </p:nvSpPr>
        <p:spPr>
          <a:xfrm>
            <a:off x="5714211" y="8981005"/>
            <a:ext cx="297656" cy="338554"/>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smtClean="0">
                <a:solidFill>
                  <a:schemeClr val="bg1"/>
                </a:solidFill>
                <a:latin typeface="HGP創英角ｺﾞｼｯｸUB" pitchFamily="50" charset="-128"/>
                <a:ea typeface="HGP創英角ｺﾞｼｯｸUB" pitchFamily="50" charset="-128"/>
                <a:cs typeface="Meiryo UI" panose="020B0604030504040204" pitchFamily="50" charset="-128"/>
              </a:rPr>
              <a:t>っ</a:t>
            </a:r>
            <a:endParaRPr lang="ja-JP" altLang="en-US" sz="1600" dirty="0">
              <a:solidFill>
                <a:schemeClr val="bg1"/>
              </a:solidFill>
              <a:latin typeface="HGP創英角ｺﾞｼｯｸUB" pitchFamily="50" charset="-128"/>
              <a:ea typeface="HGP創英角ｺﾞｼｯｸUB" pitchFamily="50" charset="-128"/>
              <a:cs typeface="Meiryo UI" panose="020B0604030504040204" pitchFamily="50" charset="-128"/>
            </a:endParaRPr>
          </a:p>
        </p:txBody>
      </p:sp>
      <p:sp>
        <p:nvSpPr>
          <p:cNvPr id="1163" name="テキスト ボックス 1"/>
          <p:cNvSpPr txBox="1">
            <a:spLocks noChangeArrowheads="1"/>
          </p:cNvSpPr>
          <p:nvPr/>
        </p:nvSpPr>
        <p:spPr>
          <a:xfrm>
            <a:off x="6032506" y="8981005"/>
            <a:ext cx="297656" cy="338554"/>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smtClean="0">
                <a:solidFill>
                  <a:schemeClr val="bg1"/>
                </a:solidFill>
                <a:latin typeface="HGP創英角ｺﾞｼｯｸUB" pitchFamily="50" charset="-128"/>
                <a:ea typeface="HGP創英角ｺﾞｼｯｸUB" pitchFamily="50" charset="-128"/>
                <a:cs typeface="Meiryo UI" panose="020B0604030504040204" pitchFamily="50" charset="-128"/>
              </a:rPr>
              <a:t>く</a:t>
            </a:r>
            <a:endParaRPr lang="ja-JP" altLang="en-US" sz="1600" dirty="0">
              <a:solidFill>
                <a:schemeClr val="bg1"/>
              </a:solidFill>
              <a:latin typeface="HGP創英角ｺﾞｼｯｸUB" pitchFamily="50" charset="-128"/>
              <a:ea typeface="HGP創英角ｺﾞｼｯｸUB" pitchFamily="50" charset="-128"/>
              <a:cs typeface="Meiryo UI" panose="020B0604030504040204" pitchFamily="50" charset="-128"/>
            </a:endParaRPr>
          </a:p>
        </p:txBody>
      </p:sp>
      <p:sp>
        <p:nvSpPr>
          <p:cNvPr id="1164" name="テキスト ボックス 1"/>
          <p:cNvSpPr txBox="1">
            <a:spLocks noChangeArrowheads="1"/>
          </p:cNvSpPr>
          <p:nvPr/>
        </p:nvSpPr>
        <p:spPr>
          <a:xfrm>
            <a:off x="6366676" y="8968305"/>
            <a:ext cx="297656" cy="338554"/>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smtClean="0">
                <a:solidFill>
                  <a:schemeClr val="bg1"/>
                </a:solidFill>
                <a:latin typeface="HGP創英角ｺﾞｼｯｸUB" pitchFamily="50" charset="-128"/>
                <a:ea typeface="HGP創英角ｺﾞｼｯｸUB" pitchFamily="50" charset="-128"/>
                <a:cs typeface="Meiryo UI" panose="020B0604030504040204" pitchFamily="50" charset="-128"/>
              </a:rPr>
              <a:t>り</a:t>
            </a:r>
            <a:endParaRPr lang="ja-JP" altLang="en-US" sz="1600" dirty="0">
              <a:solidFill>
                <a:schemeClr val="bg1"/>
              </a:solidFill>
              <a:latin typeface="HGP創英角ｺﾞｼｯｸUB" pitchFamily="50" charset="-128"/>
              <a:ea typeface="HGP創英角ｺﾞｼｯｸUB" pitchFamily="50" charset="-128"/>
              <a:cs typeface="Meiryo UI" panose="020B0604030504040204" pitchFamily="50" charset="-128"/>
            </a:endParaRPr>
          </a:p>
        </p:txBody>
      </p:sp>
      <p:sp>
        <p:nvSpPr>
          <p:cNvPr id="1165" name="正方形/長方形 299"/>
          <p:cNvSpPr/>
          <p:nvPr/>
        </p:nvSpPr>
        <p:spPr>
          <a:xfrm>
            <a:off x="-308555" y="31750"/>
            <a:ext cx="7746338" cy="342900"/>
          </a:xfrm>
          <a:prstGeom prst="rect">
            <a:avLst/>
          </a:prstGeom>
          <a:solidFill>
            <a:schemeClr val="tx2">
              <a:lumMod val="60000"/>
              <a:lumOff val="40000"/>
            </a:schemeClr>
          </a:solidFill>
          <a:ln w="381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66" name="二等辺三角形 300"/>
          <p:cNvSpPr/>
          <p:nvPr/>
        </p:nvSpPr>
        <p:spPr>
          <a:xfrm rot="5400000">
            <a:off x="6365308" y="638742"/>
            <a:ext cx="260350" cy="17666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67" name="二等辺三角形 301"/>
          <p:cNvSpPr/>
          <p:nvPr/>
        </p:nvSpPr>
        <p:spPr>
          <a:xfrm rot="5400000">
            <a:off x="6568508" y="638742"/>
            <a:ext cx="260350" cy="17666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68" name="円/楕円 302"/>
          <p:cNvSpPr/>
          <p:nvPr/>
        </p:nvSpPr>
        <p:spPr>
          <a:xfrm>
            <a:off x="203200" y="279400"/>
            <a:ext cx="258763" cy="25876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smtClean="0">
                <a:solidFill>
                  <a:schemeClr val="tx2">
                    <a:lumMod val="75000"/>
                  </a:schemeClr>
                </a:solidFill>
                <a:latin typeface="HG丸ｺﾞｼｯｸM-PRO" pitchFamily="50" charset="-128"/>
                <a:ea typeface="HG丸ｺﾞｼｯｸM-PRO" pitchFamily="50" charset="-128"/>
              </a:rPr>
              <a:t>簡</a:t>
            </a:r>
            <a:endParaRPr kumimoji="1" lang="ja-JP" altLang="en-US" sz="1300" b="1" dirty="0">
              <a:solidFill>
                <a:schemeClr val="tx2">
                  <a:lumMod val="75000"/>
                </a:schemeClr>
              </a:solidFill>
              <a:latin typeface="HG丸ｺﾞｼｯｸM-PRO" pitchFamily="50" charset="-128"/>
              <a:ea typeface="HG丸ｺﾞｼｯｸM-PRO" pitchFamily="50" charset="-128"/>
            </a:endParaRPr>
          </a:p>
        </p:txBody>
      </p:sp>
      <p:sp>
        <p:nvSpPr>
          <p:cNvPr id="1169" name="円/楕円 303"/>
          <p:cNvSpPr/>
          <p:nvPr/>
        </p:nvSpPr>
        <p:spPr>
          <a:xfrm>
            <a:off x="465133" y="279400"/>
            <a:ext cx="258763" cy="25876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smtClean="0">
                <a:solidFill>
                  <a:schemeClr val="tx2">
                    <a:lumMod val="75000"/>
                  </a:schemeClr>
                </a:solidFill>
                <a:latin typeface="HG丸ｺﾞｼｯｸM-PRO" pitchFamily="50" charset="-128"/>
                <a:ea typeface="HG丸ｺﾞｼｯｸM-PRO" pitchFamily="50" charset="-128"/>
              </a:rPr>
              <a:t>単</a:t>
            </a:r>
            <a:endParaRPr kumimoji="1" lang="ja-JP" altLang="en-US" sz="1300" b="1" dirty="0">
              <a:solidFill>
                <a:schemeClr val="tx2">
                  <a:lumMod val="75000"/>
                </a:schemeClr>
              </a:solidFill>
              <a:latin typeface="HG丸ｺﾞｼｯｸM-PRO" pitchFamily="50" charset="-128"/>
              <a:ea typeface="HG丸ｺﾞｼｯｸM-PRO" pitchFamily="50" charset="-128"/>
            </a:endParaRPr>
          </a:p>
        </p:txBody>
      </p:sp>
      <p:sp>
        <p:nvSpPr>
          <p:cNvPr id="1170" name="テキスト ボックス 1"/>
          <p:cNvSpPr txBox="1">
            <a:spLocks noChangeArrowheads="1"/>
          </p:cNvSpPr>
          <p:nvPr/>
        </p:nvSpPr>
        <p:spPr>
          <a:xfrm>
            <a:off x="2824956" y="1024587"/>
            <a:ext cx="7129463" cy="246221"/>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この実地</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訓練マニュアルは簡単に実施できるように簡易版として作成したものです。</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71" name="円/楕円 305"/>
          <p:cNvSpPr/>
          <p:nvPr/>
        </p:nvSpPr>
        <p:spPr>
          <a:xfrm>
            <a:off x="731829" y="279400"/>
            <a:ext cx="258763" cy="25876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smtClean="0">
                <a:solidFill>
                  <a:schemeClr val="tx2">
                    <a:lumMod val="75000"/>
                  </a:schemeClr>
                </a:solidFill>
                <a:latin typeface="HG丸ｺﾞｼｯｸM-PRO" pitchFamily="50" charset="-128"/>
                <a:ea typeface="HG丸ｺﾞｼｯｸM-PRO" pitchFamily="50" charset="-128"/>
              </a:rPr>
              <a:t>に</a:t>
            </a:r>
            <a:endParaRPr kumimoji="1" lang="ja-JP" altLang="en-US" sz="1300" b="1" dirty="0">
              <a:solidFill>
                <a:schemeClr val="tx2">
                  <a:lumMod val="75000"/>
                </a:schemeClr>
              </a:solidFill>
              <a:latin typeface="HG丸ｺﾞｼｯｸM-PRO" pitchFamily="50" charset="-128"/>
              <a:ea typeface="HG丸ｺﾞｼｯｸM-PRO" pitchFamily="50" charset="-128"/>
            </a:endParaRPr>
          </a:p>
        </p:txBody>
      </p:sp>
      <p:sp>
        <p:nvSpPr>
          <p:cNvPr id="1172" name="円/楕円 306"/>
          <p:cNvSpPr/>
          <p:nvPr/>
        </p:nvSpPr>
        <p:spPr>
          <a:xfrm>
            <a:off x="988999" y="279400"/>
            <a:ext cx="258763" cy="25876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smtClean="0">
                <a:solidFill>
                  <a:schemeClr val="tx2">
                    <a:lumMod val="75000"/>
                  </a:schemeClr>
                </a:solidFill>
                <a:latin typeface="HG丸ｺﾞｼｯｸM-PRO" pitchFamily="50" charset="-128"/>
                <a:ea typeface="HG丸ｺﾞｼｯｸM-PRO" pitchFamily="50" charset="-128"/>
              </a:rPr>
              <a:t>で</a:t>
            </a:r>
            <a:endParaRPr kumimoji="1" lang="ja-JP" altLang="en-US" sz="1300" b="1" dirty="0">
              <a:solidFill>
                <a:schemeClr val="tx2">
                  <a:lumMod val="75000"/>
                </a:schemeClr>
              </a:solidFill>
              <a:latin typeface="HG丸ｺﾞｼｯｸM-PRO" pitchFamily="50" charset="-128"/>
              <a:ea typeface="HG丸ｺﾞｼｯｸM-PRO" pitchFamily="50" charset="-128"/>
            </a:endParaRPr>
          </a:p>
        </p:txBody>
      </p:sp>
      <p:sp>
        <p:nvSpPr>
          <p:cNvPr id="1173" name="円/楕円 307"/>
          <p:cNvSpPr/>
          <p:nvPr/>
        </p:nvSpPr>
        <p:spPr>
          <a:xfrm>
            <a:off x="1255695" y="279400"/>
            <a:ext cx="258763" cy="25876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smtClean="0">
                <a:solidFill>
                  <a:schemeClr val="tx2">
                    <a:lumMod val="75000"/>
                  </a:schemeClr>
                </a:solidFill>
                <a:latin typeface="HG丸ｺﾞｼｯｸM-PRO" pitchFamily="50" charset="-128"/>
                <a:ea typeface="HG丸ｺﾞｼｯｸM-PRO" pitchFamily="50" charset="-128"/>
              </a:rPr>
              <a:t>き</a:t>
            </a:r>
            <a:endParaRPr kumimoji="1" lang="ja-JP" altLang="en-US" sz="1300" b="1" dirty="0">
              <a:solidFill>
                <a:schemeClr val="tx2">
                  <a:lumMod val="75000"/>
                </a:schemeClr>
              </a:solidFill>
              <a:latin typeface="HG丸ｺﾞｼｯｸM-PRO" pitchFamily="50" charset="-128"/>
              <a:ea typeface="HG丸ｺﾞｼｯｸM-PRO" pitchFamily="50" charset="-128"/>
            </a:endParaRPr>
          </a:p>
        </p:txBody>
      </p:sp>
      <p:sp>
        <p:nvSpPr>
          <p:cNvPr id="1174" name="円/楕円 308"/>
          <p:cNvSpPr/>
          <p:nvPr/>
        </p:nvSpPr>
        <p:spPr>
          <a:xfrm>
            <a:off x="1525565" y="279400"/>
            <a:ext cx="258763" cy="25876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smtClean="0">
                <a:solidFill>
                  <a:schemeClr val="tx2">
                    <a:lumMod val="75000"/>
                  </a:schemeClr>
                </a:solidFill>
                <a:latin typeface="HG丸ｺﾞｼｯｸM-PRO" pitchFamily="50" charset="-128"/>
                <a:ea typeface="HG丸ｺﾞｼｯｸM-PRO" pitchFamily="50" charset="-128"/>
              </a:rPr>
              <a:t>る</a:t>
            </a:r>
            <a:endParaRPr kumimoji="1" lang="ja-JP" altLang="en-US" sz="1300" b="1" dirty="0">
              <a:solidFill>
                <a:schemeClr val="tx2">
                  <a:lumMod val="75000"/>
                </a:schemeClr>
              </a:solidFill>
              <a:latin typeface="HG丸ｺﾞｼｯｸM-PRO" pitchFamily="50" charset="-128"/>
              <a:ea typeface="HG丸ｺﾞｼｯｸM-PRO" pitchFamily="50" charset="-128"/>
            </a:endParaRPr>
          </a:p>
        </p:txBody>
      </p:sp>
      <p:sp>
        <p:nvSpPr>
          <p:cNvPr id="1175" name="テキスト ボックス 1"/>
          <p:cNvSpPr txBox="1">
            <a:spLocks noChangeArrowheads="1"/>
          </p:cNvSpPr>
          <p:nvPr/>
        </p:nvSpPr>
        <p:spPr>
          <a:xfrm>
            <a:off x="266700" y="2227540"/>
            <a:ext cx="1079500" cy="323165"/>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500" b="1"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津波浸水</a:t>
            </a:r>
            <a:endParaRPr lang="ja-JP" altLang="en-US" sz="1500" b="1"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6" name="テキスト ボックス 1"/>
          <p:cNvSpPr txBox="1">
            <a:spLocks noChangeArrowheads="1"/>
          </p:cNvSpPr>
          <p:nvPr/>
        </p:nvSpPr>
        <p:spPr>
          <a:xfrm>
            <a:off x="340019" y="2417370"/>
            <a:ext cx="2367936" cy="553105"/>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3000" b="1"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区域外/内</a:t>
            </a:r>
            <a:endParaRPr lang="ja-JP" altLang="en-US" sz="3000" b="1"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7" name="正方形/長方形 312"/>
          <p:cNvSpPr/>
          <p:nvPr/>
        </p:nvSpPr>
        <p:spPr>
          <a:xfrm>
            <a:off x="2260600" y="1727200"/>
            <a:ext cx="2425700" cy="1270000"/>
          </a:xfrm>
          <a:prstGeom prst="rect">
            <a:avLst/>
          </a:prstGeom>
          <a:solidFill>
            <a:srgbClr val="FFFF99"/>
          </a:solidFill>
          <a:ln w="31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8" name="正方形/長方形 313"/>
          <p:cNvSpPr/>
          <p:nvPr/>
        </p:nvSpPr>
        <p:spPr>
          <a:xfrm>
            <a:off x="2260600" y="1720850"/>
            <a:ext cx="2425700" cy="4699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想定される到達時間</a:t>
            </a:r>
            <a:endParaRPr kumimoji="1" lang="ja-JP" altLang="en-US" b="1" dirty="0"/>
          </a:p>
        </p:txBody>
      </p:sp>
      <p:sp>
        <p:nvSpPr>
          <p:cNvPr id="1179" name="テキスト ボックス 1"/>
          <p:cNvSpPr txBox="1">
            <a:spLocks noChangeArrowheads="1"/>
          </p:cNvSpPr>
          <p:nvPr/>
        </p:nvSpPr>
        <p:spPr>
          <a:xfrm>
            <a:off x="2552700" y="2356559"/>
            <a:ext cx="2197100" cy="522327"/>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2800" b="1"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分</a:t>
            </a:r>
            <a:endParaRPr lang="ja-JP" altLang="en-US" sz="2800" b="1"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80" name="正方形/長方形 314"/>
          <p:cNvSpPr/>
          <p:nvPr/>
        </p:nvSpPr>
        <p:spPr>
          <a:xfrm>
            <a:off x="4686300" y="1727200"/>
            <a:ext cx="2286000" cy="1270000"/>
          </a:xfrm>
          <a:prstGeom prst="rect">
            <a:avLst/>
          </a:prstGeom>
          <a:solidFill>
            <a:srgbClr val="FFFF99"/>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1" name="正方形/長方形 315"/>
          <p:cNvSpPr/>
          <p:nvPr/>
        </p:nvSpPr>
        <p:spPr>
          <a:xfrm>
            <a:off x="4686300" y="1720850"/>
            <a:ext cx="2286000" cy="469900"/>
          </a:xfrm>
          <a:prstGeom prst="rect">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想定される浸水深</a:t>
            </a:r>
            <a:endParaRPr kumimoji="1" lang="ja-JP" altLang="en-US" b="1" dirty="0"/>
          </a:p>
        </p:txBody>
      </p:sp>
      <p:sp>
        <p:nvSpPr>
          <p:cNvPr id="1182" name="テキスト ボックス 1"/>
          <p:cNvSpPr txBox="1">
            <a:spLocks noChangeArrowheads="1"/>
          </p:cNvSpPr>
          <p:nvPr/>
        </p:nvSpPr>
        <p:spPr>
          <a:xfrm>
            <a:off x="4658520" y="2215743"/>
            <a:ext cx="2846387" cy="753160"/>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500" b="1"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浸水深</a:t>
            </a:r>
            <a:endParaRPr lang="en-US" altLang="ja-JP" sz="1500" b="1"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en-US" altLang="ja-JP" sz="2800" b="1"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800" b="1"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err="1"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ｍ</a:t>
            </a:r>
            <a:endParaRPr lang="ja-JP" altLang="en-US" sz="2800" b="1"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83" name="正方形/長方形 318"/>
          <p:cNvSpPr/>
          <p:nvPr/>
        </p:nvSpPr>
        <p:spPr>
          <a:xfrm>
            <a:off x="883284" y="3194050"/>
            <a:ext cx="6134735" cy="368300"/>
          </a:xfrm>
          <a:prstGeom prst="rect">
            <a:avLst/>
          </a:prstGeom>
          <a:solidFill>
            <a:srgbClr val="FF9B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4" name="正方形/長方形 319"/>
          <p:cNvSpPr/>
          <p:nvPr/>
        </p:nvSpPr>
        <p:spPr>
          <a:xfrm>
            <a:off x="88900" y="3194050"/>
            <a:ext cx="63500" cy="36830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5" name="ホームベース 320"/>
          <p:cNvSpPr/>
          <p:nvPr/>
        </p:nvSpPr>
        <p:spPr>
          <a:xfrm>
            <a:off x="166685" y="3194050"/>
            <a:ext cx="185740" cy="368300"/>
          </a:xfrm>
          <a:prstGeom prst="homePlat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6" name="テキスト ボックス 1"/>
          <p:cNvSpPr txBox="1">
            <a:spLocks noChangeArrowheads="1"/>
          </p:cNvSpPr>
          <p:nvPr/>
        </p:nvSpPr>
        <p:spPr>
          <a:xfrm>
            <a:off x="290517" y="3109447"/>
            <a:ext cx="357187" cy="477054"/>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2500" dirty="0" smtClean="0">
                <a:solidFill>
                  <a:srgbClr val="FF6600"/>
                </a:solidFill>
                <a:latin typeface="HGP創英角ｺﾞｼｯｸUB" pitchFamily="50" charset="-128"/>
                <a:ea typeface="HGP創英角ｺﾞｼｯｸUB" pitchFamily="50" charset="-128"/>
                <a:cs typeface="Meiryo UI" panose="020B0604030504040204" pitchFamily="50" charset="-128"/>
              </a:rPr>
              <a:t>２</a:t>
            </a:r>
            <a:endParaRPr lang="ja-JP" altLang="en-US" sz="2500" dirty="0">
              <a:solidFill>
                <a:srgbClr val="FF6600"/>
              </a:solidFill>
              <a:latin typeface="HGP創英角ｺﾞｼｯｸUB" pitchFamily="50" charset="-128"/>
              <a:ea typeface="HGP創英角ｺﾞｼｯｸUB" pitchFamily="50" charset="-128"/>
              <a:cs typeface="Meiryo UI" panose="020B0604030504040204" pitchFamily="50" charset="-128"/>
            </a:endParaRPr>
          </a:p>
        </p:txBody>
      </p:sp>
      <p:sp>
        <p:nvSpPr>
          <p:cNvPr id="1187" name="ホームベース 322"/>
          <p:cNvSpPr/>
          <p:nvPr/>
        </p:nvSpPr>
        <p:spPr>
          <a:xfrm flipH="1">
            <a:off x="623885" y="3194050"/>
            <a:ext cx="185740" cy="368300"/>
          </a:xfrm>
          <a:prstGeom prst="homePlat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8" name="正方形/長方形 323"/>
          <p:cNvSpPr/>
          <p:nvPr/>
        </p:nvSpPr>
        <p:spPr>
          <a:xfrm>
            <a:off x="822325" y="3194050"/>
            <a:ext cx="63500" cy="36830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9" name="テキスト ボックス 1"/>
          <p:cNvSpPr txBox="1">
            <a:spLocks noChangeArrowheads="1"/>
          </p:cNvSpPr>
          <p:nvPr/>
        </p:nvSpPr>
        <p:spPr>
          <a:xfrm>
            <a:off x="914400" y="3201407"/>
            <a:ext cx="7129463" cy="369332"/>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当施設における避難場所を確認しましょう。</a:t>
            </a: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90" name="正方形/長方形 326"/>
          <p:cNvSpPr/>
          <p:nvPr/>
        </p:nvSpPr>
        <p:spPr>
          <a:xfrm>
            <a:off x="3931920" y="3632200"/>
            <a:ext cx="3022599" cy="1295400"/>
          </a:xfrm>
          <a:prstGeom prst="rect">
            <a:avLst/>
          </a:prstGeom>
          <a:solidFill>
            <a:srgbClr val="FFFF99"/>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1" name="正方形/長方形 327"/>
          <p:cNvSpPr/>
          <p:nvPr/>
        </p:nvSpPr>
        <p:spPr>
          <a:xfrm>
            <a:off x="3931920" y="3632995"/>
            <a:ext cx="3022599" cy="431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避難場所までの距離</a:t>
            </a:r>
            <a:endParaRPr kumimoji="1" lang="ja-JP" altLang="en-US" b="1" dirty="0"/>
          </a:p>
        </p:txBody>
      </p:sp>
      <p:sp>
        <p:nvSpPr>
          <p:cNvPr id="1192" name="テキスト ボックス 1"/>
          <p:cNvSpPr txBox="1">
            <a:spLocks noChangeArrowheads="1"/>
          </p:cNvSpPr>
          <p:nvPr/>
        </p:nvSpPr>
        <p:spPr>
          <a:xfrm>
            <a:off x="4818063" y="4162648"/>
            <a:ext cx="1714500" cy="491550"/>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2600" b="1" dirty="0" err="1"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●●ｍ</a:t>
            </a:r>
            <a:endParaRPr lang="ja-JP" altLang="en-US" sz="2600" b="1"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93" name="テキスト ボックス 1"/>
          <p:cNvSpPr txBox="1">
            <a:spLocks noChangeArrowheads="1"/>
          </p:cNvSpPr>
          <p:nvPr/>
        </p:nvSpPr>
        <p:spPr>
          <a:xfrm>
            <a:off x="4237831" y="4652176"/>
            <a:ext cx="2929732" cy="246221"/>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000" dirty="0" smtClean="0">
                <a:solidFill>
                  <a:srgbClr val="ED1328"/>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rgbClr val="ED1328"/>
                </a:solidFill>
                <a:latin typeface="Meiryo UI" panose="020B0604030504040204" pitchFamily="50" charset="-128"/>
                <a:ea typeface="Meiryo UI" panose="020B0604030504040204" pitchFamily="50" charset="-128"/>
                <a:cs typeface="Meiryo UI" panose="020B0604030504040204" pitchFamily="50" charset="-128"/>
              </a:rPr>
              <a:t>実際に何分で到着するか確認しましょう。</a:t>
            </a:r>
            <a:endParaRPr lang="ja-JP" altLang="en-US" sz="1000" dirty="0">
              <a:solidFill>
                <a:srgbClr val="ED1328"/>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94" name="直線コネクタ 331"/>
          <p:cNvCxnSpPr/>
          <p:nvPr/>
        </p:nvCxnSpPr>
        <p:spPr>
          <a:xfrm>
            <a:off x="2255043" y="1726406"/>
            <a:ext cx="2381" cy="461963"/>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95" name="直線コネクタ 333"/>
          <p:cNvCxnSpPr/>
          <p:nvPr/>
        </p:nvCxnSpPr>
        <p:spPr>
          <a:xfrm>
            <a:off x="4681537" y="1724025"/>
            <a:ext cx="2381" cy="461963"/>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96" name="直線コネクタ 334"/>
          <p:cNvCxnSpPr/>
          <p:nvPr/>
        </p:nvCxnSpPr>
        <p:spPr>
          <a:xfrm>
            <a:off x="3931602" y="3623786"/>
            <a:ext cx="2381" cy="461963"/>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1197" name="正方形/長方形 335"/>
          <p:cNvSpPr/>
          <p:nvPr/>
        </p:nvSpPr>
        <p:spPr>
          <a:xfrm>
            <a:off x="883284" y="5537200"/>
            <a:ext cx="6134735" cy="368300"/>
          </a:xfrm>
          <a:prstGeom prst="rect">
            <a:avLst/>
          </a:prstGeom>
          <a:solidFill>
            <a:srgbClr val="FF9B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8" name="正方形/長方形 336"/>
          <p:cNvSpPr/>
          <p:nvPr/>
        </p:nvSpPr>
        <p:spPr>
          <a:xfrm>
            <a:off x="88900" y="5537200"/>
            <a:ext cx="63500" cy="36830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9" name="ホームベース 337"/>
          <p:cNvSpPr/>
          <p:nvPr/>
        </p:nvSpPr>
        <p:spPr>
          <a:xfrm>
            <a:off x="166685" y="5537200"/>
            <a:ext cx="185740" cy="368300"/>
          </a:xfrm>
          <a:prstGeom prst="homePlat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0" name="テキスト ボックス 1"/>
          <p:cNvSpPr txBox="1">
            <a:spLocks noChangeArrowheads="1"/>
          </p:cNvSpPr>
          <p:nvPr/>
        </p:nvSpPr>
        <p:spPr>
          <a:xfrm>
            <a:off x="290517" y="5452597"/>
            <a:ext cx="357187" cy="477054"/>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2500" dirty="0" smtClean="0">
                <a:solidFill>
                  <a:srgbClr val="FF6600"/>
                </a:solidFill>
                <a:latin typeface="HGP創英角ｺﾞｼｯｸUB" pitchFamily="50" charset="-128"/>
                <a:ea typeface="HGP創英角ｺﾞｼｯｸUB" pitchFamily="50" charset="-128"/>
                <a:cs typeface="Meiryo UI" panose="020B0604030504040204" pitchFamily="50" charset="-128"/>
              </a:rPr>
              <a:t>３</a:t>
            </a:r>
            <a:endParaRPr lang="ja-JP" altLang="en-US" sz="2500" dirty="0">
              <a:solidFill>
                <a:srgbClr val="FF6600"/>
              </a:solidFill>
              <a:latin typeface="HGP創英角ｺﾞｼｯｸUB" pitchFamily="50" charset="-128"/>
              <a:ea typeface="HGP創英角ｺﾞｼｯｸUB" pitchFamily="50" charset="-128"/>
              <a:cs typeface="Meiryo UI" panose="020B0604030504040204" pitchFamily="50" charset="-128"/>
            </a:endParaRPr>
          </a:p>
        </p:txBody>
      </p:sp>
      <p:sp>
        <p:nvSpPr>
          <p:cNvPr id="1201" name="ホームベース 339"/>
          <p:cNvSpPr/>
          <p:nvPr/>
        </p:nvSpPr>
        <p:spPr>
          <a:xfrm flipH="1">
            <a:off x="623885" y="5537200"/>
            <a:ext cx="185740" cy="368300"/>
          </a:xfrm>
          <a:prstGeom prst="homePlat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2" name="正方形/長方形 340"/>
          <p:cNvSpPr/>
          <p:nvPr/>
        </p:nvSpPr>
        <p:spPr>
          <a:xfrm>
            <a:off x="822325" y="5537200"/>
            <a:ext cx="63500" cy="36830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3" name="テキスト ボックス 1"/>
          <p:cNvSpPr txBox="1">
            <a:spLocks noChangeArrowheads="1"/>
          </p:cNvSpPr>
          <p:nvPr/>
        </p:nvSpPr>
        <p:spPr>
          <a:xfrm>
            <a:off x="914400" y="5544557"/>
            <a:ext cx="7129463" cy="369332"/>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非常時に必要な機械器具の確認</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をしましょう。</a:t>
            </a: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04" name="テキスト ボックス 1"/>
          <p:cNvSpPr txBox="1">
            <a:spLocks noChangeArrowheads="1"/>
          </p:cNvSpPr>
          <p:nvPr/>
        </p:nvSpPr>
        <p:spPr>
          <a:xfrm>
            <a:off x="25400" y="7593290"/>
            <a:ext cx="5359400" cy="323165"/>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500" b="1" dirty="0" smtClean="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●その他あると便利なアイテム</a:t>
            </a:r>
            <a:endParaRPr lang="ja-JP" altLang="en-US" sz="1500" b="1" dirty="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05" name="テキスト ボックス 1"/>
          <p:cNvSpPr txBox="1">
            <a:spLocks noChangeArrowheads="1"/>
          </p:cNvSpPr>
          <p:nvPr/>
        </p:nvSpPr>
        <p:spPr>
          <a:xfrm>
            <a:off x="241299" y="7891084"/>
            <a:ext cx="6888163" cy="276999"/>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防災無線</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メガホン</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誘導旗</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防災ずきん</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履物類</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非常口のマスターキー</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電池</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防寒具</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06" name="テキスト ボックス 1"/>
          <p:cNvSpPr txBox="1">
            <a:spLocks noChangeArrowheads="1"/>
          </p:cNvSpPr>
          <p:nvPr/>
        </p:nvSpPr>
        <p:spPr>
          <a:xfrm>
            <a:off x="114300" y="10010307"/>
            <a:ext cx="7527926" cy="261610"/>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050" dirty="0" smtClean="0">
                <a:solidFill>
                  <a:srgbClr val="ED1328"/>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rgbClr val="ED1328"/>
                </a:solidFill>
                <a:latin typeface="Meiryo UI" panose="020B0604030504040204" pitchFamily="50" charset="-128"/>
                <a:ea typeface="Meiryo UI" panose="020B0604030504040204" pitchFamily="50" charset="-128"/>
                <a:cs typeface="Meiryo UI" panose="020B0604030504040204" pitchFamily="50" charset="-128"/>
              </a:rPr>
              <a:t>館内放送が停電等で使用できない場合も想定して、呼び掛けるための道具（メガホン・拡声器など）を用意しておいてください。</a:t>
            </a:r>
            <a:endParaRPr lang="ja-JP" altLang="en-US" sz="1050" dirty="0">
              <a:solidFill>
                <a:srgbClr val="ED1328"/>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07" name="直線コネクタ 352"/>
          <p:cNvCxnSpPr/>
          <p:nvPr/>
        </p:nvCxnSpPr>
        <p:spPr>
          <a:xfrm>
            <a:off x="257175" y="7524750"/>
            <a:ext cx="6543675" cy="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1208" name="正方形/長方形 353"/>
          <p:cNvSpPr/>
          <p:nvPr/>
        </p:nvSpPr>
        <p:spPr>
          <a:xfrm>
            <a:off x="-184150" y="10299700"/>
            <a:ext cx="7746338" cy="159658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09" name="正方形/長方形 354"/>
          <p:cNvSpPr/>
          <p:nvPr/>
        </p:nvSpPr>
        <p:spPr>
          <a:xfrm>
            <a:off x="-165100" y="10490200"/>
            <a:ext cx="7746338" cy="342900"/>
          </a:xfrm>
          <a:prstGeom prst="rect">
            <a:avLst/>
          </a:prstGeom>
          <a:solidFill>
            <a:schemeClr val="tx2">
              <a:lumMod val="60000"/>
              <a:lumOff val="40000"/>
            </a:schemeClr>
          </a:solidFill>
          <a:ln w="381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10" name="正方形/長方形 363"/>
          <p:cNvSpPr/>
          <p:nvPr/>
        </p:nvSpPr>
        <p:spPr>
          <a:xfrm>
            <a:off x="247650" y="6399130"/>
            <a:ext cx="209550" cy="1011320"/>
          </a:xfrm>
          <a:prstGeom prst="rect">
            <a:avLst/>
          </a:prstGeom>
          <a:solidFill>
            <a:srgbClr val="ED1328"/>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1"/>
          <a:lstStyle/>
          <a:p>
            <a:pPr algn="ctr"/>
            <a:r>
              <a:rPr kumimoji="1" lang="ja-JP" altLang="en-US" sz="1100" dirty="0" smtClean="0"/>
              <a:t>情報</a:t>
            </a:r>
            <a:endParaRPr kumimoji="1" lang="ja-JP" altLang="en-US" sz="1100" dirty="0"/>
          </a:p>
        </p:txBody>
      </p:sp>
      <p:sp>
        <p:nvSpPr>
          <p:cNvPr id="1211" name="正方形/長方形 364"/>
          <p:cNvSpPr/>
          <p:nvPr/>
        </p:nvSpPr>
        <p:spPr>
          <a:xfrm>
            <a:off x="2524125" y="6437230"/>
            <a:ext cx="139700" cy="1397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2" name="テキスト ボックス 1"/>
          <p:cNvSpPr txBox="1">
            <a:spLocks noChangeArrowheads="1"/>
          </p:cNvSpPr>
          <p:nvPr/>
        </p:nvSpPr>
        <p:spPr>
          <a:xfrm>
            <a:off x="2651124" y="6368580"/>
            <a:ext cx="1692276" cy="276999"/>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館内放送設備</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13" name="正方形/長方形 366"/>
          <p:cNvSpPr/>
          <p:nvPr/>
        </p:nvSpPr>
        <p:spPr>
          <a:xfrm>
            <a:off x="2524125" y="6697580"/>
            <a:ext cx="139700" cy="1397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4" name="テキスト ボックス 1"/>
          <p:cNvSpPr txBox="1">
            <a:spLocks noChangeArrowheads="1"/>
          </p:cNvSpPr>
          <p:nvPr/>
        </p:nvSpPr>
        <p:spPr>
          <a:xfrm>
            <a:off x="2651125" y="6628930"/>
            <a:ext cx="1371600" cy="276999"/>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非常灯</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15" name="正方形/長方形 368"/>
          <p:cNvSpPr/>
          <p:nvPr/>
        </p:nvSpPr>
        <p:spPr>
          <a:xfrm>
            <a:off x="2524125" y="6976980"/>
            <a:ext cx="139700" cy="1397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6" name="テキスト ボックス 1"/>
          <p:cNvSpPr txBox="1">
            <a:spLocks noChangeArrowheads="1"/>
          </p:cNvSpPr>
          <p:nvPr/>
        </p:nvSpPr>
        <p:spPr>
          <a:xfrm>
            <a:off x="2651125" y="6908330"/>
            <a:ext cx="1371600" cy="276999"/>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懐中電灯</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17" name="正方形/長方形 370"/>
          <p:cNvSpPr/>
          <p:nvPr/>
        </p:nvSpPr>
        <p:spPr>
          <a:xfrm>
            <a:off x="2524125" y="7227805"/>
            <a:ext cx="139700" cy="1397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8" name="テキスト ボックス 1"/>
          <p:cNvSpPr txBox="1">
            <a:spLocks noChangeArrowheads="1"/>
          </p:cNvSpPr>
          <p:nvPr/>
        </p:nvSpPr>
        <p:spPr>
          <a:xfrm>
            <a:off x="2651124" y="7159155"/>
            <a:ext cx="1682751" cy="276999"/>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ヘルメット</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19" name="正方形/長方形 372"/>
          <p:cNvSpPr/>
          <p:nvPr/>
        </p:nvSpPr>
        <p:spPr>
          <a:xfrm>
            <a:off x="2266949" y="6399130"/>
            <a:ext cx="219075" cy="487445"/>
          </a:xfrm>
          <a:prstGeom prst="rect">
            <a:avLst/>
          </a:prstGeom>
          <a:solidFill>
            <a:srgbClr val="ED1328"/>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1"/>
          <a:lstStyle/>
          <a:p>
            <a:pPr algn="ctr"/>
            <a:r>
              <a:rPr kumimoji="1" lang="ja-JP" altLang="en-US" sz="1100" dirty="0" smtClean="0"/>
              <a:t>設備</a:t>
            </a:r>
            <a:endParaRPr kumimoji="1" lang="ja-JP" altLang="en-US" sz="1100" dirty="0"/>
          </a:p>
        </p:txBody>
      </p:sp>
      <p:sp>
        <p:nvSpPr>
          <p:cNvPr id="1220" name="正方形/長方形 373"/>
          <p:cNvSpPr/>
          <p:nvPr/>
        </p:nvSpPr>
        <p:spPr>
          <a:xfrm>
            <a:off x="2266949" y="6913480"/>
            <a:ext cx="219075" cy="487445"/>
          </a:xfrm>
          <a:prstGeom prst="rect">
            <a:avLst/>
          </a:prstGeom>
          <a:solidFill>
            <a:srgbClr val="ED1328"/>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1"/>
          <a:lstStyle/>
          <a:p>
            <a:pPr algn="ctr"/>
            <a:r>
              <a:rPr kumimoji="1" lang="ja-JP" altLang="en-US" sz="1100" dirty="0" smtClean="0"/>
              <a:t>避難</a:t>
            </a:r>
            <a:endParaRPr kumimoji="1" lang="ja-JP" altLang="en-US" sz="1100" dirty="0"/>
          </a:p>
        </p:txBody>
      </p:sp>
      <p:sp>
        <p:nvSpPr>
          <p:cNvPr id="1221" name="正方形/長方形 374"/>
          <p:cNvSpPr/>
          <p:nvPr/>
        </p:nvSpPr>
        <p:spPr>
          <a:xfrm>
            <a:off x="4086225" y="6446755"/>
            <a:ext cx="139700" cy="1397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2" name="テキスト ボックス 1"/>
          <p:cNvSpPr txBox="1">
            <a:spLocks noChangeArrowheads="1"/>
          </p:cNvSpPr>
          <p:nvPr/>
        </p:nvSpPr>
        <p:spPr>
          <a:xfrm>
            <a:off x="4213224" y="6378105"/>
            <a:ext cx="1692276" cy="276999"/>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車いす</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23" name="正方形/長方形 376"/>
          <p:cNvSpPr/>
          <p:nvPr/>
        </p:nvSpPr>
        <p:spPr>
          <a:xfrm>
            <a:off x="4086225" y="6707105"/>
            <a:ext cx="139700" cy="1397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4" name="テキスト ボックス 1"/>
          <p:cNvSpPr txBox="1">
            <a:spLocks noChangeArrowheads="1"/>
          </p:cNvSpPr>
          <p:nvPr/>
        </p:nvSpPr>
        <p:spPr>
          <a:xfrm>
            <a:off x="4213225" y="6638455"/>
            <a:ext cx="1371600" cy="276999"/>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担架</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25" name="正方形/長方形 378"/>
          <p:cNvSpPr/>
          <p:nvPr/>
        </p:nvSpPr>
        <p:spPr>
          <a:xfrm>
            <a:off x="4086225" y="6986505"/>
            <a:ext cx="139700" cy="1397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6" name="テキスト ボックス 1"/>
          <p:cNvSpPr txBox="1">
            <a:spLocks noChangeArrowheads="1"/>
          </p:cNvSpPr>
          <p:nvPr/>
        </p:nvSpPr>
        <p:spPr>
          <a:xfrm>
            <a:off x="4213225" y="6917855"/>
            <a:ext cx="1371600" cy="276999"/>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ロープ</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27" name="正方形/長方形 380"/>
          <p:cNvSpPr/>
          <p:nvPr/>
        </p:nvSpPr>
        <p:spPr>
          <a:xfrm>
            <a:off x="4086225" y="7237330"/>
            <a:ext cx="139700" cy="1397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8" name="テキスト ボックス 1"/>
          <p:cNvSpPr txBox="1">
            <a:spLocks noChangeArrowheads="1"/>
          </p:cNvSpPr>
          <p:nvPr/>
        </p:nvSpPr>
        <p:spPr>
          <a:xfrm>
            <a:off x="4213224" y="7168680"/>
            <a:ext cx="1682751" cy="276999"/>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軍手</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29" name="正方形/長方形 382"/>
          <p:cNvSpPr/>
          <p:nvPr/>
        </p:nvSpPr>
        <p:spPr>
          <a:xfrm>
            <a:off x="3829049" y="6408655"/>
            <a:ext cx="219075" cy="487445"/>
          </a:xfrm>
          <a:prstGeom prst="rect">
            <a:avLst/>
          </a:prstGeom>
          <a:solidFill>
            <a:srgbClr val="ED1328"/>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1"/>
          <a:lstStyle/>
          <a:p>
            <a:pPr algn="ctr"/>
            <a:r>
              <a:rPr kumimoji="1" lang="ja-JP" altLang="en-US" sz="1100" dirty="0" smtClean="0"/>
              <a:t>援助</a:t>
            </a:r>
            <a:endParaRPr kumimoji="1" lang="ja-JP" altLang="en-US" sz="1100" dirty="0"/>
          </a:p>
        </p:txBody>
      </p:sp>
      <p:sp>
        <p:nvSpPr>
          <p:cNvPr id="1230" name="正方形/長方形 383"/>
          <p:cNvSpPr/>
          <p:nvPr/>
        </p:nvSpPr>
        <p:spPr>
          <a:xfrm>
            <a:off x="3829049" y="6923005"/>
            <a:ext cx="219075" cy="487445"/>
          </a:xfrm>
          <a:prstGeom prst="rect">
            <a:avLst/>
          </a:prstGeom>
          <a:solidFill>
            <a:srgbClr val="ED1328"/>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1"/>
          <a:lstStyle/>
          <a:p>
            <a:pPr algn="ctr"/>
            <a:r>
              <a:rPr kumimoji="1" lang="ja-JP" altLang="en-US" sz="1100" dirty="0" smtClean="0"/>
              <a:t>救助</a:t>
            </a:r>
            <a:endParaRPr kumimoji="1" lang="ja-JP" altLang="en-US" sz="1100" dirty="0"/>
          </a:p>
        </p:txBody>
      </p:sp>
      <p:sp>
        <p:nvSpPr>
          <p:cNvPr id="1231" name="正方形/長方形 384"/>
          <p:cNvSpPr/>
          <p:nvPr/>
        </p:nvSpPr>
        <p:spPr>
          <a:xfrm>
            <a:off x="5248275" y="6446755"/>
            <a:ext cx="139700" cy="1397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2" name="テキスト ボックス 1"/>
          <p:cNvSpPr txBox="1">
            <a:spLocks noChangeArrowheads="1"/>
          </p:cNvSpPr>
          <p:nvPr/>
        </p:nvSpPr>
        <p:spPr>
          <a:xfrm>
            <a:off x="5375274" y="6378105"/>
            <a:ext cx="1692276" cy="276999"/>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救急箱</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33" name="正方形/長方形 386"/>
          <p:cNvSpPr/>
          <p:nvPr/>
        </p:nvSpPr>
        <p:spPr>
          <a:xfrm>
            <a:off x="5248275" y="6707105"/>
            <a:ext cx="139700" cy="1397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4" name="テキスト ボックス 1"/>
          <p:cNvSpPr txBox="1">
            <a:spLocks noChangeArrowheads="1"/>
          </p:cNvSpPr>
          <p:nvPr/>
        </p:nvSpPr>
        <p:spPr>
          <a:xfrm>
            <a:off x="5375275" y="6638455"/>
            <a:ext cx="1371600" cy="276999"/>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宿泊者リスト</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35" name="正方形/長方形 388"/>
          <p:cNvSpPr/>
          <p:nvPr/>
        </p:nvSpPr>
        <p:spPr>
          <a:xfrm>
            <a:off x="5248275" y="6986505"/>
            <a:ext cx="139700" cy="1397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6" name="テキスト ボックス 1"/>
          <p:cNvSpPr txBox="1">
            <a:spLocks noChangeArrowheads="1"/>
          </p:cNvSpPr>
          <p:nvPr/>
        </p:nvSpPr>
        <p:spPr>
          <a:xfrm>
            <a:off x="5375275" y="6917855"/>
            <a:ext cx="1371600" cy="276999"/>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鍵</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37" name="正方形/長方形 390"/>
          <p:cNvSpPr/>
          <p:nvPr/>
        </p:nvSpPr>
        <p:spPr>
          <a:xfrm>
            <a:off x="5248275" y="7237330"/>
            <a:ext cx="139700" cy="1397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8" name="テキスト ボックス 1"/>
          <p:cNvSpPr txBox="1">
            <a:spLocks noChangeArrowheads="1"/>
          </p:cNvSpPr>
          <p:nvPr/>
        </p:nvSpPr>
        <p:spPr>
          <a:xfrm>
            <a:off x="5375274" y="7168680"/>
            <a:ext cx="1682751" cy="276999"/>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食料（非常食）</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39" name="正方形/長方形 392"/>
          <p:cNvSpPr/>
          <p:nvPr/>
        </p:nvSpPr>
        <p:spPr>
          <a:xfrm>
            <a:off x="4991100" y="6408655"/>
            <a:ext cx="209550" cy="1011320"/>
          </a:xfrm>
          <a:prstGeom prst="rect">
            <a:avLst/>
          </a:prstGeom>
          <a:solidFill>
            <a:srgbClr val="ED1328"/>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1"/>
          <a:lstStyle/>
          <a:p>
            <a:pPr algn="ctr"/>
            <a:r>
              <a:rPr kumimoji="1" lang="ja-JP" altLang="en-US" sz="1100" dirty="0" smtClean="0"/>
              <a:t>その他</a:t>
            </a:r>
            <a:endParaRPr kumimoji="1" lang="ja-JP" altLang="en-US" sz="1100" dirty="0"/>
          </a:p>
        </p:txBody>
      </p:sp>
      <p:sp>
        <p:nvSpPr>
          <p:cNvPr id="1240" name="図形 313"/>
          <p:cNvSpPr/>
          <p:nvPr/>
        </p:nvSpPr>
        <p:spPr>
          <a:xfrm>
            <a:off x="-2352675" y="1482725"/>
            <a:ext cx="2044120" cy="700088"/>
          </a:xfrm>
          <a:prstGeom prst="wedgeRectCallout">
            <a:avLst>
              <a:gd name="adj1" fmla="val 59910"/>
              <a:gd name="adj2" fmla="val 85060"/>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rtlCol="0" anchor="ctr"/>
          <a:p>
            <a:pPr algn="ctr"/>
            <a:r>
              <a:rPr kumimoji="1" lang="ja-JP" altLang="en-US" dirty="0">
                <a:solidFill>
                  <a:srgbClr val="FF0000"/>
                </a:solidFill>
              </a:rPr>
              <a:t>区域外か区域内を確認して記載</a:t>
            </a:r>
            <a:endParaRPr kumimoji="1" dirty="0">
              <a:solidFill>
                <a:srgbClr val="FF0000"/>
              </a:solidFill>
            </a:endParaRPr>
          </a:p>
        </p:txBody>
      </p:sp>
    </p:spTree>
    <p:extLst>
      <p:ext uri="{BB962C8B-B14F-4D97-AF65-F5344CB8AC3E}">
        <p14:creationId xmlns:p14="http://schemas.microsoft.com/office/powerpoint/2010/main" val="4029634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42" name="正方形/長方形 189"/>
          <p:cNvSpPr/>
          <p:nvPr/>
        </p:nvSpPr>
        <p:spPr>
          <a:xfrm>
            <a:off x="-307657" y="792480"/>
            <a:ext cx="7572375" cy="166878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43" name="角丸四角形 186"/>
          <p:cNvSpPr/>
          <p:nvPr/>
        </p:nvSpPr>
        <p:spPr>
          <a:xfrm>
            <a:off x="1424940" y="891540"/>
            <a:ext cx="1455420" cy="1143000"/>
          </a:xfrm>
          <a:prstGeom prst="roundRect">
            <a:avLst>
              <a:gd name="adj" fmla="val 4724"/>
            </a:avLst>
          </a:prstGeom>
          <a:solidFill>
            <a:schemeClr val="bg1"/>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44" name="ホームベース 47"/>
          <p:cNvSpPr/>
          <p:nvPr/>
        </p:nvSpPr>
        <p:spPr>
          <a:xfrm>
            <a:off x="555625" y="2575560"/>
            <a:ext cx="6429693" cy="358140"/>
          </a:xfrm>
          <a:prstGeom prst="homePlate">
            <a:avLst>
              <a:gd name="adj" fmla="val 27941"/>
            </a:avLst>
          </a:prstGeom>
          <a:gradFill flip="none" rotWithShape="1">
            <a:gsLst>
              <a:gs pos="0">
                <a:srgbClr val="500000"/>
              </a:gs>
              <a:gs pos="100000">
                <a:srgbClr val="FF0000"/>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5" name="テキスト ボックス 1"/>
          <p:cNvSpPr txBox="1">
            <a:spLocks noChangeArrowheads="1"/>
          </p:cNvSpPr>
          <p:nvPr/>
        </p:nvSpPr>
        <p:spPr>
          <a:xfrm>
            <a:off x="568643" y="2620716"/>
            <a:ext cx="2665095" cy="276999"/>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地震発生時（１～</a:t>
            </a:r>
            <a:r>
              <a:rPr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分間）</a:t>
            </a:r>
            <a:endPar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46" name="テキスト ボックス 1"/>
          <p:cNvSpPr txBox="1">
            <a:spLocks noChangeArrowheads="1"/>
          </p:cNvSpPr>
          <p:nvPr/>
        </p:nvSpPr>
        <p:spPr>
          <a:xfrm>
            <a:off x="2454594" y="2597633"/>
            <a:ext cx="1168400" cy="323165"/>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5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5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47" name="テキスト ボックス 1"/>
          <p:cNvSpPr txBox="1">
            <a:spLocks noChangeArrowheads="1"/>
          </p:cNvSpPr>
          <p:nvPr/>
        </p:nvSpPr>
        <p:spPr>
          <a:xfrm>
            <a:off x="2606993" y="2620716"/>
            <a:ext cx="1457007" cy="276999"/>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揺れが収まったら</a:t>
            </a:r>
            <a:endPar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48" name="正方形/長方形 51"/>
          <p:cNvSpPr/>
          <p:nvPr/>
        </p:nvSpPr>
        <p:spPr>
          <a:xfrm>
            <a:off x="142875" y="2990851"/>
            <a:ext cx="342899" cy="1447798"/>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latin typeface="メイリオ" pitchFamily="50" charset="-128"/>
                <a:ea typeface="メイリオ" pitchFamily="50" charset="-128"/>
                <a:cs typeface="メイリオ" pitchFamily="50" charset="-128"/>
              </a:rPr>
              <a:t>全体統括担当</a:t>
            </a:r>
            <a:endParaRPr kumimoji="1" lang="ja-JP" altLang="en-US" sz="900" dirty="0">
              <a:latin typeface="メイリオ" pitchFamily="50" charset="-128"/>
              <a:ea typeface="メイリオ" pitchFamily="50" charset="-128"/>
              <a:cs typeface="メイリオ" pitchFamily="50" charset="-128"/>
            </a:endParaRPr>
          </a:p>
        </p:txBody>
      </p:sp>
      <p:sp>
        <p:nvSpPr>
          <p:cNvPr id="1249" name="テキスト ボックス 1"/>
          <p:cNvSpPr txBox="1">
            <a:spLocks noChangeArrowheads="1"/>
          </p:cNvSpPr>
          <p:nvPr/>
        </p:nvSpPr>
        <p:spPr>
          <a:xfrm>
            <a:off x="4134804" y="2597633"/>
            <a:ext cx="1168400" cy="323165"/>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5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5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50" name="テキスト ボックス 1"/>
          <p:cNvSpPr txBox="1">
            <a:spLocks noChangeArrowheads="1"/>
          </p:cNvSpPr>
          <p:nvPr/>
        </p:nvSpPr>
        <p:spPr>
          <a:xfrm>
            <a:off x="4299903" y="2621577"/>
            <a:ext cx="1605597" cy="275276"/>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落ち着いたら</a:t>
            </a:r>
            <a:endPar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51" name="テキスト ボックス 1"/>
          <p:cNvSpPr txBox="1">
            <a:spLocks noChangeArrowheads="1"/>
          </p:cNvSpPr>
          <p:nvPr/>
        </p:nvSpPr>
        <p:spPr>
          <a:xfrm>
            <a:off x="5887404" y="2597633"/>
            <a:ext cx="1168400" cy="323165"/>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5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5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52" name="テキスト ボックス 1"/>
          <p:cNvSpPr txBox="1">
            <a:spLocks noChangeArrowheads="1"/>
          </p:cNvSpPr>
          <p:nvPr/>
        </p:nvSpPr>
        <p:spPr>
          <a:xfrm>
            <a:off x="6119178" y="2620716"/>
            <a:ext cx="2665095" cy="276999"/>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津波到達</a:t>
            </a:r>
            <a:endPar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53" name="正方形/長方形 57"/>
          <p:cNvSpPr/>
          <p:nvPr/>
        </p:nvSpPr>
        <p:spPr>
          <a:xfrm>
            <a:off x="555625" y="2990850"/>
            <a:ext cx="6381750" cy="1447799"/>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00" dirty="0"/>
          </a:p>
        </p:txBody>
      </p:sp>
      <p:sp>
        <p:nvSpPr>
          <p:cNvPr id="1254" name="テキスト ボックス 58"/>
          <p:cNvSpPr txBox="1"/>
          <p:nvPr/>
        </p:nvSpPr>
        <p:spPr>
          <a:xfrm>
            <a:off x="536575" y="3213735"/>
            <a:ext cx="2190750" cy="215444"/>
          </a:xfrm>
          <a:prstGeom prst="rect">
            <a:avLst/>
          </a:prstGeom>
          <a:noFill/>
        </p:spPr>
        <p:txBody>
          <a:bodyPr wrap="square" rtlCol="0">
            <a:spAutoFit/>
          </a:bodyPr>
          <a:lstStyle/>
          <a:p>
            <a:r>
              <a:rPr kumimoji="1" lang="ja-JP" altLang="en-US" sz="800" dirty="0" smtClean="0">
                <a:solidFill>
                  <a:srgbClr val="002060"/>
                </a:solidFill>
              </a:rPr>
              <a:t>●</a:t>
            </a:r>
            <a:r>
              <a:rPr kumimoji="1" lang="ja-JP" altLang="en-US" sz="800" dirty="0" smtClean="0"/>
              <a:t>地震についての情報を収集する</a:t>
            </a:r>
            <a:endParaRPr kumimoji="1" lang="en-US" altLang="ja-JP" sz="800" dirty="0" smtClean="0"/>
          </a:p>
        </p:txBody>
      </p:sp>
      <p:sp>
        <p:nvSpPr>
          <p:cNvPr id="1255" name="テキスト ボックス 59"/>
          <p:cNvSpPr txBox="1"/>
          <p:nvPr/>
        </p:nvSpPr>
        <p:spPr>
          <a:xfrm>
            <a:off x="2727324" y="3213735"/>
            <a:ext cx="1704975" cy="461665"/>
          </a:xfrm>
          <a:prstGeom prst="rect">
            <a:avLst/>
          </a:prstGeom>
          <a:noFill/>
        </p:spPr>
        <p:txBody>
          <a:bodyPr wrap="square" rtlCol="0">
            <a:spAutoFit/>
          </a:bodyPr>
          <a:lstStyle/>
          <a:p>
            <a:r>
              <a:rPr kumimoji="1" lang="ja-JP" altLang="en-US" sz="800" dirty="0" smtClean="0"/>
              <a:t>各担当</a:t>
            </a:r>
            <a:r>
              <a:rPr kumimoji="1" lang="ja-JP" altLang="en-US" sz="800" dirty="0" smtClean="0"/>
              <a:t>の状況確認</a:t>
            </a:r>
            <a:endParaRPr kumimoji="1" lang="en-US" altLang="ja-JP" sz="800" dirty="0" smtClean="0"/>
          </a:p>
          <a:p>
            <a:r>
              <a:rPr lang="ja-JP" altLang="en-US" sz="800" dirty="0" smtClean="0"/>
              <a:t>必要</a:t>
            </a:r>
            <a:r>
              <a:rPr lang="ja-JP" altLang="en-US" sz="800" dirty="0" smtClean="0"/>
              <a:t>に応じて役割分担の変更</a:t>
            </a:r>
            <a:r>
              <a:rPr lang="ja-JP" altLang="en-US" sz="800" dirty="0" smtClean="0"/>
              <a:t>を指示</a:t>
            </a:r>
            <a:r>
              <a:rPr lang="ja-JP" altLang="en-US" sz="800" dirty="0" smtClean="0"/>
              <a:t>する</a:t>
            </a:r>
            <a:endParaRPr kumimoji="1" lang="ja-JP" altLang="en-US" sz="800" dirty="0"/>
          </a:p>
        </p:txBody>
      </p:sp>
      <p:sp>
        <p:nvSpPr>
          <p:cNvPr id="1256" name="テキスト ボックス 60"/>
          <p:cNvSpPr txBox="1"/>
          <p:nvPr/>
        </p:nvSpPr>
        <p:spPr>
          <a:xfrm>
            <a:off x="4363719" y="3213735"/>
            <a:ext cx="1752601" cy="584775"/>
          </a:xfrm>
          <a:prstGeom prst="rect">
            <a:avLst/>
          </a:prstGeom>
          <a:noFill/>
        </p:spPr>
        <p:txBody>
          <a:bodyPr wrap="square" rtlCol="0">
            <a:spAutoFit/>
          </a:bodyPr>
          <a:lstStyle/>
          <a:p>
            <a:r>
              <a:rPr kumimoji="1" lang="ja-JP" altLang="en-US" sz="800" dirty="0" smtClean="0"/>
              <a:t>各担当</a:t>
            </a:r>
            <a:r>
              <a:rPr kumimoji="1" lang="ja-JP" altLang="en-US" sz="800" dirty="0" smtClean="0"/>
              <a:t>へ避難開始を</a:t>
            </a:r>
            <a:r>
              <a:rPr kumimoji="1" lang="ja-JP" altLang="en-US" sz="800" dirty="0" smtClean="0"/>
              <a:t>指示（</a:t>
            </a:r>
            <a:r>
              <a:rPr lang="ja-JP" altLang="en-US" sz="800" dirty="0" smtClean="0">
                <a:solidFill>
                  <a:srgbClr val="002060"/>
                </a:solidFill>
              </a:rPr>
              <a:t>館内</a:t>
            </a:r>
            <a:r>
              <a:rPr lang="ja-JP" altLang="en-US" sz="800" dirty="0" smtClean="0">
                <a:solidFill>
                  <a:srgbClr val="002060"/>
                </a:solidFill>
              </a:rPr>
              <a:t>放送担当に</a:t>
            </a:r>
            <a:r>
              <a:rPr lang="ja-JP" altLang="en-US" sz="800" dirty="0" smtClean="0">
                <a:solidFill>
                  <a:srgbClr val="002060"/>
                </a:solidFill>
              </a:rPr>
              <a:t>、避難</a:t>
            </a:r>
            <a:r>
              <a:rPr lang="ja-JP" altLang="en-US" sz="800" dirty="0" smtClean="0">
                <a:solidFill>
                  <a:srgbClr val="002060"/>
                </a:solidFill>
              </a:rPr>
              <a:t>開始の旨を放送するように指示する</a:t>
            </a:r>
            <a:r>
              <a:rPr lang="ja-JP" altLang="en-US" sz="800" dirty="0" smtClean="0">
                <a:solidFill>
                  <a:srgbClr val="002060"/>
                </a:solidFill>
              </a:rPr>
              <a:t>。</a:t>
            </a:r>
            <a:r>
              <a:rPr lang="ja-JP" altLang="en-US" sz="800" dirty="0" smtClean="0"/>
              <a:t>）</a:t>
            </a:r>
            <a:endParaRPr lang="ja-JP" altLang="en-US" sz="800" dirty="0" smtClean="0"/>
          </a:p>
          <a:p>
            <a:r>
              <a:rPr lang="ja-JP" altLang="en-US" sz="800" dirty="0" smtClean="0"/>
              <a:t>自身</a:t>
            </a:r>
            <a:r>
              <a:rPr lang="ja-JP" altLang="en-US" sz="800" dirty="0" smtClean="0"/>
              <a:t>も避難場所へ移動開始</a:t>
            </a:r>
            <a:endParaRPr kumimoji="1" lang="ja-JP" altLang="en-US" sz="800" dirty="0"/>
          </a:p>
        </p:txBody>
      </p:sp>
      <p:cxnSp>
        <p:nvCxnSpPr>
          <p:cNvPr id="1257" name="直線コネクタ 63"/>
          <p:cNvCxnSpPr/>
          <p:nvPr/>
        </p:nvCxnSpPr>
        <p:spPr>
          <a:xfrm>
            <a:off x="2622550" y="3124200"/>
            <a:ext cx="3175" cy="1231900"/>
          </a:xfrm>
          <a:prstGeom prst="line">
            <a:avLst/>
          </a:prstGeom>
          <a:ln w="952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258" name="正方形/長方形 78"/>
          <p:cNvSpPr/>
          <p:nvPr/>
        </p:nvSpPr>
        <p:spPr>
          <a:xfrm>
            <a:off x="142875" y="4516757"/>
            <a:ext cx="342899" cy="1207767"/>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latin typeface="メイリオ" pitchFamily="50" charset="-128"/>
                <a:ea typeface="メイリオ" pitchFamily="50" charset="-128"/>
                <a:cs typeface="メイリオ" pitchFamily="50" charset="-128"/>
              </a:rPr>
              <a:t>館内放送担当</a:t>
            </a:r>
            <a:endParaRPr kumimoji="1" lang="ja-JP" altLang="en-US" sz="900" dirty="0">
              <a:latin typeface="メイリオ" pitchFamily="50" charset="-128"/>
              <a:ea typeface="メイリオ" pitchFamily="50" charset="-128"/>
              <a:cs typeface="メイリオ" pitchFamily="50" charset="-128"/>
            </a:endParaRPr>
          </a:p>
        </p:txBody>
      </p:sp>
      <p:sp>
        <p:nvSpPr>
          <p:cNvPr id="1259" name="正方形/長方形 79"/>
          <p:cNvSpPr/>
          <p:nvPr/>
        </p:nvSpPr>
        <p:spPr>
          <a:xfrm>
            <a:off x="555625" y="4516756"/>
            <a:ext cx="6381750" cy="1207769"/>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00" dirty="0"/>
          </a:p>
        </p:txBody>
      </p:sp>
      <p:sp>
        <p:nvSpPr>
          <p:cNvPr id="1260" name="テキスト ボックス 80"/>
          <p:cNvSpPr txBox="1"/>
          <p:nvPr/>
        </p:nvSpPr>
        <p:spPr>
          <a:xfrm>
            <a:off x="536575" y="4728210"/>
            <a:ext cx="2190750" cy="461665"/>
          </a:xfrm>
          <a:prstGeom prst="rect">
            <a:avLst/>
          </a:prstGeom>
          <a:noFill/>
        </p:spPr>
        <p:txBody>
          <a:bodyPr wrap="square" rtlCol="0">
            <a:spAutoFit/>
          </a:bodyPr>
          <a:lstStyle/>
          <a:p>
            <a:r>
              <a:rPr kumimoji="1" lang="ja-JP" altLang="en-US" sz="800" dirty="0" smtClean="0">
                <a:solidFill>
                  <a:schemeClr val="accent3">
                    <a:lumMod val="50000"/>
                  </a:schemeClr>
                </a:solidFill>
              </a:rPr>
              <a:t>●</a:t>
            </a:r>
            <a:r>
              <a:rPr kumimoji="1" lang="ja-JP" altLang="en-US" sz="800" dirty="0" smtClean="0"/>
              <a:t>館内放送による事実案内実施</a:t>
            </a:r>
            <a:endParaRPr kumimoji="1" lang="en-US" altLang="ja-JP" sz="800" dirty="0" smtClean="0"/>
          </a:p>
          <a:p>
            <a:r>
              <a:rPr lang="ja-JP" altLang="en-US" sz="800" dirty="0" smtClean="0">
                <a:solidFill>
                  <a:schemeClr val="accent3">
                    <a:lumMod val="50000"/>
                  </a:schemeClr>
                </a:solidFill>
              </a:rPr>
              <a:t>●</a:t>
            </a:r>
            <a:r>
              <a:rPr lang="ja-JP" altLang="en-US" sz="800" dirty="0" smtClean="0"/>
              <a:t>全体統括担当に避難方針確認</a:t>
            </a:r>
            <a:endParaRPr lang="en-US" altLang="ja-JP" sz="800" dirty="0" smtClean="0"/>
          </a:p>
          <a:p>
            <a:r>
              <a:rPr kumimoji="1" lang="ja-JP" altLang="en-US" sz="800" dirty="0" smtClean="0"/>
              <a:t>⇒</a:t>
            </a:r>
            <a:r>
              <a:rPr kumimoji="1" lang="ja-JP" altLang="en-US" sz="800" u="sng" dirty="0" smtClean="0"/>
              <a:t>避難の必要がない場合対応終了</a:t>
            </a:r>
            <a:endParaRPr kumimoji="1" lang="ja-JP" altLang="en-US" sz="800" u="sng" dirty="0"/>
          </a:p>
        </p:txBody>
      </p:sp>
      <p:sp>
        <p:nvSpPr>
          <p:cNvPr id="1261" name="テキスト ボックス 81"/>
          <p:cNvSpPr txBox="1"/>
          <p:nvPr/>
        </p:nvSpPr>
        <p:spPr>
          <a:xfrm>
            <a:off x="2613025" y="4724400"/>
            <a:ext cx="1729740" cy="338554"/>
          </a:xfrm>
          <a:prstGeom prst="rect">
            <a:avLst/>
          </a:prstGeom>
          <a:noFill/>
        </p:spPr>
        <p:txBody>
          <a:bodyPr wrap="square" rtlCol="0">
            <a:spAutoFit/>
          </a:bodyPr>
          <a:lstStyle/>
          <a:p>
            <a:r>
              <a:rPr kumimoji="1" lang="ja-JP" altLang="en-US" sz="800" dirty="0" smtClean="0">
                <a:solidFill>
                  <a:schemeClr val="accent3">
                    <a:lumMod val="50000"/>
                  </a:schemeClr>
                </a:solidFill>
              </a:rPr>
              <a:t>●</a:t>
            </a:r>
            <a:r>
              <a:rPr kumimoji="1" lang="ja-JP" altLang="en-US" sz="800" dirty="0" smtClean="0"/>
              <a:t>避難指示の呼び掛けの実施</a:t>
            </a:r>
            <a:endParaRPr kumimoji="1" lang="en-US" altLang="ja-JP" sz="800" dirty="0" smtClean="0"/>
          </a:p>
          <a:p>
            <a:r>
              <a:rPr lang="en-US" altLang="ja-JP" sz="800" dirty="0" smtClean="0"/>
              <a:t>※</a:t>
            </a:r>
            <a:r>
              <a:rPr lang="ja-JP" altLang="en-US" sz="800" dirty="0" smtClean="0"/>
              <a:t>一定時間、放送を繰り返す</a:t>
            </a:r>
            <a:endParaRPr lang="en-US" altLang="ja-JP" sz="800" dirty="0" smtClean="0"/>
          </a:p>
        </p:txBody>
      </p:sp>
      <p:sp>
        <p:nvSpPr>
          <p:cNvPr id="1262" name="テキスト ボックス 82"/>
          <p:cNvSpPr txBox="1"/>
          <p:nvPr/>
        </p:nvSpPr>
        <p:spPr>
          <a:xfrm>
            <a:off x="4396104" y="4701540"/>
            <a:ext cx="1704975" cy="461665"/>
          </a:xfrm>
          <a:prstGeom prst="rect">
            <a:avLst/>
          </a:prstGeom>
          <a:noFill/>
        </p:spPr>
        <p:txBody>
          <a:bodyPr wrap="square" rtlCol="0">
            <a:spAutoFit/>
          </a:bodyPr>
          <a:lstStyle/>
          <a:p>
            <a:r>
              <a:rPr kumimoji="1" lang="ja-JP" altLang="en-US" sz="800" dirty="0" smtClean="0"/>
              <a:t>館内</a:t>
            </a:r>
            <a:r>
              <a:rPr kumimoji="1" lang="ja-JP" altLang="en-US" sz="800" dirty="0" smtClean="0"/>
              <a:t>放送による各担当への避難開始指示</a:t>
            </a:r>
            <a:endParaRPr kumimoji="1" lang="en-US" altLang="ja-JP" sz="800" dirty="0" smtClean="0"/>
          </a:p>
          <a:p>
            <a:r>
              <a:rPr kumimoji="1" lang="ja-JP" altLang="en-US" sz="800" dirty="0" smtClean="0"/>
              <a:t>避難</a:t>
            </a:r>
            <a:r>
              <a:rPr kumimoji="1" lang="ja-JP" altLang="en-US" sz="800" dirty="0" smtClean="0"/>
              <a:t>場所へ移動開始</a:t>
            </a:r>
            <a:endParaRPr kumimoji="1" lang="en-US" altLang="ja-JP" sz="800" dirty="0" smtClean="0"/>
          </a:p>
        </p:txBody>
      </p:sp>
      <p:cxnSp>
        <p:nvCxnSpPr>
          <p:cNvPr id="1263" name="直線コネクタ 28"/>
          <p:cNvCxnSpPr/>
          <p:nvPr/>
        </p:nvCxnSpPr>
        <p:spPr>
          <a:xfrm>
            <a:off x="4295775" y="3124200"/>
            <a:ext cx="0" cy="613410"/>
          </a:xfrm>
          <a:prstGeom prst="line">
            <a:avLst/>
          </a:prstGeom>
          <a:ln w="952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64" name="直線コネクタ 30"/>
          <p:cNvCxnSpPr/>
          <p:nvPr/>
        </p:nvCxnSpPr>
        <p:spPr>
          <a:xfrm>
            <a:off x="2628900" y="4631055"/>
            <a:ext cx="0" cy="971550"/>
          </a:xfrm>
          <a:prstGeom prst="line">
            <a:avLst/>
          </a:prstGeom>
          <a:ln w="952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265" name="テキスト ボックス 27"/>
          <p:cNvSpPr txBox="1"/>
          <p:nvPr/>
        </p:nvSpPr>
        <p:spPr>
          <a:xfrm>
            <a:off x="532765" y="3061335"/>
            <a:ext cx="1562100" cy="230832"/>
          </a:xfrm>
          <a:prstGeom prst="rect">
            <a:avLst/>
          </a:prstGeom>
          <a:noFill/>
        </p:spPr>
        <p:txBody>
          <a:bodyPr wrap="square" rtlCol="0">
            <a:spAutoFit/>
          </a:bodyPr>
          <a:lstStyle/>
          <a:p>
            <a:r>
              <a:rPr lang="ja-JP" altLang="en-US" sz="900" b="1" dirty="0" smtClean="0">
                <a:solidFill>
                  <a:srgbClr val="002060"/>
                </a:solidFill>
                <a:latin typeface="メイリオ" pitchFamily="50" charset="-128"/>
                <a:ea typeface="メイリオ" pitchFamily="50" charset="-128"/>
                <a:cs typeface="メイリオ" pitchFamily="50" charset="-128"/>
              </a:rPr>
              <a:t>情報を収集する</a:t>
            </a:r>
            <a:endParaRPr kumimoji="1" lang="ja-JP" altLang="en-US" sz="900" b="1" dirty="0">
              <a:solidFill>
                <a:srgbClr val="002060"/>
              </a:solidFill>
              <a:latin typeface="メイリオ" pitchFamily="50" charset="-128"/>
              <a:ea typeface="メイリオ" pitchFamily="50" charset="-128"/>
              <a:cs typeface="メイリオ" pitchFamily="50" charset="-128"/>
            </a:endParaRPr>
          </a:p>
        </p:txBody>
      </p:sp>
      <p:sp>
        <p:nvSpPr>
          <p:cNvPr id="1266" name="テキスト ボックス 33"/>
          <p:cNvSpPr txBox="1"/>
          <p:nvPr/>
        </p:nvSpPr>
        <p:spPr>
          <a:xfrm>
            <a:off x="2613025" y="3061335"/>
            <a:ext cx="1562100" cy="230832"/>
          </a:xfrm>
          <a:prstGeom prst="rect">
            <a:avLst/>
          </a:prstGeom>
          <a:noFill/>
        </p:spPr>
        <p:txBody>
          <a:bodyPr wrap="square" rtlCol="0">
            <a:spAutoFit/>
          </a:bodyPr>
          <a:lstStyle/>
          <a:p>
            <a:r>
              <a:rPr kumimoji="1" lang="ja-JP" altLang="en-US" sz="900" b="1" dirty="0" smtClean="0">
                <a:solidFill>
                  <a:srgbClr val="002060"/>
                </a:solidFill>
                <a:latin typeface="メイリオ" pitchFamily="50" charset="-128"/>
                <a:ea typeface="メイリオ" pitchFamily="50" charset="-128"/>
                <a:cs typeface="メイリオ" pitchFamily="50" charset="-128"/>
              </a:rPr>
              <a:t>状況を確認する</a:t>
            </a:r>
            <a:endParaRPr kumimoji="1" lang="ja-JP" altLang="en-US" sz="900" b="1" dirty="0">
              <a:solidFill>
                <a:srgbClr val="002060"/>
              </a:solidFill>
              <a:latin typeface="メイリオ" pitchFamily="50" charset="-128"/>
              <a:ea typeface="メイリオ" pitchFamily="50" charset="-128"/>
              <a:cs typeface="メイリオ" pitchFamily="50" charset="-128"/>
            </a:endParaRPr>
          </a:p>
        </p:txBody>
      </p:sp>
      <p:sp>
        <p:nvSpPr>
          <p:cNvPr id="1267" name="テキスト ボックス 34"/>
          <p:cNvSpPr txBox="1"/>
          <p:nvPr/>
        </p:nvSpPr>
        <p:spPr>
          <a:xfrm>
            <a:off x="4266565" y="3061335"/>
            <a:ext cx="1562100" cy="230832"/>
          </a:xfrm>
          <a:prstGeom prst="rect">
            <a:avLst/>
          </a:prstGeom>
          <a:noFill/>
        </p:spPr>
        <p:txBody>
          <a:bodyPr wrap="square" rtlCol="0">
            <a:spAutoFit/>
          </a:bodyPr>
          <a:lstStyle/>
          <a:p>
            <a:r>
              <a:rPr kumimoji="1" lang="ja-JP" altLang="en-US" sz="900" b="1" dirty="0" smtClean="0">
                <a:solidFill>
                  <a:srgbClr val="002060"/>
                </a:solidFill>
                <a:latin typeface="メイリオ" pitchFamily="50" charset="-128"/>
                <a:ea typeface="メイリオ" pitchFamily="50" charset="-128"/>
                <a:cs typeface="メイリオ" pitchFamily="50" charset="-128"/>
              </a:rPr>
              <a:t>避難指示をする</a:t>
            </a:r>
            <a:endParaRPr kumimoji="1" lang="ja-JP" altLang="en-US" sz="900" b="1" dirty="0">
              <a:solidFill>
                <a:srgbClr val="002060"/>
              </a:solidFill>
              <a:latin typeface="メイリオ" pitchFamily="50" charset="-128"/>
              <a:ea typeface="メイリオ" pitchFamily="50" charset="-128"/>
              <a:cs typeface="メイリオ" pitchFamily="50" charset="-128"/>
            </a:endParaRPr>
          </a:p>
        </p:txBody>
      </p:sp>
      <p:sp>
        <p:nvSpPr>
          <p:cNvPr id="1268" name="テキスト ボックス 35"/>
          <p:cNvSpPr txBox="1"/>
          <p:nvPr/>
        </p:nvSpPr>
        <p:spPr>
          <a:xfrm>
            <a:off x="536575" y="3526155"/>
            <a:ext cx="2190750" cy="461665"/>
          </a:xfrm>
          <a:prstGeom prst="rect">
            <a:avLst/>
          </a:prstGeom>
          <a:noFill/>
        </p:spPr>
        <p:txBody>
          <a:bodyPr wrap="square" rtlCol="0">
            <a:spAutoFit/>
          </a:bodyPr>
          <a:lstStyle/>
          <a:p>
            <a:r>
              <a:rPr lang="ja-JP" altLang="en-US" sz="800" dirty="0" smtClean="0">
                <a:solidFill>
                  <a:srgbClr val="002060"/>
                </a:solidFill>
              </a:rPr>
              <a:t>●</a:t>
            </a:r>
            <a:r>
              <a:rPr lang="ja-JP" altLang="en-US" sz="800" dirty="0" smtClean="0"/>
              <a:t>避難実施の有無の判断</a:t>
            </a:r>
            <a:endParaRPr lang="en-US" altLang="ja-JP" sz="800" dirty="0" smtClean="0"/>
          </a:p>
          <a:p>
            <a:r>
              <a:rPr kumimoji="1" lang="ja-JP" altLang="en-US" sz="800" dirty="0" smtClean="0">
                <a:solidFill>
                  <a:srgbClr val="002060"/>
                </a:solidFill>
              </a:rPr>
              <a:t>●</a:t>
            </a:r>
            <a:r>
              <a:rPr kumimoji="1" lang="ja-JP" altLang="en-US" sz="800" dirty="0" smtClean="0"/>
              <a:t>判断に基づく館内放送担当への案内指示</a:t>
            </a:r>
            <a:endParaRPr kumimoji="1" lang="en-US" altLang="ja-JP" sz="800" dirty="0" smtClean="0"/>
          </a:p>
          <a:p>
            <a:r>
              <a:rPr lang="ja-JP" altLang="en-US" sz="800" dirty="0" smtClean="0"/>
              <a:t>⇒</a:t>
            </a:r>
            <a:r>
              <a:rPr lang="ja-JP" altLang="en-US" sz="800" u="sng" dirty="0" smtClean="0"/>
              <a:t>避難の必要がない場合対応終了</a:t>
            </a:r>
            <a:endParaRPr kumimoji="1" lang="ja-JP" altLang="en-US" sz="800" u="sng" dirty="0"/>
          </a:p>
        </p:txBody>
      </p:sp>
      <p:sp>
        <p:nvSpPr>
          <p:cNvPr id="1269" name="テキスト ボックス 36"/>
          <p:cNvSpPr txBox="1"/>
          <p:nvPr/>
        </p:nvSpPr>
        <p:spPr>
          <a:xfrm>
            <a:off x="532765" y="3388995"/>
            <a:ext cx="1562100" cy="230832"/>
          </a:xfrm>
          <a:prstGeom prst="rect">
            <a:avLst/>
          </a:prstGeom>
          <a:noFill/>
        </p:spPr>
        <p:txBody>
          <a:bodyPr wrap="square" rtlCol="0">
            <a:spAutoFit/>
          </a:bodyPr>
          <a:lstStyle/>
          <a:p>
            <a:r>
              <a:rPr kumimoji="1" lang="ja-JP" altLang="en-US" sz="900" b="1" dirty="0" smtClean="0">
                <a:solidFill>
                  <a:srgbClr val="002060"/>
                </a:solidFill>
                <a:latin typeface="メイリオ" pitchFamily="50" charset="-128"/>
                <a:ea typeface="メイリオ" pitchFamily="50" charset="-128"/>
                <a:cs typeface="メイリオ" pitchFamily="50" charset="-128"/>
              </a:rPr>
              <a:t>避難実施を判断する</a:t>
            </a:r>
            <a:endParaRPr kumimoji="1" lang="ja-JP" altLang="en-US" sz="900" b="1" dirty="0">
              <a:solidFill>
                <a:srgbClr val="002060"/>
              </a:solidFill>
              <a:latin typeface="メイリオ" pitchFamily="50" charset="-128"/>
              <a:ea typeface="メイリオ" pitchFamily="50" charset="-128"/>
              <a:cs typeface="メイリオ" pitchFamily="50" charset="-128"/>
            </a:endParaRPr>
          </a:p>
        </p:txBody>
      </p:sp>
      <p:sp>
        <p:nvSpPr>
          <p:cNvPr id="1270" name="テキスト ボックス 37"/>
          <p:cNvSpPr txBox="1"/>
          <p:nvPr/>
        </p:nvSpPr>
        <p:spPr>
          <a:xfrm>
            <a:off x="589915" y="4120515"/>
            <a:ext cx="2045970" cy="338554"/>
          </a:xfrm>
          <a:prstGeom prst="rect">
            <a:avLst/>
          </a:prstGeom>
          <a:noFill/>
        </p:spPr>
        <p:txBody>
          <a:bodyPr wrap="square" rtlCol="0">
            <a:spAutoFit/>
          </a:bodyPr>
          <a:lstStyle/>
          <a:p>
            <a:r>
              <a:rPr kumimoji="1" lang="ja-JP" altLang="en-US" sz="800" dirty="0" smtClean="0">
                <a:solidFill>
                  <a:srgbClr val="002060"/>
                </a:solidFill>
              </a:rPr>
              <a:t>揺れの程度によっては、情報収集よりも</a:t>
            </a:r>
            <a:r>
              <a:rPr lang="ja-JP" altLang="en-US" sz="800" dirty="0" smtClean="0">
                <a:solidFill>
                  <a:srgbClr val="002060"/>
                </a:solidFill>
              </a:rPr>
              <a:t>避難の呼び掛けを優先する。</a:t>
            </a:r>
            <a:endParaRPr kumimoji="1" lang="ja-JP" altLang="en-US" sz="800" dirty="0">
              <a:solidFill>
                <a:srgbClr val="002060"/>
              </a:solidFill>
            </a:endParaRPr>
          </a:p>
        </p:txBody>
      </p:sp>
      <p:sp>
        <p:nvSpPr>
          <p:cNvPr id="1271" name="正方形/長方形 39"/>
          <p:cNvSpPr/>
          <p:nvPr/>
        </p:nvSpPr>
        <p:spPr>
          <a:xfrm>
            <a:off x="2719706" y="3781425"/>
            <a:ext cx="2274570" cy="596266"/>
          </a:xfrm>
          <a:prstGeom prst="rect">
            <a:avLst/>
          </a:prstGeom>
          <a:solidFill>
            <a:schemeClr val="bg1"/>
          </a:solid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00" dirty="0"/>
          </a:p>
        </p:txBody>
      </p:sp>
      <p:sp>
        <p:nvSpPr>
          <p:cNvPr id="1272" name="テキスト ボックス 40"/>
          <p:cNvSpPr txBox="1"/>
          <p:nvPr/>
        </p:nvSpPr>
        <p:spPr>
          <a:xfrm>
            <a:off x="4346575" y="3922395"/>
            <a:ext cx="1649730" cy="215444"/>
          </a:xfrm>
          <a:prstGeom prst="rect">
            <a:avLst/>
          </a:prstGeom>
          <a:noFill/>
        </p:spPr>
        <p:txBody>
          <a:bodyPr wrap="square" rtlCol="0">
            <a:spAutoFit/>
          </a:bodyPr>
          <a:lstStyle/>
          <a:p>
            <a:endParaRPr kumimoji="1" lang="ja-JP" altLang="en-US" sz="800" dirty="0">
              <a:solidFill>
                <a:srgbClr val="002060"/>
              </a:solidFill>
            </a:endParaRPr>
          </a:p>
        </p:txBody>
      </p:sp>
      <p:sp>
        <p:nvSpPr>
          <p:cNvPr id="1273" name="テキスト ボックス 43"/>
          <p:cNvSpPr txBox="1"/>
          <p:nvPr/>
        </p:nvSpPr>
        <p:spPr>
          <a:xfrm>
            <a:off x="6019165" y="3042285"/>
            <a:ext cx="1562100" cy="230832"/>
          </a:xfrm>
          <a:prstGeom prst="rect">
            <a:avLst/>
          </a:prstGeom>
          <a:noFill/>
        </p:spPr>
        <p:txBody>
          <a:bodyPr wrap="square" rtlCol="0">
            <a:spAutoFit/>
          </a:bodyPr>
          <a:lstStyle/>
          <a:p>
            <a:r>
              <a:rPr kumimoji="1" lang="ja-JP" altLang="en-US" sz="900" b="1" dirty="0" smtClean="0">
                <a:solidFill>
                  <a:srgbClr val="C00000"/>
                </a:solidFill>
                <a:latin typeface="メイリオ" pitchFamily="50" charset="-128"/>
                <a:ea typeface="メイリオ" pitchFamily="50" charset="-128"/>
                <a:cs typeface="メイリオ" pitchFamily="50" charset="-128"/>
              </a:rPr>
              <a:t>津波到達</a:t>
            </a:r>
            <a:endParaRPr kumimoji="1" lang="ja-JP" altLang="en-US" sz="900" b="1" dirty="0">
              <a:solidFill>
                <a:srgbClr val="C00000"/>
              </a:solidFill>
              <a:latin typeface="メイリオ" pitchFamily="50" charset="-128"/>
              <a:ea typeface="メイリオ" pitchFamily="50" charset="-128"/>
              <a:cs typeface="メイリオ" pitchFamily="50" charset="-128"/>
            </a:endParaRPr>
          </a:p>
        </p:txBody>
      </p:sp>
      <p:sp>
        <p:nvSpPr>
          <p:cNvPr id="1274" name="テキスト ボックス 46"/>
          <p:cNvSpPr txBox="1"/>
          <p:nvPr/>
        </p:nvSpPr>
        <p:spPr>
          <a:xfrm>
            <a:off x="532765" y="4575810"/>
            <a:ext cx="1562100" cy="230832"/>
          </a:xfrm>
          <a:prstGeom prst="rect">
            <a:avLst/>
          </a:prstGeom>
          <a:noFill/>
        </p:spPr>
        <p:txBody>
          <a:bodyPr wrap="square" rtlCol="0">
            <a:spAutoFit/>
          </a:bodyPr>
          <a:lstStyle/>
          <a:p>
            <a:r>
              <a:rPr kumimoji="1" lang="ja-JP" altLang="en-US" sz="900" b="1" dirty="0" smtClean="0">
                <a:solidFill>
                  <a:srgbClr val="2B3616"/>
                </a:solidFill>
                <a:latin typeface="メイリオ" pitchFamily="50" charset="-128"/>
                <a:ea typeface="メイリオ" pitchFamily="50" charset="-128"/>
                <a:cs typeface="メイリオ" pitchFamily="50" charset="-128"/>
              </a:rPr>
              <a:t>館内放送を実施する</a:t>
            </a:r>
            <a:endParaRPr kumimoji="1" lang="ja-JP" altLang="en-US" sz="900" b="1" dirty="0">
              <a:solidFill>
                <a:srgbClr val="2B3616"/>
              </a:solidFill>
              <a:latin typeface="メイリオ" pitchFamily="50" charset="-128"/>
              <a:ea typeface="メイリオ" pitchFamily="50" charset="-128"/>
              <a:cs typeface="メイリオ" pitchFamily="50" charset="-128"/>
            </a:endParaRPr>
          </a:p>
        </p:txBody>
      </p:sp>
      <p:sp>
        <p:nvSpPr>
          <p:cNvPr id="1275" name="テキスト ボックス 56"/>
          <p:cNvSpPr txBox="1"/>
          <p:nvPr/>
        </p:nvSpPr>
        <p:spPr>
          <a:xfrm>
            <a:off x="536575" y="5309235"/>
            <a:ext cx="2045970" cy="338554"/>
          </a:xfrm>
          <a:prstGeom prst="rect">
            <a:avLst/>
          </a:prstGeom>
          <a:noFill/>
        </p:spPr>
        <p:txBody>
          <a:bodyPr wrap="square" rtlCol="0">
            <a:spAutoFit/>
          </a:bodyPr>
          <a:lstStyle/>
          <a:p>
            <a:r>
              <a:rPr kumimoji="1" lang="ja-JP" altLang="en-US" sz="800" dirty="0" smtClean="0">
                <a:solidFill>
                  <a:schemeClr val="accent3">
                    <a:lumMod val="50000"/>
                  </a:schemeClr>
                </a:solidFill>
              </a:rPr>
              <a:t>何が起きたか（地震、火災等）を的確</a:t>
            </a:r>
            <a:r>
              <a:rPr kumimoji="1" lang="ja-JP" altLang="en-US" sz="800" dirty="0" smtClean="0">
                <a:solidFill>
                  <a:schemeClr val="accent3">
                    <a:lumMod val="50000"/>
                  </a:schemeClr>
                </a:solidFill>
              </a:rPr>
              <a:t>に説明し</a:t>
            </a:r>
            <a:r>
              <a:rPr kumimoji="1" lang="ja-JP" altLang="en-US" sz="800" dirty="0" smtClean="0">
                <a:solidFill>
                  <a:schemeClr val="accent3">
                    <a:lumMod val="50000"/>
                  </a:schemeClr>
                </a:solidFill>
              </a:rPr>
              <a:t>、</a:t>
            </a:r>
            <a:r>
              <a:rPr lang="ja-JP" altLang="en-US" sz="800" dirty="0" smtClean="0">
                <a:solidFill>
                  <a:schemeClr val="accent3">
                    <a:lumMod val="50000"/>
                  </a:schemeClr>
                </a:solidFill>
              </a:rPr>
              <a:t>落ち着いて行動するように呼び掛ける</a:t>
            </a:r>
            <a:r>
              <a:rPr lang="ja-JP" altLang="en-US" sz="800" dirty="0" smtClean="0">
                <a:solidFill>
                  <a:schemeClr val="accent3">
                    <a:lumMod val="50000"/>
                  </a:schemeClr>
                </a:solidFill>
              </a:rPr>
              <a:t>。</a:t>
            </a:r>
            <a:endParaRPr kumimoji="1" lang="ja-JP" altLang="en-US" sz="800" dirty="0">
              <a:solidFill>
                <a:schemeClr val="accent3">
                  <a:lumMod val="50000"/>
                </a:schemeClr>
              </a:solidFill>
            </a:endParaRPr>
          </a:p>
        </p:txBody>
      </p:sp>
      <p:sp>
        <p:nvSpPr>
          <p:cNvPr id="1276" name="テキスト ボックス 65"/>
          <p:cNvSpPr txBox="1"/>
          <p:nvPr/>
        </p:nvSpPr>
        <p:spPr>
          <a:xfrm>
            <a:off x="2613025" y="4575810"/>
            <a:ext cx="1562100" cy="230832"/>
          </a:xfrm>
          <a:prstGeom prst="rect">
            <a:avLst/>
          </a:prstGeom>
          <a:noFill/>
        </p:spPr>
        <p:txBody>
          <a:bodyPr wrap="square" rtlCol="0">
            <a:spAutoFit/>
          </a:bodyPr>
          <a:lstStyle/>
          <a:p>
            <a:r>
              <a:rPr kumimoji="1" lang="ja-JP" altLang="en-US" sz="900" b="1" dirty="0" smtClean="0">
                <a:solidFill>
                  <a:srgbClr val="2B3616"/>
                </a:solidFill>
                <a:latin typeface="メイリオ" pitchFamily="50" charset="-128"/>
                <a:ea typeface="メイリオ" pitchFamily="50" charset="-128"/>
                <a:cs typeface="メイリオ" pitchFamily="50" charset="-128"/>
              </a:rPr>
              <a:t>放送を繰り返す</a:t>
            </a:r>
            <a:endParaRPr kumimoji="1" lang="ja-JP" altLang="en-US" sz="900" b="1" dirty="0">
              <a:solidFill>
                <a:srgbClr val="2B3616"/>
              </a:solidFill>
              <a:latin typeface="メイリオ" pitchFamily="50" charset="-128"/>
              <a:ea typeface="メイリオ" pitchFamily="50" charset="-128"/>
              <a:cs typeface="メイリオ" pitchFamily="50" charset="-128"/>
            </a:endParaRPr>
          </a:p>
        </p:txBody>
      </p:sp>
      <p:sp>
        <p:nvSpPr>
          <p:cNvPr id="1277" name="テキスト ボックス 66"/>
          <p:cNvSpPr txBox="1"/>
          <p:nvPr/>
        </p:nvSpPr>
        <p:spPr>
          <a:xfrm>
            <a:off x="2677795" y="5309235"/>
            <a:ext cx="1664970" cy="338554"/>
          </a:xfrm>
          <a:prstGeom prst="rect">
            <a:avLst/>
          </a:prstGeom>
          <a:noFill/>
        </p:spPr>
        <p:txBody>
          <a:bodyPr wrap="square" rtlCol="0">
            <a:spAutoFit/>
          </a:bodyPr>
          <a:lstStyle/>
          <a:p>
            <a:r>
              <a:rPr lang="ja-JP" altLang="en-US" sz="800" dirty="0" smtClean="0">
                <a:solidFill>
                  <a:schemeClr val="accent3">
                    <a:lumMod val="50000"/>
                  </a:schemeClr>
                </a:solidFill>
              </a:rPr>
              <a:t>エレベーターを使用せず階段で移動するように案内する。</a:t>
            </a:r>
            <a:endParaRPr lang="ja-JP" altLang="en-US" sz="800" dirty="0">
              <a:solidFill>
                <a:schemeClr val="accent3">
                  <a:lumMod val="50000"/>
                </a:schemeClr>
              </a:solidFill>
            </a:endParaRPr>
          </a:p>
        </p:txBody>
      </p:sp>
      <p:sp>
        <p:nvSpPr>
          <p:cNvPr id="1278" name="テキスト ボックス 69"/>
          <p:cNvSpPr txBox="1"/>
          <p:nvPr/>
        </p:nvSpPr>
        <p:spPr>
          <a:xfrm>
            <a:off x="4291330" y="4575810"/>
            <a:ext cx="1562100" cy="230832"/>
          </a:xfrm>
          <a:prstGeom prst="rect">
            <a:avLst/>
          </a:prstGeom>
          <a:noFill/>
        </p:spPr>
        <p:txBody>
          <a:bodyPr wrap="square" rtlCol="0">
            <a:spAutoFit/>
          </a:bodyPr>
          <a:lstStyle/>
          <a:p>
            <a:r>
              <a:rPr kumimoji="1" lang="ja-JP" altLang="en-US" sz="900" b="1" dirty="0" smtClean="0">
                <a:solidFill>
                  <a:srgbClr val="2B3616"/>
                </a:solidFill>
                <a:latin typeface="メイリオ" pitchFamily="50" charset="-128"/>
                <a:ea typeface="メイリオ" pitchFamily="50" charset="-128"/>
                <a:cs typeface="メイリオ" pitchFamily="50" charset="-128"/>
              </a:rPr>
              <a:t>避難指示を放送する</a:t>
            </a:r>
            <a:endParaRPr kumimoji="1" lang="ja-JP" altLang="en-US" sz="900" b="1" dirty="0">
              <a:solidFill>
                <a:srgbClr val="2B3616"/>
              </a:solidFill>
              <a:latin typeface="メイリオ" pitchFamily="50" charset="-128"/>
              <a:ea typeface="メイリオ" pitchFamily="50" charset="-128"/>
              <a:cs typeface="メイリオ" pitchFamily="50" charset="-128"/>
            </a:endParaRPr>
          </a:p>
        </p:txBody>
      </p:sp>
      <p:sp>
        <p:nvSpPr>
          <p:cNvPr id="1279" name="テキスト ボックス 70"/>
          <p:cNvSpPr txBox="1"/>
          <p:nvPr/>
        </p:nvSpPr>
        <p:spPr>
          <a:xfrm>
            <a:off x="4407535" y="5280660"/>
            <a:ext cx="1718310" cy="461665"/>
          </a:xfrm>
          <a:prstGeom prst="rect">
            <a:avLst/>
          </a:prstGeom>
          <a:noFill/>
        </p:spPr>
        <p:txBody>
          <a:bodyPr wrap="square" rtlCol="0">
            <a:spAutoFit/>
          </a:bodyPr>
          <a:lstStyle/>
          <a:p>
            <a:r>
              <a:rPr lang="ja-JP" altLang="en-US" sz="800" dirty="0" smtClean="0">
                <a:solidFill>
                  <a:schemeClr val="accent3">
                    <a:lumMod val="50000"/>
                  </a:schemeClr>
                </a:solidFill>
              </a:rPr>
              <a:t>全体統括の指示がなくても、津波到達時間を鑑みて、一定時間になったら避難開始案内を実施する。</a:t>
            </a:r>
            <a:endParaRPr lang="ja-JP" altLang="en-US" sz="800" dirty="0">
              <a:solidFill>
                <a:schemeClr val="accent3">
                  <a:lumMod val="50000"/>
                </a:schemeClr>
              </a:solidFill>
            </a:endParaRPr>
          </a:p>
        </p:txBody>
      </p:sp>
      <p:sp>
        <p:nvSpPr>
          <p:cNvPr id="1280" name="テキスト ボックス 73"/>
          <p:cNvSpPr txBox="1"/>
          <p:nvPr/>
        </p:nvSpPr>
        <p:spPr>
          <a:xfrm>
            <a:off x="6110605" y="4556760"/>
            <a:ext cx="1562100" cy="230832"/>
          </a:xfrm>
          <a:prstGeom prst="rect">
            <a:avLst/>
          </a:prstGeom>
          <a:noFill/>
        </p:spPr>
        <p:txBody>
          <a:bodyPr wrap="square" rtlCol="0">
            <a:spAutoFit/>
          </a:bodyPr>
          <a:lstStyle/>
          <a:p>
            <a:r>
              <a:rPr kumimoji="1" lang="ja-JP" altLang="en-US" sz="900" b="1" dirty="0" smtClean="0">
                <a:solidFill>
                  <a:srgbClr val="C00000"/>
                </a:solidFill>
                <a:latin typeface="メイリオ" pitchFamily="50" charset="-128"/>
                <a:ea typeface="メイリオ" pitchFamily="50" charset="-128"/>
                <a:cs typeface="メイリオ" pitchFamily="50" charset="-128"/>
              </a:rPr>
              <a:t>津波到達</a:t>
            </a:r>
            <a:endParaRPr kumimoji="1" lang="ja-JP" altLang="en-US" sz="900" b="1" dirty="0">
              <a:solidFill>
                <a:srgbClr val="C00000"/>
              </a:solidFill>
              <a:latin typeface="メイリオ" pitchFamily="50" charset="-128"/>
              <a:ea typeface="メイリオ" pitchFamily="50" charset="-128"/>
              <a:cs typeface="メイリオ" pitchFamily="50" charset="-128"/>
            </a:endParaRPr>
          </a:p>
        </p:txBody>
      </p:sp>
      <p:cxnSp>
        <p:nvCxnSpPr>
          <p:cNvPr id="1281" name="直線コネクタ 75"/>
          <p:cNvCxnSpPr/>
          <p:nvPr/>
        </p:nvCxnSpPr>
        <p:spPr>
          <a:xfrm>
            <a:off x="4295775" y="4631055"/>
            <a:ext cx="0" cy="971550"/>
          </a:xfrm>
          <a:prstGeom prst="line">
            <a:avLst/>
          </a:prstGeom>
          <a:ln w="952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82" name="直線コネクタ 76"/>
          <p:cNvCxnSpPr/>
          <p:nvPr/>
        </p:nvCxnSpPr>
        <p:spPr>
          <a:xfrm>
            <a:off x="6124575" y="4631055"/>
            <a:ext cx="0" cy="971550"/>
          </a:xfrm>
          <a:prstGeom prst="line">
            <a:avLst/>
          </a:prstGeom>
          <a:ln w="952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83" name="直線コネクタ 84"/>
          <p:cNvCxnSpPr/>
          <p:nvPr/>
        </p:nvCxnSpPr>
        <p:spPr>
          <a:xfrm>
            <a:off x="6051550" y="3124200"/>
            <a:ext cx="0" cy="613410"/>
          </a:xfrm>
          <a:prstGeom prst="line">
            <a:avLst/>
          </a:prstGeom>
          <a:ln w="952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284" name="正方形/長方形 85"/>
          <p:cNvSpPr/>
          <p:nvPr/>
        </p:nvSpPr>
        <p:spPr>
          <a:xfrm>
            <a:off x="142875" y="5795012"/>
            <a:ext cx="342899" cy="1310637"/>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latin typeface="メイリオ" pitchFamily="50" charset="-128"/>
                <a:ea typeface="メイリオ" pitchFamily="50" charset="-128"/>
                <a:cs typeface="メイリオ" pitchFamily="50" charset="-128"/>
              </a:rPr>
              <a:t>避難誘導担当</a:t>
            </a:r>
            <a:endParaRPr kumimoji="1" lang="ja-JP" altLang="en-US" sz="900" dirty="0">
              <a:latin typeface="メイリオ" pitchFamily="50" charset="-128"/>
              <a:ea typeface="メイリオ" pitchFamily="50" charset="-128"/>
              <a:cs typeface="メイリオ" pitchFamily="50" charset="-128"/>
            </a:endParaRPr>
          </a:p>
        </p:txBody>
      </p:sp>
      <p:sp>
        <p:nvSpPr>
          <p:cNvPr id="1285" name="正方形/長方形 86"/>
          <p:cNvSpPr/>
          <p:nvPr/>
        </p:nvSpPr>
        <p:spPr>
          <a:xfrm>
            <a:off x="555625" y="5795011"/>
            <a:ext cx="6381750" cy="131063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00" dirty="0"/>
          </a:p>
        </p:txBody>
      </p:sp>
      <p:sp>
        <p:nvSpPr>
          <p:cNvPr id="1286" name="テキスト ボックス 87"/>
          <p:cNvSpPr txBox="1"/>
          <p:nvPr/>
        </p:nvSpPr>
        <p:spPr>
          <a:xfrm>
            <a:off x="669925" y="6006465"/>
            <a:ext cx="2190750" cy="584775"/>
          </a:xfrm>
          <a:prstGeom prst="rect">
            <a:avLst/>
          </a:prstGeom>
          <a:noFill/>
        </p:spPr>
        <p:txBody>
          <a:bodyPr wrap="square" rtlCol="0">
            <a:spAutoFit/>
          </a:bodyPr>
          <a:lstStyle/>
          <a:p>
            <a:r>
              <a:rPr kumimoji="1" lang="ja-JP" altLang="en-US" sz="800" dirty="0" smtClean="0"/>
              <a:t>お客</a:t>
            </a:r>
            <a:r>
              <a:rPr kumimoji="1" lang="ja-JP" altLang="en-US" sz="800" dirty="0" smtClean="0"/>
              <a:t>様</a:t>
            </a:r>
            <a:r>
              <a:rPr kumimoji="1" lang="ja-JP" altLang="en-US" sz="800" dirty="0" smtClean="0"/>
              <a:t>へ落ち着いて行動するように呼び</a:t>
            </a:r>
            <a:endParaRPr kumimoji="1" lang="en-US" altLang="ja-JP" sz="800" dirty="0" smtClean="0"/>
          </a:p>
          <a:p>
            <a:r>
              <a:rPr kumimoji="1" lang="ja-JP" altLang="en-US" sz="800" dirty="0" smtClean="0"/>
              <a:t>掛け、状況を確認</a:t>
            </a:r>
            <a:endParaRPr kumimoji="1" lang="en-US" altLang="ja-JP" sz="800" dirty="0" smtClean="0"/>
          </a:p>
          <a:p>
            <a:r>
              <a:rPr lang="ja-JP" altLang="en-US" sz="800" dirty="0" smtClean="0"/>
              <a:t>館内</a:t>
            </a:r>
            <a:r>
              <a:rPr lang="ja-JP" altLang="en-US" sz="800" dirty="0" smtClean="0"/>
              <a:t>放送</a:t>
            </a:r>
            <a:r>
              <a:rPr lang="ja-JP" altLang="en-US" sz="800" dirty="0" smtClean="0"/>
              <a:t>に従って避難</a:t>
            </a:r>
            <a:r>
              <a:rPr lang="ja-JP" altLang="en-US" sz="800" dirty="0" smtClean="0"/>
              <a:t>方針の確認</a:t>
            </a:r>
            <a:endParaRPr lang="en-US" altLang="ja-JP" sz="800" dirty="0" smtClean="0"/>
          </a:p>
          <a:p>
            <a:r>
              <a:rPr kumimoji="1" lang="ja-JP" altLang="en-US" sz="800" dirty="0" smtClean="0"/>
              <a:t>⇒</a:t>
            </a:r>
            <a:r>
              <a:rPr kumimoji="1" lang="ja-JP" altLang="en-US" sz="800" u="sng" dirty="0" smtClean="0"/>
              <a:t>避難の必要がない場合対応終了</a:t>
            </a:r>
            <a:endParaRPr kumimoji="1" lang="ja-JP" altLang="en-US" sz="800" u="sng" dirty="0"/>
          </a:p>
        </p:txBody>
      </p:sp>
      <p:sp>
        <p:nvSpPr>
          <p:cNvPr id="1287" name="テキスト ボックス 88"/>
          <p:cNvSpPr txBox="1"/>
          <p:nvPr/>
        </p:nvSpPr>
        <p:spPr>
          <a:xfrm>
            <a:off x="2717800" y="6002655"/>
            <a:ext cx="1729740" cy="461665"/>
          </a:xfrm>
          <a:prstGeom prst="rect">
            <a:avLst/>
          </a:prstGeom>
          <a:noFill/>
        </p:spPr>
        <p:txBody>
          <a:bodyPr wrap="square" rtlCol="0">
            <a:spAutoFit/>
          </a:bodyPr>
          <a:lstStyle/>
          <a:p>
            <a:r>
              <a:rPr lang="ja-JP" altLang="en-US" sz="800" dirty="0" smtClean="0"/>
              <a:t>館内</a:t>
            </a:r>
            <a:r>
              <a:rPr lang="ja-JP" altLang="en-US" sz="800" dirty="0" smtClean="0"/>
              <a:t>放送</a:t>
            </a:r>
            <a:r>
              <a:rPr lang="ja-JP" altLang="en-US" sz="800" dirty="0" smtClean="0"/>
              <a:t>に従い、</a:t>
            </a:r>
            <a:r>
              <a:rPr lang="ja-JP" altLang="en-US" sz="800" dirty="0" smtClean="0"/>
              <a:t>避難場所へ</a:t>
            </a:r>
            <a:r>
              <a:rPr lang="ja-JP" altLang="en-US" sz="800" dirty="0" smtClean="0"/>
              <a:t>の</a:t>
            </a:r>
            <a:endParaRPr lang="en-US" altLang="ja-JP" sz="800" dirty="0" smtClean="0"/>
          </a:p>
          <a:p>
            <a:r>
              <a:rPr lang="ja-JP" altLang="en-US" sz="800" dirty="0" smtClean="0"/>
              <a:t>誘導</a:t>
            </a:r>
            <a:r>
              <a:rPr lang="ja-JP" altLang="en-US" sz="800" dirty="0" smtClean="0"/>
              <a:t>開始</a:t>
            </a:r>
            <a:endParaRPr kumimoji="1" lang="en-US" altLang="ja-JP" sz="800" dirty="0" smtClean="0"/>
          </a:p>
          <a:p>
            <a:r>
              <a:rPr lang="en-US" altLang="ja-JP" sz="800" dirty="0" smtClean="0"/>
              <a:t>※</a:t>
            </a:r>
            <a:r>
              <a:rPr lang="ja-JP" altLang="en-US" sz="800" dirty="0" smtClean="0"/>
              <a:t>一定時間、誘導を実施する</a:t>
            </a:r>
            <a:endParaRPr lang="en-US" altLang="ja-JP" sz="800" dirty="0" smtClean="0"/>
          </a:p>
        </p:txBody>
      </p:sp>
      <p:sp>
        <p:nvSpPr>
          <p:cNvPr id="1288" name="テキスト ボックス 89"/>
          <p:cNvSpPr txBox="1"/>
          <p:nvPr/>
        </p:nvSpPr>
        <p:spPr>
          <a:xfrm>
            <a:off x="4396104" y="5979795"/>
            <a:ext cx="1704975" cy="338554"/>
          </a:xfrm>
          <a:prstGeom prst="rect">
            <a:avLst/>
          </a:prstGeom>
          <a:noFill/>
        </p:spPr>
        <p:txBody>
          <a:bodyPr wrap="square" rtlCol="0">
            <a:spAutoFit/>
          </a:bodyPr>
          <a:lstStyle/>
          <a:p>
            <a:r>
              <a:rPr kumimoji="1" lang="ja-JP" altLang="en-US" sz="800" dirty="0" smtClean="0"/>
              <a:t>館内</a:t>
            </a:r>
            <a:r>
              <a:rPr kumimoji="1" lang="ja-JP" altLang="en-US" sz="800" dirty="0" smtClean="0"/>
              <a:t>放送</a:t>
            </a:r>
            <a:r>
              <a:rPr kumimoji="1" lang="ja-JP" altLang="en-US" sz="800" dirty="0" smtClean="0"/>
              <a:t>に従い、</a:t>
            </a:r>
            <a:r>
              <a:rPr kumimoji="1" lang="ja-JP" altLang="en-US" sz="800" dirty="0" smtClean="0"/>
              <a:t>避難場所へ移動開始</a:t>
            </a:r>
            <a:endParaRPr kumimoji="1" lang="en-US" altLang="ja-JP" sz="800" dirty="0" smtClean="0"/>
          </a:p>
        </p:txBody>
      </p:sp>
      <p:cxnSp>
        <p:nvCxnSpPr>
          <p:cNvPr id="1289" name="直線コネクタ 90"/>
          <p:cNvCxnSpPr/>
          <p:nvPr/>
        </p:nvCxnSpPr>
        <p:spPr>
          <a:xfrm>
            <a:off x="2628900" y="5909310"/>
            <a:ext cx="0" cy="971550"/>
          </a:xfrm>
          <a:prstGeom prst="line">
            <a:avLst/>
          </a:prstGeom>
          <a:ln w="952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290" name="テキスト ボックス 91"/>
          <p:cNvSpPr txBox="1"/>
          <p:nvPr/>
        </p:nvSpPr>
        <p:spPr>
          <a:xfrm>
            <a:off x="532765" y="5854065"/>
            <a:ext cx="1562100" cy="230832"/>
          </a:xfrm>
          <a:prstGeom prst="rect">
            <a:avLst/>
          </a:prstGeom>
          <a:noFill/>
        </p:spPr>
        <p:txBody>
          <a:bodyPr wrap="square" rtlCol="0">
            <a:spAutoFit/>
          </a:bodyPr>
          <a:lstStyle/>
          <a:p>
            <a:r>
              <a:rPr kumimoji="1" lang="ja-JP" altLang="en-US" sz="900" b="1" dirty="0" smtClean="0">
                <a:solidFill>
                  <a:schemeClr val="accent6">
                    <a:lumMod val="50000"/>
                  </a:schemeClr>
                </a:solidFill>
                <a:latin typeface="メイリオ" pitchFamily="50" charset="-128"/>
                <a:ea typeface="メイリオ" pitchFamily="50" charset="-128"/>
                <a:cs typeface="メイリオ" pitchFamily="50" charset="-128"/>
              </a:rPr>
              <a:t>お客様へ呼び掛けを行う</a:t>
            </a:r>
            <a:endParaRPr kumimoji="1" lang="ja-JP" altLang="en-US" sz="900" b="1" dirty="0">
              <a:solidFill>
                <a:schemeClr val="accent6">
                  <a:lumMod val="50000"/>
                </a:schemeClr>
              </a:solidFill>
              <a:latin typeface="メイリオ" pitchFamily="50" charset="-128"/>
              <a:ea typeface="メイリオ" pitchFamily="50" charset="-128"/>
              <a:cs typeface="メイリオ" pitchFamily="50" charset="-128"/>
            </a:endParaRPr>
          </a:p>
        </p:txBody>
      </p:sp>
      <p:sp>
        <p:nvSpPr>
          <p:cNvPr id="1291" name="テキスト ボックス 92"/>
          <p:cNvSpPr txBox="1"/>
          <p:nvPr/>
        </p:nvSpPr>
        <p:spPr>
          <a:xfrm>
            <a:off x="565150" y="6758940"/>
            <a:ext cx="2045970" cy="338554"/>
          </a:xfrm>
          <a:prstGeom prst="rect">
            <a:avLst/>
          </a:prstGeom>
          <a:noFill/>
        </p:spPr>
        <p:txBody>
          <a:bodyPr wrap="square" rtlCol="0">
            <a:spAutoFit/>
          </a:bodyPr>
          <a:lstStyle/>
          <a:p>
            <a:r>
              <a:rPr kumimoji="1" lang="ja-JP" altLang="en-US" sz="800" dirty="0" smtClean="0">
                <a:solidFill>
                  <a:schemeClr val="accent6">
                    <a:lumMod val="50000"/>
                  </a:schemeClr>
                </a:solidFill>
              </a:rPr>
              <a:t>何が起きたか（地震、火災等）を的確に案内し、</a:t>
            </a:r>
            <a:r>
              <a:rPr lang="ja-JP" altLang="en-US" sz="800" dirty="0" smtClean="0">
                <a:solidFill>
                  <a:schemeClr val="accent6">
                    <a:lumMod val="50000"/>
                  </a:schemeClr>
                </a:solidFill>
              </a:rPr>
              <a:t>落ち着くように呼び掛ける。</a:t>
            </a:r>
            <a:endParaRPr kumimoji="1" lang="ja-JP" altLang="en-US" sz="800" dirty="0">
              <a:solidFill>
                <a:schemeClr val="accent6">
                  <a:lumMod val="50000"/>
                </a:schemeClr>
              </a:solidFill>
            </a:endParaRPr>
          </a:p>
        </p:txBody>
      </p:sp>
      <p:sp>
        <p:nvSpPr>
          <p:cNvPr id="1292" name="テキスト ボックス 95"/>
          <p:cNvSpPr txBox="1"/>
          <p:nvPr/>
        </p:nvSpPr>
        <p:spPr>
          <a:xfrm>
            <a:off x="2613025" y="5854065"/>
            <a:ext cx="1562100" cy="230832"/>
          </a:xfrm>
          <a:prstGeom prst="rect">
            <a:avLst/>
          </a:prstGeom>
          <a:noFill/>
        </p:spPr>
        <p:txBody>
          <a:bodyPr wrap="square" rtlCol="0">
            <a:spAutoFit/>
          </a:bodyPr>
          <a:lstStyle/>
          <a:p>
            <a:r>
              <a:rPr kumimoji="1" lang="ja-JP" altLang="en-US" sz="900" b="1" dirty="0" smtClean="0">
                <a:solidFill>
                  <a:schemeClr val="accent6">
                    <a:lumMod val="50000"/>
                  </a:schemeClr>
                </a:solidFill>
                <a:latin typeface="メイリオ" pitchFamily="50" charset="-128"/>
                <a:ea typeface="メイリオ" pitchFamily="50" charset="-128"/>
                <a:cs typeface="メイリオ" pitchFamily="50" charset="-128"/>
              </a:rPr>
              <a:t>避難場所へ誘導開始</a:t>
            </a:r>
            <a:endParaRPr kumimoji="1" lang="ja-JP" altLang="en-US" sz="900" b="1" dirty="0">
              <a:solidFill>
                <a:schemeClr val="accent6">
                  <a:lumMod val="50000"/>
                </a:schemeClr>
              </a:solidFill>
              <a:latin typeface="メイリオ" pitchFamily="50" charset="-128"/>
              <a:ea typeface="メイリオ" pitchFamily="50" charset="-128"/>
              <a:cs typeface="メイリオ" pitchFamily="50" charset="-128"/>
            </a:endParaRPr>
          </a:p>
        </p:txBody>
      </p:sp>
      <p:sp>
        <p:nvSpPr>
          <p:cNvPr id="1293" name="テキスト ボックス 96"/>
          <p:cNvSpPr txBox="1"/>
          <p:nvPr/>
        </p:nvSpPr>
        <p:spPr>
          <a:xfrm>
            <a:off x="2839720" y="6591300"/>
            <a:ext cx="3448050" cy="461665"/>
          </a:xfrm>
          <a:prstGeom prst="rect">
            <a:avLst/>
          </a:prstGeom>
          <a:noFill/>
        </p:spPr>
        <p:txBody>
          <a:bodyPr wrap="square" rtlCol="0">
            <a:spAutoFit/>
          </a:bodyPr>
          <a:lstStyle/>
          <a:p>
            <a:r>
              <a:rPr lang="ja-JP" altLang="en-US" sz="800" dirty="0" smtClean="0">
                <a:solidFill>
                  <a:schemeClr val="accent6">
                    <a:lumMod val="50000"/>
                  </a:schemeClr>
                </a:solidFill>
              </a:rPr>
              <a:t>人数</a:t>
            </a:r>
            <a:r>
              <a:rPr lang="ja-JP" altLang="en-US" sz="800" dirty="0" smtClean="0">
                <a:solidFill>
                  <a:schemeClr val="accent6">
                    <a:lumMod val="50000"/>
                  </a:schemeClr>
                </a:solidFill>
              </a:rPr>
              <a:t>が少ない場合は、自身が先頭に立ってお客様を誘導する。</a:t>
            </a:r>
            <a:endParaRPr lang="en-US" altLang="ja-JP" sz="800" dirty="0" smtClean="0">
              <a:solidFill>
                <a:schemeClr val="accent6">
                  <a:lumMod val="50000"/>
                </a:schemeClr>
              </a:solidFill>
            </a:endParaRPr>
          </a:p>
          <a:p>
            <a:r>
              <a:rPr lang="ja-JP" altLang="en-US" sz="800" dirty="0" smtClean="0">
                <a:solidFill>
                  <a:schemeClr val="accent6">
                    <a:lumMod val="50000"/>
                  </a:schemeClr>
                </a:solidFill>
              </a:rPr>
              <a:t>介添</a:t>
            </a:r>
            <a:r>
              <a:rPr lang="ja-JP" altLang="en-US" sz="800" dirty="0" smtClean="0">
                <a:solidFill>
                  <a:schemeClr val="accent6">
                    <a:lumMod val="50000"/>
                  </a:schemeClr>
                </a:solidFill>
              </a:rPr>
              <a:t>が必要な方がいる場合は可能な範囲で援助する。少人数の場合は</a:t>
            </a:r>
            <a:r>
              <a:rPr lang="ja-JP" altLang="en-US" sz="800" dirty="0" smtClean="0">
                <a:solidFill>
                  <a:schemeClr val="accent6">
                    <a:lumMod val="50000"/>
                  </a:schemeClr>
                </a:solidFill>
              </a:rPr>
              <a:t>、</a:t>
            </a:r>
            <a:endParaRPr lang="en-US" altLang="ja-JP" sz="800" dirty="0" smtClean="0">
              <a:solidFill>
                <a:schemeClr val="accent6">
                  <a:lumMod val="50000"/>
                </a:schemeClr>
              </a:solidFill>
            </a:endParaRPr>
          </a:p>
          <a:p>
            <a:r>
              <a:rPr lang="ja-JP" altLang="en-US" sz="800" dirty="0" smtClean="0">
                <a:solidFill>
                  <a:schemeClr val="accent6">
                    <a:lumMod val="50000"/>
                  </a:schemeClr>
                </a:solidFill>
              </a:rPr>
              <a:t>周り</a:t>
            </a:r>
            <a:r>
              <a:rPr lang="ja-JP" altLang="en-US" sz="800" dirty="0" smtClean="0">
                <a:solidFill>
                  <a:schemeClr val="accent6">
                    <a:lumMod val="50000"/>
                  </a:schemeClr>
                </a:solidFill>
              </a:rPr>
              <a:t>の人々に援助を依頼する。</a:t>
            </a:r>
            <a:endParaRPr lang="en-US" altLang="ja-JP" sz="800" dirty="0" smtClean="0">
              <a:solidFill>
                <a:schemeClr val="accent6">
                  <a:lumMod val="50000"/>
                </a:schemeClr>
              </a:solidFill>
            </a:endParaRPr>
          </a:p>
        </p:txBody>
      </p:sp>
      <p:sp>
        <p:nvSpPr>
          <p:cNvPr id="1294" name="テキスト ボックス 99"/>
          <p:cNvSpPr txBox="1"/>
          <p:nvPr/>
        </p:nvSpPr>
        <p:spPr>
          <a:xfrm>
            <a:off x="4272280" y="5854065"/>
            <a:ext cx="1562100" cy="230832"/>
          </a:xfrm>
          <a:prstGeom prst="rect">
            <a:avLst/>
          </a:prstGeom>
          <a:noFill/>
        </p:spPr>
        <p:txBody>
          <a:bodyPr wrap="square" rtlCol="0">
            <a:spAutoFit/>
          </a:bodyPr>
          <a:lstStyle/>
          <a:p>
            <a:r>
              <a:rPr kumimoji="1" lang="ja-JP" altLang="en-US" sz="900" b="1" dirty="0" smtClean="0">
                <a:solidFill>
                  <a:schemeClr val="accent6">
                    <a:lumMod val="50000"/>
                  </a:schemeClr>
                </a:solidFill>
                <a:latin typeface="メイリオ" pitchFamily="50" charset="-128"/>
                <a:ea typeface="メイリオ" pitchFamily="50" charset="-128"/>
                <a:cs typeface="メイリオ" pitchFamily="50" charset="-128"/>
              </a:rPr>
              <a:t>避難場所へ移動開始</a:t>
            </a:r>
            <a:endParaRPr kumimoji="1" lang="ja-JP" altLang="en-US" sz="900" b="1" dirty="0">
              <a:solidFill>
                <a:schemeClr val="accent6">
                  <a:lumMod val="50000"/>
                </a:schemeClr>
              </a:solidFill>
              <a:latin typeface="メイリオ" pitchFamily="50" charset="-128"/>
              <a:ea typeface="メイリオ" pitchFamily="50" charset="-128"/>
              <a:cs typeface="メイリオ" pitchFamily="50" charset="-128"/>
            </a:endParaRPr>
          </a:p>
        </p:txBody>
      </p:sp>
      <p:cxnSp>
        <p:nvCxnSpPr>
          <p:cNvPr id="1295" name="直線コネクタ 103"/>
          <p:cNvCxnSpPr/>
          <p:nvPr/>
        </p:nvCxnSpPr>
        <p:spPr>
          <a:xfrm>
            <a:off x="4295775" y="5909310"/>
            <a:ext cx="0" cy="605790"/>
          </a:xfrm>
          <a:prstGeom prst="line">
            <a:avLst/>
          </a:prstGeom>
          <a:ln w="952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296" name="テキスト ボックス 105"/>
          <p:cNvSpPr txBox="1"/>
          <p:nvPr/>
        </p:nvSpPr>
        <p:spPr>
          <a:xfrm>
            <a:off x="6102985" y="5835015"/>
            <a:ext cx="1562100" cy="230832"/>
          </a:xfrm>
          <a:prstGeom prst="rect">
            <a:avLst/>
          </a:prstGeom>
          <a:noFill/>
        </p:spPr>
        <p:txBody>
          <a:bodyPr wrap="square" rtlCol="0">
            <a:spAutoFit/>
          </a:bodyPr>
          <a:lstStyle/>
          <a:p>
            <a:r>
              <a:rPr kumimoji="1" lang="ja-JP" altLang="en-US" sz="900" b="1" dirty="0" smtClean="0">
                <a:solidFill>
                  <a:srgbClr val="C00000"/>
                </a:solidFill>
                <a:latin typeface="メイリオ" pitchFamily="50" charset="-128"/>
                <a:ea typeface="メイリオ" pitchFamily="50" charset="-128"/>
                <a:cs typeface="メイリオ" pitchFamily="50" charset="-128"/>
              </a:rPr>
              <a:t>津波到達</a:t>
            </a:r>
            <a:endParaRPr kumimoji="1" lang="ja-JP" altLang="en-US" sz="900" b="1" dirty="0">
              <a:solidFill>
                <a:srgbClr val="C00000"/>
              </a:solidFill>
              <a:latin typeface="メイリオ" pitchFamily="50" charset="-128"/>
              <a:ea typeface="メイリオ" pitchFamily="50" charset="-128"/>
              <a:cs typeface="メイリオ" pitchFamily="50" charset="-128"/>
            </a:endParaRPr>
          </a:p>
        </p:txBody>
      </p:sp>
      <p:cxnSp>
        <p:nvCxnSpPr>
          <p:cNvPr id="1297" name="直線コネクタ 107"/>
          <p:cNvCxnSpPr/>
          <p:nvPr/>
        </p:nvCxnSpPr>
        <p:spPr>
          <a:xfrm>
            <a:off x="6132195" y="5909310"/>
            <a:ext cx="0" cy="1032510"/>
          </a:xfrm>
          <a:prstGeom prst="line">
            <a:avLst/>
          </a:prstGeom>
          <a:ln w="952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298" name="正方形/長方形 110"/>
          <p:cNvSpPr/>
          <p:nvPr/>
        </p:nvSpPr>
        <p:spPr>
          <a:xfrm>
            <a:off x="665167" y="6627015"/>
            <a:ext cx="427196" cy="118109"/>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99" name="直角三角形 111"/>
          <p:cNvSpPr/>
          <p:nvPr/>
        </p:nvSpPr>
        <p:spPr>
          <a:xfrm>
            <a:off x="1055690" y="6567488"/>
            <a:ext cx="169064" cy="178590"/>
          </a:xfrm>
          <a:prstGeom prst="r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00" name="テキスト ボックス 112"/>
          <p:cNvSpPr txBox="1"/>
          <p:nvPr/>
        </p:nvSpPr>
        <p:spPr>
          <a:xfrm>
            <a:off x="627539" y="6605584"/>
            <a:ext cx="1045846" cy="184666"/>
          </a:xfrm>
          <a:prstGeom prst="rect">
            <a:avLst/>
          </a:prstGeom>
          <a:noFill/>
        </p:spPr>
        <p:txBody>
          <a:bodyPr wrap="square" rtlCol="0">
            <a:spAutoFit/>
          </a:bodyPr>
          <a:lstStyle/>
          <a:p>
            <a:r>
              <a:rPr kumimoji="1" lang="ja-JP" altLang="en-US" sz="600" b="1" dirty="0" smtClean="0">
                <a:solidFill>
                  <a:schemeClr val="bg1"/>
                </a:solidFill>
                <a:latin typeface="メイリオ" pitchFamily="50" charset="-128"/>
                <a:ea typeface="メイリオ" pitchFamily="50" charset="-128"/>
                <a:cs typeface="メイリオ" pitchFamily="50" charset="-128"/>
              </a:rPr>
              <a:t>ポイント</a:t>
            </a:r>
            <a:endParaRPr kumimoji="1" lang="ja-JP" altLang="en-US" sz="600" b="1" dirty="0">
              <a:solidFill>
                <a:schemeClr val="bg1"/>
              </a:solidFill>
              <a:latin typeface="メイリオ" pitchFamily="50" charset="-128"/>
              <a:ea typeface="メイリオ" pitchFamily="50" charset="-128"/>
              <a:cs typeface="メイリオ" pitchFamily="50" charset="-128"/>
            </a:endParaRPr>
          </a:p>
        </p:txBody>
      </p:sp>
      <p:sp>
        <p:nvSpPr>
          <p:cNvPr id="1301" name="正方形/長方形 113"/>
          <p:cNvSpPr/>
          <p:nvPr/>
        </p:nvSpPr>
        <p:spPr>
          <a:xfrm>
            <a:off x="2772577" y="6484136"/>
            <a:ext cx="427196" cy="118109"/>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02" name="直角三角形 114"/>
          <p:cNvSpPr/>
          <p:nvPr/>
        </p:nvSpPr>
        <p:spPr>
          <a:xfrm>
            <a:off x="3163100" y="6424609"/>
            <a:ext cx="169064" cy="178590"/>
          </a:xfrm>
          <a:prstGeom prst="r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03" name="テキスト ボックス 115"/>
          <p:cNvSpPr txBox="1"/>
          <p:nvPr/>
        </p:nvSpPr>
        <p:spPr>
          <a:xfrm>
            <a:off x="2734949" y="6462705"/>
            <a:ext cx="1045846" cy="184666"/>
          </a:xfrm>
          <a:prstGeom prst="rect">
            <a:avLst/>
          </a:prstGeom>
          <a:noFill/>
        </p:spPr>
        <p:txBody>
          <a:bodyPr wrap="square" rtlCol="0">
            <a:spAutoFit/>
          </a:bodyPr>
          <a:lstStyle/>
          <a:p>
            <a:r>
              <a:rPr kumimoji="1" lang="ja-JP" altLang="en-US" sz="600" b="1" dirty="0" smtClean="0">
                <a:solidFill>
                  <a:schemeClr val="bg1"/>
                </a:solidFill>
                <a:latin typeface="メイリオ" pitchFamily="50" charset="-128"/>
                <a:ea typeface="メイリオ" pitchFamily="50" charset="-128"/>
                <a:cs typeface="メイリオ" pitchFamily="50" charset="-128"/>
              </a:rPr>
              <a:t>ポイント</a:t>
            </a:r>
            <a:endParaRPr kumimoji="1" lang="ja-JP" altLang="en-US" sz="600" b="1" dirty="0">
              <a:solidFill>
                <a:schemeClr val="bg1"/>
              </a:solidFill>
              <a:latin typeface="メイリオ" pitchFamily="50" charset="-128"/>
              <a:ea typeface="メイリオ" pitchFamily="50" charset="-128"/>
              <a:cs typeface="メイリオ" pitchFamily="50" charset="-128"/>
            </a:endParaRPr>
          </a:p>
        </p:txBody>
      </p:sp>
      <p:sp>
        <p:nvSpPr>
          <p:cNvPr id="1304" name="正方形/長方形 118"/>
          <p:cNvSpPr/>
          <p:nvPr/>
        </p:nvSpPr>
        <p:spPr>
          <a:xfrm>
            <a:off x="2753528" y="5188739"/>
            <a:ext cx="427196" cy="118109"/>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05" name="直角三角形 119"/>
          <p:cNvSpPr/>
          <p:nvPr/>
        </p:nvSpPr>
        <p:spPr>
          <a:xfrm>
            <a:off x="3144051" y="5129212"/>
            <a:ext cx="169064" cy="178590"/>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06" name="テキスト ボックス 120"/>
          <p:cNvSpPr txBox="1"/>
          <p:nvPr/>
        </p:nvSpPr>
        <p:spPr>
          <a:xfrm>
            <a:off x="2715900" y="5176833"/>
            <a:ext cx="1045846" cy="184666"/>
          </a:xfrm>
          <a:prstGeom prst="rect">
            <a:avLst/>
          </a:prstGeom>
          <a:noFill/>
        </p:spPr>
        <p:txBody>
          <a:bodyPr wrap="square" rtlCol="0">
            <a:spAutoFit/>
          </a:bodyPr>
          <a:lstStyle/>
          <a:p>
            <a:r>
              <a:rPr kumimoji="1" lang="ja-JP" altLang="en-US" sz="600" b="1" dirty="0" smtClean="0">
                <a:solidFill>
                  <a:schemeClr val="bg1"/>
                </a:solidFill>
                <a:latin typeface="メイリオ" pitchFamily="50" charset="-128"/>
                <a:ea typeface="メイリオ" pitchFamily="50" charset="-128"/>
                <a:cs typeface="メイリオ" pitchFamily="50" charset="-128"/>
              </a:rPr>
              <a:t>ポイント</a:t>
            </a:r>
            <a:endParaRPr kumimoji="1" lang="ja-JP" altLang="en-US" sz="600" b="1" dirty="0">
              <a:solidFill>
                <a:schemeClr val="bg1"/>
              </a:solidFill>
              <a:latin typeface="メイリオ" pitchFamily="50" charset="-128"/>
              <a:ea typeface="メイリオ" pitchFamily="50" charset="-128"/>
              <a:cs typeface="メイリオ" pitchFamily="50" charset="-128"/>
            </a:endParaRPr>
          </a:p>
        </p:txBody>
      </p:sp>
      <p:grpSp>
        <p:nvGrpSpPr>
          <p:cNvPr id="1307" name="グループ化 124"/>
          <p:cNvGrpSpPr/>
          <p:nvPr/>
        </p:nvGrpSpPr>
        <p:grpSpPr>
          <a:xfrm>
            <a:off x="4401825" y="5129212"/>
            <a:ext cx="1045846" cy="222762"/>
            <a:chOff x="3817625" y="2752724"/>
            <a:chExt cx="1045846" cy="222762"/>
          </a:xfrm>
        </p:grpSpPr>
        <p:sp>
          <p:nvSpPr>
            <p:cNvPr id="1308" name="正方形/長方形 121"/>
            <p:cNvSpPr/>
            <p:nvPr/>
          </p:nvSpPr>
          <p:spPr>
            <a:xfrm>
              <a:off x="3855253" y="2812251"/>
              <a:ext cx="427196" cy="118109"/>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09" name="直角三角形 122"/>
            <p:cNvSpPr/>
            <p:nvPr/>
          </p:nvSpPr>
          <p:spPr>
            <a:xfrm>
              <a:off x="4245776" y="2752724"/>
              <a:ext cx="169064" cy="178590"/>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10" name="テキスト ボックス 123"/>
            <p:cNvSpPr txBox="1"/>
            <p:nvPr/>
          </p:nvSpPr>
          <p:spPr>
            <a:xfrm>
              <a:off x="3817625" y="2790820"/>
              <a:ext cx="1045846" cy="184666"/>
            </a:xfrm>
            <a:prstGeom prst="rect">
              <a:avLst/>
            </a:prstGeom>
            <a:noFill/>
          </p:spPr>
          <p:txBody>
            <a:bodyPr wrap="square" rtlCol="0">
              <a:spAutoFit/>
            </a:bodyPr>
            <a:lstStyle/>
            <a:p>
              <a:r>
                <a:rPr kumimoji="1" lang="ja-JP" altLang="en-US" sz="600" b="1" dirty="0" smtClean="0">
                  <a:solidFill>
                    <a:schemeClr val="bg1"/>
                  </a:solidFill>
                  <a:latin typeface="メイリオ" pitchFamily="50" charset="-128"/>
                  <a:ea typeface="メイリオ" pitchFamily="50" charset="-128"/>
                  <a:cs typeface="メイリオ" pitchFamily="50" charset="-128"/>
                </a:rPr>
                <a:t>ポイント</a:t>
              </a:r>
              <a:endParaRPr kumimoji="1" lang="ja-JP" altLang="en-US" sz="600" b="1" dirty="0">
                <a:solidFill>
                  <a:schemeClr val="bg1"/>
                </a:solidFill>
                <a:latin typeface="メイリオ" pitchFamily="50" charset="-128"/>
                <a:ea typeface="メイリオ" pitchFamily="50" charset="-128"/>
                <a:cs typeface="メイリオ" pitchFamily="50" charset="-128"/>
              </a:endParaRPr>
            </a:p>
          </p:txBody>
        </p:sp>
      </p:grpSp>
      <p:grpSp>
        <p:nvGrpSpPr>
          <p:cNvPr id="1311" name="グループ化 127"/>
          <p:cNvGrpSpPr/>
          <p:nvPr/>
        </p:nvGrpSpPr>
        <p:grpSpPr>
          <a:xfrm>
            <a:off x="582300" y="5148262"/>
            <a:ext cx="1045846" cy="222762"/>
            <a:chOff x="3817625" y="2752724"/>
            <a:chExt cx="1045846" cy="222762"/>
          </a:xfrm>
        </p:grpSpPr>
        <p:sp>
          <p:nvSpPr>
            <p:cNvPr id="1312" name="正方形/長方形 128"/>
            <p:cNvSpPr/>
            <p:nvPr/>
          </p:nvSpPr>
          <p:spPr>
            <a:xfrm>
              <a:off x="3855253" y="2812251"/>
              <a:ext cx="427196" cy="118109"/>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13" name="直角三角形 129"/>
            <p:cNvSpPr/>
            <p:nvPr/>
          </p:nvSpPr>
          <p:spPr>
            <a:xfrm>
              <a:off x="4245776" y="2752724"/>
              <a:ext cx="169064" cy="178590"/>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14" name="テキスト ボックス 130"/>
            <p:cNvSpPr txBox="1"/>
            <p:nvPr/>
          </p:nvSpPr>
          <p:spPr>
            <a:xfrm>
              <a:off x="3817625" y="2790820"/>
              <a:ext cx="1045846" cy="184666"/>
            </a:xfrm>
            <a:prstGeom prst="rect">
              <a:avLst/>
            </a:prstGeom>
            <a:noFill/>
          </p:spPr>
          <p:txBody>
            <a:bodyPr wrap="square" rtlCol="0">
              <a:spAutoFit/>
            </a:bodyPr>
            <a:lstStyle/>
            <a:p>
              <a:r>
                <a:rPr kumimoji="1" lang="ja-JP" altLang="en-US" sz="600" b="1" dirty="0" smtClean="0">
                  <a:solidFill>
                    <a:schemeClr val="bg1"/>
                  </a:solidFill>
                  <a:latin typeface="メイリオ" pitchFamily="50" charset="-128"/>
                  <a:ea typeface="メイリオ" pitchFamily="50" charset="-128"/>
                  <a:cs typeface="メイリオ" pitchFamily="50" charset="-128"/>
                </a:rPr>
                <a:t>ポイント</a:t>
              </a:r>
              <a:endParaRPr kumimoji="1" lang="ja-JP" altLang="en-US" sz="600" b="1" dirty="0">
                <a:solidFill>
                  <a:schemeClr val="bg1"/>
                </a:solidFill>
                <a:latin typeface="メイリオ" pitchFamily="50" charset="-128"/>
                <a:ea typeface="メイリオ" pitchFamily="50" charset="-128"/>
                <a:cs typeface="メイリオ" pitchFamily="50" charset="-128"/>
              </a:endParaRPr>
            </a:p>
          </p:txBody>
        </p:sp>
      </p:grpSp>
      <p:sp>
        <p:nvSpPr>
          <p:cNvPr id="1315" name="正方形/長方形 131"/>
          <p:cNvSpPr/>
          <p:nvPr/>
        </p:nvSpPr>
        <p:spPr>
          <a:xfrm>
            <a:off x="658030" y="4021927"/>
            <a:ext cx="427196" cy="11810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16" name="直角三角形 132"/>
          <p:cNvSpPr/>
          <p:nvPr/>
        </p:nvSpPr>
        <p:spPr>
          <a:xfrm>
            <a:off x="1048553" y="3962400"/>
            <a:ext cx="169064" cy="178590"/>
          </a:xfrm>
          <a:prstGeom prst="r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17" name="テキスト ボックス 133"/>
          <p:cNvSpPr txBox="1"/>
          <p:nvPr/>
        </p:nvSpPr>
        <p:spPr>
          <a:xfrm>
            <a:off x="620402" y="4000496"/>
            <a:ext cx="1045846" cy="184666"/>
          </a:xfrm>
          <a:prstGeom prst="rect">
            <a:avLst/>
          </a:prstGeom>
          <a:noFill/>
        </p:spPr>
        <p:txBody>
          <a:bodyPr wrap="square" rtlCol="0">
            <a:spAutoFit/>
          </a:bodyPr>
          <a:lstStyle/>
          <a:p>
            <a:r>
              <a:rPr kumimoji="1" lang="ja-JP" altLang="en-US" sz="600" b="1" dirty="0" smtClean="0">
                <a:solidFill>
                  <a:schemeClr val="bg1"/>
                </a:solidFill>
                <a:latin typeface="メイリオ" pitchFamily="50" charset="-128"/>
                <a:ea typeface="メイリオ" pitchFamily="50" charset="-128"/>
                <a:cs typeface="メイリオ" pitchFamily="50" charset="-128"/>
              </a:rPr>
              <a:t>ポイント</a:t>
            </a:r>
            <a:endParaRPr kumimoji="1" lang="ja-JP" altLang="en-US" sz="600" b="1" dirty="0">
              <a:solidFill>
                <a:schemeClr val="bg1"/>
              </a:solidFill>
              <a:latin typeface="メイリオ" pitchFamily="50" charset="-128"/>
              <a:ea typeface="メイリオ" pitchFamily="50" charset="-128"/>
              <a:cs typeface="メイリオ" pitchFamily="50" charset="-128"/>
            </a:endParaRPr>
          </a:p>
        </p:txBody>
      </p:sp>
      <p:sp>
        <p:nvSpPr>
          <p:cNvPr id="1318" name="正方形/長方形 134"/>
          <p:cNvSpPr/>
          <p:nvPr/>
        </p:nvSpPr>
        <p:spPr>
          <a:xfrm>
            <a:off x="142875" y="7166613"/>
            <a:ext cx="355600" cy="767712"/>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1"/>
          <a:lstStyle/>
          <a:p>
            <a:pPr algn="ctr"/>
            <a:r>
              <a:rPr kumimoji="1" lang="ja-JP" altLang="en-US" sz="900" dirty="0" smtClean="0">
                <a:latin typeface="メイリオ" pitchFamily="50" charset="-128"/>
                <a:ea typeface="メイリオ" pitchFamily="50" charset="-128"/>
                <a:cs typeface="メイリオ" pitchFamily="50" charset="-128"/>
              </a:rPr>
              <a:t>逃げ遅れ</a:t>
            </a:r>
            <a:endParaRPr lang="en-US" altLang="ja-JP" sz="900" dirty="0" smtClean="0">
              <a:latin typeface="メイリオ" pitchFamily="50" charset="-128"/>
              <a:ea typeface="メイリオ" pitchFamily="50" charset="-128"/>
              <a:cs typeface="メイリオ" pitchFamily="50" charset="-128"/>
            </a:endParaRPr>
          </a:p>
          <a:p>
            <a:pPr algn="ctr"/>
            <a:r>
              <a:rPr kumimoji="1" lang="ja-JP" altLang="en-US" sz="900" dirty="0" smtClean="0">
                <a:latin typeface="メイリオ" pitchFamily="50" charset="-128"/>
                <a:ea typeface="メイリオ" pitchFamily="50" charset="-128"/>
                <a:cs typeface="メイリオ" pitchFamily="50" charset="-128"/>
              </a:rPr>
              <a:t>確認担当</a:t>
            </a:r>
            <a:endParaRPr kumimoji="1" lang="ja-JP" altLang="en-US" sz="900" dirty="0">
              <a:latin typeface="メイリオ" pitchFamily="50" charset="-128"/>
              <a:ea typeface="メイリオ" pitchFamily="50" charset="-128"/>
              <a:cs typeface="メイリオ" pitchFamily="50" charset="-128"/>
            </a:endParaRPr>
          </a:p>
        </p:txBody>
      </p:sp>
      <p:sp>
        <p:nvSpPr>
          <p:cNvPr id="1319" name="正方形/長方形 135"/>
          <p:cNvSpPr/>
          <p:nvPr/>
        </p:nvSpPr>
        <p:spPr>
          <a:xfrm>
            <a:off x="555625" y="7166612"/>
            <a:ext cx="6381750" cy="767713"/>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00" dirty="0"/>
          </a:p>
        </p:txBody>
      </p:sp>
      <p:sp>
        <p:nvSpPr>
          <p:cNvPr id="1320" name="テキスト ボックス 136"/>
          <p:cNvSpPr txBox="1"/>
          <p:nvPr/>
        </p:nvSpPr>
        <p:spPr>
          <a:xfrm>
            <a:off x="660400" y="7359015"/>
            <a:ext cx="2190750" cy="584775"/>
          </a:xfrm>
          <a:prstGeom prst="rect">
            <a:avLst/>
          </a:prstGeom>
          <a:noFill/>
        </p:spPr>
        <p:txBody>
          <a:bodyPr wrap="square" rtlCol="0">
            <a:spAutoFit/>
          </a:bodyPr>
          <a:lstStyle/>
          <a:p>
            <a:r>
              <a:rPr kumimoji="1" lang="ja-JP" altLang="en-US" sz="800" dirty="0" smtClean="0"/>
              <a:t>お客</a:t>
            </a:r>
            <a:r>
              <a:rPr kumimoji="1" lang="ja-JP" altLang="en-US" sz="800" dirty="0" smtClean="0"/>
              <a:t>様</a:t>
            </a:r>
            <a:r>
              <a:rPr kumimoji="1" lang="ja-JP" altLang="en-US" sz="800" dirty="0" smtClean="0"/>
              <a:t>へ落ち着いて行動するように呼び</a:t>
            </a:r>
            <a:endParaRPr kumimoji="1" lang="en-US" altLang="ja-JP" sz="800" dirty="0" smtClean="0"/>
          </a:p>
          <a:p>
            <a:r>
              <a:rPr kumimoji="1" lang="ja-JP" altLang="en-US" sz="800" dirty="0" smtClean="0"/>
              <a:t>掛け、状況を確認</a:t>
            </a:r>
            <a:endParaRPr kumimoji="1" lang="en-US" altLang="ja-JP" sz="800" dirty="0" smtClean="0"/>
          </a:p>
          <a:p>
            <a:r>
              <a:rPr lang="ja-JP" altLang="en-US" sz="800" dirty="0" smtClean="0"/>
              <a:t>館内</a:t>
            </a:r>
            <a:r>
              <a:rPr lang="ja-JP" altLang="en-US" sz="800" dirty="0" smtClean="0"/>
              <a:t>放送</a:t>
            </a:r>
            <a:r>
              <a:rPr lang="ja-JP" altLang="en-US" sz="800" dirty="0" smtClean="0"/>
              <a:t>に従い避難</a:t>
            </a:r>
            <a:r>
              <a:rPr lang="ja-JP" altLang="en-US" sz="800" dirty="0" smtClean="0"/>
              <a:t>方針の確認</a:t>
            </a:r>
            <a:endParaRPr lang="en-US" altLang="ja-JP" sz="800" dirty="0" smtClean="0"/>
          </a:p>
          <a:p>
            <a:r>
              <a:rPr kumimoji="1" lang="ja-JP" altLang="en-US" sz="800" dirty="0" smtClean="0"/>
              <a:t>⇒</a:t>
            </a:r>
            <a:r>
              <a:rPr kumimoji="1" lang="ja-JP" altLang="en-US" sz="800" u="sng" dirty="0" smtClean="0"/>
              <a:t>避難の必要がない場合対応終了</a:t>
            </a:r>
            <a:endParaRPr kumimoji="1" lang="ja-JP" altLang="en-US" sz="800" u="sng" dirty="0"/>
          </a:p>
        </p:txBody>
      </p:sp>
      <p:sp>
        <p:nvSpPr>
          <p:cNvPr id="1321" name="テキスト ボックス 137"/>
          <p:cNvSpPr txBox="1"/>
          <p:nvPr/>
        </p:nvSpPr>
        <p:spPr>
          <a:xfrm>
            <a:off x="2613025" y="7374255"/>
            <a:ext cx="1729740" cy="584775"/>
          </a:xfrm>
          <a:prstGeom prst="rect">
            <a:avLst/>
          </a:prstGeom>
          <a:noFill/>
        </p:spPr>
        <p:txBody>
          <a:bodyPr wrap="square" rtlCol="0">
            <a:spAutoFit/>
          </a:bodyPr>
          <a:lstStyle/>
          <a:p>
            <a:r>
              <a:rPr kumimoji="1" lang="ja-JP" altLang="en-US" sz="800" dirty="0" smtClean="0">
                <a:solidFill>
                  <a:schemeClr val="accent4">
                    <a:lumMod val="50000"/>
                  </a:schemeClr>
                </a:solidFill>
              </a:rPr>
              <a:t>●</a:t>
            </a:r>
            <a:r>
              <a:rPr kumimoji="1" lang="ja-JP" altLang="en-US" sz="800" dirty="0" smtClean="0"/>
              <a:t>各フロアの巡回</a:t>
            </a:r>
            <a:endParaRPr kumimoji="1" lang="en-US" altLang="ja-JP" sz="800" dirty="0" smtClean="0"/>
          </a:p>
          <a:p>
            <a:r>
              <a:rPr lang="ja-JP" altLang="en-US" sz="800" dirty="0" smtClean="0">
                <a:solidFill>
                  <a:schemeClr val="accent4">
                    <a:lumMod val="50000"/>
                  </a:schemeClr>
                </a:solidFill>
              </a:rPr>
              <a:t>●</a:t>
            </a:r>
            <a:r>
              <a:rPr lang="ja-JP" altLang="en-US" sz="800" dirty="0" smtClean="0"/>
              <a:t>閉じ込めや逃げ遅れ</a:t>
            </a:r>
            <a:r>
              <a:rPr lang="ja-JP" altLang="en-US" sz="800" dirty="0" smtClean="0"/>
              <a:t>の確認</a:t>
            </a:r>
            <a:endParaRPr lang="en-US" altLang="ja-JP" sz="800" dirty="0" smtClean="0"/>
          </a:p>
          <a:p>
            <a:r>
              <a:rPr lang="ja-JP" altLang="en-US" sz="800" dirty="0" smtClean="0">
                <a:solidFill>
                  <a:schemeClr val="accent4">
                    <a:lumMod val="50000"/>
                  </a:schemeClr>
                </a:solidFill>
              </a:rPr>
              <a:t>●</a:t>
            </a:r>
            <a:r>
              <a:rPr lang="ja-JP" altLang="en-US" sz="800" dirty="0" smtClean="0"/>
              <a:t>必要に応じた救助の実施</a:t>
            </a:r>
            <a:endParaRPr lang="en-US" altLang="ja-JP" sz="800" dirty="0" smtClean="0"/>
          </a:p>
          <a:p>
            <a:endParaRPr lang="en-US" altLang="ja-JP" sz="800" dirty="0" smtClean="0"/>
          </a:p>
        </p:txBody>
      </p:sp>
      <p:sp>
        <p:nvSpPr>
          <p:cNvPr id="1322" name="テキスト ボックス 138"/>
          <p:cNvSpPr txBox="1"/>
          <p:nvPr/>
        </p:nvSpPr>
        <p:spPr>
          <a:xfrm>
            <a:off x="4396104" y="7351395"/>
            <a:ext cx="1704975" cy="338554"/>
          </a:xfrm>
          <a:prstGeom prst="rect">
            <a:avLst/>
          </a:prstGeom>
          <a:noFill/>
        </p:spPr>
        <p:txBody>
          <a:bodyPr wrap="square" rtlCol="0">
            <a:spAutoFit/>
          </a:bodyPr>
          <a:lstStyle/>
          <a:p>
            <a:r>
              <a:rPr lang="ja-JP" altLang="en-US" sz="800" dirty="0" smtClean="0"/>
              <a:t>館内</a:t>
            </a:r>
            <a:r>
              <a:rPr lang="ja-JP" altLang="en-US" sz="800" dirty="0" smtClean="0"/>
              <a:t>放送</a:t>
            </a:r>
            <a:r>
              <a:rPr lang="ja-JP" altLang="en-US" sz="800" dirty="0" smtClean="0"/>
              <a:t>に従い、</a:t>
            </a:r>
            <a:r>
              <a:rPr lang="ja-JP" altLang="en-US" sz="800" dirty="0" smtClean="0"/>
              <a:t>避難場所へ移動開始</a:t>
            </a:r>
            <a:endParaRPr kumimoji="1" lang="en-US" altLang="ja-JP" sz="800" dirty="0" smtClean="0"/>
          </a:p>
        </p:txBody>
      </p:sp>
      <p:sp>
        <p:nvSpPr>
          <p:cNvPr id="1323" name="テキスト ボックス 140"/>
          <p:cNvSpPr txBox="1"/>
          <p:nvPr/>
        </p:nvSpPr>
        <p:spPr>
          <a:xfrm>
            <a:off x="532765" y="7225665"/>
            <a:ext cx="1562100" cy="230832"/>
          </a:xfrm>
          <a:prstGeom prst="rect">
            <a:avLst/>
          </a:prstGeom>
          <a:noFill/>
        </p:spPr>
        <p:txBody>
          <a:bodyPr wrap="square" rtlCol="0">
            <a:spAutoFit/>
          </a:bodyPr>
          <a:lstStyle/>
          <a:p>
            <a:r>
              <a:rPr kumimoji="1" lang="ja-JP" altLang="en-US" sz="900" b="1" dirty="0" smtClean="0">
                <a:solidFill>
                  <a:schemeClr val="accent4">
                    <a:lumMod val="50000"/>
                  </a:schemeClr>
                </a:solidFill>
                <a:latin typeface="メイリオ" pitchFamily="50" charset="-128"/>
                <a:ea typeface="メイリオ" pitchFamily="50" charset="-128"/>
                <a:cs typeface="メイリオ" pitchFamily="50" charset="-128"/>
              </a:rPr>
              <a:t>お客様へ呼び掛けを行う</a:t>
            </a:r>
            <a:endParaRPr kumimoji="1" lang="ja-JP" altLang="en-US" sz="900" b="1" dirty="0">
              <a:solidFill>
                <a:schemeClr val="accent4">
                  <a:lumMod val="50000"/>
                </a:schemeClr>
              </a:solidFill>
              <a:latin typeface="メイリオ" pitchFamily="50" charset="-128"/>
              <a:ea typeface="メイリオ" pitchFamily="50" charset="-128"/>
              <a:cs typeface="メイリオ" pitchFamily="50" charset="-128"/>
            </a:endParaRPr>
          </a:p>
        </p:txBody>
      </p:sp>
      <p:sp>
        <p:nvSpPr>
          <p:cNvPr id="1324" name="テキスト ボックス 142"/>
          <p:cNvSpPr txBox="1"/>
          <p:nvPr/>
        </p:nvSpPr>
        <p:spPr>
          <a:xfrm>
            <a:off x="2613025" y="7225665"/>
            <a:ext cx="1562100" cy="230832"/>
          </a:xfrm>
          <a:prstGeom prst="rect">
            <a:avLst/>
          </a:prstGeom>
          <a:noFill/>
        </p:spPr>
        <p:txBody>
          <a:bodyPr wrap="square" rtlCol="0">
            <a:spAutoFit/>
          </a:bodyPr>
          <a:lstStyle/>
          <a:p>
            <a:r>
              <a:rPr kumimoji="1" lang="ja-JP" altLang="en-US" sz="900" b="1" dirty="0" smtClean="0">
                <a:solidFill>
                  <a:schemeClr val="accent4">
                    <a:lumMod val="50000"/>
                  </a:schemeClr>
                </a:solidFill>
                <a:latin typeface="メイリオ" pitchFamily="50" charset="-128"/>
                <a:ea typeface="メイリオ" pitchFamily="50" charset="-128"/>
                <a:cs typeface="メイリオ" pitchFamily="50" charset="-128"/>
              </a:rPr>
              <a:t>逃げ遅れの確認</a:t>
            </a:r>
            <a:endParaRPr kumimoji="1" lang="ja-JP" altLang="en-US" sz="900" b="1" dirty="0">
              <a:solidFill>
                <a:schemeClr val="accent4">
                  <a:lumMod val="50000"/>
                </a:schemeClr>
              </a:solidFill>
              <a:latin typeface="メイリオ" pitchFamily="50" charset="-128"/>
              <a:ea typeface="メイリオ" pitchFamily="50" charset="-128"/>
              <a:cs typeface="メイリオ" pitchFamily="50" charset="-128"/>
            </a:endParaRPr>
          </a:p>
        </p:txBody>
      </p:sp>
      <p:sp>
        <p:nvSpPr>
          <p:cNvPr id="1325" name="テキスト ボックス 144"/>
          <p:cNvSpPr txBox="1"/>
          <p:nvPr/>
        </p:nvSpPr>
        <p:spPr>
          <a:xfrm>
            <a:off x="4262755" y="7225665"/>
            <a:ext cx="1562100" cy="230832"/>
          </a:xfrm>
          <a:prstGeom prst="rect">
            <a:avLst/>
          </a:prstGeom>
          <a:noFill/>
        </p:spPr>
        <p:txBody>
          <a:bodyPr wrap="square" rtlCol="0">
            <a:spAutoFit/>
          </a:bodyPr>
          <a:lstStyle/>
          <a:p>
            <a:r>
              <a:rPr kumimoji="1" lang="ja-JP" altLang="en-US" sz="900" b="1" dirty="0" smtClean="0">
                <a:solidFill>
                  <a:schemeClr val="accent4">
                    <a:lumMod val="50000"/>
                  </a:schemeClr>
                </a:solidFill>
                <a:latin typeface="メイリオ" pitchFamily="50" charset="-128"/>
                <a:ea typeface="メイリオ" pitchFamily="50" charset="-128"/>
                <a:cs typeface="メイリオ" pitchFamily="50" charset="-128"/>
              </a:rPr>
              <a:t>避難場所へ移動開始</a:t>
            </a:r>
            <a:endParaRPr kumimoji="1" lang="ja-JP" altLang="en-US" sz="900" b="1" dirty="0">
              <a:solidFill>
                <a:schemeClr val="accent4">
                  <a:lumMod val="50000"/>
                </a:schemeClr>
              </a:solidFill>
              <a:latin typeface="メイリオ" pitchFamily="50" charset="-128"/>
              <a:ea typeface="メイリオ" pitchFamily="50" charset="-128"/>
              <a:cs typeface="メイリオ" pitchFamily="50" charset="-128"/>
            </a:endParaRPr>
          </a:p>
        </p:txBody>
      </p:sp>
      <p:cxnSp>
        <p:nvCxnSpPr>
          <p:cNvPr id="1326" name="直線コネクタ 145"/>
          <p:cNvCxnSpPr/>
          <p:nvPr/>
        </p:nvCxnSpPr>
        <p:spPr>
          <a:xfrm>
            <a:off x="4295775" y="7280910"/>
            <a:ext cx="0" cy="499110"/>
          </a:xfrm>
          <a:prstGeom prst="line">
            <a:avLst/>
          </a:prstGeom>
          <a:ln w="952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27" name="テキスト ボックス 146"/>
          <p:cNvSpPr txBox="1"/>
          <p:nvPr/>
        </p:nvSpPr>
        <p:spPr>
          <a:xfrm>
            <a:off x="6102985" y="7206615"/>
            <a:ext cx="1562100" cy="230832"/>
          </a:xfrm>
          <a:prstGeom prst="rect">
            <a:avLst/>
          </a:prstGeom>
          <a:noFill/>
        </p:spPr>
        <p:txBody>
          <a:bodyPr wrap="square" rtlCol="0">
            <a:spAutoFit/>
          </a:bodyPr>
          <a:lstStyle/>
          <a:p>
            <a:r>
              <a:rPr kumimoji="1" lang="ja-JP" altLang="en-US" sz="900" b="1" dirty="0" smtClean="0">
                <a:solidFill>
                  <a:srgbClr val="C00000"/>
                </a:solidFill>
                <a:latin typeface="メイリオ" pitchFamily="50" charset="-128"/>
                <a:ea typeface="メイリオ" pitchFamily="50" charset="-128"/>
                <a:cs typeface="メイリオ" pitchFamily="50" charset="-128"/>
              </a:rPr>
              <a:t>津波到達</a:t>
            </a:r>
            <a:endParaRPr kumimoji="1" lang="ja-JP" altLang="en-US" sz="900" b="1" dirty="0">
              <a:solidFill>
                <a:srgbClr val="C00000"/>
              </a:solidFill>
              <a:latin typeface="メイリオ" pitchFamily="50" charset="-128"/>
              <a:ea typeface="メイリオ" pitchFamily="50" charset="-128"/>
              <a:cs typeface="メイリオ" pitchFamily="50" charset="-128"/>
            </a:endParaRPr>
          </a:p>
        </p:txBody>
      </p:sp>
      <p:cxnSp>
        <p:nvCxnSpPr>
          <p:cNvPr id="1328" name="直線コネクタ 154"/>
          <p:cNvCxnSpPr/>
          <p:nvPr/>
        </p:nvCxnSpPr>
        <p:spPr>
          <a:xfrm>
            <a:off x="2619375" y="7271385"/>
            <a:ext cx="0" cy="499110"/>
          </a:xfrm>
          <a:prstGeom prst="line">
            <a:avLst/>
          </a:prstGeom>
          <a:ln w="952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29" name="直線コネクタ 155"/>
          <p:cNvCxnSpPr/>
          <p:nvPr/>
        </p:nvCxnSpPr>
        <p:spPr>
          <a:xfrm>
            <a:off x="6134100" y="7280910"/>
            <a:ext cx="0" cy="499110"/>
          </a:xfrm>
          <a:prstGeom prst="line">
            <a:avLst/>
          </a:prstGeom>
          <a:ln w="952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30" name="正方形/長方形 156"/>
          <p:cNvSpPr/>
          <p:nvPr/>
        </p:nvSpPr>
        <p:spPr>
          <a:xfrm>
            <a:off x="152400" y="8004812"/>
            <a:ext cx="355600" cy="1043937"/>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1"/>
          <a:lstStyle/>
          <a:p>
            <a:pPr algn="ctr"/>
            <a:r>
              <a:rPr kumimoji="1" lang="ja-JP" altLang="en-US" sz="900" dirty="0" smtClean="0">
                <a:latin typeface="メイリオ" pitchFamily="50" charset="-128"/>
                <a:ea typeface="メイリオ" pitchFamily="50" charset="-128"/>
                <a:cs typeface="メイリオ" pitchFamily="50" charset="-128"/>
              </a:rPr>
              <a:t>持ち出し</a:t>
            </a:r>
            <a:endParaRPr kumimoji="1" lang="en-US" altLang="ja-JP" sz="900" dirty="0" smtClean="0">
              <a:latin typeface="メイリオ" pitchFamily="50" charset="-128"/>
              <a:ea typeface="メイリオ" pitchFamily="50" charset="-128"/>
              <a:cs typeface="メイリオ" pitchFamily="50" charset="-128"/>
            </a:endParaRPr>
          </a:p>
          <a:p>
            <a:pPr algn="ctr"/>
            <a:r>
              <a:rPr kumimoji="1" lang="ja-JP" altLang="en-US" sz="900" dirty="0" smtClean="0">
                <a:latin typeface="メイリオ" pitchFamily="50" charset="-128"/>
                <a:ea typeface="メイリオ" pitchFamily="50" charset="-128"/>
                <a:cs typeface="メイリオ" pitchFamily="50" charset="-128"/>
              </a:rPr>
              <a:t>担当</a:t>
            </a:r>
            <a:endParaRPr kumimoji="1" lang="ja-JP" altLang="en-US" sz="900" dirty="0">
              <a:latin typeface="メイリオ" pitchFamily="50" charset="-128"/>
              <a:ea typeface="メイリオ" pitchFamily="50" charset="-128"/>
              <a:cs typeface="メイリオ" pitchFamily="50" charset="-128"/>
            </a:endParaRPr>
          </a:p>
        </p:txBody>
      </p:sp>
      <p:sp>
        <p:nvSpPr>
          <p:cNvPr id="1331" name="正方形/長方形 157"/>
          <p:cNvSpPr/>
          <p:nvPr/>
        </p:nvSpPr>
        <p:spPr>
          <a:xfrm>
            <a:off x="565150" y="8004813"/>
            <a:ext cx="6381750" cy="1043938"/>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00" dirty="0"/>
          </a:p>
        </p:txBody>
      </p:sp>
      <p:sp>
        <p:nvSpPr>
          <p:cNvPr id="1332" name="テキスト ボックス 158"/>
          <p:cNvSpPr txBox="1"/>
          <p:nvPr/>
        </p:nvSpPr>
        <p:spPr>
          <a:xfrm>
            <a:off x="555625" y="8235315"/>
            <a:ext cx="2190750" cy="461665"/>
          </a:xfrm>
          <a:prstGeom prst="rect">
            <a:avLst/>
          </a:prstGeom>
          <a:noFill/>
        </p:spPr>
        <p:txBody>
          <a:bodyPr wrap="square" rtlCol="0">
            <a:spAutoFit/>
          </a:bodyPr>
          <a:lstStyle/>
          <a:p>
            <a:r>
              <a:rPr kumimoji="1" lang="ja-JP" altLang="en-US" sz="800" dirty="0" smtClean="0">
                <a:solidFill>
                  <a:schemeClr val="accent5">
                    <a:lumMod val="50000"/>
                  </a:schemeClr>
                </a:solidFill>
              </a:rPr>
              <a:t>●</a:t>
            </a:r>
            <a:r>
              <a:rPr kumimoji="1" lang="ja-JP" altLang="en-US" sz="800" dirty="0" smtClean="0"/>
              <a:t>お客様への呼び掛けと状況確認</a:t>
            </a:r>
            <a:endParaRPr kumimoji="1" lang="en-US" altLang="ja-JP" sz="800" dirty="0" smtClean="0"/>
          </a:p>
          <a:p>
            <a:r>
              <a:rPr lang="ja-JP" altLang="en-US" sz="800" dirty="0" smtClean="0">
                <a:solidFill>
                  <a:schemeClr val="accent5">
                    <a:lumMod val="50000"/>
                  </a:schemeClr>
                </a:solidFill>
              </a:rPr>
              <a:t>●</a:t>
            </a:r>
            <a:r>
              <a:rPr lang="ja-JP" altLang="en-US" sz="800" dirty="0" smtClean="0"/>
              <a:t>館内放送</a:t>
            </a:r>
            <a:r>
              <a:rPr lang="ja-JP" altLang="en-US" sz="800" dirty="0" smtClean="0"/>
              <a:t>に従い避難</a:t>
            </a:r>
            <a:r>
              <a:rPr lang="ja-JP" altLang="en-US" sz="800" dirty="0" smtClean="0"/>
              <a:t>方針の確認</a:t>
            </a:r>
            <a:endParaRPr lang="en-US" altLang="ja-JP" sz="800" dirty="0" smtClean="0"/>
          </a:p>
          <a:p>
            <a:r>
              <a:rPr kumimoji="1" lang="ja-JP" altLang="en-US" sz="800" dirty="0" smtClean="0"/>
              <a:t>⇒</a:t>
            </a:r>
            <a:r>
              <a:rPr kumimoji="1" lang="ja-JP" altLang="en-US" sz="800" u="sng" dirty="0" smtClean="0"/>
              <a:t>避難の必要がない場合対応終了</a:t>
            </a:r>
            <a:endParaRPr kumimoji="1" lang="ja-JP" altLang="en-US" sz="800" u="sng" dirty="0"/>
          </a:p>
        </p:txBody>
      </p:sp>
      <p:sp>
        <p:nvSpPr>
          <p:cNvPr id="1333" name="テキスト ボックス 159"/>
          <p:cNvSpPr txBox="1"/>
          <p:nvPr/>
        </p:nvSpPr>
        <p:spPr>
          <a:xfrm>
            <a:off x="2622549" y="8212455"/>
            <a:ext cx="3609975" cy="461665"/>
          </a:xfrm>
          <a:prstGeom prst="rect">
            <a:avLst/>
          </a:prstGeom>
          <a:noFill/>
        </p:spPr>
        <p:txBody>
          <a:bodyPr wrap="square" rtlCol="0">
            <a:spAutoFit/>
          </a:bodyPr>
          <a:lstStyle/>
          <a:p>
            <a:r>
              <a:rPr kumimoji="1" lang="ja-JP" altLang="en-US" sz="800" dirty="0" smtClean="0">
                <a:solidFill>
                  <a:schemeClr val="accent5">
                    <a:lumMod val="50000"/>
                  </a:schemeClr>
                </a:solidFill>
              </a:rPr>
              <a:t>●</a:t>
            </a:r>
            <a:r>
              <a:rPr kumimoji="1" lang="ja-JP" altLang="en-US" sz="800" dirty="0" smtClean="0"/>
              <a:t>館内放送</a:t>
            </a:r>
            <a:r>
              <a:rPr kumimoji="1" lang="ja-JP" altLang="en-US" sz="800" dirty="0" smtClean="0"/>
              <a:t>に従って、</a:t>
            </a:r>
            <a:r>
              <a:rPr kumimoji="1" lang="ja-JP" altLang="en-US" sz="800" dirty="0" smtClean="0"/>
              <a:t>避難場所への持ち出し品を持って避難を開始する。</a:t>
            </a:r>
            <a:endParaRPr kumimoji="1" lang="en-US" altLang="ja-JP" sz="800" dirty="0" smtClean="0"/>
          </a:p>
          <a:p>
            <a:r>
              <a:rPr lang="ja-JP" altLang="en-US" sz="800" dirty="0" smtClean="0">
                <a:solidFill>
                  <a:schemeClr val="accent5">
                    <a:lumMod val="50000"/>
                  </a:schemeClr>
                </a:solidFill>
              </a:rPr>
              <a:t>●</a:t>
            </a:r>
            <a:r>
              <a:rPr lang="ja-JP" altLang="en-US" sz="800" dirty="0" smtClean="0"/>
              <a:t>避難</a:t>
            </a:r>
            <a:r>
              <a:rPr lang="ja-JP" altLang="en-US" sz="800" dirty="0" smtClean="0"/>
              <a:t>場所到着後は、避難場所でお客様の安否確認対応等を実施する。</a:t>
            </a:r>
            <a:endParaRPr lang="en-US" altLang="ja-JP" sz="800" dirty="0" smtClean="0"/>
          </a:p>
          <a:p>
            <a:endParaRPr lang="en-US" altLang="ja-JP" sz="800" dirty="0" smtClean="0"/>
          </a:p>
        </p:txBody>
      </p:sp>
      <p:sp>
        <p:nvSpPr>
          <p:cNvPr id="1334" name="テキスト ボックス 161"/>
          <p:cNvSpPr txBox="1"/>
          <p:nvPr/>
        </p:nvSpPr>
        <p:spPr>
          <a:xfrm>
            <a:off x="628015" y="8063865"/>
            <a:ext cx="1562100" cy="230832"/>
          </a:xfrm>
          <a:prstGeom prst="rect">
            <a:avLst/>
          </a:prstGeom>
          <a:noFill/>
        </p:spPr>
        <p:txBody>
          <a:bodyPr wrap="square" rtlCol="0">
            <a:spAutoFit/>
          </a:bodyPr>
          <a:lstStyle/>
          <a:p>
            <a:r>
              <a:rPr kumimoji="1" lang="ja-JP" altLang="en-US" sz="900" b="1" dirty="0" smtClean="0">
                <a:solidFill>
                  <a:schemeClr val="accent5">
                    <a:lumMod val="50000"/>
                  </a:schemeClr>
                </a:solidFill>
                <a:latin typeface="メイリオ" pitchFamily="50" charset="-128"/>
                <a:ea typeface="メイリオ" pitchFamily="50" charset="-128"/>
                <a:cs typeface="メイリオ" pitchFamily="50" charset="-128"/>
              </a:rPr>
              <a:t>お客様へ呼び掛けを行う</a:t>
            </a:r>
            <a:endParaRPr kumimoji="1" lang="ja-JP" altLang="en-US" sz="900" b="1" dirty="0">
              <a:solidFill>
                <a:schemeClr val="accent5">
                  <a:lumMod val="50000"/>
                </a:schemeClr>
              </a:solidFill>
              <a:latin typeface="メイリオ" pitchFamily="50" charset="-128"/>
              <a:ea typeface="メイリオ" pitchFamily="50" charset="-128"/>
              <a:cs typeface="メイリオ" pitchFamily="50" charset="-128"/>
            </a:endParaRPr>
          </a:p>
        </p:txBody>
      </p:sp>
      <p:sp>
        <p:nvSpPr>
          <p:cNvPr id="1335" name="テキスト ボックス 162"/>
          <p:cNvSpPr txBox="1"/>
          <p:nvPr/>
        </p:nvSpPr>
        <p:spPr>
          <a:xfrm>
            <a:off x="2622550" y="8063865"/>
            <a:ext cx="1562100" cy="230832"/>
          </a:xfrm>
          <a:prstGeom prst="rect">
            <a:avLst/>
          </a:prstGeom>
          <a:noFill/>
        </p:spPr>
        <p:txBody>
          <a:bodyPr wrap="square" rtlCol="0">
            <a:spAutoFit/>
          </a:bodyPr>
          <a:lstStyle/>
          <a:p>
            <a:r>
              <a:rPr kumimoji="1" lang="ja-JP" altLang="en-US" sz="900" b="1" dirty="0" smtClean="0">
                <a:solidFill>
                  <a:schemeClr val="accent5">
                    <a:lumMod val="50000"/>
                  </a:schemeClr>
                </a:solidFill>
                <a:latin typeface="メイリオ" pitchFamily="50" charset="-128"/>
                <a:ea typeface="メイリオ" pitchFamily="50" charset="-128"/>
                <a:cs typeface="メイリオ" pitchFamily="50" charset="-128"/>
              </a:rPr>
              <a:t>避難場所へ避難を開始する</a:t>
            </a:r>
            <a:endParaRPr kumimoji="1" lang="ja-JP" altLang="en-US" sz="900" b="1" dirty="0">
              <a:solidFill>
                <a:schemeClr val="accent5">
                  <a:lumMod val="50000"/>
                </a:schemeClr>
              </a:solidFill>
              <a:latin typeface="メイリオ" pitchFamily="50" charset="-128"/>
              <a:ea typeface="メイリオ" pitchFamily="50" charset="-128"/>
              <a:cs typeface="メイリオ" pitchFamily="50" charset="-128"/>
            </a:endParaRPr>
          </a:p>
        </p:txBody>
      </p:sp>
      <p:sp>
        <p:nvSpPr>
          <p:cNvPr id="1336" name="テキスト ボックス 165"/>
          <p:cNvSpPr txBox="1"/>
          <p:nvPr/>
        </p:nvSpPr>
        <p:spPr>
          <a:xfrm>
            <a:off x="6112510" y="8044815"/>
            <a:ext cx="1562100" cy="230832"/>
          </a:xfrm>
          <a:prstGeom prst="rect">
            <a:avLst/>
          </a:prstGeom>
          <a:noFill/>
        </p:spPr>
        <p:txBody>
          <a:bodyPr wrap="square" rtlCol="0">
            <a:spAutoFit/>
          </a:bodyPr>
          <a:lstStyle/>
          <a:p>
            <a:r>
              <a:rPr kumimoji="1" lang="ja-JP" altLang="en-US" sz="900" b="1" dirty="0" smtClean="0">
                <a:solidFill>
                  <a:srgbClr val="C00000"/>
                </a:solidFill>
                <a:latin typeface="メイリオ" pitchFamily="50" charset="-128"/>
                <a:ea typeface="メイリオ" pitchFamily="50" charset="-128"/>
                <a:cs typeface="メイリオ" pitchFamily="50" charset="-128"/>
              </a:rPr>
              <a:t>津波到達</a:t>
            </a:r>
            <a:endParaRPr kumimoji="1" lang="ja-JP" altLang="en-US" sz="900" b="1" dirty="0">
              <a:solidFill>
                <a:srgbClr val="C00000"/>
              </a:solidFill>
              <a:latin typeface="メイリオ" pitchFamily="50" charset="-128"/>
              <a:ea typeface="メイリオ" pitchFamily="50" charset="-128"/>
              <a:cs typeface="メイリオ" pitchFamily="50" charset="-128"/>
            </a:endParaRPr>
          </a:p>
        </p:txBody>
      </p:sp>
      <p:cxnSp>
        <p:nvCxnSpPr>
          <p:cNvPr id="1337" name="直線コネクタ 166"/>
          <p:cNvCxnSpPr/>
          <p:nvPr/>
        </p:nvCxnSpPr>
        <p:spPr>
          <a:xfrm>
            <a:off x="2628900" y="8109585"/>
            <a:ext cx="0" cy="843915"/>
          </a:xfrm>
          <a:prstGeom prst="line">
            <a:avLst/>
          </a:prstGeom>
          <a:ln w="952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38" name="直線コネクタ 167"/>
          <p:cNvCxnSpPr/>
          <p:nvPr/>
        </p:nvCxnSpPr>
        <p:spPr>
          <a:xfrm>
            <a:off x="6143625" y="8119110"/>
            <a:ext cx="0" cy="843915"/>
          </a:xfrm>
          <a:prstGeom prst="line">
            <a:avLst/>
          </a:prstGeom>
          <a:ln w="9525">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39" name="正方形/長方形 168"/>
          <p:cNvSpPr/>
          <p:nvPr/>
        </p:nvSpPr>
        <p:spPr>
          <a:xfrm>
            <a:off x="2774950" y="8543925"/>
            <a:ext cx="3181350" cy="438150"/>
          </a:xfrm>
          <a:prstGeom prst="rect">
            <a:avLst/>
          </a:prstGeom>
          <a:solidFill>
            <a:schemeClr val="bg1"/>
          </a:solid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00" dirty="0"/>
          </a:p>
        </p:txBody>
      </p:sp>
      <p:sp>
        <p:nvSpPr>
          <p:cNvPr id="1340" name="正方形/長方形 169"/>
          <p:cNvSpPr/>
          <p:nvPr/>
        </p:nvSpPr>
        <p:spPr>
          <a:xfrm>
            <a:off x="2774950" y="8543925"/>
            <a:ext cx="3181350" cy="152400"/>
          </a:xfrm>
          <a:prstGeom prst="rect">
            <a:avLst/>
          </a:prstGeom>
          <a:solidFill>
            <a:schemeClr val="tx1">
              <a:lumMod val="75000"/>
              <a:lumOff val="25000"/>
            </a:schemeClr>
          </a:solid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latin typeface="メイリオ" pitchFamily="50" charset="-128"/>
                <a:ea typeface="メイリオ" pitchFamily="50" charset="-128"/>
                <a:cs typeface="メイリオ" pitchFamily="50" charset="-128"/>
              </a:rPr>
              <a:t>＜お客様対応＞</a:t>
            </a:r>
            <a:endParaRPr kumimoji="1" lang="ja-JP" altLang="en-US" sz="800" dirty="0">
              <a:latin typeface="メイリオ" pitchFamily="50" charset="-128"/>
              <a:ea typeface="メイリオ" pitchFamily="50" charset="-128"/>
              <a:cs typeface="メイリオ" pitchFamily="50" charset="-128"/>
            </a:endParaRPr>
          </a:p>
        </p:txBody>
      </p:sp>
      <p:sp>
        <p:nvSpPr>
          <p:cNvPr id="1341" name="テキスト ボックス 170"/>
          <p:cNvSpPr txBox="1"/>
          <p:nvPr/>
        </p:nvSpPr>
        <p:spPr>
          <a:xfrm>
            <a:off x="2784474" y="8736330"/>
            <a:ext cx="3305175" cy="215444"/>
          </a:xfrm>
          <a:prstGeom prst="rect">
            <a:avLst/>
          </a:prstGeom>
          <a:noFill/>
        </p:spPr>
        <p:txBody>
          <a:bodyPr wrap="square" rtlCol="0">
            <a:spAutoFit/>
          </a:bodyPr>
          <a:lstStyle/>
          <a:p>
            <a:r>
              <a:rPr lang="ja-JP" altLang="en-US" sz="800" dirty="0" smtClean="0"/>
              <a:t>・安否確認　・負傷者向けスペース確保、応急手当　・情報収集と提供</a:t>
            </a:r>
            <a:endParaRPr lang="en-US" altLang="ja-JP" sz="800" dirty="0" smtClean="0"/>
          </a:p>
        </p:txBody>
      </p:sp>
      <p:sp>
        <p:nvSpPr>
          <p:cNvPr id="1342" name="テキスト ボックス 173"/>
          <p:cNvSpPr txBox="1"/>
          <p:nvPr/>
        </p:nvSpPr>
        <p:spPr>
          <a:xfrm>
            <a:off x="2698749" y="3804285"/>
            <a:ext cx="2406651" cy="230832"/>
          </a:xfrm>
          <a:prstGeom prst="rect">
            <a:avLst/>
          </a:prstGeom>
          <a:noFill/>
        </p:spPr>
        <p:txBody>
          <a:bodyPr wrap="square" rtlCol="0">
            <a:spAutoFit/>
          </a:bodyPr>
          <a:lstStyle/>
          <a:p>
            <a:r>
              <a:rPr kumimoji="1" lang="ja-JP" altLang="en-US" sz="900" b="1" dirty="0" smtClean="0">
                <a:solidFill>
                  <a:srgbClr val="FF0000"/>
                </a:solidFill>
                <a:latin typeface="メイリオ" pitchFamily="50" charset="-128"/>
                <a:ea typeface="メイリオ" pitchFamily="50" charset="-128"/>
                <a:cs typeface="メイリオ" pitchFamily="50" charset="-128"/>
              </a:rPr>
              <a:t>災害伝言ダイヤル</a:t>
            </a:r>
            <a:r>
              <a:rPr lang="en-US" altLang="ja-JP" sz="900" b="1" dirty="0" smtClean="0">
                <a:solidFill>
                  <a:srgbClr val="FF0000"/>
                </a:solidFill>
                <a:latin typeface="メイリオ" pitchFamily="50" charset="-128"/>
                <a:ea typeface="メイリオ" pitchFamily="50" charset="-128"/>
                <a:cs typeface="メイリオ" pitchFamily="50" charset="-128"/>
              </a:rPr>
              <a:t>【171】</a:t>
            </a:r>
            <a:r>
              <a:rPr kumimoji="1" lang="ja-JP" altLang="en-US" sz="900" b="1" dirty="0" smtClean="0">
                <a:solidFill>
                  <a:srgbClr val="FF0000"/>
                </a:solidFill>
                <a:latin typeface="メイリオ" pitchFamily="50" charset="-128"/>
                <a:ea typeface="メイリオ" pitchFamily="50" charset="-128"/>
                <a:cs typeface="メイリオ" pitchFamily="50" charset="-128"/>
              </a:rPr>
              <a:t>の使用方法</a:t>
            </a:r>
            <a:endParaRPr kumimoji="1" lang="ja-JP" altLang="en-US" sz="900" b="1" dirty="0">
              <a:solidFill>
                <a:srgbClr val="FF0000"/>
              </a:solidFill>
              <a:latin typeface="メイリオ" pitchFamily="50" charset="-128"/>
              <a:ea typeface="メイリオ" pitchFamily="50" charset="-128"/>
              <a:cs typeface="メイリオ" pitchFamily="50" charset="-128"/>
            </a:endParaRPr>
          </a:p>
        </p:txBody>
      </p:sp>
      <p:sp>
        <p:nvSpPr>
          <p:cNvPr id="1343" name="正方形/長方形 175"/>
          <p:cNvSpPr/>
          <p:nvPr/>
        </p:nvSpPr>
        <p:spPr>
          <a:xfrm>
            <a:off x="5034281" y="3781425"/>
            <a:ext cx="1836419" cy="596266"/>
          </a:xfrm>
          <a:prstGeom prst="rect">
            <a:avLst/>
          </a:prstGeom>
          <a:solidFill>
            <a:schemeClr val="bg1"/>
          </a:solid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00" dirty="0"/>
          </a:p>
        </p:txBody>
      </p:sp>
      <p:sp>
        <p:nvSpPr>
          <p:cNvPr id="1344" name="テキスト ボックス 176"/>
          <p:cNvSpPr txBox="1"/>
          <p:nvPr/>
        </p:nvSpPr>
        <p:spPr>
          <a:xfrm>
            <a:off x="5480049" y="3832860"/>
            <a:ext cx="1800225" cy="307777"/>
          </a:xfrm>
          <a:prstGeom prst="rect">
            <a:avLst/>
          </a:prstGeom>
          <a:noFill/>
        </p:spPr>
        <p:txBody>
          <a:bodyPr wrap="square" rtlCol="0">
            <a:spAutoFit/>
          </a:bodyPr>
          <a:lstStyle/>
          <a:p>
            <a:r>
              <a:rPr kumimoji="1" lang="ja-JP" altLang="en-US" sz="1400" b="1" dirty="0" smtClean="0">
                <a:solidFill>
                  <a:srgbClr val="FF0000"/>
                </a:solidFill>
                <a:latin typeface="メイリオ" pitchFamily="50" charset="-128"/>
                <a:ea typeface="メイリオ" pitchFamily="50" charset="-128"/>
                <a:cs typeface="メイリオ" pitchFamily="50" charset="-128"/>
              </a:rPr>
              <a:t>こうち防災情報</a:t>
            </a:r>
            <a:endParaRPr kumimoji="1" lang="ja-JP" altLang="en-US" sz="1400" b="1" dirty="0">
              <a:solidFill>
                <a:srgbClr val="FF0000"/>
              </a:solidFill>
              <a:latin typeface="メイリオ" pitchFamily="50" charset="-128"/>
              <a:ea typeface="メイリオ" pitchFamily="50" charset="-128"/>
              <a:cs typeface="メイリオ" pitchFamily="50" charset="-128"/>
            </a:endParaRPr>
          </a:p>
        </p:txBody>
      </p:sp>
      <p:sp>
        <p:nvSpPr>
          <p:cNvPr id="1345" name="テキスト ボックス 177"/>
          <p:cNvSpPr txBox="1"/>
          <p:nvPr/>
        </p:nvSpPr>
        <p:spPr>
          <a:xfrm>
            <a:off x="5561013" y="4213860"/>
            <a:ext cx="1876425" cy="184666"/>
          </a:xfrm>
          <a:prstGeom prst="rect">
            <a:avLst/>
          </a:prstGeom>
          <a:noFill/>
        </p:spPr>
        <p:txBody>
          <a:bodyPr wrap="square" rtlCol="0">
            <a:spAutoFit/>
          </a:bodyPr>
          <a:lstStyle/>
          <a:p>
            <a:r>
              <a:rPr lang="en-US" altLang="ja-JP" sz="600" dirty="0" smtClean="0"/>
              <a:t>http://kouhou.bousai.pref.kochi.lg.jp/</a:t>
            </a:r>
            <a:endParaRPr kumimoji="1" lang="ja-JP" altLang="en-US" sz="600" dirty="0"/>
          </a:p>
        </p:txBody>
      </p:sp>
      <p:pic>
        <p:nvPicPr>
          <p:cNvPr id="1346" name="Picture 4"/>
          <p:cNvPicPr>
            <a:picLocks noChangeAspect="1" noChangeArrowheads="1"/>
          </p:cNvPicPr>
          <p:nvPr/>
        </p:nvPicPr>
        <p:blipFill>
          <a:blip r:embed="rId1"/>
          <a:stretch>
            <a:fillRect/>
          </a:stretch>
        </p:blipFill>
        <p:spPr>
          <a:xfrm>
            <a:off x="5048251" y="3819525"/>
            <a:ext cx="544554" cy="523875"/>
          </a:xfrm>
          <a:prstGeom prst="rect">
            <a:avLst/>
          </a:prstGeom>
          <a:noFill/>
          <a:ln w="9525">
            <a:noFill/>
            <a:miter lim="800000"/>
            <a:headEnd/>
            <a:tailEnd/>
          </a:ln>
        </p:spPr>
      </p:pic>
      <p:sp>
        <p:nvSpPr>
          <p:cNvPr id="1347" name="テキスト ボックス 178"/>
          <p:cNvSpPr txBox="1"/>
          <p:nvPr/>
        </p:nvSpPr>
        <p:spPr>
          <a:xfrm>
            <a:off x="5527674" y="4051935"/>
            <a:ext cx="1876425" cy="215444"/>
          </a:xfrm>
          <a:prstGeom prst="rect">
            <a:avLst/>
          </a:prstGeom>
          <a:noFill/>
        </p:spPr>
        <p:txBody>
          <a:bodyPr wrap="square" rtlCol="0">
            <a:spAutoFit/>
          </a:bodyPr>
          <a:lstStyle/>
          <a:p>
            <a:r>
              <a:rPr kumimoji="1" lang="ja-JP" altLang="en-US" sz="800" dirty="0" smtClean="0"/>
              <a:t>避難に関する情報はこちら</a:t>
            </a:r>
            <a:endParaRPr kumimoji="1" lang="ja-JP" altLang="en-US" sz="800" dirty="0"/>
          </a:p>
        </p:txBody>
      </p:sp>
      <p:sp>
        <p:nvSpPr>
          <p:cNvPr id="1348" name="正方形/長方形 183"/>
          <p:cNvSpPr/>
          <p:nvPr/>
        </p:nvSpPr>
        <p:spPr>
          <a:xfrm>
            <a:off x="-442912" y="-457200"/>
            <a:ext cx="7572375" cy="76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49" name="テキスト ボックス 1"/>
          <p:cNvSpPr txBox="1">
            <a:spLocks noChangeArrowheads="1"/>
          </p:cNvSpPr>
          <p:nvPr/>
        </p:nvSpPr>
        <p:spPr>
          <a:xfrm>
            <a:off x="0" y="378046"/>
            <a:ext cx="7129463" cy="400110"/>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2000" b="1" dirty="0" smtClean="0">
                <a:solidFill>
                  <a:srgbClr val="008000"/>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大切なお客様の命をお守りするために</a:t>
            </a:r>
            <a:endParaRPr lang="ja-JP" altLang="en-US" sz="2000" b="1" dirty="0">
              <a:solidFill>
                <a:srgbClr val="008000"/>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endParaRPr>
          </a:p>
        </p:txBody>
      </p:sp>
      <p:sp>
        <p:nvSpPr>
          <p:cNvPr id="1350" name="テキスト ボックス 1"/>
          <p:cNvSpPr txBox="1">
            <a:spLocks noChangeArrowheads="1"/>
          </p:cNvSpPr>
          <p:nvPr/>
        </p:nvSpPr>
        <p:spPr>
          <a:xfrm>
            <a:off x="1549084" y="1425796"/>
            <a:ext cx="1302384" cy="400110"/>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2000" b="1" dirty="0" smtClean="0">
                <a:solidFill>
                  <a:srgbClr val="D21022"/>
                </a:solidFill>
                <a:latin typeface="メイリオ" pitchFamily="50" charset="-128"/>
                <a:ea typeface="メイリオ" pitchFamily="50" charset="-128"/>
                <a:cs typeface="メイリオ" pitchFamily="50" charset="-128"/>
              </a:rPr>
              <a:t>地震発生</a:t>
            </a:r>
            <a:endParaRPr lang="ja-JP" altLang="en-US" sz="2000" b="1" dirty="0">
              <a:solidFill>
                <a:srgbClr val="D21022"/>
              </a:solidFill>
              <a:latin typeface="メイリオ" pitchFamily="50" charset="-128"/>
              <a:ea typeface="メイリオ" pitchFamily="50" charset="-128"/>
              <a:cs typeface="メイリオ" pitchFamily="50" charset="-128"/>
            </a:endParaRPr>
          </a:p>
        </p:txBody>
      </p:sp>
      <p:sp>
        <p:nvSpPr>
          <p:cNvPr id="1351" name="テキスト ボックス 1"/>
          <p:cNvSpPr txBox="1">
            <a:spLocks noChangeArrowheads="1"/>
          </p:cNvSpPr>
          <p:nvPr/>
        </p:nvSpPr>
        <p:spPr>
          <a:xfrm>
            <a:off x="1466534" y="1712141"/>
            <a:ext cx="1668144" cy="276999"/>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b="1" dirty="0" smtClean="0">
                <a:solidFill>
                  <a:srgbClr val="D21022"/>
                </a:solidFill>
                <a:latin typeface="メイリオ" pitchFamily="50" charset="-128"/>
                <a:ea typeface="メイリオ" pitchFamily="50" charset="-128"/>
                <a:cs typeface="メイリオ" pitchFamily="50" charset="-128"/>
              </a:rPr>
              <a:t>まずは身を守る！</a:t>
            </a:r>
            <a:endParaRPr lang="ja-JP" altLang="en-US" sz="1200" b="1" dirty="0">
              <a:solidFill>
                <a:srgbClr val="D21022"/>
              </a:solidFill>
              <a:latin typeface="メイリオ" pitchFamily="50" charset="-128"/>
              <a:ea typeface="メイリオ" pitchFamily="50" charset="-128"/>
              <a:cs typeface="メイリオ" pitchFamily="50" charset="-128"/>
            </a:endParaRPr>
          </a:p>
        </p:txBody>
      </p:sp>
      <p:sp>
        <p:nvSpPr>
          <p:cNvPr id="1352" name="円/楕円 193"/>
          <p:cNvSpPr/>
          <p:nvPr/>
        </p:nvSpPr>
        <p:spPr>
          <a:xfrm>
            <a:off x="1916426" y="960120"/>
            <a:ext cx="412432" cy="412432"/>
          </a:xfrm>
          <a:prstGeom prst="ellipse">
            <a:avLst/>
          </a:prstGeom>
          <a:noFill/>
          <a:ln w="9525">
            <a:solidFill>
              <a:srgbClr val="D210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53" name="正方形/長方形 210"/>
          <p:cNvSpPr/>
          <p:nvPr/>
        </p:nvSpPr>
        <p:spPr>
          <a:xfrm>
            <a:off x="-290512" y="752470"/>
            <a:ext cx="7572375" cy="635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1354" name="Picture 3" descr="\\lg-fs-sanitize-out.pref.kochi.lg.jp\Z17042\570609.png"/>
          <p:cNvPicPr>
            <a:picLocks noChangeAspect="1" noChangeArrowheads="1"/>
          </p:cNvPicPr>
          <p:nvPr/>
        </p:nvPicPr>
        <p:blipFill>
          <a:blip r:embed="rId2"/>
          <a:srcRect l="27319" r="48880" b="63979"/>
          <a:stretch>
            <a:fillRect/>
          </a:stretch>
        </p:blipFill>
        <p:spPr>
          <a:xfrm>
            <a:off x="1959347" y="928690"/>
            <a:ext cx="375809" cy="429101"/>
          </a:xfrm>
          <a:prstGeom prst="rect">
            <a:avLst/>
          </a:prstGeom>
          <a:noFill/>
        </p:spPr>
      </p:pic>
      <p:sp>
        <p:nvSpPr>
          <p:cNvPr id="1355" name="テキスト ボックス 1"/>
          <p:cNvSpPr txBox="1">
            <a:spLocks noChangeArrowheads="1"/>
          </p:cNvSpPr>
          <p:nvPr/>
        </p:nvSpPr>
        <p:spPr>
          <a:xfrm>
            <a:off x="1274127" y="2064635"/>
            <a:ext cx="4659947" cy="369332"/>
          </a:xfrm>
          <a:prstGeom prst="rect">
            <a:avLst/>
          </a:prstGeom>
          <a:noFill/>
          <a:ln>
            <a:noFill/>
          </a:ln>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900" dirty="0" smtClean="0">
                <a:solidFill>
                  <a:srgbClr val="ED1328"/>
                </a:solidFill>
                <a:latin typeface="メイリオ" pitchFamily="50" charset="-128"/>
                <a:ea typeface="メイリオ" pitchFamily="50" charset="-128"/>
                <a:cs typeface="メイリオ" pitchFamily="50" charset="-128"/>
              </a:rPr>
              <a:t>すべての従業員は</a:t>
            </a:r>
            <a:r>
              <a:rPr lang="ja-JP" altLang="en-US" sz="900" dirty="0" smtClean="0">
                <a:solidFill>
                  <a:srgbClr val="ED1328"/>
                </a:solidFill>
                <a:latin typeface="メイリオ" pitchFamily="50" charset="-128"/>
                <a:ea typeface="メイリオ" pitchFamily="50" charset="-128"/>
                <a:cs typeface="メイリオ" pitchFamily="50" charset="-128"/>
              </a:rPr>
              <a:t>、施設</a:t>
            </a:r>
            <a:r>
              <a:rPr lang="ja-JP" altLang="en-US" sz="900" dirty="0" smtClean="0">
                <a:solidFill>
                  <a:srgbClr val="ED1328"/>
                </a:solidFill>
                <a:latin typeface="メイリオ" pitchFamily="50" charset="-128"/>
                <a:ea typeface="メイリオ" pitchFamily="50" charset="-128"/>
                <a:cs typeface="メイリオ" pitchFamily="50" charset="-128"/>
              </a:rPr>
              <a:t>利用者に対して、「落ち着いて、まずは身の安全を確保する」よう呼びかけます。</a:t>
            </a:r>
            <a:endParaRPr lang="ja-JP" altLang="en-US" sz="900" dirty="0">
              <a:solidFill>
                <a:srgbClr val="ED1328"/>
              </a:solidFill>
              <a:latin typeface="メイリオ" pitchFamily="50" charset="-128"/>
              <a:ea typeface="メイリオ" pitchFamily="50" charset="-128"/>
              <a:cs typeface="メイリオ" pitchFamily="50" charset="-128"/>
            </a:endParaRPr>
          </a:p>
        </p:txBody>
      </p:sp>
      <p:pic>
        <p:nvPicPr>
          <p:cNvPr id="1356" name="Picture 8"/>
          <p:cNvPicPr>
            <a:picLocks noChangeAspect="1" noChangeArrowheads="1"/>
          </p:cNvPicPr>
          <p:nvPr/>
        </p:nvPicPr>
        <p:blipFill>
          <a:blip r:embed="rId3"/>
          <a:stretch>
            <a:fillRect/>
          </a:stretch>
        </p:blipFill>
        <p:spPr>
          <a:xfrm>
            <a:off x="2933699" y="896712"/>
            <a:ext cx="2719653" cy="1137828"/>
          </a:xfrm>
          <a:prstGeom prst="rect">
            <a:avLst/>
          </a:prstGeom>
          <a:noFill/>
          <a:ln w="9525">
            <a:noFill/>
            <a:miter lim="800000"/>
            <a:headEnd/>
            <a:tailEnd/>
          </a:ln>
        </p:spPr>
      </p:pic>
      <p:sp>
        <p:nvSpPr>
          <p:cNvPr id="1357" name="正方形/長方形 213"/>
          <p:cNvSpPr/>
          <p:nvPr/>
        </p:nvSpPr>
        <p:spPr>
          <a:xfrm>
            <a:off x="130810" y="9296401"/>
            <a:ext cx="6826250" cy="1249679"/>
          </a:xfrm>
          <a:prstGeom prst="rect">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00" dirty="0"/>
          </a:p>
        </p:txBody>
      </p:sp>
      <p:sp>
        <p:nvSpPr>
          <p:cNvPr id="1358" name="正方形/長方形 214"/>
          <p:cNvSpPr/>
          <p:nvPr/>
        </p:nvSpPr>
        <p:spPr>
          <a:xfrm>
            <a:off x="267969" y="9121141"/>
            <a:ext cx="2999105" cy="28955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t>日本語の分からないお客</a:t>
            </a:r>
            <a:r>
              <a:rPr kumimoji="1" lang="ja-JP" altLang="en-US" sz="1200" b="1" dirty="0" smtClean="0"/>
              <a:t>様への対応</a:t>
            </a:r>
            <a:endParaRPr kumimoji="1" lang="ja-JP" altLang="en-US" sz="1200" b="1" dirty="0"/>
          </a:p>
        </p:txBody>
      </p:sp>
      <p:sp>
        <p:nvSpPr>
          <p:cNvPr id="1359" name="テキスト ボックス 215"/>
          <p:cNvSpPr txBox="1"/>
          <p:nvPr/>
        </p:nvSpPr>
        <p:spPr>
          <a:xfrm>
            <a:off x="275589" y="9370695"/>
            <a:ext cx="3153411" cy="1200329"/>
          </a:xfrm>
          <a:prstGeom prst="rect">
            <a:avLst/>
          </a:prstGeom>
          <a:noFill/>
        </p:spPr>
        <p:txBody>
          <a:bodyPr wrap="square" rtlCol="0">
            <a:spAutoFit/>
          </a:bodyPr>
          <a:lstStyle/>
          <a:p>
            <a:r>
              <a:rPr lang="ja-JP" altLang="en-US" sz="900" dirty="0" smtClean="0"/>
              <a:t>日本語の分からない</a:t>
            </a:r>
            <a:r>
              <a:rPr lang="ja-JP" altLang="en-US" sz="900" dirty="0" smtClean="0"/>
              <a:t>外国人の</a:t>
            </a:r>
            <a:r>
              <a:rPr lang="ja-JP" altLang="en-US" sz="900" dirty="0" smtClean="0"/>
              <a:t>お客様がいる場合はその方の分かる外国語を話せる従業員ができるだけ付き添って誘導します。</a:t>
            </a:r>
            <a:endParaRPr lang="en-US" altLang="ja-JP" sz="900" dirty="0" smtClean="0"/>
          </a:p>
          <a:p>
            <a:r>
              <a:rPr lang="ja-JP" altLang="en-US" sz="900" dirty="0" smtClean="0"/>
              <a:t>従業員、添乗員、ガイドのいずれもその場にいない場合は、多言語表記のある非常時の避難経路図を活用し、避難ルートを示すとともに、周囲のお客様</a:t>
            </a:r>
            <a:r>
              <a:rPr lang="ja-JP" altLang="en-US" sz="900" dirty="0" smtClean="0"/>
              <a:t>について</a:t>
            </a:r>
            <a:r>
              <a:rPr lang="ja-JP" altLang="en-US" sz="900" dirty="0" smtClean="0"/>
              <a:t>避難するよう促します。</a:t>
            </a:r>
            <a:endParaRPr lang="en-US" altLang="ja-JP" sz="900" dirty="0" smtClean="0"/>
          </a:p>
          <a:p>
            <a:r>
              <a:rPr lang="ja-JP" altLang="en-US" sz="900" dirty="0" smtClean="0"/>
              <a:t>多言語に対応できるよう、携帯などに多言語の翻訳アプリを予めインストールしておくことも有効です。</a:t>
            </a:r>
            <a:endParaRPr lang="en-US" altLang="ja-JP" sz="900" dirty="0" smtClean="0"/>
          </a:p>
        </p:txBody>
      </p:sp>
      <p:sp>
        <p:nvSpPr>
          <p:cNvPr id="1360" name="テキスト ボックス 216"/>
          <p:cNvSpPr txBox="1"/>
          <p:nvPr/>
        </p:nvSpPr>
        <p:spPr>
          <a:xfrm>
            <a:off x="161289" y="9378315"/>
            <a:ext cx="6681471" cy="1061829"/>
          </a:xfrm>
          <a:prstGeom prst="rect">
            <a:avLst/>
          </a:prstGeom>
          <a:noFill/>
        </p:spPr>
        <p:txBody>
          <a:bodyPr wrap="square" rtlCol="0">
            <a:spAutoFit/>
          </a:bodyPr>
          <a:lstStyle/>
          <a:p>
            <a:r>
              <a:rPr lang="ja-JP" altLang="en-US" sz="900" dirty="0" smtClean="0">
                <a:solidFill>
                  <a:srgbClr val="002060"/>
                </a:solidFill>
              </a:rPr>
              <a:t>●</a:t>
            </a:r>
            <a:endParaRPr lang="en-US" altLang="ja-JP" sz="900" dirty="0" smtClean="0">
              <a:solidFill>
                <a:srgbClr val="002060"/>
              </a:solidFill>
            </a:endParaRPr>
          </a:p>
          <a:p>
            <a:endParaRPr lang="en-US" altLang="ja-JP" sz="900" dirty="0" smtClean="0">
              <a:solidFill>
                <a:srgbClr val="002060"/>
              </a:solidFill>
            </a:endParaRPr>
          </a:p>
          <a:p>
            <a:endParaRPr lang="en-US" altLang="ja-JP" sz="900" dirty="0" smtClean="0">
              <a:solidFill>
                <a:srgbClr val="002060"/>
              </a:solidFill>
            </a:endParaRPr>
          </a:p>
          <a:p>
            <a:r>
              <a:rPr lang="ja-JP" altLang="en-US" sz="900" dirty="0" smtClean="0">
                <a:solidFill>
                  <a:srgbClr val="002060"/>
                </a:solidFill>
              </a:rPr>
              <a:t>●</a:t>
            </a:r>
            <a:endParaRPr lang="en-US" altLang="ja-JP" sz="900" dirty="0" smtClean="0">
              <a:solidFill>
                <a:srgbClr val="002060"/>
              </a:solidFill>
            </a:endParaRPr>
          </a:p>
          <a:p>
            <a:endParaRPr lang="en-US" altLang="ja-JP" sz="900" dirty="0" smtClean="0">
              <a:solidFill>
                <a:srgbClr val="002060"/>
              </a:solidFill>
            </a:endParaRPr>
          </a:p>
          <a:p>
            <a:endParaRPr lang="en-US" altLang="ja-JP" sz="900" dirty="0" smtClean="0">
              <a:solidFill>
                <a:srgbClr val="002060"/>
              </a:solidFill>
            </a:endParaRPr>
          </a:p>
          <a:p>
            <a:r>
              <a:rPr lang="ja-JP" altLang="en-US" sz="900" dirty="0" smtClean="0">
                <a:solidFill>
                  <a:srgbClr val="002060"/>
                </a:solidFill>
              </a:rPr>
              <a:t>●</a:t>
            </a:r>
            <a:endParaRPr lang="en-US" altLang="ja-JP" sz="900" dirty="0" smtClean="0">
              <a:solidFill>
                <a:srgbClr val="002060"/>
              </a:solidFill>
            </a:endParaRPr>
          </a:p>
        </p:txBody>
      </p:sp>
      <p:pic>
        <p:nvPicPr>
          <p:cNvPr id="1361" name="Picture 9" descr="\\lg-fs-sanitize-out.pref.kochi.lg.jp\Z17042\220214.png"/>
          <p:cNvPicPr>
            <a:picLocks noChangeAspect="1" noChangeArrowheads="1"/>
          </p:cNvPicPr>
          <p:nvPr/>
        </p:nvPicPr>
        <p:blipFill>
          <a:blip r:embed="rId4"/>
          <a:stretch>
            <a:fillRect/>
          </a:stretch>
        </p:blipFill>
        <p:spPr>
          <a:xfrm>
            <a:off x="6355080" y="10045883"/>
            <a:ext cx="579120" cy="580048"/>
          </a:xfrm>
          <a:prstGeom prst="rect">
            <a:avLst/>
          </a:prstGeom>
          <a:noFill/>
        </p:spPr>
      </p:pic>
      <p:pic>
        <p:nvPicPr>
          <p:cNvPr id="1362" name="Picture 10"/>
          <p:cNvPicPr>
            <a:picLocks noChangeAspect="1" noChangeArrowheads="1"/>
          </p:cNvPicPr>
          <p:nvPr/>
        </p:nvPicPr>
        <p:blipFill>
          <a:blip r:embed="rId5"/>
          <a:srcRect l="31734" t="14223" r="29482" b="1646"/>
          <a:stretch>
            <a:fillRect/>
          </a:stretch>
        </p:blipFill>
        <p:spPr>
          <a:xfrm>
            <a:off x="3505200" y="9338502"/>
            <a:ext cx="828565" cy="1175893"/>
          </a:xfrm>
          <a:prstGeom prst="rect">
            <a:avLst/>
          </a:prstGeom>
          <a:noFill/>
          <a:ln w="9525">
            <a:noFill/>
            <a:miter lim="800000"/>
            <a:headEnd/>
            <a:tailEnd/>
          </a:ln>
        </p:spPr>
      </p:pic>
      <p:pic>
        <p:nvPicPr>
          <p:cNvPr id="1363" name="Picture 11"/>
          <p:cNvPicPr>
            <a:picLocks noChangeAspect="1" noChangeArrowheads="1"/>
          </p:cNvPicPr>
          <p:nvPr/>
        </p:nvPicPr>
        <p:blipFill>
          <a:blip r:embed="rId6"/>
          <a:srcRect l="35315" t="28532" r="32951" b="2904"/>
          <a:stretch>
            <a:fillRect/>
          </a:stretch>
        </p:blipFill>
        <p:spPr>
          <a:xfrm>
            <a:off x="4392931" y="9338310"/>
            <a:ext cx="826770" cy="1168706"/>
          </a:xfrm>
          <a:prstGeom prst="rect">
            <a:avLst/>
          </a:prstGeom>
          <a:noFill/>
          <a:ln w="9525">
            <a:noFill/>
            <a:miter lim="800000"/>
            <a:headEnd/>
            <a:tailEnd/>
          </a:ln>
        </p:spPr>
      </p:pic>
      <p:sp>
        <p:nvSpPr>
          <p:cNvPr id="1364" name="テキスト ボックス 217"/>
          <p:cNvSpPr txBox="1"/>
          <p:nvPr/>
        </p:nvSpPr>
        <p:spPr>
          <a:xfrm>
            <a:off x="5250180" y="9545955"/>
            <a:ext cx="1638300" cy="923330"/>
          </a:xfrm>
          <a:prstGeom prst="rect">
            <a:avLst/>
          </a:prstGeom>
          <a:noFill/>
        </p:spPr>
        <p:txBody>
          <a:bodyPr wrap="square" rtlCol="0">
            <a:spAutoFit/>
          </a:bodyPr>
          <a:lstStyle/>
          <a:p>
            <a:r>
              <a:rPr lang="ja-JP" altLang="en-US" sz="900" dirty="0" smtClean="0"/>
              <a:t>多言語津波防災案内シートは、</a:t>
            </a:r>
            <a:endParaRPr lang="en-US" altLang="ja-JP" sz="900" dirty="0" smtClean="0"/>
          </a:p>
          <a:p>
            <a:r>
              <a:rPr lang="ja-JP" altLang="en-US" sz="900" dirty="0" smtClean="0"/>
              <a:t>高知県庁観光政策課のホームページからダウンロードできます。（英語、韓国語、簡体語、</a:t>
            </a:r>
            <a:endParaRPr lang="en-US" altLang="ja-JP" sz="900" dirty="0" smtClean="0"/>
          </a:p>
          <a:p>
            <a:r>
              <a:rPr lang="ja-JP" altLang="en-US" sz="900" dirty="0" smtClean="0"/>
              <a:t>繁体語、タイ語に</a:t>
            </a:r>
            <a:endParaRPr lang="en-US" altLang="ja-JP" sz="900" dirty="0" smtClean="0"/>
          </a:p>
          <a:p>
            <a:r>
              <a:rPr lang="ja-JP" altLang="en-US" sz="900" dirty="0" smtClean="0"/>
              <a:t>対応しています。）</a:t>
            </a:r>
            <a:endParaRPr lang="en-US" altLang="ja-JP" sz="900" dirty="0" smtClean="0"/>
          </a:p>
        </p:txBody>
      </p:sp>
      <p:sp>
        <p:nvSpPr>
          <p:cNvPr id="1365" name="テキスト ボックス 219"/>
          <p:cNvSpPr txBox="1"/>
          <p:nvPr/>
        </p:nvSpPr>
        <p:spPr>
          <a:xfrm>
            <a:off x="5254943" y="9363075"/>
            <a:ext cx="1638300" cy="230832"/>
          </a:xfrm>
          <a:prstGeom prst="rect">
            <a:avLst/>
          </a:prstGeom>
          <a:noFill/>
        </p:spPr>
        <p:txBody>
          <a:bodyPr wrap="square" rtlCol="0">
            <a:spAutoFit/>
          </a:bodyPr>
          <a:lstStyle/>
          <a:p>
            <a:r>
              <a:rPr lang="ja-JP" altLang="en-US" sz="900" b="1" dirty="0" smtClean="0">
                <a:solidFill>
                  <a:srgbClr val="002060"/>
                </a:solidFill>
                <a:latin typeface="メイリオ" pitchFamily="50" charset="-128"/>
                <a:ea typeface="メイリオ" pitchFamily="50" charset="-128"/>
                <a:cs typeface="メイリオ" pitchFamily="50" charset="-128"/>
              </a:rPr>
              <a:t>多言語津波防災案内シート</a:t>
            </a:r>
            <a:endParaRPr lang="en-US" altLang="ja-JP" sz="900" b="1" dirty="0" smtClean="0">
              <a:solidFill>
                <a:srgbClr val="002060"/>
              </a:solidFill>
              <a:latin typeface="メイリオ" pitchFamily="50" charset="-128"/>
              <a:ea typeface="メイリオ" pitchFamily="50" charset="-128"/>
              <a:cs typeface="メイリオ" pitchFamily="50" charset="-128"/>
            </a:endParaRPr>
          </a:p>
        </p:txBody>
      </p:sp>
      <p:sp>
        <p:nvSpPr>
          <p:cNvPr id="1366" name="テキスト ボックス 139"/>
          <p:cNvSpPr txBox="1"/>
          <p:nvPr/>
        </p:nvSpPr>
        <p:spPr>
          <a:xfrm>
            <a:off x="2613024" y="3223260"/>
            <a:ext cx="1704975" cy="338554"/>
          </a:xfrm>
          <a:prstGeom prst="rect">
            <a:avLst/>
          </a:prstGeom>
          <a:noFill/>
        </p:spPr>
        <p:txBody>
          <a:bodyPr wrap="square" rtlCol="0">
            <a:spAutoFit/>
          </a:bodyPr>
          <a:lstStyle/>
          <a:p>
            <a:r>
              <a:rPr kumimoji="1" lang="ja-JP" altLang="en-US" sz="800" dirty="0" smtClean="0">
                <a:solidFill>
                  <a:srgbClr val="002060"/>
                </a:solidFill>
              </a:rPr>
              <a:t>●</a:t>
            </a:r>
            <a:endParaRPr kumimoji="1" lang="en-US" altLang="ja-JP" sz="800" dirty="0" smtClean="0">
              <a:solidFill>
                <a:srgbClr val="002060"/>
              </a:solidFill>
            </a:endParaRPr>
          </a:p>
          <a:p>
            <a:r>
              <a:rPr lang="ja-JP" altLang="en-US" sz="800" dirty="0" smtClean="0">
                <a:solidFill>
                  <a:srgbClr val="002060"/>
                </a:solidFill>
              </a:rPr>
              <a:t>●</a:t>
            </a:r>
            <a:endParaRPr kumimoji="1" lang="ja-JP" altLang="en-US" sz="800" dirty="0">
              <a:solidFill>
                <a:srgbClr val="002060"/>
              </a:solidFill>
            </a:endParaRPr>
          </a:p>
        </p:txBody>
      </p:sp>
      <p:sp>
        <p:nvSpPr>
          <p:cNvPr id="1367" name="テキスト ボックス 141"/>
          <p:cNvSpPr txBox="1"/>
          <p:nvPr/>
        </p:nvSpPr>
        <p:spPr>
          <a:xfrm>
            <a:off x="4251324" y="3232785"/>
            <a:ext cx="1704975" cy="584775"/>
          </a:xfrm>
          <a:prstGeom prst="rect">
            <a:avLst/>
          </a:prstGeom>
          <a:noFill/>
        </p:spPr>
        <p:txBody>
          <a:bodyPr wrap="square" rtlCol="0">
            <a:spAutoFit/>
          </a:bodyPr>
          <a:lstStyle/>
          <a:p>
            <a:r>
              <a:rPr kumimoji="1" lang="ja-JP" altLang="en-US" sz="800" dirty="0" smtClean="0">
                <a:solidFill>
                  <a:srgbClr val="002060"/>
                </a:solidFill>
              </a:rPr>
              <a:t>●</a:t>
            </a:r>
            <a:endParaRPr kumimoji="1" lang="en-US" altLang="ja-JP" sz="800" dirty="0" smtClean="0">
              <a:solidFill>
                <a:srgbClr val="002060"/>
              </a:solidFill>
            </a:endParaRPr>
          </a:p>
          <a:p>
            <a:endParaRPr lang="en-US" altLang="ja-JP" sz="800" dirty="0" smtClean="0">
              <a:solidFill>
                <a:srgbClr val="002060"/>
              </a:solidFill>
            </a:endParaRPr>
          </a:p>
          <a:p>
            <a:endParaRPr lang="en-US" altLang="ja-JP" sz="800" dirty="0" smtClean="0">
              <a:solidFill>
                <a:srgbClr val="002060"/>
              </a:solidFill>
            </a:endParaRPr>
          </a:p>
          <a:p>
            <a:r>
              <a:rPr lang="ja-JP" altLang="en-US" sz="800" dirty="0" smtClean="0">
                <a:solidFill>
                  <a:srgbClr val="002060"/>
                </a:solidFill>
              </a:rPr>
              <a:t>●</a:t>
            </a:r>
            <a:endParaRPr kumimoji="1" lang="ja-JP" altLang="en-US" sz="800" dirty="0">
              <a:solidFill>
                <a:srgbClr val="002060"/>
              </a:solidFill>
            </a:endParaRPr>
          </a:p>
        </p:txBody>
      </p:sp>
      <p:sp>
        <p:nvSpPr>
          <p:cNvPr id="1368" name="テキスト ボックス 143"/>
          <p:cNvSpPr txBox="1"/>
          <p:nvPr/>
        </p:nvSpPr>
        <p:spPr>
          <a:xfrm>
            <a:off x="546100" y="6015990"/>
            <a:ext cx="2190750" cy="461665"/>
          </a:xfrm>
          <a:prstGeom prst="rect">
            <a:avLst/>
          </a:prstGeom>
          <a:noFill/>
        </p:spPr>
        <p:txBody>
          <a:bodyPr wrap="square" rtlCol="0">
            <a:spAutoFit/>
          </a:bodyPr>
          <a:lstStyle/>
          <a:p>
            <a:r>
              <a:rPr kumimoji="1" lang="ja-JP" altLang="en-US" sz="800" dirty="0" smtClean="0">
                <a:solidFill>
                  <a:schemeClr val="accent6">
                    <a:lumMod val="50000"/>
                  </a:schemeClr>
                </a:solidFill>
              </a:rPr>
              <a:t>●</a:t>
            </a:r>
            <a:endParaRPr kumimoji="1" lang="en-US" altLang="ja-JP" sz="800" dirty="0" smtClean="0">
              <a:solidFill>
                <a:schemeClr val="accent6">
                  <a:lumMod val="50000"/>
                </a:schemeClr>
              </a:solidFill>
            </a:endParaRPr>
          </a:p>
          <a:p>
            <a:endParaRPr kumimoji="1" lang="en-US" altLang="ja-JP" sz="800" dirty="0" smtClean="0">
              <a:solidFill>
                <a:schemeClr val="accent6">
                  <a:lumMod val="50000"/>
                </a:schemeClr>
              </a:solidFill>
            </a:endParaRPr>
          </a:p>
          <a:p>
            <a:r>
              <a:rPr lang="ja-JP" altLang="en-US" sz="800" dirty="0" smtClean="0">
                <a:solidFill>
                  <a:schemeClr val="accent6">
                    <a:lumMod val="50000"/>
                  </a:schemeClr>
                </a:solidFill>
              </a:rPr>
              <a:t>●</a:t>
            </a:r>
            <a:endParaRPr kumimoji="1" lang="ja-JP" altLang="en-US" sz="800" dirty="0">
              <a:solidFill>
                <a:schemeClr val="accent6">
                  <a:lumMod val="50000"/>
                </a:schemeClr>
              </a:solidFill>
            </a:endParaRPr>
          </a:p>
        </p:txBody>
      </p:sp>
      <p:sp>
        <p:nvSpPr>
          <p:cNvPr id="1369" name="テキスト ボックス 147"/>
          <p:cNvSpPr txBox="1"/>
          <p:nvPr/>
        </p:nvSpPr>
        <p:spPr>
          <a:xfrm>
            <a:off x="546100" y="7368540"/>
            <a:ext cx="2190750" cy="461665"/>
          </a:xfrm>
          <a:prstGeom prst="rect">
            <a:avLst/>
          </a:prstGeom>
          <a:noFill/>
        </p:spPr>
        <p:txBody>
          <a:bodyPr wrap="square" rtlCol="0">
            <a:spAutoFit/>
          </a:bodyPr>
          <a:lstStyle/>
          <a:p>
            <a:r>
              <a:rPr kumimoji="1" lang="ja-JP" altLang="en-US" sz="800" dirty="0" smtClean="0">
                <a:solidFill>
                  <a:schemeClr val="accent4">
                    <a:lumMod val="50000"/>
                  </a:schemeClr>
                </a:solidFill>
              </a:rPr>
              <a:t>●</a:t>
            </a:r>
            <a:endParaRPr kumimoji="1" lang="en-US" altLang="ja-JP" sz="800" dirty="0" smtClean="0">
              <a:solidFill>
                <a:schemeClr val="accent4">
                  <a:lumMod val="50000"/>
                </a:schemeClr>
              </a:solidFill>
            </a:endParaRPr>
          </a:p>
          <a:p>
            <a:endParaRPr lang="en-US" altLang="ja-JP" sz="800" u="sng" dirty="0" smtClean="0">
              <a:solidFill>
                <a:schemeClr val="accent4">
                  <a:lumMod val="50000"/>
                </a:schemeClr>
              </a:solidFill>
            </a:endParaRPr>
          </a:p>
          <a:p>
            <a:r>
              <a:rPr lang="ja-JP" altLang="en-US" sz="800" dirty="0" smtClean="0">
                <a:solidFill>
                  <a:schemeClr val="accent4">
                    <a:lumMod val="50000"/>
                  </a:schemeClr>
                </a:solidFill>
              </a:rPr>
              <a:t>●</a:t>
            </a:r>
            <a:endParaRPr kumimoji="1" lang="ja-JP" altLang="en-US" sz="800" u="sng" dirty="0"/>
          </a:p>
        </p:txBody>
      </p:sp>
      <p:sp>
        <p:nvSpPr>
          <p:cNvPr id="1370" name="テキスト ボックス 148"/>
          <p:cNvSpPr txBox="1"/>
          <p:nvPr/>
        </p:nvSpPr>
        <p:spPr>
          <a:xfrm>
            <a:off x="2603500" y="6025515"/>
            <a:ext cx="2190750" cy="338554"/>
          </a:xfrm>
          <a:prstGeom prst="rect">
            <a:avLst/>
          </a:prstGeom>
          <a:noFill/>
        </p:spPr>
        <p:txBody>
          <a:bodyPr wrap="square" rtlCol="0">
            <a:spAutoFit/>
          </a:bodyPr>
          <a:lstStyle/>
          <a:p>
            <a:r>
              <a:rPr kumimoji="1" lang="ja-JP" altLang="en-US" sz="800" dirty="0" smtClean="0">
                <a:solidFill>
                  <a:schemeClr val="accent6">
                    <a:lumMod val="50000"/>
                  </a:schemeClr>
                </a:solidFill>
              </a:rPr>
              <a:t>●</a:t>
            </a:r>
            <a:endParaRPr kumimoji="1" lang="en-US" altLang="ja-JP" sz="800" dirty="0" smtClean="0">
              <a:solidFill>
                <a:schemeClr val="accent6">
                  <a:lumMod val="50000"/>
                </a:schemeClr>
              </a:solidFill>
            </a:endParaRPr>
          </a:p>
          <a:p>
            <a:endParaRPr kumimoji="1" lang="en-US" altLang="ja-JP" sz="800" dirty="0" smtClean="0">
              <a:solidFill>
                <a:schemeClr val="accent6">
                  <a:lumMod val="50000"/>
                </a:schemeClr>
              </a:solidFill>
            </a:endParaRPr>
          </a:p>
        </p:txBody>
      </p:sp>
      <p:sp>
        <p:nvSpPr>
          <p:cNvPr id="1371" name="テキスト ボックス 149"/>
          <p:cNvSpPr txBox="1"/>
          <p:nvPr/>
        </p:nvSpPr>
        <p:spPr>
          <a:xfrm>
            <a:off x="4279900" y="6015990"/>
            <a:ext cx="2190750" cy="338554"/>
          </a:xfrm>
          <a:prstGeom prst="rect">
            <a:avLst/>
          </a:prstGeom>
          <a:noFill/>
        </p:spPr>
        <p:txBody>
          <a:bodyPr wrap="square" rtlCol="0">
            <a:spAutoFit/>
          </a:bodyPr>
          <a:lstStyle/>
          <a:p>
            <a:r>
              <a:rPr kumimoji="1" lang="ja-JP" altLang="en-US" sz="800" dirty="0" smtClean="0">
                <a:solidFill>
                  <a:schemeClr val="accent6">
                    <a:lumMod val="50000"/>
                  </a:schemeClr>
                </a:solidFill>
              </a:rPr>
              <a:t>●</a:t>
            </a:r>
            <a:endParaRPr kumimoji="1" lang="en-US" altLang="ja-JP" sz="800" dirty="0" smtClean="0">
              <a:solidFill>
                <a:schemeClr val="accent6">
                  <a:lumMod val="50000"/>
                </a:schemeClr>
              </a:solidFill>
            </a:endParaRPr>
          </a:p>
          <a:p>
            <a:endParaRPr kumimoji="1" lang="en-US" altLang="ja-JP" sz="800" dirty="0" smtClean="0">
              <a:solidFill>
                <a:schemeClr val="accent6">
                  <a:lumMod val="50000"/>
                </a:schemeClr>
              </a:solidFill>
            </a:endParaRPr>
          </a:p>
        </p:txBody>
      </p:sp>
      <p:sp>
        <p:nvSpPr>
          <p:cNvPr id="1372" name="テキスト ボックス 150"/>
          <p:cNvSpPr txBox="1"/>
          <p:nvPr/>
        </p:nvSpPr>
        <p:spPr>
          <a:xfrm>
            <a:off x="4270375" y="7378065"/>
            <a:ext cx="2190750" cy="461665"/>
          </a:xfrm>
          <a:prstGeom prst="rect">
            <a:avLst/>
          </a:prstGeom>
          <a:noFill/>
        </p:spPr>
        <p:txBody>
          <a:bodyPr wrap="square" rtlCol="0">
            <a:spAutoFit/>
          </a:bodyPr>
          <a:lstStyle/>
          <a:p>
            <a:r>
              <a:rPr kumimoji="1" lang="ja-JP" altLang="en-US" sz="800" dirty="0" smtClean="0">
                <a:solidFill>
                  <a:schemeClr val="accent4">
                    <a:lumMod val="50000"/>
                  </a:schemeClr>
                </a:solidFill>
              </a:rPr>
              <a:t>●</a:t>
            </a:r>
            <a:endParaRPr kumimoji="1" lang="en-US" altLang="ja-JP" sz="800" dirty="0" smtClean="0">
              <a:solidFill>
                <a:schemeClr val="accent4">
                  <a:lumMod val="50000"/>
                </a:schemeClr>
              </a:solidFill>
            </a:endParaRPr>
          </a:p>
          <a:p>
            <a:endParaRPr lang="en-US" altLang="ja-JP" sz="800" u="sng" dirty="0" smtClean="0">
              <a:solidFill>
                <a:schemeClr val="accent4">
                  <a:lumMod val="50000"/>
                </a:schemeClr>
              </a:solidFill>
            </a:endParaRPr>
          </a:p>
          <a:p>
            <a:endParaRPr kumimoji="1" lang="ja-JP" altLang="en-US" sz="800" u="sng" dirty="0"/>
          </a:p>
        </p:txBody>
      </p:sp>
      <p:sp>
        <p:nvSpPr>
          <p:cNvPr id="1373" name="テキスト ボックス 151"/>
          <p:cNvSpPr txBox="1"/>
          <p:nvPr/>
        </p:nvSpPr>
        <p:spPr>
          <a:xfrm>
            <a:off x="4281804" y="4711065"/>
            <a:ext cx="1704975" cy="461665"/>
          </a:xfrm>
          <a:prstGeom prst="rect">
            <a:avLst/>
          </a:prstGeom>
          <a:noFill/>
        </p:spPr>
        <p:txBody>
          <a:bodyPr wrap="square" rtlCol="0">
            <a:spAutoFit/>
          </a:bodyPr>
          <a:lstStyle/>
          <a:p>
            <a:r>
              <a:rPr kumimoji="1" lang="ja-JP" altLang="en-US" sz="800" dirty="0" smtClean="0">
                <a:solidFill>
                  <a:schemeClr val="accent3">
                    <a:lumMod val="50000"/>
                  </a:schemeClr>
                </a:solidFill>
              </a:rPr>
              <a:t>●</a:t>
            </a:r>
            <a:endParaRPr kumimoji="1" lang="en-US" altLang="ja-JP" sz="800" dirty="0" smtClean="0">
              <a:solidFill>
                <a:schemeClr val="accent3">
                  <a:lumMod val="50000"/>
                </a:schemeClr>
              </a:solidFill>
            </a:endParaRPr>
          </a:p>
          <a:p>
            <a:endParaRPr lang="en-US" altLang="ja-JP" sz="800" dirty="0" smtClean="0">
              <a:solidFill>
                <a:schemeClr val="accent3">
                  <a:lumMod val="50000"/>
                </a:schemeClr>
              </a:solidFill>
            </a:endParaRPr>
          </a:p>
          <a:p>
            <a:r>
              <a:rPr kumimoji="1" lang="ja-JP" altLang="en-US" sz="800" dirty="0" smtClean="0">
                <a:solidFill>
                  <a:schemeClr val="accent3">
                    <a:lumMod val="50000"/>
                  </a:schemeClr>
                </a:solidFill>
              </a:rPr>
              <a:t>●</a:t>
            </a:r>
            <a:endParaRPr kumimoji="1" lang="en-US" altLang="ja-JP" sz="800" dirty="0" smtClean="0"/>
          </a:p>
        </p:txBody>
      </p:sp>
      <p:sp>
        <p:nvSpPr>
          <p:cNvPr id="1374" name="テキスト ボックス 152"/>
          <p:cNvSpPr txBox="1"/>
          <p:nvPr/>
        </p:nvSpPr>
        <p:spPr>
          <a:xfrm>
            <a:off x="2736850" y="6606540"/>
            <a:ext cx="2190750" cy="461665"/>
          </a:xfrm>
          <a:prstGeom prst="rect">
            <a:avLst/>
          </a:prstGeom>
          <a:noFill/>
        </p:spPr>
        <p:txBody>
          <a:bodyPr wrap="square" rtlCol="0">
            <a:spAutoFit/>
          </a:bodyPr>
          <a:lstStyle/>
          <a:p>
            <a:r>
              <a:rPr kumimoji="1" lang="ja-JP" altLang="en-US" sz="800" dirty="0" smtClean="0">
                <a:solidFill>
                  <a:schemeClr val="accent6">
                    <a:lumMod val="50000"/>
                  </a:schemeClr>
                </a:solidFill>
              </a:rPr>
              <a:t>●</a:t>
            </a:r>
            <a:endParaRPr kumimoji="1" lang="en-US" altLang="ja-JP" sz="800" dirty="0" smtClean="0">
              <a:solidFill>
                <a:schemeClr val="accent6">
                  <a:lumMod val="50000"/>
                </a:schemeClr>
              </a:solidFill>
            </a:endParaRPr>
          </a:p>
          <a:p>
            <a:endParaRPr kumimoji="1" lang="en-US" altLang="ja-JP" sz="800" dirty="0" smtClean="0">
              <a:solidFill>
                <a:schemeClr val="accent6">
                  <a:lumMod val="50000"/>
                </a:schemeClr>
              </a:solidFill>
            </a:endParaRPr>
          </a:p>
          <a:p>
            <a:r>
              <a:rPr lang="ja-JP" altLang="en-US" sz="800" dirty="0" smtClean="0">
                <a:solidFill>
                  <a:schemeClr val="accent6">
                    <a:lumMod val="50000"/>
                  </a:schemeClr>
                </a:solidFill>
              </a:rPr>
              <a:t>●</a:t>
            </a:r>
            <a:endParaRPr kumimoji="1" lang="ja-JP" altLang="en-US" sz="800" dirty="0">
              <a:solidFill>
                <a:schemeClr val="accent6">
                  <a:lumMod val="50000"/>
                </a:schemeClr>
              </a:solidFill>
            </a:endParaRPr>
          </a:p>
        </p:txBody>
      </p:sp>
      <p:sp>
        <p:nvSpPr>
          <p:cNvPr id="1375" name="テキスト ボックス 153"/>
          <p:cNvSpPr txBox="1"/>
          <p:nvPr/>
        </p:nvSpPr>
        <p:spPr>
          <a:xfrm>
            <a:off x="2694939" y="3985260"/>
            <a:ext cx="784861" cy="230832"/>
          </a:xfrm>
          <a:prstGeom prst="rect">
            <a:avLst/>
          </a:prstGeom>
          <a:noFill/>
        </p:spPr>
        <p:txBody>
          <a:bodyPr wrap="square" rtlCol="0">
            <a:spAutoFit/>
          </a:bodyPr>
          <a:lstStyle/>
          <a:p>
            <a:r>
              <a:rPr kumimoji="1" lang="ja-JP" altLang="en-US" sz="900" b="1" dirty="0" smtClean="0">
                <a:solidFill>
                  <a:schemeClr val="tx2">
                    <a:lumMod val="50000"/>
                  </a:schemeClr>
                </a:solidFill>
                <a:latin typeface="メイリオ" pitchFamily="50" charset="-128"/>
                <a:ea typeface="メイリオ" pitchFamily="50" charset="-128"/>
                <a:cs typeface="メイリオ" pitchFamily="50" charset="-128"/>
              </a:rPr>
              <a:t>録音する時</a:t>
            </a:r>
            <a:endParaRPr kumimoji="1" lang="ja-JP" altLang="en-US" sz="900" b="1" dirty="0">
              <a:solidFill>
                <a:schemeClr val="tx2">
                  <a:lumMod val="50000"/>
                </a:schemeClr>
              </a:solidFill>
              <a:latin typeface="メイリオ" pitchFamily="50" charset="-128"/>
              <a:ea typeface="メイリオ" pitchFamily="50" charset="-128"/>
              <a:cs typeface="メイリオ" pitchFamily="50" charset="-128"/>
            </a:endParaRPr>
          </a:p>
        </p:txBody>
      </p:sp>
      <p:grpSp>
        <p:nvGrpSpPr>
          <p:cNvPr id="1376" name="グループ化 164"/>
          <p:cNvGrpSpPr/>
          <p:nvPr/>
        </p:nvGrpSpPr>
        <p:grpSpPr>
          <a:xfrm>
            <a:off x="3332174" y="3987640"/>
            <a:ext cx="263526" cy="215444"/>
            <a:chOff x="3360749" y="3987640"/>
            <a:chExt cx="263526" cy="215444"/>
          </a:xfrm>
        </p:grpSpPr>
        <p:sp>
          <p:nvSpPr>
            <p:cNvPr id="1377" name="角丸四角形 160"/>
            <p:cNvSpPr/>
            <p:nvPr/>
          </p:nvSpPr>
          <p:spPr>
            <a:xfrm>
              <a:off x="3448049" y="4010025"/>
              <a:ext cx="109538" cy="142875"/>
            </a:xfrm>
            <a:prstGeom prst="round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78" name="テキスト ボックス 163"/>
            <p:cNvSpPr txBox="1"/>
            <p:nvPr/>
          </p:nvSpPr>
          <p:spPr>
            <a:xfrm>
              <a:off x="3360749" y="3987640"/>
              <a:ext cx="263526" cy="215444"/>
            </a:xfrm>
            <a:prstGeom prst="rect">
              <a:avLst/>
            </a:prstGeom>
            <a:noFill/>
          </p:spPr>
          <p:txBody>
            <a:bodyPr wrap="square" rtlCol="0">
              <a:spAutoFit/>
            </a:bodyPr>
            <a:lstStyle/>
            <a:p>
              <a:r>
                <a:rPr kumimoji="1" lang="ja-JP" altLang="en-US" sz="800" dirty="0" smtClean="0">
                  <a:solidFill>
                    <a:schemeClr val="bg1"/>
                  </a:solidFill>
                  <a:latin typeface="メイリオ" pitchFamily="50" charset="-128"/>
                  <a:ea typeface="メイリオ" pitchFamily="50" charset="-128"/>
                  <a:cs typeface="メイリオ" pitchFamily="50" charset="-128"/>
                </a:rPr>
                <a:t>１</a:t>
              </a:r>
              <a:endParaRPr kumimoji="1" lang="ja-JP" altLang="en-US" sz="800" dirty="0">
                <a:solidFill>
                  <a:schemeClr val="bg1"/>
                </a:solidFill>
                <a:latin typeface="メイリオ" pitchFamily="50" charset="-128"/>
                <a:ea typeface="メイリオ" pitchFamily="50" charset="-128"/>
                <a:cs typeface="メイリオ" pitchFamily="50" charset="-128"/>
              </a:endParaRPr>
            </a:p>
          </p:txBody>
        </p:sp>
      </p:grpSp>
      <p:grpSp>
        <p:nvGrpSpPr>
          <p:cNvPr id="1379" name="グループ化 171"/>
          <p:cNvGrpSpPr/>
          <p:nvPr/>
        </p:nvGrpSpPr>
        <p:grpSpPr>
          <a:xfrm>
            <a:off x="3458385" y="3990020"/>
            <a:ext cx="263526" cy="215444"/>
            <a:chOff x="3360749" y="3987640"/>
            <a:chExt cx="263526" cy="215444"/>
          </a:xfrm>
        </p:grpSpPr>
        <p:sp>
          <p:nvSpPr>
            <p:cNvPr id="1380" name="角丸四角形 172"/>
            <p:cNvSpPr/>
            <p:nvPr/>
          </p:nvSpPr>
          <p:spPr>
            <a:xfrm>
              <a:off x="3448049" y="4010025"/>
              <a:ext cx="109538" cy="142875"/>
            </a:xfrm>
            <a:prstGeom prst="round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81" name="テキスト ボックス 179"/>
            <p:cNvSpPr txBox="1"/>
            <p:nvPr/>
          </p:nvSpPr>
          <p:spPr>
            <a:xfrm>
              <a:off x="3360749" y="3987640"/>
              <a:ext cx="263526" cy="215444"/>
            </a:xfrm>
            <a:prstGeom prst="rect">
              <a:avLst/>
            </a:prstGeom>
            <a:noFill/>
          </p:spPr>
          <p:txBody>
            <a:bodyPr wrap="square" rtlCol="0">
              <a:spAutoFit/>
            </a:bodyPr>
            <a:lstStyle/>
            <a:p>
              <a:r>
                <a:rPr kumimoji="1" lang="ja-JP" altLang="en-US" sz="800" dirty="0" smtClean="0">
                  <a:solidFill>
                    <a:schemeClr val="bg1"/>
                  </a:solidFill>
                  <a:latin typeface="メイリオ" pitchFamily="50" charset="-128"/>
                  <a:ea typeface="メイリオ" pitchFamily="50" charset="-128"/>
                  <a:cs typeface="メイリオ" pitchFamily="50" charset="-128"/>
                </a:rPr>
                <a:t>７</a:t>
              </a:r>
              <a:endParaRPr kumimoji="1" lang="ja-JP" altLang="en-US" sz="800" dirty="0">
                <a:solidFill>
                  <a:schemeClr val="bg1"/>
                </a:solidFill>
                <a:latin typeface="メイリオ" pitchFamily="50" charset="-128"/>
                <a:ea typeface="メイリオ" pitchFamily="50" charset="-128"/>
                <a:cs typeface="メイリオ" pitchFamily="50" charset="-128"/>
              </a:endParaRPr>
            </a:p>
          </p:txBody>
        </p:sp>
      </p:grpSp>
      <p:grpSp>
        <p:nvGrpSpPr>
          <p:cNvPr id="1382" name="グループ化 181"/>
          <p:cNvGrpSpPr/>
          <p:nvPr/>
        </p:nvGrpSpPr>
        <p:grpSpPr>
          <a:xfrm>
            <a:off x="3586957" y="3990037"/>
            <a:ext cx="263526" cy="215444"/>
            <a:chOff x="3360749" y="3987640"/>
            <a:chExt cx="263526" cy="215444"/>
          </a:xfrm>
        </p:grpSpPr>
        <p:sp>
          <p:nvSpPr>
            <p:cNvPr id="1383" name="角丸四角形 182"/>
            <p:cNvSpPr/>
            <p:nvPr/>
          </p:nvSpPr>
          <p:spPr>
            <a:xfrm>
              <a:off x="3448049" y="4010025"/>
              <a:ext cx="109538" cy="142875"/>
            </a:xfrm>
            <a:prstGeom prst="round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84" name="テキスト ボックス 185"/>
            <p:cNvSpPr txBox="1"/>
            <p:nvPr/>
          </p:nvSpPr>
          <p:spPr>
            <a:xfrm>
              <a:off x="3360749" y="3987640"/>
              <a:ext cx="263526" cy="215444"/>
            </a:xfrm>
            <a:prstGeom prst="rect">
              <a:avLst/>
            </a:prstGeom>
            <a:noFill/>
          </p:spPr>
          <p:txBody>
            <a:bodyPr wrap="square" rtlCol="0">
              <a:spAutoFit/>
            </a:bodyPr>
            <a:lstStyle/>
            <a:p>
              <a:r>
                <a:rPr kumimoji="1" lang="ja-JP" altLang="en-US" sz="800" dirty="0" smtClean="0">
                  <a:solidFill>
                    <a:schemeClr val="bg1"/>
                  </a:solidFill>
                  <a:latin typeface="メイリオ" pitchFamily="50" charset="-128"/>
                  <a:ea typeface="メイリオ" pitchFamily="50" charset="-128"/>
                  <a:cs typeface="メイリオ" pitchFamily="50" charset="-128"/>
                </a:rPr>
                <a:t>１</a:t>
              </a:r>
              <a:endParaRPr kumimoji="1" lang="ja-JP" altLang="en-US" sz="800" dirty="0">
                <a:solidFill>
                  <a:schemeClr val="bg1"/>
                </a:solidFill>
                <a:latin typeface="メイリオ" pitchFamily="50" charset="-128"/>
                <a:ea typeface="メイリオ" pitchFamily="50" charset="-128"/>
                <a:cs typeface="メイリオ" pitchFamily="50" charset="-128"/>
              </a:endParaRPr>
            </a:p>
          </p:txBody>
        </p:sp>
      </p:grpSp>
      <p:grpSp>
        <p:nvGrpSpPr>
          <p:cNvPr id="1385" name="グループ化 191"/>
          <p:cNvGrpSpPr/>
          <p:nvPr/>
        </p:nvGrpSpPr>
        <p:grpSpPr>
          <a:xfrm>
            <a:off x="3799682" y="3990037"/>
            <a:ext cx="263526" cy="215444"/>
            <a:chOff x="3360749" y="3987640"/>
            <a:chExt cx="263526" cy="215444"/>
          </a:xfrm>
        </p:grpSpPr>
        <p:sp>
          <p:nvSpPr>
            <p:cNvPr id="1386" name="角丸四角形 192"/>
            <p:cNvSpPr/>
            <p:nvPr/>
          </p:nvSpPr>
          <p:spPr>
            <a:xfrm>
              <a:off x="3448049" y="4010025"/>
              <a:ext cx="109538" cy="142875"/>
            </a:xfrm>
            <a:prstGeom prst="round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87" name="テキスト ボックス 194"/>
            <p:cNvSpPr txBox="1"/>
            <p:nvPr/>
          </p:nvSpPr>
          <p:spPr>
            <a:xfrm>
              <a:off x="3360749" y="3987640"/>
              <a:ext cx="263526" cy="215444"/>
            </a:xfrm>
            <a:prstGeom prst="rect">
              <a:avLst/>
            </a:prstGeom>
            <a:noFill/>
          </p:spPr>
          <p:txBody>
            <a:bodyPr wrap="square" rtlCol="0">
              <a:spAutoFit/>
            </a:bodyPr>
            <a:lstStyle/>
            <a:p>
              <a:r>
                <a:rPr kumimoji="1" lang="ja-JP" altLang="en-US" sz="800" dirty="0" smtClean="0">
                  <a:solidFill>
                    <a:schemeClr val="bg1"/>
                  </a:solidFill>
                  <a:latin typeface="メイリオ" pitchFamily="50" charset="-128"/>
                  <a:ea typeface="メイリオ" pitchFamily="50" charset="-128"/>
                  <a:cs typeface="メイリオ" pitchFamily="50" charset="-128"/>
                </a:rPr>
                <a:t>１</a:t>
              </a:r>
              <a:endParaRPr kumimoji="1" lang="ja-JP" altLang="en-US" sz="800" dirty="0">
                <a:solidFill>
                  <a:schemeClr val="bg1"/>
                </a:solidFill>
                <a:latin typeface="メイリオ" pitchFamily="50" charset="-128"/>
                <a:ea typeface="メイリオ" pitchFamily="50" charset="-128"/>
                <a:cs typeface="メイリオ" pitchFamily="50" charset="-128"/>
              </a:endParaRPr>
            </a:p>
          </p:txBody>
        </p:sp>
      </p:grpSp>
      <p:sp>
        <p:nvSpPr>
          <p:cNvPr id="1388" name="二等辺三角形 195"/>
          <p:cNvSpPr/>
          <p:nvPr/>
        </p:nvSpPr>
        <p:spPr>
          <a:xfrm rot="5400000">
            <a:off x="4003380" y="4054184"/>
            <a:ext cx="88899" cy="57740"/>
          </a:xfrm>
          <a:prstGeom prst="triangle">
            <a:avLst>
              <a:gd name="adj" fmla="val 49996"/>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89" name="テキスト ボックス 196"/>
          <p:cNvSpPr txBox="1"/>
          <p:nvPr/>
        </p:nvSpPr>
        <p:spPr>
          <a:xfrm>
            <a:off x="4010025" y="3997960"/>
            <a:ext cx="1054100" cy="184666"/>
          </a:xfrm>
          <a:prstGeom prst="rect">
            <a:avLst/>
          </a:prstGeom>
          <a:noFill/>
        </p:spPr>
        <p:txBody>
          <a:bodyPr wrap="square" rtlCol="0">
            <a:spAutoFit/>
          </a:bodyPr>
          <a:lstStyle/>
          <a:p>
            <a:r>
              <a:rPr kumimoji="1" lang="ja-JP" altLang="en-US" sz="600" dirty="0" smtClean="0">
                <a:solidFill>
                  <a:schemeClr val="tx1">
                    <a:lumMod val="95000"/>
                    <a:lumOff val="5000"/>
                  </a:schemeClr>
                </a:solidFill>
                <a:latin typeface="メイリオ" pitchFamily="50" charset="-128"/>
                <a:ea typeface="メイリオ" pitchFamily="50" charset="-128"/>
                <a:cs typeface="メイリオ" pitchFamily="50" charset="-128"/>
              </a:rPr>
              <a:t>市外局番からの電話番号</a:t>
            </a:r>
            <a:endParaRPr kumimoji="1" lang="ja-JP" altLang="en-US" sz="600" dirty="0">
              <a:solidFill>
                <a:schemeClr val="tx1">
                  <a:lumMod val="95000"/>
                  <a:lumOff val="5000"/>
                </a:schemeClr>
              </a:solidFill>
              <a:latin typeface="メイリオ" pitchFamily="50" charset="-128"/>
              <a:ea typeface="メイリオ" pitchFamily="50" charset="-128"/>
              <a:cs typeface="メイリオ" pitchFamily="50" charset="-128"/>
            </a:endParaRPr>
          </a:p>
        </p:txBody>
      </p:sp>
      <p:sp>
        <p:nvSpPr>
          <p:cNvPr id="1390" name="二等辺三角形 197"/>
          <p:cNvSpPr/>
          <p:nvPr/>
        </p:nvSpPr>
        <p:spPr>
          <a:xfrm rot="5400000">
            <a:off x="3787480" y="4054184"/>
            <a:ext cx="88899" cy="57740"/>
          </a:xfrm>
          <a:prstGeom prst="triangle">
            <a:avLst>
              <a:gd name="adj" fmla="val 49996"/>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91" name="テキスト ボックス 198"/>
          <p:cNvSpPr txBox="1"/>
          <p:nvPr/>
        </p:nvSpPr>
        <p:spPr>
          <a:xfrm>
            <a:off x="2694939" y="4166235"/>
            <a:ext cx="784861" cy="230832"/>
          </a:xfrm>
          <a:prstGeom prst="rect">
            <a:avLst/>
          </a:prstGeom>
          <a:noFill/>
        </p:spPr>
        <p:txBody>
          <a:bodyPr wrap="square" rtlCol="0">
            <a:spAutoFit/>
          </a:bodyPr>
          <a:lstStyle/>
          <a:p>
            <a:r>
              <a:rPr kumimoji="1" lang="ja-JP" altLang="en-US" sz="900" b="1" dirty="0" smtClean="0">
                <a:solidFill>
                  <a:srgbClr val="FF6600"/>
                </a:solidFill>
                <a:latin typeface="メイリオ" pitchFamily="50" charset="-128"/>
                <a:ea typeface="メイリオ" pitchFamily="50" charset="-128"/>
                <a:cs typeface="メイリオ" pitchFamily="50" charset="-128"/>
              </a:rPr>
              <a:t>再生する時</a:t>
            </a:r>
            <a:endParaRPr kumimoji="1" lang="ja-JP" altLang="en-US" sz="900" b="1" dirty="0">
              <a:solidFill>
                <a:srgbClr val="FF6600"/>
              </a:solidFill>
              <a:latin typeface="メイリオ" pitchFamily="50" charset="-128"/>
              <a:ea typeface="メイリオ" pitchFamily="50" charset="-128"/>
              <a:cs typeface="メイリオ" pitchFamily="50" charset="-128"/>
            </a:endParaRPr>
          </a:p>
        </p:txBody>
      </p:sp>
      <p:grpSp>
        <p:nvGrpSpPr>
          <p:cNvPr id="1392" name="グループ化 199"/>
          <p:cNvGrpSpPr/>
          <p:nvPr/>
        </p:nvGrpSpPr>
        <p:grpSpPr>
          <a:xfrm>
            <a:off x="3332174" y="4168615"/>
            <a:ext cx="263526" cy="215444"/>
            <a:chOff x="3360749" y="3987640"/>
            <a:chExt cx="263526" cy="215444"/>
          </a:xfrm>
        </p:grpSpPr>
        <p:sp>
          <p:nvSpPr>
            <p:cNvPr id="1393" name="角丸四角形 200"/>
            <p:cNvSpPr/>
            <p:nvPr/>
          </p:nvSpPr>
          <p:spPr>
            <a:xfrm>
              <a:off x="3448049" y="4010025"/>
              <a:ext cx="109538" cy="142875"/>
            </a:xfrm>
            <a:prstGeom prst="round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94" name="テキスト ボックス 201"/>
            <p:cNvSpPr txBox="1"/>
            <p:nvPr/>
          </p:nvSpPr>
          <p:spPr>
            <a:xfrm>
              <a:off x="3360749" y="3987640"/>
              <a:ext cx="263526" cy="215444"/>
            </a:xfrm>
            <a:prstGeom prst="rect">
              <a:avLst/>
            </a:prstGeom>
            <a:noFill/>
          </p:spPr>
          <p:txBody>
            <a:bodyPr wrap="square" rtlCol="0">
              <a:spAutoFit/>
            </a:bodyPr>
            <a:lstStyle/>
            <a:p>
              <a:r>
                <a:rPr kumimoji="1" lang="ja-JP" altLang="en-US" sz="800" dirty="0" smtClean="0">
                  <a:solidFill>
                    <a:schemeClr val="bg1"/>
                  </a:solidFill>
                  <a:latin typeface="メイリオ" pitchFamily="50" charset="-128"/>
                  <a:ea typeface="メイリオ" pitchFamily="50" charset="-128"/>
                  <a:cs typeface="メイリオ" pitchFamily="50" charset="-128"/>
                </a:rPr>
                <a:t>１</a:t>
              </a:r>
              <a:endParaRPr kumimoji="1" lang="ja-JP" altLang="en-US" sz="800" dirty="0">
                <a:solidFill>
                  <a:schemeClr val="bg1"/>
                </a:solidFill>
                <a:latin typeface="メイリオ" pitchFamily="50" charset="-128"/>
                <a:ea typeface="メイリオ" pitchFamily="50" charset="-128"/>
                <a:cs typeface="メイリオ" pitchFamily="50" charset="-128"/>
              </a:endParaRPr>
            </a:p>
          </p:txBody>
        </p:sp>
      </p:grpSp>
      <p:grpSp>
        <p:nvGrpSpPr>
          <p:cNvPr id="1395" name="グループ化 202"/>
          <p:cNvGrpSpPr/>
          <p:nvPr/>
        </p:nvGrpSpPr>
        <p:grpSpPr>
          <a:xfrm>
            <a:off x="3458385" y="4170995"/>
            <a:ext cx="263526" cy="215444"/>
            <a:chOff x="3360749" y="3987640"/>
            <a:chExt cx="263526" cy="215444"/>
          </a:xfrm>
        </p:grpSpPr>
        <p:sp>
          <p:nvSpPr>
            <p:cNvPr id="1396" name="角丸四角形 203"/>
            <p:cNvSpPr/>
            <p:nvPr/>
          </p:nvSpPr>
          <p:spPr>
            <a:xfrm>
              <a:off x="3448049" y="4010025"/>
              <a:ext cx="109538" cy="142875"/>
            </a:xfrm>
            <a:prstGeom prst="round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97" name="テキスト ボックス 204"/>
            <p:cNvSpPr txBox="1"/>
            <p:nvPr/>
          </p:nvSpPr>
          <p:spPr>
            <a:xfrm>
              <a:off x="3360749" y="3987640"/>
              <a:ext cx="263526" cy="215444"/>
            </a:xfrm>
            <a:prstGeom prst="rect">
              <a:avLst/>
            </a:prstGeom>
            <a:noFill/>
          </p:spPr>
          <p:txBody>
            <a:bodyPr wrap="square" rtlCol="0">
              <a:spAutoFit/>
            </a:bodyPr>
            <a:lstStyle/>
            <a:p>
              <a:r>
                <a:rPr kumimoji="1" lang="ja-JP" altLang="en-US" sz="800" dirty="0" smtClean="0">
                  <a:solidFill>
                    <a:schemeClr val="bg1"/>
                  </a:solidFill>
                  <a:latin typeface="メイリオ" pitchFamily="50" charset="-128"/>
                  <a:ea typeface="メイリオ" pitchFamily="50" charset="-128"/>
                  <a:cs typeface="メイリオ" pitchFamily="50" charset="-128"/>
                </a:rPr>
                <a:t>７</a:t>
              </a:r>
              <a:endParaRPr kumimoji="1" lang="ja-JP" altLang="en-US" sz="800" dirty="0">
                <a:solidFill>
                  <a:schemeClr val="bg1"/>
                </a:solidFill>
                <a:latin typeface="メイリオ" pitchFamily="50" charset="-128"/>
                <a:ea typeface="メイリオ" pitchFamily="50" charset="-128"/>
                <a:cs typeface="メイリオ" pitchFamily="50" charset="-128"/>
              </a:endParaRPr>
            </a:p>
          </p:txBody>
        </p:sp>
      </p:grpSp>
      <p:grpSp>
        <p:nvGrpSpPr>
          <p:cNvPr id="1398" name="グループ化 205"/>
          <p:cNvGrpSpPr/>
          <p:nvPr/>
        </p:nvGrpSpPr>
        <p:grpSpPr>
          <a:xfrm>
            <a:off x="3586957" y="4171012"/>
            <a:ext cx="263526" cy="215444"/>
            <a:chOff x="3360749" y="3987640"/>
            <a:chExt cx="263526" cy="215444"/>
          </a:xfrm>
        </p:grpSpPr>
        <p:sp>
          <p:nvSpPr>
            <p:cNvPr id="1399" name="角丸四角形 206"/>
            <p:cNvSpPr/>
            <p:nvPr/>
          </p:nvSpPr>
          <p:spPr>
            <a:xfrm>
              <a:off x="3448049" y="4010025"/>
              <a:ext cx="109538" cy="142875"/>
            </a:xfrm>
            <a:prstGeom prst="round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00" name="テキスト ボックス 207"/>
            <p:cNvSpPr txBox="1"/>
            <p:nvPr/>
          </p:nvSpPr>
          <p:spPr>
            <a:xfrm>
              <a:off x="3360749" y="3987640"/>
              <a:ext cx="263526" cy="215444"/>
            </a:xfrm>
            <a:prstGeom prst="rect">
              <a:avLst/>
            </a:prstGeom>
            <a:noFill/>
          </p:spPr>
          <p:txBody>
            <a:bodyPr wrap="square" rtlCol="0">
              <a:spAutoFit/>
            </a:bodyPr>
            <a:lstStyle/>
            <a:p>
              <a:r>
                <a:rPr kumimoji="1" lang="ja-JP" altLang="en-US" sz="800" dirty="0" smtClean="0">
                  <a:solidFill>
                    <a:schemeClr val="bg1"/>
                  </a:solidFill>
                  <a:latin typeface="メイリオ" pitchFamily="50" charset="-128"/>
                  <a:ea typeface="メイリオ" pitchFamily="50" charset="-128"/>
                  <a:cs typeface="メイリオ" pitchFamily="50" charset="-128"/>
                </a:rPr>
                <a:t>１</a:t>
              </a:r>
              <a:endParaRPr kumimoji="1" lang="ja-JP" altLang="en-US" sz="800" dirty="0">
                <a:solidFill>
                  <a:schemeClr val="bg1"/>
                </a:solidFill>
                <a:latin typeface="メイリオ" pitchFamily="50" charset="-128"/>
                <a:ea typeface="メイリオ" pitchFamily="50" charset="-128"/>
                <a:cs typeface="メイリオ" pitchFamily="50" charset="-128"/>
              </a:endParaRPr>
            </a:p>
          </p:txBody>
        </p:sp>
      </p:grpSp>
      <p:grpSp>
        <p:nvGrpSpPr>
          <p:cNvPr id="1401" name="グループ化 208"/>
          <p:cNvGrpSpPr/>
          <p:nvPr/>
        </p:nvGrpSpPr>
        <p:grpSpPr>
          <a:xfrm>
            <a:off x="3799682" y="4171012"/>
            <a:ext cx="263526" cy="215444"/>
            <a:chOff x="3360749" y="3987640"/>
            <a:chExt cx="263526" cy="215444"/>
          </a:xfrm>
        </p:grpSpPr>
        <p:sp>
          <p:nvSpPr>
            <p:cNvPr id="1402" name="角丸四角形 209"/>
            <p:cNvSpPr/>
            <p:nvPr/>
          </p:nvSpPr>
          <p:spPr>
            <a:xfrm>
              <a:off x="3448049" y="4010025"/>
              <a:ext cx="109538" cy="142875"/>
            </a:xfrm>
            <a:prstGeom prst="round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03" name="テキスト ボックス 218"/>
            <p:cNvSpPr txBox="1"/>
            <p:nvPr/>
          </p:nvSpPr>
          <p:spPr>
            <a:xfrm>
              <a:off x="3360749" y="3987640"/>
              <a:ext cx="263526" cy="215444"/>
            </a:xfrm>
            <a:prstGeom prst="rect">
              <a:avLst/>
            </a:prstGeom>
            <a:noFill/>
          </p:spPr>
          <p:txBody>
            <a:bodyPr wrap="square" rtlCol="0">
              <a:spAutoFit/>
            </a:bodyPr>
            <a:lstStyle/>
            <a:p>
              <a:r>
                <a:rPr kumimoji="1" lang="ja-JP" altLang="en-US" sz="800" dirty="0" smtClean="0">
                  <a:solidFill>
                    <a:schemeClr val="bg1"/>
                  </a:solidFill>
                  <a:latin typeface="メイリオ" pitchFamily="50" charset="-128"/>
                  <a:ea typeface="メイリオ" pitchFamily="50" charset="-128"/>
                  <a:cs typeface="メイリオ" pitchFamily="50" charset="-128"/>
                </a:rPr>
                <a:t>２</a:t>
              </a:r>
              <a:endParaRPr kumimoji="1" lang="ja-JP" altLang="en-US" sz="800" dirty="0">
                <a:solidFill>
                  <a:schemeClr val="bg1"/>
                </a:solidFill>
                <a:latin typeface="メイリオ" pitchFamily="50" charset="-128"/>
                <a:ea typeface="メイリオ" pitchFamily="50" charset="-128"/>
                <a:cs typeface="メイリオ" pitchFamily="50" charset="-128"/>
              </a:endParaRPr>
            </a:p>
          </p:txBody>
        </p:sp>
      </p:grpSp>
      <p:sp>
        <p:nvSpPr>
          <p:cNvPr id="1404" name="二等辺三角形 220"/>
          <p:cNvSpPr/>
          <p:nvPr/>
        </p:nvSpPr>
        <p:spPr>
          <a:xfrm rot="5400000">
            <a:off x="4003380" y="4235159"/>
            <a:ext cx="88899" cy="57740"/>
          </a:xfrm>
          <a:prstGeom prst="triangle">
            <a:avLst>
              <a:gd name="adj" fmla="val 49996"/>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05" name="テキスト ボックス 221"/>
          <p:cNvSpPr txBox="1"/>
          <p:nvPr/>
        </p:nvSpPr>
        <p:spPr>
          <a:xfrm>
            <a:off x="4010025" y="4178935"/>
            <a:ext cx="1054100" cy="184666"/>
          </a:xfrm>
          <a:prstGeom prst="rect">
            <a:avLst/>
          </a:prstGeom>
          <a:noFill/>
        </p:spPr>
        <p:txBody>
          <a:bodyPr wrap="square" rtlCol="0">
            <a:spAutoFit/>
          </a:bodyPr>
          <a:lstStyle/>
          <a:p>
            <a:r>
              <a:rPr kumimoji="1" lang="ja-JP" altLang="en-US" sz="600" dirty="0" smtClean="0">
                <a:solidFill>
                  <a:schemeClr val="tx1">
                    <a:lumMod val="95000"/>
                    <a:lumOff val="5000"/>
                  </a:schemeClr>
                </a:solidFill>
                <a:latin typeface="メイリオ" pitchFamily="50" charset="-128"/>
                <a:ea typeface="メイリオ" pitchFamily="50" charset="-128"/>
                <a:cs typeface="メイリオ" pitchFamily="50" charset="-128"/>
              </a:rPr>
              <a:t>市外局番からの電話番号</a:t>
            </a:r>
            <a:endParaRPr kumimoji="1" lang="ja-JP" altLang="en-US" sz="600" dirty="0">
              <a:solidFill>
                <a:schemeClr val="tx1">
                  <a:lumMod val="95000"/>
                  <a:lumOff val="5000"/>
                </a:schemeClr>
              </a:solidFill>
              <a:latin typeface="メイリオ" pitchFamily="50" charset="-128"/>
              <a:ea typeface="メイリオ" pitchFamily="50" charset="-128"/>
              <a:cs typeface="メイリオ" pitchFamily="50" charset="-128"/>
            </a:endParaRPr>
          </a:p>
        </p:txBody>
      </p:sp>
      <p:sp>
        <p:nvSpPr>
          <p:cNvPr id="1406" name="二等辺三角形 222"/>
          <p:cNvSpPr/>
          <p:nvPr/>
        </p:nvSpPr>
        <p:spPr>
          <a:xfrm rot="5400000">
            <a:off x="3787480" y="4235159"/>
            <a:ext cx="88899" cy="57740"/>
          </a:xfrm>
          <a:prstGeom prst="triangle">
            <a:avLst>
              <a:gd name="adj" fmla="val 49996"/>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61398004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chemeClr val="tx2">
            <a:lumMod val="60000"/>
            <a:lumOff val="40000"/>
          </a:schemeClr>
        </a:solidFill>
        <a:ln w="25400" cap="flat" cmpd="sng">
          <a:noFill/>
          <a:prstDash val="solid"/>
          <a:round/>
          <a:headEnd/>
          <a:tailEnd/>
        </a:ln>
      </a:spPr>
      <a:bodyPr vertOverflow="overflow" horzOverflow="overflow" rtlCol="0" anchor="ctr"/>
      <a:lstStyle>
        <a:defPPr algn="ctr">
          <a:defRPr kumimoji="1" lang="ja-JP" altLang="en-US"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otalTime>2207</TotalTime>
  <Words>1155</Words>
  <Application>JUST Focus</Application>
  <Paragraphs>217</Paragraph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スライド 1</vt:lpstr>
      <vt:lpstr>スライド 2</vt:lpstr>
    </vt:vector>
  </TitlesOfParts>
  <LinksUpToDate>false</LinksUpToDate>
  <SharedDoc>false</SharedDoc>
  <HyperlinksChanged>false</HyperlinksChanged>
  <AppVersion>4.1.7</AppVersion>
  <PresentationFormat>ユーザー設定</PresentationFormat>
  <Slides>2</Slides>
  <Notes>0</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PowerPoint プレゼンテーション</dc:title>
  <cp:lastModifiedBy>446404</cp:lastModifiedBy>
  <cp:lastPrinted>2017-09-01T10:45:14Z</cp:lastPrinted>
  <dcterms:created xsi:type="dcterms:W3CDTF">2017-08-24T23:35:43Z</dcterms:created>
  <dcterms:modified xsi:type="dcterms:W3CDTF">2024-12-24T06:17:29Z</dcterms:modified>
  <cp:revision>222</cp:revision>
</cp:coreProperties>
</file>

<file path=docProps/custom.xml><?xml version="1.0" encoding="utf-8"?>
<Properties xmlns:vt="http://schemas.openxmlformats.org/officeDocument/2006/docPropsVTypes" xmlns="http://schemas.openxmlformats.org/officeDocument/2006/custom-properties"/>
</file>