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"/>
  </p:notesMasterIdLst>
  <p:sldIdLst>
    <p:sldId id="263" r:id="rId4"/>
  </p:sldIdLst>
  <p:sldSz cx="7200900" cy="10980738"/>
  <p:notesSz cx="6735763" cy="9866313"/>
  <p:defaultTextStyle>
    <a:defPPr>
      <a:defRPr lang="ja-JP"/>
    </a:defPPr>
    <a:lvl1pPr marL="0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11241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22482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33723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44964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56205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67446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78687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89928" algn="l" defTabSz="102248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1"/>
    <p:restoredTop sz="94660"/>
  </p:normalViewPr>
  <p:slideViewPr>
    <p:cSldViewPr>
      <p:cViewPr>
        <p:scale>
          <a:sx n="80" d="100"/>
          <a:sy n="80" d="100"/>
        </p:scale>
        <p:origin x="-1590" y="2520"/>
      </p:cViewPr>
      <p:guideLst>
        <p:guide orient="horz" pos="345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76178-A454-4D81-99FB-22DDE777520F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54238" y="739775"/>
            <a:ext cx="2427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A07AA-4E50-473A-906F-812015EB20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54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5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26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A07AA-4E50-473A-906F-812015EB20B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419829"/>
      </p:ext>
    </p:extLst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540069" y="3411148"/>
            <a:ext cx="6120765" cy="235374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1080135" y="6222418"/>
            <a:ext cx="5040630" cy="28061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2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33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44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56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6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78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89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76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81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3" y="439741"/>
            <a:ext cx="1620203" cy="93692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046" y="439741"/>
            <a:ext cx="4740593" cy="9369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25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568823" y="7056141"/>
            <a:ext cx="6120765" cy="218089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8823" y="4654107"/>
            <a:ext cx="6120765" cy="240203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112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24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33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449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562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67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786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899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37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045" y="2562175"/>
            <a:ext cx="3180398" cy="72467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60457" y="2562175"/>
            <a:ext cx="3180398" cy="72467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60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6" y="2457958"/>
            <a:ext cx="3181648" cy="102436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241" indent="0">
              <a:buNone/>
              <a:defRPr sz="2200" b="1"/>
            </a:lvl2pPr>
            <a:lvl3pPr marL="1022482" indent="0">
              <a:buNone/>
              <a:defRPr sz="2000" b="1"/>
            </a:lvl3pPr>
            <a:lvl4pPr marL="1533723" indent="0">
              <a:buNone/>
              <a:defRPr sz="1800" b="1"/>
            </a:lvl4pPr>
            <a:lvl5pPr marL="2044964" indent="0">
              <a:buNone/>
              <a:defRPr sz="1800" b="1"/>
            </a:lvl5pPr>
            <a:lvl6pPr marL="2556205" indent="0">
              <a:buNone/>
              <a:defRPr sz="1800" b="1"/>
            </a:lvl6pPr>
            <a:lvl7pPr marL="3067446" indent="0">
              <a:buNone/>
              <a:defRPr sz="1800" b="1"/>
            </a:lvl7pPr>
            <a:lvl8pPr marL="3578687" indent="0">
              <a:buNone/>
              <a:defRPr sz="1800" b="1"/>
            </a:lvl8pPr>
            <a:lvl9pPr marL="408992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0046" y="3482317"/>
            <a:ext cx="3181648" cy="632663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657958" y="2457958"/>
            <a:ext cx="3182898" cy="102436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241" indent="0">
              <a:buNone/>
              <a:defRPr sz="2200" b="1"/>
            </a:lvl2pPr>
            <a:lvl3pPr marL="1022482" indent="0">
              <a:buNone/>
              <a:defRPr sz="2000" b="1"/>
            </a:lvl3pPr>
            <a:lvl4pPr marL="1533723" indent="0">
              <a:buNone/>
              <a:defRPr sz="1800" b="1"/>
            </a:lvl4pPr>
            <a:lvl5pPr marL="2044964" indent="0">
              <a:buNone/>
              <a:defRPr sz="1800" b="1"/>
            </a:lvl5pPr>
            <a:lvl6pPr marL="2556205" indent="0">
              <a:buNone/>
              <a:defRPr sz="1800" b="1"/>
            </a:lvl6pPr>
            <a:lvl7pPr marL="3067446" indent="0">
              <a:buNone/>
              <a:defRPr sz="1800" b="1"/>
            </a:lvl7pPr>
            <a:lvl8pPr marL="3578687" indent="0">
              <a:buNone/>
              <a:defRPr sz="1800" b="1"/>
            </a:lvl8pPr>
            <a:lvl9pPr marL="4089928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657958" y="3482317"/>
            <a:ext cx="3182898" cy="632663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44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83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5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360046" y="437197"/>
            <a:ext cx="2369047" cy="186062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15352" y="437198"/>
            <a:ext cx="4025504" cy="937175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0046" y="2297822"/>
            <a:ext cx="2369047" cy="7511131"/>
          </a:xfrm>
        </p:spPr>
        <p:txBody>
          <a:bodyPr/>
          <a:lstStyle>
            <a:lvl1pPr marL="0" indent="0">
              <a:buNone/>
              <a:defRPr sz="1600"/>
            </a:lvl1pPr>
            <a:lvl2pPr marL="511241" indent="0">
              <a:buNone/>
              <a:defRPr sz="1300"/>
            </a:lvl2pPr>
            <a:lvl3pPr marL="1022482" indent="0">
              <a:buNone/>
              <a:defRPr sz="1100"/>
            </a:lvl3pPr>
            <a:lvl4pPr marL="1533723" indent="0">
              <a:buNone/>
              <a:defRPr sz="1000"/>
            </a:lvl4pPr>
            <a:lvl5pPr marL="2044964" indent="0">
              <a:buNone/>
              <a:defRPr sz="1000"/>
            </a:lvl5pPr>
            <a:lvl6pPr marL="2556205" indent="0">
              <a:buNone/>
              <a:defRPr sz="1000"/>
            </a:lvl6pPr>
            <a:lvl7pPr marL="3067446" indent="0">
              <a:buNone/>
              <a:defRPr sz="1000"/>
            </a:lvl7pPr>
            <a:lvl8pPr marL="3578687" indent="0">
              <a:buNone/>
              <a:defRPr sz="1000"/>
            </a:lvl8pPr>
            <a:lvl9pPr marL="408992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7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1411427" y="7686518"/>
            <a:ext cx="4320540" cy="90743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1411427" y="981149"/>
            <a:ext cx="4320540" cy="6588443"/>
          </a:xfrm>
        </p:spPr>
        <p:txBody>
          <a:bodyPr/>
          <a:lstStyle>
            <a:lvl1pPr marL="0" indent="0">
              <a:buNone/>
              <a:defRPr sz="3600"/>
            </a:lvl1pPr>
            <a:lvl2pPr marL="511241" indent="0">
              <a:buNone/>
              <a:defRPr sz="3100"/>
            </a:lvl2pPr>
            <a:lvl3pPr marL="1022482" indent="0">
              <a:buNone/>
              <a:defRPr sz="2700"/>
            </a:lvl3pPr>
            <a:lvl4pPr marL="1533723" indent="0">
              <a:buNone/>
              <a:defRPr sz="2200"/>
            </a:lvl4pPr>
            <a:lvl5pPr marL="2044964" indent="0">
              <a:buNone/>
              <a:defRPr sz="2200"/>
            </a:lvl5pPr>
            <a:lvl6pPr marL="2556205" indent="0">
              <a:buNone/>
              <a:defRPr sz="2200"/>
            </a:lvl6pPr>
            <a:lvl7pPr marL="3067446" indent="0">
              <a:buNone/>
              <a:defRPr sz="2200"/>
            </a:lvl7pPr>
            <a:lvl8pPr marL="3578687" indent="0">
              <a:buNone/>
              <a:defRPr sz="2200"/>
            </a:lvl8pPr>
            <a:lvl9pPr marL="4089928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11427" y="8593955"/>
            <a:ext cx="4320540" cy="1288710"/>
          </a:xfrm>
        </p:spPr>
        <p:txBody>
          <a:bodyPr/>
          <a:lstStyle>
            <a:lvl1pPr marL="0" indent="0">
              <a:buNone/>
              <a:defRPr sz="1600"/>
            </a:lvl1pPr>
            <a:lvl2pPr marL="511241" indent="0">
              <a:buNone/>
              <a:defRPr sz="1300"/>
            </a:lvl2pPr>
            <a:lvl3pPr marL="1022482" indent="0">
              <a:buNone/>
              <a:defRPr sz="1100"/>
            </a:lvl3pPr>
            <a:lvl4pPr marL="1533723" indent="0">
              <a:buNone/>
              <a:defRPr sz="1000"/>
            </a:lvl4pPr>
            <a:lvl5pPr marL="2044964" indent="0">
              <a:buNone/>
              <a:defRPr sz="1000"/>
            </a:lvl5pPr>
            <a:lvl6pPr marL="2556205" indent="0">
              <a:buNone/>
              <a:defRPr sz="1000"/>
            </a:lvl6pPr>
            <a:lvl7pPr marL="3067446" indent="0">
              <a:buNone/>
              <a:defRPr sz="1000"/>
            </a:lvl7pPr>
            <a:lvl8pPr marL="3578687" indent="0">
              <a:buNone/>
              <a:defRPr sz="1000"/>
            </a:lvl8pPr>
            <a:lvl9pPr marL="4089928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562390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60045" y="439739"/>
            <a:ext cx="6480810" cy="1830123"/>
          </a:xfrm>
          <a:prstGeom prst="rect">
            <a:avLst/>
          </a:prstGeom>
        </p:spPr>
        <p:txBody>
          <a:bodyPr vert="horz" lIns="102248" tIns="51124" rIns="102248" bIns="5112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045" y="2562175"/>
            <a:ext cx="6480810" cy="7246779"/>
          </a:xfrm>
          <a:prstGeom prst="rect">
            <a:avLst/>
          </a:prstGeom>
        </p:spPr>
        <p:txBody>
          <a:bodyPr vert="horz" lIns="102248" tIns="51124" rIns="102248" bIns="5112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2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60045" y="10177519"/>
            <a:ext cx="1680210" cy="584622"/>
          </a:xfrm>
          <a:prstGeom prst="rect">
            <a:avLst/>
          </a:prstGeom>
        </p:spPr>
        <p:txBody>
          <a:bodyPr vert="horz" lIns="102248" tIns="51124" rIns="102248" bIns="51124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DEDC3-2FDB-4DD0-A7CE-5A6FF59C5EA5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102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60309" y="10177519"/>
            <a:ext cx="2280285" cy="584622"/>
          </a:xfrm>
          <a:prstGeom prst="rect">
            <a:avLst/>
          </a:prstGeom>
        </p:spPr>
        <p:txBody>
          <a:bodyPr vert="horz" lIns="102248" tIns="51124" rIns="102248" bIns="51124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160645" y="10177519"/>
            <a:ext cx="1680210" cy="584622"/>
          </a:xfrm>
          <a:prstGeom prst="rect">
            <a:avLst/>
          </a:prstGeom>
        </p:spPr>
        <p:txBody>
          <a:bodyPr vert="horz" lIns="102248" tIns="51124" rIns="102248" bIns="5112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65A03-9499-4ACE-8FD7-C78348CCF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35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2482" rtl="0" eaLnBrk="1" latinLnBrk="0" hangingPunct="1">
        <a:spcBef>
          <a:spcPct val="0"/>
        </a:spcBef>
        <a:buNone/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431" indent="-38343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0767" indent="-319526" algn="l" defTabSz="1022482" rtl="0" eaLnBrk="1" latinLnBrk="0" hangingPunct="1">
        <a:spcBef>
          <a:spcPct val="20000"/>
        </a:spcBef>
        <a:buFont typeface="Arial" pitchFamily="34" charset="0"/>
        <a:buChar char="–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8103" indent="-25562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9344" indent="-255621" algn="l" defTabSz="1022482" rtl="0" eaLnBrk="1" latinLnBrk="0" hangingPunct="1">
        <a:spcBef>
          <a:spcPct val="20000"/>
        </a:spcBef>
        <a:buFont typeface="Arial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00585" indent="-255621" algn="l" defTabSz="1022482" rtl="0" eaLnBrk="1" latinLnBrk="0" hangingPunct="1">
        <a:spcBef>
          <a:spcPct val="20000"/>
        </a:spcBef>
        <a:buFont typeface="Arial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11826" indent="-25562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3067" indent="-25562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34308" indent="-25562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45549" indent="-255621" algn="l" defTabSz="1022482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241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482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3723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4964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6205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7446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78687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89928" algn="l" defTabSz="1022482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9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387487"/>
              </p:ext>
            </p:extLst>
          </p:nvPr>
        </p:nvGraphicFramePr>
        <p:xfrm>
          <a:off x="72059" y="449809"/>
          <a:ext cx="7049922" cy="1251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6"/>
                <a:gridCol w="2088232"/>
                <a:gridCol w="576064"/>
                <a:gridCol w="576064"/>
                <a:gridCol w="893289"/>
                <a:gridCol w="546870"/>
                <a:gridCol w="1145267"/>
              </a:tblGrid>
              <a:tr h="3129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活動年月日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　　　　年 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月  　 　日　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派遣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期間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開始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　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年　　　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月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日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129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チーム名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終了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　年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　　月　　　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日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129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班名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派遣先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都道府県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市区町村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所属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 fontAlgn="ctr"/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都道府県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・政令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市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)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活動場所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10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419433"/>
              </p:ext>
            </p:extLst>
          </p:nvPr>
        </p:nvGraphicFramePr>
        <p:xfrm>
          <a:off x="72059" y="1762735"/>
          <a:ext cx="7056783" cy="415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0"/>
                <a:gridCol w="216024"/>
                <a:gridCol w="414232"/>
                <a:gridCol w="517678"/>
                <a:gridCol w="517678"/>
                <a:gridCol w="998684"/>
                <a:gridCol w="726912"/>
                <a:gridCol w="740568"/>
                <a:gridCol w="517678"/>
                <a:gridCol w="939491"/>
                <a:gridCol w="747758"/>
              </a:tblGrid>
              <a:tr h="1564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構成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/>
                      </a:r>
                      <a:b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(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職種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医師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保健師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看護師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精神保健福祉士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社会福祉士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作業療法士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薬剤師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臨床心理技術者</a:t>
                      </a:r>
                      <a:endParaRPr lang="zh-TW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事務職員等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77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11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59871"/>
              </p:ext>
            </p:extLst>
          </p:nvPr>
        </p:nvGraphicFramePr>
        <p:xfrm>
          <a:off x="79658" y="8586714"/>
          <a:ext cx="3592800" cy="2307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622"/>
                <a:gridCol w="646711"/>
                <a:gridCol w="179622"/>
                <a:gridCol w="502998"/>
                <a:gridCol w="179622"/>
                <a:gridCol w="646711"/>
                <a:gridCol w="467129"/>
                <a:gridCol w="790385"/>
              </a:tblGrid>
              <a:tr h="28413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普及・啓発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講演会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1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1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普及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啓発教材配布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13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報道</a:t>
                      </a:r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機関対応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29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ホームページ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管理・更新・情報提供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　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なし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453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内容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453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825978"/>
              </p:ext>
            </p:extLst>
          </p:nvPr>
        </p:nvGraphicFramePr>
        <p:xfrm>
          <a:off x="3744467" y="2250009"/>
          <a:ext cx="3384377" cy="1651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125"/>
                <a:gridCol w="613963"/>
                <a:gridCol w="1152129"/>
                <a:gridCol w="720080"/>
                <a:gridCol w="720080"/>
              </a:tblGrid>
              <a:tr h="28344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人材育成・研修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8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専門家向け講演会・研修会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8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一般向け講演会・研修会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8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事例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検討会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8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5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1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394167"/>
              </p:ext>
            </p:extLst>
          </p:nvPr>
        </p:nvGraphicFramePr>
        <p:xfrm>
          <a:off x="3744466" y="3978201"/>
          <a:ext cx="3384000" cy="12569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00"/>
                <a:gridCol w="612088"/>
                <a:gridCol w="1151912"/>
                <a:gridCol w="720000"/>
                <a:gridCol w="720000"/>
              </a:tblGrid>
              <a:tr h="2588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職員研修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77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事例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検討会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77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05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627138"/>
              </p:ext>
            </p:extLst>
          </p:nvPr>
        </p:nvGraphicFramePr>
        <p:xfrm>
          <a:off x="3744466" y="5313601"/>
          <a:ext cx="3384376" cy="1256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00"/>
                <a:gridCol w="590600"/>
                <a:gridCol w="1152128"/>
                <a:gridCol w="1461648"/>
              </a:tblGrid>
              <a:tr h="25877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調査・研究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調査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・研究の実施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　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なし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77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調査・研究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への協力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　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なし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77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あり　</a:t>
                      </a:r>
                      <a:r>
                        <a:rPr lang="en-US" altLang="ja-JP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なし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05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601761"/>
              </p:ext>
            </p:extLst>
          </p:nvPr>
        </p:nvGraphicFramePr>
        <p:xfrm>
          <a:off x="3744466" y="6642497"/>
          <a:ext cx="3384376" cy="1774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00"/>
                <a:gridCol w="612000"/>
                <a:gridCol w="2088320"/>
                <a:gridCol w="504056"/>
              </a:tblGrid>
              <a:tr h="2588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会議・コーディネート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チーム</a:t>
                      </a:r>
                      <a:r>
                        <a:rPr lang="en-US" altLang="ja-JP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心のケアセンター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内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の会議への参加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チーム</a:t>
                      </a:r>
                      <a:r>
                        <a:rPr lang="en-US" altLang="ja-JP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/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心のケアセンター外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の会議への参加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連絡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・調整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05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45968"/>
              </p:ext>
            </p:extLst>
          </p:nvPr>
        </p:nvGraphicFramePr>
        <p:xfrm>
          <a:off x="3744466" y="8499292"/>
          <a:ext cx="3384376" cy="5914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/>
                <a:gridCol w="2592288"/>
              </a:tblGrid>
              <a:tr h="5914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の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活動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038033"/>
              </p:ext>
            </p:extLst>
          </p:nvPr>
        </p:nvGraphicFramePr>
        <p:xfrm>
          <a:off x="3744466" y="9162777"/>
          <a:ext cx="3384376" cy="591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/>
                <a:gridCol w="2592288"/>
              </a:tblGrid>
              <a:tr h="5915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備考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134070"/>
              </p:ext>
            </p:extLst>
          </p:nvPr>
        </p:nvGraphicFramePr>
        <p:xfrm>
          <a:off x="3744466" y="9846969"/>
          <a:ext cx="3384376" cy="104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/>
                <a:gridCol w="2592288"/>
              </a:tblGrid>
              <a:tr h="1044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引継ぎ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、</a:t>
                      </a:r>
                      <a:endParaRPr lang="en-US" altLang="ja-JP" sz="1000" u="none" strike="noStrike" dirty="0" smtClean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次回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計画等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19" name="テキスト ボックス 18"/>
          <p:cNvSpPr txBox="1"/>
          <p:nvPr/>
        </p:nvSpPr>
        <p:spPr>
          <a:xfrm>
            <a:off x="360090" y="49699"/>
            <a:ext cx="165618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 報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1120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77868"/>
              </p:ext>
            </p:extLst>
          </p:nvPr>
        </p:nvGraphicFramePr>
        <p:xfrm>
          <a:off x="4144342" y="29636"/>
          <a:ext cx="2984500" cy="34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4500"/>
              </a:tblGrid>
              <a:tr h="342000"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共通様式１</a:t>
                      </a:r>
                      <a:endParaRPr lang="ja-JP" altLang="en-US" sz="1000" u="none" strike="noStrike" dirty="0"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記録者：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21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997291"/>
              </p:ext>
            </p:extLst>
          </p:nvPr>
        </p:nvGraphicFramePr>
        <p:xfrm>
          <a:off x="72058" y="4842298"/>
          <a:ext cx="3600399" cy="367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061"/>
                <a:gridCol w="209443"/>
                <a:gridCol w="488701"/>
                <a:gridCol w="176669"/>
                <a:gridCol w="418886"/>
                <a:gridCol w="176669"/>
                <a:gridCol w="582819"/>
                <a:gridCol w="174126"/>
                <a:gridCol w="329930"/>
                <a:gridCol w="94123"/>
                <a:gridCol w="265917"/>
                <a:gridCol w="504055"/>
              </a:tblGrid>
              <a:tr h="282295"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支援者支援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支援者支援延件数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30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支援対象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学校・幼稚園・保育園の児童生徒への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対応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2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一般事業所・企業への対応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0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地方公共団体・警察・学校・医療機関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・ 福祉施設・国の出先機関への対応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26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内容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8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支援内容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支援に関する指導・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8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8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ケース会議（対象者欠席の場合）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8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健診支援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26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内容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425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22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173987"/>
              </p:ext>
            </p:extLst>
          </p:nvPr>
        </p:nvGraphicFramePr>
        <p:xfrm>
          <a:off x="72059" y="2250009"/>
          <a:ext cx="3593677" cy="2520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00"/>
                <a:gridCol w="602858"/>
                <a:gridCol w="180000"/>
                <a:gridCol w="527500"/>
                <a:gridCol w="180000"/>
                <a:gridCol w="529175"/>
                <a:gridCol w="602858"/>
                <a:gridCol w="791286"/>
              </a:tblGrid>
              <a:tr h="275075">
                <a:tc rowSpan="8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住民支援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baseline="0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  <a:r>
                        <a:rPr lang="zh-TW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相談</a:t>
                      </a:r>
                      <a:r>
                        <a:rPr lang="zh-TW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対応延人数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/>
                </a:tc>
              </a:tr>
              <a:tr h="2750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集団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活動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0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0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健康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調査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訪問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0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不在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0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ケース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会議（対象者出席の場合）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49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その他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件数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1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内容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349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 smtClean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特記</a:t>
                      </a:r>
                      <a:r>
                        <a:rPr lang="ja-JP" altLang="en-US" sz="1000" u="none" strike="noStrike" dirty="0"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事項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6958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otalTime>1169</TotalTime>
  <Words>311</Words>
  <Application>JUST Focus</Application>
  <Paragraphs>141</Paragraph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4.1.2</AppVersion>
  <PresentationFormat>ユーザー設定</PresentationFormat>
  <Slides>1</Slides>
  <Notes>1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プレゼンテーション</dc:title>
  <dc:creator>seijin</dc:creator>
  <cp:lastModifiedBy>483021</cp:lastModifiedBy>
  <cp:lastPrinted>2013-06-18T03:14:50Z</cp:lastPrinted>
  <dcterms:created xsi:type="dcterms:W3CDTF">2013-06-14T02:48:33Z</dcterms:created>
  <dcterms:modified xsi:type="dcterms:W3CDTF">2020-04-07T08:22:32Z</dcterms:modified>
  <cp:revision>74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