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801600" cy="9601200" type="A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9"/>
    <p:restoredTop sz="94660"/>
  </p:normalViewPr>
  <p:slideViewPr>
    <p:cSldViewPr>
      <p:cViewPr>
        <p:scale>
          <a:sx n="70" d="100"/>
          <a:sy n="70" d="100"/>
        </p:scale>
        <p:origin x="-666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21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40080" y="2313924"/>
            <a:ext cx="11521440" cy="188180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640080" y="4330148"/>
            <a:ext cx="11521440" cy="32259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2431540"/>
            <a:ext cx="11521440" cy="593105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79781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79781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2019/11/13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0080" y="2431540"/>
            <a:ext cx="11521440" cy="599387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2019/11/13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640080" y="4128524"/>
            <a:ext cx="11521440" cy="1478564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1658649"/>
            <a:ext cx="11521440" cy="246987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431541"/>
            <a:ext cx="5559098" cy="5931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52017" y="2431541"/>
            <a:ext cx="5609503" cy="5931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2019/11/13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60"/>
            <a:ext cx="5559098" cy="895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559098" cy="5317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22" y="2149160"/>
            <a:ext cx="5559098" cy="895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22" y="3044825"/>
            <a:ext cx="5559098" cy="5317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640081" y="382269"/>
            <a:ext cx="4211639" cy="1626871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90254" y="382273"/>
            <a:ext cx="6618413" cy="78992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3" y="2381131"/>
            <a:ext cx="4211637" cy="5981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2509203" y="6564796"/>
            <a:ext cx="7680960" cy="793435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297700"/>
            <a:ext cx="7680960" cy="6130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421693"/>
            <a:ext cx="7680960" cy="9409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27681" y="8732237"/>
            <a:ext cx="57462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586116"/>
            <a:ext cx="11521440" cy="1391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431540"/>
            <a:ext cx="11521440" cy="599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732237"/>
            <a:ext cx="2635572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2019/11/13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475542" y="8732237"/>
            <a:ext cx="268597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四角形 33"/>
          <p:cNvSpPr>
            <a:spLocks noGrp="1"/>
          </p:cNvSpPr>
          <p:nvPr>
            <p:ph type="title"/>
          </p:nvPr>
        </p:nvSpPr>
        <p:spPr>
          <a:xfrm>
            <a:off x="0" y="0"/>
            <a:ext cx="12803461" cy="8651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36000" tIns="360000" rIns="36000" bIns="36000" anchor="ctr">
            <a:normAutofit fontScale="90000"/>
          </a:bodyPr>
          <a:lstStyle/>
          <a:p>
            <a:pPr algn="ctr"/>
            <a:r>
              <a:rPr kumimoji="1" lang="ja-JP" altLang="en-US" sz="3555" b="1" i="0">
                <a:latin typeface="Meiryo UI"/>
                <a:ea typeface="Meiryo UI"/>
              </a:rPr>
              <a:t>再造林の推進</a:t>
            </a:r>
            <a:r>
              <a:rPr kumimoji="1" lang="ja-JP" altLang="en-US" sz="2222" b="1" i="0">
                <a:latin typeface="Meiryo UI"/>
                <a:ea typeface="Meiryo UI"/>
              </a:rPr>
              <a:t>（森林の公益的機能の維持増進と</a:t>
            </a:r>
            <a:r>
              <a:rPr lang="ja-JP" altLang="en-US" sz="2222" b="1">
                <a:solidFill>
                  <a:schemeClr val="tx1"/>
                </a:solidFill>
                <a:latin typeface="Meiryo UI"/>
                <a:ea typeface="Meiryo UI"/>
              </a:rPr>
              <a:t>林業･木材産業の持続的な発展に向けて）</a:t>
            </a:r>
            <a:r>
              <a:rPr kumimoji="1" lang="ja-JP" altLang="en-US" sz="2222" b="1" i="0">
                <a:latin typeface="Meiryo UI"/>
                <a:ea typeface="Meiryo UI"/>
              </a:rPr>
              <a:t>　　　</a:t>
            </a:r>
            <a:r>
              <a:rPr kumimoji="1" lang="ja-JP" altLang="en-US" sz="2800" b="1" i="0">
                <a:latin typeface="Meiryo UI"/>
                <a:ea typeface="Meiryo UI"/>
              </a:rPr>
              <a:t>【高知県】</a:t>
            </a:r>
          </a:p>
        </p:txBody>
      </p:sp>
      <p:sp>
        <p:nvSpPr>
          <p:cNvPr id="1108" name="四角形 34"/>
          <p:cNvSpPr>
            <a:spLocks noGrp="1"/>
          </p:cNvSpPr>
          <p:nvPr>
            <p:ph idx="1"/>
          </p:nvPr>
        </p:nvSpPr>
        <p:spPr>
          <a:xfrm>
            <a:off x="0" y="864000"/>
            <a:ext cx="8497656" cy="468000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/>
          <a:p>
            <a:pPr marL="0" indent="0">
              <a:buNone/>
            </a:pPr>
            <a:r>
              <a:rPr kumimoji="1" lang="ja-JP" altLang="en-US" sz="2400">
                <a:latin typeface="Meiryo UI"/>
                <a:ea typeface="Meiryo UI"/>
              </a:rPr>
              <a:t>高知県は、林業適地</a:t>
            </a:r>
            <a:r>
              <a:rPr kumimoji="1" lang="ja-JP" altLang="en-US" sz="1000">
                <a:latin typeface="Meiryo UI"/>
                <a:ea typeface="Meiryo UI"/>
              </a:rPr>
              <a:t>(※)</a:t>
            </a:r>
            <a:r>
              <a:rPr kumimoji="1" lang="ja-JP" altLang="en-US" sz="2400">
                <a:latin typeface="Meiryo UI"/>
                <a:ea typeface="Meiryo UI"/>
              </a:rPr>
              <a:t>での再造林の推進に取り組んでいます。</a:t>
            </a:r>
          </a:p>
          <a:p>
            <a:pPr marL="0" indent="0">
              <a:buNone/>
            </a:pPr>
            <a:endParaRPr kumimoji="1" lang="ja-JP" altLang="en-US" sz="2400">
              <a:latin typeface="Meiryo UI"/>
              <a:ea typeface="Meiryo UI"/>
            </a:endParaRPr>
          </a:p>
        </p:txBody>
      </p:sp>
      <p:sp>
        <p:nvSpPr>
          <p:cNvPr id="1109" name="テキスト 38"/>
          <p:cNvSpPr txBox="1"/>
          <p:nvPr/>
        </p:nvSpPr>
        <p:spPr>
          <a:xfrm>
            <a:off x="12339205" y="1893884"/>
            <a:ext cx="182880" cy="36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110" name="テキスト 40"/>
          <p:cNvSpPr txBox="1"/>
          <p:nvPr/>
        </p:nvSpPr>
        <p:spPr>
          <a:xfrm>
            <a:off x="5616000" y="2484776"/>
            <a:ext cx="7128000" cy="1241551"/>
          </a:xfrm>
          <a:prstGeom prst="rect">
            <a:avLst/>
          </a:prstGeom>
          <a:ln w="12700" cmpd="sng">
            <a:solidFill>
              <a:srgbClr val="00B050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>
              <a:defRPr lang="ja-JP" altLang="en-US"/>
            </a:pPr>
            <a:r>
              <a:rPr lang="ja-JP" altLang="en-US" sz="1200" b="1" u="none">
                <a:solidFill>
                  <a:srgbClr val="FF0000"/>
                </a:solidFill>
                <a:latin typeface="Meiryo UI"/>
                <a:ea typeface="Meiryo UI"/>
              </a:rPr>
              <a:t>　</a:t>
            </a:r>
            <a:r>
              <a:rPr lang="ja-JP" altLang="en-US" sz="1200" b="1" u="sng">
                <a:solidFill>
                  <a:srgbClr val="FF0000"/>
                </a:solidFill>
                <a:latin typeface="Meiryo UI"/>
                <a:ea typeface="Meiryo UI"/>
              </a:rPr>
              <a:t>取り組み</a:t>
            </a:r>
            <a:r>
              <a:rPr lang="ja-JP" altLang="en-US" sz="1600" b="1" u="sng">
                <a:solidFill>
                  <a:srgbClr val="FF0000"/>
                </a:solidFill>
                <a:latin typeface="Meiryo UI"/>
                <a:ea typeface="Meiryo UI"/>
              </a:rPr>
              <a:t>１</a:t>
            </a:r>
            <a:r>
              <a:rPr lang="ja-JP" altLang="en-US" sz="1200" b="1" u="none">
                <a:solidFill>
                  <a:srgbClr val="FF0000"/>
                </a:solidFill>
                <a:latin typeface="Meiryo UI"/>
                <a:ea typeface="Meiryo UI"/>
              </a:rPr>
              <a:t>　</a:t>
            </a:r>
            <a:r>
              <a:rPr lang="ja-JP" altLang="en-US" sz="1200" b="1">
                <a:latin typeface="Meiryo UI"/>
                <a:ea typeface="Meiryo UI"/>
              </a:rPr>
              <a:t>再造林経費への支援</a:t>
            </a:r>
            <a:r>
              <a:rPr lang="ja-JP" altLang="en-US" sz="1050" b="1">
                <a:latin typeface="Meiryo UI"/>
                <a:ea typeface="Meiryo UI"/>
              </a:rPr>
              <a:t>（造林事業・木材安定供給推進事業・森林資源再生支援事業）</a:t>
            </a:r>
          </a:p>
          <a:p>
            <a:pPr>
              <a:defRPr lang="ja-JP" altLang="en-US"/>
            </a:pPr>
            <a:r>
              <a:rPr lang="ja-JP" altLang="en-US" sz="1200">
                <a:latin typeface="Meiryo UI"/>
                <a:ea typeface="Meiryo UI"/>
              </a:rPr>
              <a:t>　再造林や鳥獣害防止施設の設置に要する標準的な経費の９０％を支援しています。</a:t>
            </a:r>
          </a:p>
          <a:p>
            <a:pPr>
              <a:defRPr lang="ja-JP" altLang="en-US"/>
            </a:pPr>
            <a:r>
              <a:rPr lang="ja-JP" altLang="en-US" sz="1200">
                <a:latin typeface="Meiryo UI"/>
                <a:ea typeface="Meiryo UI"/>
              </a:rPr>
              <a:t>　また、残りの１０％への継ぎ足しをしていただいている</a:t>
            </a:r>
            <a:r>
              <a:rPr lang="ja-JP" altLang="en-US" sz="1200" b="0" u="none">
                <a:latin typeface="Meiryo UI"/>
                <a:ea typeface="Meiryo UI"/>
              </a:rPr>
              <a:t>市町村</a:t>
            </a:r>
            <a:r>
              <a:rPr lang="ja-JP" altLang="en-US" sz="1200">
                <a:latin typeface="Meiryo UI"/>
                <a:ea typeface="Meiryo UI"/>
              </a:rPr>
              <a:t>もあります。</a:t>
            </a:r>
            <a:r>
              <a:rPr lang="ja-JP" altLang="en-US" sz="900">
                <a:latin typeface="Meiryo UI"/>
                <a:ea typeface="Meiryo UI"/>
              </a:rPr>
              <a:t>（16</a:t>
            </a:r>
            <a:r>
              <a:rPr lang="ja-JP" altLang="en-US" sz="900" b="0" u="none">
                <a:latin typeface="Meiryo UI"/>
                <a:ea typeface="Meiryo UI"/>
              </a:rPr>
              <a:t>市町村</a:t>
            </a:r>
            <a:r>
              <a:rPr lang="ja-JP" altLang="en-US" sz="900">
                <a:latin typeface="Meiryo UI"/>
                <a:ea typeface="Meiryo UI"/>
              </a:rPr>
              <a:t>（H31年３月））</a:t>
            </a:r>
          </a:p>
          <a:p>
            <a:pPr>
              <a:defRPr lang="ja-JP" altLang="en-US"/>
            </a:pPr>
            <a:endParaRPr lang="ja-JP" altLang="en-US" sz="1200">
              <a:solidFill>
                <a:srgbClr val="FF0000"/>
              </a:solidFill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200">
                <a:solidFill>
                  <a:srgbClr val="FF0000"/>
                </a:solidFill>
                <a:latin typeface="Meiryo UI"/>
                <a:ea typeface="Meiryo UI"/>
              </a:rPr>
              <a:t>　</a:t>
            </a:r>
            <a:r>
              <a:rPr lang="ja-JP" altLang="en-US" sz="1200">
                <a:solidFill>
                  <a:schemeClr val="tx1"/>
                </a:solidFill>
                <a:latin typeface="Meiryo UI"/>
                <a:ea typeface="Meiryo UI"/>
              </a:rPr>
              <a:t>・</a:t>
            </a:r>
            <a:r>
              <a:rPr lang="ja-JP" altLang="en-US" sz="1050">
                <a:solidFill>
                  <a:schemeClr val="tx1"/>
                </a:solidFill>
                <a:latin typeface="Meiryo UI"/>
                <a:ea typeface="Meiryo UI"/>
              </a:rPr>
              <a:t>コンテナ苗による再造林への補助　90%　→　95%</a:t>
            </a:r>
          </a:p>
          <a:p>
            <a:pPr>
              <a:defRPr lang="ja-JP" altLang="en-US"/>
            </a:pPr>
            <a:endParaRPr lang="ja-JP" altLang="en-US" sz="1200">
              <a:solidFill>
                <a:srgbClr val="FF0000"/>
              </a:solidFill>
              <a:latin typeface="Meiryo UI"/>
              <a:ea typeface="Meiryo UI"/>
            </a:endParaRPr>
          </a:p>
        </p:txBody>
      </p:sp>
      <p:sp>
        <p:nvSpPr>
          <p:cNvPr id="1111" name="テキスト 41"/>
          <p:cNvSpPr txBox="1"/>
          <p:nvPr/>
        </p:nvSpPr>
        <p:spPr>
          <a:xfrm>
            <a:off x="9206286" y="3792600"/>
            <a:ext cx="3541325" cy="1798021"/>
          </a:xfrm>
          <a:prstGeom prst="rect">
            <a:avLst/>
          </a:prstGeom>
          <a:ln w="12700" cmpd="sng">
            <a:solidFill>
              <a:srgbClr val="00B050"/>
            </a:solidFill>
          </a:ln>
        </p:spPr>
        <p:txBody>
          <a:bodyPr wrap="square" lIns="36000" tIns="36000" rIns="36000" bIns="0">
            <a:spAutoFit/>
          </a:bodyPr>
          <a:lstStyle/>
          <a:p>
            <a:pPr>
              <a:defRPr lang="ja-JP" altLang="en-US"/>
            </a:pPr>
            <a:r>
              <a:rPr lang="ja-JP" altLang="en-US" sz="1200" b="1" u="none">
                <a:solidFill>
                  <a:srgbClr val="FF0000"/>
                </a:solidFill>
                <a:latin typeface="Meiryo UI"/>
                <a:ea typeface="Meiryo UI"/>
              </a:rPr>
              <a:t>　</a:t>
            </a:r>
            <a:r>
              <a:rPr lang="ja-JP" altLang="en-US" sz="1200" b="1" u="sng">
                <a:solidFill>
                  <a:srgbClr val="FF0000"/>
                </a:solidFill>
                <a:latin typeface="Meiryo UI"/>
                <a:ea typeface="Meiryo UI"/>
              </a:rPr>
              <a:t>取り組み</a:t>
            </a:r>
            <a:r>
              <a:rPr lang="ja-JP" altLang="en-US" sz="1600" b="1" u="sng">
                <a:solidFill>
                  <a:srgbClr val="FF0000"/>
                </a:solidFill>
                <a:latin typeface="Meiryo UI"/>
                <a:ea typeface="Meiryo UI"/>
              </a:rPr>
              <a:t>３</a:t>
            </a:r>
            <a:r>
              <a:rPr lang="ja-JP" altLang="en-US" sz="1200" b="1" u="none">
                <a:solidFill>
                  <a:srgbClr val="FF0000"/>
                </a:solidFill>
                <a:latin typeface="Meiryo UI"/>
                <a:ea typeface="Meiryo UI"/>
              </a:rPr>
              <a:t>　</a:t>
            </a:r>
            <a:r>
              <a:rPr lang="ja-JP" altLang="en-US" sz="1200" b="1">
                <a:latin typeface="Meiryo UI"/>
                <a:ea typeface="Meiryo UI"/>
              </a:rPr>
              <a:t>「増産・再造林推進協議会」</a:t>
            </a:r>
            <a:endParaRPr lang="ja-JP" altLang="en-US" sz="1200" b="0">
              <a:solidFill>
                <a:srgbClr val="FF0000"/>
              </a:solidFill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200" b="1">
                <a:latin typeface="Meiryo UI"/>
                <a:ea typeface="Meiryo UI"/>
              </a:rPr>
              <a:t>　　　　　　　　　　による再造林の推進</a:t>
            </a:r>
          </a:p>
          <a:p>
            <a:pPr>
              <a:defRPr lang="ja-JP" altLang="en-US"/>
            </a:pPr>
            <a:r>
              <a:rPr lang="ja-JP" altLang="en-US" sz="1200">
                <a:latin typeface="Meiryo UI"/>
                <a:ea typeface="Meiryo UI"/>
              </a:rPr>
              <a:t>　県内６地域に再造林推進のための「増産・再造</a:t>
            </a:r>
          </a:p>
          <a:p>
            <a:pPr>
              <a:defRPr lang="ja-JP" altLang="en-US"/>
            </a:pPr>
            <a:r>
              <a:rPr lang="ja-JP" altLang="en-US" sz="1200">
                <a:latin typeface="Meiryo UI"/>
                <a:ea typeface="Meiryo UI"/>
              </a:rPr>
              <a:t>　林推進協議会を設置し、</a:t>
            </a:r>
          </a:p>
          <a:p>
            <a:pPr>
              <a:defRPr lang="ja-JP" altLang="en-US"/>
            </a:pPr>
            <a:r>
              <a:rPr lang="ja-JP" altLang="en-US" sz="1200">
                <a:latin typeface="Meiryo UI"/>
                <a:ea typeface="Meiryo UI"/>
              </a:rPr>
              <a:t>　地域ぐるみで再造林の推進に</a:t>
            </a:r>
          </a:p>
          <a:p>
            <a:pPr>
              <a:defRPr lang="ja-JP" altLang="en-US"/>
            </a:pPr>
            <a:r>
              <a:rPr lang="ja-JP" altLang="en-US" sz="1200">
                <a:latin typeface="Meiryo UI"/>
                <a:ea typeface="Meiryo UI"/>
              </a:rPr>
              <a:t>　取り組みます。</a:t>
            </a:r>
          </a:p>
          <a:p>
            <a:pPr>
              <a:defRPr lang="ja-JP" altLang="en-US"/>
            </a:pPr>
            <a:endParaRPr lang="ja-JP" altLang="en-US" sz="700"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050">
                <a:latin typeface="Meiryo UI"/>
                <a:ea typeface="Meiryo UI"/>
              </a:rPr>
              <a:t>（構成メンバー）</a:t>
            </a:r>
          </a:p>
          <a:p>
            <a:pPr>
              <a:defRPr lang="ja-JP" altLang="en-US"/>
            </a:pPr>
            <a:r>
              <a:rPr lang="ja-JP" altLang="en-US" sz="1050">
                <a:latin typeface="Meiryo UI"/>
                <a:ea typeface="Meiryo UI"/>
              </a:rPr>
              <a:t>　森林組合・林業事業体・</a:t>
            </a:r>
          </a:p>
          <a:p>
            <a:pPr>
              <a:defRPr lang="ja-JP" altLang="en-US"/>
            </a:pPr>
            <a:r>
              <a:rPr lang="ja-JP" altLang="en-US" sz="1050">
                <a:latin typeface="Meiryo UI"/>
                <a:ea typeface="Meiryo UI"/>
              </a:rPr>
              <a:t>　苗木生産者・</a:t>
            </a:r>
            <a:r>
              <a:rPr lang="ja-JP" altLang="en-US" sz="1050" b="0" u="none">
                <a:latin typeface="Meiryo UI"/>
                <a:ea typeface="Meiryo UI"/>
              </a:rPr>
              <a:t>市町村</a:t>
            </a:r>
            <a:r>
              <a:rPr lang="ja-JP" altLang="en-US" sz="1050">
                <a:latin typeface="Meiryo UI"/>
                <a:ea typeface="Meiryo UI"/>
              </a:rPr>
              <a:t>・県　など</a:t>
            </a:r>
            <a:endParaRPr lang="ja-JP" altLang="en-US" sz="500">
              <a:latin typeface="Meiryo UI"/>
              <a:ea typeface="Meiryo UI"/>
            </a:endParaRPr>
          </a:p>
        </p:txBody>
      </p:sp>
      <p:sp>
        <p:nvSpPr>
          <p:cNvPr id="1112" name="テキスト 42"/>
          <p:cNvSpPr txBox="1"/>
          <p:nvPr/>
        </p:nvSpPr>
        <p:spPr>
          <a:xfrm>
            <a:off x="5608599" y="2211597"/>
            <a:ext cx="3453957" cy="28744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defRPr lang="ja-JP" altLang="en-US"/>
            </a:pPr>
            <a:r>
              <a:rPr lang="ja-JP" altLang="en-US" sz="1400" b="1">
                <a:solidFill>
                  <a:srgbClr val="FF0000"/>
                </a:solidFill>
                <a:latin typeface="Meiryo UI"/>
                <a:ea typeface="Meiryo UI"/>
              </a:rPr>
              <a:t>◆再造林を推進する４つの取り組み◆</a:t>
            </a:r>
          </a:p>
        </p:txBody>
      </p:sp>
      <p:sp>
        <p:nvSpPr>
          <p:cNvPr id="1113" name="テキスト 43"/>
          <p:cNvSpPr txBox="1"/>
          <p:nvPr/>
        </p:nvSpPr>
        <p:spPr>
          <a:xfrm>
            <a:off x="5617460" y="5667598"/>
            <a:ext cx="7128000" cy="2934229"/>
          </a:xfrm>
          <a:prstGeom prst="rect">
            <a:avLst/>
          </a:prstGeom>
          <a:ln w="12700" cmpd="sng">
            <a:solidFill>
              <a:srgbClr val="00B050"/>
            </a:solidFill>
          </a:ln>
        </p:spPr>
        <p:txBody>
          <a:bodyPr wrap="square" lIns="36000" tIns="36000" rIns="36000" bIns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200" b="1" u="none">
                <a:solidFill>
                  <a:srgbClr val="FF0000"/>
                </a:solidFill>
                <a:latin typeface="Meiryo UI"/>
                <a:ea typeface="Meiryo UI"/>
              </a:rPr>
              <a:t>　</a:t>
            </a:r>
            <a:r>
              <a:rPr lang="ja-JP" altLang="en-US" sz="1200" b="1" u="sng">
                <a:solidFill>
                  <a:srgbClr val="FF0000"/>
                </a:solidFill>
                <a:latin typeface="Meiryo UI"/>
                <a:ea typeface="Meiryo UI"/>
              </a:rPr>
              <a:t>取り組み</a:t>
            </a:r>
            <a:r>
              <a:rPr lang="ja-JP" altLang="en-US" sz="1600" b="1" u="sng">
                <a:solidFill>
                  <a:srgbClr val="FF0000"/>
                </a:solidFill>
                <a:latin typeface="Meiryo UI"/>
                <a:ea typeface="Meiryo UI"/>
              </a:rPr>
              <a:t>４</a:t>
            </a:r>
            <a:r>
              <a:rPr lang="ja-JP" altLang="en-US" sz="1200" b="1" u="none">
                <a:solidFill>
                  <a:srgbClr val="FF0000"/>
                </a:solidFill>
                <a:latin typeface="Meiryo UI"/>
                <a:ea typeface="Meiryo UI"/>
              </a:rPr>
              <a:t>　</a:t>
            </a:r>
            <a:r>
              <a:rPr lang="ja-JP" altLang="en-US" sz="1200" b="1">
                <a:latin typeface="Meiryo UI"/>
                <a:ea typeface="Meiryo UI"/>
              </a:rPr>
              <a:t>再造林推進活動への支援</a:t>
            </a:r>
          </a:p>
          <a:p>
            <a:pPr>
              <a:defRPr lang="ja-JP" altLang="en-US"/>
            </a:pPr>
            <a:r>
              <a:rPr lang="ja-JP" altLang="en-US" sz="1200">
                <a:latin typeface="Meiryo UI"/>
                <a:ea typeface="Meiryo UI"/>
              </a:rPr>
              <a:t>　森林所有者と交渉し、再造林の推進に</a:t>
            </a:r>
          </a:p>
          <a:p>
            <a:pPr>
              <a:defRPr lang="ja-JP" altLang="en-US"/>
            </a:pPr>
            <a:r>
              <a:rPr lang="ja-JP" altLang="en-US" sz="1200">
                <a:latin typeface="Meiryo UI"/>
                <a:ea typeface="Meiryo UI"/>
              </a:rPr>
              <a:t>　取り組む再造林推進員の活動を支援します。</a:t>
            </a:r>
          </a:p>
          <a:p>
            <a:pPr>
              <a:defRPr lang="ja-JP" altLang="en-US"/>
            </a:pPr>
            <a:r>
              <a:rPr lang="ja-JP" altLang="en-US" sz="1200">
                <a:latin typeface="Meiryo UI"/>
                <a:ea typeface="Meiryo UI"/>
              </a:rPr>
              <a:t>　</a:t>
            </a:r>
          </a:p>
          <a:p>
            <a:pPr>
              <a:defRPr lang="ja-JP" altLang="en-US"/>
            </a:pPr>
            <a:r>
              <a:rPr lang="ja-JP" altLang="en-US" sz="1050">
                <a:latin typeface="Meiryo UI"/>
                <a:ea typeface="Meiryo UI"/>
              </a:rPr>
              <a:t>（再造林推進活動）</a:t>
            </a:r>
          </a:p>
          <a:p>
            <a:pPr>
              <a:defRPr lang="ja-JP" altLang="en-US"/>
            </a:pPr>
            <a:r>
              <a:rPr lang="ja-JP" altLang="en-US" sz="1050">
                <a:latin typeface="Meiryo UI"/>
                <a:ea typeface="Meiryo UI"/>
              </a:rPr>
              <a:t>　</a:t>
            </a:r>
            <a:r>
              <a:rPr lang="ja-JP" altLang="en-US" sz="1050" u="none">
                <a:latin typeface="Meiryo UI"/>
                <a:ea typeface="Meiryo UI"/>
              </a:rPr>
              <a:t>伐採届等で天然更新となっている箇所を再造林へと</a:t>
            </a:r>
          </a:p>
          <a:p>
            <a:pPr>
              <a:defRPr lang="ja-JP" altLang="en-US"/>
            </a:pPr>
            <a:r>
              <a:rPr lang="ja-JP" altLang="en-US" sz="1050" u="none">
                <a:latin typeface="Meiryo UI"/>
                <a:ea typeface="Meiryo UI"/>
              </a:rPr>
              <a:t>　誘導する活動</a:t>
            </a:r>
          </a:p>
          <a:p>
            <a:pPr>
              <a:defRPr lang="ja-JP" altLang="en-US"/>
            </a:pPr>
            <a:endParaRPr lang="ja-JP" altLang="en-US" sz="800" u="none"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050" u="none">
                <a:latin typeface="Meiryo UI"/>
                <a:ea typeface="Meiryo UI"/>
              </a:rPr>
              <a:t>　○支援内容：活動費に対する定額補助</a:t>
            </a:r>
          </a:p>
          <a:p>
            <a:pPr>
              <a:defRPr lang="ja-JP" altLang="en-US"/>
            </a:pPr>
            <a:r>
              <a:rPr lang="ja-JP" altLang="en-US" sz="1050" u="none">
                <a:latin typeface="Meiryo UI"/>
                <a:ea typeface="Meiryo UI"/>
              </a:rPr>
              <a:t>　　・森林施業プラン作成 9,600円/ha</a:t>
            </a:r>
          </a:p>
          <a:p>
            <a:pPr>
              <a:defRPr lang="ja-JP" altLang="en-US"/>
            </a:pPr>
            <a:r>
              <a:rPr lang="ja-JP" altLang="en-US" sz="1050" u="none">
                <a:latin typeface="Meiryo UI"/>
                <a:ea typeface="Meiryo UI"/>
              </a:rPr>
              <a:t>　　　　森林所有者を再造林の実施へ誘導するための</a:t>
            </a:r>
          </a:p>
          <a:p>
            <a:pPr>
              <a:defRPr lang="ja-JP" altLang="en-US"/>
            </a:pPr>
            <a:r>
              <a:rPr lang="ja-JP" altLang="en-US" sz="1050" u="none">
                <a:latin typeface="Meiryo UI"/>
                <a:ea typeface="Meiryo UI"/>
              </a:rPr>
              <a:t>　　　　提案書の作成</a:t>
            </a:r>
          </a:p>
          <a:p>
            <a:pPr>
              <a:defRPr lang="ja-JP" altLang="en-US"/>
            </a:pPr>
            <a:r>
              <a:rPr lang="ja-JP" altLang="en-US" sz="1050" u="none">
                <a:latin typeface="Meiryo UI"/>
                <a:ea typeface="Meiryo UI"/>
              </a:rPr>
              <a:t>　　・同意取得活動 7,200円/ha</a:t>
            </a:r>
          </a:p>
          <a:p>
            <a:pPr>
              <a:defRPr lang="ja-JP" altLang="en-US"/>
            </a:pPr>
            <a:r>
              <a:rPr lang="ja-JP" altLang="en-US" sz="1050" u="none">
                <a:latin typeface="Meiryo UI"/>
                <a:ea typeface="Meiryo UI"/>
              </a:rPr>
              <a:t>　　　　森林所有者から再造林の同意を得るために行う面談・交渉等の活動</a:t>
            </a:r>
          </a:p>
          <a:p>
            <a:pPr>
              <a:defRPr lang="ja-JP" altLang="en-US"/>
            </a:pPr>
            <a:r>
              <a:rPr lang="ja-JP" altLang="en-US" sz="1050" u="none">
                <a:latin typeface="Meiryo UI"/>
                <a:ea typeface="Meiryo UI"/>
              </a:rPr>
              <a:t>　　・仲介活動 10,000円/人</a:t>
            </a:r>
          </a:p>
          <a:p>
            <a:pPr>
              <a:defRPr lang="ja-JP" altLang="en-US"/>
            </a:pPr>
            <a:r>
              <a:rPr lang="ja-JP" altLang="en-US" sz="1050">
                <a:latin typeface="Meiryo UI"/>
                <a:ea typeface="Meiryo UI"/>
              </a:rPr>
              <a:t>　　　　森林所有者に再造林の実施を提案するため、伐採事業者が再造林を行う他の事業者（森林組合等）を森林所有者に</a:t>
            </a:r>
          </a:p>
          <a:p>
            <a:pPr>
              <a:defRPr lang="ja-JP" altLang="en-US"/>
            </a:pPr>
            <a:r>
              <a:rPr lang="ja-JP" altLang="en-US" sz="1050">
                <a:latin typeface="Meiryo UI"/>
                <a:ea typeface="Meiryo UI"/>
              </a:rPr>
              <a:t>　　　　仲介する活動</a:t>
            </a:r>
          </a:p>
          <a:p>
            <a:pPr>
              <a:defRPr lang="ja-JP" altLang="en-US"/>
            </a:pPr>
            <a:endParaRPr lang="ja-JP" altLang="en-US" sz="500">
              <a:latin typeface="Meiryo UI"/>
              <a:ea typeface="Meiryo UI"/>
            </a:endParaRPr>
          </a:p>
        </p:txBody>
      </p:sp>
      <p:sp>
        <p:nvSpPr>
          <p:cNvPr id="1114" name="テキスト 44"/>
          <p:cNvSpPr txBox="1"/>
          <p:nvPr/>
        </p:nvSpPr>
        <p:spPr>
          <a:xfrm>
            <a:off x="5614824" y="3802047"/>
            <a:ext cx="3451093" cy="1780160"/>
          </a:xfrm>
          <a:prstGeom prst="rect">
            <a:avLst/>
          </a:prstGeom>
          <a:ln w="12700" cmpd="sng">
            <a:solidFill>
              <a:srgbClr val="00B050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>
              <a:defRPr lang="ja-JP" altLang="en-US"/>
            </a:pPr>
            <a:r>
              <a:rPr lang="ja-JP" altLang="en-US" sz="1200" b="1" u="none">
                <a:solidFill>
                  <a:srgbClr val="FF0000"/>
                </a:solidFill>
                <a:latin typeface="Meiryo UI"/>
                <a:ea typeface="Meiryo UI"/>
                <a:cs typeface="+mn-lt"/>
              </a:rPr>
              <a:t>　</a:t>
            </a:r>
            <a:r>
              <a:rPr lang="ja-JP" altLang="en-US" sz="1200" b="1" u="sng">
                <a:solidFill>
                  <a:srgbClr val="FF0000"/>
                </a:solidFill>
                <a:latin typeface="Meiryo UI"/>
                <a:ea typeface="Meiryo UI"/>
                <a:cs typeface="+mn-lt"/>
              </a:rPr>
              <a:t>取り組み</a:t>
            </a:r>
            <a:r>
              <a:rPr lang="ja-JP" altLang="en-US" sz="1600" b="1" u="sng">
                <a:solidFill>
                  <a:srgbClr val="FF0000"/>
                </a:solidFill>
                <a:latin typeface="Meiryo UI"/>
                <a:ea typeface="Meiryo UI"/>
                <a:cs typeface="+mn-lt"/>
              </a:rPr>
              <a:t>２</a:t>
            </a:r>
            <a:r>
              <a:rPr lang="ja-JP" altLang="en-US" sz="1200" b="1" u="none">
                <a:solidFill>
                  <a:srgbClr val="FF0000"/>
                </a:solidFill>
                <a:latin typeface="Meiryo UI"/>
                <a:ea typeface="Meiryo UI"/>
                <a:cs typeface="+mn-lt"/>
              </a:rPr>
              <a:t>　</a:t>
            </a:r>
            <a:r>
              <a:rPr lang="ja-JP" altLang="en-US" sz="1200" b="1">
                <a:latin typeface="Meiryo UI"/>
                <a:ea typeface="Meiryo UI"/>
                <a:cs typeface="+mn-lt"/>
              </a:rPr>
              <a:t>低コスト造林の推進</a:t>
            </a:r>
          </a:p>
          <a:p>
            <a:pPr>
              <a:defRPr lang="ja-JP" altLang="en-US"/>
            </a:pPr>
            <a:r>
              <a:rPr lang="ja-JP" altLang="en-US" sz="1200">
                <a:latin typeface="Meiryo UI"/>
                <a:ea typeface="Meiryo UI"/>
                <a:cs typeface="+mn-lt"/>
              </a:rPr>
              <a:t>　森林整備に要する費用の縮減に向けて取り組んで</a:t>
            </a:r>
          </a:p>
          <a:p>
            <a:pPr>
              <a:defRPr lang="ja-JP" altLang="en-US"/>
            </a:pPr>
            <a:r>
              <a:rPr lang="ja-JP" altLang="en-US" sz="1200">
                <a:latin typeface="Meiryo UI"/>
                <a:ea typeface="Meiryo UI"/>
                <a:cs typeface="+mn-lt"/>
              </a:rPr>
              <a:t>　います。</a:t>
            </a:r>
          </a:p>
          <a:p>
            <a:pPr>
              <a:defRPr lang="ja-JP" altLang="en-US"/>
            </a:pPr>
            <a:endParaRPr lang="ja-JP" altLang="en-US" sz="1200">
              <a:latin typeface="Meiryo UI"/>
              <a:ea typeface="Meiryo UI"/>
              <a:cs typeface="+mn-lt"/>
            </a:endParaRPr>
          </a:p>
          <a:p>
            <a:pPr>
              <a:defRPr lang="ja-JP" altLang="en-US"/>
            </a:pPr>
            <a:r>
              <a:rPr lang="ja-JP" altLang="en-US" sz="1050">
                <a:latin typeface="Meiryo UI"/>
                <a:ea typeface="Meiryo UI"/>
                <a:cs typeface="+mn-lt"/>
              </a:rPr>
              <a:t>　・主伐と再造林の一貫作業</a:t>
            </a:r>
          </a:p>
          <a:p>
            <a:pPr>
              <a:defRPr lang="ja-JP" altLang="en-US"/>
            </a:pPr>
            <a:r>
              <a:rPr lang="ja-JP" altLang="en-US" sz="1050">
                <a:latin typeface="Meiryo UI"/>
                <a:ea typeface="Meiryo UI"/>
                <a:cs typeface="+mn-lt"/>
              </a:rPr>
              <a:t>　・コンテナ苗の活用</a:t>
            </a:r>
          </a:p>
          <a:p>
            <a:pPr>
              <a:defRPr lang="ja-JP" altLang="en-US"/>
            </a:pPr>
            <a:r>
              <a:rPr lang="ja-JP" altLang="en-US" sz="1050">
                <a:latin typeface="Meiryo UI"/>
                <a:ea typeface="Meiryo UI"/>
                <a:cs typeface="+mn-lt"/>
              </a:rPr>
              <a:t>　・低密度植栽</a:t>
            </a:r>
          </a:p>
          <a:p>
            <a:pPr>
              <a:defRPr lang="ja-JP" altLang="en-US"/>
            </a:pPr>
            <a:r>
              <a:rPr lang="ja-JP" altLang="en-US" sz="1050">
                <a:latin typeface="Meiryo UI"/>
                <a:ea typeface="Meiryo UI"/>
                <a:cs typeface="+mn-lt"/>
              </a:rPr>
              <a:t>　・隔年下刈り　など</a:t>
            </a:r>
          </a:p>
          <a:p>
            <a:pPr>
              <a:defRPr lang="ja-JP" altLang="en-US"/>
            </a:pPr>
            <a:endParaRPr lang="ja-JP" altLang="en-US" sz="1000"/>
          </a:p>
          <a:p>
            <a:pPr>
              <a:defRPr lang="ja-JP" altLang="en-US"/>
            </a:pPr>
            <a:endParaRPr lang="ja-JP" altLang="en-US" sz="700">
              <a:latin typeface="Meiryo UI"/>
              <a:ea typeface="Meiryo UI"/>
              <a:cs typeface="+mn-lt"/>
            </a:endParaRPr>
          </a:p>
        </p:txBody>
      </p:sp>
      <p:sp>
        <p:nvSpPr>
          <p:cNvPr id="1115" name="テキスト 108"/>
          <p:cNvSpPr txBox="1"/>
          <p:nvPr/>
        </p:nvSpPr>
        <p:spPr>
          <a:xfrm>
            <a:off x="65019" y="6088718"/>
            <a:ext cx="2515256" cy="25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1050">
                <a:latin typeface="Meiryo UI"/>
                <a:ea typeface="Meiryo UI"/>
              </a:rPr>
              <a:t>循環資源の造成、林業の成長産業化</a:t>
            </a:r>
          </a:p>
        </p:txBody>
      </p:sp>
      <p:sp>
        <p:nvSpPr>
          <p:cNvPr id="1116" name="テキスト 109"/>
          <p:cNvSpPr txBox="1"/>
          <p:nvPr/>
        </p:nvSpPr>
        <p:spPr>
          <a:xfrm>
            <a:off x="2872800" y="6096600"/>
            <a:ext cx="2592000" cy="25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1050">
                <a:latin typeface="Meiryo UI"/>
                <a:ea typeface="Meiryo UI"/>
              </a:rPr>
              <a:t>森林の公益的機能の発揮</a:t>
            </a:r>
          </a:p>
        </p:txBody>
      </p:sp>
      <p:sp>
        <p:nvSpPr>
          <p:cNvPr id="1117" name="テキスト 111"/>
          <p:cNvSpPr txBox="1"/>
          <p:nvPr/>
        </p:nvSpPr>
        <p:spPr>
          <a:xfrm>
            <a:off x="60357" y="5656161"/>
            <a:ext cx="5403557" cy="3684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b="1">
                <a:solidFill>
                  <a:srgbClr val="FFFFBE"/>
                </a:solidFill>
                <a:latin typeface="Meiryo UI"/>
                <a:ea typeface="Meiryo UI"/>
              </a:rPr>
              <a:t>持続可能な森林づくりへ</a:t>
            </a:r>
          </a:p>
        </p:txBody>
      </p:sp>
      <p:sp>
        <p:nvSpPr>
          <p:cNvPr id="1118" name="テキスト 113"/>
          <p:cNvSpPr txBox="1"/>
          <p:nvPr/>
        </p:nvSpPr>
        <p:spPr>
          <a:xfrm>
            <a:off x="2768" y="8760599"/>
            <a:ext cx="12796561" cy="749108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>
              <a:defRPr lang="ja-JP" altLang="en-US"/>
            </a:pPr>
            <a:r>
              <a:rPr lang="ja-JP" altLang="en-US" sz="1200" b="1">
                <a:latin typeface="Meiryo UI"/>
                <a:ea typeface="Meiryo UI"/>
              </a:rPr>
              <a:t>再造林に関するお問い合わせは、お近くの林業（振興）事務所、市町村、森林組合、木材増産推進課までお問い合わせください。</a:t>
            </a:r>
          </a:p>
          <a:p>
            <a:pPr>
              <a:defRPr lang="ja-JP" altLang="en-US"/>
            </a:pPr>
            <a:endParaRPr lang="ja-JP" altLang="en-US" sz="800" b="1"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200" b="1">
                <a:latin typeface="Meiryo UI"/>
                <a:ea typeface="Meiryo UI"/>
              </a:rPr>
              <a:t>　安芸林業事務所：0887-34-1181　　　中央東林業事務所：0887-53-0655　　　嶺北林業振興事務所：0887-82-0162　　　中央西林業事務所：088-893-3612</a:t>
            </a:r>
          </a:p>
          <a:p>
            <a:pPr>
              <a:defRPr lang="ja-JP" altLang="en-US"/>
            </a:pPr>
            <a:r>
              <a:rPr lang="ja-JP" altLang="en-US" sz="1200" b="1">
                <a:latin typeface="Meiryo UI"/>
                <a:ea typeface="Meiryo UI"/>
              </a:rPr>
              <a:t>　須崎林業事務所：0889-42-2371　　　幡多林業事務所：0880-35-5977　　　　 木材増産推進課：088-821-4602</a:t>
            </a:r>
          </a:p>
        </p:txBody>
      </p:sp>
      <p:sp>
        <p:nvSpPr>
          <p:cNvPr id="1119" name="テキスト 114"/>
          <p:cNvSpPr txBox="1"/>
          <p:nvPr/>
        </p:nvSpPr>
        <p:spPr>
          <a:xfrm>
            <a:off x="7408800" y="5360831"/>
            <a:ext cx="155023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 lang="ja-JP" altLang="en-US"/>
            </a:pPr>
            <a:r>
              <a:rPr lang="ja-JP" altLang="en-US" sz="1000">
                <a:latin typeface="Meiryo UI"/>
                <a:ea typeface="Meiryo UI"/>
              </a:rPr>
              <a:t>一貫作業システム</a:t>
            </a:r>
          </a:p>
        </p:txBody>
      </p:sp>
      <p:sp>
        <p:nvSpPr>
          <p:cNvPr id="1120" name="テキスト 115"/>
          <p:cNvSpPr txBox="1"/>
          <p:nvPr/>
        </p:nvSpPr>
        <p:spPr>
          <a:xfrm>
            <a:off x="11872800" y="3460128"/>
            <a:ext cx="63008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 lang="ja-JP" altLang="en-US"/>
            </a:pPr>
            <a:r>
              <a:rPr lang="ja-JP" altLang="en-US" sz="1000">
                <a:latin typeface="Meiryo UI"/>
                <a:ea typeface="Meiryo UI"/>
              </a:rPr>
              <a:t>コンテナ苗</a:t>
            </a:r>
          </a:p>
        </p:txBody>
      </p:sp>
      <p:pic>
        <p:nvPicPr>
          <p:cNvPr id="1121" name="図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799" y="4512600"/>
            <a:ext cx="1350244" cy="1009747"/>
          </a:xfrm>
          <a:prstGeom prst="rect">
            <a:avLst/>
          </a:prstGeom>
        </p:spPr>
      </p:pic>
      <p:sp>
        <p:nvSpPr>
          <p:cNvPr id="1122" name="円/楕円 153"/>
          <p:cNvSpPr>
            <a:spLocks noChangeAspect="1"/>
          </p:cNvSpPr>
          <p:nvPr/>
        </p:nvSpPr>
        <p:spPr>
          <a:xfrm>
            <a:off x="8632800" y="3216599"/>
            <a:ext cx="576000" cy="288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57263">
              <a:defRPr/>
            </a:pPr>
            <a:r>
              <a:rPr lang="ja-JP" altLang="en-US" sz="1200" b="1">
                <a:latin typeface="メイリオ"/>
                <a:ea typeface="メイリオ"/>
              </a:rPr>
              <a:t>拡充</a:t>
            </a:r>
            <a:endParaRPr sz="1200" b="1">
              <a:latin typeface="メイリオ"/>
              <a:ea typeface="メイリオ"/>
            </a:endParaRPr>
          </a:p>
        </p:txBody>
      </p:sp>
      <p:sp>
        <p:nvSpPr>
          <p:cNvPr id="1123" name="円/楕円 154"/>
          <p:cNvSpPr>
            <a:spLocks noChangeAspect="1" noChangeArrowheads="1"/>
          </p:cNvSpPr>
          <p:nvPr/>
        </p:nvSpPr>
        <p:spPr>
          <a:xfrm>
            <a:off x="12016800" y="3864601"/>
            <a:ext cx="576000" cy="280729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defTabSz="1349375"/>
            <a:r>
              <a:rPr lang="ja-JP" altLang="en-US" sz="1200" b="1">
                <a:solidFill>
                  <a:schemeClr val="bg1"/>
                </a:solidFill>
                <a:latin typeface="メイリオ"/>
                <a:ea typeface="メイリオ"/>
              </a:rPr>
              <a:t>新規</a:t>
            </a:r>
            <a:endParaRPr sz="1200" b="1">
              <a:solidFill>
                <a:schemeClr val="bg1"/>
              </a:solidFill>
              <a:latin typeface="メイリオ"/>
              <a:ea typeface="メイリオ"/>
            </a:endParaRPr>
          </a:p>
        </p:txBody>
      </p:sp>
      <p:sp>
        <p:nvSpPr>
          <p:cNvPr id="1124" name="円/楕円 155"/>
          <p:cNvSpPr>
            <a:spLocks noChangeAspect="1" noChangeArrowheads="1"/>
          </p:cNvSpPr>
          <p:nvPr/>
        </p:nvSpPr>
        <p:spPr>
          <a:xfrm>
            <a:off x="8272799" y="5712616"/>
            <a:ext cx="576000" cy="280729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defTabSz="1349375"/>
            <a:r>
              <a:rPr lang="ja-JP" altLang="en-US" sz="1200" b="1">
                <a:solidFill>
                  <a:schemeClr val="bg1"/>
                </a:solidFill>
                <a:latin typeface="メイリオ"/>
                <a:ea typeface="メイリオ"/>
              </a:rPr>
              <a:t>新規</a:t>
            </a:r>
            <a:endParaRPr sz="1200" b="1">
              <a:solidFill>
                <a:schemeClr val="bg1"/>
              </a:solidFill>
              <a:latin typeface="メイリオ"/>
              <a:ea typeface="メイリオ"/>
            </a:endParaRPr>
          </a:p>
        </p:txBody>
      </p:sp>
      <p:sp>
        <p:nvSpPr>
          <p:cNvPr id="1125" name="図形 156"/>
          <p:cNvSpPr/>
          <p:nvPr/>
        </p:nvSpPr>
        <p:spPr>
          <a:xfrm>
            <a:off x="8947608" y="5952600"/>
            <a:ext cx="3717193" cy="1769806"/>
          </a:xfrm>
          <a:prstGeom prst="roundRect">
            <a:avLst>
              <a:gd name="adj" fmla="val 662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l">
              <a:defRPr lang="ja-JP" altLang="en-US"/>
            </a:pPr>
            <a:r>
              <a:rPr lang="ja-JP" altLang="en-US" sz="1050" b="1">
                <a:solidFill>
                  <a:schemeClr val="tx1"/>
                </a:solidFill>
                <a:latin typeface="Meiryo UI"/>
                <a:ea typeface="Meiryo UI"/>
              </a:rPr>
              <a:t>◎再造林推進員（プランナー）による森林所有者への提案活動</a:t>
            </a:r>
          </a:p>
          <a:p>
            <a:pPr algn="ctr">
              <a:defRPr lang="ja-JP" altLang="en-US"/>
            </a:pPr>
            <a:endParaRPr lang="ja-JP" altLang="en-US" sz="1300" b="1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ja-JP" altLang="en-US" sz="1200" b="1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ja-JP" altLang="en-US" sz="1200" b="1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ja-JP" altLang="en-US" sz="1200" b="1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ja-JP" altLang="en-US" sz="1200" b="1">
              <a:solidFill>
                <a:schemeClr val="tx1"/>
              </a:solidFill>
              <a:latin typeface="Meiryo UI"/>
              <a:ea typeface="Meiryo UI"/>
            </a:endParaRPr>
          </a:p>
          <a:p>
            <a:pPr algn="l">
              <a:defRPr lang="ja-JP" altLang="en-US"/>
            </a:pPr>
            <a:r>
              <a:rPr lang="ja-JP" altLang="en-US" sz="1200" b="1">
                <a:solidFill>
                  <a:schemeClr val="tx1"/>
                </a:solidFill>
                <a:latin typeface="Meiryo UI"/>
                <a:ea typeface="Meiryo UI"/>
              </a:rPr>
              <a:t>　　　　　　　　　　　　　　 　　</a:t>
            </a:r>
            <a:r>
              <a:rPr lang="ja-JP" altLang="en-US" sz="1200" b="0">
                <a:solidFill>
                  <a:schemeClr val="tx1"/>
                </a:solidFill>
                <a:latin typeface="Meiryo UI"/>
                <a:ea typeface="Meiryo UI"/>
              </a:rPr>
              <a:t>　</a:t>
            </a:r>
            <a:endParaRPr lang="ja-JP" altLang="en-US" sz="1050" b="0">
              <a:solidFill>
                <a:schemeClr val="tx1"/>
              </a:solidFill>
              <a:latin typeface="Meiryo UI"/>
              <a:ea typeface="Meiryo UI"/>
            </a:endParaRPr>
          </a:p>
          <a:p>
            <a:pPr algn="l">
              <a:defRPr lang="ja-JP" altLang="en-US"/>
            </a:pPr>
            <a:r>
              <a:rPr lang="ja-JP" altLang="en-US" sz="1200" b="0">
                <a:solidFill>
                  <a:schemeClr val="tx1"/>
                </a:solidFill>
                <a:latin typeface="Meiryo UI"/>
                <a:ea typeface="Meiryo UI"/>
              </a:rPr>
              <a:t>　　　　　　　　　　　　　　　　　</a:t>
            </a:r>
            <a:r>
              <a:rPr lang="ja-JP" altLang="en-US" sz="1050" b="0">
                <a:solidFill>
                  <a:schemeClr val="tx1"/>
                </a:solidFill>
                <a:latin typeface="Meiryo UI"/>
                <a:ea typeface="Meiryo UI"/>
              </a:rPr>
              <a:t>※再造林推進員は、森林組合・</a:t>
            </a:r>
            <a:endParaRPr lang="ja-JP" altLang="en-US" sz="1200" b="0">
              <a:solidFill>
                <a:schemeClr val="tx1"/>
              </a:solidFill>
              <a:latin typeface="Meiryo UI"/>
              <a:ea typeface="Meiryo UI"/>
            </a:endParaRPr>
          </a:p>
          <a:p>
            <a:pPr algn="l">
              <a:defRPr lang="ja-JP" altLang="en-US"/>
            </a:pPr>
            <a:r>
              <a:rPr lang="ja-JP" altLang="en-US" sz="1050" b="0">
                <a:solidFill>
                  <a:schemeClr val="tx1"/>
                </a:solidFill>
                <a:latin typeface="Meiryo UI"/>
                <a:ea typeface="Meiryo UI"/>
              </a:rPr>
              <a:t>　　　　　　　　　　　　　　　　　　　　　林業事業体の職員から登録</a:t>
            </a:r>
          </a:p>
          <a:p>
            <a:pPr algn="l">
              <a:defRPr lang="ja-JP" altLang="en-US"/>
            </a:pPr>
            <a:endParaRPr lang="ja-JP" altLang="en-US" sz="1050" b="1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1200" b="1">
                <a:solidFill>
                  <a:schemeClr val="tx1"/>
                </a:solidFill>
                <a:latin typeface="メイリオ"/>
                <a:ea typeface="メイリオ"/>
              </a:rPr>
              <a:t>　</a:t>
            </a:r>
          </a:p>
        </p:txBody>
      </p:sp>
      <p:sp>
        <p:nvSpPr>
          <p:cNvPr id="1126" name="テキスト 157"/>
          <p:cNvSpPr txBox="1"/>
          <p:nvPr/>
        </p:nvSpPr>
        <p:spPr>
          <a:xfrm>
            <a:off x="10719517" y="6242270"/>
            <a:ext cx="1801176" cy="718331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wrap="square" lIns="36000" tIns="36000" rIns="36000" bIns="36000">
            <a:spAutoFit/>
          </a:bodyPr>
          <a:lstStyle/>
          <a:p>
            <a:pPr>
              <a:defRPr lang="ja-JP" altLang="en-US"/>
            </a:pPr>
            <a:r>
              <a:rPr lang="ja-JP" altLang="en-US" sz="1050" b="1" u="sng">
                <a:latin typeface="Meiryo UI"/>
                <a:ea typeface="Meiryo UI"/>
                <a:cs typeface="+mn-lt"/>
              </a:rPr>
              <a:t>【主な業務】</a:t>
            </a:r>
          </a:p>
          <a:p>
            <a:pPr>
              <a:defRPr lang="ja-JP" altLang="en-US"/>
            </a:pPr>
            <a:r>
              <a:rPr lang="ja-JP" altLang="en-US" sz="1050">
                <a:latin typeface="Meiryo UI"/>
                <a:ea typeface="Meiryo UI"/>
                <a:cs typeface="+mn-lt"/>
              </a:rPr>
              <a:t>①再造林の必要性の喚起</a:t>
            </a:r>
          </a:p>
          <a:p>
            <a:pPr>
              <a:defRPr lang="ja-JP" altLang="en-US"/>
            </a:pPr>
            <a:r>
              <a:rPr lang="ja-JP" altLang="en-US" sz="1050">
                <a:latin typeface="Meiryo UI"/>
                <a:ea typeface="Meiryo UI"/>
                <a:cs typeface="+mn-lt"/>
              </a:rPr>
              <a:t>②施業プランの作成・提案</a:t>
            </a:r>
          </a:p>
          <a:p>
            <a:pPr>
              <a:defRPr lang="ja-JP" altLang="en-US"/>
            </a:pPr>
            <a:r>
              <a:rPr lang="ja-JP" altLang="en-US" sz="1050">
                <a:latin typeface="Meiryo UI"/>
                <a:ea typeface="Meiryo UI"/>
                <a:cs typeface="+mn-lt"/>
              </a:rPr>
              <a:t>③再造林の同意取得　など</a:t>
            </a:r>
          </a:p>
        </p:txBody>
      </p:sp>
      <p:grpSp>
        <p:nvGrpSpPr>
          <p:cNvPr id="1127" name="グループ 158"/>
          <p:cNvGrpSpPr/>
          <p:nvPr/>
        </p:nvGrpSpPr>
        <p:grpSpPr>
          <a:xfrm>
            <a:off x="9208800" y="6196050"/>
            <a:ext cx="1296000" cy="1282837"/>
            <a:chOff x="3036510" y="3443237"/>
            <a:chExt cx="1327615" cy="1281763"/>
          </a:xfrm>
        </p:grpSpPr>
        <p:pic>
          <p:nvPicPr>
            <p:cNvPr id="1128" name="図 2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6510" y="3460438"/>
              <a:ext cx="1327615" cy="1264562"/>
            </a:xfrm>
            <a:prstGeom prst="rect">
              <a:avLst/>
            </a:prstGeom>
          </p:spPr>
        </p:pic>
        <p:pic>
          <p:nvPicPr>
            <p:cNvPr id="1129" name="図 2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000" y="3443237"/>
              <a:ext cx="778715" cy="593201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</p:grpSp>
      <p:grpSp>
        <p:nvGrpSpPr>
          <p:cNvPr id="1130" name="グループ 109"/>
          <p:cNvGrpSpPr/>
          <p:nvPr/>
        </p:nvGrpSpPr>
        <p:grpSpPr>
          <a:xfrm>
            <a:off x="64800" y="2280600"/>
            <a:ext cx="1923670" cy="2918672"/>
            <a:chOff x="64800" y="2280600"/>
            <a:chExt cx="1923670" cy="2918673"/>
          </a:xfrm>
          <a:effectLst/>
        </p:grpSpPr>
        <p:sp>
          <p:nvSpPr>
            <p:cNvPr id="1131" name="テキスト 98"/>
            <p:cNvSpPr txBox="1"/>
            <p:nvPr/>
          </p:nvSpPr>
          <p:spPr>
            <a:xfrm>
              <a:off x="65988" y="2280600"/>
              <a:ext cx="1922400" cy="34899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defRPr lang="ja-JP" altLang="en-US"/>
              </a:pPr>
              <a:r>
                <a:rPr lang="ja-JP" altLang="en-US">
                  <a:solidFill>
                    <a:schemeClr val="bg1"/>
                  </a:solidFill>
                  <a:latin typeface="Meiryo UI"/>
                  <a:ea typeface="Meiryo UI"/>
                </a:rPr>
                <a:t>皆伐後</a:t>
              </a:r>
            </a:p>
          </p:txBody>
        </p:sp>
        <p:pic>
          <p:nvPicPr>
            <p:cNvPr id="1132" name="図 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00" y="2609235"/>
              <a:ext cx="1923670" cy="2590038"/>
            </a:xfrm>
            <a:prstGeom prst="rect">
              <a:avLst/>
            </a:prstGeom>
          </p:spPr>
        </p:pic>
      </p:grpSp>
      <p:grpSp>
        <p:nvGrpSpPr>
          <p:cNvPr id="1133" name="グループ 111"/>
          <p:cNvGrpSpPr/>
          <p:nvPr/>
        </p:nvGrpSpPr>
        <p:grpSpPr>
          <a:xfrm>
            <a:off x="2872800" y="2280600"/>
            <a:ext cx="2592000" cy="2916320"/>
            <a:chOff x="2872800" y="2280600"/>
            <a:chExt cx="2592000" cy="2916320"/>
          </a:xfrm>
          <a:effectLst/>
        </p:grpSpPr>
        <p:sp>
          <p:nvSpPr>
            <p:cNvPr id="1134" name="テキスト 97"/>
            <p:cNvSpPr txBox="1"/>
            <p:nvPr/>
          </p:nvSpPr>
          <p:spPr>
            <a:xfrm>
              <a:off x="2872800" y="2280600"/>
              <a:ext cx="2584800" cy="34899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defRPr lang="ja-JP" altLang="en-US"/>
              </a:pPr>
              <a:r>
                <a:rPr lang="ja-JP" altLang="en-US">
                  <a:solidFill>
                    <a:schemeClr val="bg1"/>
                  </a:solidFill>
                  <a:latin typeface="Meiryo UI"/>
                  <a:ea typeface="Meiryo UI"/>
                </a:rPr>
                <a:t>再造林</a:t>
              </a:r>
            </a:p>
          </p:txBody>
        </p:sp>
        <p:pic>
          <p:nvPicPr>
            <p:cNvPr id="1135" name="図 1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79232" y="2597032"/>
              <a:ext cx="2585568" cy="2599888"/>
            </a:xfrm>
            <a:prstGeom prst="rect">
              <a:avLst/>
            </a:prstGeom>
          </p:spPr>
        </p:pic>
      </p:grpSp>
      <p:pic>
        <p:nvPicPr>
          <p:cNvPr id="1136" name="図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2399" y="2648247"/>
            <a:ext cx="1092401" cy="856353"/>
          </a:xfrm>
          <a:prstGeom prst="rect">
            <a:avLst/>
          </a:prstGeom>
        </p:spPr>
      </p:pic>
      <p:pic>
        <p:nvPicPr>
          <p:cNvPr id="1137" name="図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03" y="6341124"/>
            <a:ext cx="2548588" cy="2275525"/>
          </a:xfrm>
          <a:prstGeom prst="rect">
            <a:avLst/>
          </a:prstGeom>
        </p:spPr>
      </p:pic>
      <p:pic>
        <p:nvPicPr>
          <p:cNvPr id="1138" name="図 1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2800" y="6325164"/>
            <a:ext cx="2584528" cy="2291436"/>
          </a:xfrm>
          <a:prstGeom prst="rect">
            <a:avLst/>
          </a:prstGeom>
        </p:spPr>
      </p:pic>
      <p:pic>
        <p:nvPicPr>
          <p:cNvPr id="1139" name="図 1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32684" y="2612168"/>
            <a:ext cx="1132116" cy="847960"/>
          </a:xfrm>
          <a:prstGeom prst="rect">
            <a:avLst/>
          </a:prstGeom>
        </p:spPr>
      </p:pic>
      <p:pic>
        <p:nvPicPr>
          <p:cNvPr id="1140" name="図 1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2891" y="4424925"/>
            <a:ext cx="1570353" cy="905262"/>
          </a:xfrm>
          <a:prstGeom prst="rect">
            <a:avLst/>
          </a:prstGeom>
        </p:spPr>
      </p:pic>
      <p:sp>
        <p:nvSpPr>
          <p:cNvPr id="1141" name="テキスト 90"/>
          <p:cNvSpPr txBox="1"/>
          <p:nvPr/>
        </p:nvSpPr>
        <p:spPr>
          <a:xfrm>
            <a:off x="8272799" y="1027272"/>
            <a:ext cx="4500000" cy="22588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defRPr lang="ja-JP" altLang="en-US"/>
            </a:pPr>
            <a:r>
              <a:rPr lang="ja-JP" altLang="en-US" sz="1000">
                <a:latin typeface="Meiryo UI"/>
                <a:ea typeface="Meiryo UI"/>
              </a:rPr>
              <a:t>(※）林業適地：林道等からの距離が1km以内で、スギ・ヒノキ等の生育に適した森林</a:t>
            </a:r>
          </a:p>
        </p:txBody>
      </p:sp>
      <p:sp>
        <p:nvSpPr>
          <p:cNvPr id="1142" name="図形 106"/>
          <p:cNvSpPr/>
          <p:nvPr/>
        </p:nvSpPr>
        <p:spPr>
          <a:xfrm rot="5400000">
            <a:off x="1860708" y="3561112"/>
            <a:ext cx="1175019" cy="292660"/>
          </a:xfrm>
          <a:prstGeom prst="triangl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lIns="36000" tIns="36000" rIns="36000" bIns="36000" anchor="ctr"/>
          <a:lstStyle/>
          <a:p>
            <a:pPr algn="ctr"/>
            <a:endParaRPr lang="ja-JP" altLang="en-US"/>
          </a:p>
        </p:txBody>
      </p:sp>
      <p:sp>
        <p:nvSpPr>
          <p:cNvPr id="1143" name="図形 107"/>
          <p:cNvSpPr/>
          <p:nvPr/>
        </p:nvSpPr>
        <p:spPr>
          <a:xfrm rot="10800000">
            <a:off x="1541281" y="5348483"/>
            <a:ext cx="2263719" cy="239407"/>
          </a:xfrm>
          <a:prstGeom prst="triangl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lIns="36000" tIns="36000" rIns="36000" bIns="36000" anchor="ctr"/>
          <a:lstStyle/>
          <a:p>
            <a:pPr algn="ctr"/>
            <a:endParaRPr lang="ja-JP" altLang="en-US"/>
          </a:p>
        </p:txBody>
      </p:sp>
      <p:sp>
        <p:nvSpPr>
          <p:cNvPr id="1144" name="図形 108"/>
          <p:cNvSpPr/>
          <p:nvPr/>
        </p:nvSpPr>
        <p:spPr>
          <a:xfrm>
            <a:off x="65183" y="1271876"/>
            <a:ext cx="12676134" cy="934940"/>
          </a:xfrm>
          <a:prstGeom prst="roundRect">
            <a:avLst>
              <a:gd name="adj" fmla="val 9016"/>
            </a:avLst>
          </a:prstGeom>
          <a:solidFill>
            <a:schemeClr val="bg1"/>
          </a:solidFill>
          <a:ln w="1905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lIns="36000" tIns="36000" rIns="36000" bIns="36000" anchor="ctr"/>
          <a:lstStyle/>
          <a:p>
            <a:pPr algn="l"/>
            <a:r>
              <a:rPr lang="ja-JP" altLang="en-US" b="0">
                <a:solidFill>
                  <a:schemeClr val="tx1"/>
                </a:solidFill>
                <a:latin typeface="Meiryo UI"/>
                <a:ea typeface="Meiryo UI"/>
              </a:rPr>
              <a:t>再造林率は、３０～４０％で推移しており、このままでは将来の人工林資源の枯渇や林業・木材産業の縮小などが危惧されています。</a:t>
            </a:r>
            <a:endParaRPr lang="ja-JP" altLang="en-US" b="0">
              <a:solidFill>
                <a:schemeClr val="tx1"/>
              </a:solidFill>
            </a:endParaRPr>
          </a:p>
          <a:p>
            <a:pPr algn="l"/>
            <a:r>
              <a:rPr lang="ja-JP" altLang="en-US" b="0">
                <a:solidFill>
                  <a:schemeClr val="tx1"/>
                </a:solidFill>
                <a:latin typeface="Meiryo UI"/>
                <a:ea typeface="Meiryo UI"/>
              </a:rPr>
              <a:t>このため、再造林率７０％（２０２３年）を目指して、以下の取り組みにより森林所有者や森林組合、林業事業体を支援し、再造林率の向上を図ります。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 lIns="36000" tIns="36000" rIns="36000" bIns="36000" anchor="ctr"/>
      <a:lstStyle>
        <a:defPPr algn="ctr">
          <a:defRPr lang="ja-JP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custGeom>
          <a:avLst/>
          <a:gdLst/>
          <a:ahLst/>
          <a:cxnLst/>
          <a:rect l="l" t="t" r="r" b="b"/>
          <a:pathLst/>
        </a:custGeom>
        <a:solidFill>
          <a:srgbClr val="FFFFBE"/>
        </a:solidFill>
        <a:ln w="12700" cap="flat" cmpd="sng">
          <a:solidFill>
            <a:srgbClr val="FF0000"/>
          </a:solidFill>
          <a:prstDash val="solid"/>
          <a:round/>
          <a:headEnd/>
          <a:tailEnd/>
        </a:ln>
      </a:spPr>
      <a:bodyPr vertOverflow="overflow" horzOverflow="overflow" wrap="square" lIns="36000" tIns="36000" rIns="36000" bIns="36000" anchor="ctr" anchorCtr="0"/>
      <a:lstStyle>
        <a:defPPr algn="ctr">
          <a:defRPr lang="ja-JP" altLang="en-US" sz="1600" b="1">
            <a:solidFill>
              <a:srgbClr val="FF0000"/>
            </a:solidFill>
            <a:latin typeface="メイリオ"/>
            <a:ea typeface="メイリオ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A3 297x420 mm</PresentationFormat>
  <Paragraphs>75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標準</vt:lpstr>
      <vt:lpstr>再造林の推進（森林の公益的機能の維持増進と林業･木材産業の持続的な発展に向けて）　　　【高知県】</vt:lpstr>
    </vt:vector>
  </TitlesOfParts>
  <Company>高知県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再造林の推進（森林の公益的機能の維持増進と林業･木材産業の持続的な発展に向けて）　　　【高知県】</dc:title>
  <dc:creator>401056</dc:creator>
  <cp:lastModifiedBy>ioas_user</cp:lastModifiedBy>
  <cp:revision>124</cp:revision>
  <dcterms:created xsi:type="dcterms:W3CDTF">2018-08-15T05:39:58Z</dcterms:created>
  <dcterms:modified xsi:type="dcterms:W3CDTF">2019-11-13T04:43:26Z</dcterms:modified>
</cp:coreProperties>
</file>