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png" ContentType="image/png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thumbnail" Target="docProps/thumbnail.jpeg" Id="rId2" /><Relationship Type="http://schemas.openxmlformats.org/package/2006/relationships/metadata/core-properties" Target="docProps/core.xml" Id="rId3" /><Relationship Type="http://schemas.openxmlformats.org/officeDocument/2006/relationships/extended-properties" Target="docProps/app.xml" Id="rId4" /><Relationship Type="http://schemas.openxmlformats.org/officeDocument/2006/relationships/custom-properties" Target="docProps/custom.xml" Id="rId5" /><Relationship Type="http://schemas.openxmlformats.org/officeDocument/2006/relationships/officeDocument" Target="ppt/presentation.xml" Id="rId1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66"/>
    <a:srgbClr val="FFFFCC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59"/>
    <p:restoredTop sz="94660"/>
  </p:normalViewPr>
  <p:slideViewPr>
    <p:cSldViewPr snapToGrid="0">
      <p:cViewPr varScale="0">
        <p:scale>
          <a:sx n="70" d="100"/>
          <a:sy n="70" d="100"/>
        </p:scale>
        <p:origin x="-1014" y="-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theme/theme1.xml" Id="rId1" /><Relationship Type="http://schemas.openxmlformats.org/officeDocument/2006/relationships/slideMaster" Target="slideMasters/slideMaster1.xml" Id="rId2" /><Relationship Type="http://schemas.openxmlformats.org/officeDocument/2006/relationships/notesMaster" Target="notesMasters/notesMaster1.xml" Id="rId3" /><Relationship Type="http://schemas.openxmlformats.org/officeDocument/2006/relationships/slide" Target="slides/slide1.xml" Id="rId4" /><Relationship Type="http://schemas.openxmlformats.org/officeDocument/2006/relationships/slide" Target="slides/slide2.xml" Id="rId5" /><Relationship Type="http://schemas.openxmlformats.org/officeDocument/2006/relationships/slide" Target="slides/slide3.xml" Id="rId6" /><Relationship Type="http://schemas.openxmlformats.org/officeDocument/2006/relationships/presProps" Target="presProps.xml" Id="rId7" /><Relationship Type="http://schemas.openxmlformats.org/officeDocument/2006/relationships/viewProps" Target="viewProps.xml" Id="rId8" /><Relationship Type="http://schemas.openxmlformats.org/officeDocument/2006/relationships/tableStyles" Target="tableStyles.xml" Id="rId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../theme/theme2.xml" Id="rId1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../slideMasters/slideMaster1.xml" Id="rId1" /></Relationships>
</file>

<file path=ppt/slideLayouts/_rels/slideLayout10.xml.rels>&#65279;<?xml version="1.0" encoding="utf-8"?><Relationships xmlns="http://schemas.openxmlformats.org/package/2006/relationships"><Relationship Type="http://schemas.openxmlformats.org/officeDocument/2006/relationships/slideMaster" Target="../slideMasters/slideMaster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../slideMasters/slideMaster1.xml" Id="rId1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../slideMasters/slideMaster1.xml" Id="rId1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../slideMasters/slideMaster1.xml" Id="rId1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../slideMasters/slideMaster1.xml" Id="rId1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../slideMasters/slideMaster1.xml" Id="rId1" /></Relationships>
</file>

<file path=ppt/slideLayouts/_rels/slideLayout6.xml.rels>&#65279;<?xml version="1.0" encoding="utf-8"?><Relationships xmlns="http://schemas.openxmlformats.org/package/2006/relationships"><Relationship Type="http://schemas.openxmlformats.org/officeDocument/2006/relationships/slideMaster" Target="../slideMasters/slideMaster1.xml" Id="rId1" /></Relationships>
</file>

<file path=ppt/slideLayouts/_rels/slideLayout7.xml.rels>&#65279;<?xml version="1.0" encoding="utf-8"?><Relationships xmlns="http://schemas.openxmlformats.org/package/2006/relationships"><Relationship Type="http://schemas.openxmlformats.org/officeDocument/2006/relationships/slideMaster" Target="../slideMasters/slideMaster1.xml" Id="rId1" /></Relationships>
</file>

<file path=ppt/slideLayouts/_rels/slideLayout8.xml.rels>&#65279;<?xml version="1.0" encoding="utf-8"?><Relationships xmlns="http://schemas.openxmlformats.org/package/2006/relationships"><Relationship Type="http://schemas.openxmlformats.org/officeDocument/2006/relationships/slideMaster" Target="../slideMasters/slideMaster1.xml" Id="rId1" /></Relationships>
</file>

<file path=ppt/slideLayouts/_rels/slideLayout9.xml.rels>&#65279;<?xml version="1.0" encoding="utf-8"?><Relationships xmlns="http://schemas.openxmlformats.org/package/2006/relationships"><Relationship Type="http://schemas.openxmlformats.org/officeDocument/2006/relationships/slideMaster" Target="../slideMasters/slideMaster1.xml" Id="rId1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E8C50-4374-429E-B38E-6B1B0B8B03BC}" type="datetimeFigureOut">
              <a:rPr kumimoji="1" lang="ja-JP" altLang="en-US" smtClean="0"/>
              <a:t>2017/11/27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A0FB2-5E6E-4932-9986-EDBBE0E642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1680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E8C50-4374-429E-B38E-6B1B0B8B03BC}" type="datetimeFigureOut">
              <a:rPr kumimoji="1" lang="ja-JP" altLang="en-US" smtClean="0"/>
              <a:t>2017/11/27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A0FB2-5E6E-4932-9986-EDBBE0E642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144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E8C50-4374-429E-B38E-6B1B0B8B03BC}" type="datetimeFigureOut">
              <a:rPr kumimoji="1" lang="ja-JP" altLang="en-US" smtClean="0"/>
              <a:t>2017/11/27</a:t>
            </a:fld>
            <a:endParaRPr kumimoji="1" lang="ja-JP" altLang="en-US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A0FB2-5E6E-4932-9986-EDBBE0E642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0571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E8C50-4374-429E-B38E-6B1B0B8B03BC}" type="datetimeFigureOut">
              <a:rPr kumimoji="1" lang="ja-JP" altLang="en-US" smtClean="0"/>
              <a:t>2017/11/27</a:t>
            </a:fld>
            <a:endParaRPr kumimoji="1" lang="ja-JP" altLang="en-US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A0FB2-5E6E-4932-9986-EDBBE0E642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7879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E8C50-4374-429E-B38E-6B1B0B8B03BC}" type="datetimeFigureOut">
              <a:rPr kumimoji="1" lang="ja-JP" altLang="en-US" smtClean="0"/>
              <a:t>2017/11/27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A0FB2-5E6E-4932-9986-EDBBE0E642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7831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E8C50-4374-429E-B38E-6B1B0B8B03BC}" type="datetimeFigureOut">
              <a:rPr kumimoji="1" lang="ja-JP" altLang="en-US" smtClean="0"/>
              <a:t>2017/11/27</a:t>
            </a:fld>
            <a:endParaRPr kumimoji="1" lang="ja-JP" altLang="en-US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A0FB2-5E6E-4932-9986-EDBBE0E642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9669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E8C50-4374-429E-B38E-6B1B0B8B03BC}" type="datetimeFigureOut">
              <a:rPr kumimoji="1" lang="ja-JP" altLang="en-US" smtClean="0"/>
              <a:t>2017/11/27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A0FB2-5E6E-4932-9986-EDBBE0E642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1217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E8C50-4374-429E-B38E-6B1B0B8B03BC}" type="datetimeFigureOut">
              <a:rPr kumimoji="1" lang="ja-JP" altLang="en-US" smtClean="0"/>
              <a:t>2017/11/27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A0FB2-5E6E-4932-9986-EDBBE0E642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7039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E8C50-4374-429E-B38E-6B1B0B8B03BC}" type="datetimeFigureOut">
              <a:rPr kumimoji="1" lang="ja-JP" altLang="en-US" smtClean="0"/>
              <a:t>2017/11/27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A0FB2-5E6E-4932-9986-EDBBE0E642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156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E8C50-4374-429E-B38E-6B1B0B8B03BC}" type="datetimeFigureOut">
              <a:rPr kumimoji="1" lang="ja-JP" altLang="en-US" smtClean="0"/>
              <a:t>2017/11/27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A0FB2-5E6E-4932-9986-EDBBE0E642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5508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E8C50-4374-429E-B38E-6B1B0B8B03BC}" type="datetimeFigureOut">
              <a:rPr kumimoji="1" lang="ja-JP" altLang="en-US" smtClean="0"/>
              <a:t>2017/11/27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A0FB2-5E6E-4932-9986-EDBBE0E642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080547"/>
      </p:ext>
    </p:extLst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../slideLayouts/slideLayout1.xml" Id="rId1" /><Relationship Type="http://schemas.openxmlformats.org/officeDocument/2006/relationships/slideLayout" Target="../slideLayouts/slideLayout2.xml" Id="rId2" /><Relationship Type="http://schemas.openxmlformats.org/officeDocument/2006/relationships/slideLayout" Target="../slideLayouts/slideLayout3.xml" Id="rId3" /><Relationship Type="http://schemas.openxmlformats.org/officeDocument/2006/relationships/slideLayout" Target="../slideLayouts/slideLayout4.xml" Id="rId4" /><Relationship Type="http://schemas.openxmlformats.org/officeDocument/2006/relationships/slideLayout" Target="../slideLayouts/slideLayout5.xml" Id="rId5" /><Relationship Type="http://schemas.openxmlformats.org/officeDocument/2006/relationships/slideLayout" Target="../slideLayouts/slideLayout6.xml" Id="rId6" /><Relationship Type="http://schemas.openxmlformats.org/officeDocument/2006/relationships/slideLayout" Target="../slideLayouts/slideLayout7.xml" Id="rId7" /><Relationship Type="http://schemas.openxmlformats.org/officeDocument/2006/relationships/slideLayout" Target="../slideLayouts/slideLayout8.xml" Id="rId8" /><Relationship Type="http://schemas.openxmlformats.org/officeDocument/2006/relationships/slideLayout" Target="../slideLayouts/slideLayout9.xml" Id="rId9" /><Relationship Type="http://schemas.openxmlformats.org/officeDocument/2006/relationships/slideLayout" Target="../slideLayouts/slideLayout10.xml" Id="rId10" /><Relationship Type="http://schemas.openxmlformats.org/officeDocument/2006/relationships/slideLayout" Target="../slideLayouts/slideLayout11.xml" Id="rId11" /><Relationship Type="http://schemas.openxmlformats.org/officeDocument/2006/relationships/theme" Target="../theme/theme1.xml" Id="rId12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2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2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E8C50-4374-429E-B38E-6B1B0B8B03BC}" type="datetimeFigureOut">
              <a:rPr kumimoji="1" lang="ja-JP" altLang="en-US" smtClean="0"/>
              <a:t>2017/11/27</a:t>
            </a:fld>
            <a:endParaRPr kumimoji="1" lang="ja-JP" altLang="en-US"/>
          </a:p>
        </p:txBody>
      </p:sp>
      <p:sp>
        <p:nvSpPr>
          <p:cNvPr id="102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A0FB2-5E6E-4932-9986-EDBBE0E642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2549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../slideLayouts/slideLayout7.xml" Id="rI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../slideLayouts/slideLayout7.xml" Id="rI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image" Target="../media/image1.jpeg" Id="rId1" /><Relationship Type="http://schemas.openxmlformats.org/officeDocument/2006/relationships/image" Target="../media/image2.png" Id="rId2" /><Relationship Type="http://schemas.openxmlformats.org/officeDocument/2006/relationships/image" Target="../media/image3.jpeg" Id="rId3" /><Relationship Type="http://schemas.openxmlformats.org/officeDocument/2006/relationships/image" Target="../media/image4.png" Id="rId4" /><Relationship Type="http://schemas.openxmlformats.org/officeDocument/2006/relationships/image" Target="../media/image5.png" Id="rId5" /><Relationship Type="http://schemas.openxmlformats.org/officeDocument/2006/relationships/image" Target="../media/image6.jpeg" Id="rId6" /><Relationship Type="http://schemas.openxmlformats.org/officeDocument/2006/relationships/slideLayout" Target="../slideLayouts/slideLayout7.xml" Id="rId7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円/楕円 17"/>
          <p:cNvSpPr/>
          <p:nvPr/>
        </p:nvSpPr>
        <p:spPr>
          <a:xfrm>
            <a:off x="5075177" y="195072"/>
            <a:ext cx="1548384" cy="1194816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8" name="正方形/長方形 3"/>
          <p:cNvSpPr/>
          <p:nvPr/>
        </p:nvSpPr>
        <p:spPr>
          <a:xfrm>
            <a:off x="1673609" y="97536"/>
            <a:ext cx="4998720" cy="6656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9" name="角丸四角形 5"/>
          <p:cNvSpPr/>
          <p:nvPr/>
        </p:nvSpPr>
        <p:spPr>
          <a:xfrm>
            <a:off x="1710185" y="195072"/>
            <a:ext cx="4913376" cy="2974849"/>
          </a:xfrm>
          <a:prstGeom prst="roundRect">
            <a:avLst>
              <a:gd name="adj" fmla="val 5394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0" name="正方形/長方形 6"/>
          <p:cNvSpPr/>
          <p:nvPr/>
        </p:nvSpPr>
        <p:spPr>
          <a:xfrm>
            <a:off x="1905257" y="243840"/>
            <a:ext cx="2889504" cy="73152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1" name="正方形/長方形 7"/>
          <p:cNvSpPr/>
          <p:nvPr/>
        </p:nvSpPr>
        <p:spPr>
          <a:xfrm>
            <a:off x="1905257" y="2535936"/>
            <a:ext cx="4511040" cy="5608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12" name="直線コネクタ 9"/>
          <p:cNvCxnSpPr>
            <a:endCxn id="1113" idx="1"/>
          </p:cNvCxnSpPr>
          <p:nvPr/>
        </p:nvCxnSpPr>
        <p:spPr>
          <a:xfrm>
            <a:off x="4286251" y="1825625"/>
            <a:ext cx="3095625" cy="185208"/>
          </a:xfrm>
          <a:prstGeom prst="straightConnector1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3" name="テキスト ボックス 10"/>
          <p:cNvSpPr txBox="1"/>
          <p:nvPr/>
        </p:nvSpPr>
        <p:spPr>
          <a:xfrm>
            <a:off x="7384929" y="1827868"/>
            <a:ext cx="4337864" cy="368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■ 使用時の写真、イラスト、イメージを掲載</a:t>
            </a:r>
            <a:endParaRPr kumimoji="1" lang="ja-JP" altLang="en-US" dirty="0"/>
          </a:p>
        </p:txBody>
      </p:sp>
      <p:cxnSp>
        <p:nvCxnSpPr>
          <p:cNvPr id="1114" name="直線コネクタ 12"/>
          <p:cNvCxnSpPr>
            <a:endCxn id="1116" idx="1"/>
          </p:cNvCxnSpPr>
          <p:nvPr/>
        </p:nvCxnSpPr>
        <p:spPr>
          <a:xfrm flipV="1">
            <a:off x="3545418" y="443177"/>
            <a:ext cx="3849687" cy="138906"/>
          </a:xfrm>
          <a:prstGeom prst="straightConnector1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5" name="直線コネクタ 13"/>
          <p:cNvCxnSpPr>
            <a:endCxn id="1117" idx="1"/>
          </p:cNvCxnSpPr>
          <p:nvPr/>
        </p:nvCxnSpPr>
        <p:spPr>
          <a:xfrm>
            <a:off x="5516544" y="2817812"/>
            <a:ext cx="1865312" cy="0"/>
          </a:xfrm>
          <a:prstGeom prst="straightConnector1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6" name="テキスト ボックス 15"/>
          <p:cNvSpPr txBox="1"/>
          <p:nvPr/>
        </p:nvSpPr>
        <p:spPr>
          <a:xfrm>
            <a:off x="7391932" y="125551"/>
            <a:ext cx="4693654" cy="645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■ 製品の「売り」「効果」「キャッチフレーズ」</a:t>
            </a:r>
            <a:endParaRPr kumimoji="1" lang="en-US" altLang="ja-JP" dirty="0" smtClean="0"/>
          </a:p>
          <a:p>
            <a:r>
              <a:rPr lang="ja-JP" altLang="en-US" dirty="0" smtClean="0"/>
              <a:t>　などを簡潔に記載</a:t>
            </a:r>
            <a:endParaRPr kumimoji="1" lang="ja-JP" altLang="en-US" dirty="0"/>
          </a:p>
        </p:txBody>
      </p:sp>
      <p:sp>
        <p:nvSpPr>
          <p:cNvPr id="1117" name="テキスト ボックス 16"/>
          <p:cNvSpPr txBox="1"/>
          <p:nvPr/>
        </p:nvSpPr>
        <p:spPr>
          <a:xfrm>
            <a:off x="7384929" y="2631686"/>
            <a:ext cx="3544378" cy="368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■ 製品名、型式記載、特許等情報</a:t>
            </a:r>
            <a:endParaRPr kumimoji="1" lang="ja-JP" altLang="en-US" dirty="0"/>
          </a:p>
        </p:txBody>
      </p:sp>
      <p:cxnSp>
        <p:nvCxnSpPr>
          <p:cNvPr id="1118" name="直線コネクタ 18"/>
          <p:cNvCxnSpPr>
            <a:endCxn id="1119" idx="1"/>
          </p:cNvCxnSpPr>
          <p:nvPr/>
        </p:nvCxnSpPr>
        <p:spPr>
          <a:xfrm>
            <a:off x="6032501" y="1058333"/>
            <a:ext cx="1362604" cy="198437"/>
          </a:xfrm>
          <a:prstGeom prst="straightConnector1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9" name="テキスト ボックス 20"/>
          <p:cNvSpPr txBox="1"/>
          <p:nvPr/>
        </p:nvSpPr>
        <p:spPr>
          <a:xfrm>
            <a:off x="7391794" y="1078130"/>
            <a:ext cx="4767468" cy="368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■ 受賞歴や取得した認証制度等があれば記載</a:t>
            </a:r>
            <a:endParaRPr kumimoji="1" lang="ja-JP" altLang="en-US" dirty="0"/>
          </a:p>
        </p:txBody>
      </p:sp>
      <p:sp>
        <p:nvSpPr>
          <p:cNvPr id="1120" name="角丸四角形 21"/>
          <p:cNvSpPr/>
          <p:nvPr/>
        </p:nvSpPr>
        <p:spPr>
          <a:xfrm>
            <a:off x="1771145" y="3777736"/>
            <a:ext cx="1548384" cy="112344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1" name="角丸四角形 22"/>
          <p:cNvSpPr/>
          <p:nvPr/>
        </p:nvSpPr>
        <p:spPr>
          <a:xfrm>
            <a:off x="3398777" y="3789928"/>
            <a:ext cx="1548384" cy="112344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2" name="角丸四角形 23"/>
          <p:cNvSpPr/>
          <p:nvPr/>
        </p:nvSpPr>
        <p:spPr>
          <a:xfrm>
            <a:off x="5026409" y="3777736"/>
            <a:ext cx="1548384" cy="112344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23" name="直線コネクタ 25"/>
          <p:cNvCxnSpPr>
            <a:endCxn id="1126" idx="1"/>
          </p:cNvCxnSpPr>
          <p:nvPr/>
        </p:nvCxnSpPr>
        <p:spPr>
          <a:xfrm flipV="1">
            <a:off x="6032482" y="4325937"/>
            <a:ext cx="1349375" cy="264583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4" name="直線コネクタ 28"/>
          <p:cNvCxnSpPr>
            <a:endCxn id="1126" idx="1"/>
          </p:cNvCxnSpPr>
          <p:nvPr/>
        </p:nvCxnSpPr>
        <p:spPr>
          <a:xfrm flipV="1">
            <a:off x="4418523" y="4325937"/>
            <a:ext cx="2963333" cy="18520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5" name="直線コネクタ 32"/>
          <p:cNvCxnSpPr>
            <a:endCxn id="1126" idx="1"/>
          </p:cNvCxnSpPr>
          <p:nvPr/>
        </p:nvCxnSpPr>
        <p:spPr>
          <a:xfrm>
            <a:off x="2685503" y="4074583"/>
            <a:ext cx="4696354" cy="251354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6" name="テキスト ボックス 36"/>
          <p:cNvSpPr txBox="1"/>
          <p:nvPr/>
        </p:nvSpPr>
        <p:spPr>
          <a:xfrm>
            <a:off x="7384929" y="4142328"/>
            <a:ext cx="3730326" cy="368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■ 製品の導入効果やポイントを記載</a:t>
            </a:r>
            <a:endParaRPr kumimoji="1" lang="en-US" altLang="ja-JP" dirty="0" smtClean="0"/>
          </a:p>
        </p:txBody>
      </p:sp>
      <p:sp>
        <p:nvSpPr>
          <p:cNvPr id="1127" name="角丸四角形 42"/>
          <p:cNvSpPr/>
          <p:nvPr/>
        </p:nvSpPr>
        <p:spPr>
          <a:xfrm>
            <a:off x="1771145" y="4985482"/>
            <a:ext cx="4803648" cy="830102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28" name="直線コネクタ 43"/>
          <p:cNvCxnSpPr>
            <a:endCxn id="1129" idx="1"/>
          </p:cNvCxnSpPr>
          <p:nvPr/>
        </p:nvCxnSpPr>
        <p:spPr>
          <a:xfrm flipV="1">
            <a:off x="5516544" y="5304896"/>
            <a:ext cx="1878542" cy="66146"/>
          </a:xfrm>
          <a:prstGeom prst="straightConnector1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9" name="テキスト ボックス 44"/>
          <p:cNvSpPr txBox="1"/>
          <p:nvPr/>
        </p:nvSpPr>
        <p:spPr>
          <a:xfrm>
            <a:off x="7391794" y="5125472"/>
            <a:ext cx="3755974" cy="368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■ 導入実績、お客様の声などを記載</a:t>
            </a:r>
            <a:endParaRPr kumimoji="1" lang="ja-JP" altLang="en-US" dirty="0"/>
          </a:p>
        </p:txBody>
      </p:sp>
      <p:sp>
        <p:nvSpPr>
          <p:cNvPr id="1130" name="正方形/長方形 45"/>
          <p:cNvSpPr/>
          <p:nvPr/>
        </p:nvSpPr>
        <p:spPr>
          <a:xfrm>
            <a:off x="1771145" y="5888736"/>
            <a:ext cx="4828032" cy="78028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31" name="直線コネクタ 46"/>
          <p:cNvCxnSpPr>
            <a:endCxn id="1132" idx="1"/>
          </p:cNvCxnSpPr>
          <p:nvPr/>
        </p:nvCxnSpPr>
        <p:spPr>
          <a:xfrm>
            <a:off x="5516544" y="6350000"/>
            <a:ext cx="1878542" cy="6615"/>
          </a:xfrm>
          <a:prstGeom prst="straightConnector1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2" name="テキスト ボックス 47"/>
          <p:cNvSpPr txBox="1"/>
          <p:nvPr/>
        </p:nvSpPr>
        <p:spPr>
          <a:xfrm>
            <a:off x="7391794" y="6034158"/>
            <a:ext cx="3634146" cy="645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■ 会社情報記載</a:t>
            </a:r>
            <a:endParaRPr kumimoji="1" lang="en-US" altLang="ja-JP" dirty="0" smtClean="0"/>
          </a:p>
          <a:p>
            <a:r>
              <a:rPr lang="ja-JP" altLang="en-US" dirty="0" smtClean="0"/>
              <a:t>　　</a:t>
            </a:r>
            <a:r>
              <a:rPr lang="en-US" altLang="ja-JP" sz="1200" dirty="0" smtClean="0"/>
              <a:t>※</a:t>
            </a:r>
            <a:r>
              <a:rPr lang="ja-JP" altLang="en-US" sz="1200" dirty="0" smtClean="0"/>
              <a:t>代理店用スペースが必要な場合は空欄も確保</a:t>
            </a:r>
            <a:endParaRPr kumimoji="1" lang="ja-JP" altLang="en-US" sz="1200" dirty="0"/>
          </a:p>
        </p:txBody>
      </p:sp>
      <p:sp>
        <p:nvSpPr>
          <p:cNvPr id="1133" name="テキスト ボックス 48"/>
          <p:cNvSpPr txBox="1"/>
          <p:nvPr/>
        </p:nvSpPr>
        <p:spPr>
          <a:xfrm>
            <a:off x="-5404" y="1177045"/>
            <a:ext cx="1785256" cy="132254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/>
              <a:t>【コンセプト】</a:t>
            </a:r>
            <a:endParaRPr kumimoji="1" lang="ja-JP" altLang="en-US" sz="2000" dirty="0"/>
          </a:p>
          <a:p>
            <a:pPr algn="ctr"/>
            <a:r>
              <a:rPr kumimoji="1" lang="ja-JP" altLang="en-US" sz="2000" dirty="0" smtClean="0"/>
              <a:t>製品イメージの提供により興味を引く</a:t>
            </a:r>
            <a:endParaRPr kumimoji="1" lang="ja-JP" altLang="en-US" sz="2000" dirty="0" smtClean="0"/>
          </a:p>
        </p:txBody>
      </p:sp>
      <p:sp>
        <p:nvSpPr>
          <p:cNvPr id="1134" name="角丸四角形 34"/>
          <p:cNvSpPr/>
          <p:nvPr/>
        </p:nvSpPr>
        <p:spPr>
          <a:xfrm>
            <a:off x="1771145" y="3240860"/>
            <a:ext cx="4803648" cy="475816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5" name="テキスト ボックス 35"/>
          <p:cNvSpPr txBox="1"/>
          <p:nvPr/>
        </p:nvSpPr>
        <p:spPr>
          <a:xfrm>
            <a:off x="7384929" y="3293936"/>
            <a:ext cx="1389942" cy="368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■ </a:t>
            </a:r>
            <a:r>
              <a:rPr kumimoji="1" lang="ja-JP" altLang="en-US" dirty="0" smtClean="0"/>
              <a:t>製品概要</a:t>
            </a:r>
            <a:endParaRPr kumimoji="1" lang="ja-JP" altLang="en-US" dirty="0"/>
          </a:p>
        </p:txBody>
      </p:sp>
      <p:cxnSp>
        <p:nvCxnSpPr>
          <p:cNvPr id="1136" name="直線コネクタ 39"/>
          <p:cNvCxnSpPr>
            <a:endCxn id="1135" idx="1"/>
          </p:cNvCxnSpPr>
          <p:nvPr/>
        </p:nvCxnSpPr>
        <p:spPr>
          <a:xfrm>
            <a:off x="5741440" y="3479271"/>
            <a:ext cx="1640417" cy="0"/>
          </a:xfrm>
          <a:prstGeom prst="straightConnector1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7" name="テキスト ボックス 38"/>
          <p:cNvSpPr txBox="1"/>
          <p:nvPr/>
        </p:nvSpPr>
        <p:spPr>
          <a:xfrm>
            <a:off x="7680334" y="723413"/>
            <a:ext cx="4325040" cy="276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・視覚的に</a:t>
            </a:r>
            <a:r>
              <a:rPr kumimoji="1" lang="ja-JP" altLang="en-US" sz="1200" dirty="0" smtClean="0"/>
              <a:t>認識</a:t>
            </a:r>
            <a:r>
              <a:rPr lang="ja-JP" altLang="en-US" sz="1200" dirty="0" smtClean="0"/>
              <a:t>し</a:t>
            </a:r>
            <a:r>
              <a:rPr lang="ja-JP" altLang="en-US" sz="1200" dirty="0"/>
              <a:t>易</a:t>
            </a:r>
            <a:r>
              <a:rPr lang="ja-JP" altLang="en-US" sz="1200" dirty="0" smtClean="0"/>
              <a:t>い</a:t>
            </a:r>
            <a:r>
              <a:rPr kumimoji="1" lang="ja-JP" altLang="en-US" sz="1200" dirty="0" smtClean="0"/>
              <a:t>よう</a:t>
            </a:r>
            <a:r>
              <a:rPr kumimoji="1" lang="ja-JP" altLang="en-US" sz="1200" dirty="0" smtClean="0"/>
              <a:t>、簡潔に表現した</a:t>
            </a:r>
            <a:r>
              <a:rPr lang="ja-JP" altLang="en-US" sz="1200" dirty="0" smtClean="0"/>
              <a:t>キャッチコピーを記載</a:t>
            </a:r>
            <a:endParaRPr kumimoji="1" lang="ja-JP" altLang="en-US" sz="1200" dirty="0"/>
          </a:p>
        </p:txBody>
      </p:sp>
      <p:sp>
        <p:nvSpPr>
          <p:cNvPr id="1138" name="テキスト ボックス 49"/>
          <p:cNvSpPr txBox="1"/>
          <p:nvPr/>
        </p:nvSpPr>
        <p:spPr>
          <a:xfrm>
            <a:off x="7702214" y="1405497"/>
            <a:ext cx="2984929" cy="460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・信頼性につながる情報があれば記載</a:t>
            </a:r>
            <a:endParaRPr kumimoji="1" lang="ja-JP" altLang="en-US" sz="1200" dirty="0"/>
          </a:p>
          <a:p>
            <a:r>
              <a:rPr kumimoji="1" lang="ja-JP" altLang="en-US" sz="1200" dirty="0" smtClean="0"/>
              <a:t>・高知県防災</a:t>
            </a:r>
            <a:r>
              <a:rPr kumimoji="1" lang="ja-JP" altLang="en-US" sz="1200" dirty="0" smtClean="0"/>
              <a:t>関連登録製品</a:t>
            </a:r>
            <a:r>
              <a:rPr kumimoji="1" lang="ja-JP" altLang="en-US" sz="1200" dirty="0" smtClean="0"/>
              <a:t>認定番号</a:t>
            </a:r>
            <a:r>
              <a:rPr kumimoji="1" lang="ja-JP" altLang="en-US" sz="1200" dirty="0" smtClean="0"/>
              <a:t>でも</a:t>
            </a:r>
            <a:r>
              <a:rPr kumimoji="1" lang="ja-JP" altLang="en-US" sz="1200" dirty="0" smtClean="0"/>
              <a:t>可</a:t>
            </a:r>
            <a:endParaRPr kumimoji="1" lang="ja-JP" altLang="en-US" sz="1200" dirty="0" smtClean="0"/>
          </a:p>
        </p:txBody>
      </p:sp>
      <p:sp>
        <p:nvSpPr>
          <p:cNvPr id="1139" name="テキスト ボックス 50"/>
          <p:cNvSpPr txBox="1"/>
          <p:nvPr/>
        </p:nvSpPr>
        <p:spPr>
          <a:xfrm>
            <a:off x="7702214" y="2136240"/>
            <a:ext cx="3246219" cy="460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・顧客に“何のために、どのように使う製品か”</a:t>
            </a:r>
            <a:r>
              <a:rPr kumimoji="1" lang="ja-JP" altLang="en-US" sz="1200" dirty="0" smtClean="0"/>
              <a:t>を</a:t>
            </a:r>
            <a:endParaRPr kumimoji="1" lang="en-US" altLang="ja-JP" sz="1200" dirty="0" smtClean="0"/>
          </a:p>
          <a:p>
            <a:r>
              <a:rPr kumimoji="1" lang="ja-JP" altLang="en-US" sz="1200" dirty="0" smtClean="0"/>
              <a:t>  的確</a:t>
            </a:r>
            <a:r>
              <a:rPr kumimoji="1" lang="ja-JP" altLang="en-US" sz="1200" dirty="0" smtClean="0"/>
              <a:t>に</a:t>
            </a:r>
            <a:r>
              <a:rPr kumimoji="1" lang="ja-JP" altLang="en-US" sz="1200" dirty="0" smtClean="0"/>
              <a:t>伝えられる</a:t>
            </a:r>
            <a:r>
              <a:rPr lang="ja-JP" altLang="en-US" sz="1200" dirty="0" smtClean="0"/>
              <a:t>イメージ</a:t>
            </a:r>
            <a:r>
              <a:rPr lang="ja-JP" altLang="en-US" sz="1200" dirty="0"/>
              <a:t>画像</a:t>
            </a:r>
            <a:r>
              <a:rPr kumimoji="1" lang="ja-JP" altLang="en-US" sz="1200" dirty="0" smtClean="0"/>
              <a:t>を</a:t>
            </a:r>
            <a:r>
              <a:rPr kumimoji="1" lang="ja-JP" altLang="en-US" sz="1200" dirty="0" smtClean="0"/>
              <a:t>掲載</a:t>
            </a:r>
            <a:endParaRPr kumimoji="1" lang="ja-JP" altLang="en-US" sz="1200" dirty="0" smtClean="0"/>
          </a:p>
        </p:txBody>
      </p:sp>
      <p:sp>
        <p:nvSpPr>
          <p:cNvPr id="1140" name="テキスト ボックス 51"/>
          <p:cNvSpPr txBox="1"/>
          <p:nvPr/>
        </p:nvSpPr>
        <p:spPr>
          <a:xfrm>
            <a:off x="7680334" y="3625798"/>
            <a:ext cx="3119581" cy="276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・製品の概要（説明）を</a:t>
            </a:r>
            <a:r>
              <a:rPr kumimoji="1" lang="en-US" altLang="ja-JP" sz="1200" dirty="0" smtClean="0"/>
              <a:t>30</a:t>
            </a:r>
            <a:r>
              <a:rPr kumimoji="1" lang="ja-JP" altLang="en-US" sz="1200" dirty="0" smtClean="0"/>
              <a:t>字程度に要約し記載</a:t>
            </a:r>
            <a:endParaRPr kumimoji="1" lang="ja-JP" altLang="en-US" sz="1200" dirty="0"/>
          </a:p>
        </p:txBody>
      </p:sp>
      <p:sp>
        <p:nvSpPr>
          <p:cNvPr id="1141" name="テキスト ボックス 52"/>
          <p:cNvSpPr txBox="1"/>
          <p:nvPr/>
        </p:nvSpPr>
        <p:spPr>
          <a:xfrm>
            <a:off x="7702214" y="4506179"/>
            <a:ext cx="3898641" cy="276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/>
              <a:t>・顧客</a:t>
            </a:r>
            <a:r>
              <a:rPr lang="ja-JP" altLang="en-US" sz="1200" dirty="0" smtClean="0"/>
              <a:t>に訴えたいメリットやポイントを</a:t>
            </a:r>
            <a:r>
              <a:rPr lang="en-US" altLang="ja-JP" sz="1200" dirty="0" smtClean="0"/>
              <a:t>3</a:t>
            </a:r>
            <a:r>
              <a:rPr lang="ja-JP" altLang="en-US" sz="1200" dirty="0" smtClean="0"/>
              <a:t>つ程度にしぼり記載</a:t>
            </a:r>
            <a:endParaRPr kumimoji="1" lang="ja-JP" altLang="en-US" sz="1200" dirty="0"/>
          </a:p>
        </p:txBody>
      </p:sp>
      <p:sp>
        <p:nvSpPr>
          <p:cNvPr id="1142" name="テキスト ボックス 53"/>
          <p:cNvSpPr txBox="1"/>
          <p:nvPr/>
        </p:nvSpPr>
        <p:spPr>
          <a:xfrm>
            <a:off x="7702214" y="5487481"/>
            <a:ext cx="3965967" cy="276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・ＰＲにつながる導入実績や、顧客レビュー等を簡潔に記載</a:t>
            </a:r>
            <a:endParaRPr lang="ja-JP" altLang="en-US" sz="1200" dirty="0" smtClean="0"/>
          </a:p>
        </p:txBody>
      </p:sp>
      <p:sp>
        <p:nvSpPr>
          <p:cNvPr id="1143" name="テキスト ボックス 54"/>
          <p:cNvSpPr txBox="1"/>
          <p:nvPr/>
        </p:nvSpPr>
        <p:spPr>
          <a:xfrm>
            <a:off x="7702214" y="2977091"/>
            <a:ext cx="4275347" cy="276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・製品名称等と共に、特許等の情報もあれば記載（出願中含む）</a:t>
            </a:r>
            <a:endParaRPr kumimoji="1" lang="ja-JP" altLang="en-US" sz="1200" dirty="0"/>
          </a:p>
        </p:txBody>
      </p:sp>
      <p:sp>
        <p:nvSpPr>
          <p:cNvPr id="1144" name="テキスト ボックス 114"/>
          <p:cNvSpPr txBox="1"/>
          <p:nvPr/>
        </p:nvSpPr>
        <p:spPr>
          <a:xfrm>
            <a:off x="405716" y="97536"/>
            <a:ext cx="952321" cy="10147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6000" dirty="0"/>
              <a:t>表</a:t>
            </a:r>
            <a:endParaRPr kumimoji="1" lang="ja-JP" altLang="en-US" sz="6000" dirty="0"/>
          </a:p>
        </p:txBody>
      </p:sp>
    </p:spTree>
    <p:extLst>
      <p:ext uri="{BB962C8B-B14F-4D97-AF65-F5344CB8AC3E}">
        <p14:creationId xmlns:p14="http://schemas.microsoft.com/office/powerpoint/2010/main" val="3733874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正方形/長方形 1"/>
          <p:cNvSpPr/>
          <p:nvPr/>
        </p:nvSpPr>
        <p:spPr>
          <a:xfrm>
            <a:off x="1705455" y="76879"/>
            <a:ext cx="4998720" cy="6656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7" name="テキスト ボックス 2"/>
          <p:cNvSpPr txBox="1"/>
          <p:nvPr/>
        </p:nvSpPr>
        <p:spPr>
          <a:xfrm>
            <a:off x="434955" y="107313"/>
            <a:ext cx="954107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6000" dirty="0" smtClean="0"/>
              <a:t>裏</a:t>
            </a:r>
            <a:endParaRPr kumimoji="1" lang="ja-JP" altLang="en-US" sz="6000" dirty="0"/>
          </a:p>
        </p:txBody>
      </p:sp>
      <p:sp>
        <p:nvSpPr>
          <p:cNvPr id="1148" name="角丸四角形 3"/>
          <p:cNvSpPr/>
          <p:nvPr/>
        </p:nvSpPr>
        <p:spPr>
          <a:xfrm>
            <a:off x="1766415" y="129373"/>
            <a:ext cx="4852416" cy="2032337"/>
          </a:xfrm>
          <a:prstGeom prst="roundRect">
            <a:avLst>
              <a:gd name="adj" fmla="val 877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9" name="テキスト ボックス 4"/>
          <p:cNvSpPr txBox="1"/>
          <p:nvPr/>
        </p:nvSpPr>
        <p:spPr>
          <a:xfrm>
            <a:off x="7250885" y="356617"/>
            <a:ext cx="4931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■ 施工事例や実装事例、工程、製品説明等掲載</a:t>
            </a:r>
            <a:endParaRPr kumimoji="1" lang="ja-JP" altLang="en-US" dirty="0"/>
          </a:p>
        </p:txBody>
      </p:sp>
      <p:cxnSp>
        <p:nvCxnSpPr>
          <p:cNvPr id="1150" name="直線コネクタ 6"/>
          <p:cNvCxnSpPr>
            <a:endCxn id="1149" idx="1"/>
          </p:cNvCxnSpPr>
          <p:nvPr/>
        </p:nvCxnSpPr>
        <p:spPr>
          <a:xfrm>
            <a:off x="5423958" y="529167"/>
            <a:ext cx="1825625" cy="132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1" name="角丸四角形 8"/>
          <p:cNvSpPr/>
          <p:nvPr/>
        </p:nvSpPr>
        <p:spPr>
          <a:xfrm>
            <a:off x="1766415" y="2234863"/>
            <a:ext cx="4852416" cy="1694688"/>
          </a:xfrm>
          <a:prstGeom prst="roundRect">
            <a:avLst/>
          </a:prstGeom>
          <a:noFill/>
          <a:ln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2" name="テキスト ボックス 9"/>
          <p:cNvSpPr txBox="1"/>
          <p:nvPr/>
        </p:nvSpPr>
        <p:spPr>
          <a:xfrm>
            <a:off x="7264112" y="1723598"/>
            <a:ext cx="2173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■ 製品スペック記載</a:t>
            </a:r>
            <a:endParaRPr kumimoji="1" lang="ja-JP" altLang="en-US" dirty="0"/>
          </a:p>
        </p:txBody>
      </p:sp>
      <p:cxnSp>
        <p:nvCxnSpPr>
          <p:cNvPr id="1153" name="直線コネクタ 11"/>
          <p:cNvCxnSpPr>
            <a:endCxn id="1152" idx="1"/>
          </p:cNvCxnSpPr>
          <p:nvPr/>
        </p:nvCxnSpPr>
        <p:spPr>
          <a:xfrm flipV="1">
            <a:off x="3030682" y="1909330"/>
            <a:ext cx="4234295" cy="718705"/>
          </a:xfrm>
          <a:prstGeom prst="line">
            <a:avLst/>
          </a:prstGeom>
          <a:ln>
            <a:solidFill>
              <a:srgbClr val="00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4" name="角丸四角形 12"/>
          <p:cNvSpPr/>
          <p:nvPr/>
        </p:nvSpPr>
        <p:spPr>
          <a:xfrm>
            <a:off x="1766415" y="4001500"/>
            <a:ext cx="4852416" cy="16946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55" name="直線コネクタ 13"/>
          <p:cNvCxnSpPr>
            <a:endCxn id="1156" idx="1"/>
          </p:cNvCxnSpPr>
          <p:nvPr/>
        </p:nvCxnSpPr>
        <p:spPr>
          <a:xfrm flipV="1">
            <a:off x="5080000" y="4325937"/>
            <a:ext cx="2182812" cy="56885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6" name="テキスト ボックス 14"/>
          <p:cNvSpPr txBox="1"/>
          <p:nvPr/>
        </p:nvSpPr>
        <p:spPr>
          <a:xfrm>
            <a:off x="7264112" y="4145712"/>
            <a:ext cx="3496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■ 性能、価格、他社</a:t>
            </a:r>
            <a:r>
              <a:rPr kumimoji="1" lang="ja-JP" altLang="en-US" dirty="0" smtClean="0"/>
              <a:t>比較など記載</a:t>
            </a:r>
            <a:endParaRPr kumimoji="1" lang="ja-JP" altLang="en-US" dirty="0"/>
          </a:p>
        </p:txBody>
      </p:sp>
      <p:sp>
        <p:nvSpPr>
          <p:cNvPr id="1157" name="正方形/長方形 15"/>
          <p:cNvSpPr/>
          <p:nvPr/>
        </p:nvSpPr>
        <p:spPr>
          <a:xfrm>
            <a:off x="1790799" y="5855887"/>
            <a:ext cx="4852416" cy="80467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58" name="直線コネクタ 16"/>
          <p:cNvCxnSpPr>
            <a:endCxn id="1159" idx="1"/>
          </p:cNvCxnSpPr>
          <p:nvPr/>
        </p:nvCxnSpPr>
        <p:spPr>
          <a:xfrm flipV="1">
            <a:off x="5185833" y="5939896"/>
            <a:ext cx="2076979" cy="277812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9" name="テキスト ボックス 17"/>
          <p:cNvSpPr txBox="1"/>
          <p:nvPr/>
        </p:nvSpPr>
        <p:spPr>
          <a:xfrm>
            <a:off x="7264112" y="5750343"/>
            <a:ext cx="2066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■ その他情報記載</a:t>
            </a:r>
            <a:endParaRPr kumimoji="1" lang="ja-JP" altLang="en-US" dirty="0"/>
          </a:p>
        </p:txBody>
      </p:sp>
      <p:sp>
        <p:nvSpPr>
          <p:cNvPr id="1160" name="円/楕円 20"/>
          <p:cNvSpPr/>
          <p:nvPr/>
        </p:nvSpPr>
        <p:spPr>
          <a:xfrm>
            <a:off x="4424271" y="2320205"/>
            <a:ext cx="2084832" cy="1548385"/>
          </a:xfrm>
          <a:prstGeom prst="ellipse">
            <a:avLst/>
          </a:prstGeom>
          <a:noFill/>
          <a:ln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61" name="直線コネクタ 21"/>
          <p:cNvCxnSpPr>
            <a:endCxn id="1162" idx="1"/>
          </p:cNvCxnSpPr>
          <p:nvPr/>
        </p:nvCxnSpPr>
        <p:spPr>
          <a:xfrm>
            <a:off x="5648854" y="3188229"/>
            <a:ext cx="1613958" cy="13229"/>
          </a:xfrm>
          <a:prstGeom prst="line">
            <a:avLst/>
          </a:prstGeom>
          <a:ln>
            <a:solidFill>
              <a:srgbClr val="00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2" name="テキスト ボックス 24"/>
          <p:cNvSpPr txBox="1"/>
          <p:nvPr/>
        </p:nvSpPr>
        <p:spPr>
          <a:xfrm>
            <a:off x="7264112" y="3015651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■ 製品写真記載</a:t>
            </a:r>
            <a:endParaRPr kumimoji="1" lang="ja-JP" altLang="en-US" dirty="0"/>
          </a:p>
        </p:txBody>
      </p:sp>
      <p:sp>
        <p:nvSpPr>
          <p:cNvPr id="1163" name="テキスト ボックス 22"/>
          <p:cNvSpPr txBox="1"/>
          <p:nvPr/>
        </p:nvSpPr>
        <p:spPr>
          <a:xfrm>
            <a:off x="7577898" y="708828"/>
            <a:ext cx="3834521" cy="10147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/>
              <a:t>写真</a:t>
            </a:r>
            <a:r>
              <a:rPr lang="ja-JP" altLang="en-US" sz="1200" dirty="0" smtClean="0"/>
              <a:t>や図を活用し、製品の特徴や効果が伝わるよう記載</a:t>
            </a:r>
            <a:endParaRPr lang="en-US" altLang="ja-JP" sz="1200" dirty="0" smtClean="0"/>
          </a:p>
          <a:p>
            <a:r>
              <a:rPr kumimoji="1" lang="en-US" altLang="ja-JP" sz="1200" dirty="0" smtClean="0"/>
              <a:t>※</a:t>
            </a:r>
            <a:r>
              <a:rPr lang="ja-JP" altLang="en-US" sz="1200" dirty="0"/>
              <a:t>製品</a:t>
            </a:r>
            <a:r>
              <a:rPr lang="ja-JP" altLang="en-US" sz="1200" dirty="0" smtClean="0"/>
              <a:t>の使用に関する事項を写真や図を活用し説明</a:t>
            </a:r>
            <a:endParaRPr lang="en-US" altLang="ja-JP" sz="1200" dirty="0" smtClean="0"/>
          </a:p>
          <a:p>
            <a:r>
              <a:rPr kumimoji="1" lang="ja-JP" altLang="en-US" sz="1200" dirty="0"/>
              <a:t>　</a:t>
            </a:r>
            <a:r>
              <a:rPr kumimoji="1" lang="ja-JP" altLang="en-US" sz="1200" dirty="0" smtClean="0"/>
              <a:t>・機械、</a:t>
            </a:r>
            <a:r>
              <a:rPr kumimoji="1" lang="ja-JP" altLang="en-US" sz="1200" dirty="0" smtClean="0"/>
              <a:t>装置類：</a:t>
            </a:r>
            <a:r>
              <a:rPr lang="ja-JP" altLang="en-US" sz="1200" dirty="0" smtClean="0"/>
              <a:t>使用方法や製品</a:t>
            </a:r>
            <a:r>
              <a:rPr lang="ja-JP" altLang="en-US" sz="1200" dirty="0" smtClean="0"/>
              <a:t>詳細</a:t>
            </a:r>
            <a:r>
              <a:rPr lang="en-US" altLang="ja-JP" sz="1200" dirty="0" smtClean="0"/>
              <a:t>/</a:t>
            </a:r>
            <a:r>
              <a:rPr lang="ja-JP" altLang="en-US" sz="1200" dirty="0" smtClean="0"/>
              <a:t>特徴など</a:t>
            </a:r>
            <a:endParaRPr lang="en-US" altLang="ja-JP" sz="1200" dirty="0" smtClean="0"/>
          </a:p>
          <a:p>
            <a:r>
              <a:rPr lang="ja-JP" altLang="en-US" sz="1200" dirty="0" smtClean="0"/>
              <a:t>　・工法：工法の詳細/特徴や工程など</a:t>
            </a:r>
            <a:endParaRPr lang="ja-JP" altLang="en-US" sz="1200" dirty="0" smtClean="0"/>
          </a:p>
          <a:p>
            <a:r>
              <a:rPr kumimoji="1" lang="ja-JP" altLang="en-US" sz="1200" dirty="0"/>
              <a:t>　</a:t>
            </a:r>
            <a:r>
              <a:rPr kumimoji="1" lang="ja-JP" altLang="en-US" sz="1200" dirty="0" smtClean="0"/>
              <a:t>・道具、備蓄類</a:t>
            </a:r>
            <a:r>
              <a:rPr kumimoji="1" lang="ja-JP" altLang="en-US" sz="1200" dirty="0" smtClean="0"/>
              <a:t>：原材料情報、使用・調理</a:t>
            </a:r>
            <a:r>
              <a:rPr kumimoji="1" lang="ja-JP" altLang="en-US" sz="1200" dirty="0" smtClean="0"/>
              <a:t>方法など</a:t>
            </a:r>
            <a:endParaRPr kumimoji="1" lang="ja-JP" altLang="en-US" sz="1200" dirty="0"/>
          </a:p>
        </p:txBody>
      </p:sp>
      <p:sp>
        <p:nvSpPr>
          <p:cNvPr id="1164" name="テキスト ボックス 23"/>
          <p:cNvSpPr txBox="1"/>
          <p:nvPr/>
        </p:nvSpPr>
        <p:spPr>
          <a:xfrm>
            <a:off x="7577897" y="6060346"/>
            <a:ext cx="39004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留意事項や免責事項、その他</a:t>
            </a:r>
            <a:r>
              <a:rPr lang="ja-JP" altLang="en-US" sz="1200" dirty="0" smtClean="0"/>
              <a:t>情報や特記事項等</a:t>
            </a:r>
            <a:r>
              <a:rPr lang="ja-JP" altLang="en-US" sz="1200" dirty="0" smtClean="0"/>
              <a:t>を記載</a:t>
            </a:r>
            <a:endParaRPr kumimoji="1" lang="ja-JP" altLang="en-US" sz="1200" dirty="0"/>
          </a:p>
        </p:txBody>
      </p:sp>
      <p:sp>
        <p:nvSpPr>
          <p:cNvPr id="1165" name="テキスト ボックス 28"/>
          <p:cNvSpPr txBox="1"/>
          <p:nvPr/>
        </p:nvSpPr>
        <p:spPr>
          <a:xfrm>
            <a:off x="7577897" y="3349909"/>
            <a:ext cx="4660068" cy="276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・製品</a:t>
            </a:r>
            <a:r>
              <a:rPr lang="ja-JP" altLang="en-US" sz="1200" dirty="0"/>
              <a:t>本体</a:t>
            </a:r>
            <a:r>
              <a:rPr lang="ja-JP" altLang="en-US" sz="1200" dirty="0" smtClean="0"/>
              <a:t>の写真など（使用時の写真ではなく、製品そのものの写真）</a:t>
            </a:r>
            <a:endParaRPr kumimoji="1" lang="ja-JP" altLang="en-US" sz="1200" dirty="0"/>
          </a:p>
        </p:txBody>
      </p:sp>
      <p:sp>
        <p:nvSpPr>
          <p:cNvPr id="1166" name="テキスト ボックス 29"/>
          <p:cNvSpPr txBox="1"/>
          <p:nvPr/>
        </p:nvSpPr>
        <p:spPr>
          <a:xfrm>
            <a:off x="7565179" y="4517395"/>
            <a:ext cx="4609867" cy="645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/>
              <a:t>・自社比較でも可</a:t>
            </a:r>
            <a:r>
              <a:rPr lang="ja-JP" altLang="en-US" sz="1200" dirty="0" smtClean="0"/>
              <a:t>。他社</a:t>
            </a:r>
            <a:r>
              <a:rPr lang="ja-JP" altLang="en-US" sz="1200" dirty="0" smtClean="0"/>
              <a:t>比較の場合は実名を避ける</a:t>
            </a:r>
            <a:r>
              <a:rPr lang="ja-JP" altLang="en-US" sz="1200" dirty="0" smtClean="0"/>
              <a:t>。</a:t>
            </a:r>
            <a:endParaRPr lang="en-US" altLang="ja-JP" sz="1200" dirty="0" smtClean="0"/>
          </a:p>
          <a:p>
            <a:r>
              <a:rPr lang="ja-JP" altLang="en-US" sz="1200" dirty="0" smtClean="0"/>
              <a:t>・価格については、販売代理店等との契約に影響がある場合</a:t>
            </a:r>
            <a:r>
              <a:rPr lang="ja-JP" altLang="en-US" sz="1200" dirty="0" smtClean="0"/>
              <a:t>などは</a:t>
            </a:r>
            <a:endParaRPr lang="ja-JP" altLang="en-US" sz="1200" dirty="0" smtClean="0"/>
          </a:p>
          <a:p>
            <a:r>
              <a:rPr lang="ja-JP" altLang="en-US" sz="1200" dirty="0" smtClean="0"/>
              <a:t>　</a:t>
            </a:r>
            <a:r>
              <a:rPr lang="ja-JP" altLang="en-US" sz="1200" dirty="0" smtClean="0"/>
              <a:t>記載しない。</a:t>
            </a:r>
            <a:endParaRPr lang="ja-JP" altLang="en-US" sz="1200" dirty="0" smtClean="0"/>
          </a:p>
        </p:txBody>
      </p:sp>
      <p:sp>
        <p:nvSpPr>
          <p:cNvPr id="1167" name="テキスト ボックス 30"/>
          <p:cNvSpPr txBox="1"/>
          <p:nvPr/>
        </p:nvSpPr>
        <p:spPr>
          <a:xfrm>
            <a:off x="7655859" y="1997486"/>
            <a:ext cx="4463142" cy="1199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/>
              <a:t>・製</a:t>
            </a:r>
            <a:r>
              <a:rPr lang="ja-JP" altLang="en-US" sz="1200" dirty="0" smtClean="0">
                <a:solidFill>
                  <a:schemeClr val="tx1"/>
                </a:solidFill>
              </a:rPr>
              <a:t>品の</a:t>
            </a:r>
            <a:r>
              <a:rPr lang="ja-JP" altLang="en-US" sz="1200" dirty="0">
                <a:solidFill>
                  <a:schemeClr val="tx1"/>
                </a:solidFill>
              </a:rPr>
              <a:t>仕様、使用方法、メンテナンス方法、保証期間、</a:t>
            </a:r>
            <a:r>
              <a:rPr lang="ja-JP" altLang="en-US" sz="1200" dirty="0">
                <a:solidFill>
                  <a:schemeClr val="tx1"/>
                </a:solidFill>
              </a:rPr>
              <a:t>アフター</a:t>
            </a:r>
            <a:endParaRPr lang="ja-JP" altLang="en-US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</a:t>
            </a:r>
            <a:r>
              <a:rPr lang="ja-JP" altLang="en-US" sz="1200" dirty="0">
                <a:solidFill>
                  <a:schemeClr val="tx1"/>
                </a:solidFill>
              </a:rPr>
              <a:t>サービス、</a:t>
            </a:r>
            <a:r>
              <a:rPr lang="ja-JP" altLang="en-US" sz="1200" dirty="0">
                <a:solidFill>
                  <a:schemeClr val="tx1"/>
                </a:solidFill>
              </a:rPr>
              <a:t>使用時の</a:t>
            </a:r>
            <a:r>
              <a:rPr lang="ja-JP" altLang="en-US" sz="1200" dirty="0">
                <a:solidFill>
                  <a:schemeClr val="tx1"/>
                </a:solidFill>
              </a:rPr>
              <a:t>注意事項、</a:t>
            </a:r>
            <a:r>
              <a:rPr lang="ja-JP" altLang="en-US" sz="1200" dirty="0">
                <a:solidFill>
                  <a:schemeClr val="tx1"/>
                </a:solidFill>
              </a:rPr>
              <a:t>導入までのスケジュール等を記載</a:t>
            </a:r>
            <a:endParaRPr lang="ja-JP" altLang="en-US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・</a:t>
            </a:r>
            <a:r>
              <a:rPr lang="ja-JP" altLang="en-US" sz="1200" dirty="0">
                <a:solidFill>
                  <a:schemeClr val="tx1"/>
                </a:solidFill>
              </a:rPr>
              <a:t>価格</a:t>
            </a:r>
            <a:r>
              <a:rPr lang="ja-JP" altLang="en-US" sz="1200" dirty="0">
                <a:solidFill>
                  <a:schemeClr val="tx1"/>
                </a:solidFill>
              </a:rPr>
              <a:t>についてはオープン価格や希望小売価格等、販売戦略に合</a:t>
            </a:r>
            <a:endParaRPr lang="ja-JP" altLang="en-US" sz="1200" dirty="0" smtClean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</a:t>
            </a:r>
            <a:r>
              <a:rPr lang="ja-JP" altLang="en-US" sz="1200" dirty="0">
                <a:solidFill>
                  <a:schemeClr val="tx1"/>
                </a:solidFill>
              </a:rPr>
              <a:t>わせた価格を記載</a:t>
            </a:r>
            <a:r>
              <a:rPr lang="ja-JP" altLang="en-US" sz="1200" dirty="0">
                <a:solidFill>
                  <a:schemeClr val="tx1"/>
                </a:solidFill>
              </a:rPr>
              <a:t>（</a:t>
            </a:r>
            <a:r>
              <a:rPr lang="ja-JP" altLang="en-US" sz="1200" dirty="0" smtClean="0">
                <a:solidFill>
                  <a:schemeClr val="tx1"/>
                </a:solidFill>
              </a:rPr>
              <a:t>販売代理店等との契約に影響がある場合</a:t>
            </a:r>
            <a:r>
              <a:rPr lang="ja-JP" altLang="en-US" sz="1200" dirty="0" smtClean="0">
                <a:solidFill>
                  <a:schemeClr val="tx1"/>
                </a:solidFill>
              </a:rPr>
              <a:t>な</a:t>
            </a:r>
            <a:endParaRPr lang="ja-JP" altLang="en-US" sz="1200" dirty="0">
              <a:solidFill>
                <a:schemeClr val="tx1"/>
              </a:solidFill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</a:rPr>
              <a:t>どは記載しない）。</a:t>
            </a:r>
            <a:endParaRPr lang="ja-JP" altLang="en-US" sz="1200" dirty="0" smtClean="0">
              <a:solidFill>
                <a:schemeClr val="tx1"/>
              </a:solidFill>
            </a:endParaRPr>
          </a:p>
          <a:p>
            <a:endParaRPr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168" name="テキスト ボックス 115"/>
          <p:cNvSpPr txBox="1"/>
          <p:nvPr/>
        </p:nvSpPr>
        <p:spPr>
          <a:xfrm>
            <a:off x="-10824" y="1177045"/>
            <a:ext cx="1790658" cy="163032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/>
              <a:t>【コンセプト】</a:t>
            </a:r>
            <a:endParaRPr kumimoji="1" lang="ja-JP" altLang="en-US" sz="2000" dirty="0"/>
          </a:p>
          <a:p>
            <a:pPr algn="ctr"/>
            <a:r>
              <a:rPr kumimoji="1" lang="ja-JP" altLang="en-US" sz="2000" dirty="0" smtClean="0"/>
              <a:t>製品の詳細</a:t>
            </a:r>
            <a:endParaRPr kumimoji="1" lang="ja-JP" altLang="en-US" sz="2000" dirty="0" smtClean="0"/>
          </a:p>
          <a:p>
            <a:pPr algn="ctr"/>
            <a:r>
              <a:rPr kumimoji="1" lang="ja-JP" altLang="en-US" sz="2000" dirty="0" smtClean="0"/>
              <a:t>情報の提供</a:t>
            </a:r>
            <a:endParaRPr kumimoji="1" lang="ja-JP" altLang="en-US" sz="2000" dirty="0" smtClean="0"/>
          </a:p>
          <a:p>
            <a:pPr algn="ctr"/>
            <a:r>
              <a:rPr kumimoji="1" lang="ja-JP" altLang="en-US" sz="2000" dirty="0" smtClean="0"/>
              <a:t>により購入</a:t>
            </a:r>
            <a:endParaRPr kumimoji="1" lang="ja-JP" altLang="en-US" sz="2000" dirty="0" smtClean="0"/>
          </a:p>
          <a:p>
            <a:pPr algn="ctr"/>
            <a:r>
              <a:rPr kumimoji="1" lang="ja-JP" altLang="en-US" sz="2000" dirty="0" smtClean="0"/>
              <a:t>検討を促す</a:t>
            </a:r>
            <a:endParaRPr kumimoji="1" lang="ja-JP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535326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0" name="正方形/長方形 44"/>
          <p:cNvSpPr/>
          <p:nvPr/>
        </p:nvSpPr>
        <p:spPr>
          <a:xfrm>
            <a:off x="7114032" y="147282"/>
            <a:ext cx="4846320" cy="1974798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71" name="図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5400000">
            <a:off x="2174735" y="-964407"/>
            <a:ext cx="2794537" cy="49987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72" name="正方形/長方形 1"/>
          <p:cNvSpPr/>
          <p:nvPr/>
        </p:nvSpPr>
        <p:spPr>
          <a:xfrm>
            <a:off x="1072644" y="97536"/>
            <a:ext cx="4998720" cy="6656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3" name="正方形/長方形 2"/>
          <p:cNvSpPr/>
          <p:nvPr/>
        </p:nvSpPr>
        <p:spPr>
          <a:xfrm>
            <a:off x="7028688" y="97536"/>
            <a:ext cx="4998720" cy="6656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4" name="テキスト ボックス 3"/>
          <p:cNvSpPr txBox="1"/>
          <p:nvPr/>
        </p:nvSpPr>
        <p:spPr>
          <a:xfrm>
            <a:off x="92274" y="97536"/>
            <a:ext cx="875770" cy="368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作成例</a:t>
            </a:r>
            <a:endParaRPr kumimoji="1" lang="ja-JP" altLang="en-US" dirty="0"/>
          </a:p>
        </p:txBody>
      </p:sp>
      <p:pic>
        <p:nvPicPr>
          <p:cNvPr id="1175" name="図 6"/>
          <p:cNvPicPr>
            <a:picLocks noChangeAspect="1"/>
          </p:cNvPicPr>
          <p:nvPr/>
        </p:nvPicPr>
        <p:blipFill>
          <a:blip r:embed="rId2"/>
          <a:srcRect t="28661" b="28619"/>
          <a:stretch>
            <a:fillRect/>
          </a:stretch>
        </p:blipFill>
        <p:spPr>
          <a:xfrm rot="936974">
            <a:off x="2116734" y="1332929"/>
            <a:ext cx="2540000" cy="1085088"/>
          </a:xfrm>
          <a:prstGeom prst="rect">
            <a:avLst/>
          </a:prstGeom>
        </p:spPr>
      </p:pic>
      <p:pic>
        <p:nvPicPr>
          <p:cNvPr id="1176" name="図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0651" y="1602567"/>
            <a:ext cx="1147190" cy="1102102"/>
          </a:xfrm>
          <a:prstGeom prst="rect">
            <a:avLst/>
          </a:prstGeom>
        </p:spPr>
      </p:pic>
      <p:sp>
        <p:nvSpPr>
          <p:cNvPr id="1177" name="テキスト ボックス 9"/>
          <p:cNvSpPr txBox="1"/>
          <p:nvPr/>
        </p:nvSpPr>
        <p:spPr>
          <a:xfrm>
            <a:off x="1119198" y="271464"/>
            <a:ext cx="3437159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FF00"/>
                </a:solidFill>
              </a:rPr>
              <a:t>太陽並みに闇を照らす！</a:t>
            </a:r>
            <a:endParaRPr kumimoji="1" lang="en-US" altLang="ja-JP" sz="2400" dirty="0" smtClean="0">
              <a:solidFill>
                <a:srgbClr val="FFFF00"/>
              </a:solidFill>
            </a:endParaRPr>
          </a:p>
          <a:p>
            <a:r>
              <a:rPr lang="ja-JP" altLang="en-US" sz="2400" dirty="0" smtClean="0">
                <a:solidFill>
                  <a:srgbClr val="FFFF00"/>
                </a:solidFill>
              </a:rPr>
              <a:t>停電</a:t>
            </a:r>
            <a:r>
              <a:rPr lang="ja-JP" altLang="en-US" sz="2400" dirty="0">
                <a:solidFill>
                  <a:srgbClr val="FFFF00"/>
                </a:solidFill>
              </a:rPr>
              <a:t>時</a:t>
            </a:r>
            <a:r>
              <a:rPr lang="ja-JP" altLang="en-US" sz="2400" dirty="0" smtClean="0">
                <a:solidFill>
                  <a:srgbClr val="FFFF00"/>
                </a:solidFill>
              </a:rPr>
              <a:t>でも昼間の明るさ</a:t>
            </a:r>
            <a:endParaRPr kumimoji="1" lang="en-US" altLang="ja-JP" sz="2400" dirty="0" smtClean="0">
              <a:solidFill>
                <a:srgbClr val="FFFF00"/>
              </a:solidFill>
            </a:endParaRPr>
          </a:p>
          <a:p>
            <a:r>
              <a:rPr kumimoji="1" lang="en-US" altLang="ja-JP" sz="1400" dirty="0" smtClean="0">
                <a:solidFill>
                  <a:srgbClr val="FFFF00"/>
                </a:solidFill>
              </a:rPr>
              <a:t>1000m</a:t>
            </a:r>
            <a:r>
              <a:rPr kumimoji="1" lang="ja-JP" altLang="en-US" sz="1400" dirty="0" smtClean="0">
                <a:solidFill>
                  <a:srgbClr val="FFFF00"/>
                </a:solidFill>
              </a:rPr>
              <a:t>防水で水中も安心</a:t>
            </a:r>
            <a:endParaRPr kumimoji="1" lang="ja-JP" altLang="en-US" sz="1400" dirty="0">
              <a:solidFill>
                <a:srgbClr val="FFFF00"/>
              </a:solidFill>
            </a:endParaRPr>
          </a:p>
        </p:txBody>
      </p:sp>
      <p:sp>
        <p:nvSpPr>
          <p:cNvPr id="1178" name="テキスト ボックス 10"/>
          <p:cNvSpPr txBox="1"/>
          <p:nvPr/>
        </p:nvSpPr>
        <p:spPr>
          <a:xfrm>
            <a:off x="1279508" y="2202661"/>
            <a:ext cx="240803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ハンディライト　</a:t>
            </a:r>
            <a:r>
              <a:rPr kumimoji="1" lang="en-US" altLang="ja-JP" dirty="0" smtClean="0">
                <a:solidFill>
                  <a:srgbClr val="FF0000"/>
                </a:solidFill>
              </a:rPr>
              <a:t>SL-1000</a:t>
            </a:r>
          </a:p>
          <a:p>
            <a:r>
              <a:rPr lang="ja-JP" altLang="en-US" sz="1200" dirty="0" smtClean="0">
                <a:solidFill>
                  <a:srgbClr val="FF0000"/>
                </a:solidFill>
              </a:rPr>
              <a:t>特許</a:t>
            </a:r>
            <a:r>
              <a:rPr lang="ja-JP" altLang="en-US" sz="1200" dirty="0">
                <a:solidFill>
                  <a:srgbClr val="FF0000"/>
                </a:solidFill>
              </a:rPr>
              <a:t>出願中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179" name="上リボン 12"/>
          <p:cNvSpPr/>
          <p:nvPr/>
        </p:nvSpPr>
        <p:spPr>
          <a:xfrm>
            <a:off x="4442749" y="317409"/>
            <a:ext cx="1427511" cy="1000495"/>
          </a:xfrm>
          <a:prstGeom prst="ribbon2">
            <a:avLst>
              <a:gd name="adj1" fmla="val 9296"/>
              <a:gd name="adj2" fmla="val 65715"/>
            </a:avLst>
          </a:prstGeom>
          <a:gradFill flip="none" rotWithShape="1">
            <a:gsLst>
              <a:gs pos="0">
                <a:srgbClr val="FFFFCC"/>
              </a:gs>
              <a:gs pos="50000">
                <a:srgbClr val="FFFF66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高知県</a:t>
            </a:r>
            <a:endParaRPr kumimoji="1" lang="ja-JP" altLang="en-US" sz="12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防災関連</a:t>
            </a:r>
            <a:endParaRPr kumimoji="1" lang="ja-JP" altLang="en-US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登録製品</a:t>
            </a:r>
            <a:endParaRPr kumimoji="1" lang="ja-JP" altLang="en-US" sz="1200" dirty="0" smtClean="0">
              <a:solidFill>
                <a:schemeClr val="tx1"/>
              </a:solidFill>
            </a:endParaRPr>
          </a:p>
        </p:txBody>
      </p:sp>
      <p:sp>
        <p:nvSpPr>
          <p:cNvPr id="1180" name="テキスト ボックス 13"/>
          <p:cNvSpPr txBox="1"/>
          <p:nvPr/>
        </p:nvSpPr>
        <p:spPr>
          <a:xfrm>
            <a:off x="1154943" y="3374596"/>
            <a:ext cx="1491296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 smtClean="0"/>
              <a:t>太陽並みの</a:t>
            </a:r>
            <a:endParaRPr kumimoji="1" lang="en-US" altLang="ja-JP" sz="1600" dirty="0" smtClean="0"/>
          </a:p>
          <a:p>
            <a:pPr algn="ctr"/>
            <a:r>
              <a:rPr kumimoji="1" lang="ja-JP" altLang="en-US" sz="1600" dirty="0" smtClean="0"/>
              <a:t>明るさ！</a:t>
            </a:r>
            <a:endParaRPr kumimoji="1" lang="en-US" altLang="ja-JP" sz="1600" dirty="0" smtClean="0"/>
          </a:p>
          <a:p>
            <a:pPr algn="ctr"/>
            <a:r>
              <a:rPr kumimoji="1" lang="ja-JP" altLang="en-US" sz="1400" dirty="0" smtClean="0"/>
              <a:t>（</a:t>
            </a:r>
            <a:r>
              <a:rPr kumimoji="1" lang="en-US" altLang="ja-JP" sz="1400" dirty="0" smtClean="0"/>
              <a:t>10</a:t>
            </a:r>
            <a:r>
              <a:rPr kumimoji="1" lang="ja-JP" altLang="en-US" sz="1400" dirty="0" smtClean="0"/>
              <a:t>万ルクス）</a:t>
            </a:r>
            <a:endParaRPr kumimoji="1" lang="en-US" altLang="ja-JP" sz="1400" dirty="0" smtClean="0"/>
          </a:p>
          <a:p>
            <a:pPr algn="ctr"/>
            <a:endParaRPr kumimoji="1" lang="en-US" altLang="ja-JP" sz="900" dirty="0"/>
          </a:p>
          <a:p>
            <a:r>
              <a:rPr kumimoji="1" lang="ja-JP" altLang="en-US" sz="900" dirty="0" smtClean="0"/>
              <a:t>新開発</a:t>
            </a:r>
            <a:r>
              <a:rPr kumimoji="1" lang="en-US" altLang="ja-JP" sz="900" dirty="0" smtClean="0"/>
              <a:t>LED</a:t>
            </a:r>
            <a:r>
              <a:rPr kumimoji="1" lang="ja-JP" altLang="en-US" sz="900" dirty="0" smtClean="0"/>
              <a:t>で、正午の太陽光並みの明る</a:t>
            </a:r>
            <a:r>
              <a:rPr lang="ja-JP" altLang="en-US" sz="900" dirty="0" smtClean="0"/>
              <a:t>さを誇ります。</a:t>
            </a:r>
            <a:endParaRPr lang="en-US" altLang="ja-JP" sz="900" dirty="0" smtClean="0"/>
          </a:p>
          <a:p>
            <a:r>
              <a:rPr lang="ja-JP" altLang="en-US" sz="900" dirty="0" smtClean="0"/>
              <a:t>１ｋｍ先まで、明るく照らし出します。</a:t>
            </a:r>
            <a:endParaRPr lang="en-US" altLang="ja-JP" sz="900" dirty="0" smtClean="0"/>
          </a:p>
          <a:p>
            <a:endParaRPr lang="en-US" altLang="ja-JP" sz="1200" dirty="0" smtClean="0"/>
          </a:p>
        </p:txBody>
      </p:sp>
      <p:cxnSp>
        <p:nvCxnSpPr>
          <p:cNvPr id="1181" name="直線コネクタ 15"/>
          <p:cNvCxnSpPr/>
          <p:nvPr/>
        </p:nvCxnSpPr>
        <p:spPr>
          <a:xfrm>
            <a:off x="2646050" y="3398031"/>
            <a:ext cx="0" cy="169743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2" name="直線コネクタ 17"/>
          <p:cNvCxnSpPr/>
          <p:nvPr/>
        </p:nvCxnSpPr>
        <p:spPr>
          <a:xfrm>
            <a:off x="4305635" y="3398030"/>
            <a:ext cx="0" cy="17116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3" name="テキスト ボックス 18"/>
          <p:cNvSpPr txBox="1"/>
          <p:nvPr/>
        </p:nvSpPr>
        <p:spPr>
          <a:xfrm>
            <a:off x="2754045" y="3380315"/>
            <a:ext cx="1420691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dirty="0" smtClean="0"/>
              <a:t>1000m</a:t>
            </a:r>
            <a:r>
              <a:rPr kumimoji="1" lang="ja-JP" altLang="en-US" sz="1600" dirty="0" smtClean="0"/>
              <a:t>防水</a:t>
            </a:r>
            <a:endParaRPr kumimoji="1" lang="en-US" altLang="ja-JP" sz="1600" dirty="0" smtClean="0"/>
          </a:p>
          <a:p>
            <a:pPr algn="ctr"/>
            <a:endParaRPr kumimoji="1" lang="en-US" altLang="ja-JP" sz="900" dirty="0"/>
          </a:p>
          <a:p>
            <a:r>
              <a:rPr lang="ja-JP" altLang="en-US" sz="900" dirty="0" smtClean="0"/>
              <a:t>新開発の防水構造で、完全防水を実現しました。</a:t>
            </a:r>
            <a:endParaRPr lang="en-US" altLang="ja-JP" sz="900" dirty="0" smtClean="0"/>
          </a:p>
          <a:p>
            <a:r>
              <a:rPr lang="ja-JP" altLang="en-US" sz="900" dirty="0" smtClean="0"/>
              <a:t>どんな状況下でも、確実に機能します。</a:t>
            </a:r>
            <a:endParaRPr lang="en-US" altLang="ja-JP" sz="900" dirty="0" smtClean="0"/>
          </a:p>
        </p:txBody>
      </p:sp>
      <p:sp>
        <p:nvSpPr>
          <p:cNvPr id="1184" name="テキスト ボックス 19"/>
          <p:cNvSpPr txBox="1"/>
          <p:nvPr/>
        </p:nvSpPr>
        <p:spPr>
          <a:xfrm>
            <a:off x="4449569" y="3374093"/>
            <a:ext cx="1420691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 smtClean="0"/>
              <a:t>電池不要</a:t>
            </a:r>
            <a:endParaRPr kumimoji="1" lang="en-US" altLang="ja-JP" sz="1600" dirty="0" smtClean="0"/>
          </a:p>
          <a:p>
            <a:pPr algn="ctr"/>
            <a:r>
              <a:rPr lang="ja-JP" altLang="en-US" sz="1600" dirty="0" smtClean="0"/>
              <a:t>しかも</a:t>
            </a:r>
            <a:endParaRPr lang="en-US" altLang="ja-JP" sz="1600" dirty="0" smtClean="0"/>
          </a:p>
          <a:p>
            <a:pPr algn="ctr"/>
            <a:r>
              <a:rPr lang="ja-JP" altLang="en-US" sz="1600" dirty="0" smtClean="0"/>
              <a:t>持続</a:t>
            </a:r>
            <a:r>
              <a:rPr lang="en-US" altLang="ja-JP" sz="1600" dirty="0"/>
              <a:t>1</a:t>
            </a:r>
            <a:r>
              <a:rPr lang="ja-JP" altLang="en-US" sz="1600" dirty="0" smtClean="0"/>
              <a:t>週間</a:t>
            </a:r>
            <a:endParaRPr lang="en-US" altLang="ja-JP" sz="1600" dirty="0" smtClean="0"/>
          </a:p>
          <a:p>
            <a:pPr algn="ctr"/>
            <a:endParaRPr kumimoji="1" lang="en-US" altLang="ja-JP" sz="900" dirty="0" smtClean="0"/>
          </a:p>
          <a:p>
            <a:r>
              <a:rPr kumimoji="1" lang="ja-JP" altLang="en-US" sz="900" dirty="0" smtClean="0"/>
              <a:t>独自の発電機構内蔵で電池は不要。</a:t>
            </a:r>
            <a:endParaRPr kumimoji="1" lang="en-US" altLang="ja-JP" sz="900" dirty="0" smtClean="0"/>
          </a:p>
          <a:p>
            <a:r>
              <a:rPr lang="ja-JP" altLang="en-US" sz="900" dirty="0"/>
              <a:t>本体</a:t>
            </a:r>
            <a:r>
              <a:rPr lang="ja-JP" altLang="en-US" sz="900" dirty="0" smtClean="0"/>
              <a:t>を振ることで発電します。</a:t>
            </a:r>
            <a:endParaRPr lang="en-US" altLang="ja-JP" sz="900" dirty="0" smtClean="0"/>
          </a:p>
          <a:p>
            <a:r>
              <a:rPr lang="ja-JP" altLang="en-US" sz="900" dirty="0" smtClean="0"/>
              <a:t>満充電から連続</a:t>
            </a:r>
            <a:r>
              <a:rPr lang="en-US" altLang="ja-JP" sz="900" dirty="0" smtClean="0"/>
              <a:t>1</a:t>
            </a:r>
            <a:r>
              <a:rPr lang="ja-JP" altLang="en-US" sz="900" dirty="0" smtClean="0"/>
              <a:t>週間持続します。</a:t>
            </a:r>
            <a:endParaRPr lang="en-US" altLang="ja-JP" sz="900" dirty="0" smtClean="0"/>
          </a:p>
        </p:txBody>
      </p:sp>
      <p:sp>
        <p:nvSpPr>
          <p:cNvPr id="1185" name="角丸四角形 24"/>
          <p:cNvSpPr/>
          <p:nvPr/>
        </p:nvSpPr>
        <p:spPr>
          <a:xfrm>
            <a:off x="1089702" y="5234680"/>
            <a:ext cx="4952166" cy="905414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100" dirty="0" smtClean="0">
                <a:solidFill>
                  <a:schemeClr val="tx1"/>
                </a:solidFill>
              </a:rPr>
              <a:t>【</a:t>
            </a:r>
            <a:r>
              <a:rPr kumimoji="1" lang="ja-JP" altLang="en-US" sz="1100" dirty="0" smtClean="0">
                <a:solidFill>
                  <a:schemeClr val="tx1"/>
                </a:solidFill>
              </a:rPr>
              <a:t>導入事例</a:t>
            </a:r>
            <a:r>
              <a:rPr kumimoji="1" lang="en-US" altLang="ja-JP" sz="1100" dirty="0" smtClean="0">
                <a:solidFill>
                  <a:schemeClr val="tx1"/>
                </a:solidFill>
              </a:rPr>
              <a:t>】</a:t>
            </a:r>
          </a:p>
          <a:p>
            <a:r>
              <a:rPr lang="ja-JP" altLang="en-US" sz="900" dirty="0" smtClean="0">
                <a:solidFill>
                  <a:schemeClr val="tx1"/>
                </a:solidFill>
              </a:rPr>
              <a:t>太平洋消防本部：軽さ、明るさ共に抜群で</a:t>
            </a:r>
            <a:r>
              <a:rPr lang="ja-JP" altLang="en-US" sz="900" dirty="0" smtClean="0">
                <a:solidFill>
                  <a:schemeClr val="tx1"/>
                </a:solidFill>
              </a:rPr>
              <a:t>使いやすい。</a:t>
            </a:r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kumimoji="1" lang="ja-JP" altLang="en-US" sz="900" dirty="0" smtClean="0">
                <a:solidFill>
                  <a:schemeClr val="tx1"/>
                </a:solidFill>
              </a:rPr>
              <a:t>日本</a:t>
            </a:r>
            <a:r>
              <a:rPr lang="ja-JP" altLang="en-US" sz="900" dirty="0" smtClean="0">
                <a:solidFill>
                  <a:schemeClr val="tx1"/>
                </a:solidFill>
              </a:rPr>
              <a:t>県庁：丈夫で長持ちするので、防災用品として導入しています。</a:t>
            </a:r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1100" dirty="0" smtClean="0">
                <a:solidFill>
                  <a:schemeClr val="tx1"/>
                </a:solidFill>
              </a:rPr>
              <a:t>【</a:t>
            </a:r>
            <a:r>
              <a:rPr lang="ja-JP" altLang="en-US" sz="1100" dirty="0" smtClean="0">
                <a:solidFill>
                  <a:schemeClr val="tx1"/>
                </a:solidFill>
              </a:rPr>
              <a:t>納入実績</a:t>
            </a:r>
            <a:r>
              <a:rPr lang="en-US" altLang="ja-JP" sz="1100" dirty="0" smtClean="0">
                <a:solidFill>
                  <a:schemeClr val="tx1"/>
                </a:solidFill>
              </a:rPr>
              <a:t>】</a:t>
            </a:r>
            <a:endParaRPr>
              <a:solidFill>
                <a:schemeClr val="tx1"/>
              </a:solidFill>
            </a:endParaRPr>
          </a:p>
          <a:p>
            <a:r>
              <a:rPr lang="ja-JP" altLang="en-US" sz="900" dirty="0" smtClean="0">
                <a:solidFill>
                  <a:schemeClr val="tx1"/>
                </a:solidFill>
              </a:rPr>
              <a:t>全国</a:t>
            </a:r>
            <a:r>
              <a:rPr lang="en-US" altLang="ja-JP" sz="900" dirty="0" smtClean="0">
                <a:solidFill>
                  <a:schemeClr val="tx1"/>
                </a:solidFill>
              </a:rPr>
              <a:t>293</a:t>
            </a:r>
            <a:r>
              <a:rPr lang="ja-JP" altLang="en-US" sz="900" dirty="0" smtClean="0">
                <a:solidFill>
                  <a:schemeClr val="tx1"/>
                </a:solidFill>
              </a:rPr>
              <a:t>自治体、消防本部、県警、民間警備会社、</a:t>
            </a:r>
            <a:r>
              <a:rPr lang="ja-JP" altLang="en-US" sz="900" dirty="0" smtClean="0">
                <a:solidFill>
                  <a:schemeClr val="tx1"/>
                </a:solidFill>
              </a:rPr>
              <a:t>鉄道会社</a:t>
            </a:r>
            <a:r>
              <a:rPr lang="ja-JP" altLang="en-US" sz="900" dirty="0" smtClean="0">
                <a:solidFill>
                  <a:schemeClr val="tx1"/>
                </a:solidFill>
              </a:rPr>
              <a:t>、潜水協会　</a:t>
            </a:r>
            <a:r>
              <a:rPr lang="ja-JP" altLang="en-US" sz="900" dirty="0" smtClean="0">
                <a:solidFill>
                  <a:schemeClr val="tx1"/>
                </a:solidFill>
              </a:rPr>
              <a:t>他</a:t>
            </a:r>
            <a:endParaRPr lang="en-US" altLang="ja-JP" sz="900" dirty="0" smtClean="0">
              <a:solidFill>
                <a:schemeClr val="tx1"/>
              </a:solidFill>
            </a:endParaRPr>
          </a:p>
        </p:txBody>
      </p:sp>
      <p:sp>
        <p:nvSpPr>
          <p:cNvPr id="1186" name="正方形/長方形 25"/>
          <p:cNvSpPr/>
          <p:nvPr/>
        </p:nvSpPr>
        <p:spPr>
          <a:xfrm>
            <a:off x="1072643" y="6179574"/>
            <a:ext cx="4998721" cy="574794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87" name="角丸四角形 26"/>
          <p:cNvSpPr/>
          <p:nvPr/>
        </p:nvSpPr>
        <p:spPr>
          <a:xfrm>
            <a:off x="2870218" y="6231169"/>
            <a:ext cx="1928352" cy="4572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8" name="テキスト ボックス 27"/>
          <p:cNvSpPr txBox="1"/>
          <p:nvPr/>
        </p:nvSpPr>
        <p:spPr>
          <a:xfrm>
            <a:off x="4851671" y="21447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solidFill>
                  <a:srgbClr val="FF0000"/>
                </a:solidFill>
              </a:rPr>
              <a:t>広範囲照射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sp>
        <p:nvSpPr>
          <p:cNvPr id="1189" name="テキスト ボックス 28"/>
          <p:cNvSpPr txBox="1"/>
          <p:nvPr/>
        </p:nvSpPr>
        <p:spPr>
          <a:xfrm>
            <a:off x="1123948" y="6167382"/>
            <a:ext cx="17395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solidFill>
                  <a:schemeClr val="bg1"/>
                </a:solidFill>
              </a:rPr>
              <a:t>〈</a:t>
            </a:r>
            <a:r>
              <a:rPr lang="ja-JP" altLang="en-US" sz="800" dirty="0" smtClean="0">
                <a:solidFill>
                  <a:schemeClr val="bg1"/>
                </a:solidFill>
              </a:rPr>
              <a:t>製造・販売</a:t>
            </a:r>
            <a:r>
              <a:rPr lang="en-US" altLang="ja-JP" sz="800" dirty="0" smtClean="0">
                <a:solidFill>
                  <a:schemeClr val="bg1"/>
                </a:solidFill>
              </a:rPr>
              <a:t>〉</a:t>
            </a:r>
          </a:p>
          <a:p>
            <a:r>
              <a:rPr kumimoji="1" lang="ja-JP" altLang="en-US" sz="800" dirty="0" smtClean="0">
                <a:solidFill>
                  <a:schemeClr val="bg1"/>
                </a:solidFill>
              </a:rPr>
              <a:t>高知県高知市高知町</a:t>
            </a:r>
            <a:r>
              <a:rPr kumimoji="1" lang="en-US" altLang="ja-JP" sz="800" dirty="0" smtClean="0">
                <a:solidFill>
                  <a:schemeClr val="bg1"/>
                </a:solidFill>
              </a:rPr>
              <a:t>1-1</a:t>
            </a:r>
          </a:p>
          <a:p>
            <a:r>
              <a:rPr lang="ja-JP" altLang="en-US" sz="800" dirty="0">
                <a:solidFill>
                  <a:schemeClr val="bg1"/>
                </a:solidFill>
              </a:rPr>
              <a:t>株式</a:t>
            </a:r>
            <a:r>
              <a:rPr lang="ja-JP" altLang="en-US" sz="800" dirty="0" smtClean="0">
                <a:solidFill>
                  <a:schemeClr val="bg1"/>
                </a:solidFill>
              </a:rPr>
              <a:t>会社　高知サンフラッシュ</a:t>
            </a:r>
            <a:endParaRPr lang="en-US" altLang="ja-JP" sz="800" dirty="0" smtClean="0">
              <a:solidFill>
                <a:schemeClr val="bg1"/>
              </a:solidFill>
            </a:endParaRPr>
          </a:p>
          <a:p>
            <a:r>
              <a:rPr kumimoji="1" lang="en-US" altLang="ja-JP" sz="800" dirty="0" smtClean="0">
                <a:solidFill>
                  <a:schemeClr val="bg1"/>
                </a:solidFill>
              </a:rPr>
              <a:t>TEL:088-880-0000  FAX:088-880-0000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pic>
        <p:nvPicPr>
          <p:cNvPr id="1190" name="図 11"/>
          <p:cNvPicPr>
            <a:picLocks noChangeAspect="1"/>
          </p:cNvPicPr>
          <p:nvPr/>
        </p:nvPicPr>
        <p:blipFill>
          <a:blip r:embed="rId4"/>
          <a:srcRect t="27238" b="28601"/>
          <a:stretch>
            <a:fillRect/>
          </a:stretch>
        </p:blipFill>
        <p:spPr>
          <a:xfrm>
            <a:off x="8460793" y="856914"/>
            <a:ext cx="1905000" cy="841248"/>
          </a:xfrm>
          <a:prstGeom prst="rect">
            <a:avLst/>
          </a:prstGeom>
        </p:spPr>
      </p:pic>
      <p:sp>
        <p:nvSpPr>
          <p:cNvPr id="1191" name="テキスト ボックス 14"/>
          <p:cNvSpPr txBox="1"/>
          <p:nvPr/>
        </p:nvSpPr>
        <p:spPr>
          <a:xfrm>
            <a:off x="9487174" y="283764"/>
            <a:ext cx="12089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ON/OFF</a:t>
            </a:r>
            <a:r>
              <a:rPr kumimoji="1" lang="ja-JP" altLang="en-US" sz="1200" dirty="0" smtClean="0"/>
              <a:t>スイッチ</a:t>
            </a:r>
            <a:endParaRPr kumimoji="1" lang="ja-JP" altLang="en-US" sz="1200" dirty="0"/>
          </a:p>
        </p:txBody>
      </p:sp>
      <p:cxnSp>
        <p:nvCxnSpPr>
          <p:cNvPr id="1192" name="直線コネクタ 20"/>
          <p:cNvCxnSpPr>
            <a:stCxn id="1191" idx="2"/>
          </p:cNvCxnSpPr>
          <p:nvPr/>
        </p:nvCxnSpPr>
        <p:spPr>
          <a:xfrm flipH="1">
            <a:off x="9714717" y="560763"/>
            <a:ext cx="376950" cy="4069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3" name="テキスト ボックス 29"/>
          <p:cNvSpPr txBox="1"/>
          <p:nvPr/>
        </p:nvSpPr>
        <p:spPr>
          <a:xfrm>
            <a:off x="7227976" y="172751"/>
            <a:ext cx="1647048" cy="3068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SL-1000　</a:t>
            </a:r>
            <a:r>
              <a:rPr lang="ja-JP" altLang="en-US" sz="1400" dirty="0" smtClean="0"/>
              <a:t>製品</a:t>
            </a:r>
            <a:r>
              <a:rPr lang="ja-JP" altLang="en-US" sz="1400" dirty="0"/>
              <a:t>説明</a:t>
            </a:r>
            <a:endParaRPr kumimoji="1" lang="ja-JP" altLang="en-US" sz="1400" dirty="0"/>
          </a:p>
        </p:txBody>
      </p:sp>
      <p:sp>
        <p:nvSpPr>
          <p:cNvPr id="1194" name="テキスト ボックス 21"/>
          <p:cNvSpPr txBox="1"/>
          <p:nvPr/>
        </p:nvSpPr>
        <p:spPr>
          <a:xfrm>
            <a:off x="7321035" y="1097779"/>
            <a:ext cx="954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当社新開発</a:t>
            </a:r>
            <a:endParaRPr kumimoji="1" lang="en-US" altLang="ja-JP" sz="1200" dirty="0" smtClean="0"/>
          </a:p>
          <a:p>
            <a:r>
              <a:rPr kumimoji="1" lang="en-US" altLang="ja-JP" sz="1200" dirty="0" smtClean="0"/>
              <a:t>LED</a:t>
            </a:r>
            <a:r>
              <a:rPr kumimoji="1" lang="ja-JP" altLang="en-US" sz="1200" dirty="0" smtClean="0"/>
              <a:t>球</a:t>
            </a:r>
            <a:endParaRPr kumimoji="1" lang="ja-JP" altLang="en-US" sz="1200" dirty="0"/>
          </a:p>
        </p:txBody>
      </p:sp>
      <p:cxnSp>
        <p:nvCxnSpPr>
          <p:cNvPr id="1195" name="直線コネクタ 23"/>
          <p:cNvCxnSpPr>
            <a:stCxn id="1194" idx="3"/>
          </p:cNvCxnSpPr>
          <p:nvPr/>
        </p:nvCxnSpPr>
        <p:spPr>
          <a:xfrm flipV="1">
            <a:off x="8275142" y="1277538"/>
            <a:ext cx="424308" cy="510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6" name="テキスト ボックス 30"/>
          <p:cNvSpPr txBox="1"/>
          <p:nvPr/>
        </p:nvSpPr>
        <p:spPr>
          <a:xfrm>
            <a:off x="8429031" y="1663653"/>
            <a:ext cx="21162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超硬質ポリカーボネートボディ</a:t>
            </a:r>
            <a:endParaRPr kumimoji="1" lang="en-US" altLang="ja-JP" sz="1200" dirty="0" smtClean="0"/>
          </a:p>
          <a:p>
            <a:r>
              <a:rPr lang="ja-JP" altLang="en-US" sz="1200" dirty="0" smtClean="0"/>
              <a:t>高効率発電装置</a:t>
            </a:r>
            <a:r>
              <a:rPr lang="ja-JP" altLang="en-US" sz="1200" dirty="0"/>
              <a:t>内蔵</a:t>
            </a:r>
            <a:endParaRPr kumimoji="1" lang="ja-JP" altLang="en-US" sz="1200" dirty="0"/>
          </a:p>
        </p:txBody>
      </p:sp>
      <p:cxnSp>
        <p:nvCxnSpPr>
          <p:cNvPr id="1197" name="直線コネクタ 32"/>
          <p:cNvCxnSpPr/>
          <p:nvPr/>
        </p:nvCxnSpPr>
        <p:spPr>
          <a:xfrm flipH="1">
            <a:off x="9536187" y="1324841"/>
            <a:ext cx="49427" cy="306373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8" name="テキスト ボックス 33"/>
          <p:cNvSpPr txBox="1"/>
          <p:nvPr/>
        </p:nvSpPr>
        <p:spPr>
          <a:xfrm>
            <a:off x="10652756" y="857183"/>
            <a:ext cx="1143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背面充電</a:t>
            </a:r>
            <a:endParaRPr kumimoji="1" lang="en-US" altLang="ja-JP" sz="1200" dirty="0" smtClean="0"/>
          </a:p>
          <a:p>
            <a:r>
              <a:rPr kumimoji="1" lang="ja-JP" altLang="en-US" sz="1200" dirty="0" smtClean="0"/>
              <a:t>インジゲーター</a:t>
            </a:r>
            <a:endParaRPr kumimoji="1" lang="ja-JP" altLang="en-US" sz="1200" dirty="0"/>
          </a:p>
        </p:txBody>
      </p:sp>
      <p:cxnSp>
        <p:nvCxnSpPr>
          <p:cNvPr id="1199" name="直線コネクタ 35"/>
          <p:cNvCxnSpPr>
            <a:stCxn id="1190" idx="3"/>
            <a:endCxn id="1198" idx="1"/>
          </p:cNvCxnSpPr>
          <p:nvPr/>
        </p:nvCxnSpPr>
        <p:spPr>
          <a:xfrm flipV="1">
            <a:off x="10364932" y="1086716"/>
            <a:ext cx="285750" cy="190500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0" name="円/楕円 36"/>
          <p:cNvSpPr/>
          <p:nvPr/>
        </p:nvSpPr>
        <p:spPr>
          <a:xfrm>
            <a:off x="10864761" y="1300573"/>
            <a:ext cx="612000" cy="6120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1" name="テキスト ボックス 42"/>
          <p:cNvSpPr txBox="1"/>
          <p:nvPr/>
        </p:nvSpPr>
        <p:spPr>
          <a:xfrm>
            <a:off x="10953108" y="1897485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背面</a:t>
            </a:r>
            <a:endParaRPr kumimoji="1" lang="ja-JP" altLang="en-US" sz="1200" dirty="0"/>
          </a:p>
        </p:txBody>
      </p:sp>
      <p:sp>
        <p:nvSpPr>
          <p:cNvPr id="1202" name="テキスト ボックス 43"/>
          <p:cNvSpPr txBox="1"/>
          <p:nvPr/>
        </p:nvSpPr>
        <p:spPr>
          <a:xfrm>
            <a:off x="7114032" y="2131189"/>
            <a:ext cx="4807523" cy="23997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en-US" altLang="ja-JP" sz="1200" dirty="0" smtClean="0"/>
              <a:t>【</a:t>
            </a:r>
            <a:r>
              <a:rPr kumimoji="1" lang="ja-JP" altLang="en-US" sz="1200" dirty="0" smtClean="0"/>
              <a:t>製品スペック</a:t>
            </a:r>
            <a:r>
              <a:rPr kumimoji="1" lang="en-US" altLang="ja-JP" sz="1200" dirty="0" smtClean="0"/>
              <a:t>】</a:t>
            </a: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900" dirty="0" smtClean="0"/>
              <a:t>　・製品名：</a:t>
            </a:r>
            <a:r>
              <a:rPr lang="en-US" altLang="ja-JP" sz="900" dirty="0" smtClean="0"/>
              <a:t>SL-1000</a:t>
            </a: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900" dirty="0" smtClean="0"/>
              <a:t>　・サイズ：</a:t>
            </a:r>
            <a:r>
              <a:rPr lang="ja-JP" altLang="en-US" sz="900" dirty="0" smtClean="0"/>
              <a:t>前縁部</a:t>
            </a:r>
            <a:r>
              <a:rPr lang="en-US" altLang="ja-JP" sz="900" dirty="0" smtClean="0"/>
              <a:t>Φ40mm×L150mm</a:t>
            </a:r>
            <a:r>
              <a:rPr lang="ja-JP" altLang="en-US" sz="900" dirty="0" smtClean="0"/>
              <a:t>（後縁部は</a:t>
            </a:r>
            <a:r>
              <a:rPr lang="en-US" altLang="ja-JP" sz="900" dirty="0" smtClean="0"/>
              <a:t>Φ30mm</a:t>
            </a:r>
            <a:r>
              <a:rPr lang="ja-JP" altLang="en-US" sz="900" dirty="0" smtClean="0"/>
              <a:t>）</a:t>
            </a:r>
            <a:endParaRPr lang="en-US" altLang="ja-JP" sz="900" dirty="0" smtClean="0"/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900" dirty="0"/>
              <a:t>　</a:t>
            </a:r>
            <a:r>
              <a:rPr lang="ja-JP" altLang="en-US" sz="900" dirty="0" smtClean="0"/>
              <a:t>・重量：</a:t>
            </a:r>
            <a:r>
              <a:rPr lang="en-US" altLang="ja-JP" sz="900" dirty="0" smtClean="0"/>
              <a:t>52g</a:t>
            </a: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900" dirty="0" smtClean="0"/>
              <a:t>　・光量：</a:t>
            </a:r>
            <a:r>
              <a:rPr kumimoji="1" lang="en-US" altLang="ja-JP" sz="900" dirty="0" smtClean="0"/>
              <a:t>100,000</a:t>
            </a:r>
            <a:r>
              <a:rPr kumimoji="1" lang="ja-JP" altLang="en-US" sz="900" dirty="0" smtClean="0"/>
              <a:t>ルクス（</a:t>
            </a:r>
            <a:r>
              <a:rPr kumimoji="1" lang="en-US" altLang="ja-JP" sz="900" dirty="0" smtClean="0"/>
              <a:t>100,000</a:t>
            </a:r>
            <a:r>
              <a:rPr kumimoji="1" lang="ja-JP" altLang="en-US" sz="900" dirty="0" smtClean="0"/>
              <a:t>㏐）</a:t>
            </a:r>
            <a:endParaRPr kumimoji="1" lang="en-US" altLang="ja-JP" sz="900" dirty="0" smtClean="0"/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900" dirty="0"/>
              <a:t>　</a:t>
            </a:r>
            <a:r>
              <a:rPr lang="ja-JP" altLang="en-US" sz="900" dirty="0" smtClean="0"/>
              <a:t>・使用球：</a:t>
            </a:r>
            <a:r>
              <a:rPr lang="en-US" altLang="ja-JP" sz="900" dirty="0" smtClean="0"/>
              <a:t>LED</a:t>
            </a:r>
            <a:endParaRPr lang="en-US" altLang="ja-JP" sz="900" dirty="0" smtClean="0"/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ja-JP" sz="1200" dirty="0" smtClean="0"/>
              <a:t>【</a:t>
            </a:r>
            <a:r>
              <a:rPr lang="ja-JP" altLang="en-US" sz="1200" dirty="0" smtClean="0"/>
              <a:t>使用方法</a:t>
            </a:r>
            <a:r>
              <a:rPr lang="en-US" altLang="ja-JP" sz="1200" dirty="0" smtClean="0"/>
              <a:t>】</a:t>
            </a: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900" dirty="0"/>
              <a:t>　</a:t>
            </a:r>
            <a:r>
              <a:rPr kumimoji="1" lang="ja-JP" altLang="en-US" sz="900" dirty="0" smtClean="0"/>
              <a:t>・本体を振り、発電します（</a:t>
            </a:r>
            <a:r>
              <a:rPr kumimoji="1" lang="en-US" altLang="ja-JP" sz="900" dirty="0" smtClean="0"/>
              <a:t>20</a:t>
            </a:r>
            <a:r>
              <a:rPr kumimoji="1" lang="ja-JP" altLang="en-US" sz="900" dirty="0" smtClean="0"/>
              <a:t>回振ると満充電となります）</a:t>
            </a:r>
            <a:endParaRPr kumimoji="1" lang="en-US" altLang="ja-JP" sz="900" dirty="0" smtClean="0"/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900" dirty="0"/>
              <a:t>　</a:t>
            </a:r>
            <a:r>
              <a:rPr lang="ja-JP" altLang="en-US" sz="900" dirty="0" smtClean="0"/>
              <a:t>・本体のスイッチを</a:t>
            </a:r>
            <a:r>
              <a:rPr lang="en-US" altLang="ja-JP" sz="900" dirty="0" smtClean="0"/>
              <a:t>ON</a:t>
            </a:r>
            <a:r>
              <a:rPr lang="ja-JP" altLang="en-US" sz="900" dirty="0" smtClean="0"/>
              <a:t>にします。</a:t>
            </a:r>
            <a:endParaRPr lang="ja-JP" altLang="en-US" sz="900" dirty="0" smtClean="0"/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 smtClean="0"/>
              <a:t>【メーカー保証期間】</a:t>
            </a:r>
            <a:endParaRPr lang="ja-JP" altLang="en-US" sz="900" dirty="0" smtClean="0"/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900" dirty="0"/>
              <a:t>   ・</a:t>
            </a:r>
            <a:r>
              <a:rPr lang="ja-JP" altLang="en-US" sz="900" dirty="0" smtClean="0"/>
              <a:t>５年間（専門スタッフが状況に応じた修理対応などアフターサービスを行います）</a:t>
            </a:r>
            <a:endParaRPr lang="ja-JP" altLang="en-US" sz="1200" dirty="0" smtClean="0"/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en-US" altLang="ja-JP" sz="1200" dirty="0" smtClean="0"/>
              <a:t>【</a:t>
            </a:r>
            <a:r>
              <a:rPr kumimoji="1" lang="ja-JP" altLang="en-US" sz="1200" dirty="0" smtClean="0"/>
              <a:t>注意事項</a:t>
            </a:r>
            <a:r>
              <a:rPr kumimoji="1" lang="en-US" altLang="ja-JP" sz="1200" dirty="0" smtClean="0"/>
              <a:t>】</a:t>
            </a: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900" dirty="0" smtClean="0"/>
              <a:t>   ・非常に明るいため、光源を直視しないでください</a:t>
            </a:r>
            <a:endParaRPr kumimoji="1" lang="ja-JP" altLang="en-US" sz="900" dirty="0"/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900" dirty="0" smtClean="0"/>
              <a:t>   ・万が一不具合等が生じた場合は販売元にご連絡ください。</a:t>
            </a:r>
            <a:endParaRPr lang="ja-JP" altLang="en-US" sz="900" dirty="0" smtClean="0"/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ja-JP" altLang="en-US" sz="900" dirty="0" smtClean="0"/>
          </a:p>
        </p:txBody>
      </p:sp>
      <p:graphicFrame>
        <p:nvGraphicFramePr>
          <p:cNvPr id="1203" name="表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73732"/>
              </p:ext>
            </p:extLst>
          </p:nvPr>
        </p:nvGraphicFramePr>
        <p:xfrm>
          <a:off x="7141677" y="4496317"/>
          <a:ext cx="4690995" cy="19849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3521"/>
                <a:gridCol w="1011936"/>
                <a:gridCol w="999744"/>
                <a:gridCol w="975360"/>
                <a:gridCol w="1170434"/>
              </a:tblGrid>
              <a:tr h="169146">
                <a:tc>
                  <a:txBody>
                    <a:bodyPr/>
                    <a:lstStyle/>
                    <a:p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kumimoji="1" lang="ja-JP" altLang="en-US" sz="800" dirty="0" smtClean="0">
                          <a:solidFill>
                            <a:schemeClr val="tx1"/>
                          </a:solidFill>
                        </a:rPr>
                        <a:t>社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kumimoji="1" lang="ja-JP" altLang="en-US" sz="800" dirty="0" smtClean="0">
                          <a:solidFill>
                            <a:schemeClr val="tx1"/>
                          </a:solidFill>
                        </a:rPr>
                        <a:t>社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kumimoji="1" lang="ja-JP" altLang="en-US" sz="800" dirty="0" smtClean="0">
                          <a:solidFill>
                            <a:schemeClr val="tx1"/>
                          </a:solidFill>
                        </a:rPr>
                        <a:t>社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>
                          <a:solidFill>
                            <a:schemeClr val="tx1"/>
                          </a:solidFill>
                        </a:rPr>
                        <a:t>当社（</a:t>
                      </a:r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SL-1000</a:t>
                      </a:r>
                      <a:r>
                        <a:rPr kumimoji="1" lang="ja-JP" altLang="en-US" sz="800" dirty="0" smtClean="0">
                          <a:solidFill>
                            <a:schemeClr val="tx1"/>
                          </a:solidFill>
                        </a:rPr>
                        <a:t>）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697">
                <a:tc rowSpan="2">
                  <a:txBody>
                    <a:bodyPr/>
                    <a:lstStyle/>
                    <a:p>
                      <a:r>
                        <a:rPr kumimoji="1" lang="ja-JP" altLang="en-US" sz="800" dirty="0" smtClean="0">
                          <a:solidFill>
                            <a:schemeClr val="tx1"/>
                          </a:solidFill>
                        </a:rPr>
                        <a:t>サイズ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marT="45720" marB="45720" vert="horz" anchor="ctr" anchorCtr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Φ35mm×L200mm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Φ15mm×L100mm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Φ50mm×250mm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Φ40mm×L150mm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</a:tr>
              <a:tr h="240697">
                <a:tc vMerge="1">
                  <a:txBody>
                    <a:bodyPr/>
                    <a:lstStyle/>
                    <a:p>
                      <a:endParaRPr kumimoji="1" lang="ja-JP" altLang="en-US" sz="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△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◎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×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69146">
                <a:tc rowSpan="2">
                  <a:txBody>
                    <a:bodyPr/>
                    <a:lstStyle/>
                    <a:p>
                      <a:r>
                        <a:rPr kumimoji="1" lang="ja-JP" altLang="en-US" sz="800" dirty="0" smtClean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marT="45720" marB="45720" vert="horz" anchor="ctr" anchorCtr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200g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100g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225g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52g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69146">
                <a:tc vMerge="1">
                  <a:txBody>
                    <a:bodyPr/>
                    <a:lstStyle/>
                    <a:p>
                      <a:endParaRPr kumimoji="1" lang="ja-JP" altLang="en-US" sz="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△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×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◎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146">
                <a:tc rowSpan="2">
                  <a:txBody>
                    <a:bodyPr/>
                    <a:lstStyle/>
                    <a:p>
                      <a:r>
                        <a:rPr kumimoji="1" lang="ja-JP" altLang="en-US" sz="800" dirty="0" smtClean="0">
                          <a:solidFill>
                            <a:schemeClr val="tx1"/>
                          </a:solidFill>
                        </a:rPr>
                        <a:t>光量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marT="45720" marB="45720" vert="horz" anchor="ctr" anchorCtr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1800lm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1500lm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1000lm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</a:rPr>
                        <a:t>100,000ml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</a:tr>
              <a:tr h="169146">
                <a:tc vMerge="1">
                  <a:txBody>
                    <a:bodyPr/>
                    <a:lstStyle/>
                    <a:p>
                      <a:endParaRPr kumimoji="1" lang="ja-JP" altLang="en-US" sz="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△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×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◎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69146">
                <a:tc rowSpan="2">
                  <a:txBody>
                    <a:bodyPr/>
                    <a:lstStyle/>
                    <a:p>
                      <a:r>
                        <a:rPr kumimoji="1" lang="ja-JP" altLang="en-US" sz="800" dirty="0" smtClean="0">
                          <a:solidFill>
                            <a:schemeClr val="tx1"/>
                          </a:solidFill>
                        </a:rPr>
                        <a:t>電源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marT="45720" marB="45720" vert="horz" anchor="ctr" anchorCtr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>
                          <a:solidFill>
                            <a:schemeClr val="tx1"/>
                          </a:solidFill>
                        </a:rPr>
                        <a:t>ボタン電池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>
                          <a:solidFill>
                            <a:schemeClr val="tx1"/>
                          </a:solidFill>
                        </a:rPr>
                        <a:t>単三乾電池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>
                          <a:solidFill>
                            <a:schemeClr val="tx1"/>
                          </a:solidFill>
                        </a:rPr>
                        <a:t>発電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>
                          <a:solidFill>
                            <a:schemeClr val="tx1"/>
                          </a:solidFill>
                        </a:rPr>
                        <a:t>高効率発電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69146">
                <a:tc vMerge="1">
                  <a:txBody>
                    <a:bodyPr/>
                    <a:lstStyle/>
                    <a:p>
                      <a:endParaRPr kumimoji="1" lang="ja-JP" altLang="en-US" sz="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×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◎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04" name="テキスト ボックス 47"/>
          <p:cNvSpPr txBox="1"/>
          <p:nvPr/>
        </p:nvSpPr>
        <p:spPr>
          <a:xfrm>
            <a:off x="7114394" y="4271272"/>
            <a:ext cx="1107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【</a:t>
            </a:r>
            <a:r>
              <a:rPr kumimoji="1" lang="ja-JP" altLang="en-US" sz="1200" dirty="0" smtClean="0"/>
              <a:t>製品比較表</a:t>
            </a:r>
            <a:r>
              <a:rPr kumimoji="1" lang="en-US" altLang="ja-JP" sz="1200" dirty="0" smtClean="0"/>
              <a:t>】</a:t>
            </a:r>
            <a:endParaRPr kumimoji="1" lang="ja-JP" altLang="en-US" sz="1200" dirty="0"/>
          </a:p>
        </p:txBody>
      </p:sp>
      <p:sp>
        <p:nvSpPr>
          <p:cNvPr id="1205" name="テキスト ボックス 48"/>
          <p:cNvSpPr txBox="1"/>
          <p:nvPr/>
        </p:nvSpPr>
        <p:spPr>
          <a:xfrm>
            <a:off x="8217512" y="6483418"/>
            <a:ext cx="3021799" cy="306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SL-1000</a:t>
            </a:r>
            <a:r>
              <a:rPr kumimoji="1" lang="ja-JP" altLang="en-US" sz="1400" dirty="0" smtClean="0"/>
              <a:t>は、</a:t>
            </a:r>
            <a:r>
              <a:rPr kumimoji="1" lang="en-US" altLang="ja-JP" sz="1400" dirty="0" smtClean="0"/>
              <a:t>MIL</a:t>
            </a:r>
            <a:r>
              <a:rPr kumimoji="1" lang="ja-JP" altLang="en-US" sz="1400" dirty="0" smtClean="0"/>
              <a:t>規格に準拠しています</a:t>
            </a:r>
            <a:endParaRPr kumimoji="1" lang="ja-JP" altLang="en-US" sz="1400" dirty="0"/>
          </a:p>
        </p:txBody>
      </p:sp>
      <p:sp>
        <p:nvSpPr>
          <p:cNvPr id="1206" name="テキスト ボックス 16"/>
          <p:cNvSpPr txBox="1"/>
          <p:nvPr/>
        </p:nvSpPr>
        <p:spPr>
          <a:xfrm>
            <a:off x="1187671" y="2937483"/>
            <a:ext cx="47562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/>
              <a:t>いかなる環境下でも性能を発揮する、災害対応型ライトです。</a:t>
            </a:r>
            <a:endParaRPr kumimoji="1" lang="ja-JP" altLang="en-US" sz="1400" b="1" dirty="0"/>
          </a:p>
        </p:txBody>
      </p:sp>
      <p:pic>
        <p:nvPicPr>
          <p:cNvPr id="1207" name="図 22"/>
          <p:cNvPicPr>
            <a:picLocks noChangeAspect="1"/>
          </p:cNvPicPr>
          <p:nvPr/>
        </p:nvPicPr>
        <p:blipFill>
          <a:blip r:embed="rId5"/>
          <a:srcRect l="6265" t="22755" r="20612" b="28496"/>
          <a:stretch>
            <a:fillRect/>
          </a:stretch>
        </p:blipFill>
        <p:spPr>
          <a:xfrm>
            <a:off x="10928943" y="1353484"/>
            <a:ext cx="495489" cy="330326"/>
          </a:xfrm>
          <a:prstGeom prst="rect">
            <a:avLst/>
          </a:prstGeom>
        </p:spPr>
      </p:pic>
      <p:sp>
        <p:nvSpPr>
          <p:cNvPr id="1208" name="テキスト ボックス 49"/>
          <p:cNvSpPr txBox="1"/>
          <p:nvPr/>
        </p:nvSpPr>
        <p:spPr>
          <a:xfrm>
            <a:off x="7889826" y="467290"/>
            <a:ext cx="11881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焦点調整リング</a:t>
            </a:r>
            <a:endParaRPr kumimoji="1" lang="ja-JP" altLang="en-US" sz="1200" dirty="0"/>
          </a:p>
        </p:txBody>
      </p:sp>
      <p:cxnSp>
        <p:nvCxnSpPr>
          <p:cNvPr id="1209" name="直線コネクタ 45"/>
          <p:cNvCxnSpPr>
            <a:stCxn id="1208" idx="2"/>
          </p:cNvCxnSpPr>
          <p:nvPr/>
        </p:nvCxnSpPr>
        <p:spPr>
          <a:xfrm>
            <a:off x="8483899" y="744289"/>
            <a:ext cx="391574" cy="2600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0" name="テキスト ボックス 119"/>
          <p:cNvSpPr txBox="1"/>
          <p:nvPr/>
        </p:nvSpPr>
        <p:spPr>
          <a:xfrm>
            <a:off x="89463" y="530104"/>
            <a:ext cx="649303" cy="8301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/>
              <a:t>表</a:t>
            </a:r>
            <a:endParaRPr kumimoji="1" lang="ja-JP" altLang="en-US" sz="4800" dirty="0"/>
          </a:p>
        </p:txBody>
      </p:sp>
      <p:sp>
        <p:nvSpPr>
          <p:cNvPr id="1211" name="テキスト ボックス 120"/>
          <p:cNvSpPr txBox="1"/>
          <p:nvPr/>
        </p:nvSpPr>
        <p:spPr>
          <a:xfrm>
            <a:off x="6214796" y="537417"/>
            <a:ext cx="719071" cy="8301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裏</a:t>
            </a:r>
            <a:endParaRPr kumimoji="1" lang="ja-JP" altLang="en-US" sz="4800" dirty="0"/>
          </a:p>
        </p:txBody>
      </p:sp>
      <p:pic>
        <p:nvPicPr>
          <p:cNvPr id="1212" name="図 1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0104" y="6209616"/>
            <a:ext cx="1181260" cy="547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697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ocus">
  <a:themeElements>
    <a:clrScheme name="Focu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ocu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ocu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354</TotalTime>
  <Words>533</Words>
  <Application>JUST Focus</Application>
  <Paragraphs>120</Paragraph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3.3.2</AppVersion>
  <PresentationFormat>ユーザー設定</PresentationFormat>
  <Slides>3</Slides>
  <Notes>0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プレゼンテーション</dc:title>
  <dc:creator>pc007</dc:creator>
  <cp:lastModifiedBy>464538</cp:lastModifiedBy>
  <dcterms:created xsi:type="dcterms:W3CDTF">2017-10-31T02:37:50Z</dcterms:created>
  <dcterms:modified xsi:type="dcterms:W3CDTF">2018-01-16T23:57:02Z</dcterms:modified>
  <cp:revision>41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