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2"/>
  </p:sldMasterIdLst>
  <p:notesMasterIdLst>
    <p:notesMasterId r:id="rId3"/>
  </p:notesMasterIdLst>
  <p:handoutMasterIdLst>
    <p:handoutMasterId r:id="rId4"/>
  </p:handoutMasterIdLst>
  <p:sldIdLst>
    <p:sldId id="256" r:id="rId5"/>
    <p:sldId id="280" r:id="rId6"/>
    <p:sldId id="304" r:id="rId7"/>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66CC"/>
    <a:srgbClr val="00FFFF"/>
    <a:srgbClr val="009900"/>
    <a:srgbClr val="FF66FF"/>
    <a:srgbClr val="FFFF99"/>
    <a:srgbClr val="FFCC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淡色スタイル 3 - アクセント 1">
    <a:wholeTbl>
      <a:tcTxStyle>
        <a:fontRef idx="minor">
          <a:srgbClr val="00000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9"/>
    <p:restoredTop sz="60644" autoAdjust="0"/>
  </p:normalViewPr>
  <p:slideViewPr>
    <p:cSldViewPr>
      <p:cViewPr>
        <p:scale>
          <a:sx n="100" d="100"/>
          <a:sy n="100" d="100"/>
        </p:scale>
        <p:origin x="-1608" y="2520"/>
      </p:cViewPr>
      <p:guideLst>
        <p:guide orient="horz" pos="2160"/>
        <p:guide pos="2880"/>
      </p:guideLst>
    </p:cSldViewPr>
  </p:slideViewPr>
  <p:outlineViewPr>
    <p:cViewPr>
      <p:scale>
        <a:sx n="33" d="100"/>
        <a:sy n="33" d="100"/>
      </p:scale>
      <p:origin x="0" y="1980"/>
    </p:cViewPr>
  </p:outlineViewPr>
  <p:notesTextViewPr>
    <p:cViewPr>
      <p:scale>
        <a:sx n="100" d="100"/>
        <a:sy n="100" d="100"/>
      </p:scale>
      <p:origin x="0" y="0"/>
    </p:cViewPr>
  </p:notesTextViewPr>
  <p:sorterViewPr>
    <p:cViewPr>
      <p:scale>
        <a:sx n="79" d="100"/>
        <a:sy n="79" d="100"/>
      </p:scale>
      <p:origin x="0" y="3096"/>
    </p:cViewPr>
  </p:sorterViewPr>
  <p:notesViewPr>
    <p:cSldViewPr>
      <p:cViewPr varScale="1">
        <p:scale>
          <a:sx n="51" d="100"/>
          <a:sy n="51" d="100"/>
        </p:scale>
        <p:origin x="-2958" y="-96"/>
      </p:cViewPr>
      <p:guideLst>
        <p:guide orient="horz" pos="3084"/>
        <p:guide pos="2099"/>
        <p:guide orient="horz" pos="3107"/>
        <p:guide pos="2121"/>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26" name="ヘッダー プレースホルダ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dirty="0"/>
          </a:p>
        </p:txBody>
      </p:sp>
      <p:sp>
        <p:nvSpPr>
          <p:cNvPr id="1127" name="日付プレースホルダ 2"/>
          <p:cNvSpPr>
            <a:spLocks noGrp="1"/>
          </p:cNvSpPr>
          <p:nvPr>
            <p:ph type="dt" sz="quarter" idx="1"/>
          </p:nvPr>
        </p:nvSpPr>
        <p:spPr>
          <a:xfrm>
            <a:off x="3814763" y="1"/>
            <a:ext cx="2919412" cy="493713"/>
          </a:xfrm>
          <a:prstGeom prst="rect">
            <a:avLst/>
          </a:prstGeom>
        </p:spPr>
        <p:txBody>
          <a:bodyPr vert="horz" lIns="91434" tIns="45717" rIns="91434" bIns="45717" rtlCol="0"/>
          <a:lstStyle>
            <a:lvl1pPr algn="r">
              <a:defRPr sz="1200"/>
            </a:lvl1pPr>
          </a:lstStyle>
          <a:p>
            <a:fld id="{29BB5F25-2F5A-4992-9D04-A683751BF7E2}" type="datetimeFigureOut">
              <a:rPr kumimoji="1" lang="ja-JP" altLang="en-US" smtClean="0"/>
              <a:pPr/>
              <a:t>2020/3/6</a:t>
            </a:fld>
            <a:endParaRPr kumimoji="1" lang="ja-JP" altLang="en-US" dirty="0"/>
          </a:p>
        </p:txBody>
      </p:sp>
      <p:sp>
        <p:nvSpPr>
          <p:cNvPr id="1128" name="フッター プレースホルダ 3"/>
          <p:cNvSpPr>
            <a:spLocks noGrp="1"/>
          </p:cNvSpPr>
          <p:nvPr>
            <p:ph type="ftr" sz="quarter" idx="2"/>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dirty="0"/>
          </a:p>
        </p:txBody>
      </p:sp>
      <p:sp>
        <p:nvSpPr>
          <p:cNvPr id="1129" name="スライド番号プレースホルダ 4"/>
          <p:cNvSpPr>
            <a:spLocks noGrp="1"/>
          </p:cNvSpPr>
          <p:nvPr>
            <p:ph type="sldNum" sz="quarter" idx="3"/>
          </p:nvPr>
        </p:nvSpPr>
        <p:spPr>
          <a:xfrm>
            <a:off x="3814763" y="9371013"/>
            <a:ext cx="2919412" cy="493712"/>
          </a:xfrm>
          <a:prstGeom prst="rect">
            <a:avLst/>
          </a:prstGeom>
        </p:spPr>
        <p:txBody>
          <a:bodyPr vert="horz" lIns="91434" tIns="45717" rIns="91434" bIns="45717" rtlCol="0" anchor="b"/>
          <a:lstStyle>
            <a:lvl1pPr algn="r">
              <a:defRPr sz="1200"/>
            </a:lvl1pPr>
          </a:lstStyle>
          <a:p>
            <a:fld id="{9E1EAD9F-93E2-4D0A-9085-F7031CE1074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19" name="ヘッダー プレースホルダ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atin typeface="Arial" charset="0"/>
                <a:ea typeface="ＭＳ Ｐゴシック" pitchFamily="50" charset="-128"/>
              </a:defRPr>
            </a:lvl1pPr>
          </a:lstStyle>
          <a:p>
            <a:pPr>
              <a:defRPr/>
            </a:pPr>
            <a:endParaRPr lang="ja-JP" altLang="en-US" dirty="0"/>
          </a:p>
        </p:txBody>
      </p:sp>
      <p:sp>
        <p:nvSpPr>
          <p:cNvPr id="1120" name="日付プレースホルダ 2"/>
          <p:cNvSpPr>
            <a:spLocks noGrp="1"/>
          </p:cNvSpPr>
          <p:nvPr>
            <p:ph type="dt" idx="1"/>
          </p:nvPr>
        </p:nvSpPr>
        <p:spPr>
          <a:xfrm>
            <a:off x="3814763" y="1"/>
            <a:ext cx="2919412" cy="493713"/>
          </a:xfrm>
          <a:prstGeom prst="rect">
            <a:avLst/>
          </a:prstGeom>
        </p:spPr>
        <p:txBody>
          <a:bodyPr vert="horz" lIns="91434" tIns="45717" rIns="91434" bIns="45717" rtlCol="0"/>
          <a:lstStyle>
            <a:lvl1pPr algn="r">
              <a:defRPr sz="1200">
                <a:latin typeface="Arial" charset="0"/>
                <a:ea typeface="ＭＳ Ｐゴシック" pitchFamily="50" charset="-128"/>
              </a:defRPr>
            </a:lvl1pPr>
          </a:lstStyle>
          <a:p>
            <a:pPr>
              <a:defRPr/>
            </a:pPr>
            <a:fld id="{FDD6F070-D4F9-455C-A94A-2A6E2F033717}" type="datetimeFigureOut">
              <a:rPr lang="ja-JP" altLang="en-US"/>
              <a:pPr>
                <a:defRPr/>
              </a:pPr>
              <a:t>2020/3/6</a:t>
            </a:fld>
            <a:endParaRPr lang="ja-JP" altLang="en-US" dirty="0"/>
          </a:p>
        </p:txBody>
      </p:sp>
      <p:sp>
        <p:nvSpPr>
          <p:cNvPr id="1121" name="スライド イメージ プレースホルダ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34" tIns="45717" rIns="91434" bIns="45717" rtlCol="0" anchor="ctr"/>
          <a:lstStyle/>
          <a:p>
            <a:pPr lvl="0"/>
            <a:endParaRPr lang="ja-JP" altLang="en-US" noProof="0" dirty="0"/>
          </a:p>
        </p:txBody>
      </p:sp>
      <p:sp>
        <p:nvSpPr>
          <p:cNvPr id="1122" name="ノート プレースホルダ 4"/>
          <p:cNvSpPr>
            <a:spLocks noGrp="1"/>
          </p:cNvSpPr>
          <p:nvPr>
            <p:ph type="body" sz="quarter" idx="3"/>
          </p:nvPr>
        </p:nvSpPr>
        <p:spPr>
          <a:xfrm>
            <a:off x="673101" y="4686300"/>
            <a:ext cx="5389563" cy="4440238"/>
          </a:xfrm>
          <a:prstGeom prst="rect">
            <a:avLst/>
          </a:prstGeom>
        </p:spPr>
        <p:txBody>
          <a:bodyPr vert="horz" lIns="91434" tIns="45717" rIns="91434" bIns="45717"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3" name="フッター プレースホルダ 5"/>
          <p:cNvSpPr>
            <a:spLocks noGrp="1"/>
          </p:cNvSpPr>
          <p:nvPr>
            <p:ph type="ftr" sz="quarter" idx="4"/>
          </p:nvPr>
        </p:nvSpPr>
        <p:spPr>
          <a:xfrm>
            <a:off x="1" y="9371013"/>
            <a:ext cx="2919413" cy="493712"/>
          </a:xfrm>
          <a:prstGeom prst="rect">
            <a:avLst/>
          </a:prstGeom>
        </p:spPr>
        <p:txBody>
          <a:bodyPr vert="horz" lIns="91434" tIns="45717" rIns="91434" bIns="45717" rtlCol="0" anchor="b"/>
          <a:lstStyle>
            <a:lvl1pPr algn="l">
              <a:defRPr sz="1200">
                <a:latin typeface="Arial" charset="0"/>
                <a:ea typeface="ＭＳ Ｐゴシック" pitchFamily="50" charset="-128"/>
              </a:defRPr>
            </a:lvl1pPr>
          </a:lstStyle>
          <a:p>
            <a:pPr>
              <a:defRPr/>
            </a:pPr>
            <a:endParaRPr lang="ja-JP" altLang="en-US" dirty="0"/>
          </a:p>
        </p:txBody>
      </p:sp>
      <p:sp>
        <p:nvSpPr>
          <p:cNvPr id="1124" name="スライド番号プレースホルダ 6"/>
          <p:cNvSpPr>
            <a:spLocks noGrp="1"/>
          </p:cNvSpPr>
          <p:nvPr>
            <p:ph type="sldNum" sz="quarter" idx="5"/>
          </p:nvPr>
        </p:nvSpPr>
        <p:spPr>
          <a:xfrm>
            <a:off x="3814763" y="9371013"/>
            <a:ext cx="2919412" cy="493712"/>
          </a:xfrm>
          <a:prstGeom prst="rect">
            <a:avLst/>
          </a:prstGeom>
        </p:spPr>
        <p:txBody>
          <a:bodyPr vert="horz" lIns="91434" tIns="45717" rIns="91434" bIns="45717" rtlCol="0" anchor="b"/>
          <a:lstStyle>
            <a:lvl1pPr algn="r">
              <a:defRPr sz="1200">
                <a:latin typeface="Arial" charset="0"/>
                <a:ea typeface="ＭＳ Ｐゴシック" pitchFamily="50" charset="-128"/>
              </a:defRPr>
            </a:lvl1pPr>
          </a:lstStyle>
          <a:p>
            <a:pPr>
              <a:defRPr/>
            </a:pPr>
            <a:fld id="{815D5A8C-B34C-4782-92A2-3C5734CA1D9E}"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4" name="スライド イメージ プレースホルダ 1"/>
          <p:cNvSpPr>
            <a:spLocks noGrp="1" noRot="1" noChangeAspect="1"/>
          </p:cNvSpPr>
          <p:nvPr>
            <p:ph type="sldImg"/>
          </p:nvPr>
        </p:nvSpPr>
        <p:spPr/>
      </p:sp>
      <p:sp>
        <p:nvSpPr>
          <p:cNvPr id="1145" name="ノート プレースホルダ 2"/>
          <p:cNvSpPr>
            <a:spLocks noGrp="1"/>
          </p:cNvSpPr>
          <p:nvPr>
            <p:ph type="body" idx="1"/>
          </p:nvPr>
        </p:nvSpPr>
        <p:spPr>
          <a:xfrm>
            <a:off x="487561" y="4686300"/>
            <a:ext cx="5904655" cy="4440238"/>
          </a:xfrm>
        </p:spPr>
        <p:txBody>
          <a:bodyPr>
            <a:normAutofit/>
          </a:bodyPr>
          <a:lstStyle/>
          <a:p>
            <a:pPr defTabSz="906376">
              <a:defRPr/>
            </a:pPr>
            <a:endParaRPr lang="en-US" altLang="ja-JP" dirty="0"/>
          </a:p>
        </p:txBody>
      </p:sp>
      <p:sp>
        <p:nvSpPr>
          <p:cNvPr id="1146" name="スライド番号プレースホルダ 3"/>
          <p:cNvSpPr>
            <a:spLocks noGrp="1"/>
          </p:cNvSpPr>
          <p:nvPr>
            <p:ph type="sldNum" sz="quarter" idx="10"/>
          </p:nvPr>
        </p:nvSpPr>
        <p:spPr/>
        <p:txBody>
          <a:bodyPr/>
          <a:lstStyle/>
          <a:p>
            <a:pPr>
              <a:defRPr/>
            </a:pPr>
            <a:fld id="{815D5A8C-B34C-4782-92A2-3C5734CA1D9E}" type="slidenum">
              <a:rPr lang="ja-JP" altLang="en-US" smtClean="0"/>
              <a:pPr>
                <a:defRPr/>
              </a:pPr>
              <a:t>1</a:t>
            </a:fld>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3" name="四角形 680"/>
          <p:cNvSpPr>
            <a:spLocks noGrp="1" noRot="1" noChangeAspect="1"/>
          </p:cNvSpPr>
          <p:nvPr>
            <p:ph type="sldImg" idx="2"/>
          </p:nvPr>
        </p:nvSpPr>
        <p:spPr>
          <a:prstGeom prst="rect">
            <a:avLst/>
          </a:prstGeom>
        </p:spPr>
        <p:txBody>
          <a:bodyPr/>
          <a:lstStyle/>
          <a:p>
            <a:endParaRPr kumimoji="1" lang="ja-JP" altLang="en-US"/>
          </a:p>
        </p:txBody>
      </p:sp>
      <p:sp>
        <p:nvSpPr>
          <p:cNvPr id="1154" name="四角形 681"/>
          <p:cNvSpPr>
            <a:spLocks noGrp="1"/>
          </p:cNvSpPr>
          <p:nvPr>
            <p:ph type="body" sz="quarter" idx="3"/>
          </p:nvPr>
        </p:nvSpPr>
        <p:spPr>
          <a:prstGeom prst="rect">
            <a:avLst/>
          </a:prstGeom>
        </p:spPr>
        <p:txBody>
          <a:bodyPr/>
          <a:lstStyle/>
          <a:p>
            <a:endParaRPr kumimoji="1" lang="ja-JP" altLang="en-US"/>
          </a:p>
        </p:txBody>
      </p:sp>
      <p:sp>
        <p:nvSpPr>
          <p:cNvPr id="1155" name="四角形 682"/>
          <p:cNvSpPr>
            <a:spLocks noGrp="1"/>
          </p:cNvSpPr>
          <p:nvPr>
            <p:ph type="sldNum" sz="quarter" idx="5"/>
          </p:nvPr>
        </p:nvSpPr>
        <p:spPr>
          <a:prstGeom prst="rect">
            <a:avLst/>
          </a:prstGeom>
        </p:spPr>
        <p:txBody>
          <a:bodyPr vert="horz" lIns="91434" tIns="45717" rIns="91434" bIns="45717" rtlCol="0" anchor="b"/>
          <a:lstStyle>
            <a:lvl1pPr algn="r">
              <a:defRPr sz="1200">
                <a:latin typeface="Arial" charset="0"/>
                <a:ea typeface="ＭＳ Ｐゴシック" pitchFamily="50" charset="-128"/>
              </a:defRPr>
            </a:lvl1pPr>
          </a:lstStyle>
          <a:p>
            <a:pPr>
              <a:defRPr/>
            </a:pPr>
            <a:fld id="{815D5A8C-B34C-4782-92A2-3C5734CA1D9E}" type="slidenum">
              <a:rPr lang="ja-JP" altLang="en-US"/>
              <a:pPr>
                <a:defRPr/>
              </a:pPr>
              <a:t>2</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3.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203737"/>
            <a:ext cx="6172200" cy="179219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123950"/>
            <a:ext cx="6172200" cy="3072341"/>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315751"/>
            <a:ext cx="6172200" cy="564862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598192"/>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66185"/>
            <a:ext cx="4514850" cy="759819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9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7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315751"/>
            <a:ext cx="6172200" cy="570845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2020/3/6</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8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0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1_セクション見出し">
    <p:spTree>
      <p:nvGrpSpPr>
        <p:cNvPr id="0" name=""/>
        <p:cNvGrpSpPr/>
        <p:nvPr/>
      </p:nvGrpSpPr>
      <p:grpSpPr>
        <a:xfrm>
          <a:off x="0" y="0"/>
          <a:ext cx="0" cy="0"/>
          <a:chOff x="0" y="0"/>
          <a:chExt cx="0" cy="0"/>
        </a:xfrm>
      </p:grpSpPr>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1_タイトルとコンテンツ">
    <p:spTree>
      <p:nvGrpSpPr>
        <p:cNvPr id="0" name=""/>
        <p:cNvGrpSpPr/>
        <p:nvPr/>
      </p:nvGrpSpPr>
      <p:grpSpPr>
        <a:xfrm>
          <a:off x="0" y="0"/>
          <a:ext cx="0" cy="0"/>
          <a:chOff x="0" y="0"/>
          <a:chExt cx="0" cy="0"/>
        </a:xfrm>
      </p:grpSpPr>
      <p:sp>
        <p:nvSpPr>
          <p:cNvPr id="1111" name="日付プレースホルダー 3"/>
          <p:cNvSpPr>
            <a:spLocks noGrp="1"/>
          </p:cNvSpPr>
          <p:nvPr>
            <p:ph type="dt" sz="half" idx="10"/>
          </p:nvPr>
        </p:nvSpPr>
        <p:spPr/>
        <p:txBody>
          <a:bodyPr/>
          <a:lstStyle/>
          <a:p>
            <a:fld id="{04931351-92F6-47B4-B6FA-08BBE8070DF3}" type="datetimeFigureOut">
              <a:rPr lang="ja-JP" altLang="en-US" smtClean="0">
                <a:solidFill>
                  <a:prstClr val="black">
                    <a:tint val="75000"/>
                  </a:prstClr>
                </a:solidFill>
              </a:rPr>
              <a:pPr/>
              <a:t>2020/3/6</a:t>
            </a:fld>
            <a:endParaRPr lang="ja-JP" altLang="en-US">
              <a:solidFill>
                <a:prstClr val="black">
                  <a:tint val="75000"/>
                </a:prstClr>
              </a:solidFill>
            </a:endParaRPr>
          </a:p>
        </p:txBody>
      </p:sp>
      <p:sp>
        <p:nvSpPr>
          <p:cNvPr id="1112"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1113" name="スライド番号プレースホルダー 5"/>
          <p:cNvSpPr>
            <a:spLocks noGrp="1"/>
          </p:cNvSpPr>
          <p:nvPr>
            <p:ph type="sldNum" sz="quarter" idx="12"/>
          </p:nvPr>
        </p:nvSpPr>
        <p:spPr/>
        <p:txBody>
          <a:bodyPr/>
          <a:lstStyle/>
          <a:p>
            <a:fld id="{4E1BA656-2F84-4DA0-AE18-13749AE773DB}"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114" name="テキスト プレースホルダー 2"/>
          <p:cNvSpPr>
            <a:spLocks noGrp="1"/>
          </p:cNvSpPr>
          <p:nvPr>
            <p:ph idx="1"/>
          </p:nvPr>
        </p:nvSpPr>
        <p:spPr>
          <a:xfrm>
            <a:off x="334882" y="2133600"/>
            <a:ext cx="6188241" cy="5834552"/>
          </a:xfrm>
          <a:prstGeom prst="rect">
            <a:avLst/>
          </a:prstGeom>
        </p:spPr>
        <p:txBody>
          <a:bodyPr vert="horz" lIns="91424" tIns="45712" rIns="91424" bIns="45712" rtlCol="0">
            <a:normAutofit/>
          </a:bodyPr>
          <a:lstStyle>
            <a:lvl1pPr>
              <a:defRPr sz="2800"/>
            </a:lvl1pPr>
            <a:lvl2pPr>
              <a:defRPr sz="2100"/>
            </a:lvl2pPr>
            <a:lvl3pPr>
              <a:defRPr sz="1800"/>
            </a:lvl3pPr>
            <a:lvl4pPr>
              <a:defRPr sz="1600"/>
            </a:lvl4pPr>
            <a:lvl5pPr>
              <a:defRPr sz="1600"/>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115" name="タイトル プレースホルダー 1"/>
          <p:cNvSpPr>
            <a:spLocks noGrp="1"/>
          </p:cNvSpPr>
          <p:nvPr>
            <p:ph type="title"/>
          </p:nvPr>
        </p:nvSpPr>
        <p:spPr>
          <a:xfrm>
            <a:off x="342902" y="566281"/>
            <a:ext cx="6172200" cy="870808"/>
          </a:xfrm>
          <a:prstGeom prst="rect">
            <a:avLst/>
          </a:prstGeom>
        </p:spPr>
        <p:txBody>
          <a:bodyPr vert="horz" lIns="91424" tIns="45712" rIns="91424" bIns="45712" rtlCol="0" anchor="ctr">
            <a:noAutofit/>
          </a:bodyPr>
          <a:lstStyle>
            <a:lvl1pPr algn="l">
              <a:defRPr sz="3500" b="1"/>
            </a:lvl1pPr>
          </a:lstStyle>
          <a:p>
            <a:r>
              <a:rPr kumimoji="1" lang="ja-JP" altLang="en-US" smtClean="0"/>
              <a:t>マスタ タイトルの書式設定</a:t>
            </a:r>
            <a:endParaRPr kumimoji="1" lang="ja-JP" altLang="en-US" dirty="0"/>
          </a:p>
        </p:txBody>
      </p:sp>
      <p:pic>
        <p:nvPicPr>
          <p:cNvPr id="1116" name="図 2" descr="C:\Users\PD_Fukasawa\Desktop\Back-03.png"/>
          <p:cNvPicPr>
            <a:picLocks noChangeAspect="1" noChangeArrowheads="1"/>
          </p:cNvPicPr>
          <p:nvPr/>
        </p:nvPicPr>
        <p:blipFill>
          <a:blip r:embed="rId1">
            <a:duotone>
              <a:schemeClr val="accent4">
                <a:shade val="45000"/>
                <a:satMod val="135000"/>
              </a:schemeClr>
              <a:prstClr val="white"/>
            </a:duotone>
          </a:blip>
          <a:srcRect l="27940"/>
          <a:stretch>
            <a:fillRect/>
          </a:stretch>
        </p:blipFill>
        <p:spPr>
          <a:xfrm flipH="1">
            <a:off x="0" y="0"/>
            <a:ext cx="4941168" cy="9142080"/>
          </a:xfrm>
          <a:prstGeom prst="rect">
            <a:avLst/>
          </a:prstGeom>
          <a:noFill/>
        </p:spPr>
      </p:pic>
      <p:pic>
        <p:nvPicPr>
          <p:cNvPr id="1117" name="図 2" descr="C:\Users\PD_Fukasawa\Desktop\Back-03.png"/>
          <p:cNvPicPr>
            <a:picLocks noChangeAspect="1" noChangeArrowheads="1"/>
          </p:cNvPicPr>
          <p:nvPr userDrawn="1"/>
        </p:nvPicPr>
        <p:blipFill>
          <a:blip r:embed="rId1">
            <a:duotone>
              <a:schemeClr val="accent4">
                <a:shade val="45000"/>
                <a:satMod val="135000"/>
              </a:schemeClr>
              <a:prstClr val="white"/>
            </a:duotone>
          </a:blip>
          <a:srcRect l="27802" r="44106"/>
          <a:stretch>
            <a:fillRect/>
          </a:stretch>
        </p:blipFill>
        <p:spPr>
          <a:xfrm flipH="1">
            <a:off x="4931645" y="0"/>
            <a:ext cx="1926357" cy="9142080"/>
          </a:xfrm>
          <a:prstGeom prst="rect">
            <a:avLst/>
          </a:prstGeom>
          <a:noFill/>
        </p:spPr>
      </p:pic>
    </p:spTree>
    <p:extLst>
      <p:ext uri="{BB962C8B-B14F-4D97-AF65-F5344CB8AC3E}">
        <p14:creationId xmlns:p14="http://schemas.microsoft.com/office/powerpoint/2010/main" val="841356428"/>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3931929"/>
            <a:ext cx="6172200" cy="1408156"/>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579666"/>
            <a:ext cx="6172200" cy="2352263"/>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315753"/>
            <a:ext cx="2978088"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315753"/>
            <a:ext cx="3005091"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046818"/>
            <a:ext cx="2978088"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2899833"/>
            <a:ext cx="2978088"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046818"/>
            <a:ext cx="2978088"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2899833"/>
            <a:ext cx="2978088"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64066"/>
            <a:ext cx="2256235" cy="154940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2" y="364069"/>
            <a:ext cx="3545579" cy="75231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2" y="2267744"/>
            <a:ext cx="2256234" cy="56966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252187"/>
            <a:ext cx="4114800" cy="755652"/>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283524"/>
            <a:ext cx="4114800" cy="58384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068279"/>
            <a:ext cx="4114800" cy="89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8316416"/>
            <a:ext cx="3078342" cy="48683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558204"/>
            <a:ext cx="6172200" cy="132549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315751"/>
            <a:ext cx="6172200" cy="570845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8316416"/>
            <a:ext cx="1411914" cy="48683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2020/3/6</a:t>
            </a:fld>
            <a:endParaRPr lang="ja-JP" altLang="en-US" dirty="0"/>
          </a:p>
        </p:txBody>
      </p:sp>
      <p:sp>
        <p:nvSpPr>
          <p:cNvPr id="1029" name="スライド番号プレースホルダー 5"/>
          <p:cNvSpPr>
            <a:spLocks noGrp="1"/>
          </p:cNvSpPr>
          <p:nvPr>
            <p:ph type="sldNum" sz="quarter" idx="4"/>
          </p:nvPr>
        </p:nvSpPr>
        <p:spPr>
          <a:xfrm>
            <a:off x="5076183" y="8316416"/>
            <a:ext cx="1438917" cy="48683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 id="2147483901" r:id="rId15"/>
    <p:sldLayoutId id="2147483902" r:id="rId16"/>
    <p:sldLayoutId id="2147483903" r:id="rId17"/>
    <p:sldLayoutId id="2147483904" r:id="rId18"/>
    <p:sldLayoutId id="2147483905" r:id="rId19"/>
    <p:sldLayoutId id="2147483906" r:id="rId20"/>
    <p:sldLayoutId id="2147483907" r:id="rId21"/>
    <p:sldLayoutId id="2147483908" r:id="rId22"/>
    <p:sldLayoutId id="2147483909" r:id="rId23"/>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image" Target="../media/image3.png" /><Relationship Id="rId3" Type="http://schemas.openxmlformats.org/officeDocument/2006/relationships/slideLayout" Target="../slideLayouts/slideLayout23.xml" /><Relationship Id="rId4"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131" name="テキスト 639"/>
          <p:cNvSpPr txBox="1"/>
          <p:nvPr/>
        </p:nvSpPr>
        <p:spPr>
          <a:xfrm>
            <a:off x="837039" y="6143793"/>
            <a:ext cx="5677876" cy="2676763"/>
          </a:xfrm>
          <a:prstGeom prst="rect">
            <a:avLst/>
          </a:prstGeom>
        </p:spPr>
        <p:txBody>
          <a:bodyPr wrap="square">
            <a:spAutoFit/>
          </a:bodyPr>
          <a:lstStyle/>
          <a:p>
            <a:pPr>
              <a:defRPr lang="ja-JP" altLang="en-US"/>
            </a:pPr>
            <a:r>
              <a:rPr lang="ja-JP" altLang="en-US" sz="1400"/>
              <a:t>  教職員は、いじめの定義を十分に理解し、子どもとの日常的な関わりを通して、子どもの様子の変化をきめ細かく観察する。</a:t>
            </a:r>
            <a:endParaRPr lang="ja-JP" altLang="en-US"/>
          </a:p>
          <a:p>
            <a:pPr>
              <a:defRPr lang="ja-JP" altLang="en-US"/>
            </a:pPr>
            <a:endParaRPr lang="ja-JP" altLang="en-US" sz="1400"/>
          </a:p>
          <a:p>
            <a:pPr>
              <a:defRPr lang="ja-JP" altLang="en-US"/>
            </a:pPr>
            <a:r>
              <a:rPr lang="ja-JP" altLang="en-US" sz="1400"/>
              <a:t>　教職員は、担当する学級・学年にかかわらず、子どもの様子で気になることを見聞きした場合、迅速に「学校いじめ対策組織」に報告する。</a:t>
            </a:r>
          </a:p>
          <a:p>
            <a:pPr>
              <a:defRPr lang="ja-JP" altLang="en-US"/>
            </a:pPr>
            <a:endParaRPr lang="ja-JP" altLang="en-US" sz="1400"/>
          </a:p>
          <a:p>
            <a:pPr>
              <a:defRPr lang="ja-JP" altLang="en-US"/>
            </a:pPr>
            <a:r>
              <a:rPr lang="ja-JP" altLang="en-US" sz="1400"/>
              <a:t>　教職員から報告を受けた事案は、校長の指示のもと、「学校いじめ対策組織」で対応等について検討する。</a:t>
            </a:r>
          </a:p>
          <a:p>
            <a:pPr>
              <a:defRPr lang="ja-JP" altLang="en-US"/>
            </a:pPr>
            <a:endParaRPr lang="ja-JP" altLang="en-US" sz="1400"/>
          </a:p>
          <a:p>
            <a:pPr>
              <a:defRPr lang="ja-JP" altLang="en-US"/>
            </a:pPr>
            <a:r>
              <a:rPr lang="ja-JP" altLang="en-US" sz="1400"/>
              <a:t>　「学校いじめ対策組織」が認知したいじめに対して具体的な対応の在り方等について協議し、校長が決定する。教職員は、協議結果を踏まえて、組織的にいじめの解消に向けた対応を行う。</a:t>
            </a:r>
          </a:p>
        </p:txBody>
      </p:sp>
      <p:sp>
        <p:nvSpPr>
          <p:cNvPr id="1132" name="サブタイトル 2"/>
          <p:cNvSpPr>
            <a:spLocks noGrp="1"/>
          </p:cNvSpPr>
          <p:nvPr>
            <p:ph idx="1"/>
          </p:nvPr>
        </p:nvSpPr>
        <p:spPr>
          <a:xfrm>
            <a:off x="264759" y="1836000"/>
            <a:ext cx="6188241" cy="424495"/>
          </a:xfrm>
          <a:solidFill>
            <a:schemeClr val="bg1"/>
          </a:solidFill>
          <a:ln>
            <a:solidFill>
              <a:schemeClr val="bg1"/>
            </a:solidFill>
          </a:ln>
          <a:effectLst/>
        </p:spPr>
        <p:style>
          <a:lnRef idx="2">
            <a:srgbClr val="000000"/>
          </a:lnRef>
          <a:fillRef idx="1">
            <a:srgbClr val="000000"/>
          </a:fillRef>
          <a:effectRef idx="0">
            <a:srgbClr val="000000"/>
          </a:effectRef>
          <a:fontRef idx="minor"/>
        </p:style>
        <p:txBody>
          <a:bodyPr>
            <a:normAutofit/>
          </a:bodyPr>
          <a:lstStyle/>
          <a:p>
            <a:pPr marL="0" indent="0">
              <a:buNone/>
            </a:pPr>
            <a:r>
              <a:rPr kumimoji="1" lang="ja-JP" altLang="en-US" sz="2000">
                <a:latin typeface="メイリオ"/>
                <a:ea typeface="メイリオ"/>
              </a:rPr>
              <a:t>事例研修の進め方</a:t>
            </a:r>
          </a:p>
          <a:p>
            <a:endParaRPr kumimoji="1" lang="ja-JP" altLang="en-US">
              <a:latin typeface="メイリオ"/>
              <a:ea typeface="メイリオ"/>
            </a:endParaRPr>
          </a:p>
        </p:txBody>
      </p:sp>
      <p:sp>
        <p:nvSpPr>
          <p:cNvPr id="1133" name="タイトル 1"/>
          <p:cNvSpPr>
            <a:spLocks noGrp="1"/>
          </p:cNvSpPr>
          <p:nvPr>
            <p:ph type="title"/>
          </p:nvPr>
        </p:nvSpPr>
        <p:spPr>
          <a:xfrm>
            <a:off x="264815" y="324395"/>
            <a:ext cx="6404190" cy="502694"/>
          </a:xfrm>
          <a:prstGeom prst="roundRect">
            <a:avLst/>
          </a:prstGeom>
          <a:no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lstStyle/>
          <a:p>
            <a:pPr algn="l"/>
            <a:r>
              <a:rPr kumimoji="1" lang="ja-JP" altLang="en-US" sz="1050" b="0"/>
              <a:t>（５）いじめ事例を通した対応</a:t>
            </a:r>
            <a:endParaRPr sz="1050" b="0"/>
          </a:p>
        </p:txBody>
      </p:sp>
      <p:sp>
        <p:nvSpPr>
          <p:cNvPr id="1134" name="サブタイトル 2"/>
          <p:cNvSpPr txBox="1"/>
          <p:nvPr/>
        </p:nvSpPr>
        <p:spPr>
          <a:xfrm>
            <a:off x="334837" y="900000"/>
            <a:ext cx="6184041" cy="861420"/>
          </a:xfrm>
          <a:prstGeom prst="rect">
            <a:avLst/>
          </a:prstGeom>
          <a:noFill/>
          <a:ln w="9525">
            <a:solidFill>
              <a:schemeClr val="tx2"/>
            </a:solidFill>
            <a:miter lim="800000"/>
            <a:headEnd/>
            <a:tailEnd/>
          </a:ln>
        </p:spPr>
        <p:txBody>
          <a:bodyPr lIns="0" rIns="18288"/>
          <a:lstStyle/>
          <a:p>
            <a:pPr>
              <a:spcBef>
                <a:spcPct val="20000"/>
              </a:spcBef>
              <a:buClr>
                <a:srgbClr val="0BD0D9"/>
              </a:buClr>
              <a:buSzPct val="95000"/>
              <a:buFont typeface="Wingdings 2" pitchFamily="18" charset="2"/>
              <a:buNone/>
            </a:pPr>
            <a:r>
              <a:rPr lang="ja-JP" altLang="en-US" sz="1800" dirty="0" smtClean="0">
                <a:latin typeface="HG丸ｺﾞｼｯｸM-PRO" pitchFamily="50" charset="-128"/>
                <a:ea typeface="HG丸ｺﾞｼｯｸM-PRO" pitchFamily="50" charset="-128"/>
              </a:rPr>
              <a:t>ねらい</a:t>
            </a:r>
            <a:endParaRPr lang="en-US" altLang="ja-JP" sz="2000" dirty="0">
              <a:latin typeface="HG丸ｺﾞｼｯｸM-PRO" pitchFamily="50" charset="-128"/>
              <a:ea typeface="HG丸ｺﾞｼｯｸM-PRO" pitchFamily="50" charset="-128"/>
            </a:endParaRPr>
          </a:p>
          <a:p>
            <a:pPr>
              <a:spcBef>
                <a:spcPct val="20000"/>
              </a:spcBef>
              <a:buClr>
                <a:srgbClr val="0BD0D9"/>
              </a:buClr>
              <a:buSzPct val="95000"/>
              <a:buFont typeface="Wingdings 2" pitchFamily="18" charset="2"/>
              <a:buNone/>
            </a:pPr>
            <a:r>
              <a:rPr lang="ja-JP" altLang="en-US" sz="1400" dirty="0" smtClean="0">
                <a:latin typeface="HG丸ｺﾞｼｯｸM-PRO" pitchFamily="50" charset="-128"/>
                <a:ea typeface="HG丸ｺﾞｼｯｸM-PRO" pitchFamily="50" charset="-128"/>
              </a:rPr>
              <a:t>○いじめの解消に向けて、取組事例を通して「校内いじめ対策組織」の役</a:t>
            </a:r>
            <a:endParaRPr lang="en-US" altLang="ja-JP" sz="2000" dirty="0">
              <a:latin typeface="Constantia" pitchFamily="18" charset="0"/>
              <a:ea typeface="HGP明朝E" pitchFamily="18" charset="-128"/>
            </a:endParaRPr>
          </a:p>
          <a:p>
            <a:pPr>
              <a:spcBef>
                <a:spcPct val="20000"/>
              </a:spcBef>
              <a:buClr>
                <a:srgbClr val="0BD0D9"/>
              </a:buClr>
              <a:buSzPct val="95000"/>
              <a:buFont typeface="Wingdings 2" pitchFamily="18" charset="2"/>
              <a:buNone/>
            </a:pPr>
            <a:r>
              <a:rPr lang="ja-JP" altLang="en-US" sz="1400" dirty="0" smtClean="0">
                <a:latin typeface="HG丸ｺﾞｼｯｸM-PRO" pitchFamily="50" charset="-128"/>
                <a:ea typeface="HG丸ｺﾞｼｯｸM-PRO" pitchFamily="50" charset="-128"/>
              </a:rPr>
              <a:t>　割についての理解を深め、組織的に対応できるようにする。</a:t>
            </a:r>
          </a:p>
          <a:p>
            <a:pPr>
              <a:spcBef>
                <a:spcPct val="20000"/>
              </a:spcBef>
              <a:buClr>
                <a:srgbClr val="0BD0D9"/>
              </a:buClr>
              <a:buSzPct val="95000"/>
              <a:buFont typeface="Wingdings 2" pitchFamily="18" charset="2"/>
              <a:buNone/>
            </a:pPr>
            <a:endParaRPr lang="ja-JP" altLang="en-US" sz="2000" dirty="0">
              <a:latin typeface="Constantia" pitchFamily="18" charset="0"/>
              <a:ea typeface="HGP明朝E" pitchFamily="18" charset="-128"/>
            </a:endParaRPr>
          </a:p>
        </p:txBody>
      </p:sp>
      <p:pic>
        <p:nvPicPr>
          <p:cNvPr id="1135" name="図 8" descr="boy03_smile.png"/>
          <p:cNvPicPr>
            <a:picLocks noChangeAspect="1"/>
          </p:cNvPicPr>
          <p:nvPr/>
        </p:nvPicPr>
        <p:blipFill>
          <a:blip r:embed="rId1"/>
          <a:stretch>
            <a:fillRect/>
          </a:stretch>
        </p:blipFill>
        <p:spPr>
          <a:xfrm>
            <a:off x="-1295438" y="6612501"/>
            <a:ext cx="951309" cy="1947333"/>
          </a:xfrm>
          <a:prstGeom prst="rect">
            <a:avLst/>
          </a:prstGeom>
          <a:noFill/>
          <a:ln w="9525">
            <a:noFill/>
            <a:miter lim="800000"/>
            <a:headEnd/>
            <a:tailEnd/>
          </a:ln>
        </p:spPr>
      </p:pic>
      <p:pic>
        <p:nvPicPr>
          <p:cNvPr id="1136" name="図 10" descr="girl03_smile.png"/>
          <p:cNvPicPr>
            <a:picLocks noChangeAspect="1"/>
          </p:cNvPicPr>
          <p:nvPr/>
        </p:nvPicPr>
        <p:blipFill>
          <a:blip r:embed="rId2"/>
          <a:stretch>
            <a:fillRect/>
          </a:stretch>
        </p:blipFill>
        <p:spPr>
          <a:xfrm>
            <a:off x="-1971000" y="4212000"/>
            <a:ext cx="1351123" cy="1807633"/>
          </a:xfrm>
          <a:prstGeom prst="rect">
            <a:avLst/>
          </a:prstGeom>
          <a:noFill/>
          <a:ln w="9525">
            <a:noFill/>
            <a:miter lim="800000"/>
            <a:headEnd/>
            <a:tailEnd/>
          </a:ln>
        </p:spPr>
      </p:pic>
      <p:sp>
        <p:nvSpPr>
          <p:cNvPr id="1137" name="角丸四角形 637"/>
          <p:cNvSpPr/>
          <p:nvPr/>
        </p:nvSpPr>
        <p:spPr>
          <a:xfrm>
            <a:off x="315479" y="2200044"/>
            <a:ext cx="6203400" cy="3595420"/>
          </a:xfrm>
          <a:prstGeom prst="roundRect">
            <a:avLst>
              <a:gd name="adj" fmla="val 4368"/>
            </a:avLst>
          </a:prstGeom>
        </p:spPr>
        <p:style>
          <a:lnRef idx="1">
            <a:schemeClr val="accent4"/>
          </a:lnRef>
          <a:fillRef idx="2">
            <a:schemeClr val="accent4"/>
          </a:fillRef>
          <a:effectRef idx="1">
            <a:schemeClr val="accent4"/>
          </a:effectRef>
          <a:fontRef idx="minor">
            <a:schemeClr val="dk1"/>
          </a:fontRef>
        </p:style>
        <p:txBody>
          <a:bodyPr rtlCol="0" anchor="t" anchorCtr="0"/>
          <a:lstStyle/>
          <a:p>
            <a:pPr marL="0" indent="0" algn="l">
              <a:buNone/>
            </a:pPr>
            <a:r>
              <a:rPr kumimoji="1" lang="ja-JP" altLang="en-US" sz="2000" dirty="0">
                <a:solidFill>
                  <a:schemeClr val="tx1"/>
                </a:solidFill>
                <a:latin typeface="ＭＳ Ｐゴシック"/>
                <a:ea typeface="ＭＳ Ｐゴシック"/>
              </a:rPr>
              <a:t>１　個人演習</a:t>
            </a:r>
            <a:endParaRPr kumimoji="1" lang="ja-JP" altLang="en-US" sz="2400" dirty="0">
              <a:solidFill>
                <a:schemeClr val="tx1"/>
              </a:solidFill>
              <a:latin typeface="ＭＳ Ｐゴシック"/>
              <a:ea typeface="ＭＳ Ｐゴシック"/>
            </a:endParaRPr>
          </a:p>
          <a:p>
            <a:pPr marL="0" indent="0" algn="l">
              <a:lnSpc>
                <a:spcPts val="1500"/>
              </a:lnSpc>
              <a:buNone/>
            </a:pPr>
            <a:r>
              <a:rPr kumimoji="1" lang="ja-JP" altLang="en-US" sz="2400" dirty="0">
                <a:solidFill>
                  <a:schemeClr val="tx1"/>
                </a:solidFill>
                <a:latin typeface="ＭＳ Ｐゴシック"/>
                <a:ea typeface="ＭＳ Ｐゴシック"/>
              </a:rPr>
              <a:t>　　</a:t>
            </a:r>
            <a:r>
              <a:rPr kumimoji="1" lang="ja-JP" altLang="en-US" sz="1400" dirty="0">
                <a:solidFill>
                  <a:schemeClr val="tx1"/>
                </a:solidFill>
                <a:latin typeface="ＭＳ Ｐゴシック"/>
                <a:ea typeface="ＭＳ Ｐゴシック"/>
              </a:rPr>
              <a:t>・「事例の概要」を読み、いじめを解消するためには、どのような指導及び　</a:t>
            </a:r>
          </a:p>
          <a:p>
            <a:pPr marL="0" indent="0" algn="l">
              <a:lnSpc>
                <a:spcPts val="1500"/>
              </a:lnSpc>
              <a:buNone/>
            </a:pPr>
            <a:r>
              <a:rPr kumimoji="1" lang="ja-JP" altLang="en-US" sz="1400" dirty="0">
                <a:solidFill>
                  <a:schemeClr val="tx1"/>
                </a:solidFill>
                <a:latin typeface="ＭＳ Ｐゴシック"/>
                <a:ea typeface="ＭＳ Ｐゴシック"/>
              </a:rPr>
              <a:t>　　　　関係機関との連携が必要であるのかについて、取組の経過を</a:t>
            </a:r>
            <a:r>
              <a:rPr kumimoji="1" lang="ja-JP" altLang="en-US" sz="1400" dirty="0" smtClean="0">
                <a:solidFill>
                  <a:schemeClr val="tx1"/>
                </a:solidFill>
                <a:latin typeface="ＭＳ Ｐゴシック"/>
                <a:ea typeface="ＭＳ Ｐゴシック"/>
              </a:rPr>
              <a:t>記入する</a:t>
            </a:r>
            <a:r>
              <a:rPr kumimoji="1" lang="ja-JP" altLang="en-US" sz="1400" dirty="0">
                <a:solidFill>
                  <a:schemeClr val="tx1"/>
                </a:solidFill>
                <a:latin typeface="ＭＳ Ｐゴシック"/>
                <a:ea typeface="ＭＳ Ｐゴシック"/>
              </a:rPr>
              <a:t>。</a:t>
            </a:r>
            <a:r>
              <a:rPr kumimoji="1" lang="ja-JP" altLang="en-US" sz="2400" dirty="0">
                <a:solidFill>
                  <a:schemeClr val="tx1"/>
                </a:solidFill>
                <a:latin typeface="ＭＳ Ｐゴシック"/>
                <a:ea typeface="ＭＳ Ｐゴシック"/>
              </a:rPr>
              <a:t>　</a:t>
            </a:r>
            <a:endParaRPr kumimoji="1" lang="ja-JP" altLang="en-US" sz="1400" dirty="0">
              <a:solidFill>
                <a:schemeClr val="tx1"/>
              </a:solidFill>
              <a:latin typeface="ＭＳ Ｐゴシック"/>
              <a:ea typeface="ＭＳ Ｐゴシック"/>
            </a:endParaRPr>
          </a:p>
          <a:p>
            <a:pPr marL="0" indent="0" algn="l">
              <a:buNone/>
            </a:pPr>
            <a:r>
              <a:rPr kumimoji="1" lang="ja-JP" altLang="en-US" sz="2000" dirty="0">
                <a:solidFill>
                  <a:schemeClr val="tx1"/>
                </a:solidFill>
                <a:latin typeface="ＭＳ Ｐゴシック"/>
                <a:ea typeface="ＭＳ Ｐゴシック"/>
              </a:rPr>
              <a:t>２　グループ協議</a:t>
            </a:r>
            <a:endParaRPr kumimoji="1" lang="ja-JP" altLang="en-US" sz="2400" dirty="0">
              <a:solidFill>
                <a:schemeClr val="tx1"/>
              </a:solidFill>
              <a:latin typeface="ＭＳ Ｐゴシック"/>
              <a:ea typeface="ＭＳ Ｐゴシック"/>
            </a:endParaRPr>
          </a:p>
          <a:p>
            <a:pPr marL="0" indent="0" algn="l">
              <a:lnSpc>
                <a:spcPts val="1500"/>
              </a:lnSpc>
              <a:buNone/>
            </a:pPr>
            <a:r>
              <a:rPr kumimoji="1" lang="ja-JP" altLang="en-US" sz="2400" dirty="0">
                <a:solidFill>
                  <a:schemeClr val="tx1"/>
                </a:solidFill>
                <a:latin typeface="ＭＳ Ｐゴシック"/>
                <a:ea typeface="ＭＳ Ｐゴシック"/>
              </a:rPr>
              <a:t>　　</a:t>
            </a:r>
            <a:r>
              <a:rPr kumimoji="1" lang="ja-JP" altLang="en-US" sz="1400" dirty="0">
                <a:solidFill>
                  <a:schemeClr val="tx1"/>
                </a:solidFill>
                <a:latin typeface="ＭＳ Ｐゴシック"/>
                <a:ea typeface="ＭＳ Ｐゴシック"/>
              </a:rPr>
              <a:t>・グループで意見交換をする。</a:t>
            </a:r>
            <a:endParaRPr kumimoji="1" lang="ja-JP" altLang="en-US" sz="1000" dirty="0">
              <a:solidFill>
                <a:schemeClr val="tx1"/>
              </a:solidFill>
              <a:latin typeface="ＭＳ Ｐゴシック"/>
              <a:ea typeface="ＭＳ Ｐゴシック"/>
            </a:endParaRPr>
          </a:p>
          <a:p>
            <a:pPr marL="0" indent="0" algn="l">
              <a:lnSpc>
                <a:spcPts val="1500"/>
              </a:lnSpc>
              <a:buNone/>
            </a:pPr>
            <a:r>
              <a:rPr kumimoji="1" lang="ja-JP" altLang="en-US" sz="1400" dirty="0">
                <a:solidFill>
                  <a:schemeClr val="tx1"/>
                </a:solidFill>
                <a:latin typeface="ＭＳ Ｐゴシック"/>
                <a:ea typeface="ＭＳ Ｐゴシック"/>
              </a:rPr>
              <a:t>　　　 ・取組の経過をグループで話し合い、まとめる。</a:t>
            </a:r>
            <a:endParaRPr kumimoji="1" lang="ja-JP" altLang="en-US" sz="2400" dirty="0">
              <a:solidFill>
                <a:schemeClr val="tx1"/>
              </a:solidFill>
              <a:latin typeface="ＭＳ Ｐゴシック"/>
              <a:ea typeface="ＭＳ Ｐゴシック"/>
            </a:endParaRPr>
          </a:p>
          <a:p>
            <a:pPr marL="0" indent="0" algn="l">
              <a:buNone/>
            </a:pPr>
            <a:r>
              <a:rPr kumimoji="1" lang="ja-JP" altLang="en-US" sz="2000" dirty="0">
                <a:solidFill>
                  <a:schemeClr val="tx1"/>
                </a:solidFill>
                <a:latin typeface="ＭＳ Ｐゴシック"/>
                <a:ea typeface="ＭＳ Ｐゴシック"/>
              </a:rPr>
              <a:t>３　全体発表</a:t>
            </a:r>
            <a:endParaRPr kumimoji="1" lang="ja-JP" altLang="en-US" sz="1400" dirty="0">
              <a:solidFill>
                <a:schemeClr val="tx1"/>
              </a:solidFill>
              <a:latin typeface="ＭＳ Ｐゴシック"/>
              <a:ea typeface="ＭＳ Ｐゴシック"/>
            </a:endParaRPr>
          </a:p>
          <a:p>
            <a:pPr marL="0" indent="0" algn="l">
              <a:lnSpc>
                <a:spcPts val="1500"/>
              </a:lnSpc>
              <a:buNone/>
            </a:pPr>
            <a:r>
              <a:rPr kumimoji="1" lang="ja-JP" altLang="en-US" sz="1400" dirty="0">
                <a:solidFill>
                  <a:schemeClr val="tx1"/>
                </a:solidFill>
                <a:latin typeface="ＭＳ Ｐゴシック"/>
                <a:ea typeface="ＭＳ Ｐゴシック"/>
              </a:rPr>
              <a:t>　　　・事例の概要の問題点及び取組の経過について発表する。</a:t>
            </a:r>
            <a:endParaRPr kumimoji="1" lang="ja-JP" altLang="en-US" sz="2400" dirty="0">
              <a:solidFill>
                <a:schemeClr val="tx1"/>
              </a:solidFill>
              <a:latin typeface="ＭＳ Ｐゴシック"/>
              <a:ea typeface="ＭＳ Ｐゴシック"/>
            </a:endParaRPr>
          </a:p>
          <a:p>
            <a:pPr marL="0" indent="0" algn="l">
              <a:buNone/>
            </a:pPr>
            <a:r>
              <a:rPr kumimoji="1" lang="ja-JP" altLang="en-US" sz="2000" dirty="0">
                <a:solidFill>
                  <a:schemeClr val="tx1"/>
                </a:solidFill>
                <a:latin typeface="ＭＳ Ｐゴシック"/>
                <a:ea typeface="ＭＳ Ｐゴシック"/>
              </a:rPr>
              <a:t>４　事例における対応についての評価</a:t>
            </a:r>
            <a:endParaRPr kumimoji="1" lang="ja-JP" altLang="en-US" sz="2400" dirty="0">
              <a:solidFill>
                <a:schemeClr val="tx1"/>
              </a:solidFill>
              <a:latin typeface="ＭＳ Ｐゴシック"/>
              <a:ea typeface="ＭＳ Ｐゴシック"/>
            </a:endParaRPr>
          </a:p>
          <a:p>
            <a:pPr marL="0" indent="0" algn="l">
              <a:lnSpc>
                <a:spcPts val="1500"/>
              </a:lnSpc>
              <a:buNone/>
            </a:pPr>
            <a:r>
              <a:rPr kumimoji="1" lang="ja-JP" altLang="en-US" sz="1400" dirty="0">
                <a:solidFill>
                  <a:schemeClr val="tx1"/>
                </a:solidFill>
                <a:latin typeface="ＭＳ Ｐゴシック"/>
                <a:ea typeface="ＭＳ Ｐゴシック"/>
              </a:rPr>
              <a:t>　　　・自校の「学校いじめ防止基本方針」を踏まえ、「校内いじめ対策組織」を　</a:t>
            </a:r>
            <a:endParaRPr kumimoji="1" lang="ja-JP" altLang="en-US" sz="600" dirty="0">
              <a:solidFill>
                <a:schemeClr val="tx1"/>
              </a:solidFill>
              <a:latin typeface="ＭＳ Ｐゴシック"/>
              <a:ea typeface="ＭＳ Ｐゴシック"/>
            </a:endParaRPr>
          </a:p>
          <a:p>
            <a:pPr marL="0" indent="0" algn="l">
              <a:lnSpc>
                <a:spcPts val="1500"/>
              </a:lnSpc>
              <a:buNone/>
            </a:pPr>
            <a:r>
              <a:rPr kumimoji="1" lang="ja-JP" altLang="en-US" sz="1400" dirty="0">
                <a:solidFill>
                  <a:schemeClr val="tx1"/>
                </a:solidFill>
                <a:latin typeface="ＭＳ Ｐゴシック"/>
                <a:ea typeface="ＭＳ Ｐゴシック"/>
              </a:rPr>
              <a:t>　　　　核とした組織的な取組となっているかなどについて、校長による解説と</a:t>
            </a:r>
          </a:p>
          <a:p>
            <a:pPr marL="0" indent="0" algn="l">
              <a:lnSpc>
                <a:spcPts val="1500"/>
              </a:lnSpc>
              <a:buNone/>
            </a:pPr>
            <a:r>
              <a:rPr kumimoji="1" lang="ja-JP" altLang="en-US" sz="1400" dirty="0">
                <a:solidFill>
                  <a:schemeClr val="tx1"/>
                </a:solidFill>
                <a:latin typeface="ＭＳ Ｐゴシック"/>
                <a:ea typeface="ＭＳ Ｐゴシック"/>
              </a:rPr>
              <a:t>　　　　講評を行う。　</a:t>
            </a:r>
            <a:endParaRPr kumimoji="1" lang="ja-JP" altLang="en-US" sz="2400" dirty="0">
              <a:solidFill>
                <a:schemeClr val="tx1"/>
              </a:solidFill>
              <a:latin typeface="ＭＳ Ｐゴシック"/>
              <a:ea typeface="ＭＳ Ｐゴシック"/>
            </a:endParaRPr>
          </a:p>
          <a:p>
            <a:pPr marL="0" indent="0" algn="l">
              <a:buNone/>
            </a:pPr>
            <a:r>
              <a:rPr kumimoji="1" lang="ja-JP" altLang="en-US" sz="2000" dirty="0">
                <a:solidFill>
                  <a:schemeClr val="tx1"/>
                </a:solidFill>
                <a:latin typeface="ＭＳ Ｐゴシック"/>
                <a:ea typeface="ＭＳ Ｐゴシック"/>
              </a:rPr>
              <a:t>５　事例からの学び</a:t>
            </a:r>
            <a:endParaRPr kumimoji="1" lang="ja-JP" altLang="en-US" sz="2400" dirty="0">
              <a:solidFill>
                <a:schemeClr val="tx1"/>
              </a:solidFill>
              <a:latin typeface="ＭＳ Ｐゴシック"/>
              <a:ea typeface="ＭＳ Ｐゴシック"/>
            </a:endParaRPr>
          </a:p>
          <a:p>
            <a:pPr marL="0" indent="0" algn="l">
              <a:lnSpc>
                <a:spcPts val="1500"/>
              </a:lnSpc>
              <a:buNone/>
            </a:pPr>
            <a:r>
              <a:rPr kumimoji="1" lang="ja-JP" altLang="en-US" sz="1400" dirty="0">
                <a:solidFill>
                  <a:schemeClr val="tx1"/>
                </a:solidFill>
                <a:latin typeface="ＭＳ Ｐゴシック"/>
                <a:ea typeface="ＭＳ Ｐゴシック"/>
              </a:rPr>
              <a:t>　　　・事例研修を振り返り、学んだことをまとめる。</a:t>
            </a:r>
            <a:endParaRPr kumimoji="1" lang="ja-JP" altLang="en-US" sz="2400" dirty="0">
              <a:solidFill>
                <a:schemeClr val="tx1"/>
              </a:solidFill>
              <a:latin typeface="ＭＳ Ｐゴシック"/>
              <a:ea typeface="ＭＳ Ｐゴシック"/>
            </a:endParaRPr>
          </a:p>
          <a:p>
            <a:pPr marL="0" indent="0" algn="l">
              <a:buNone/>
            </a:pPr>
            <a:endParaRPr kumimoji="1" lang="ja-JP" altLang="en-US" sz="2400" dirty="0">
              <a:solidFill>
                <a:schemeClr val="tx1"/>
              </a:solidFill>
              <a:latin typeface="ＭＳ Ｐゴシック"/>
              <a:ea typeface="ＭＳ Ｐゴシック"/>
            </a:endParaRPr>
          </a:p>
          <a:p>
            <a:pPr marL="457200" indent="-457200" algn="l">
              <a:buAutoNum type="arabicPeriod"/>
            </a:pPr>
            <a:endParaRPr kumimoji="1" lang="ja-JP" altLang="en-US" sz="1100" b="1" dirty="0">
              <a:solidFill>
                <a:schemeClr val="accent1">
                  <a:lumMod val="75000"/>
                </a:schemeClr>
              </a:solidFill>
              <a:latin typeface="ＭＳ Ｐゴシック"/>
              <a:ea typeface="ＭＳ Ｐゴシック"/>
            </a:endParaRPr>
          </a:p>
          <a:p>
            <a:pPr marL="514350" indent="-514350" algn="l">
              <a:buAutoNum type="arabicPeriod"/>
            </a:pPr>
            <a:endParaRPr kumimoji="1" lang="ja-JP" altLang="en-US" sz="3200" b="1" dirty="0">
              <a:solidFill>
                <a:schemeClr val="accent1">
                  <a:lumMod val="75000"/>
                </a:schemeClr>
              </a:solidFill>
              <a:latin typeface="ＭＳ Ｐゴシック"/>
              <a:ea typeface="ＭＳ Ｐゴシック"/>
            </a:endParaRPr>
          </a:p>
        </p:txBody>
      </p:sp>
      <p:sp>
        <p:nvSpPr>
          <p:cNvPr id="1138" name="サブタイトル 638"/>
          <p:cNvSpPr/>
          <p:nvPr/>
        </p:nvSpPr>
        <p:spPr>
          <a:xfrm>
            <a:off x="264759" y="5845891"/>
            <a:ext cx="6188241" cy="347484"/>
          </a:xfrm>
          <a:prstGeom prst="rect">
            <a:avLst/>
          </a:prstGeom>
          <a:solidFill>
            <a:schemeClr val="bg1"/>
          </a:solidFill>
          <a:ln>
            <a:solidFill>
              <a:schemeClr val="bg1"/>
            </a:solidFill>
          </a:ln>
          <a:effectLst/>
        </p:spPr>
        <p:style>
          <a:lnRef idx="2">
            <a:srgbClr val="000000"/>
          </a:lnRef>
          <a:fillRef idx="1">
            <a:srgbClr val="000000"/>
          </a:fillRef>
          <a:effectRef idx="0">
            <a:srgbClr val="000000"/>
          </a:effectRef>
          <a:fontRef idx="minor"/>
        </p:style>
        <p:txBody>
          <a:bodyPr>
            <a:normAutofit lnSpcReduction="10000"/>
          </a:bodyPr>
          <a:lstStyle>
            <a:lvl1pPr marL="4572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16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16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1800">
                <a:latin typeface="メイリオ"/>
                <a:ea typeface="メイリオ"/>
              </a:rPr>
              <a:t>組織的な対応を行うための改善のポイント</a:t>
            </a:r>
          </a:p>
          <a:p>
            <a:endParaRPr kumimoji="1" lang="ja-JP" altLang="en-US" sz="1800">
              <a:latin typeface="メイリオ"/>
              <a:ea typeface="メイリオ"/>
            </a:endParaRPr>
          </a:p>
        </p:txBody>
      </p:sp>
      <p:sp>
        <p:nvSpPr>
          <p:cNvPr id="1139" name="四角形 641"/>
          <p:cNvSpPr/>
          <p:nvPr/>
        </p:nvSpPr>
        <p:spPr>
          <a:xfrm>
            <a:off x="261000" y="6084000"/>
            <a:ext cx="593249" cy="583883"/>
          </a:xfrm>
          <a:prstGeom prst="rect">
            <a:avLst/>
          </a:prstGeom>
        </p:spPr>
        <p:txBody>
          <a:bodyPr wrap="none" anchor="ctr">
            <a:spAutoFit/>
          </a:bodyPr>
          <a:lstStyle/>
          <a:p>
            <a:pPr algn="ctr">
              <a:defRPr lang="ja-JP" altLang="en-US"/>
            </a:pPr>
            <a:r>
              <a:rPr lang="ja-JP" altLang="en-US" sz="3200">
                <a:ln w="12700" cap="flat" cmpd="sng">
                  <a:solidFill>
                    <a:schemeClr val="tx2">
                      <a:lumMod val="75000"/>
                    </a:schemeClr>
                  </a:solidFill>
                  <a:prstDash val="solid"/>
                  <a:bevel/>
                </a:ln>
                <a:solidFill>
                  <a:schemeClr val="tx2">
                    <a:lumMod val="40000"/>
                    <a:lumOff val="60000"/>
                  </a:schemeClr>
                </a:solidFill>
                <a:ea typeface="ＭＳ Ｐゴシック"/>
              </a:rPr>
              <a:t>➀</a:t>
            </a:r>
          </a:p>
        </p:txBody>
      </p:sp>
      <p:sp>
        <p:nvSpPr>
          <p:cNvPr id="1140" name="四角形 648"/>
          <p:cNvSpPr/>
          <p:nvPr/>
        </p:nvSpPr>
        <p:spPr>
          <a:xfrm>
            <a:off x="264759" y="6732000"/>
            <a:ext cx="593249" cy="583883"/>
          </a:xfrm>
          <a:prstGeom prst="rect">
            <a:avLst/>
          </a:prstGeom>
        </p:spPr>
        <p:txBody>
          <a:bodyPr wrap="none" anchor="ctr">
            <a:spAutoFit/>
          </a:bodyPr>
          <a:lstStyle/>
          <a:p>
            <a:pPr algn="ctr">
              <a:defRPr lang="ja-JP" altLang="en-US"/>
            </a:pPr>
            <a:r>
              <a:rPr lang="ja-JP" altLang="en-US" sz="3200">
                <a:ln w="12700" cap="flat" cmpd="sng">
                  <a:solidFill>
                    <a:schemeClr val="tx2">
                      <a:lumMod val="75000"/>
                    </a:schemeClr>
                  </a:solidFill>
                  <a:prstDash val="solid"/>
                  <a:bevel/>
                </a:ln>
                <a:solidFill>
                  <a:schemeClr val="tx2">
                    <a:lumMod val="40000"/>
                    <a:lumOff val="60000"/>
                  </a:schemeClr>
                </a:solidFill>
                <a:ea typeface="ＭＳ Ｐゴシック"/>
              </a:rPr>
              <a:t>②</a:t>
            </a:r>
          </a:p>
        </p:txBody>
      </p:sp>
      <p:sp>
        <p:nvSpPr>
          <p:cNvPr id="1141" name="四角形 649"/>
          <p:cNvSpPr/>
          <p:nvPr/>
        </p:nvSpPr>
        <p:spPr>
          <a:xfrm>
            <a:off x="264759" y="8172000"/>
            <a:ext cx="593249" cy="583883"/>
          </a:xfrm>
          <a:prstGeom prst="rect">
            <a:avLst/>
          </a:prstGeom>
        </p:spPr>
        <p:txBody>
          <a:bodyPr wrap="none" anchor="ctr">
            <a:spAutoFit/>
          </a:bodyPr>
          <a:lstStyle/>
          <a:p>
            <a:pPr algn="ctr">
              <a:defRPr lang="ja-JP" altLang="en-US"/>
            </a:pPr>
            <a:r>
              <a:rPr lang="ja-JP" altLang="en-US" sz="3200">
                <a:ln w="12700" cap="flat" cmpd="sng">
                  <a:solidFill>
                    <a:schemeClr val="tx2">
                      <a:lumMod val="75000"/>
                    </a:schemeClr>
                  </a:solidFill>
                  <a:prstDash val="solid"/>
                  <a:bevel/>
                </a:ln>
                <a:solidFill>
                  <a:schemeClr val="tx2">
                    <a:lumMod val="40000"/>
                    <a:lumOff val="60000"/>
                  </a:schemeClr>
                </a:solidFill>
                <a:ea typeface="ＭＳ Ｐゴシック"/>
              </a:rPr>
              <a:t>④</a:t>
            </a:r>
          </a:p>
        </p:txBody>
      </p:sp>
      <p:sp>
        <p:nvSpPr>
          <p:cNvPr id="1142" name="四角形 650"/>
          <p:cNvSpPr/>
          <p:nvPr/>
        </p:nvSpPr>
        <p:spPr>
          <a:xfrm>
            <a:off x="281890" y="7453599"/>
            <a:ext cx="593249" cy="583883"/>
          </a:xfrm>
          <a:prstGeom prst="rect">
            <a:avLst/>
          </a:prstGeom>
        </p:spPr>
        <p:txBody>
          <a:bodyPr wrap="none" anchor="ctr">
            <a:spAutoFit/>
          </a:bodyPr>
          <a:lstStyle/>
          <a:p>
            <a:pPr algn="ctr">
              <a:defRPr lang="ja-JP" altLang="en-US"/>
            </a:pPr>
            <a:r>
              <a:rPr lang="ja-JP" altLang="en-US" sz="3200">
                <a:ln w="12700" cap="flat" cmpd="sng">
                  <a:solidFill>
                    <a:schemeClr val="tx2">
                      <a:lumMod val="75000"/>
                    </a:schemeClr>
                  </a:solidFill>
                  <a:prstDash val="solid"/>
                  <a:bevel/>
                </a:ln>
                <a:solidFill>
                  <a:schemeClr val="tx2">
                    <a:lumMod val="40000"/>
                    <a:lumOff val="60000"/>
                  </a:schemeClr>
                </a:solidFill>
                <a:ea typeface="ＭＳ Ｐゴシック"/>
              </a:rPr>
              <a:t>③</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8" name="四角形 678"/>
          <p:cNvSpPr>
            <a:spLocks noGrp="1"/>
          </p:cNvSpPr>
          <p:nvPr>
            <p:ph type="title"/>
          </p:nvPr>
        </p:nvSpPr>
        <p:spPr>
          <a:xfrm>
            <a:off x="342900" y="198376"/>
            <a:ext cx="6172200" cy="413624"/>
          </a:xfrm>
          <a:prstGeom prst="rect">
            <a:avLst/>
          </a:prstGeom>
        </p:spPr>
        <p:txBody>
          <a:bodyPr>
            <a:noAutofit/>
          </a:bodyPr>
          <a:lstStyle/>
          <a:p>
            <a:r>
              <a:rPr kumimoji="1" lang="ja-JP" altLang="en-US" sz="1600" dirty="0"/>
              <a:t>事例１　</a:t>
            </a:r>
            <a:r>
              <a:rPr kumimoji="1" lang="ja-JP" altLang="en-US" sz="1600" dirty="0" smtClean="0"/>
              <a:t>子どもの</a:t>
            </a:r>
            <a:r>
              <a:rPr kumimoji="1" lang="ja-JP" altLang="en-US" sz="1600" dirty="0"/>
              <a:t>特性に配慮し、関係機関と連携した事例</a:t>
            </a:r>
          </a:p>
        </p:txBody>
      </p:sp>
      <p:graphicFrame>
        <p:nvGraphicFramePr>
          <p:cNvPr id="1149" name="四角形 679"/>
          <p:cNvGraphicFramePr>
            <a:graphicFrameLocks noGrp="1"/>
          </p:cNvGraphicFramePr>
          <p:nvPr>
            <p:ph idx="1"/>
          </p:nvPr>
        </p:nvGraphicFramePr>
        <p:xfrm>
          <a:off x="342900" y="756000"/>
          <a:ext cx="6172200" cy="3035640"/>
        </p:xfrm>
        <a:graphic>
          <a:graphicData uri="http://schemas.openxmlformats.org/drawingml/2006/table">
            <a:tbl>
              <a:tblPr firstRow="1" bandRow="1">
                <a:tableStyleId>{5DA37D80-6434-44D0-A028-1B22A696006F}</a:tableStyleId>
              </a:tblPr>
              <a:tblGrid>
                <a:gridCol w="6172200">
                  <a:extLst>
                    <a:ext uri="{9D8B030D-6E8A-4147-A177-3AD203B41FA5}"/>
                  </a:extLst>
                </a:gridCol>
              </a:tblGrid>
              <a:tr h="316388">
                <a:tc>
                  <a:txBody>
                    <a:bodyPr/>
                    <a:lstStyle/>
                    <a:p>
                      <a:r>
                        <a:rPr kumimoji="1" lang="ja-JP" altLang="en-US" dirty="0"/>
                        <a:t>〈事例の概要〉</a:t>
                      </a:r>
                    </a:p>
                  </a:txBody>
                  <a:tcPr/>
                </a:tc>
                <a:extLst>
                  <a:ext uri="{0D108BD9-81ED-4DB2-BD59-A6C34878D82A}"/>
                </a:extLst>
              </a:tr>
              <a:tr h="370840">
                <a:tc>
                  <a:txBody>
                    <a:bodyPr/>
                    <a:lstStyle/>
                    <a:p>
                      <a:r>
                        <a:rPr kumimoji="1" lang="ja-JP" altLang="en-US" sz="1300" dirty="0"/>
                        <a:t>　Aは、周りの雰囲気を感じ取ったり、友だちとコミュニケーションをとることが苦手です。また、こだわりが強いため、周囲とトラブルになることも多く、学級内で次第にAを敬遠するようになりましたが、Aは気にする様子は見られません。</a:t>
                      </a:r>
                    </a:p>
                    <a:p>
                      <a:r>
                        <a:rPr kumimoji="1" lang="ja-JP" altLang="en-US" sz="1300" dirty="0"/>
                        <a:t>　ある日、学級担任はAの後ろの座席のBが、Aに対して必要以上に避ける態度をとっていることに気付きました。学級担任はBの様子をしばらく見ていると、班で集めて提出するプリントをAのものだけ集めなかったり、Aが落とした消しゴムを蹴ったりする行動が見られたので、その日の放課後、Bと個別面談を行いました。BはAの行動が不快であり、嫌いな気持ちが強くなっていったということでした。Bには振り返りをさせて指導をしました。</a:t>
                      </a:r>
                    </a:p>
                    <a:p>
                      <a:r>
                        <a:rPr kumimoji="1" lang="ja-JP" altLang="en-US" sz="1300" dirty="0"/>
                        <a:t>　三日後、Aの保護者から校長に電話があり、同じ学級の子どもの保護者から、学級内でのＢの行動やAの様子を心配する話を聞き、事実ならば許せないとの話がありました。</a:t>
                      </a:r>
                      <a:endParaRPr kumimoji="1" lang="ja-JP" altLang="en-US" dirty="0"/>
                    </a:p>
                  </a:txBody>
                  <a:tcPr/>
                </a:tc>
                <a:extLst>
                  <a:ext uri="{0D108BD9-81ED-4DB2-BD59-A6C34878D82A}"/>
                </a:extLst>
              </a:tr>
            </a:tbl>
          </a:graphicData>
        </a:graphic>
      </p:graphicFrame>
      <p:graphicFrame>
        <p:nvGraphicFramePr>
          <p:cNvPr id="1150" name="四角形 684"/>
          <p:cNvGraphicFramePr/>
          <p:nvPr/>
        </p:nvGraphicFramePr>
        <p:xfrm>
          <a:off x="342900" y="3799200"/>
          <a:ext cx="6172200" cy="3292800"/>
        </p:xfrm>
        <a:graphic>
          <a:graphicData uri="http://schemas.openxmlformats.org/drawingml/2006/table">
            <a:tbl>
              <a:tblPr firstRow="1" bandRow="1">
                <a:tableStyleId>{5DA37D80-6434-44D0-A028-1B22A696006F}</a:tableStyleId>
              </a:tblPr>
              <a:tblGrid>
                <a:gridCol w="1323974">
                  <a:extLst>
                    <a:ext uri="{9D8B030D-6E8A-4147-A177-3AD203B41FA5}"/>
                  </a:extLst>
                </a:gridCol>
                <a:gridCol w="4848226">
                  <a:extLst>
                    <a:ext uri="{9D8B030D-6E8A-4147-A177-3AD203B41FA5}"/>
                  </a:extLst>
                </a:gridCol>
              </a:tblGrid>
              <a:tr h="316388">
                <a:tc gridSpan="2">
                  <a:txBody>
                    <a:bodyPr/>
                    <a:lstStyle/>
                    <a:p>
                      <a:r>
                        <a:rPr kumimoji="1" lang="ja-JP" altLang="en-US" dirty="0"/>
                        <a:t>取組の経過</a:t>
                      </a:r>
                    </a:p>
                  </a:txBody>
                  <a:tcPr>
                    <a:lnB w="12700" cap="flat" cmpd="sng" algn="ctr">
                      <a:solidFill>
                        <a:srgbClr val="000000"/>
                      </a:solidFill>
                      <a:prstDash val="dot"/>
                      <a:round/>
                      <a:headEnd type="none" w="med" len="med"/>
                      <a:tailEnd type="none" w="med" len="med"/>
                    </a:lnB>
                    <a:solidFill>
                      <a:srgbClr val="FFFFBE"/>
                    </a:solidFill>
                  </a:tcPr>
                </a:tc>
                <a:tc hMerge="1">
                  <a:txBody>
                    <a:bodyPr/>
                    <a:lstStyle/>
                    <a:p>
                      <a:endParaRPr kumimoji="1" lang="ja-JP" altLang="en-US" dirty="0"/>
                    </a:p>
                  </a:txBody>
                  <a:tcPr>
                    <a:lnB w="12700" cap="flat" cmpd="sng" algn="ctr">
                      <a:solidFill>
                        <a:srgbClr val="000000"/>
                      </a:solidFill>
                      <a:prstDash val="dot"/>
                      <a:round/>
                      <a:headEnd type="none" w="med" len="med"/>
                      <a:tailEnd type="none" w="med" len="med"/>
                    </a:lnB>
                    <a:solidFill>
                      <a:srgbClr val="FFFFBE"/>
                    </a:solidFill>
                  </a:tcPr>
                </a:tc>
                <a:extLst>
                  <a:ext uri="{0D108BD9-81ED-4DB2-BD59-A6C34878D82A}"/>
                </a:extLst>
              </a:tr>
              <a:tr h="330112">
                <a:tc>
                  <a:txBody>
                    <a:bodyPr/>
                    <a:lstStyle/>
                    <a:p>
                      <a:pPr algn="ctr"/>
                      <a:r>
                        <a:rPr kumimoji="1" lang="ja-JP" altLang="en-US" sz="1200" dirty="0"/>
                        <a:t>　対応など</a:t>
                      </a:r>
                    </a:p>
                  </a:txBody>
                  <a:tcPr anchor="ct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pPr algn="ctr"/>
                      <a:r>
                        <a:rPr kumimoji="1" lang="ja-JP" altLang="en-US" sz="1200" dirty="0"/>
                        <a:t>　　具体的な内容</a:t>
                      </a:r>
                    </a:p>
                  </a:txBody>
                  <a:tcPr anchor="ct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extLst>
              </a:tr>
              <a:tr h="323314">
                <a:tc>
                  <a:txBody>
                    <a:bodyPr/>
                    <a:lstStyle/>
                    <a:p>
                      <a:endParaRPr kumimoji="1" lang="ja-JP" altLang="en-US" dirty="0"/>
                    </a:p>
                    <a:p>
                      <a:endParaRPr kumimoji="1" lang="ja-JP" altLang="en-US"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extLst>
              </a:tr>
              <a:tr h="617279">
                <a:tc>
                  <a:txBody>
                    <a:bodyPr/>
                    <a:lstStyle/>
                    <a:p>
                      <a:endParaRPr kumimoji="1" lang="ja-JP" altLang="en-US" dirty="0"/>
                    </a:p>
                    <a:p>
                      <a:endParaRPr kumimoji="1" lang="ja-JP" altLang="en-US"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extLst>
              </a:tr>
              <a:tr h="606791">
                <a:tc>
                  <a:txBody>
                    <a:bodyPr/>
                    <a:lstStyle/>
                    <a:p>
                      <a:endParaRPr kumimoji="1" lang="ja-JP" altLang="en-US" dirty="0"/>
                    </a:p>
                    <a:p>
                      <a:endParaRPr kumimoji="1" lang="ja-JP" altLang="en-US"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extLst>
              </a:tr>
              <a:tr h="670928">
                <a:tc>
                  <a:txBody>
                    <a:bodyPr/>
                    <a:lstStyle/>
                    <a:p>
                      <a:endParaRPr kumimoji="1" lang="ja-JP" altLang="en-US"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solidFill>
                      <a:srgbClr val="FFFFBE"/>
                    </a:solidFill>
                  </a:tcPr>
                </a:tc>
                <a:tc>
                  <a:txBody>
                    <a:bodyPr/>
                    <a:lstStyle/>
                    <a:p>
                      <a:endParaRPr kumimoji="1" lang="ja-JP" altLang="en-US"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solidFill>
                      <a:srgbClr val="FFFFBE"/>
                    </a:solidFill>
                  </a:tcPr>
                </a:tc>
                <a:extLst>
                  <a:ext uri="{0D108BD9-81ED-4DB2-BD59-A6C34878D82A}"/>
                </a:extLst>
              </a:tr>
            </a:tbl>
          </a:graphicData>
        </a:graphic>
      </p:graphicFrame>
      <p:graphicFrame>
        <p:nvGraphicFramePr>
          <p:cNvPr id="1151" name="四角形 685"/>
          <p:cNvGraphicFramePr/>
          <p:nvPr/>
        </p:nvGraphicFramePr>
        <p:xfrm>
          <a:off x="342900" y="7308000"/>
          <a:ext cx="6172200" cy="1450680"/>
        </p:xfrm>
        <a:graphic>
          <a:graphicData uri="http://schemas.openxmlformats.org/drawingml/2006/table">
            <a:tbl>
              <a:tblPr firstRow="1" bandRow="1">
                <a:tableStyleId>{5DA37D80-6434-44D0-A028-1B22A696006F}</a:tableStyleId>
              </a:tblPr>
              <a:tblGrid>
                <a:gridCol w="6172200">
                  <a:extLst>
                    <a:ext uri="{9D8B030D-6E8A-4147-A177-3AD203B41FA5}"/>
                  </a:extLst>
                </a:gridCol>
              </a:tblGrid>
              <a:tr h="338239">
                <a:tc>
                  <a:txBody>
                    <a:bodyPr/>
                    <a:lstStyle/>
                    <a:p>
                      <a:r>
                        <a:rPr kumimoji="1" lang="ja-JP" altLang="en-US" dirty="0"/>
                        <a:t>事例から学んだこと</a:t>
                      </a:r>
                    </a:p>
                  </a:txBody>
                  <a:tcPr>
                    <a:lnB w="12700" cap="flat" cmpd="sng" algn="ctr">
                      <a:solidFill>
                        <a:srgbClr val="000000"/>
                      </a:solidFill>
                      <a:prstDash val="dot"/>
                      <a:round/>
                      <a:headEnd type="none" w="med" len="med"/>
                      <a:tailEnd type="none" w="med" len="med"/>
                    </a:lnB>
                    <a:solidFill>
                      <a:schemeClr val="accent5">
                        <a:lumMod val="20000"/>
                        <a:lumOff val="80000"/>
                      </a:schemeClr>
                    </a:solidFill>
                  </a:tcPr>
                </a:tc>
                <a:extLst>
                  <a:ext uri="{0D108BD9-81ED-4DB2-BD59-A6C34878D82A}"/>
                </a:extLst>
              </a:tr>
              <a:tr h="370840">
                <a:tc>
                  <a:txBody>
                    <a:bodyPr/>
                    <a:lstStyle/>
                    <a:p>
                      <a:endParaRPr kumimoji="1" lang="ja-JP" altLang="en-US" sz="1300" dirty="0"/>
                    </a:p>
                    <a:p>
                      <a:endParaRPr kumimoji="1" lang="ja-JP" altLang="en-US" sz="1300" dirty="0"/>
                    </a:p>
                    <a:p>
                      <a:endParaRPr kumimoji="1" lang="ja-JP" altLang="en-US" sz="1300" dirty="0"/>
                    </a:p>
                    <a:p>
                      <a:endParaRPr kumimoji="1" lang="ja-JP" altLang="en-US" sz="1300" dirty="0"/>
                    </a:p>
                    <a:p>
                      <a:r>
                        <a:rPr kumimoji="1" lang="ja-JP" altLang="en-US" sz="1300" dirty="0"/>
                        <a:t>　</a:t>
                      </a:r>
                      <a:endParaRPr kumimoji="1" lang="ja-JP" altLang="en-US" dirty="0"/>
                    </a:p>
                  </a:txBody>
                  <a:tcPr>
                    <a:lnT w="12700" cap="flat" cmpd="sng" algn="ctr">
                      <a:solidFill>
                        <a:srgbClr val="000000"/>
                      </a:solidFill>
                      <a:prstDash val="dot"/>
                      <a:round/>
                      <a:headEnd type="none" w="med" len="med"/>
                      <a:tailEnd type="none" w="med" len="med"/>
                    </a:lnT>
                    <a:solidFill>
                      <a:schemeClr val="accent5">
                        <a:lumMod val="20000"/>
                        <a:lumOff val="80000"/>
                      </a:schemeClr>
                    </a:solidFill>
                  </a:tcPr>
                </a:tc>
                <a:extLst>
                  <a:ext uri="{0D108BD9-81ED-4DB2-BD59-A6C34878D82A}"/>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7" name="四角形 726"/>
          <p:cNvSpPr/>
          <p:nvPr/>
        </p:nvSpPr>
        <p:spPr>
          <a:xfrm>
            <a:off x="621000" y="1047750"/>
            <a:ext cx="360000" cy="4248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58" name="図形 713"/>
          <p:cNvSpPr>
            <a:spLocks noGrp="1"/>
          </p:cNvSpPr>
          <p:nvPr>
            <p:ph type="title"/>
          </p:nvPr>
        </p:nvSpPr>
        <p:spPr>
          <a:xfrm>
            <a:off x="342604" y="144951"/>
            <a:ext cx="2011569" cy="322710"/>
          </a:xfrm>
          <a:prstGeom prst="roundRect">
            <a:avLst/>
          </a:prstGeom>
        </p:spPr>
        <p:style>
          <a:lnRef idx="1">
            <a:schemeClr val="accent4"/>
          </a:lnRef>
          <a:fillRef idx="2">
            <a:schemeClr val="accent4"/>
          </a:fillRef>
          <a:effectRef idx="1">
            <a:schemeClr val="accent4"/>
          </a:effectRef>
          <a:fontRef idx="minor">
            <a:schemeClr val="dk1"/>
          </a:fontRef>
        </p:style>
        <p:txBody>
          <a:bodyPr>
            <a:normAutofit fontScale="90000"/>
          </a:bodyPr>
          <a:lstStyle/>
          <a:p>
            <a:r>
              <a:rPr kumimoji="1" lang="ja-JP" altLang="en-US" sz="1600"/>
              <a:t>取組の経過概要</a:t>
            </a:r>
            <a:endParaRPr kumimoji="1" lang="ja-JP" altLang="en-US"/>
          </a:p>
        </p:txBody>
      </p:sp>
      <p:sp>
        <p:nvSpPr>
          <p:cNvPr id="1159" name="四角形 714"/>
          <p:cNvSpPr>
            <a:spLocks noGrp="1"/>
          </p:cNvSpPr>
          <p:nvPr>
            <p:ph idx="1"/>
          </p:nvPr>
        </p:nvSpPr>
        <p:spPr>
          <a:xfrm>
            <a:off x="1341000" y="540166"/>
            <a:ext cx="5319824" cy="1723491"/>
          </a:xfrm>
          <a:prstGeom prst="rect">
            <a:avLst/>
          </a:prstGeom>
          <a:ln>
            <a:solidFill>
              <a:schemeClr val="tx2"/>
            </a:solidFill>
          </a:ln>
        </p:spPr>
        <p:txBody>
          <a:bodyPr>
            <a:normAutofit fontScale="92500"/>
          </a:bodyPr>
          <a:lstStyle/>
          <a:p>
            <a:pPr marL="0" indent="0">
              <a:buNone/>
            </a:pPr>
            <a:r>
              <a:rPr kumimoji="1" lang="ja-JP" altLang="en-US" sz="1200" dirty="0"/>
              <a:t>・保護者からの電話後、「学校いじめ対策組織」による協議を行い、今後の方針</a:t>
            </a:r>
          </a:p>
          <a:p>
            <a:pPr marL="0" indent="0">
              <a:buNone/>
            </a:pPr>
            <a:r>
              <a:rPr kumimoji="1" lang="ja-JP" altLang="en-US" sz="1200" dirty="0"/>
              <a:t>　を検討した。</a:t>
            </a:r>
          </a:p>
          <a:p>
            <a:pPr marL="0" indent="0">
              <a:buNone/>
            </a:pPr>
            <a:r>
              <a:rPr kumimoji="1" lang="ja-JP" altLang="en-US" sz="1200" dirty="0"/>
              <a:t>・Aの保護者と面談し、信頼の回復に努めるとともに、専門医の助言を受けること</a:t>
            </a:r>
          </a:p>
          <a:p>
            <a:pPr marL="0" indent="0">
              <a:buNone/>
            </a:pPr>
            <a:r>
              <a:rPr kumimoji="1" lang="ja-JP" altLang="en-US" sz="1200" dirty="0"/>
              <a:t>　を勧めることとした。</a:t>
            </a:r>
          </a:p>
          <a:p>
            <a:pPr marL="0" indent="0">
              <a:buNone/>
            </a:pPr>
            <a:r>
              <a:rPr kumimoji="1" lang="ja-JP" altLang="en-US" sz="1200" dirty="0"/>
              <a:t>・学級担任</a:t>
            </a:r>
            <a:r>
              <a:rPr kumimoji="1" lang="ja-JP" altLang="en-US" sz="1200" dirty="0" smtClean="0"/>
              <a:t>はA</a:t>
            </a:r>
            <a:r>
              <a:rPr kumimoji="1" lang="ja-JP" altLang="en-US" sz="1200" dirty="0"/>
              <a:t>と話し合い、日ごろの思いを受け止めることにした。</a:t>
            </a:r>
          </a:p>
          <a:p>
            <a:pPr marL="0" indent="0">
              <a:buNone/>
            </a:pPr>
            <a:r>
              <a:rPr kumimoji="1" lang="ja-JP" altLang="en-US" sz="1200" dirty="0"/>
              <a:t>・学年が一体となり、学級集団への指導に当たることとした。</a:t>
            </a:r>
          </a:p>
          <a:p>
            <a:pPr marL="0" indent="0">
              <a:buNone/>
            </a:pPr>
            <a:r>
              <a:rPr kumimoji="1" lang="ja-JP" altLang="en-US" sz="1200" dirty="0"/>
              <a:t>・スクールカウンセラー、特別支援教育コーディネーターと連携して、Aをサポー</a:t>
            </a:r>
          </a:p>
          <a:p>
            <a:pPr marL="0" indent="0">
              <a:buNone/>
            </a:pPr>
            <a:r>
              <a:rPr kumimoji="1" lang="ja-JP" altLang="en-US" sz="1200" dirty="0"/>
              <a:t>　</a:t>
            </a:r>
            <a:r>
              <a:rPr kumimoji="1" lang="ja-JP" altLang="en-US" sz="1200" dirty="0" err="1"/>
              <a:t>トする</a:t>
            </a:r>
            <a:r>
              <a:rPr kumimoji="1" lang="ja-JP" altLang="en-US" sz="1200" dirty="0"/>
              <a:t>こととした。</a:t>
            </a:r>
          </a:p>
        </p:txBody>
      </p:sp>
      <p:sp>
        <p:nvSpPr>
          <p:cNvPr id="1160" name="四角形 719"/>
          <p:cNvSpPr/>
          <p:nvPr/>
        </p:nvSpPr>
        <p:spPr>
          <a:xfrm>
            <a:off x="1341000" y="2340000"/>
            <a:ext cx="5319824" cy="1297161"/>
          </a:xfrm>
          <a:prstGeom prst="rect">
            <a:avLst/>
          </a:prstGeom>
          <a:ln>
            <a:solidFill>
              <a:schemeClr val="tx2"/>
            </a:solidFill>
          </a:ln>
        </p:spPr>
        <p:txBody>
          <a:bodyPr>
            <a:normAutofit fontScale="92500"/>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1200"/>
              <a:t>・Aが医療機関で診察を受けるとともに、学校は、必要に応じて医療機関と連携し</a:t>
            </a:r>
          </a:p>
          <a:p>
            <a:pPr marL="0" indent="0">
              <a:buNone/>
            </a:pPr>
            <a:r>
              <a:rPr kumimoji="1" lang="ja-JP" altLang="en-US" sz="1200"/>
              <a:t>　て指導にあたっていることについて保護者から了解を得た。</a:t>
            </a:r>
          </a:p>
          <a:p>
            <a:pPr marL="0" indent="0">
              <a:buNone/>
            </a:pPr>
            <a:r>
              <a:rPr kumimoji="1" lang="ja-JP" altLang="en-US" sz="1200"/>
              <a:t>・学校は、Aの「個別支援シート」を作成するとともに、Aについて全教職員に周</a:t>
            </a:r>
          </a:p>
          <a:p>
            <a:pPr marL="0" indent="0">
              <a:buNone/>
            </a:pPr>
            <a:r>
              <a:rPr kumimoji="1" lang="ja-JP" altLang="en-US" sz="1200"/>
              <a:t>　知し、サポートできる体制を確認した。</a:t>
            </a:r>
          </a:p>
          <a:p>
            <a:pPr marL="0" indent="0">
              <a:buNone/>
            </a:pPr>
            <a:r>
              <a:rPr kumimoji="1" lang="ja-JP" altLang="en-US" sz="1200"/>
              <a:t>・学級担任は、Aに嫌なことや困ったことがあれば、すぐに相談に来るよう話すと</a:t>
            </a:r>
          </a:p>
          <a:p>
            <a:pPr marL="0" indent="0">
              <a:buNone/>
            </a:pPr>
            <a:r>
              <a:rPr kumimoji="1" lang="ja-JP" altLang="en-US" sz="1200"/>
              <a:t>　ともに、必ずAを守ることを伝えた。</a:t>
            </a:r>
          </a:p>
        </p:txBody>
      </p:sp>
      <p:sp>
        <p:nvSpPr>
          <p:cNvPr id="1161" name="四角形 720"/>
          <p:cNvSpPr/>
          <p:nvPr/>
        </p:nvSpPr>
        <p:spPr>
          <a:xfrm>
            <a:off x="1341000" y="3745795"/>
            <a:ext cx="5319824" cy="1044531"/>
          </a:xfrm>
          <a:prstGeom prst="rect">
            <a:avLst/>
          </a:prstGeom>
          <a:ln>
            <a:solidFill>
              <a:schemeClr val="tx2"/>
            </a:solidFill>
          </a:ln>
        </p:spPr>
        <p:txBody>
          <a:bodyPr anchor="ctr" anchorCtr="0">
            <a:normAutofit fontScale="25000" lnSpcReduction="20000"/>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4571" dirty="0"/>
              <a:t>・学級担任は、学級の子どもに対して、いかなる理由があろうとも、いじめは絶</a:t>
            </a:r>
          </a:p>
          <a:p>
            <a:pPr marL="0" indent="0">
              <a:buNone/>
            </a:pPr>
            <a:r>
              <a:rPr kumimoji="1" lang="ja-JP" altLang="en-US" sz="4571" dirty="0"/>
              <a:t>　対に許されない行為であることを指導した。</a:t>
            </a:r>
          </a:p>
          <a:p>
            <a:pPr marL="0" indent="0">
              <a:buNone/>
            </a:pPr>
            <a:r>
              <a:rPr kumimoji="1" lang="ja-JP" altLang="en-US" sz="4571" dirty="0"/>
              <a:t>・いじめを受けて心が</a:t>
            </a:r>
            <a:r>
              <a:rPr kumimoji="1" lang="ja-JP" altLang="en-US" sz="4571" dirty="0" smtClean="0"/>
              <a:t>傷ついたA</a:t>
            </a:r>
            <a:r>
              <a:rPr kumimoji="1" lang="ja-JP" altLang="en-US" sz="4571" dirty="0"/>
              <a:t>の気持ちを考えさせた。</a:t>
            </a:r>
          </a:p>
          <a:p>
            <a:pPr marL="0" indent="0">
              <a:buNone/>
            </a:pPr>
            <a:r>
              <a:rPr kumimoji="1" lang="ja-JP" altLang="en-US" sz="4571" dirty="0"/>
              <a:t>・</a:t>
            </a:r>
            <a:r>
              <a:rPr kumimoji="1" lang="ja-JP" altLang="en-US" sz="4571" dirty="0" smtClean="0"/>
              <a:t>道徳科や</a:t>
            </a:r>
            <a:r>
              <a:rPr kumimoji="1" lang="ja-JP" altLang="en-US" sz="4571" dirty="0"/>
              <a:t>学級活動を通して、「思いやり」や「個性（自分らしさ）」に</a:t>
            </a:r>
            <a:r>
              <a:rPr kumimoji="1" lang="ja-JP" altLang="en-US" sz="4571" dirty="0" smtClean="0"/>
              <a:t>ついて</a:t>
            </a:r>
            <a:endParaRPr kumimoji="1" lang="en-US" altLang="ja-JP" sz="4571" dirty="0" smtClean="0"/>
          </a:p>
          <a:p>
            <a:pPr marL="0" indent="0">
              <a:buNone/>
            </a:pPr>
            <a:r>
              <a:rPr kumimoji="1" lang="ja-JP" altLang="en-US" sz="4571" dirty="0" smtClean="0"/>
              <a:t>　話し合う</a:t>
            </a:r>
            <a:r>
              <a:rPr kumimoji="1" lang="ja-JP" altLang="en-US" sz="4571" dirty="0"/>
              <a:t>時間を設定した。</a:t>
            </a:r>
          </a:p>
        </p:txBody>
      </p:sp>
      <p:sp>
        <p:nvSpPr>
          <p:cNvPr id="1162" name="四角形 721"/>
          <p:cNvSpPr/>
          <p:nvPr/>
        </p:nvSpPr>
        <p:spPr>
          <a:xfrm>
            <a:off x="1341000" y="4870318"/>
            <a:ext cx="5319824" cy="709682"/>
          </a:xfrm>
          <a:prstGeom prst="rect">
            <a:avLst/>
          </a:prstGeom>
          <a:ln>
            <a:solidFill>
              <a:schemeClr val="tx2"/>
            </a:solid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1100"/>
              <a:t>・学級担任は、Aの保護者の了解を得て、保護者会で学級のなかでAを避けたり阻</a:t>
            </a:r>
          </a:p>
          <a:p>
            <a:pPr marL="0" indent="0">
              <a:buNone/>
            </a:pPr>
            <a:r>
              <a:rPr kumimoji="1" lang="ja-JP" altLang="en-US" sz="1100"/>
              <a:t>　害したりする行為が見られていることを伝えた。</a:t>
            </a:r>
          </a:p>
          <a:p>
            <a:pPr marL="0" indent="0">
              <a:buNone/>
            </a:pPr>
            <a:r>
              <a:rPr kumimoji="1" lang="ja-JP" altLang="en-US" sz="1100"/>
              <a:t>・今後の学校の指導方針を説明し、学校の指導等に理解と協力を求めた。</a:t>
            </a:r>
          </a:p>
        </p:txBody>
      </p:sp>
      <p:sp>
        <p:nvSpPr>
          <p:cNvPr id="1163" name="図形 722"/>
          <p:cNvSpPr/>
          <p:nvPr/>
        </p:nvSpPr>
        <p:spPr>
          <a:xfrm>
            <a:off x="259650" y="612000"/>
            <a:ext cx="1014782" cy="5156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5400">
                <a:solidFill>
                  <a:schemeClr val="bg1"/>
                </a:solidFill>
              </a:rPr>
              <a:t>対応方針の決定</a:t>
            </a:r>
            <a:endParaRPr kumimoji="1" lang="ja-JP" altLang="en-US">
              <a:solidFill>
                <a:schemeClr val="bg1"/>
              </a:solidFill>
            </a:endParaRPr>
          </a:p>
        </p:txBody>
      </p:sp>
      <p:sp>
        <p:nvSpPr>
          <p:cNvPr id="1164" name="図形 723"/>
          <p:cNvSpPr/>
          <p:nvPr/>
        </p:nvSpPr>
        <p:spPr>
          <a:xfrm>
            <a:off x="262519" y="2340602"/>
            <a:ext cx="1011918" cy="50250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5400" spc="-150">
                <a:solidFill>
                  <a:schemeClr val="bg1"/>
                </a:solidFill>
              </a:rPr>
              <a:t>Aの支援体制づくり</a:t>
            </a:r>
            <a:endParaRPr kumimoji="1" lang="ja-JP" altLang="en-US" spc="-150">
              <a:solidFill>
                <a:schemeClr val="bg1"/>
              </a:solidFill>
            </a:endParaRPr>
          </a:p>
        </p:txBody>
      </p:sp>
      <p:sp>
        <p:nvSpPr>
          <p:cNvPr id="1165" name="図形 724"/>
          <p:cNvSpPr/>
          <p:nvPr/>
        </p:nvSpPr>
        <p:spPr>
          <a:xfrm>
            <a:off x="259650" y="3780000"/>
            <a:ext cx="1014782" cy="5042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3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a:solidFill>
                  <a:schemeClr val="bg1"/>
                </a:solidFill>
              </a:rPr>
              <a:t>学級への指導</a:t>
            </a:r>
          </a:p>
        </p:txBody>
      </p:sp>
      <p:sp>
        <p:nvSpPr>
          <p:cNvPr id="1166" name="図形 725"/>
          <p:cNvSpPr/>
          <p:nvPr/>
        </p:nvSpPr>
        <p:spPr>
          <a:xfrm>
            <a:off x="259650" y="4890155"/>
            <a:ext cx="1014782" cy="50789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4800">
                <a:solidFill>
                  <a:schemeClr val="bg1"/>
                </a:solidFill>
              </a:rPr>
              <a:t>学級の保護者へ説明</a:t>
            </a:r>
            <a:endParaRPr kumimoji="1" lang="ja-JP" altLang="en-US">
              <a:solidFill>
                <a:schemeClr val="bg1"/>
              </a:solidFill>
            </a:endParaRPr>
          </a:p>
        </p:txBody>
      </p:sp>
      <p:sp>
        <p:nvSpPr>
          <p:cNvPr id="1167" name="図形 727"/>
          <p:cNvSpPr/>
          <p:nvPr/>
        </p:nvSpPr>
        <p:spPr>
          <a:xfrm>
            <a:off x="341849" y="5724000"/>
            <a:ext cx="2578966" cy="322710"/>
          </a:xfrm>
          <a:prstGeom prst="roundRect">
            <a:avLst/>
          </a:prstGeom>
        </p:spPr>
        <p:style>
          <a:lnRef idx="1">
            <a:schemeClr val="accent4"/>
          </a:lnRef>
          <a:fillRef idx="2">
            <a:schemeClr val="accent4"/>
          </a:fillRef>
          <a:effectRef idx="1">
            <a:schemeClr val="accent4"/>
          </a:effectRef>
          <a:fontRef idx="minor">
            <a:schemeClr val="dk1"/>
          </a:fontRef>
        </p:style>
        <p:txBody>
          <a:bodyPr bIns="0" anchor="ctr" anchorCtr="0">
            <a:normAutofit fontScale="40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dirty="0"/>
              <a:t>解決のポイント</a:t>
            </a:r>
          </a:p>
        </p:txBody>
      </p:sp>
      <p:sp>
        <p:nvSpPr>
          <p:cNvPr id="1168" name="四角形 728"/>
          <p:cNvSpPr/>
          <p:nvPr/>
        </p:nvSpPr>
        <p:spPr>
          <a:xfrm>
            <a:off x="336610" y="6084000"/>
            <a:ext cx="6325202" cy="2654588"/>
          </a:xfrm>
          <a:prstGeom prst="rect">
            <a:avLst/>
          </a:prstGeom>
          <a:ln>
            <a:solidFill>
              <a:schemeClr val="tx2"/>
            </a:solidFill>
          </a:ln>
        </p:spPr>
        <p:txBody>
          <a:bodyPr>
            <a:normAutofit fontScale="92500" lnSpcReduction="10000"/>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1400" b="1" dirty="0"/>
              <a:t>「個別支援シート」を活用して教職員や関係機関が情報共有</a:t>
            </a:r>
          </a:p>
          <a:p>
            <a:pPr marL="0" indent="0">
              <a:buNone/>
            </a:pPr>
            <a:r>
              <a:rPr kumimoji="1" lang="ja-JP" altLang="en-US" sz="1200" dirty="0"/>
              <a:t>　学校が作成した「個別支援シート」をもとに、定期的な校内支援会を通して、学校と家庭、関係機関等による支援の役割分担や今後の方針等について話し合い、様々な観点から情報交換を行うことにより、適切な指導や支援ができる。</a:t>
            </a:r>
          </a:p>
          <a:p>
            <a:pPr marL="0" indent="0">
              <a:buNone/>
            </a:pPr>
            <a:r>
              <a:rPr kumimoji="1" lang="ja-JP" altLang="en-US" sz="1200" dirty="0"/>
              <a:t>　</a:t>
            </a:r>
            <a:r>
              <a:rPr kumimoji="1" lang="ja-JP" altLang="en-US" sz="1081" dirty="0"/>
              <a:t>※「個別支援シート」・・校内支援会等で</a:t>
            </a:r>
            <a:r>
              <a:rPr kumimoji="1" lang="ja-JP" altLang="en-US" sz="1081"/>
              <a:t>使用</a:t>
            </a:r>
            <a:r>
              <a:rPr kumimoji="1" lang="ja-JP" altLang="en-US" sz="1081" smtClean="0"/>
              <a:t>する対象の子どもの</a:t>
            </a:r>
            <a:r>
              <a:rPr kumimoji="1" lang="ja-JP" altLang="en-US" sz="1081" dirty="0"/>
              <a:t>見立てや手立て、検証</a:t>
            </a:r>
          </a:p>
          <a:p>
            <a:pPr marL="0" indent="0">
              <a:buNone/>
            </a:pPr>
            <a:r>
              <a:rPr kumimoji="1" lang="ja-JP" altLang="en-US" sz="1405" b="1" dirty="0"/>
              <a:t>子どもに対する正しい理解</a:t>
            </a:r>
          </a:p>
          <a:p>
            <a:pPr marL="0" indent="0">
              <a:buNone/>
            </a:pPr>
            <a:r>
              <a:rPr kumimoji="1" lang="ja-JP" altLang="en-US" sz="1200" dirty="0"/>
              <a:t>　この事例は、周囲がAの特性を理解しないまま学年が上がったことにより、いじめにつながったもので、Aは自分のことを理解してもらえなかった状況が考えられる。Aのこれまでのつらさや苦しさについてすべて</a:t>
            </a:r>
            <a:r>
              <a:rPr kumimoji="1" lang="ja-JP" altLang="en-US" sz="1200" dirty="0" smtClean="0"/>
              <a:t>の子どもが</a:t>
            </a:r>
            <a:r>
              <a:rPr kumimoji="1" lang="ja-JP" altLang="en-US" sz="1200" dirty="0"/>
              <a:t>理解できるような取組をすることが、Aの学級での居場所づくりにつながることになる。</a:t>
            </a:r>
          </a:p>
          <a:p>
            <a:pPr marL="0" indent="0">
              <a:buNone/>
            </a:pPr>
            <a:r>
              <a:rPr kumimoji="1" lang="ja-JP" altLang="en-US" sz="1405" b="1" dirty="0"/>
              <a:t>保護者へ綿密な報告</a:t>
            </a:r>
          </a:p>
          <a:p>
            <a:pPr marL="0" indent="0">
              <a:buNone/>
            </a:pPr>
            <a:r>
              <a:rPr kumimoji="1" lang="ja-JP" altLang="en-US" sz="1200" dirty="0"/>
              <a:t>　保護者からの悩みや要望を聞き、その思いを受け止めること。その上で、いかなるときも全力でAを守り抜くことを保護者へ伝えることが信頼関係につながる。教職員は、Aの行動面だけに着目して対応することがないよう、その背景を踏まえて指導や支援を行っていくことが解決へのポイントである。</a:t>
            </a:r>
          </a:p>
        </p:txBody>
      </p:sp>
      <p:sp>
        <p:nvSpPr>
          <p:cNvPr id="1169" name="テキスト 38"/>
          <p:cNvSpPr txBox="1"/>
          <p:nvPr/>
        </p:nvSpPr>
        <p:spPr>
          <a:xfrm>
            <a:off x="1986482" y="8742693"/>
            <a:ext cx="4753499" cy="214551"/>
          </a:xfrm>
          <a:prstGeom prst="rect">
            <a:avLst/>
          </a:prstGeom>
        </p:spPr>
        <p:txBody>
          <a:bodyPr wrap="square">
            <a:spAutoFit/>
          </a:bodyPr>
          <a:lstStyle/>
          <a:p>
            <a:pPr>
              <a:defRPr lang="ja-JP" altLang="en-US"/>
            </a:pPr>
            <a:r>
              <a:rPr lang="ja-JP" altLang="en-US" sz="800"/>
              <a:t>引用「いじめ総合対策【第２次】下巻[実践プログラム編]」（平成29年２月東京都教育委員会）P８６、８９、９０」</a:t>
            </a:r>
          </a:p>
        </p:txBody>
      </p:sp>
    </p:spTree>
  </p:cSld>
  <p:clrMapOvr>
    <a:masterClrMapping/>
  </p:clrMapOvr>
</p:sld>
</file>

<file path=ppt/theme/theme1.xml><?xml version="1.0" encoding="utf-8"?>
<a:theme xmlns:a="http://schemas.openxmlformats.org/drawingml/2006/main" name="1_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Flow</Template>
  <TotalTime>3439</TotalTime>
  <Words>248</Words>
  <Application>JUST Focus</Application>
  <Paragraphs>84</Paragraph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HGP明朝E</vt:lpstr>
      <vt:lpstr>HG丸ｺﾞｼｯｸM-PRO</vt:lpstr>
      <vt:lpstr>ＭＳ Ｐゴシック</vt:lpstr>
      <vt:lpstr>メイリオ</vt:lpstr>
      <vt:lpstr>游ゴシック</vt:lpstr>
      <vt:lpstr>游ゴシック Light</vt:lpstr>
      <vt:lpstr>Arial</vt:lpstr>
      <vt:lpstr>Calibri</vt:lpstr>
      <vt:lpstr>Constantia</vt:lpstr>
      <vt:lpstr>Wingdings 2</vt:lpstr>
      <vt:lpstr>1_標準</vt:lpstr>
      <vt:lpstr>（５）いじめ事例を通した対応</vt:lpstr>
      <vt:lpstr>事例１　子どもの特性に配慮し、関係機関と連携した事例</vt:lpstr>
      <vt:lpstr>取組の経過概要</vt:lpstr>
    </vt:vector>
  </TitlesOfParts>
  <LinksUpToDate>false</LinksUpToDate>
  <SharedDoc>false</SharedDoc>
  <HyperlinksChanged>false</HyperlinksChanged>
  <AppVersion>4.1.2</AppVersion>
  <PresentationFormat>ユーザー設定</PresentationFormat>
  <Slides>3</Slides>
  <Notes>3</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人権教育・人権啓発の 現状と課題</dc:title>
  <dc:creator>ioas_user</dc:creator>
  <cp:lastModifiedBy>454645</cp:lastModifiedBy>
  <cp:lastPrinted>2020-03-04T08:33:09Z</cp:lastPrinted>
  <dcterms:created xsi:type="dcterms:W3CDTF">2013-05-22T08:27:42Z</dcterms:created>
  <dcterms:modified xsi:type="dcterms:W3CDTF">2020-03-09T04:10:09Z</dcterms:modified>
  <cp:revision>378</cp:revision>
</cp:coreProperties>
</file>

<file path=docProps/custom.xml><?xml version="1.0" encoding="utf-8"?>
<Properties xmlns:vt="http://schemas.openxmlformats.org/officeDocument/2006/docPropsVTypes" xmlns="http://schemas.openxmlformats.org/officeDocument/2006/custom-properties"/>
</file>