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4074" r:id="rId3"/>
    <p:sldMasterId id="2147484172" r:id="rId4"/>
    <p:sldMasterId id="2147484196" r:id="rId5"/>
    <p:sldMasterId id="2147484220" r:id="rId6"/>
    <p:sldMasterId id="2147484244" r:id="rId7"/>
  </p:sldMasterIdLst>
  <p:notesMasterIdLst>
    <p:notesMasterId r:id="rId8"/>
  </p:notesMasterIdLst>
  <p:handoutMasterIdLst>
    <p:handoutMasterId r:id="rId9"/>
  </p:handoutMasterIdLst>
  <p:sldIdLst>
    <p:sldId id="256" r:id="rId10"/>
    <p:sldId id="394" r:id="rId11"/>
    <p:sldId id="691" r:id="rId12"/>
    <p:sldId id="1545" r:id="rId13"/>
    <p:sldId id="1530" r:id="rId14"/>
    <p:sldId id="1531" r:id="rId15"/>
    <p:sldId id="1532" r:id="rId16"/>
    <p:sldId id="1533" r:id="rId17"/>
    <p:sldId id="1534" r:id="rId18"/>
    <p:sldId id="1535" r:id="rId19"/>
    <p:sldId id="1536" r:id="rId20"/>
    <p:sldId id="1537" r:id="rId21"/>
    <p:sldId id="1538" r:id="rId22"/>
    <p:sldId id="1539" r:id="rId23"/>
    <p:sldId id="1540" r:id="rId24"/>
    <p:sldId id="1541" r:id="rId25"/>
    <p:sldId id="1542" r:id="rId26"/>
    <p:sldId id="1543" r:id="rId27"/>
    <p:sldId id="1544" r:id="rId28"/>
    <p:sldId id="1512" r:id="rId29"/>
    <p:sldId id="1503" r:id="rId30"/>
    <p:sldId id="466" r:id="rId31"/>
    <p:sldId id="1502" r:id="rId32"/>
    <p:sldId id="1513" r:id="rId33"/>
    <p:sldId id="1506" r:id="rId34"/>
    <p:sldId id="1504" r:id="rId35"/>
    <p:sldId id="1505" r:id="rId36"/>
    <p:sldId id="459" r:id="rId37"/>
    <p:sldId id="1395" r:id="rId38"/>
    <p:sldId id="1507" r:id="rId39"/>
    <p:sldId id="688" r:id="rId40"/>
    <p:sldId id="392" r:id="rId41"/>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guide id="3" orient="horz" pos="3130">
          <p15:clr>
            <a:srgbClr val="A4A3A4"/>
          </p15:clr>
        </p15:guide>
        <p15:guide id="4"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6600"/>
    <a:srgbClr val="00FFFF"/>
    <a:srgbClr val="009900"/>
    <a:srgbClr val="FF66FF"/>
    <a:srgbClr val="FFFF99"/>
    <a:srgbClr val="FFCC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restored">
    <p:restoredLeft sz="14934"/>
    <p:restoredTop sz="56538"/>
  </p:normalViewPr>
  <p:slideViewPr>
    <p:cSldViewPr>
      <p:cViewPr varScale="1">
        <p:scale>
          <a:sx n="39" d="100"/>
          <a:sy n="39" d="100"/>
        </p:scale>
        <p:origin x="-2286" y="-84"/>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p:scale>
        <a:sx n="100" d="100"/>
        <a:sy n="100" d="100"/>
      </p:scale>
      <p:origin x="0" y="3096"/>
    </p:cViewPr>
  </p:sorterViewPr>
  <p:notesViewPr>
    <p:cSldViewPr>
      <p:cViewPr varScale="1">
        <p:scale>
          <a:sx n="49" d="100"/>
          <a:sy n="49" d="100"/>
        </p:scale>
        <p:origin x="-2994" y="-90"/>
      </p:cViewPr>
      <p:guideLst>
        <p:guide orient="horz" pos="3107"/>
        <p:guide pos="2121"/>
        <p:guide orient="horz" pos="3130"/>
        <p:guide pos="2143"/>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notesMaster" Target="notesMasters/notesMaster1.xml" /><Relationship Id="rId9" Type="http://schemas.openxmlformats.org/officeDocument/2006/relationships/handoutMaster" Target="handoutMasters/handoutMaster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643"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dirty="0"/>
          </a:p>
        </p:txBody>
      </p:sp>
      <p:sp>
        <p:nvSpPr>
          <p:cNvPr id="1644" name="日付プレースホルダ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29BB5F25-2F5A-4992-9D04-A683751BF7E2}" type="datetimeFigureOut">
              <a:rPr kumimoji="1" lang="ja-JP" altLang="en-US" smtClean="0"/>
              <a:pPr/>
              <a:t>2020/3/17</a:t>
            </a:fld>
            <a:endParaRPr kumimoji="1" lang="ja-JP" altLang="en-US" dirty="0"/>
          </a:p>
        </p:txBody>
      </p:sp>
      <p:sp>
        <p:nvSpPr>
          <p:cNvPr id="1645" name="フッター プレースホルダ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dirty="0"/>
          </a:p>
        </p:txBody>
      </p:sp>
      <p:sp>
        <p:nvSpPr>
          <p:cNvPr id="1646" name="スライド番号プレースホルダ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9E1EAD9F-93E2-4D0A-9085-F7031CE1074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636" name="ヘッダー プレースホルダ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atin typeface="Arial" charset="0"/>
                <a:ea typeface="ＭＳ Ｐゴシック" pitchFamily="50" charset="-128"/>
              </a:defRPr>
            </a:lvl1pPr>
          </a:lstStyle>
          <a:p>
            <a:pPr>
              <a:defRPr/>
            </a:pPr>
            <a:endParaRPr lang="ja-JP" altLang="en-US" dirty="0"/>
          </a:p>
        </p:txBody>
      </p:sp>
      <p:sp>
        <p:nvSpPr>
          <p:cNvPr id="1637" name="日付プレースホルダ 2"/>
          <p:cNvSpPr>
            <a:spLocks noGrp="1"/>
          </p:cNvSpPr>
          <p:nvPr>
            <p:ph type="dt" idx="1"/>
          </p:nvPr>
        </p:nvSpPr>
        <p:spPr>
          <a:xfrm>
            <a:off x="3855221" y="1"/>
            <a:ext cx="2950374" cy="497367"/>
          </a:xfrm>
          <a:prstGeom prst="rect">
            <a:avLst/>
          </a:prstGeom>
        </p:spPr>
        <p:txBody>
          <a:bodyPr vert="horz" lIns="92236" tIns="46118" rIns="92236" bIns="46118" rtlCol="0"/>
          <a:lstStyle>
            <a:lvl1pPr algn="r">
              <a:defRPr sz="1200">
                <a:latin typeface="Arial" charset="0"/>
                <a:ea typeface="ＭＳ Ｐゴシック" pitchFamily="50" charset="-128"/>
              </a:defRPr>
            </a:lvl1pPr>
          </a:lstStyle>
          <a:p>
            <a:pPr>
              <a:defRPr/>
            </a:pPr>
            <a:fld id="{FDD6F070-D4F9-455C-A94A-2A6E2F033717}" type="datetimeFigureOut">
              <a:rPr lang="ja-JP" altLang="en-US"/>
              <a:pPr>
                <a:defRPr/>
              </a:pPr>
              <a:t>2020/3/17</a:t>
            </a:fld>
            <a:endParaRPr lang="ja-JP" altLang="en-US" dirty="0"/>
          </a:p>
        </p:txBody>
      </p:sp>
      <p:sp>
        <p:nvSpPr>
          <p:cNvPr id="1638" name="スライド イメージ プレースホルダ 3"/>
          <p:cNvSpPr>
            <a:spLocks noGrp="1" noRot="1" noChangeAspect="1"/>
          </p:cNvSpPr>
          <p:nvPr>
            <p:ph type="sldImg" idx="2"/>
          </p:nvPr>
        </p:nvSpPr>
        <p:spPr>
          <a:xfrm>
            <a:off x="917576" y="744538"/>
            <a:ext cx="4972049" cy="3729037"/>
          </a:xfrm>
          <a:prstGeom prst="rect">
            <a:avLst/>
          </a:prstGeom>
          <a:noFill/>
          <a:ln w="12700">
            <a:solidFill>
              <a:prstClr val="black"/>
            </a:solidFill>
          </a:ln>
        </p:spPr>
        <p:txBody>
          <a:bodyPr vert="horz" lIns="92236" tIns="46118" rIns="92236" bIns="46118" rtlCol="0" anchor="ctr"/>
          <a:lstStyle/>
          <a:p>
            <a:pPr lvl="0"/>
            <a:endParaRPr lang="ja-JP" altLang="en-US" noProof="0" dirty="0"/>
          </a:p>
        </p:txBody>
      </p:sp>
      <p:sp>
        <p:nvSpPr>
          <p:cNvPr id="1639" name="ノート プレースホルダ 4"/>
          <p:cNvSpPr>
            <a:spLocks noGrp="1"/>
          </p:cNvSpPr>
          <p:nvPr>
            <p:ph type="body" sz="quarter" idx="3"/>
          </p:nvPr>
        </p:nvSpPr>
        <p:spPr>
          <a:xfrm>
            <a:off x="680239" y="4720986"/>
            <a:ext cx="5446723" cy="4473102"/>
          </a:xfrm>
          <a:prstGeom prst="rect">
            <a:avLst/>
          </a:prstGeom>
        </p:spPr>
        <p:txBody>
          <a:bodyPr vert="horz" lIns="92236" tIns="46118" rIns="92236" bIns="4611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40" name="フッター プレースホルダ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a:defRPr sz="1200">
                <a:latin typeface="Arial" charset="0"/>
                <a:ea typeface="ＭＳ Ｐゴシック" pitchFamily="50" charset="-128"/>
              </a:defRPr>
            </a:lvl1pPr>
          </a:lstStyle>
          <a:p>
            <a:pPr>
              <a:defRPr/>
            </a:pPr>
            <a:endParaRPr lang="ja-JP" altLang="en-US" dirty="0"/>
          </a:p>
        </p:txBody>
      </p:sp>
      <p:sp>
        <p:nvSpPr>
          <p:cNvPr id="1641" name="スライド番号プレースホルダ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54" name="スライド イメージ プレースホルダ 1"/>
          <p:cNvSpPr>
            <a:spLocks noGrp="1" noRot="1" noChangeAspect="1"/>
          </p:cNvSpPr>
          <p:nvPr>
            <p:ph type="sldImg"/>
          </p:nvPr>
        </p:nvSpPr>
        <p:spPr>
          <a:xfrm>
            <a:off x="917575" y="744538"/>
            <a:ext cx="4972050" cy="3729037"/>
          </a:xfrm>
        </p:spPr>
      </p:sp>
      <p:sp>
        <p:nvSpPr>
          <p:cNvPr id="1655" name="ノート プレースホルダ 2"/>
          <p:cNvSpPr>
            <a:spLocks noGrp="1"/>
          </p:cNvSpPr>
          <p:nvPr>
            <p:ph type="body" idx="1"/>
          </p:nvPr>
        </p:nvSpPr>
        <p:spPr>
          <a:xfrm>
            <a:off x="492732" y="4720986"/>
            <a:ext cx="5967278" cy="4473102"/>
          </a:xfrm>
        </p:spPr>
        <p:txBody>
          <a:bodyPr>
            <a:normAutofit/>
          </a:bodyPr>
          <a:lstStyle/>
          <a:p>
            <a:pPr defTabSz="914331">
              <a:defRPr/>
            </a:pPr>
            <a:r>
              <a:rPr lang="ja-JP" altLang="en-US" dirty="0"/>
              <a:t>自己紹介</a:t>
            </a:r>
            <a:endParaRPr lang="en-US" altLang="ja-JP" dirty="0"/>
          </a:p>
          <a:p>
            <a:pPr defTabSz="914331">
              <a:defRPr/>
            </a:pPr>
            <a:endParaRPr lang="en-US" altLang="ja-JP" dirty="0"/>
          </a:p>
          <a:p>
            <a:pPr defTabSz="914331">
              <a:defRPr/>
            </a:pPr>
            <a:r>
              <a:rPr lang="ja-JP" altLang="en-US" dirty="0"/>
              <a:t>話をさせていただく貴重な場をいただき、ありがとうございます。</a:t>
            </a:r>
            <a:endParaRPr lang="en-US" altLang="ja-JP" dirty="0"/>
          </a:p>
          <a:p>
            <a:pPr defTabSz="914331">
              <a:defRPr/>
            </a:pPr>
            <a:r>
              <a:rPr lang="ja-JP" altLang="en-US" dirty="0"/>
              <a:t>今日はテーマ</a:t>
            </a:r>
            <a:endParaRPr lang="en-US" altLang="ja-JP" dirty="0"/>
          </a:p>
          <a:p>
            <a:pPr defTabSz="914331">
              <a:defRPr/>
            </a:pPr>
            <a:endParaRPr lang="en-US" altLang="ja-JP" dirty="0"/>
          </a:p>
          <a:p>
            <a:pPr defTabSz="914331">
              <a:defRPr/>
            </a:pPr>
            <a:r>
              <a:rPr lang="ja-JP" altLang="en-US" dirty="0"/>
              <a:t>子ども自身が、いじめをしない、許さない、また、いじめに気づき、</a:t>
            </a:r>
            <a:endParaRPr lang="en-US" altLang="ja-JP" dirty="0"/>
          </a:p>
          <a:p>
            <a:pPr defTabSz="914331">
              <a:defRPr/>
            </a:pPr>
            <a:r>
              <a:rPr lang="ja-JP" altLang="en-US" dirty="0"/>
              <a:t>いじめをなくす行動ができること・・・</a:t>
            </a:r>
            <a:endParaRPr lang="en-US" altLang="ja-JP" dirty="0"/>
          </a:p>
          <a:p>
            <a:pPr defTabSz="914331">
              <a:defRPr/>
            </a:pPr>
            <a:r>
              <a:rPr lang="ja-JP" altLang="en-US" dirty="0"/>
              <a:t>そのために学校や地域ができること</a:t>
            </a:r>
          </a:p>
          <a:p>
            <a:pPr defTabSz="914331">
              <a:defRPr/>
            </a:pPr>
            <a:endParaRPr lang="ja-JP" altLang="en-US" dirty="0"/>
          </a:p>
          <a:p>
            <a:pPr defTabSz="914331">
              <a:defRPr/>
            </a:pPr>
            <a:r>
              <a:rPr lang="ja-JP" altLang="en-US" dirty="0"/>
              <a:t>一緒に考えていきましょう。</a:t>
            </a:r>
          </a:p>
        </p:txBody>
      </p:sp>
      <p:sp>
        <p:nvSpPr>
          <p:cNvPr id="1656"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52" name="四角形 397"/>
          <p:cNvSpPr>
            <a:spLocks noGrp="1" noRot="1" noChangeAspect="1"/>
          </p:cNvSpPr>
          <p:nvPr>
            <p:ph type="sldImg" idx="2"/>
          </p:nvPr>
        </p:nvSpPr>
        <p:spPr>
          <a:prstGeom prst="rect">
            <a:avLst/>
          </a:prstGeom>
        </p:spPr>
        <p:txBody>
          <a:bodyPr/>
          <a:lstStyle/>
          <a:p>
            <a:endParaRPr kumimoji="1" lang="ja-JP" altLang="en-US"/>
          </a:p>
        </p:txBody>
      </p:sp>
      <p:sp>
        <p:nvSpPr>
          <p:cNvPr id="1753" name="四角形 398"/>
          <p:cNvSpPr>
            <a:spLocks noGrp="1"/>
          </p:cNvSpPr>
          <p:nvPr>
            <p:ph type="body" sz="quarter" idx="3"/>
          </p:nvPr>
        </p:nvSpPr>
        <p:spPr>
          <a:prstGeom prst="rect">
            <a:avLst/>
          </a:prstGeom>
        </p:spPr>
        <p:txBody>
          <a:bodyPr/>
          <a:lstStyle/>
          <a:p>
            <a:r>
              <a:rPr kumimoji="1" lang="ja-JP" altLang="en-US" dirty="0"/>
              <a:t>こんな事案があったら学校はどうしていると思いますか？</a:t>
            </a:r>
          </a:p>
          <a:p>
            <a:r>
              <a:rPr kumimoji="1" lang="ja-JP" altLang="en-US" dirty="0"/>
              <a:t>（事例を読む）</a:t>
            </a:r>
          </a:p>
        </p:txBody>
      </p:sp>
      <p:sp>
        <p:nvSpPr>
          <p:cNvPr id="1754" name="四角形 399"/>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41993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1" name="四角形 394"/>
          <p:cNvSpPr>
            <a:spLocks noGrp="1" noRot="1" noChangeAspect="1"/>
          </p:cNvSpPr>
          <p:nvPr>
            <p:ph type="sldImg" idx="2"/>
          </p:nvPr>
        </p:nvSpPr>
        <p:spPr>
          <a:xfrm>
            <a:off x="1185863" y="549275"/>
            <a:ext cx="4443412" cy="3333750"/>
          </a:xfrm>
          <a:prstGeom prst="rect">
            <a:avLst/>
          </a:prstGeom>
        </p:spPr>
        <p:txBody>
          <a:bodyPr/>
          <a:lstStyle/>
          <a:p>
            <a:endParaRPr kumimoji="1" lang="ja-JP" altLang="en-US"/>
          </a:p>
        </p:txBody>
      </p:sp>
      <p:sp>
        <p:nvSpPr>
          <p:cNvPr id="1762" name="四角形 395"/>
          <p:cNvSpPr>
            <a:spLocks noGrp="1"/>
          </p:cNvSpPr>
          <p:nvPr>
            <p:ph type="body" sz="quarter" idx="3"/>
          </p:nvPr>
        </p:nvSpPr>
        <p:spPr>
          <a:prstGeom prst="rect">
            <a:avLst/>
          </a:prstGeom>
        </p:spPr>
        <p:txBody>
          <a:bodyPr/>
          <a:lstStyle/>
          <a:p>
            <a:r>
              <a:rPr kumimoji="1" lang="ja-JP" altLang="en-US" dirty="0"/>
              <a:t>こんな事例があったとき、学校はどんな対応をするかといいますと、</a:t>
            </a:r>
          </a:p>
          <a:p>
            <a:r>
              <a:rPr kumimoji="1" lang="ja-JP" altLang="en-US" dirty="0" smtClean="0"/>
              <a:t>（クリックをして青枠と下段を読む</a:t>
            </a:r>
            <a:r>
              <a:rPr kumimoji="1" lang="ja-JP" altLang="en-US" dirty="0"/>
              <a:t>）</a:t>
            </a:r>
          </a:p>
          <a:p>
            <a:endParaRPr kumimoji="1" lang="ja-JP" altLang="en-US" dirty="0"/>
          </a:p>
          <a:p>
            <a:r>
              <a:rPr kumimoji="1" lang="ja-JP" altLang="en-US" dirty="0"/>
              <a:t>・ニュースで聞く事案でいじめで自殺に追い込まれるほどのもの。そのいくつかは最初はささいなものでした</a:t>
            </a:r>
            <a:r>
              <a:rPr kumimoji="1" lang="ja-JP" altLang="en-US" dirty="0" smtClean="0"/>
              <a:t>。</a:t>
            </a:r>
            <a:endParaRPr kumimoji="1" lang="en-US" altLang="ja-JP" dirty="0" smtClean="0"/>
          </a:p>
          <a:p>
            <a:r>
              <a:rPr kumimoji="1" lang="ja-JP" altLang="en-US" dirty="0" smtClean="0"/>
              <a:t>・先生方</a:t>
            </a:r>
            <a:r>
              <a:rPr kumimoji="1" lang="ja-JP" altLang="en-US" dirty="0"/>
              <a:t>の認識としてじゃれ合いであるとか、グループの遊びに見えたのが本人には苦痛で自ら命を落とすまで追い込まれたケースが</a:t>
            </a:r>
            <a:r>
              <a:rPr kumimoji="1" lang="ja-JP" altLang="en-US" dirty="0" smtClean="0"/>
              <a:t>あります。</a:t>
            </a:r>
            <a:endParaRPr kumimoji="1" lang="ja-JP" altLang="en-US" dirty="0"/>
          </a:p>
          <a:p>
            <a:endParaRPr kumimoji="1" lang="ja-JP" altLang="en-US" dirty="0"/>
          </a:p>
          <a:p>
            <a:r>
              <a:rPr kumimoji="1" lang="ja-JP" altLang="en-US" dirty="0"/>
              <a:t>・ならば</a:t>
            </a:r>
            <a:r>
              <a:rPr kumimoji="1" lang="ja-JP" altLang="en-US" dirty="0" smtClean="0"/>
              <a:t>、学校</a:t>
            </a:r>
            <a:r>
              <a:rPr kumimoji="1" lang="ja-JP" altLang="en-US" dirty="0"/>
              <a:t>は、いじめ被害を見落とすこと・見逃すことをさけるためにささいなことでも積極的にいじめと捉え、学校で設置しているいじめの対策組織委員会などで情報を共有し、学校でできる対応を行っていくことで、子供たちが安心して学校生活を送れるようにしています。</a:t>
            </a:r>
          </a:p>
        </p:txBody>
      </p:sp>
      <p:sp>
        <p:nvSpPr>
          <p:cNvPr id="1763"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0967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8" name="四角形 394"/>
          <p:cNvSpPr>
            <a:spLocks noGrp="1" noRot="1" noChangeAspect="1"/>
          </p:cNvSpPr>
          <p:nvPr>
            <p:ph type="sldImg" idx="2"/>
          </p:nvPr>
        </p:nvSpPr>
        <p:spPr>
          <a:xfrm>
            <a:off x="903288" y="741363"/>
            <a:ext cx="4929187" cy="3697287"/>
          </a:xfrm>
          <a:prstGeom prst="rect">
            <a:avLst/>
          </a:prstGeom>
        </p:spPr>
        <p:txBody>
          <a:bodyPr/>
          <a:lstStyle/>
          <a:p>
            <a:endParaRPr kumimoji="1" lang="ja-JP" altLang="en-US"/>
          </a:p>
        </p:txBody>
      </p:sp>
      <p:sp>
        <p:nvSpPr>
          <p:cNvPr id="1769" name="四角形 395"/>
          <p:cNvSpPr>
            <a:spLocks noGrp="1"/>
          </p:cNvSpPr>
          <p:nvPr>
            <p:ph type="body" sz="quarter" idx="3"/>
          </p:nvPr>
        </p:nvSpPr>
        <p:spPr>
          <a:prstGeom prst="rect">
            <a:avLst/>
          </a:prstGeom>
        </p:spPr>
        <p:txBody>
          <a:bodyPr>
            <a:normAutofit/>
          </a:bodyPr>
          <a:lstStyle/>
          <a:p>
            <a:pPr algn="l"/>
            <a:r>
              <a:rPr lang="ja-JP" altLang="en-US" sz="1400"/>
              <a:t>（スライドを読む）</a:t>
            </a:r>
            <a:endParaRPr sz="1400"/>
          </a:p>
          <a:p>
            <a:r>
              <a:rPr lang="ja-JP" altLang="en-US"/>
              <a:t> </a:t>
            </a:r>
          </a:p>
          <a:p>
            <a:endParaRPr kumimoji="1" lang="ja-JP" altLang="en-US"/>
          </a:p>
        </p:txBody>
      </p:sp>
      <p:sp>
        <p:nvSpPr>
          <p:cNvPr id="1770"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1082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8" name="四角形 394"/>
          <p:cNvSpPr>
            <a:spLocks noGrp="1" noRot="1" noChangeAspect="1"/>
          </p:cNvSpPr>
          <p:nvPr>
            <p:ph type="sldImg" idx="2"/>
          </p:nvPr>
        </p:nvSpPr>
        <p:spPr>
          <a:xfrm>
            <a:off x="1185863" y="549275"/>
            <a:ext cx="4443412" cy="3333750"/>
          </a:xfrm>
          <a:prstGeom prst="rect">
            <a:avLst/>
          </a:prstGeom>
        </p:spPr>
        <p:txBody>
          <a:bodyPr/>
          <a:lstStyle/>
          <a:p>
            <a:endParaRPr kumimoji="1" lang="ja-JP" altLang="en-US"/>
          </a:p>
        </p:txBody>
      </p:sp>
      <p:sp>
        <p:nvSpPr>
          <p:cNvPr id="1779" name="四角形 395"/>
          <p:cNvSpPr>
            <a:spLocks noGrp="1"/>
          </p:cNvSpPr>
          <p:nvPr>
            <p:ph type="body" sz="quarter" idx="3"/>
          </p:nvPr>
        </p:nvSpPr>
        <p:spPr>
          <a:prstGeom prst="rect">
            <a:avLst/>
          </a:prstGeom>
        </p:spPr>
        <p:txBody>
          <a:bodyPr/>
          <a:lstStyle/>
          <a:p>
            <a:r>
              <a:rPr kumimoji="1" lang="ja-JP" altLang="en-US" dirty="0"/>
              <a:t>こんな事例があったとき、学校はどんな対応をするかといいますと、</a:t>
            </a:r>
          </a:p>
          <a:p>
            <a:r>
              <a:rPr kumimoji="1" lang="ja-JP" altLang="en-US" dirty="0" smtClean="0"/>
              <a:t>（青枠を読む</a:t>
            </a:r>
            <a:r>
              <a:rPr kumimoji="1" lang="ja-JP" altLang="en-US" dirty="0"/>
              <a:t>）</a:t>
            </a:r>
          </a:p>
          <a:p>
            <a:r>
              <a:rPr lang="ja-JP" altLang="en-US" dirty="0"/>
              <a:t>・「悪気はないからいじめにはならない」、　「勘違いだからいじめではない」など、いじめの定義を限定的に捉えず、子どもの被害性に着目して対応しています。</a:t>
            </a:r>
            <a:endParaRPr kumimoji="1" lang="ja-JP" altLang="en-US" dirty="0"/>
          </a:p>
          <a:p>
            <a:endParaRPr kumimoji="1" lang="ja-JP" altLang="en-US" dirty="0"/>
          </a:p>
        </p:txBody>
      </p:sp>
      <p:sp>
        <p:nvSpPr>
          <p:cNvPr id="1780"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48DB9735-3920-4B7D-8602-9213614D0888}"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66040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5"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86"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r>
              <a:rPr lang="ja-JP" altLang="en-US" dirty="0">
                <a:latin typeface="+mn-ea"/>
              </a:rPr>
              <a:t>・全国と高知県のいじめ認知件数のデータです。</a:t>
            </a:r>
            <a:endParaRPr lang="en-US" altLang="ja-JP" dirty="0">
              <a:latin typeface="+mn-ea"/>
            </a:endParaRPr>
          </a:p>
          <a:p>
            <a:r>
              <a:rPr lang="ja-JP" altLang="en-US" dirty="0">
                <a:latin typeface="+mn-ea"/>
              </a:rPr>
              <a:t>・</a:t>
            </a:r>
            <a:r>
              <a:rPr lang="ja-JP" altLang="ja-JP" dirty="0">
                <a:latin typeface="+mn-ea"/>
              </a:rPr>
              <a:t>平成２６年度からをグラフに表したもの</a:t>
            </a:r>
            <a:r>
              <a:rPr lang="ja-JP" altLang="en-US" dirty="0">
                <a:latin typeface="+mn-ea"/>
              </a:rPr>
              <a:t>です</a:t>
            </a:r>
            <a:r>
              <a:rPr lang="ja-JP" altLang="ja-JP" dirty="0">
                <a:latin typeface="+mn-ea"/>
              </a:rPr>
              <a:t>。</a:t>
            </a:r>
          </a:p>
          <a:p>
            <a:pPr defTabSz="906445" eaLnBrk="1" fontAlgn="auto" hangingPunct="1">
              <a:spcBef>
                <a:spcPts val="0"/>
              </a:spcBef>
              <a:spcAft>
                <a:spcPts val="0"/>
              </a:spcAft>
              <a:defRPr/>
            </a:pPr>
            <a:r>
              <a:rPr lang="ja-JP" altLang="en-US" dirty="0">
                <a:latin typeface="+mn-ea"/>
              </a:rPr>
              <a:t>・認知件数ですが、徐々に増えています。</a:t>
            </a:r>
          </a:p>
          <a:p>
            <a:pPr defTabSz="906445" eaLnBrk="1" fontAlgn="auto" hangingPunct="1">
              <a:spcBef>
                <a:spcPts val="0"/>
              </a:spcBef>
              <a:spcAft>
                <a:spcPts val="0"/>
              </a:spcAft>
              <a:defRPr/>
            </a:pPr>
            <a:r>
              <a:rPr lang="ja-JP" altLang="en-US" dirty="0">
                <a:latin typeface="+mn-ea"/>
              </a:rPr>
              <a:t>・一見、いじめが増えてきていると思っておられる方が多いと思いますが、「いじめの定義」で伝えたように、昔のいじめと今のいじめと捉え方が違います。</a:t>
            </a:r>
          </a:p>
          <a:p>
            <a:pPr defTabSz="906445" eaLnBrk="1" fontAlgn="auto" hangingPunct="1">
              <a:spcBef>
                <a:spcPts val="0"/>
              </a:spcBef>
              <a:spcAft>
                <a:spcPts val="0"/>
              </a:spcAft>
              <a:defRPr/>
            </a:pPr>
            <a:r>
              <a:rPr lang="ja-JP" altLang="ja-JP" dirty="0">
                <a:latin typeface="+mn-ea"/>
              </a:rPr>
              <a:t>・現在、学校は教職員間の情報共有や、授業、学級活動等での児童生徒の観察等に組織的に取り組み、ささいなことでもいじめの疑いを持って対応し、いじめ被害を見逃さす、見落とさないようにしてい</a:t>
            </a:r>
            <a:r>
              <a:rPr lang="ja-JP" altLang="en-US" dirty="0">
                <a:latin typeface="+mn-ea"/>
              </a:rPr>
              <a:t>ます</a:t>
            </a:r>
            <a:r>
              <a:rPr lang="ja-JP" altLang="ja-JP" dirty="0">
                <a:latin typeface="+mn-ea"/>
              </a:rPr>
              <a:t>。</a:t>
            </a:r>
          </a:p>
          <a:p>
            <a:pPr defTabSz="906445" eaLnBrk="1" fontAlgn="auto" hangingPunct="1">
              <a:spcBef>
                <a:spcPts val="0"/>
              </a:spcBef>
              <a:spcAft>
                <a:spcPts val="0"/>
              </a:spcAft>
              <a:defRPr/>
            </a:pPr>
            <a:r>
              <a:rPr lang="ja-JP" altLang="ja-JP" dirty="0">
                <a:latin typeface="+mn-ea"/>
              </a:rPr>
              <a:t>・このような教職員のいじめ問題に対する意識の高まりが、近年</a:t>
            </a:r>
            <a:r>
              <a:rPr lang="ja-JP" altLang="en-US" dirty="0">
                <a:latin typeface="+mn-ea"/>
              </a:rPr>
              <a:t>の</a:t>
            </a:r>
            <a:r>
              <a:rPr lang="ja-JP" altLang="ja-JP" dirty="0">
                <a:latin typeface="+mn-ea"/>
              </a:rPr>
              <a:t>いじめの認知件数の上昇につながってい</a:t>
            </a:r>
            <a:r>
              <a:rPr lang="ja-JP" altLang="en-US" dirty="0">
                <a:latin typeface="+mn-ea"/>
              </a:rPr>
              <a:t>ます。</a:t>
            </a:r>
            <a:endParaRPr lang="ja-JP" altLang="ja-JP" dirty="0">
              <a:latin typeface="+mn-ea"/>
            </a:endParaRPr>
          </a:p>
          <a:p>
            <a:pPr eaLnBrk="1" hangingPunct="1">
              <a:spcBef>
                <a:spcPct val="0"/>
              </a:spcBef>
            </a:pPr>
            <a:endParaRPr lang="ja-JP" altLang="en-US" dirty="0">
              <a:latin typeface="HG丸ｺﾞｼｯｸM-PRO" pitchFamily="50" charset="-128"/>
              <a:ea typeface="HG丸ｺﾞｼｯｸM-PRO" pitchFamily="50" charset="-128"/>
            </a:endParaRPr>
          </a:p>
          <a:p>
            <a:pPr eaLnBrk="1" hangingPunct="1">
              <a:spcBef>
                <a:spcPct val="0"/>
              </a:spcBef>
            </a:pPr>
            <a:endParaRPr lang="en-US" altLang="ja-JP" dirty="0">
              <a:latin typeface="HG丸ｺﾞｼｯｸM-PRO" pitchFamily="50" charset="-128"/>
              <a:ea typeface="HG丸ｺﾞｼｯｸM-PRO" pitchFamily="50" charset="-128"/>
            </a:endParaRPr>
          </a:p>
          <a:p>
            <a:pPr eaLnBrk="1" hangingPunct="1">
              <a:spcBef>
                <a:spcPct val="0"/>
              </a:spcBef>
            </a:pPr>
            <a:endParaRPr lang="en-US" altLang="ja-JP" dirty="0">
              <a:latin typeface="HG丸ｺﾞｼｯｸM-PRO" pitchFamily="50" charset="-128"/>
              <a:ea typeface="HG丸ｺﾞｼｯｸM-PRO" pitchFamily="50" charset="-128"/>
            </a:endParaRPr>
          </a:p>
          <a:p>
            <a:pPr eaLnBrk="1" hangingPunct="1">
              <a:spcBef>
                <a:spcPct val="0"/>
              </a:spcBef>
            </a:pPr>
            <a:endParaRPr lang="ja-JP" altLang="en-US" dirty="0">
              <a:latin typeface="HG丸ｺﾞｼｯｸM-PRO" pitchFamily="50" charset="-128"/>
              <a:ea typeface="HG丸ｺﾞｼｯｸM-PRO" pitchFamily="50" charset="-128"/>
            </a:endParaRPr>
          </a:p>
        </p:txBody>
      </p:sp>
      <p:sp>
        <p:nvSpPr>
          <p:cNvPr id="178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62F1A8DC-FD53-4805-99AC-BC17761970C2}"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5396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8"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99" name="ノート プレースホルダ 2"/>
          <p:cNvSpPr>
            <a:spLocks noGrp="1"/>
          </p:cNvSpPr>
          <p:nvPr>
            <p:ph type="body" idx="1"/>
          </p:nvPr>
        </p:nvSpPr>
        <p:spPr>
          <a:xfrm>
            <a:off x="680239" y="4718269"/>
            <a:ext cx="5446723" cy="2484768"/>
          </a:xfrm>
          <a:noFill/>
        </p:spPr>
        <p:txBody>
          <a:bodyPr wrap="square" numCol="1" anchor="t" anchorCtr="0" compatLnSpc="1">
            <a:prstTxWarp prst="textNoShape">
              <a:avLst/>
            </a:prstTxWarp>
            <a:normAutofit/>
          </a:bodyPr>
          <a:lstStyle/>
          <a:p>
            <a:pPr eaLnBrk="1" hangingPunct="1">
              <a:spcBef>
                <a:spcPct val="0"/>
              </a:spcBef>
            </a:pPr>
            <a:r>
              <a:rPr lang="ja-JP" altLang="en-US" sz="1200" dirty="0">
                <a:latin typeface="+mj-ea"/>
                <a:ea typeface="+mj-ea"/>
              </a:rPr>
              <a:t>・文科省は「いじめ認知件数の多い学校について、</a:t>
            </a:r>
            <a:endParaRPr lang="en-US" altLang="ja-JP" sz="1200" dirty="0">
              <a:latin typeface="+mj-ea"/>
              <a:ea typeface="+mj-ea"/>
            </a:endParaRPr>
          </a:p>
          <a:p>
            <a:pPr eaLnBrk="1" hangingPunct="1">
              <a:spcBef>
                <a:spcPct val="0"/>
              </a:spcBef>
            </a:pPr>
            <a:r>
              <a:rPr lang="ja-JP" altLang="en-US" sz="1200" dirty="0">
                <a:latin typeface="+mj-ea"/>
                <a:ea typeface="+mj-ea"/>
              </a:rPr>
              <a:t>「いじめの初期段階のものも含めて積極的に認知し、その解消の取組のスタートラインに立っている。」と、極めて肯定的に評価をしています。</a:t>
            </a:r>
            <a:endParaRPr sz="1200">
              <a:latin typeface="+mj-ea"/>
              <a:ea typeface="+mj-ea"/>
            </a:endParaRPr>
          </a:p>
          <a:p>
            <a:pPr eaLnBrk="1" hangingPunct="1">
              <a:spcBef>
                <a:spcPct val="0"/>
              </a:spcBef>
            </a:pPr>
            <a:r>
              <a:rPr lang="ja-JP" altLang="en-US" sz="1200" dirty="0">
                <a:latin typeface="+mj-ea"/>
                <a:ea typeface="+mj-ea"/>
              </a:rPr>
              <a:t>・認知しているということは、それだけ学校はいじめの早期発見、早期対応を組織的に行っているということになります。</a:t>
            </a:r>
            <a:endParaRPr sz="1200">
              <a:latin typeface="+mj-ea"/>
              <a:ea typeface="+mj-ea"/>
            </a:endParaRPr>
          </a:p>
        </p:txBody>
      </p:sp>
      <p:sp>
        <p:nvSpPr>
          <p:cNvPr id="1800"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02387075-F6B9-43CD-8055-6C5FCB20E567}"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7152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6" name="四角形 2325"/>
          <p:cNvSpPr>
            <a:spLocks noGrp="1" noRot="1" noChangeAspect="1"/>
          </p:cNvSpPr>
          <p:nvPr>
            <p:ph type="sldImg" idx="2"/>
          </p:nvPr>
        </p:nvSpPr>
        <p:spPr>
          <a:xfrm>
            <a:off x="901700" y="739775"/>
            <a:ext cx="4932363" cy="3700463"/>
          </a:xfrm>
          <a:prstGeom prst="rect">
            <a:avLst/>
          </a:prstGeom>
        </p:spPr>
        <p:txBody>
          <a:bodyPr/>
          <a:lstStyle/>
          <a:p>
            <a:endParaRPr kumimoji="1" lang="ja-JP" altLang="en-US"/>
          </a:p>
        </p:txBody>
      </p:sp>
      <p:sp>
        <p:nvSpPr>
          <p:cNvPr id="1807" name="四角形 2326"/>
          <p:cNvSpPr>
            <a:spLocks noGrp="1"/>
          </p:cNvSpPr>
          <p:nvPr>
            <p:ph type="body" sz="quarter" idx="3"/>
          </p:nvPr>
        </p:nvSpPr>
        <p:spPr>
          <a:prstGeom prst="rect">
            <a:avLst/>
          </a:prstGeom>
        </p:spPr>
        <p:txBody>
          <a:bodyPr/>
          <a:lstStyle/>
          <a:p>
            <a:r>
              <a:rPr kumimoji="1" lang="ja-JP" altLang="en-US" dirty="0"/>
              <a:t>・これは、</a:t>
            </a:r>
            <a:r>
              <a:rPr lang="ja-JP" altLang="en-US" dirty="0"/>
              <a:t>国立教育政策研究所</a:t>
            </a:r>
            <a:r>
              <a:rPr kumimoji="1" lang="ja-JP" altLang="en-US" dirty="0"/>
              <a:t>が、小中学生へ６年間の追跡調査を行った結果</a:t>
            </a:r>
            <a:r>
              <a:rPr kumimoji="1" lang="ja-JP" altLang="en-US" dirty="0" smtClean="0"/>
              <a:t>です。</a:t>
            </a:r>
            <a:endParaRPr kumimoji="1" lang="ja-JP" altLang="en-US" dirty="0"/>
          </a:p>
          <a:p>
            <a:r>
              <a:rPr kumimoji="1" lang="ja-JP" altLang="en-US" dirty="0"/>
              <a:t>・ここに示しているように、「仲間はずれ、無視、陰口」をされた、また、した経験は双方９割に上り、</a:t>
            </a:r>
            <a:r>
              <a:rPr lang="ja-JP" altLang="en-US" dirty="0"/>
              <a:t>多くの子どもが入れ替わり被害や加害を経験していることが分かって</a:t>
            </a:r>
            <a:r>
              <a:rPr lang="ja-JP" altLang="en-US" dirty="0" smtClean="0"/>
              <a:t>います。</a:t>
            </a:r>
            <a:endParaRPr lang="ja-JP" altLang="en-US" dirty="0"/>
          </a:p>
          <a:p>
            <a:r>
              <a:rPr lang="ja-JP" altLang="en-US" dirty="0"/>
              <a:t>・つまり、「いじめはどの子どもにも、どの学校でも起こりうる」という捉え方が重要と</a:t>
            </a:r>
            <a:r>
              <a:rPr lang="ja-JP" altLang="en-US" dirty="0" smtClean="0"/>
              <a:t>いえます。</a:t>
            </a:r>
            <a:endParaRPr lang="ja-JP" altLang="en-US" dirty="0"/>
          </a:p>
          <a:p>
            <a:r>
              <a:rPr lang="ja-JP" altLang="en-US" dirty="0"/>
              <a:t>・どの子どもにもいじめは身近にあることを意識しておくことが大切</a:t>
            </a:r>
            <a:r>
              <a:rPr lang="ja-JP" altLang="en-US" dirty="0" smtClean="0"/>
              <a:t>です。</a:t>
            </a:r>
            <a:endParaRPr lang="ja-JP" altLang="en-US" dirty="0"/>
          </a:p>
          <a:p>
            <a:r>
              <a:rPr lang="ja-JP" altLang="en-US" dirty="0"/>
              <a:t>・全ての大人がいじめの定義を理解し、ささいなこともいじめとして積極的に認知することが、いじめから子どもを守る取組が進むことに</a:t>
            </a:r>
            <a:r>
              <a:rPr lang="ja-JP" altLang="en-US" dirty="0" smtClean="0"/>
              <a:t>なります。</a:t>
            </a:r>
            <a:endParaRPr lang="ja-JP" altLang="en-US" dirty="0"/>
          </a:p>
        </p:txBody>
      </p:sp>
      <p:sp>
        <p:nvSpPr>
          <p:cNvPr id="1808" name="四角形 2327"/>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82017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2"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813"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ja-JP" altLang="en-US"/>
              <a:t>いじめの「認知件数」とは、何でしょうか。</a:t>
            </a:r>
          </a:p>
          <a:p>
            <a:pPr eaLnBrk="1" hangingPunct="1">
              <a:spcBef>
                <a:spcPct val="0"/>
              </a:spcBef>
            </a:pPr>
            <a:r>
              <a:rPr lang="ja-JP" altLang="en-US"/>
              <a:t>認知、つまり、いじめだと認めた数ということですね。</a:t>
            </a:r>
          </a:p>
        </p:txBody>
      </p:sp>
      <p:sp>
        <p:nvSpPr>
          <p:cNvPr id="1814"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1E881DBD-05F0-4566-92B7-0BE7BA887801}"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515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0"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821" name="ノート プレースホルダ 2"/>
          <p:cNvSpPr>
            <a:spLocks noGrp="1"/>
          </p:cNvSpPr>
          <p:nvPr>
            <p:ph type="body" idx="1"/>
          </p:nvPr>
        </p:nvSpPr>
        <p:spPr>
          <a:noFill/>
        </p:spPr>
        <p:txBody>
          <a:bodyPr wrap="square" numCol="1" anchor="t" anchorCtr="0" compatLnSpc="1">
            <a:prstTxWarp prst="textNoShape">
              <a:avLst/>
            </a:prstTxWarp>
          </a:bodyPr>
          <a:lstStyle/>
          <a:p>
            <a:r>
              <a:rPr lang="ja-JP" altLang="ja-JP" b="1" dirty="0"/>
              <a:t>○ いじめの構造</a:t>
            </a:r>
            <a:endParaRPr lang="en-US" altLang="ja-JP" b="1" dirty="0"/>
          </a:p>
          <a:p>
            <a:r>
              <a:rPr lang="ja-JP" altLang="en-US" dirty="0"/>
              <a:t>・</a:t>
            </a:r>
            <a:r>
              <a:rPr lang="ja-JP" altLang="ja-JP" dirty="0"/>
              <a:t>集団には、いじめを受ける者、いじめる者、それを面白がっている観衆、見て見ぬふりをする傍観者がいます。</a:t>
            </a:r>
          </a:p>
          <a:p>
            <a:r>
              <a:rPr lang="ja-JP" altLang="en-US" dirty="0"/>
              <a:t>・</a:t>
            </a:r>
            <a:r>
              <a:rPr lang="ja-JP" altLang="ja-JP" dirty="0"/>
              <a:t>いじめは、いじめる者といじめられる者だけの問題ではなく、集団の問題です。</a:t>
            </a:r>
            <a:endParaRPr lang="en-US" altLang="ja-JP" dirty="0"/>
          </a:p>
          <a:p>
            <a:r>
              <a:rPr lang="ja-JP" altLang="en-US" dirty="0"/>
              <a:t>・</a:t>
            </a:r>
            <a:r>
              <a:rPr lang="ja-JP" altLang="ja-JP" dirty="0"/>
              <a:t>集団であるがゆえに、いじめの問題をわかりにくくし、いじめを継続させる力が働いていきます。</a:t>
            </a:r>
            <a:endParaRPr lang="en-US" altLang="ja-JP" dirty="0"/>
          </a:p>
        </p:txBody>
      </p:sp>
      <p:sp>
        <p:nvSpPr>
          <p:cNvPr id="1822"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93B647B0-557C-4820-8BA7-DADDC5ACAB96}"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87714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9" name="スライド イメージ プレースホルダ 1"/>
          <p:cNvSpPr>
            <a:spLocks noGrp="1" noRot="1" noChangeAspect="1" noTextEdit="1"/>
          </p:cNvSpPr>
          <p:nvPr>
            <p:ph type="sldImg"/>
          </p:nvPr>
        </p:nvSpPr>
        <p:spPr>
          <a:xfrm>
            <a:off x="901700" y="739775"/>
            <a:ext cx="4932363" cy="3700463"/>
          </a:xfrm>
          <a:noFill/>
          <a:ln>
            <a:solidFill>
              <a:srgbClr val="000000"/>
            </a:solidFill>
            <a:miter lim="800000"/>
            <a:headEnd/>
            <a:tailEnd/>
          </a:ln>
        </p:spPr>
      </p:sp>
      <p:sp>
        <p:nvSpPr>
          <p:cNvPr id="1830" name="ノート プレースホルダ 2"/>
          <p:cNvSpPr>
            <a:spLocks noGrp="1"/>
          </p:cNvSpPr>
          <p:nvPr>
            <p:ph type="body" idx="1"/>
          </p:nvPr>
        </p:nvSpPr>
        <p:spPr>
          <a:noFill/>
        </p:spPr>
        <p:txBody>
          <a:bodyPr wrap="square" numCol="1" anchor="t" anchorCtr="0" compatLnSpc="1">
            <a:prstTxWarp prst="textNoShape">
              <a:avLst/>
            </a:prstTxWarp>
          </a:bodyPr>
          <a:lstStyle/>
          <a:p>
            <a:r>
              <a:rPr lang="ja-JP" altLang="en-US" dirty="0" smtClean="0"/>
              <a:t>・</a:t>
            </a:r>
            <a:r>
              <a:rPr lang="ja-JP" altLang="en-US" dirty="0"/>
              <a:t>いじめを生じにくくするためには、観衆や傍観者の中から、いじめを止める仲裁者をつくること、そして仲裁者となる子どもを増やしていくことが大切に</a:t>
            </a:r>
            <a:r>
              <a:rPr lang="ja-JP" altLang="en-US" dirty="0" smtClean="0"/>
              <a:t>なってきます。</a:t>
            </a:r>
            <a:endParaRPr lang="ja-JP" altLang="en-US" dirty="0"/>
          </a:p>
          <a:p>
            <a:r>
              <a:rPr lang="ja-JP" altLang="en-US" dirty="0"/>
              <a:t>・併せて、子どもが安心して過ごせるための取組を、いじめに直接関与していない第三者も含めたすべての子どもを対象に日頃から行うことが必要に</a:t>
            </a:r>
            <a:r>
              <a:rPr lang="ja-JP" altLang="en-US" dirty="0" smtClean="0"/>
              <a:t>なります。</a:t>
            </a:r>
            <a:endParaRPr lang="ja-JP" altLang="en-US" dirty="0"/>
          </a:p>
          <a:p>
            <a:pPr eaLnBrk="1" hangingPunct="1">
              <a:spcBef>
                <a:spcPct val="0"/>
              </a:spcBef>
            </a:pPr>
            <a:endParaRPr lang="en-US" altLang="ja-JP" sz="1400" dirty="0">
              <a:latin typeface="HG丸ｺﾞｼｯｸM-PRO" pitchFamily="50" charset="-128"/>
              <a:ea typeface="HG丸ｺﾞｼｯｸM-PRO" pitchFamily="50" charset="-128"/>
            </a:endParaRPr>
          </a:p>
        </p:txBody>
      </p:sp>
      <p:sp>
        <p:nvSpPr>
          <p:cNvPr id="183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93B647B0-557C-4820-8BA7-DADDC5ACAB96}"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3888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3" name="スライド イメージ プレースホルダ 1"/>
          <p:cNvSpPr>
            <a:spLocks noGrp="1" noRot="1" noChangeAspect="1"/>
          </p:cNvSpPr>
          <p:nvPr>
            <p:ph type="sldImg"/>
          </p:nvPr>
        </p:nvSpPr>
        <p:spPr>
          <a:xfrm>
            <a:off x="917575" y="744538"/>
            <a:ext cx="4972050" cy="3729037"/>
          </a:xfrm>
        </p:spPr>
      </p:sp>
      <p:sp>
        <p:nvSpPr>
          <p:cNvPr id="1664" name="ノート プレースホルダ 2"/>
          <p:cNvSpPr>
            <a:spLocks noGrp="1"/>
          </p:cNvSpPr>
          <p:nvPr>
            <p:ph type="body" idx="1"/>
          </p:nvPr>
        </p:nvSpPr>
        <p:spPr/>
        <p:txBody>
          <a:bodyPr>
            <a:normAutofit/>
          </a:bodyPr>
          <a:lstStyle/>
          <a:p>
            <a:r>
              <a:rPr kumimoji="1" lang="ja-JP" altLang="en-US" dirty="0" smtClean="0"/>
              <a:t>・集まって</a:t>
            </a:r>
            <a:r>
              <a:rPr kumimoji="1" lang="ja-JP" altLang="en-US" dirty="0"/>
              <a:t>いる方で自己紹介をして心をほぐしていただきましょう。</a:t>
            </a:r>
            <a:endParaRPr kumimoji="1" lang="en-US" altLang="ja-JP" dirty="0"/>
          </a:p>
          <a:p>
            <a:r>
              <a:rPr kumimoji="1" lang="ja-JP" altLang="en-US" dirty="0"/>
              <a:t>・今日の出会いはきっと素敵な出会いです。それを今日は感じてください。</a:t>
            </a:r>
            <a:endParaRPr kumimoji="1" lang="en-US" altLang="ja-JP" dirty="0"/>
          </a:p>
          <a:p>
            <a:endParaRPr kumimoji="1" lang="en-US" altLang="ja-JP" dirty="0"/>
          </a:p>
          <a:p>
            <a:endParaRPr kumimoji="1" lang="en-US" altLang="ja-JP" dirty="0"/>
          </a:p>
          <a:p>
            <a:r>
              <a:rPr kumimoji="1" lang="ja-JP" altLang="en-US" dirty="0"/>
              <a:t>　読む</a:t>
            </a:r>
            <a:endParaRPr kumimoji="1" lang="en-US" altLang="ja-JP" dirty="0"/>
          </a:p>
          <a:p>
            <a:endParaRPr kumimoji="1" lang="en-US" altLang="ja-JP" dirty="0"/>
          </a:p>
          <a:p>
            <a:r>
              <a:rPr kumimoji="1" lang="ja-JP" altLang="en-US" dirty="0"/>
              <a:t>・２回繰り返します。２人の方とは関わってください。顔見知りじゃない方に声をかけてみてください。</a:t>
            </a:r>
            <a:endParaRPr kumimoji="1" lang="en-US" altLang="ja-JP" dirty="0"/>
          </a:p>
          <a:p>
            <a:r>
              <a:rPr kumimoji="1" lang="ja-JP" altLang="en-US" dirty="0"/>
              <a:t>それではどうぞ。</a:t>
            </a:r>
            <a:endParaRPr kumimoji="1" lang="en-US" altLang="ja-JP" dirty="0"/>
          </a:p>
          <a:p>
            <a:endParaRPr kumimoji="1" lang="en-US" altLang="ja-JP" dirty="0"/>
          </a:p>
          <a:p>
            <a:r>
              <a:rPr kumimoji="1" lang="ja-JP" altLang="en-US" dirty="0"/>
              <a:t>・ありがとうございました。</a:t>
            </a:r>
            <a:endParaRPr kumimoji="1" lang="en-US" altLang="ja-JP" dirty="0"/>
          </a:p>
          <a:p>
            <a:r>
              <a:rPr kumimoji="1" lang="ja-JP" altLang="en-US" dirty="0"/>
              <a:t>みなさん積極的に動いてくださったように思います。</a:t>
            </a:r>
            <a:endParaRPr kumimoji="1" lang="en-US" altLang="ja-JP" dirty="0"/>
          </a:p>
          <a:p>
            <a:endParaRPr kumimoji="1" lang="en-US" altLang="ja-JP" dirty="0"/>
          </a:p>
          <a:p>
            <a:r>
              <a:rPr kumimoji="1" lang="ja-JP" altLang="en-US" dirty="0"/>
              <a:t>・どうですか。さっきと比べて少し知り合えた人が増えた分、安心感や居心地がよくなったように思いませんか。</a:t>
            </a:r>
            <a:endParaRPr kumimoji="1" lang="en-US" altLang="ja-JP" dirty="0"/>
          </a:p>
          <a:p>
            <a:r>
              <a:rPr kumimoji="1" lang="ja-JP" altLang="en-US" dirty="0"/>
              <a:t>今日お話をする内容も、実はそういったことなんです。</a:t>
            </a: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1665"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0" name="スライド イメージ プレースホルダ 1"/>
          <p:cNvSpPr>
            <a:spLocks noGrp="1" noRot="1" noChangeAspect="1"/>
          </p:cNvSpPr>
          <p:nvPr>
            <p:ph type="sldImg"/>
          </p:nvPr>
        </p:nvSpPr>
        <p:spPr>
          <a:xfrm>
            <a:off x="1104262" y="1089394"/>
            <a:ext cx="4850182" cy="3637074"/>
          </a:xfrm>
        </p:spPr>
      </p:sp>
      <p:sp>
        <p:nvSpPr>
          <p:cNvPr id="1841" name="ノート プレースホルダ 2"/>
          <p:cNvSpPr>
            <a:spLocks noGrp="1"/>
          </p:cNvSpPr>
          <p:nvPr>
            <p:ph type="body" idx="1"/>
          </p:nvPr>
        </p:nvSpPr>
        <p:spPr/>
        <p:txBody>
          <a:bodyPr>
            <a:normAutofit/>
          </a:bodyPr>
          <a:lstStyle/>
          <a:p>
            <a:r>
              <a:rPr kumimoji="1" lang="ja-JP" altLang="en-US" dirty="0"/>
              <a:t>どの学校にもある、学校いじめ防止基本方針です。</a:t>
            </a:r>
            <a:endParaRPr kumimoji="1" lang="en-US" altLang="ja-JP" dirty="0"/>
          </a:p>
          <a:p>
            <a:endParaRPr kumimoji="1" lang="ja-JP" altLang="en-US" dirty="0"/>
          </a:p>
          <a:p>
            <a:r>
              <a:rPr kumimoji="1" lang="ja-JP" altLang="en-US" dirty="0"/>
              <a:t>この方針は、（赤枠を読む）</a:t>
            </a:r>
          </a:p>
          <a:p>
            <a:endParaRPr kumimoji="1" lang="ja-JP" altLang="en-US" dirty="0"/>
          </a:p>
        </p:txBody>
      </p:sp>
      <p:sp>
        <p:nvSpPr>
          <p:cNvPr id="1842" name="スライド番号プレースホルダ 3"/>
          <p:cNvSpPr>
            <a:spLocks noGrp="1"/>
          </p:cNvSpPr>
          <p:nvPr>
            <p:ph type="sldNum" sz="quarter" idx="10"/>
          </p:nvPr>
        </p:nvSpPr>
        <p:spPr/>
        <p:txBody>
          <a:bodyPr/>
          <a:lstStyle/>
          <a:p>
            <a:fld id="{48DB9735-3920-4B7D-8602-9213614D0888}" type="slidenum">
              <a:rPr kumimoji="1" lang="ja-JP" altLang="en-US" smtClean="0"/>
              <a:pPr/>
              <a:t>21</a:t>
            </a:fld>
            <a:endParaRPr kumimoji="1" lang="ja-JP" altLang="en-US"/>
          </a:p>
        </p:txBody>
      </p:sp>
    </p:spTree>
    <p:extLst>
      <p:ext uri="{BB962C8B-B14F-4D97-AF65-F5344CB8AC3E}">
        <p14:creationId xmlns:p14="http://schemas.microsoft.com/office/powerpoint/2010/main" val="268918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0" name="スライド イメージ プレースホルダ 1"/>
          <p:cNvSpPr>
            <a:spLocks noGrp="1" noRot="1" noChangeAspect="1"/>
          </p:cNvSpPr>
          <p:nvPr>
            <p:ph type="sldImg"/>
          </p:nvPr>
        </p:nvSpPr>
        <p:spPr>
          <a:xfrm>
            <a:off x="917575" y="744538"/>
            <a:ext cx="4972050" cy="3729037"/>
          </a:xfrm>
        </p:spPr>
      </p:sp>
      <p:sp>
        <p:nvSpPr>
          <p:cNvPr id="1851" name="ノート プレースホルダ 2"/>
          <p:cNvSpPr>
            <a:spLocks noGrp="1"/>
          </p:cNvSpPr>
          <p:nvPr>
            <p:ph type="body" idx="1"/>
          </p:nvPr>
        </p:nvSpPr>
        <p:spPr/>
        <p:txBody>
          <a:bodyPr>
            <a:normAutofit/>
          </a:bodyPr>
          <a:lstStyle/>
          <a:p>
            <a:r>
              <a:rPr lang="ja-JP" altLang="en-US" sz="1400" dirty="0"/>
              <a:t>　というのは、</a:t>
            </a:r>
            <a:r>
              <a:rPr kumimoji="1" lang="ja-JP" altLang="en-US" dirty="0"/>
              <a:t>「高知県いじめ防止基本方針」には、</a:t>
            </a:r>
            <a:endParaRPr lang="en-US" altLang="ja-JP" sz="1400" dirty="0"/>
          </a:p>
          <a:p>
            <a:endParaRPr lang="ja-JP" altLang="en-US" sz="1400" dirty="0"/>
          </a:p>
          <a:p>
            <a:r>
              <a:rPr lang="ja-JP" altLang="en-US" sz="1400" dirty="0"/>
              <a:t>県民総ぐるみでいじめの問題に取り組むことを示しています。</a:t>
            </a:r>
            <a:endParaRPr lang="en-US" altLang="ja-JP" sz="1400" dirty="0"/>
          </a:p>
          <a:p>
            <a:r>
              <a:rPr lang="ja-JP" altLang="en-US" sz="1400" dirty="0"/>
              <a:t>県民総ぐるみの取組に向けた４つの視点</a:t>
            </a:r>
            <a:endParaRPr lang="en-US" altLang="ja-JP" sz="1400" dirty="0"/>
          </a:p>
          <a:p>
            <a:r>
              <a:rPr lang="ja-JP" altLang="en-US" sz="1400" dirty="0"/>
              <a:t>（４つの視点を読む）</a:t>
            </a:r>
            <a:endParaRPr lang="en-US" altLang="ja-JP" sz="1400" dirty="0"/>
          </a:p>
          <a:p>
            <a:r>
              <a:rPr lang="ja-JP" altLang="en-US" sz="1400" dirty="0"/>
              <a:t>※吹き出しも読んで大人の社会とつないで考えてもらう。</a:t>
            </a:r>
          </a:p>
          <a:p>
            <a:endParaRPr lang="ja-JP" altLang="en-US" sz="1400" dirty="0"/>
          </a:p>
          <a:p>
            <a:r>
              <a:rPr lang="ja-JP" altLang="en-US" sz="1400" dirty="0"/>
              <a:t>この高知県いじめ防止基本方針をもとに各学校において、いじめ防止基本方針を作成しています。</a:t>
            </a:r>
          </a:p>
        </p:txBody>
      </p:sp>
      <p:sp>
        <p:nvSpPr>
          <p:cNvPr id="1852" name="スライド番号プレースホルダ 3"/>
          <p:cNvSpPr>
            <a:spLocks noGrp="1"/>
          </p:cNvSpPr>
          <p:nvPr>
            <p:ph type="sldNum" sz="quarter" idx="10"/>
          </p:nvPr>
        </p:nvSpPr>
        <p:spPr/>
        <p:txBody>
          <a:bodyPr/>
          <a:lstStyle/>
          <a:p>
            <a:fld id="{516FEF33-B4FA-4D3B-9188-CE963FBE71AA}" type="slidenum">
              <a:rPr kumimoji="1" lang="ja-JP" altLang="en-US" smtClean="0"/>
              <a:pPr/>
              <a:t>22</a:t>
            </a:fld>
            <a:endParaRPr kumimoji="1" lang="ja-JP" altLang="en-US" dirty="0"/>
          </a:p>
        </p:txBody>
      </p:sp>
    </p:spTree>
    <p:extLst>
      <p:ext uri="{BB962C8B-B14F-4D97-AF65-F5344CB8AC3E}">
        <p14:creationId xmlns:p14="http://schemas.microsoft.com/office/powerpoint/2010/main" val="4191452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8" name="スライド イメージ プレースホルダ 1"/>
          <p:cNvSpPr>
            <a:spLocks noGrp="1" noRot="1" noChangeAspect="1"/>
          </p:cNvSpPr>
          <p:nvPr>
            <p:ph type="sldImg"/>
          </p:nvPr>
        </p:nvSpPr>
        <p:spPr>
          <a:xfrm>
            <a:off x="569215" y="505669"/>
            <a:ext cx="5498385" cy="4123151"/>
          </a:xfrm>
        </p:spPr>
      </p:sp>
      <p:sp>
        <p:nvSpPr>
          <p:cNvPr id="1859" name="ノート プレースホルダ 2"/>
          <p:cNvSpPr>
            <a:spLocks noGrp="1"/>
          </p:cNvSpPr>
          <p:nvPr>
            <p:ph type="body" idx="1"/>
          </p:nvPr>
        </p:nvSpPr>
        <p:spPr/>
        <p:txBody>
          <a:bodyPr>
            <a:normAutofit/>
          </a:bodyPr>
          <a:lstStyle/>
          <a:p>
            <a:r>
              <a:rPr kumimoji="1" lang="ja-JP" altLang="en-US" dirty="0"/>
              <a:t>どの学校にもある、学校いじめ防止基本方針です。</a:t>
            </a:r>
            <a:endParaRPr kumimoji="1" lang="en-US" altLang="ja-JP" dirty="0"/>
          </a:p>
          <a:p>
            <a:endParaRPr kumimoji="1" lang="ja-JP" altLang="en-US" dirty="0"/>
          </a:p>
          <a:p>
            <a:r>
              <a:rPr kumimoji="1" lang="ja-JP" altLang="en-US" dirty="0"/>
              <a:t>この方針は、（赤枠を読む）</a:t>
            </a:r>
          </a:p>
          <a:p>
            <a:endParaRPr kumimoji="1" lang="ja-JP" altLang="en-US" dirty="0"/>
          </a:p>
        </p:txBody>
      </p:sp>
      <p:sp>
        <p:nvSpPr>
          <p:cNvPr id="1860" name="スライド番号プレースホルダ 3"/>
          <p:cNvSpPr>
            <a:spLocks noGrp="1"/>
          </p:cNvSpPr>
          <p:nvPr>
            <p:ph type="sldNum" sz="quarter" idx="10"/>
          </p:nvPr>
        </p:nvSpPr>
        <p:spPr/>
        <p:txBody>
          <a:bodyPr/>
          <a:lstStyle/>
          <a:p>
            <a:fld id="{48DB9735-3920-4B7D-8602-9213614D0888}" type="slidenum">
              <a:rPr kumimoji="1" lang="ja-JP" altLang="en-US" smtClean="0"/>
              <a:pPr/>
              <a:t>23</a:t>
            </a:fld>
            <a:endParaRPr kumimoji="1" lang="ja-JP" altLang="en-US"/>
          </a:p>
        </p:txBody>
      </p:sp>
    </p:spTree>
    <p:extLst>
      <p:ext uri="{BB962C8B-B14F-4D97-AF65-F5344CB8AC3E}">
        <p14:creationId xmlns:p14="http://schemas.microsoft.com/office/powerpoint/2010/main" val="2689181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72" name="スライド イメージ プレースホルダー 1"/>
          <p:cNvSpPr>
            <a:spLocks noGrp="1" noRot="1" noChangeAspect="1"/>
          </p:cNvSpPr>
          <p:nvPr>
            <p:ph type="sldImg"/>
          </p:nvPr>
        </p:nvSpPr>
        <p:spPr>
          <a:xfrm>
            <a:off x="917575" y="744538"/>
            <a:ext cx="4972050" cy="3729037"/>
          </a:xfrm>
        </p:spPr>
      </p:sp>
      <p:sp>
        <p:nvSpPr>
          <p:cNvPr id="1873" name="ノート プレースホルダー 2"/>
          <p:cNvSpPr>
            <a:spLocks noGrp="1"/>
          </p:cNvSpPr>
          <p:nvPr>
            <p:ph type="body" idx="1"/>
          </p:nvPr>
        </p:nvSpPr>
        <p:spPr/>
        <p:txBody>
          <a:bodyPr/>
          <a:lstStyle/>
          <a:p>
            <a:pPr defTabSz="914331">
              <a:defRPr/>
            </a:pPr>
            <a:r>
              <a:rPr lang="ja-JP" altLang="en-US" sz="1200" dirty="0" smtClean="0"/>
              <a:t>学校いじめ防止基本方針が示す具体的な例として、</a:t>
            </a:r>
            <a:endParaRPr lang="en-US" altLang="ja-JP" sz="1200" dirty="0" smtClean="0"/>
          </a:p>
          <a:p>
            <a:pPr defTabSz="914331">
              <a:defRPr/>
            </a:pPr>
            <a:endParaRPr lang="ja-JP" altLang="en-US" sz="1200" dirty="0" smtClean="0"/>
          </a:p>
          <a:p>
            <a:pPr defTabSz="914331">
              <a:defRPr/>
            </a:pPr>
            <a:r>
              <a:rPr lang="ja-JP" altLang="en-US" sz="1200" dirty="0" smtClean="0"/>
              <a:t>（例）</a:t>
            </a:r>
          </a:p>
          <a:p>
            <a:pPr defTabSz="914331">
              <a:defRPr/>
            </a:pPr>
            <a:r>
              <a:rPr lang="ja-JP" altLang="en-US" sz="1200" dirty="0" smtClean="0"/>
              <a:t>・学校で、組織的で実効的な取組を進める。</a:t>
            </a:r>
          </a:p>
          <a:p>
            <a:pPr defTabSz="914331">
              <a:defRPr/>
            </a:pPr>
            <a:r>
              <a:rPr lang="ja-JP" altLang="en-US" sz="1200" dirty="0" smtClean="0"/>
              <a:t>・学校の教育活動全体を通じていじめ防止についての取り組み、いじめを許さない環境作りを進める。</a:t>
            </a:r>
          </a:p>
          <a:p>
            <a:pPr defTabSz="914331">
              <a:defRPr/>
            </a:pPr>
            <a:r>
              <a:rPr lang="ja-JP" altLang="en-US" sz="1200" dirty="0" smtClean="0"/>
              <a:t>●未然防止</a:t>
            </a:r>
            <a:endParaRPr lang="en-US" altLang="ja-JP" sz="1200" dirty="0" smtClean="0"/>
          </a:p>
          <a:p>
            <a:pPr defTabSz="914331">
              <a:defRPr/>
            </a:pPr>
            <a:endParaRPr lang="en-US" altLang="ja-JP" sz="1200" dirty="0" smtClean="0"/>
          </a:p>
          <a:p>
            <a:pPr defTabSz="914331">
              <a:defRPr/>
            </a:pPr>
            <a:r>
              <a:rPr lang="ja-JP" altLang="en-US" sz="1200" dirty="0" smtClean="0"/>
              <a:t>・アンケートや教育相談などで早期発見に取り組む。　</a:t>
            </a:r>
            <a:endParaRPr lang="en-US" altLang="ja-JP" sz="1200" dirty="0" smtClean="0"/>
          </a:p>
          <a:p>
            <a:pPr defTabSz="914331">
              <a:defRPr/>
            </a:pPr>
            <a:r>
              <a:rPr lang="ja-JP" altLang="en-US" sz="1200" dirty="0" smtClean="0"/>
              <a:t>・いじめについての情報・・・</a:t>
            </a:r>
            <a:endParaRPr lang="en-US" altLang="ja-JP" sz="1200" dirty="0" smtClean="0"/>
          </a:p>
          <a:p>
            <a:pPr defTabSz="914331">
              <a:defRPr/>
            </a:pPr>
            <a:r>
              <a:rPr lang="ja-JP" altLang="en-US" sz="1200" dirty="0" smtClean="0"/>
              <a:t>●早期発見・予防</a:t>
            </a:r>
            <a:endParaRPr lang="en-US" altLang="ja-JP" sz="1200" dirty="0" smtClean="0"/>
          </a:p>
          <a:p>
            <a:pPr defTabSz="914331">
              <a:defRPr/>
            </a:pPr>
            <a:endParaRPr lang="en-US" altLang="ja-JP" sz="1200" dirty="0" smtClean="0"/>
          </a:p>
          <a:p>
            <a:pPr defTabSz="914331">
              <a:defRPr/>
            </a:pPr>
            <a:r>
              <a:rPr lang="ja-JP" altLang="en-US" sz="1200" dirty="0" smtClean="0"/>
              <a:t>・いじめを受けた子どもを守り通す</a:t>
            </a:r>
            <a:endParaRPr lang="en-US" altLang="ja-JP" sz="1200" dirty="0" smtClean="0"/>
          </a:p>
          <a:p>
            <a:pPr defTabSz="914331">
              <a:defRPr/>
            </a:pPr>
            <a:r>
              <a:rPr lang="ja-JP" altLang="en-US" sz="1200" dirty="0" smtClean="0"/>
              <a:t>●解消・支援</a:t>
            </a:r>
          </a:p>
          <a:p>
            <a:pPr defTabSz="914331">
              <a:defRPr/>
            </a:pPr>
            <a:endParaRPr lang="en-US" altLang="ja-JP" sz="1200" dirty="0" smtClean="0"/>
          </a:p>
          <a:p>
            <a:pPr defTabSz="914331">
              <a:defRPr/>
            </a:pPr>
            <a:r>
              <a:rPr lang="ja-JP" altLang="en-US" sz="1200" dirty="0" smtClean="0"/>
              <a:t>取組の見直しと改善</a:t>
            </a:r>
            <a:endParaRPr lang="en-US" altLang="ja-JP" sz="1200" dirty="0" smtClean="0"/>
          </a:p>
          <a:p>
            <a:pPr defTabSz="914331">
              <a:defRPr/>
            </a:pPr>
            <a:r>
              <a:rPr lang="ja-JP" altLang="en-US" sz="1200" dirty="0" smtClean="0"/>
              <a:t>●方針・・・</a:t>
            </a:r>
            <a:endParaRPr lang="en-US" altLang="ja-JP" sz="1200" dirty="0" smtClean="0"/>
          </a:p>
          <a:p>
            <a:endParaRPr kumimoji="1" lang="ja-JP" altLang="en-US" dirty="0"/>
          </a:p>
        </p:txBody>
      </p:sp>
      <p:sp>
        <p:nvSpPr>
          <p:cNvPr id="1874" name="スライド番号プレースホルダー 3"/>
          <p:cNvSpPr>
            <a:spLocks noGrp="1"/>
          </p:cNvSpPr>
          <p:nvPr>
            <p:ph type="sldNum" sz="quarter" idx="10"/>
          </p:nvPr>
        </p:nvSpPr>
        <p:spPr/>
        <p:txBody>
          <a:bodyPr/>
          <a:lstStyle/>
          <a:p>
            <a:pPr>
              <a:defRPr/>
            </a:pPr>
            <a:fld id="{815D5A8C-B34C-4782-92A2-3C5734CA1D9E}" type="slidenum">
              <a:rPr lang="ja-JP" altLang="en-US" smtClean="0"/>
              <a:pPr>
                <a:defRPr/>
              </a:pPr>
              <a:t>24</a:t>
            </a:fld>
            <a:endParaRPr lang="ja-JP" altLang="en-US" dirty="0"/>
          </a:p>
        </p:txBody>
      </p:sp>
    </p:spTree>
    <p:extLst>
      <p:ext uri="{BB962C8B-B14F-4D97-AF65-F5344CB8AC3E}">
        <p14:creationId xmlns:p14="http://schemas.microsoft.com/office/powerpoint/2010/main" val="3314985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2" name="スライド イメージ プレースホルダ 1"/>
          <p:cNvSpPr>
            <a:spLocks noGrp="1" noRot="1" noChangeAspect="1"/>
          </p:cNvSpPr>
          <p:nvPr>
            <p:ph type="sldImg"/>
          </p:nvPr>
        </p:nvSpPr>
        <p:spPr/>
      </p:sp>
      <p:sp>
        <p:nvSpPr>
          <p:cNvPr id="1883" name="ノート プレースホルダ 2"/>
          <p:cNvSpPr>
            <a:spLocks noGrp="1"/>
          </p:cNvSpPr>
          <p:nvPr>
            <p:ph type="body" idx="1"/>
          </p:nvPr>
        </p:nvSpPr>
        <p:spPr/>
        <p:txBody>
          <a:bodyPr>
            <a:normAutofit/>
          </a:bodyPr>
          <a:lstStyle/>
          <a:p>
            <a:endParaRPr/>
          </a:p>
          <a:p>
            <a:r>
              <a:rPr kumimoji="1" lang="ja-JP" altLang="en-US"/>
              <a:t>・子どもたちは、自分たちでいじめをなくしていこうと取り組んでいます。</a:t>
            </a:r>
          </a:p>
          <a:p>
            <a:r>
              <a:rPr kumimoji="1" lang="ja-JP" altLang="en-US"/>
              <a:t>・このリーフレットは、２９年度に作成されたもので、赤い枠に囲まれた文字には、この年、いじめについて考える子たちが県内から集まって、</a:t>
            </a:r>
            <a:r>
              <a:rPr kumimoji="1" lang="ja-JP" altLang="en-US"/>
              <a:t>「自分たちから行動を起こし、自分たちですべての学校からいじめをなくしていこう」と、県内の子どもたちへメッセージを送りました。</a:t>
            </a:r>
          </a:p>
          <a:p>
            <a:r>
              <a:rPr kumimoji="1" lang="ja-JP" altLang="en-US"/>
              <a:t>・そして、この上にある子ども宣言は、自分たち一人一人がいじめをなくすために何ができるかを考え、それを実行できる強い意志と行動を目指す宣言文にしようと子どもたちが考えています。</a:t>
            </a:r>
          </a:p>
          <a:p>
            <a:endParaRPr kumimoji="1" lang="ja-JP" altLang="en-US"/>
          </a:p>
          <a:p>
            <a:endParaRPr kumimoji="1" lang="ja-JP" altLang="en-US" dirty="0"/>
          </a:p>
        </p:txBody>
      </p:sp>
      <p:sp>
        <p:nvSpPr>
          <p:cNvPr id="1884" name="スライド番号プレースホルダ 3"/>
          <p:cNvSpPr>
            <a:spLocks noGrp="1"/>
          </p:cNvSpPr>
          <p:nvPr>
            <p:ph type="sldNum" sz="quarter" idx="10"/>
          </p:nvPr>
        </p:nvSpPr>
        <p:spPr/>
        <p:txBody>
          <a:bodyPr/>
          <a:lstStyle/>
          <a:p>
            <a:fld id="{48DB9735-3920-4B7D-8602-9213614D0888}" type="slidenum">
              <a:rPr kumimoji="1" lang="ja-JP" altLang="en-US" smtClean="0"/>
              <a:pPr/>
              <a:t>25</a:t>
            </a:fld>
            <a:endParaRPr kumimoji="1" lang="ja-JP" altLang="en-US"/>
          </a:p>
        </p:txBody>
      </p:sp>
    </p:spTree>
    <p:extLst>
      <p:ext uri="{BB962C8B-B14F-4D97-AF65-F5344CB8AC3E}">
        <p14:creationId xmlns:p14="http://schemas.microsoft.com/office/powerpoint/2010/main" val="3652405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91" name="四角形 1814"/>
          <p:cNvSpPr>
            <a:spLocks noGrp="1" noRot="1" noChangeAspect="1"/>
          </p:cNvSpPr>
          <p:nvPr>
            <p:ph type="sldImg" idx="2"/>
          </p:nvPr>
        </p:nvSpPr>
        <p:spPr>
          <a:xfrm>
            <a:off x="917575" y="744538"/>
            <a:ext cx="4972050" cy="3729037"/>
          </a:xfrm>
          <a:prstGeom prst="rect">
            <a:avLst/>
          </a:prstGeom>
        </p:spPr>
        <p:txBody>
          <a:bodyPr/>
          <a:lstStyle/>
          <a:p>
            <a:endParaRPr kumimoji="1" lang="ja-JP" altLang="en-US"/>
          </a:p>
        </p:txBody>
      </p:sp>
      <p:sp>
        <p:nvSpPr>
          <p:cNvPr id="1892" name="四角形 1815"/>
          <p:cNvSpPr>
            <a:spLocks noGrp="1"/>
          </p:cNvSpPr>
          <p:nvPr>
            <p:ph type="body" sz="quarter" idx="3"/>
          </p:nvPr>
        </p:nvSpPr>
        <p:spPr>
          <a:prstGeom prst="rect">
            <a:avLst/>
          </a:prstGeom>
        </p:spPr>
        <p:txBody>
          <a:bodyPr/>
          <a:lstStyle/>
          <a:p>
            <a:r>
              <a:rPr kumimoji="1" lang="ja-JP" altLang="en-US"/>
              <a:t>・このポスターはご覧になったことがありますか。</a:t>
            </a:r>
          </a:p>
          <a:p>
            <a:r>
              <a:rPr kumimoji="1" lang="ja-JP" altLang="en-US"/>
              <a:t>・学校だけでなく、いろいろな施設にも貼らせていただいています。</a:t>
            </a:r>
            <a:endParaRPr kumimoji="1" lang="ja-JP" altLang="en-US"/>
          </a:p>
          <a:p>
            <a:r>
              <a:rPr kumimoji="1" lang="ja-JP" altLang="en-US"/>
              <a:t>・始めに子どもたちが自分たちでいじめをなくすために子ども宣言を作成したことをお伝えしました。</a:t>
            </a:r>
          </a:p>
          <a:p>
            <a:r>
              <a:rPr kumimoji="1" lang="ja-JP" altLang="en-US"/>
              <a:t>・これは、子どもだけでなく、われわれ大人も子どもたちがいじめで苦しむことがないように、大人ができることを記しています。</a:t>
            </a:r>
          </a:p>
          <a:p>
            <a:endParaRPr kumimoji="1" lang="ja-JP" altLang="en-US"/>
          </a:p>
        </p:txBody>
      </p:sp>
      <p:sp>
        <p:nvSpPr>
          <p:cNvPr id="1893" name="四角形 1816"/>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26</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99" name="四角形 1906"/>
          <p:cNvSpPr>
            <a:spLocks noGrp="1" noRot="1" noChangeAspect="1"/>
          </p:cNvSpPr>
          <p:nvPr>
            <p:ph type="sldImg" idx="2"/>
          </p:nvPr>
        </p:nvSpPr>
        <p:spPr>
          <a:xfrm>
            <a:off x="917575" y="744538"/>
            <a:ext cx="4972050" cy="3729037"/>
          </a:xfrm>
          <a:prstGeom prst="rect">
            <a:avLst/>
          </a:prstGeom>
        </p:spPr>
        <p:txBody>
          <a:bodyPr/>
          <a:lstStyle/>
          <a:p>
            <a:endParaRPr kumimoji="1" lang="ja-JP" altLang="en-US"/>
          </a:p>
        </p:txBody>
      </p:sp>
      <p:sp>
        <p:nvSpPr>
          <p:cNvPr id="1900" name="四角形 1907"/>
          <p:cNvSpPr>
            <a:spLocks noGrp="1"/>
          </p:cNvSpPr>
          <p:nvPr>
            <p:ph type="body" sz="quarter" idx="3"/>
          </p:nvPr>
        </p:nvSpPr>
        <p:spPr>
          <a:prstGeom prst="rect">
            <a:avLst/>
          </a:prstGeom>
        </p:spPr>
        <p:txBody>
          <a:bodyPr/>
          <a:lstStyle/>
          <a:p>
            <a:r>
              <a:rPr kumimoji="1" lang="ja-JP" altLang="en-US"/>
              <a:t>・この社会づくり宣言は、決して親だけではなく、教師や職員だけでもなく、社会の一員であれば、どんなことでも社会につながっている子どもたちに影響します。</a:t>
            </a:r>
          </a:p>
          <a:p>
            <a:r>
              <a:rPr kumimoji="1" lang="ja-JP" altLang="en-US"/>
              <a:t>・ならば、そうした大人ができることは何か、としてこの５つをあげています。</a:t>
            </a:r>
          </a:p>
          <a:p>
            <a:r>
              <a:rPr kumimoji="1" lang="ja-JP" altLang="en-US"/>
              <a:t>（宣言を読む）</a:t>
            </a:r>
            <a:endParaRPr kumimoji="1" lang="ja-JP" altLang="en-US"/>
          </a:p>
        </p:txBody>
      </p:sp>
      <p:sp>
        <p:nvSpPr>
          <p:cNvPr id="1901" name="四角形 1908"/>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27</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08" name="スライド イメージ プレースホルダ 1"/>
          <p:cNvSpPr>
            <a:spLocks noGrp="1" noRot="1" noChangeAspect="1"/>
          </p:cNvSpPr>
          <p:nvPr>
            <p:ph type="sldImg"/>
          </p:nvPr>
        </p:nvSpPr>
        <p:spPr>
          <a:xfrm>
            <a:off x="917575" y="744538"/>
            <a:ext cx="4972050" cy="3729037"/>
          </a:xfrm>
        </p:spPr>
      </p:sp>
      <p:sp>
        <p:nvSpPr>
          <p:cNvPr id="1909" name="ノート プレースホルダ 2"/>
          <p:cNvSpPr>
            <a:spLocks noGrp="1"/>
          </p:cNvSpPr>
          <p:nvPr>
            <p:ph type="body" idx="1"/>
          </p:nvPr>
        </p:nvSpPr>
        <p:spPr/>
        <p:txBody>
          <a:bodyPr>
            <a:normAutofit/>
          </a:bodyPr>
          <a:lstStyle/>
          <a:p>
            <a:r>
              <a:rPr kumimoji="1" lang="ja-JP" altLang="en-US" dirty="0"/>
              <a:t>家庭や地域では、具体的にどんなことができるか考えてみましょう。</a:t>
            </a:r>
            <a:endParaRPr lang="en-US" altLang="ja-JP" sz="1400" dirty="0"/>
          </a:p>
          <a:p>
            <a:r>
              <a:rPr kumimoji="1" lang="ja-JP" altLang="en-US" dirty="0"/>
              <a:t>学校・家庭・地域・教育委員会の役割があるなかで、</a:t>
            </a:r>
          </a:p>
          <a:p>
            <a:endParaRPr kumimoji="1" lang="ja-JP" altLang="en-US" dirty="0"/>
          </a:p>
          <a:p>
            <a:r>
              <a:rPr kumimoji="1" lang="ja-JP" altLang="en-US" dirty="0"/>
              <a:t>地域では、・・・（◆を読む）　</a:t>
            </a:r>
          </a:p>
          <a:p>
            <a:endParaRPr lang="en-US" altLang="ja-JP" sz="1400" dirty="0"/>
          </a:p>
          <a:p>
            <a:endParaRPr lang="en-US" altLang="ja-JP" sz="1400" dirty="0"/>
          </a:p>
          <a:p>
            <a:r>
              <a:rPr lang="ja-JP" altLang="en-US" sz="1400" dirty="0"/>
              <a:t>　</a:t>
            </a:r>
          </a:p>
        </p:txBody>
      </p:sp>
      <p:sp>
        <p:nvSpPr>
          <p:cNvPr id="1910" name="スライド番号プレースホルダ 3"/>
          <p:cNvSpPr>
            <a:spLocks noGrp="1"/>
          </p:cNvSpPr>
          <p:nvPr>
            <p:ph type="sldNum" sz="quarter" idx="10"/>
          </p:nvPr>
        </p:nvSpPr>
        <p:spPr/>
        <p:txBody>
          <a:bodyPr/>
          <a:lstStyle/>
          <a:p>
            <a:fld id="{516FEF33-B4FA-4D3B-9188-CE963FBE71AA}" type="slidenum">
              <a:rPr kumimoji="1" lang="ja-JP" altLang="en-US" smtClean="0"/>
              <a:pPr/>
              <a:t>28</a:t>
            </a:fld>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5" name="四角形 2381"/>
          <p:cNvSpPr>
            <a:spLocks noGrp="1" noRot="1" noChangeAspect="1"/>
          </p:cNvSpPr>
          <p:nvPr>
            <p:ph type="sldImg" idx="2"/>
          </p:nvPr>
        </p:nvSpPr>
        <p:spPr>
          <a:prstGeom prst="rect">
            <a:avLst/>
          </a:prstGeom>
        </p:spPr>
        <p:txBody>
          <a:bodyPr/>
          <a:lstStyle/>
          <a:p>
            <a:endParaRPr kumimoji="1" lang="ja-JP" altLang="en-US"/>
          </a:p>
        </p:txBody>
      </p:sp>
      <p:sp>
        <p:nvSpPr>
          <p:cNvPr id="1936" name="四角形 2382"/>
          <p:cNvSpPr>
            <a:spLocks noGrp="1"/>
          </p:cNvSpPr>
          <p:nvPr>
            <p:ph type="body" sz="quarter" idx="3"/>
          </p:nvPr>
        </p:nvSpPr>
        <p:spPr>
          <a:prstGeom prst="rect">
            <a:avLst/>
          </a:prstGeom>
        </p:spPr>
        <p:txBody>
          <a:bodyPr/>
          <a:lstStyle/>
          <a:p>
            <a:r>
              <a:rPr kumimoji="1" lang="ja-JP" altLang="en-US"/>
              <a:t>・学校は、地域へ、イベントや行事への案内を行ったり、学校いじめ防止基本方針に基づいて、学校いじめ基本方針の周知を図ったりします。また、地域での見守りのご協力もお願いしていると思います。</a:t>
            </a:r>
          </a:p>
          <a:p>
            <a:r>
              <a:rPr kumimoji="1" lang="ja-JP" altLang="en-US"/>
              <a:t>・地域は、学校が参加の協力を求めているイベントや会への参加、連携をしながら子どもたちの見守りもしていただいています。</a:t>
            </a:r>
          </a:p>
          <a:p>
            <a:r>
              <a:rPr kumimoji="1" lang="ja-JP" altLang="en-US"/>
              <a:t>・いじめや虐待等の疑いがあったなら学校に通報していただいています。</a:t>
            </a:r>
          </a:p>
          <a:p>
            <a:r>
              <a:rPr kumimoji="1" lang="ja-JP" altLang="en-US"/>
              <a:t>・いじめ防止の取組においては、地域との連携が不可欠です。</a:t>
            </a:r>
          </a:p>
          <a:p>
            <a:r>
              <a:rPr kumimoji="1" lang="ja-JP" altLang="en-US"/>
              <a:t>・地域とつながることで、子どもたちの見守りが強化できると考えてます。</a:t>
            </a:r>
            <a:endParaRPr kumimoji="1" lang="ja-JP" altLang="en-US"/>
          </a:p>
        </p:txBody>
      </p:sp>
      <p:sp>
        <p:nvSpPr>
          <p:cNvPr id="1937" name="四角形 2383"/>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29</a:t>
            </a:fld>
            <a:endParaRPr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44" name="スライド イメージ プレースホルダ 1"/>
          <p:cNvSpPr>
            <a:spLocks noGrp="1" noRot="1" noChangeAspect="1"/>
          </p:cNvSpPr>
          <p:nvPr>
            <p:ph type="sldImg"/>
          </p:nvPr>
        </p:nvSpPr>
        <p:spPr>
          <a:xfrm>
            <a:off x="917575" y="744538"/>
            <a:ext cx="4972050" cy="3729037"/>
          </a:xfrm>
        </p:spPr>
      </p:sp>
      <p:sp>
        <p:nvSpPr>
          <p:cNvPr id="1945" name="ノート プレースホルダ 2"/>
          <p:cNvSpPr>
            <a:spLocks noGrp="1"/>
          </p:cNvSpPr>
          <p:nvPr>
            <p:ph type="body" idx="1"/>
          </p:nvPr>
        </p:nvSpPr>
        <p:spPr/>
        <p:txBody>
          <a:bodyPr>
            <a:normAutofit lnSpcReduction="10000"/>
          </a:bodyPr>
          <a:lstStyle/>
          <a:p>
            <a:r>
              <a:rPr kumimoji="1" lang="ja-JP" altLang="en-US" dirty="0"/>
              <a:t>　みなさんで一歩前へ進みませんか？　一歩だけでいいですよ。</a:t>
            </a:r>
            <a:endParaRPr kumimoji="1" lang="en-US" altLang="ja-JP" dirty="0"/>
          </a:p>
          <a:p>
            <a:r>
              <a:rPr kumimoji="1" lang="ja-JP" altLang="en-US" dirty="0"/>
              <a:t>　　</a:t>
            </a:r>
            <a:endParaRPr kumimoji="1" lang="en-US" altLang="ja-JP" dirty="0"/>
          </a:p>
          <a:p>
            <a:r>
              <a:rPr kumimoji="1" lang="ja-JP" altLang="en-US" dirty="0"/>
              <a:t>一つだけで構いません。できることを一つ出していただいてこれから取り組んでもらえたらと思います。</a:t>
            </a:r>
            <a:endParaRPr kumimoji="1" lang="en-US" altLang="ja-JP" dirty="0"/>
          </a:p>
          <a:p>
            <a:endParaRPr kumimoji="1" lang="en-US" altLang="ja-JP" dirty="0"/>
          </a:p>
          <a:p>
            <a:r>
              <a:rPr kumimoji="1" lang="ja-JP" altLang="en-US" dirty="0"/>
              <a:t>少し時間を差し上げますので、これまで話させていただいたことをお近くの方と感想を出し合いながら、今からできることを一つ考えてみてください。</a:t>
            </a:r>
            <a:endParaRPr kumimoji="1" lang="en-US" altLang="ja-JP" dirty="0"/>
          </a:p>
          <a:p>
            <a:endParaRPr kumimoji="1" lang="en-US" altLang="ja-JP" dirty="0"/>
          </a:p>
          <a:p>
            <a:endParaRPr kumimoji="1" lang="en-US" altLang="ja-JP" dirty="0"/>
          </a:p>
          <a:p>
            <a:r>
              <a:rPr kumimoji="1" lang="ja-JP" altLang="en-US" dirty="0"/>
              <a:t>　・地域の子に挨拶をしよう</a:t>
            </a:r>
            <a:endParaRPr kumimoji="1" lang="en-US" altLang="ja-JP" dirty="0"/>
          </a:p>
          <a:p>
            <a:r>
              <a:rPr kumimoji="1" lang="ja-JP" altLang="en-US" dirty="0"/>
              <a:t>　・</a:t>
            </a:r>
            <a:r>
              <a:rPr kumimoji="1" lang="en-US" altLang="ja-JP" dirty="0"/>
              <a:t>1</a:t>
            </a:r>
            <a:r>
              <a:rPr kumimoji="1" lang="ja-JP" altLang="en-US" dirty="0"/>
              <a:t>日に１回は子どもと話す時間を設けよう。</a:t>
            </a:r>
            <a:endParaRPr kumimoji="1" lang="en-US" altLang="ja-JP" dirty="0"/>
          </a:p>
          <a:p>
            <a:r>
              <a:rPr kumimoji="1" lang="ja-JP" altLang="en-US" dirty="0"/>
              <a:t>　・認める言葉を掛けてあげよう。</a:t>
            </a:r>
            <a:endParaRPr kumimoji="1" lang="en-US" altLang="ja-JP" dirty="0"/>
          </a:p>
          <a:p>
            <a:r>
              <a:rPr kumimoji="1" lang="ja-JP" altLang="en-US" dirty="0"/>
              <a:t>　・近所の子にも声をかけよう。（元気？笑顔がいいね。あれ、元気ないよ）素性を明かしてくださいね。</a:t>
            </a:r>
            <a:endParaRPr kumimoji="1" lang="en-US" altLang="ja-JP" dirty="0"/>
          </a:p>
          <a:p>
            <a:r>
              <a:rPr kumimoji="1" lang="ja-JP" altLang="en-US" dirty="0"/>
              <a:t>　・参観授業は今までよりも行けるようにしよう。</a:t>
            </a:r>
            <a:endParaRPr kumimoji="1" lang="en-US" altLang="ja-JP" dirty="0"/>
          </a:p>
          <a:p>
            <a:r>
              <a:rPr kumimoji="1" lang="ja-JP" altLang="en-US" dirty="0"/>
              <a:t>　・学校の行事に参加しよう（学校のまわし者？）</a:t>
            </a:r>
            <a:endParaRPr kumimoji="1" lang="en-US" altLang="ja-JP" dirty="0"/>
          </a:p>
          <a:p>
            <a:endParaRPr kumimoji="1" lang="en-US" altLang="ja-JP" dirty="0"/>
          </a:p>
          <a:p>
            <a:r>
              <a:rPr kumimoji="1" lang="ja-JP" altLang="en-US" dirty="0"/>
              <a:t>みなさんのされていることはたった一歩かもしれませんが、みなさんの一歩を合わせるとどうでしょう。とても大きな一歩になりませんか？</a:t>
            </a:r>
            <a:endParaRPr kumimoji="1" lang="en-US" altLang="ja-JP" dirty="0"/>
          </a:p>
          <a:p>
            <a:r>
              <a:rPr kumimoji="1" lang="ja-JP" altLang="en-US" dirty="0"/>
              <a:t>ぜひ、大きな一歩になりますよう必ず一歩を踏み出すことをお願いします。</a:t>
            </a:r>
            <a:endParaRPr kumimoji="1" lang="en-US" altLang="ja-JP" dirty="0"/>
          </a:p>
          <a:p>
            <a:r>
              <a:rPr kumimoji="1" lang="ja-JP" altLang="en-US" dirty="0"/>
              <a:t>地域が変われば必ず子どもは変わります。</a:t>
            </a:r>
            <a:endParaRPr kumimoji="1" lang="en-US" altLang="ja-JP" dirty="0"/>
          </a:p>
        </p:txBody>
      </p:sp>
      <p:sp>
        <p:nvSpPr>
          <p:cNvPr id="1946" name="スライド番号プレースホルダ 3"/>
          <p:cNvSpPr>
            <a:spLocks noGrp="1"/>
          </p:cNvSpPr>
          <p:nvPr>
            <p:ph type="sldNum" sz="quarter" idx="10"/>
          </p:nvPr>
        </p:nvSpPr>
        <p:spPr/>
        <p:txBody>
          <a:bodyPr/>
          <a:lstStyle/>
          <a:p>
            <a:pPr>
              <a:defRPr/>
            </a:pPr>
            <a:fld id="{24E0EE6D-837D-4DF8-A3CF-081B14F93303}" type="slidenum">
              <a:rPr lang="ja-JP" altLang="en-US" smtClean="0"/>
              <a:pPr>
                <a:defRPr/>
              </a:pPr>
              <a:t>30</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72"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673"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674"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a:defRPr/>
            </a:pPr>
            <a:fld id="{E425D629-E946-4AA1-9906-67FDACCAB13C}" type="slidenum">
              <a:rPr lang="ja-JP" altLang="en-US" smtClean="0">
                <a:solidFill>
                  <a:prstClr val="black"/>
                </a:solidFill>
              </a:rPr>
              <a:pPr>
                <a:defRPr/>
              </a:pPr>
              <a:t>3</a:t>
            </a:fld>
            <a:endParaRPr lang="ja-JP"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52" name="四角形 183"/>
          <p:cNvSpPr>
            <a:spLocks noGrp="1" noRot="1" noChangeAspect="1"/>
          </p:cNvSpPr>
          <p:nvPr>
            <p:ph type="sldImg" idx="2"/>
          </p:nvPr>
        </p:nvSpPr>
        <p:spPr>
          <a:xfrm>
            <a:off x="917575" y="744538"/>
            <a:ext cx="4972050" cy="3729037"/>
          </a:xfrm>
          <a:prstGeom prst="rect">
            <a:avLst/>
          </a:prstGeom>
        </p:spPr>
        <p:txBody>
          <a:bodyPr/>
          <a:lstStyle/>
          <a:p>
            <a:endParaRPr kumimoji="1" lang="ja-JP" altLang="en-US"/>
          </a:p>
        </p:txBody>
      </p:sp>
      <p:sp>
        <p:nvSpPr>
          <p:cNvPr id="1953" name="四角形 184"/>
          <p:cNvSpPr>
            <a:spLocks noGrp="1"/>
          </p:cNvSpPr>
          <p:nvPr>
            <p:ph type="body" sz="quarter" idx="3"/>
          </p:nvPr>
        </p:nvSpPr>
        <p:spPr>
          <a:prstGeom prst="rect">
            <a:avLst/>
          </a:prstGeom>
        </p:spPr>
        <p:txBody>
          <a:bodyPr/>
          <a:lstStyle/>
          <a:p>
            <a:endParaRPr kumimoji="1" lang="ja-JP" altLang="en-US"/>
          </a:p>
        </p:txBody>
      </p:sp>
      <p:sp>
        <p:nvSpPr>
          <p:cNvPr id="1954" name="四角形 185"/>
          <p:cNvSpPr>
            <a:spLocks noGrp="1"/>
          </p:cNvSpPr>
          <p:nvPr>
            <p:ph type="sldNum" sz="quarter" idx="5"/>
          </p:nvPr>
        </p:nvSpPr>
        <p:spPr>
          <a:prstGeom prst="rect">
            <a:avLst/>
          </a:prstGeom>
        </p:spPr>
        <p:txBody>
          <a:bodyPr vert="horz" lIns="92236" tIns="46118" rIns="92236" bIns="46118"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31</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2" name="スライド イメージ プレースホルダ 1"/>
          <p:cNvSpPr>
            <a:spLocks noGrp="1" noRot="1" noChangeAspect="1"/>
          </p:cNvSpPr>
          <p:nvPr>
            <p:ph type="sldImg"/>
          </p:nvPr>
        </p:nvSpPr>
        <p:spPr>
          <a:xfrm>
            <a:off x="917575" y="744538"/>
            <a:ext cx="4972050" cy="3729037"/>
          </a:xfrm>
        </p:spPr>
      </p:sp>
      <p:sp>
        <p:nvSpPr>
          <p:cNvPr id="1963" name="ノート プレースホルダ 2"/>
          <p:cNvSpPr>
            <a:spLocks noGrp="1"/>
          </p:cNvSpPr>
          <p:nvPr>
            <p:ph type="body" idx="1"/>
          </p:nvPr>
        </p:nvSpPr>
        <p:spPr/>
        <p:txBody>
          <a:bodyPr>
            <a:normAutofit/>
          </a:bodyPr>
          <a:lstStyle/>
          <a:p>
            <a:r>
              <a:rPr kumimoji="1" lang="ja-JP" altLang="en-US" dirty="0"/>
              <a:t>以上で、私からの話を終わります。ご清聴ありがとうございました。</a:t>
            </a:r>
          </a:p>
        </p:txBody>
      </p:sp>
      <p:sp>
        <p:nvSpPr>
          <p:cNvPr id="1964"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32</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79"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680"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68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25D629-E946-4AA1-9906-67FDACCAB13C}"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99363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93" name="スライド イメージ プレースホルダ 1"/>
          <p:cNvSpPr>
            <a:spLocks noGrp="1" noRot="1" noChangeAspect="1"/>
          </p:cNvSpPr>
          <p:nvPr>
            <p:ph type="sldImg"/>
          </p:nvPr>
        </p:nvSpPr>
        <p:spPr>
          <a:xfrm>
            <a:off x="898525" y="930275"/>
            <a:ext cx="4956175" cy="3717925"/>
          </a:xfrm>
        </p:spPr>
      </p:sp>
      <p:sp>
        <p:nvSpPr>
          <p:cNvPr id="1694" name="ノート プレースホルダ 2"/>
          <p:cNvSpPr>
            <a:spLocks noGrp="1"/>
          </p:cNvSpPr>
          <p:nvPr>
            <p:ph type="body" idx="1"/>
          </p:nvPr>
        </p:nvSpPr>
        <p:spPr>
          <a:xfrm>
            <a:off x="673101" y="5293196"/>
            <a:ext cx="5389563" cy="3833342"/>
          </a:xfrm>
        </p:spPr>
        <p:txBody>
          <a:bodyPr>
            <a:normAutofit/>
          </a:bodyPr>
          <a:lstStyle/>
          <a:p>
            <a:r>
              <a:rPr lang="ja-JP" altLang="ja-JP" b="1" dirty="0"/>
              <a:t>○ 広範ないじめの定義</a:t>
            </a:r>
            <a:endParaRPr lang="ja-JP" altLang="ja-JP" dirty="0"/>
          </a:p>
          <a:p>
            <a:r>
              <a:rPr lang="ja-JP" altLang="en-US" dirty="0"/>
              <a:t>・</a:t>
            </a:r>
            <a:r>
              <a:rPr lang="ja-JP" altLang="ja-JP" dirty="0"/>
              <a:t>いじめ防止対策推進法第２条でいじめの定義が示されています。</a:t>
            </a:r>
            <a:endParaRPr lang="en-US" altLang="ja-JP" dirty="0"/>
          </a:p>
          <a:p>
            <a:r>
              <a:rPr lang="ja-JP" altLang="en-US" dirty="0"/>
              <a:t>・</a:t>
            </a:r>
            <a:r>
              <a:rPr lang="ja-JP" altLang="ja-JP" dirty="0"/>
              <a:t>他の子どもがいじめを意図した、していないに関わらず、被害を受けた子どもが苦痛を感じていればいじめとなります。</a:t>
            </a:r>
            <a:endParaRPr lang="en-US" altLang="ja-JP" dirty="0"/>
          </a:p>
          <a:p>
            <a:r>
              <a:rPr lang="ja-JP" altLang="en-US" dirty="0"/>
              <a:t>・</a:t>
            </a:r>
            <a:r>
              <a:rPr lang="ja-JP" altLang="ja-JP" dirty="0"/>
              <a:t>以前に比べ、より広範ないじめの概念になっています。</a:t>
            </a:r>
          </a:p>
          <a:p>
            <a:endParaRPr kumimoji="1" lang="ja-JP" altLang="en-US" dirty="0"/>
          </a:p>
        </p:txBody>
      </p:sp>
      <p:sp>
        <p:nvSpPr>
          <p:cNvPr id="1695" name="スライド番号プレースホルダ 3"/>
          <p:cNvSpPr>
            <a:spLocks noGrp="1"/>
          </p:cNvSpPr>
          <p:nvPr>
            <p:ph type="sldNum" sz="quarter" idx="10"/>
          </p:nvPr>
        </p:nvSpPr>
        <p:spPr/>
        <p:txBody>
          <a:bodyPr/>
          <a:lstStyle/>
          <a:p>
            <a:pPr marL="0" marR="0" lvl="0" indent="0" algn="r" defTabSz="906445" rtl="0" eaLnBrk="1" fontAlgn="base" latinLnBrk="0" hangingPunct="1">
              <a:lnSpc>
                <a:spcPct val="100000"/>
              </a:lnSpc>
              <a:spcBef>
                <a:spcPct val="0"/>
              </a:spcBef>
              <a:spcAft>
                <a:spcPct val="0"/>
              </a:spcAft>
              <a:buClrTx/>
              <a:buSzTx/>
              <a:buFontTx/>
              <a:buNone/>
              <a:tabLst/>
              <a:defRPr/>
            </a:pPr>
            <a:fld id="{536D068F-F71D-4228-9217-054FFBEDAA85}"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20022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09" name="四角形 1011"/>
          <p:cNvSpPr>
            <a:spLocks noGrp="1" noRot="1" noChangeAspect="1"/>
          </p:cNvSpPr>
          <p:nvPr>
            <p:ph type="sldImg" idx="2"/>
          </p:nvPr>
        </p:nvSpPr>
        <p:spPr>
          <a:prstGeom prst="rect">
            <a:avLst/>
          </a:prstGeom>
        </p:spPr>
        <p:txBody>
          <a:bodyPr/>
          <a:lstStyle/>
          <a:p>
            <a:endParaRPr kumimoji="1" lang="ja-JP" altLang="en-US"/>
          </a:p>
        </p:txBody>
      </p:sp>
      <p:sp>
        <p:nvSpPr>
          <p:cNvPr id="1710" name="四角形 1012"/>
          <p:cNvSpPr>
            <a:spLocks noGrp="1"/>
          </p:cNvSpPr>
          <p:nvPr>
            <p:ph type="body" sz="quarter" idx="3"/>
          </p:nvPr>
        </p:nvSpPr>
        <p:spPr>
          <a:xfrm>
            <a:off x="673101" y="4686300"/>
            <a:ext cx="5647108" cy="4440238"/>
          </a:xfrm>
          <a:prstGeom prst="rect">
            <a:avLst/>
          </a:prstGeom>
        </p:spPr>
        <p:txBody>
          <a:bodyPr/>
          <a:lstStyle/>
          <a:p>
            <a:r>
              <a:rPr kumimoji="1" lang="ja-JP" altLang="en-US" dirty="0"/>
              <a:t>・これは、いじめの定義の変遷</a:t>
            </a:r>
            <a:r>
              <a:rPr kumimoji="1" lang="ja-JP" altLang="en-US" dirty="0" smtClean="0"/>
              <a:t>です。</a:t>
            </a:r>
            <a:endParaRPr kumimoji="1" lang="ja-JP" altLang="en-US" dirty="0"/>
          </a:p>
          <a:p>
            <a:r>
              <a:rPr kumimoji="1" lang="ja-JP" altLang="en-US" dirty="0"/>
              <a:t>・平成１７年以前は、「力の差」「継続的」「意図的」といったいわゆる社会通念上のいじめが定義として</a:t>
            </a:r>
            <a:r>
              <a:rPr kumimoji="1" lang="ja-JP" altLang="en-US" dirty="0" smtClean="0"/>
              <a:t>ありました。</a:t>
            </a:r>
            <a:endParaRPr kumimoji="1" lang="ja-JP" altLang="en-US" dirty="0"/>
          </a:p>
          <a:p>
            <a:r>
              <a:rPr kumimoji="1" lang="ja-JP" altLang="en-US" dirty="0"/>
              <a:t>・平成１８年度からは、いわゆる社会通念上の捉えは削除され、今のいじめの定義に近いものになって</a:t>
            </a:r>
            <a:r>
              <a:rPr kumimoji="1" lang="ja-JP" altLang="en-US" dirty="0" smtClean="0"/>
              <a:t>いますが</a:t>
            </a:r>
            <a:r>
              <a:rPr kumimoji="1" lang="ja-JP" altLang="en-US" dirty="0"/>
              <a:t>、②の心理的、物理的な攻撃を受けたことによりの「攻撃」が現在と違うところ</a:t>
            </a:r>
            <a:r>
              <a:rPr kumimoji="1" lang="ja-JP" altLang="en-US" dirty="0" smtClean="0"/>
              <a:t>です。</a:t>
            </a:r>
            <a:endParaRPr kumimoji="1" lang="ja-JP" altLang="en-US" dirty="0"/>
          </a:p>
          <a:p>
            <a:r>
              <a:rPr kumimoji="1" lang="ja-JP" altLang="en-US" dirty="0"/>
              <a:t>・平成２５年度にいじめ防止対策推進法が策定されて、いじめの定義が現在のものになって</a:t>
            </a:r>
            <a:r>
              <a:rPr kumimoji="1" lang="ja-JP" altLang="en-US" dirty="0" smtClean="0"/>
              <a:t>います。</a:t>
            </a:r>
            <a:endParaRPr kumimoji="1" lang="ja-JP" altLang="en-US" dirty="0"/>
          </a:p>
          <a:p>
            <a:r>
              <a:rPr kumimoji="1" lang="ja-JP" altLang="en-US" dirty="0"/>
              <a:t>・こうした定義になった背景には、「プロレスごっこだ」「じゃれあっているだけ」などと言い逃れ、いじめを認めようとしないこともしばしばあるので、子どもの尊厳を守ることを大前提に、いじめ被害を見落とさず、見逃さず、苦痛を訴えている子どもを救おうとする強いねらいがあると</a:t>
            </a:r>
            <a:r>
              <a:rPr kumimoji="1" lang="ja-JP" altLang="en-US" dirty="0" smtClean="0"/>
              <a:t>いえます。</a:t>
            </a:r>
            <a:endParaRPr kumimoji="1" lang="ja-JP" altLang="en-US" dirty="0"/>
          </a:p>
          <a:p>
            <a:endParaRPr kumimoji="1" lang="ja-JP" altLang="en-US" dirty="0"/>
          </a:p>
          <a:p>
            <a:endParaRPr kumimoji="1" lang="ja-JP" altLang="en-US" dirty="0"/>
          </a:p>
          <a:p>
            <a:endParaRPr kumimoji="1" lang="ja-JP" altLang="en-US" dirty="0"/>
          </a:p>
        </p:txBody>
      </p:sp>
      <p:sp>
        <p:nvSpPr>
          <p:cNvPr id="1711" name="四角形 1013"/>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marL="0" marR="0" lvl="0" indent="0" algn="r" defTabSz="906445"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33848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2" name="スライド イメージ プレースホルダ 1"/>
          <p:cNvSpPr>
            <a:spLocks noGrp="1" noRot="1" noChangeAspect="1"/>
          </p:cNvSpPr>
          <p:nvPr>
            <p:ph type="sldImg"/>
          </p:nvPr>
        </p:nvSpPr>
        <p:spPr>
          <a:xfrm>
            <a:off x="903288" y="741363"/>
            <a:ext cx="4929187" cy="3697287"/>
          </a:xfrm>
        </p:spPr>
      </p:sp>
      <p:sp>
        <p:nvSpPr>
          <p:cNvPr id="1723" name="ノート プレースホルダ 2"/>
          <p:cNvSpPr>
            <a:spLocks noGrp="1"/>
          </p:cNvSpPr>
          <p:nvPr>
            <p:ph type="body" idx="1"/>
          </p:nvPr>
        </p:nvSpPr>
        <p:spPr>
          <a:xfrm>
            <a:off x="441946" y="4686538"/>
            <a:ext cx="5619590" cy="4439132"/>
          </a:xfrm>
        </p:spPr>
        <p:txBody>
          <a:bodyPr>
            <a:normAutofit/>
          </a:bodyPr>
          <a:lstStyle/>
          <a:p>
            <a:r>
              <a:rPr kumimoji="1" lang="ja-JP" altLang="en-US" dirty="0" smtClean="0"/>
              <a:t>・</a:t>
            </a:r>
            <a:r>
              <a:rPr lang="ja-JP" altLang="en-US" dirty="0"/>
              <a:t>「加害の子どもがいじめを意図して行っていない行為」「悪意のない行為」「偶発的な行為」「継続性がない行為」「相手を特定せずに行った行為」などであっても、その行為を受け止めた子どもが心身の苦痛を感じている場合は、「いじめ」に該当し、いわば水色の枠に</a:t>
            </a:r>
            <a:r>
              <a:rPr lang="ja-JP" altLang="en-US" dirty="0" smtClean="0"/>
              <a:t>なります。</a:t>
            </a:r>
            <a:endParaRPr lang="ja-JP" altLang="en-US" dirty="0"/>
          </a:p>
          <a:p>
            <a:r>
              <a:rPr lang="ja-JP" altLang="en-US" dirty="0"/>
              <a:t>・このようないじめは、大人社会のパワーハラスメントやセクシュアルハラスメントなどといった社会問題と重ねることが</a:t>
            </a:r>
            <a:r>
              <a:rPr lang="ja-JP" altLang="en-US" dirty="0" smtClean="0"/>
              <a:t>できます。</a:t>
            </a:r>
            <a:endParaRPr lang="ja-JP" altLang="en-US" dirty="0"/>
          </a:p>
          <a:p>
            <a:r>
              <a:rPr lang="ja-JP" altLang="en-US" dirty="0"/>
              <a:t>・悪意でない言葉といっても、相手が不快や苦痛と感じれば、その行為は、ハラスメントに</a:t>
            </a:r>
            <a:r>
              <a:rPr lang="ja-JP" altLang="en-US" dirty="0" smtClean="0"/>
              <a:t>当たります。</a:t>
            </a:r>
            <a:endParaRPr lang="en-US" altLang="ja-JP" dirty="0" smtClean="0"/>
          </a:p>
          <a:p>
            <a:r>
              <a:rPr lang="ja-JP" altLang="en-US" dirty="0" smtClean="0"/>
              <a:t>・したがって</a:t>
            </a:r>
            <a:r>
              <a:rPr lang="ja-JP" altLang="en-US" dirty="0"/>
              <a:t>、同じ言葉でも人によって受け止め方が違うということを気づかせる必要が</a:t>
            </a:r>
            <a:r>
              <a:rPr lang="ja-JP" altLang="en-US" dirty="0" smtClean="0"/>
              <a:t>あります。</a:t>
            </a:r>
            <a:endParaRPr lang="ja-JP" altLang="en-US" dirty="0"/>
          </a:p>
          <a:p>
            <a:r>
              <a:rPr kumimoji="1" lang="ja-JP" altLang="en-US" dirty="0"/>
              <a:t>・矢印のギャップを認識し、子どものいじめをなくす取組を進めることと合わせて子どもの模範となる大人としての振るまいをしていくことも大切であると</a:t>
            </a:r>
            <a:r>
              <a:rPr kumimoji="1" lang="ja-JP" altLang="en-US" dirty="0" smtClean="0"/>
              <a:t>考えます。</a:t>
            </a:r>
            <a:endParaRPr lang="ja-JP" altLang="en-US" dirty="0"/>
          </a:p>
          <a:p>
            <a:endParaRPr lang="ja-JP" altLang="en-US" dirty="0"/>
          </a:p>
          <a:p>
            <a:pPr defTabSz="906376">
              <a:defRPr/>
            </a:pPr>
            <a:endParaRPr kumimoji="1" lang="en-US" altLang="ja-JP" dirty="0"/>
          </a:p>
        </p:txBody>
      </p:sp>
      <p:sp>
        <p:nvSpPr>
          <p:cNvPr id="1724" name="スライド番号プレースホルダ 3"/>
          <p:cNvSpPr>
            <a:spLocks noGrp="1"/>
          </p:cNvSpPr>
          <p:nvPr>
            <p:ph type="sldNum" sz="quarter" idx="10"/>
          </p:nvPr>
        </p:nvSpPr>
        <p:spPr/>
        <p:txBody>
          <a:bodyPr/>
          <a:lstStyle/>
          <a:p>
            <a:pPr marL="0" marR="0" lvl="0" indent="0" algn="r" defTabSz="906445" rtl="0" eaLnBrk="1" fontAlgn="base" latinLnBrk="0" hangingPunct="1">
              <a:lnSpc>
                <a:spcPct val="100000"/>
              </a:lnSpc>
              <a:spcBef>
                <a:spcPct val="0"/>
              </a:spcBef>
              <a:spcAft>
                <a:spcPct val="0"/>
              </a:spcAft>
              <a:buClrTx/>
              <a:buSzTx/>
              <a:buFontTx/>
              <a:buNone/>
              <a:tabLst/>
              <a:defRPr/>
            </a:pPr>
            <a:fld id="{D5B46303-F28F-4A05-827E-44ED447E41CD}"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7522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9" name="スライド イメージ プレースホルダ 1"/>
          <p:cNvSpPr>
            <a:spLocks noGrp="1" noRot="1" noChangeAspect="1"/>
          </p:cNvSpPr>
          <p:nvPr>
            <p:ph type="sldImg"/>
          </p:nvPr>
        </p:nvSpPr>
        <p:spPr>
          <a:xfrm>
            <a:off x="903288" y="741363"/>
            <a:ext cx="4929187" cy="3697287"/>
          </a:xfrm>
        </p:spPr>
      </p:sp>
      <p:sp>
        <p:nvSpPr>
          <p:cNvPr id="1740" name="ノート プレースホルダ 2"/>
          <p:cNvSpPr>
            <a:spLocks noGrp="1"/>
          </p:cNvSpPr>
          <p:nvPr>
            <p:ph type="body" idx="1"/>
          </p:nvPr>
        </p:nvSpPr>
        <p:spPr/>
        <p:txBody>
          <a:bodyPr>
            <a:normAutofit/>
          </a:bodyPr>
          <a:lstStyle/>
          <a:p>
            <a:pPr defTabSz="906445"/>
            <a:r>
              <a:rPr lang="ja-JP" altLang="ja-JP" b="1" dirty="0"/>
              <a:t>○ いじめの定義に関する例示</a:t>
            </a:r>
            <a:endParaRPr lang="ja-JP" altLang="ja-JP" dirty="0"/>
          </a:p>
          <a:p>
            <a:r>
              <a:rPr lang="ja-JP" altLang="en-US" dirty="0"/>
              <a:t>・</a:t>
            </a:r>
            <a:r>
              <a:rPr lang="ja-JP" altLang="ja-JP" dirty="0"/>
              <a:t>けんかやふざけ合いであっても、子どもの被害性に着目し、いじめか否かを判断するとしています。</a:t>
            </a:r>
          </a:p>
          <a:p>
            <a:r>
              <a:rPr lang="ja-JP" altLang="en-US" dirty="0"/>
              <a:t>・</a:t>
            </a:r>
            <a:r>
              <a:rPr lang="ja-JP" altLang="ja-JP" dirty="0"/>
              <a:t>また、インターネット上のいじめなどで当該の子どもがそのことを知らず、心身の苦痛を感じていない場合でも、加害の子どもに対しては、法の趣旨を踏まえた適切な対応が必要です（いじめの定義を限定的に解釈しないように注意）。</a:t>
            </a:r>
          </a:p>
          <a:p>
            <a:r>
              <a:rPr lang="ja-JP" altLang="en-US" dirty="0"/>
              <a:t>・</a:t>
            </a:r>
            <a:r>
              <a:rPr lang="ja-JP" altLang="ja-JP" dirty="0"/>
              <a:t>さらに、子どもの好意が、相手側の子どもにとって心身の苦痛であると受け取った場合、これも法の定義である「いじめ」に該当します。</a:t>
            </a:r>
            <a:endParaRPr lang="en-US" altLang="ja-JP" dirty="0"/>
          </a:p>
          <a:p>
            <a:r>
              <a:rPr lang="ja-JP" altLang="en-US" dirty="0"/>
              <a:t>・</a:t>
            </a:r>
            <a:r>
              <a:rPr lang="ja-JP" altLang="ja-JP" dirty="0"/>
              <a:t>その場合、「いじめ」という言葉を使わないで指導する柔軟な対応もできます。</a:t>
            </a:r>
            <a:endParaRPr lang="en-US" altLang="ja-JP" dirty="0"/>
          </a:p>
        </p:txBody>
      </p:sp>
      <p:sp>
        <p:nvSpPr>
          <p:cNvPr id="1741" name="スライド番号プレースホルダ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536D068F-F71D-4228-9217-054FFBEDAA85}" type="slidenum">
              <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endParaRPr>
          </a:p>
        </p:txBody>
      </p:sp>
    </p:spTree>
    <p:extLst>
      <p:ext uri="{BB962C8B-B14F-4D97-AF65-F5344CB8AC3E}">
        <p14:creationId xmlns:p14="http://schemas.microsoft.com/office/powerpoint/2010/main" val="81743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5"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46"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ja-JP" altLang="en-US"/>
              <a:t>いじめの「認知件数」とは、何でしょうか。</a:t>
            </a:r>
          </a:p>
          <a:p>
            <a:pPr eaLnBrk="1" hangingPunct="1">
              <a:spcBef>
                <a:spcPct val="0"/>
              </a:spcBef>
            </a:pPr>
            <a:r>
              <a:rPr lang="ja-JP" altLang="en-US"/>
              <a:t>認知、つまり、いじめだと認めた数ということですね。</a:t>
            </a:r>
          </a:p>
        </p:txBody>
      </p:sp>
      <p:sp>
        <p:nvSpPr>
          <p:cNvPr id="174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06445" rtl="0" eaLnBrk="1" fontAlgn="base" latinLnBrk="0" hangingPunct="1">
              <a:lnSpc>
                <a:spcPct val="100000"/>
              </a:lnSpc>
              <a:spcBef>
                <a:spcPct val="0"/>
              </a:spcBef>
              <a:spcAft>
                <a:spcPct val="0"/>
              </a:spcAft>
              <a:buClrTx/>
              <a:buSzTx/>
              <a:buFontTx/>
              <a:buNone/>
              <a:tabLst/>
              <a:defRPr/>
            </a:pPr>
            <a:fld id="{1E881DBD-05F0-4566-92B7-0BE7BA887801}"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06445" rtl="0" eaLnBrk="1" fontAlgn="base" latinLnBrk="0" hangingPunct="1">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26706670"/>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5.xml" /></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1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3.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6.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2.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4.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7.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4.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036"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03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038"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2020/3/17</a:t>
            </a:fld>
            <a:endParaRPr lang="ja-JP" altLang="en-US" dirty="0"/>
          </a:p>
        </p:txBody>
      </p:sp>
      <p:sp>
        <p:nvSpPr>
          <p:cNvPr id="1039"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040"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097" name="タイトル 1"/>
          <p:cNvSpPr>
            <a:spLocks noGrp="1"/>
          </p:cNvSpPr>
          <p:nvPr>
            <p:ph type="title"/>
          </p:nvPr>
        </p:nvSpPr>
        <p:spPr/>
        <p:txBody>
          <a:bodyPr/>
          <a:lstStyle/>
          <a:p>
            <a:r>
              <a:rPr lang="ja-JP" altLang="en-US"/>
              <a:t>マスタ タイトルの書式設定</a:t>
            </a:r>
            <a:endParaRPr lang="en-US"/>
          </a:p>
        </p:txBody>
      </p:sp>
      <p:sp>
        <p:nvSpPr>
          <p:cNvPr id="1098"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99"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2020/3/17</a:t>
            </a:fld>
            <a:endParaRPr lang="ja-JP" altLang="en-US" dirty="0"/>
          </a:p>
        </p:txBody>
      </p:sp>
      <p:sp>
        <p:nvSpPr>
          <p:cNvPr id="110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01"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88340241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0763107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9738967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7345948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97088512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38432509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1762482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4788387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7815731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8153052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103"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104"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05"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2020/3/17</a:t>
            </a:fld>
            <a:endParaRPr lang="ja-JP" altLang="en-US" dirty="0"/>
          </a:p>
        </p:txBody>
      </p:sp>
      <p:sp>
        <p:nvSpPr>
          <p:cNvPr id="110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07"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525"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526"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527"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52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52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530"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531"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697695458"/>
      </p:ext>
    </p:extLst>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44"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545"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546"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47"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48"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601710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550" name="タイトル 1"/>
          <p:cNvSpPr>
            <a:spLocks noGrp="1"/>
          </p:cNvSpPr>
          <p:nvPr>
            <p:ph type="title"/>
          </p:nvPr>
        </p:nvSpPr>
        <p:spPr/>
        <p:txBody>
          <a:bodyPr/>
          <a:lstStyle/>
          <a:p>
            <a:r>
              <a:rPr lang="ja-JP" altLang="en-US"/>
              <a:t>マスタ タイトルの書式設定</a:t>
            </a:r>
            <a:endParaRPr lang="en-US"/>
          </a:p>
        </p:txBody>
      </p:sp>
      <p:sp>
        <p:nvSpPr>
          <p:cNvPr id="1551"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5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5851790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556"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557"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558"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59"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0"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1130911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6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56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6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6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457799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569"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570"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571"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572"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73"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74"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5"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6"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7484908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578"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579"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0"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1"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3372435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58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933990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587"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588"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589"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9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542021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594"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595"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596"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97"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98"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599"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600"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601"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2"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3"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866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605" name="タイトル 1"/>
          <p:cNvSpPr>
            <a:spLocks noGrp="1"/>
          </p:cNvSpPr>
          <p:nvPr>
            <p:ph type="title"/>
          </p:nvPr>
        </p:nvSpPr>
        <p:spPr/>
        <p:txBody>
          <a:bodyPr/>
          <a:lstStyle/>
          <a:p>
            <a:r>
              <a:rPr lang="ja-JP" altLang="en-US"/>
              <a:t>マスタ タイトルの書式設定</a:t>
            </a:r>
            <a:endParaRPr lang="en-US"/>
          </a:p>
        </p:txBody>
      </p:sp>
      <p:sp>
        <p:nvSpPr>
          <p:cNvPr id="160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0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8821547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611"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612"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1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1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1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8476715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64185083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56949757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10758362"/>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914898013"/>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34702812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88299289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3867220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7393206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110856929"/>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30326066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25526347"/>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628"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29"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30"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31"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632"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633"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634"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358343057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116"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2020/3/17</a:t>
            </a:fld>
            <a:endParaRPr lang="ja-JP" altLang="en-US">
              <a:solidFill>
                <a:prstClr val="black">
                  <a:tint val="75000"/>
                </a:prstClr>
              </a:solidFill>
            </a:endParaRPr>
          </a:p>
        </p:txBody>
      </p:sp>
      <p:sp>
        <p:nvSpPr>
          <p:cNvPr id="1117"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18"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19"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120"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121"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122"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042" name="タイトル 1"/>
          <p:cNvSpPr>
            <a:spLocks noGrp="1"/>
          </p:cNvSpPr>
          <p:nvPr>
            <p:ph type="title"/>
          </p:nvPr>
        </p:nvSpPr>
        <p:spPr/>
        <p:txBody>
          <a:bodyPr/>
          <a:lstStyle/>
          <a:p>
            <a:r>
              <a:rPr lang="ja-JP" altLang="en-US"/>
              <a:t>マスタ タイトルの書式設定</a:t>
            </a:r>
            <a:endParaRPr lang="en-US"/>
          </a:p>
        </p:txBody>
      </p:sp>
      <p:sp>
        <p:nvSpPr>
          <p:cNvPr id="104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44"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2020/3/17</a:t>
            </a:fld>
            <a:endParaRPr lang="ja-JP" altLang="en-US" dirty="0"/>
          </a:p>
        </p:txBody>
      </p:sp>
      <p:sp>
        <p:nvSpPr>
          <p:cNvPr id="104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46"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rotWithShape="0">
          <a:blip r:embed="rId1"/>
          <a:stretch>
            <a:fillRect/>
          </a:stretch>
        </a:blipFill>
        <a:effectLst/>
      </p:bgPr>
    </p:bg>
    <p:spTree>
      <p:nvGrpSpPr>
        <p:cNvPr id="0" name=""/>
        <p:cNvGrpSpPr/>
        <p:nvPr/>
      </p:nvGrpSpPr>
      <p:grpSpPr>
        <a:xfrm>
          <a:off x="0" y="0"/>
          <a:ext cx="0" cy="0"/>
          <a:chOff x="0" y="0"/>
          <a:chExt cx="0" cy="0"/>
        </a:xfrm>
      </p:grpSpPr>
      <p:sp>
        <p:nvSpPr>
          <p:cNvPr id="1135"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136"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137"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2020/3/17</a:t>
            </a:fld>
            <a:endParaRPr lang="ja-JP" altLang="en-US" dirty="0"/>
          </a:p>
        </p:txBody>
      </p:sp>
      <p:sp>
        <p:nvSpPr>
          <p:cNvPr id="1138"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139"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141" name="タイトル 1"/>
          <p:cNvSpPr>
            <a:spLocks noGrp="1"/>
          </p:cNvSpPr>
          <p:nvPr>
            <p:ph type="title"/>
          </p:nvPr>
        </p:nvSpPr>
        <p:spPr/>
        <p:txBody>
          <a:bodyPr/>
          <a:lstStyle/>
          <a:p>
            <a:r>
              <a:rPr lang="ja-JP" altLang="en-US"/>
              <a:t>マスタ タイトルの書式設定</a:t>
            </a:r>
            <a:endParaRPr lang="en-US"/>
          </a:p>
        </p:txBody>
      </p:sp>
      <p:sp>
        <p:nvSpPr>
          <p:cNvPr id="114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43"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2020/3/17</a:t>
            </a:fld>
            <a:endParaRPr lang="ja-JP" altLang="en-US" dirty="0"/>
          </a:p>
        </p:txBody>
      </p:sp>
      <p:sp>
        <p:nvSpPr>
          <p:cNvPr id="1144"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45"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rotWithShape="0">
          <a:blip r:embed="rId1"/>
          <a:stretch>
            <a:fillRect/>
          </a:stretch>
        </a:blipFill>
        <a:effectLst/>
      </p:bgPr>
    </p:bg>
    <p:spTree>
      <p:nvGrpSpPr>
        <p:cNvPr id="0" name=""/>
        <p:cNvGrpSpPr/>
        <p:nvPr/>
      </p:nvGrpSpPr>
      <p:grpSpPr>
        <a:xfrm>
          <a:off x="0" y="0"/>
          <a:ext cx="0" cy="0"/>
          <a:chOff x="0" y="0"/>
          <a:chExt cx="0" cy="0"/>
        </a:xfrm>
      </p:grpSpPr>
      <p:sp>
        <p:nvSpPr>
          <p:cNvPr id="1147"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148"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149"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2020/3/17</a:t>
            </a:fld>
            <a:endParaRPr lang="ja-JP" altLang="en-US" dirty="0"/>
          </a:p>
        </p:txBody>
      </p:sp>
      <p:sp>
        <p:nvSpPr>
          <p:cNvPr id="1150"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151"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53"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154"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55"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56"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2020/3/17</a:t>
            </a:fld>
            <a:endParaRPr lang="ja-JP" altLang="en-US" dirty="0"/>
          </a:p>
        </p:txBody>
      </p:sp>
      <p:sp>
        <p:nvSpPr>
          <p:cNvPr id="1157"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58"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60"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161"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62"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63"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64"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65"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2020/3/17</a:t>
            </a:fld>
            <a:endParaRPr lang="ja-JP" altLang="en-US" dirty="0"/>
          </a:p>
        </p:txBody>
      </p:sp>
      <p:sp>
        <p:nvSpPr>
          <p:cNvPr id="116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67"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69"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170"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2020/3/17</a:t>
            </a:fld>
            <a:endParaRPr lang="ja-JP" altLang="en-US" dirty="0"/>
          </a:p>
        </p:txBody>
      </p:sp>
      <p:sp>
        <p:nvSpPr>
          <p:cNvPr id="1171"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72"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74"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2020/3/17</a:t>
            </a:fld>
            <a:endParaRPr lang="ja-JP" altLang="en-US" dirty="0"/>
          </a:p>
        </p:txBody>
      </p:sp>
      <p:sp>
        <p:nvSpPr>
          <p:cNvPr id="117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76"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178"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179"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180"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81"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2020/3/17</a:t>
            </a:fld>
            <a:endParaRPr lang="ja-JP" altLang="en-US" dirty="0"/>
          </a:p>
        </p:txBody>
      </p:sp>
      <p:sp>
        <p:nvSpPr>
          <p:cNvPr id="1182"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83"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185"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18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187"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88"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89"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190"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191"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192"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2020/3/17</a:t>
            </a:fld>
            <a:endParaRPr lang="ja-JP" altLang="en-US" dirty="0"/>
          </a:p>
        </p:txBody>
      </p:sp>
      <p:sp>
        <p:nvSpPr>
          <p:cNvPr id="1193"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194"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196" name="タイトル 1"/>
          <p:cNvSpPr>
            <a:spLocks noGrp="1"/>
          </p:cNvSpPr>
          <p:nvPr>
            <p:ph type="title"/>
          </p:nvPr>
        </p:nvSpPr>
        <p:spPr/>
        <p:txBody>
          <a:bodyPr/>
          <a:lstStyle/>
          <a:p>
            <a:r>
              <a:rPr lang="ja-JP" altLang="en-US"/>
              <a:t>マスタ タイトルの書式設定</a:t>
            </a:r>
            <a:endParaRPr lang="en-US"/>
          </a:p>
        </p:txBody>
      </p:sp>
      <p:sp>
        <p:nvSpPr>
          <p:cNvPr id="119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98"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2020/3/17</a:t>
            </a:fld>
            <a:endParaRPr lang="ja-JP" altLang="en-US" dirty="0"/>
          </a:p>
        </p:txBody>
      </p:sp>
      <p:sp>
        <p:nvSpPr>
          <p:cNvPr id="1199"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00"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048"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049"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050"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2020/3/17</a:t>
            </a:fld>
            <a:endParaRPr lang="ja-JP" altLang="en-US" dirty="0"/>
          </a:p>
        </p:txBody>
      </p:sp>
      <p:sp>
        <p:nvSpPr>
          <p:cNvPr id="1051"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052"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20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20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04"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2020/3/17</a:t>
            </a:fld>
            <a:endParaRPr lang="ja-JP" altLang="en-US" dirty="0"/>
          </a:p>
        </p:txBody>
      </p:sp>
      <p:sp>
        <p:nvSpPr>
          <p:cNvPr id="120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06"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054"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055"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6"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7"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2020/3/17</a:t>
            </a:fld>
            <a:endParaRPr lang="ja-JP" altLang="en-US" dirty="0"/>
          </a:p>
        </p:txBody>
      </p:sp>
      <p:sp>
        <p:nvSpPr>
          <p:cNvPr id="105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59"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218"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2020/3/17</a:t>
            </a:fld>
            <a:endParaRPr lang="ja-JP" altLang="en-US">
              <a:solidFill>
                <a:prstClr val="black">
                  <a:tint val="75000"/>
                </a:prstClr>
              </a:solidFill>
            </a:endParaRPr>
          </a:p>
        </p:txBody>
      </p:sp>
      <p:sp>
        <p:nvSpPr>
          <p:cNvPr id="1219"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220"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221"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222"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223"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224"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3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23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234" name="日付プレースホルダ 3"/>
          <p:cNvSpPr>
            <a:spLocks noGrp="1"/>
          </p:cNvSpPr>
          <p:nvPr>
            <p:ph type="dt" sz="half" idx="10"/>
          </p:nvPr>
        </p:nvSpPr>
        <p:spPr/>
        <p:txBody>
          <a:bodyPr/>
          <a:lstStyle>
            <a:lvl1pPr>
              <a:defRPr/>
            </a:lvl1pPr>
          </a:lstStyle>
          <a:p>
            <a:pPr>
              <a:defRPr/>
            </a:pPr>
            <a:fld id="{D35CF5F9-4E21-4FBF-B41F-2ADA355327FB}"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3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36" name="スライド番号プレースホルダ 5"/>
          <p:cNvSpPr>
            <a:spLocks noGrp="1"/>
          </p:cNvSpPr>
          <p:nvPr>
            <p:ph type="sldNum" sz="quarter" idx="12"/>
          </p:nvPr>
        </p:nvSpPr>
        <p:spPr/>
        <p:txBody>
          <a:bodyPr/>
          <a:lstStyle>
            <a:lvl1pPr>
              <a:defRPr/>
            </a:lvl1pPr>
          </a:lstStyle>
          <a:p>
            <a:pPr>
              <a:defRPr/>
            </a:pPr>
            <a:fld id="{3EEC8D5B-2AC9-44FC-989F-897E4327DA43}"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38" name="タイトル 1"/>
          <p:cNvSpPr>
            <a:spLocks noGrp="1"/>
          </p:cNvSpPr>
          <p:nvPr>
            <p:ph type="title"/>
          </p:nvPr>
        </p:nvSpPr>
        <p:spPr/>
        <p:txBody>
          <a:bodyPr/>
          <a:lstStyle/>
          <a:p>
            <a:r>
              <a:rPr lang="ja-JP" altLang="en-US"/>
              <a:t>マスタ タイトルの書式設定</a:t>
            </a:r>
          </a:p>
        </p:txBody>
      </p:sp>
      <p:sp>
        <p:nvSpPr>
          <p:cNvPr id="123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0" name="日付プレースホルダ 3"/>
          <p:cNvSpPr>
            <a:spLocks noGrp="1"/>
          </p:cNvSpPr>
          <p:nvPr>
            <p:ph type="dt" sz="half" idx="10"/>
          </p:nvPr>
        </p:nvSpPr>
        <p:spPr/>
        <p:txBody>
          <a:bodyPr/>
          <a:lstStyle>
            <a:lvl1pPr>
              <a:defRPr/>
            </a:lvl1pPr>
          </a:lstStyle>
          <a:p>
            <a:pPr>
              <a:defRPr/>
            </a:pPr>
            <a:fld id="{E005C98A-C56C-4706-A742-4C5F21C18B4F}"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41"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42" name="スライド番号プレースホルダ 5"/>
          <p:cNvSpPr>
            <a:spLocks noGrp="1"/>
          </p:cNvSpPr>
          <p:nvPr>
            <p:ph type="sldNum" sz="quarter" idx="12"/>
          </p:nvPr>
        </p:nvSpPr>
        <p:spPr/>
        <p:txBody>
          <a:bodyPr/>
          <a:lstStyle>
            <a:lvl1pPr>
              <a:defRPr/>
            </a:lvl1pPr>
          </a:lstStyle>
          <a:p>
            <a:pPr>
              <a:defRPr/>
            </a:pPr>
            <a:fld id="{C2BD6623-7072-475F-BA73-F6FCF5AFCA9C}"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24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245"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246" name="日付プレースホルダ 3"/>
          <p:cNvSpPr>
            <a:spLocks noGrp="1"/>
          </p:cNvSpPr>
          <p:nvPr>
            <p:ph type="dt" sz="half" idx="10"/>
          </p:nvPr>
        </p:nvSpPr>
        <p:spPr/>
        <p:txBody>
          <a:bodyPr/>
          <a:lstStyle>
            <a:lvl1pPr>
              <a:defRPr/>
            </a:lvl1pPr>
          </a:lstStyle>
          <a:p>
            <a:pPr>
              <a:defRPr/>
            </a:pPr>
            <a:fld id="{40F50605-D832-4C01-88C7-50BC47B63DF2}"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4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48" name="スライド番号プレースホルダ 5"/>
          <p:cNvSpPr>
            <a:spLocks noGrp="1"/>
          </p:cNvSpPr>
          <p:nvPr>
            <p:ph type="sldNum" sz="quarter" idx="12"/>
          </p:nvPr>
        </p:nvSpPr>
        <p:spPr/>
        <p:txBody>
          <a:bodyPr/>
          <a:lstStyle>
            <a:lvl1pPr>
              <a:defRPr/>
            </a:lvl1pPr>
          </a:lstStyle>
          <a:p>
            <a:pPr>
              <a:defRPr/>
            </a:pPr>
            <a:fld id="{D81B25B9-FBB0-4650-8DDF-06459E13CB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250" name="タイトル 1"/>
          <p:cNvSpPr>
            <a:spLocks noGrp="1"/>
          </p:cNvSpPr>
          <p:nvPr>
            <p:ph type="title"/>
          </p:nvPr>
        </p:nvSpPr>
        <p:spPr/>
        <p:txBody>
          <a:bodyPr/>
          <a:lstStyle/>
          <a:p>
            <a:r>
              <a:rPr lang="ja-JP" altLang="en-US"/>
              <a:t>マスタ タイトルの書式設定</a:t>
            </a:r>
          </a:p>
        </p:txBody>
      </p:sp>
      <p:sp>
        <p:nvSpPr>
          <p:cNvPr id="125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5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53" name="日付プレースホルダ 3"/>
          <p:cNvSpPr>
            <a:spLocks noGrp="1"/>
          </p:cNvSpPr>
          <p:nvPr>
            <p:ph type="dt" sz="half" idx="10"/>
          </p:nvPr>
        </p:nvSpPr>
        <p:spPr/>
        <p:txBody>
          <a:bodyPr/>
          <a:lstStyle>
            <a:lvl1pPr>
              <a:defRPr/>
            </a:lvl1pPr>
          </a:lstStyle>
          <a:p>
            <a:pPr>
              <a:defRPr/>
            </a:pPr>
            <a:fld id="{E13CB7A9-1404-4E56-97A2-28F95B0A69CD}"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5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55" name="スライド番号プレースホルダ 5"/>
          <p:cNvSpPr>
            <a:spLocks noGrp="1"/>
          </p:cNvSpPr>
          <p:nvPr>
            <p:ph type="sldNum" sz="quarter" idx="12"/>
          </p:nvPr>
        </p:nvSpPr>
        <p:spPr/>
        <p:txBody>
          <a:bodyPr/>
          <a:lstStyle>
            <a:lvl1pPr>
              <a:defRPr/>
            </a:lvl1pPr>
          </a:lstStyle>
          <a:p>
            <a:pPr>
              <a:defRPr/>
            </a:pPr>
            <a:fld id="{A03441B1-3D33-4288-BBCE-B2FEC0A3D8F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257" name="タイトル 1"/>
          <p:cNvSpPr>
            <a:spLocks noGrp="1"/>
          </p:cNvSpPr>
          <p:nvPr>
            <p:ph type="title"/>
          </p:nvPr>
        </p:nvSpPr>
        <p:spPr/>
        <p:txBody>
          <a:bodyPr/>
          <a:lstStyle>
            <a:lvl1pPr>
              <a:defRPr/>
            </a:lvl1pPr>
          </a:lstStyle>
          <a:p>
            <a:r>
              <a:rPr lang="ja-JP" altLang="en-US"/>
              <a:t>マスタ タイトルの書式設定</a:t>
            </a:r>
          </a:p>
        </p:txBody>
      </p:sp>
      <p:sp>
        <p:nvSpPr>
          <p:cNvPr id="125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25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26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2" name="日付プレースホルダ 3"/>
          <p:cNvSpPr>
            <a:spLocks noGrp="1"/>
          </p:cNvSpPr>
          <p:nvPr>
            <p:ph type="dt" sz="half" idx="10"/>
          </p:nvPr>
        </p:nvSpPr>
        <p:spPr/>
        <p:txBody>
          <a:bodyPr/>
          <a:lstStyle>
            <a:lvl1pPr>
              <a:defRPr/>
            </a:lvl1pPr>
          </a:lstStyle>
          <a:p>
            <a:pPr>
              <a:defRPr/>
            </a:pPr>
            <a:fld id="{2DD90686-69D9-43D2-99BA-6CF93F8A3375}"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6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64" name="スライド番号プレースホルダ 5"/>
          <p:cNvSpPr>
            <a:spLocks noGrp="1"/>
          </p:cNvSpPr>
          <p:nvPr>
            <p:ph type="sldNum" sz="quarter" idx="12"/>
          </p:nvPr>
        </p:nvSpPr>
        <p:spPr/>
        <p:txBody>
          <a:bodyPr/>
          <a:lstStyle>
            <a:lvl1pPr>
              <a:defRPr/>
            </a:lvl1pPr>
          </a:lstStyle>
          <a:p>
            <a:pPr>
              <a:defRPr/>
            </a:pPr>
            <a:fld id="{E99F5E17-962D-429E-9711-E132D684E910}"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266" name="タイトル 1"/>
          <p:cNvSpPr>
            <a:spLocks noGrp="1"/>
          </p:cNvSpPr>
          <p:nvPr>
            <p:ph type="title"/>
          </p:nvPr>
        </p:nvSpPr>
        <p:spPr/>
        <p:txBody>
          <a:bodyPr/>
          <a:lstStyle/>
          <a:p>
            <a:r>
              <a:rPr lang="ja-JP" altLang="en-US"/>
              <a:t>マスタ タイトルの書式設定</a:t>
            </a:r>
          </a:p>
        </p:txBody>
      </p:sp>
      <p:sp>
        <p:nvSpPr>
          <p:cNvPr id="1267" name="日付プレースホルダ 3"/>
          <p:cNvSpPr>
            <a:spLocks noGrp="1"/>
          </p:cNvSpPr>
          <p:nvPr>
            <p:ph type="dt" sz="half" idx="10"/>
          </p:nvPr>
        </p:nvSpPr>
        <p:spPr/>
        <p:txBody>
          <a:bodyPr/>
          <a:lstStyle>
            <a:lvl1pPr>
              <a:defRPr/>
            </a:lvl1pPr>
          </a:lstStyle>
          <a:p>
            <a:pPr>
              <a:defRPr/>
            </a:pPr>
            <a:fld id="{284B8860-8CF7-4FA9-B4D0-6D6ED2593083}"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6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69" name="スライド番号プレースホルダ 5"/>
          <p:cNvSpPr>
            <a:spLocks noGrp="1"/>
          </p:cNvSpPr>
          <p:nvPr>
            <p:ph type="sldNum" sz="quarter" idx="12"/>
          </p:nvPr>
        </p:nvSpPr>
        <p:spPr/>
        <p:txBody>
          <a:bodyPr/>
          <a:lstStyle>
            <a:lvl1pPr>
              <a:defRPr/>
            </a:lvl1pPr>
          </a:lstStyle>
          <a:p>
            <a:pPr>
              <a:defRPr/>
            </a:pPr>
            <a:fld id="{3C3F0392-BDA0-472D-AC30-E5359E34ECD2}"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271" name="日付プレースホルダ 3"/>
          <p:cNvSpPr>
            <a:spLocks noGrp="1"/>
          </p:cNvSpPr>
          <p:nvPr>
            <p:ph type="dt" sz="half" idx="10"/>
          </p:nvPr>
        </p:nvSpPr>
        <p:spPr/>
        <p:txBody>
          <a:bodyPr/>
          <a:lstStyle>
            <a:lvl1pPr>
              <a:defRPr/>
            </a:lvl1pPr>
          </a:lstStyle>
          <a:p>
            <a:pPr>
              <a:defRPr/>
            </a:pPr>
            <a:fld id="{E20A8B36-7D3A-42D0-A8F2-5833732E0FA6}"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72"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73" name="スライド番号プレースホルダ 5"/>
          <p:cNvSpPr>
            <a:spLocks noGrp="1"/>
          </p:cNvSpPr>
          <p:nvPr>
            <p:ph type="sldNum" sz="quarter" idx="12"/>
          </p:nvPr>
        </p:nvSpPr>
        <p:spPr/>
        <p:txBody>
          <a:bodyPr/>
          <a:lstStyle>
            <a:lvl1pPr>
              <a:defRPr/>
            </a:lvl1pPr>
          </a:lstStyle>
          <a:p>
            <a:pPr>
              <a:defRPr/>
            </a:pPr>
            <a:fld id="{B147FC9C-95C1-4671-BF6E-52D14AFDDEC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27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276"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7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278" name="日付プレースホルダ 3"/>
          <p:cNvSpPr>
            <a:spLocks noGrp="1"/>
          </p:cNvSpPr>
          <p:nvPr>
            <p:ph type="dt" sz="half" idx="10"/>
          </p:nvPr>
        </p:nvSpPr>
        <p:spPr/>
        <p:txBody>
          <a:bodyPr/>
          <a:lstStyle>
            <a:lvl1pPr>
              <a:defRPr/>
            </a:lvl1pPr>
          </a:lstStyle>
          <a:p>
            <a:pPr>
              <a:defRPr/>
            </a:pPr>
            <a:fld id="{BC64A0AF-59D2-4C4E-B54D-08243131EE0F}"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79"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80" name="スライド番号プレースホルダ 5"/>
          <p:cNvSpPr>
            <a:spLocks noGrp="1"/>
          </p:cNvSpPr>
          <p:nvPr>
            <p:ph type="sldNum" sz="quarter" idx="12"/>
          </p:nvPr>
        </p:nvSpPr>
        <p:spPr/>
        <p:txBody>
          <a:bodyPr/>
          <a:lstStyle>
            <a:lvl1pPr>
              <a:defRPr/>
            </a:lvl1pPr>
          </a:lstStyle>
          <a:p>
            <a:pPr>
              <a:defRPr/>
            </a:pPr>
            <a:fld id="{581B35F0-F691-4782-994F-D7D5798CA6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061"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062"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063"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064"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5"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6"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2020/3/17</a:t>
            </a:fld>
            <a:endParaRPr lang="ja-JP" altLang="en-US" dirty="0"/>
          </a:p>
        </p:txBody>
      </p:sp>
      <p:sp>
        <p:nvSpPr>
          <p:cNvPr id="1067"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68"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28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28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28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285" name="日付プレースホルダ 3"/>
          <p:cNvSpPr>
            <a:spLocks noGrp="1"/>
          </p:cNvSpPr>
          <p:nvPr>
            <p:ph type="dt" sz="half" idx="10"/>
          </p:nvPr>
        </p:nvSpPr>
        <p:spPr/>
        <p:txBody>
          <a:bodyPr/>
          <a:lstStyle>
            <a:lvl1pPr>
              <a:defRPr/>
            </a:lvl1pPr>
          </a:lstStyle>
          <a:p>
            <a:pPr>
              <a:defRPr/>
            </a:pPr>
            <a:fld id="{7AF2AC11-10A5-4BD1-849A-27B6D311102A}"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8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87" name="スライド番号プレースホルダ 5"/>
          <p:cNvSpPr>
            <a:spLocks noGrp="1"/>
          </p:cNvSpPr>
          <p:nvPr>
            <p:ph type="sldNum" sz="quarter" idx="12"/>
          </p:nvPr>
        </p:nvSpPr>
        <p:spPr/>
        <p:txBody>
          <a:bodyPr/>
          <a:lstStyle>
            <a:lvl1pPr>
              <a:defRPr/>
            </a:lvl1pPr>
          </a:lstStyle>
          <a:p>
            <a:pPr>
              <a:defRPr/>
            </a:pPr>
            <a:fld id="{ADB1663A-A377-4CB2-9A6C-27CD60E3675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289" name="タイトル 1"/>
          <p:cNvSpPr>
            <a:spLocks noGrp="1"/>
          </p:cNvSpPr>
          <p:nvPr>
            <p:ph type="title"/>
          </p:nvPr>
        </p:nvSpPr>
        <p:spPr/>
        <p:txBody>
          <a:bodyPr/>
          <a:lstStyle/>
          <a:p>
            <a:r>
              <a:rPr lang="ja-JP" altLang="en-US"/>
              <a:t>マスタ タイトルの書式設定</a:t>
            </a:r>
          </a:p>
        </p:txBody>
      </p:sp>
      <p:sp>
        <p:nvSpPr>
          <p:cNvPr id="129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1" name="日付プレースホルダ 3"/>
          <p:cNvSpPr>
            <a:spLocks noGrp="1"/>
          </p:cNvSpPr>
          <p:nvPr>
            <p:ph type="dt" sz="half" idx="10"/>
          </p:nvPr>
        </p:nvSpPr>
        <p:spPr/>
        <p:txBody>
          <a:bodyPr/>
          <a:lstStyle>
            <a:lvl1pPr>
              <a:defRPr/>
            </a:lvl1pPr>
          </a:lstStyle>
          <a:p>
            <a:pPr>
              <a:defRPr/>
            </a:pPr>
            <a:fld id="{C1AB7EEC-11F6-4124-80BE-D98F6EADA4C9}"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92"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93" name="スライド番号プレースホルダ 5"/>
          <p:cNvSpPr>
            <a:spLocks noGrp="1"/>
          </p:cNvSpPr>
          <p:nvPr>
            <p:ph type="sldNum" sz="quarter" idx="12"/>
          </p:nvPr>
        </p:nvSpPr>
        <p:spPr/>
        <p:txBody>
          <a:bodyPr/>
          <a:lstStyle>
            <a:lvl1pPr>
              <a:defRPr/>
            </a:lvl1pPr>
          </a:lstStyle>
          <a:p>
            <a:pPr>
              <a:defRPr/>
            </a:pPr>
            <a:fld id="{407B2477-C15F-48B3-B365-BDBB39C05325}"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295"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296"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7" name="日付プレースホルダ 3"/>
          <p:cNvSpPr>
            <a:spLocks noGrp="1"/>
          </p:cNvSpPr>
          <p:nvPr>
            <p:ph type="dt" sz="half" idx="10"/>
          </p:nvPr>
        </p:nvSpPr>
        <p:spPr/>
        <p:txBody>
          <a:bodyPr/>
          <a:lstStyle>
            <a:lvl1pPr>
              <a:defRPr/>
            </a:lvl1pPr>
          </a:lstStyle>
          <a:p>
            <a:pPr>
              <a:defRPr/>
            </a:pPr>
            <a:fld id="{9AC3BE1D-8289-4301-990B-E9DD47EDEC61}"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29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299" name="スライド番号プレースホルダ 5"/>
          <p:cNvSpPr>
            <a:spLocks noGrp="1"/>
          </p:cNvSpPr>
          <p:nvPr>
            <p:ph type="sldNum" sz="quarter" idx="12"/>
          </p:nvPr>
        </p:nvSpPr>
        <p:spPr/>
        <p:txBody>
          <a:bodyPr/>
          <a:lstStyle>
            <a:lvl1pPr>
              <a:defRPr/>
            </a:lvl1pPr>
          </a:lstStyle>
          <a:p>
            <a:pPr>
              <a:defRPr/>
            </a:pPr>
            <a:fld id="{F79EC0E0-017A-437D-9D9D-6B4F3FC058BF}"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301"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94682145"/>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303"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304"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305" name="Rectangle 65"/>
          <p:cNvSpPr>
            <a:spLocks noGrp="1" noChangeArrowheads="1"/>
          </p:cNvSpPr>
          <p:nvPr>
            <p:ph type="dt" sz="half" idx="10"/>
          </p:nvPr>
        </p:nvSpPr>
        <p:spPr/>
        <p:txBody>
          <a:bodyPr/>
          <a:lstStyle>
            <a:lvl1pPr>
              <a:defRPr>
                <a:solidFill>
                  <a:prstClr val="white">
                    <a:tint val="75000"/>
                  </a:prstClr>
                </a:solidFill>
              </a:defRPr>
            </a:lvl1pPr>
          </a:lstStyle>
          <a:p>
            <a:pPr>
              <a:defRPr/>
            </a:pPr>
            <a:fld id="{F28F3FBB-CBFA-48C4-BC3E-1E6D06DD7D59}" type="datetime1">
              <a:rPr lang="ja-JP" altLang="en-US"/>
              <a:pPr>
                <a:defRPr/>
              </a:pPr>
              <a:t>2020/3/23</a:t>
            </a:fld>
            <a:endParaRPr lang="en-US" altLang="ja-JP"/>
          </a:p>
        </p:txBody>
      </p:sp>
      <p:sp>
        <p:nvSpPr>
          <p:cNvPr id="1306" name="Rectangle 66"/>
          <p:cNvSpPr>
            <a:spLocks noGrp="1" noChangeArrowheads="1"/>
          </p:cNvSpPr>
          <p:nvPr>
            <p:ph type="ftr" sz="quarter" idx="11"/>
          </p:nvPr>
        </p:nvSpPr>
        <p:spPr/>
        <p:txBody>
          <a:bodyPr/>
          <a:lstStyle>
            <a:lvl1pPr>
              <a:defRPr>
                <a:solidFill>
                  <a:prstClr val="white">
                    <a:tint val="75000"/>
                  </a:prstClr>
                </a:solidFill>
              </a:defRPr>
            </a:lvl1pPr>
          </a:lstStyle>
          <a:p>
            <a:pPr>
              <a:defRPr/>
            </a:pPr>
            <a:endParaRPr lang="en-US" altLang="ja-JP"/>
          </a:p>
        </p:txBody>
      </p:sp>
      <p:sp>
        <p:nvSpPr>
          <p:cNvPr id="1307" name="Rectangle 67"/>
          <p:cNvSpPr>
            <a:spLocks noGrp="1" noChangeArrowheads="1"/>
          </p:cNvSpPr>
          <p:nvPr>
            <p:ph type="sldNum" sz="quarter" idx="12"/>
          </p:nvPr>
        </p:nvSpPr>
        <p:spPr/>
        <p:txBody>
          <a:bodyPr/>
          <a:lstStyle>
            <a:lvl1pPr>
              <a:defRPr/>
            </a:lvl1pPr>
          </a:lstStyle>
          <a:p>
            <a:pPr>
              <a:defRPr/>
            </a:pPr>
            <a:fld id="{37064731-74C8-46EC-8C07-936AF28A9BD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20380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309"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ja-JP" altLang="en-US">
              <a:solidFill>
                <a:prstClr val="white"/>
              </a:solidFill>
            </a:endParaRPr>
          </a:p>
        </p:txBody>
      </p:sp>
    </p:spTree>
    <p:extLst>
      <p:ext uri="{BB962C8B-B14F-4D97-AF65-F5344CB8AC3E}">
        <p14:creationId xmlns:p14="http://schemas.microsoft.com/office/powerpoint/2010/main" val="838322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7736552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070"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071"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2020/3/17</a:t>
            </a:fld>
            <a:endParaRPr lang="ja-JP" altLang="en-US" dirty="0"/>
          </a:p>
        </p:txBody>
      </p:sp>
      <p:sp>
        <p:nvSpPr>
          <p:cNvPr id="1072"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73"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319"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2020/3/23</a:t>
            </a:fld>
            <a:endParaRPr lang="ja-JP" altLang="en-US">
              <a:solidFill>
                <a:prstClr val="black">
                  <a:tint val="75000"/>
                </a:prstClr>
              </a:solidFill>
            </a:endParaRPr>
          </a:p>
        </p:txBody>
      </p:sp>
      <p:sp>
        <p:nvSpPr>
          <p:cNvPr id="1320"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321"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322"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323"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324"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25"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38"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339"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340"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1"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2"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633386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44" name="タイトル 1"/>
          <p:cNvSpPr>
            <a:spLocks noGrp="1"/>
          </p:cNvSpPr>
          <p:nvPr>
            <p:ph type="title"/>
          </p:nvPr>
        </p:nvSpPr>
        <p:spPr/>
        <p:txBody>
          <a:bodyPr/>
          <a:lstStyle/>
          <a:p>
            <a:r>
              <a:rPr lang="ja-JP" altLang="en-US"/>
              <a:t>マスタ タイトルの書式設定</a:t>
            </a:r>
            <a:endParaRPr lang="en-US"/>
          </a:p>
        </p:txBody>
      </p:sp>
      <p:sp>
        <p:nvSpPr>
          <p:cNvPr id="1345"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4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52062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50"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351"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352"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53"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54"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106669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56"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357"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58"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59"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0"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1"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258504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63"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364"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365"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366"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67"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6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7052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075"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2020/3/17</a:t>
            </a:fld>
            <a:endParaRPr lang="ja-JP" altLang="en-US" dirty="0"/>
          </a:p>
        </p:txBody>
      </p:sp>
      <p:sp>
        <p:nvSpPr>
          <p:cNvPr id="107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77"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37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37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354970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37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629671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381"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382"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383"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84"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85"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86"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145614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388"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389"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390"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91"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9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393"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394"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395"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96"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97"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90190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399" name="タイトル 1"/>
          <p:cNvSpPr>
            <a:spLocks noGrp="1"/>
          </p:cNvSpPr>
          <p:nvPr>
            <p:ph type="title"/>
          </p:nvPr>
        </p:nvSpPr>
        <p:spPr/>
        <p:txBody>
          <a:bodyPr/>
          <a:lstStyle/>
          <a:p>
            <a:r>
              <a:rPr lang="ja-JP" altLang="en-US"/>
              <a:t>マスタ タイトルの書式設定</a:t>
            </a:r>
            <a:endParaRPr lang="en-US"/>
          </a:p>
        </p:txBody>
      </p:sp>
      <p:sp>
        <p:nvSpPr>
          <p:cNvPr id="140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0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3626381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405"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406"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0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721571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8290613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73349810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7720839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695881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079"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080"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081"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82"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2020/3/17</a:t>
            </a:fld>
            <a:endParaRPr lang="ja-JP" altLang="en-US" dirty="0"/>
          </a:p>
        </p:txBody>
      </p:sp>
      <p:sp>
        <p:nvSpPr>
          <p:cNvPr id="1083"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084"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74998992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70297996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1268221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1252594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314890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16198321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68120618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422"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23"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24"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25"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26"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427"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428"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4262079193"/>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441"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442"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443"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44"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45"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8153635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447" name="タイトル 1"/>
          <p:cNvSpPr>
            <a:spLocks noGrp="1"/>
          </p:cNvSpPr>
          <p:nvPr>
            <p:ph type="title"/>
          </p:nvPr>
        </p:nvSpPr>
        <p:spPr/>
        <p:txBody>
          <a:bodyPr/>
          <a:lstStyle/>
          <a:p>
            <a:r>
              <a:rPr lang="ja-JP" altLang="en-US"/>
              <a:t>マスタ タイトルの書式設定</a:t>
            </a:r>
            <a:endParaRPr lang="en-US"/>
          </a:p>
        </p:txBody>
      </p:sp>
      <p:sp>
        <p:nvSpPr>
          <p:cNvPr id="144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49"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0"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1"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5356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086"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87"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88"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89"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90"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091"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092"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093"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2020/3/17</a:t>
            </a:fld>
            <a:endParaRPr lang="ja-JP" altLang="en-US" dirty="0"/>
          </a:p>
        </p:txBody>
      </p:sp>
      <p:sp>
        <p:nvSpPr>
          <p:cNvPr id="1094"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095"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453"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454"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455"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6"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57"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892492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459"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460"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61"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6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6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6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301297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466"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467"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468"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469"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70"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7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7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7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0285670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475"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47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7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7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626247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48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407129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484"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485"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486"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8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8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2842568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491"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492"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493"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94"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95"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496"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497"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498"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99"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00"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674850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502" name="タイトル 1"/>
          <p:cNvSpPr>
            <a:spLocks noGrp="1"/>
          </p:cNvSpPr>
          <p:nvPr>
            <p:ph type="title"/>
          </p:nvPr>
        </p:nvSpPr>
        <p:spPr/>
        <p:txBody>
          <a:bodyPr/>
          <a:lstStyle/>
          <a:p>
            <a:r>
              <a:rPr lang="ja-JP" altLang="en-US"/>
              <a:t>マスタ タイトルの書式設定</a:t>
            </a:r>
            <a:endParaRPr lang="en-US"/>
          </a:p>
        </p:txBody>
      </p:sp>
      <p:sp>
        <p:nvSpPr>
          <p:cNvPr id="150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04"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05"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06"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933034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508"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509"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1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1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1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832592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281871037"/>
      </p:ext>
    </p:extLst>
  </p:cSld>
  <p:clrMapOvr>
    <a:masterClrMapping/>
  </p:clrMapOvr>
  <p:transition>
    <p:fade/>
  </p:transition>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0"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slideLayout" Target="../slideLayouts/slideLayout21.xml" /><Relationship Id="rId3" Type="http://schemas.openxmlformats.org/officeDocument/2006/relationships/slideLayout" Target="../slideLayouts/slideLayout22.xml" /><Relationship Id="rId4" Type="http://schemas.openxmlformats.org/officeDocument/2006/relationships/slideLayout" Target="../slideLayouts/slideLayout23.xml" /><Relationship Id="rId5" Type="http://schemas.openxmlformats.org/officeDocument/2006/relationships/slideLayout" Target="../slideLayouts/slideLayout24.xml" /><Relationship Id="rId6" Type="http://schemas.openxmlformats.org/officeDocument/2006/relationships/slideLayout" Target="../slideLayouts/slideLayout25.xml" /><Relationship Id="rId7" Type="http://schemas.openxmlformats.org/officeDocument/2006/relationships/slideLayout" Target="../slideLayouts/slideLayout26.xml" /><Relationship Id="rId8" Type="http://schemas.openxmlformats.org/officeDocument/2006/relationships/slideLayout" Target="../slideLayouts/slideLayout27.xml" /><Relationship Id="rId9" Type="http://schemas.openxmlformats.org/officeDocument/2006/relationships/slideLayout" Target="../slideLayouts/slideLayout28.xml" /><Relationship Id="rId10" Type="http://schemas.openxmlformats.org/officeDocument/2006/relationships/slideLayout" Target="../slideLayouts/slideLayout29.xml" /><Relationship Id="rId11" Type="http://schemas.openxmlformats.org/officeDocument/2006/relationships/slideLayout" Target="../slideLayouts/slideLayout30.xml" /><Relationship Id="rId12" Type="http://schemas.openxmlformats.org/officeDocument/2006/relationships/slideLayout" Target="../slideLayouts/slideLayout31.xml" /><Relationship Id="rId13" Type="http://schemas.openxmlformats.org/officeDocument/2006/relationships/slideLayout" Target="../slideLayouts/slideLayout32.xml" /><Relationship Id="rId14" Type="http://schemas.openxmlformats.org/officeDocument/2006/relationships/slideLayout" Target="../slideLayouts/slideLayout33.xml" /><Relationship Id="rId15" Type="http://schemas.openxmlformats.org/officeDocument/2006/relationships/slideLayout" Target="../slideLayouts/slideLayout34.xml" /><Relationship Id="rId16" Type="http://schemas.openxmlformats.org/officeDocument/2006/relationships/slideLayout" Target="../slideLayouts/slideLayout35.xml" /><Relationship Id="rId17" Type="http://schemas.openxmlformats.org/officeDocument/2006/relationships/slideLayout" Target="../slideLayouts/slideLayout36.xml" /><Relationship Id="rId18" Type="http://schemas.openxmlformats.org/officeDocument/2006/relationships/slideLayout" Target="../slideLayouts/slideLayout37.xml" /><Relationship Id="rId19" Type="http://schemas.openxmlformats.org/officeDocument/2006/relationships/slideLayout" Target="../slideLayouts/slideLayout38.xml" /><Relationship Id="rId20" Type="http://schemas.openxmlformats.org/officeDocument/2006/relationships/slideLayout" Target="../slideLayouts/slideLayout39.xml" /><Relationship Id="rId21" Type="http://schemas.openxmlformats.org/officeDocument/2006/relationships/slideLayout" Target="../slideLayouts/slideLayout40.xml" /><Relationship Id="rId22" Type="http://schemas.openxmlformats.org/officeDocument/2006/relationships/slideLayout" Target="../slideLayouts/slideLayout41.xml" /><Relationship Id="rId23" Type="http://schemas.openxmlformats.org/officeDocument/2006/relationships/image" Target="../media/image3.jpeg" /><Relationship Id="rId24"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slideLayout" Target="../slideLayouts/slideLayout43.xml" /><Relationship Id="rId3" Type="http://schemas.openxmlformats.org/officeDocument/2006/relationships/slideLayout" Target="../slideLayouts/slideLayout44.xml" /><Relationship Id="rId4" Type="http://schemas.openxmlformats.org/officeDocument/2006/relationships/slideLayout" Target="../slideLayouts/slideLayout45.xml" /><Relationship Id="rId5" Type="http://schemas.openxmlformats.org/officeDocument/2006/relationships/slideLayout" Target="../slideLayouts/slideLayout46.xml" /><Relationship Id="rId6" Type="http://schemas.openxmlformats.org/officeDocument/2006/relationships/slideLayout" Target="../slideLayouts/slideLayout47.xml" /><Relationship Id="rId7" Type="http://schemas.openxmlformats.org/officeDocument/2006/relationships/slideLayout" Target="../slideLayouts/slideLayout48.xml" /><Relationship Id="rId8" Type="http://schemas.openxmlformats.org/officeDocument/2006/relationships/slideLayout" Target="../slideLayouts/slideLayout49.xml" /><Relationship Id="rId9" Type="http://schemas.openxmlformats.org/officeDocument/2006/relationships/slideLayout" Target="../slideLayouts/slideLayout50.xml" /><Relationship Id="rId10" Type="http://schemas.openxmlformats.org/officeDocument/2006/relationships/slideLayout" Target="../slideLayouts/slideLayout51.xml" /><Relationship Id="rId11" Type="http://schemas.openxmlformats.org/officeDocument/2006/relationships/slideLayout" Target="../slideLayouts/slideLayout52.xml" /><Relationship Id="rId12" Type="http://schemas.openxmlformats.org/officeDocument/2006/relationships/slideLayout" Target="../slideLayouts/slideLayout53.xml" /><Relationship Id="rId13" Type="http://schemas.openxmlformats.org/officeDocument/2006/relationships/slideLayout" Target="../slideLayouts/slideLayout54.xml" /><Relationship Id="rId14" Type="http://schemas.openxmlformats.org/officeDocument/2006/relationships/slideLayout" Target="../slideLayouts/slideLayout55.xml" /><Relationship Id="rId15" Type="http://schemas.openxmlformats.org/officeDocument/2006/relationships/slideLayout" Target="../slideLayouts/slideLayout56.xml" /><Relationship Id="rId16" Type="http://schemas.openxmlformats.org/officeDocument/2006/relationships/slideLayout" Target="../slideLayouts/slideLayout57.xml" /><Relationship Id="rId17" Type="http://schemas.openxmlformats.org/officeDocument/2006/relationships/slideLayout" Target="../slideLayouts/slideLayout58.xml" /><Relationship Id="rId18" Type="http://schemas.openxmlformats.org/officeDocument/2006/relationships/slideLayout" Target="../slideLayouts/slideLayout59.xml" /><Relationship Id="rId19" Type="http://schemas.openxmlformats.org/officeDocument/2006/relationships/slideLayout" Target="../slideLayouts/slideLayout60.xml" /><Relationship Id="rId20" Type="http://schemas.openxmlformats.org/officeDocument/2006/relationships/slideLayout" Target="../slideLayouts/slideLayout61.xml" /><Relationship Id="rId21" Type="http://schemas.openxmlformats.org/officeDocument/2006/relationships/slideLayout" Target="../slideLayouts/slideLayout62.xml" /><Relationship Id="rId22" Type="http://schemas.openxmlformats.org/officeDocument/2006/relationships/slideLayout" Target="../slideLayouts/slideLayout63.xml" /><Relationship Id="rId23" Type="http://schemas.openxmlformats.org/officeDocument/2006/relationships/slideLayout" Target="../slideLayouts/slideLayout64.xml" /><Relationship Id="rId24"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slideLayout" Target="../slideLayouts/slideLayout66.xml" /><Relationship Id="rId3" Type="http://schemas.openxmlformats.org/officeDocument/2006/relationships/slideLayout" Target="../slideLayouts/slideLayout67.xml" /><Relationship Id="rId4" Type="http://schemas.openxmlformats.org/officeDocument/2006/relationships/slideLayout" Target="../slideLayouts/slideLayout68.xml" /><Relationship Id="rId5" Type="http://schemas.openxmlformats.org/officeDocument/2006/relationships/slideLayout" Target="../slideLayouts/slideLayout69.xml" /><Relationship Id="rId6" Type="http://schemas.openxmlformats.org/officeDocument/2006/relationships/slideLayout" Target="../slideLayouts/slideLayout70.xml" /><Relationship Id="rId7" Type="http://schemas.openxmlformats.org/officeDocument/2006/relationships/slideLayout" Target="../slideLayouts/slideLayout71.xml" /><Relationship Id="rId8" Type="http://schemas.openxmlformats.org/officeDocument/2006/relationships/slideLayout" Target="../slideLayouts/slideLayout72.xml" /><Relationship Id="rId9" Type="http://schemas.openxmlformats.org/officeDocument/2006/relationships/slideLayout" Target="../slideLayouts/slideLayout73.xml" /><Relationship Id="rId10" Type="http://schemas.openxmlformats.org/officeDocument/2006/relationships/slideLayout" Target="../slideLayouts/slideLayout74.xml" /><Relationship Id="rId11" Type="http://schemas.openxmlformats.org/officeDocument/2006/relationships/slideLayout" Target="../slideLayouts/slideLayout75.xml" /><Relationship Id="rId12" Type="http://schemas.openxmlformats.org/officeDocument/2006/relationships/slideLayout" Target="../slideLayouts/slideLayout76.xml" /><Relationship Id="rId13" Type="http://schemas.openxmlformats.org/officeDocument/2006/relationships/slideLayout" Target="../slideLayouts/slideLayout77.xml" /><Relationship Id="rId14" Type="http://schemas.openxmlformats.org/officeDocument/2006/relationships/slideLayout" Target="../slideLayouts/slideLayout78.xml" /><Relationship Id="rId15" Type="http://schemas.openxmlformats.org/officeDocument/2006/relationships/slideLayout" Target="../slideLayouts/slideLayout79.xml" /><Relationship Id="rId16" Type="http://schemas.openxmlformats.org/officeDocument/2006/relationships/slideLayout" Target="../slideLayouts/slideLayout80.xml" /><Relationship Id="rId17" Type="http://schemas.openxmlformats.org/officeDocument/2006/relationships/slideLayout" Target="../slideLayouts/slideLayout81.xml" /><Relationship Id="rId18" Type="http://schemas.openxmlformats.org/officeDocument/2006/relationships/slideLayout" Target="../slideLayouts/slideLayout82.xml" /><Relationship Id="rId19" Type="http://schemas.openxmlformats.org/officeDocument/2006/relationships/slideLayout" Target="../slideLayouts/slideLayout83.xml" /><Relationship Id="rId20" Type="http://schemas.openxmlformats.org/officeDocument/2006/relationships/slideLayout" Target="../slideLayouts/slideLayout84.xml" /><Relationship Id="rId21" Type="http://schemas.openxmlformats.org/officeDocument/2006/relationships/slideLayout" Target="../slideLayouts/slideLayout85.xml" /><Relationship Id="rId22" Type="http://schemas.openxmlformats.org/officeDocument/2006/relationships/slideLayout" Target="../slideLayouts/slideLayout86.xml" /><Relationship Id="rId23" Type="http://schemas.openxmlformats.org/officeDocument/2006/relationships/slideLayout" Target="../slideLayouts/slideLayout87.xml" /><Relationship Id="rId24"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88.xml" /><Relationship Id="rId2" Type="http://schemas.openxmlformats.org/officeDocument/2006/relationships/slideLayout" Target="../slideLayouts/slideLayout89.xml" /><Relationship Id="rId3" Type="http://schemas.openxmlformats.org/officeDocument/2006/relationships/slideLayout" Target="../slideLayouts/slideLayout90.xml" /><Relationship Id="rId4" Type="http://schemas.openxmlformats.org/officeDocument/2006/relationships/slideLayout" Target="../slideLayouts/slideLayout91.xml" /><Relationship Id="rId5" Type="http://schemas.openxmlformats.org/officeDocument/2006/relationships/slideLayout" Target="../slideLayouts/slideLayout92.xml" /><Relationship Id="rId6" Type="http://schemas.openxmlformats.org/officeDocument/2006/relationships/slideLayout" Target="../slideLayouts/slideLayout93.xml" /><Relationship Id="rId7" Type="http://schemas.openxmlformats.org/officeDocument/2006/relationships/slideLayout" Target="../slideLayouts/slideLayout94.xml" /><Relationship Id="rId8" Type="http://schemas.openxmlformats.org/officeDocument/2006/relationships/slideLayout" Target="../slideLayouts/slideLayout95.xml" /><Relationship Id="rId9" Type="http://schemas.openxmlformats.org/officeDocument/2006/relationships/slideLayout" Target="../slideLayouts/slideLayout96.xml" /><Relationship Id="rId10" Type="http://schemas.openxmlformats.org/officeDocument/2006/relationships/slideLayout" Target="../slideLayouts/slideLayout97.xml" /><Relationship Id="rId11" Type="http://schemas.openxmlformats.org/officeDocument/2006/relationships/slideLayout" Target="../slideLayouts/slideLayout98.xml" /><Relationship Id="rId12" Type="http://schemas.openxmlformats.org/officeDocument/2006/relationships/slideLayout" Target="../slideLayouts/slideLayout99.xml" /><Relationship Id="rId13" Type="http://schemas.openxmlformats.org/officeDocument/2006/relationships/slideLayout" Target="../slideLayouts/slideLayout100.xml" /><Relationship Id="rId14" Type="http://schemas.openxmlformats.org/officeDocument/2006/relationships/slideLayout" Target="../slideLayouts/slideLayout101.xml" /><Relationship Id="rId15" Type="http://schemas.openxmlformats.org/officeDocument/2006/relationships/slideLayout" Target="../slideLayouts/slideLayout102.xml" /><Relationship Id="rId16" Type="http://schemas.openxmlformats.org/officeDocument/2006/relationships/slideLayout" Target="../slideLayouts/slideLayout103.xml" /><Relationship Id="rId17" Type="http://schemas.openxmlformats.org/officeDocument/2006/relationships/slideLayout" Target="../slideLayouts/slideLayout104.xml" /><Relationship Id="rId18" Type="http://schemas.openxmlformats.org/officeDocument/2006/relationships/slideLayout" Target="../slideLayouts/slideLayout105.xml" /><Relationship Id="rId19" Type="http://schemas.openxmlformats.org/officeDocument/2006/relationships/slideLayout" Target="../slideLayouts/slideLayout106.xml" /><Relationship Id="rId20" Type="http://schemas.openxmlformats.org/officeDocument/2006/relationships/slideLayout" Target="../slideLayouts/slideLayout107.xml" /><Relationship Id="rId21" Type="http://schemas.openxmlformats.org/officeDocument/2006/relationships/slideLayout" Target="../slideLayouts/slideLayout108.xml" /><Relationship Id="rId22" Type="http://schemas.openxmlformats.org/officeDocument/2006/relationships/slideLayout" Target="../slideLayouts/slideLayout109.xml" /><Relationship Id="rId23" Type="http://schemas.openxmlformats.org/officeDocument/2006/relationships/slideLayout" Target="../slideLayouts/slideLayout110.xml" /><Relationship Id="rId24"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1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slideLayout" Target="../slideLayouts/slideLayout122.xml" /><Relationship Id="rId13" Type="http://schemas.openxmlformats.org/officeDocument/2006/relationships/slideLayout" Target="../slideLayouts/slideLayout123.xml" /><Relationship Id="rId14" Type="http://schemas.openxmlformats.org/officeDocument/2006/relationships/slideLayout" Target="../slideLayouts/slideLayout124.xml" /><Relationship Id="rId15" Type="http://schemas.openxmlformats.org/officeDocument/2006/relationships/slideLayout" Target="../slideLayouts/slideLayout125.xml" /><Relationship Id="rId16" Type="http://schemas.openxmlformats.org/officeDocument/2006/relationships/slideLayout" Target="../slideLayouts/slideLayout126.xml" /><Relationship Id="rId17" Type="http://schemas.openxmlformats.org/officeDocument/2006/relationships/slideLayout" Target="../slideLayouts/slideLayout127.xml" /><Relationship Id="rId18" Type="http://schemas.openxmlformats.org/officeDocument/2006/relationships/slideLayout" Target="../slideLayouts/slideLayout128.xml" /><Relationship Id="rId19" Type="http://schemas.openxmlformats.org/officeDocument/2006/relationships/slideLayout" Target="../slideLayouts/slideLayout129.xml" /><Relationship Id="rId20" Type="http://schemas.openxmlformats.org/officeDocument/2006/relationships/slideLayout" Target="../slideLayouts/slideLayout130.xml" /><Relationship Id="rId21" Type="http://schemas.openxmlformats.org/officeDocument/2006/relationships/slideLayout" Target="../slideLayouts/slideLayout131.xml" /><Relationship Id="rId22" Type="http://schemas.openxmlformats.org/officeDocument/2006/relationships/slideLayout" Target="../slideLayouts/slideLayout132.xml" /><Relationship Id="rId23" Type="http://schemas.openxmlformats.org/officeDocument/2006/relationships/slideLayout" Target="../slideLayouts/slideLayout133.xml" /><Relationship Id="rId24" Type="http://schemas.openxmlformats.org/officeDocument/2006/relationships/theme" Target="../theme/theme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025"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6"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7"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028"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29"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2020/3/17</a:t>
            </a:fld>
            <a:endParaRPr lang="ja-JP" altLang="en-US" dirty="0"/>
          </a:p>
        </p:txBody>
      </p:sp>
      <p:sp>
        <p:nvSpPr>
          <p:cNvPr id="1030"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031"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032" name="グループ化 1"/>
          <p:cNvGrpSpPr/>
          <p:nvPr/>
        </p:nvGrpSpPr>
        <p:grpSpPr>
          <a:xfrm>
            <a:off x="-19051" y="203200"/>
            <a:ext cx="9180513" cy="647700"/>
            <a:chOff x="-19045" y="216550"/>
            <a:chExt cx="9180548" cy="649224"/>
          </a:xfrm>
        </p:grpSpPr>
        <p:sp>
          <p:nvSpPr>
            <p:cNvPr id="1033"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34"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3795" r:id="rId1"/>
    <p:sldLayoutId id="2147483787" r:id="rId2"/>
    <p:sldLayoutId id="2147483796" r:id="rId3"/>
    <p:sldLayoutId id="2147483788" r:id="rId4"/>
    <p:sldLayoutId id="2147483789" r:id="rId5"/>
    <p:sldLayoutId id="2147483790" r:id="rId6"/>
    <p:sldLayoutId id="2147483791" r:id="rId7"/>
    <p:sldLayoutId id="2147483792" r:id="rId8"/>
    <p:sldLayoutId id="2147483797" r:id="rId9"/>
    <p:sldLayoutId id="2147483793" r:id="rId10"/>
    <p:sldLayoutId id="2147483794" r:id="rId11"/>
    <p:sldLayoutId id="2147483849" r:id="rId12"/>
    <p:sldLayoutId id="2147483850" r:id="rId13"/>
    <p:sldLayoutId id="2147483851" r:id="rId14"/>
    <p:sldLayoutId id="2147483852" r:id="rId15"/>
    <p:sldLayoutId id="2147483853" r:id="rId16"/>
    <p:sldLayoutId id="2147483857" r:id="rId17"/>
    <p:sldLayoutId id="2147483858" r:id="rId18"/>
    <p:sldLayoutId id="2147483861" r:id="rId19"/>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3"/>
          <a:stretch>
            <a:fillRect/>
          </a:stretch>
        </a:blipFill>
        <a:effectLst/>
      </p:bgPr>
    </p:bg>
    <p:spTree>
      <p:nvGrpSpPr>
        <p:cNvPr id="0" name=""/>
        <p:cNvGrpSpPr/>
        <p:nvPr/>
      </p:nvGrpSpPr>
      <p:grpSpPr>
        <a:xfrm>
          <a:off x="0" y="0"/>
          <a:ext cx="0" cy="0"/>
          <a:chOff x="0" y="0"/>
          <a:chExt cx="0" cy="0"/>
        </a:xfrm>
      </p:grpSpPr>
      <p:sp>
        <p:nvSpPr>
          <p:cNvPr id="1124"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25"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26"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127"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28"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2020/3/17</a:t>
            </a:fld>
            <a:endParaRPr lang="ja-JP" altLang="en-US" dirty="0"/>
          </a:p>
        </p:txBody>
      </p:sp>
      <p:sp>
        <p:nvSpPr>
          <p:cNvPr id="1129"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130"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131" name="グループ化 1"/>
          <p:cNvGrpSpPr/>
          <p:nvPr/>
        </p:nvGrpSpPr>
        <p:grpSpPr>
          <a:xfrm>
            <a:off x="-19051" y="203200"/>
            <a:ext cx="9180513" cy="647700"/>
            <a:chOff x="-19045" y="216550"/>
            <a:chExt cx="9180548" cy="649224"/>
          </a:xfrm>
        </p:grpSpPr>
        <p:sp>
          <p:nvSpPr>
            <p:cNvPr id="1132"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33"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226"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7"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8"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D43F24CA-9D54-4597-91B1-86BB18C656AB}" type="datetimeFigureOut">
              <a:rPr lang="ja-JP" altLang="en-US">
                <a:solidFill>
                  <a:prstClr val="black">
                    <a:tint val="75000"/>
                  </a:prstClr>
                </a:solidFill>
              </a:rPr>
              <a:pPr fontAlgn="base">
                <a:spcBef>
                  <a:spcPct val="0"/>
                </a:spcBef>
                <a:spcAft>
                  <a:spcPct val="0"/>
                </a:spcAft>
                <a:defRPr/>
              </a:pPr>
              <a:t>2020/3/23</a:t>
            </a:fld>
            <a:endParaRPr lang="ja-JP" altLang="en-US">
              <a:solidFill>
                <a:prstClr val="black">
                  <a:tint val="75000"/>
                </a:prstClr>
              </a:solidFill>
            </a:endParaRPr>
          </a:p>
        </p:txBody>
      </p:sp>
      <p:sp>
        <p:nvSpPr>
          <p:cNvPr id="1229"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1230"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55F69297-A7B3-4E5A-9CFF-3498D89997EE}"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 id="2147484194" r:id="rId22"/>
    <p:sldLayoutId id="2147484195" r:id="rId2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27"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28"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29"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330"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31"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3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33"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334" name="グループ化 1"/>
          <p:cNvGrpSpPr/>
          <p:nvPr/>
        </p:nvGrpSpPr>
        <p:grpSpPr>
          <a:xfrm>
            <a:off x="-19051" y="203200"/>
            <a:ext cx="9180513" cy="647700"/>
            <a:chOff x="-19045" y="216550"/>
            <a:chExt cx="9180548" cy="649224"/>
          </a:xfrm>
        </p:grpSpPr>
        <p:sp>
          <p:nvSpPr>
            <p:cNvPr id="1335"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36"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962375203"/>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30"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31"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32"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433"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34"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35"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36"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437" name="グループ化 1"/>
          <p:cNvGrpSpPr/>
          <p:nvPr/>
        </p:nvGrpSpPr>
        <p:grpSpPr>
          <a:xfrm>
            <a:off x="-19051" y="203200"/>
            <a:ext cx="9180513" cy="647700"/>
            <a:chOff x="-19045" y="216550"/>
            <a:chExt cx="9180548" cy="649224"/>
          </a:xfrm>
        </p:grpSpPr>
        <p:sp>
          <p:nvSpPr>
            <p:cNvPr id="1438"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439"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3202743117"/>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533"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34"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35"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536"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37"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2020/3/17</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38"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39"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540" name="グループ化 1"/>
          <p:cNvGrpSpPr/>
          <p:nvPr/>
        </p:nvGrpSpPr>
        <p:grpSpPr>
          <a:xfrm>
            <a:off x="-19051" y="203200"/>
            <a:ext cx="9180513" cy="647700"/>
            <a:chOff x="-19045" y="216550"/>
            <a:chExt cx="9180548" cy="649224"/>
          </a:xfrm>
        </p:grpSpPr>
        <p:sp>
          <p:nvSpPr>
            <p:cNvPr id="1541"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42"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117226273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 id="2147484264" r:id="rId20"/>
    <p:sldLayoutId id="2147484265" r:id="rId21"/>
    <p:sldLayoutId id="2147484266" r:id="rId22"/>
    <p:sldLayoutId id="2147484267"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Layout" Target="../slideLayouts/slideLayout19.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76.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55.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43.xml" /><Relationship Id="rId3"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99.xml" /><Relationship Id="rId2"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62.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62.xml" /><Relationship Id="rId3"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2.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2.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 Id="rId3" Type="http://schemas.openxmlformats.org/officeDocument/2006/relationships/notesSlide" Target="../notesSlides/notesSlide21.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4.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5.png" /><Relationship Id="rId3" Type="http://schemas.openxmlformats.org/officeDocument/2006/relationships/slideLayout" Target="../slideLayouts/slideLayout7.xml" /><Relationship Id="rId4" Type="http://schemas.openxmlformats.org/officeDocument/2006/relationships/notesSlide" Target="../notesSlides/notesSlide23.xml" /></Relationships>
</file>

<file path=ppt/slides/_rels/slide25.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slideLayout" Target="../slideLayouts/slideLayout19.xml" /><Relationship Id="rId3" Type="http://schemas.openxmlformats.org/officeDocument/2006/relationships/notesSlide" Target="../notesSlides/notesSlide24.xml" /></Relationships>
</file>

<file path=ppt/slides/_rels/slide26.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slideLayout" Target="../slideLayouts/slideLayout2.xml" /><Relationship Id="rId3" Type="http://schemas.openxmlformats.org/officeDocument/2006/relationships/notesSlide" Target="../notesSlides/notesSlide25.xml" /></Relationships>
</file>

<file path=ppt/slides/_rels/slide27.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slideLayout" Target="../slideLayouts/slideLayout2.xml" /><Relationship Id="rId3" Type="http://schemas.openxmlformats.org/officeDocument/2006/relationships/notesSlide" Target="../notesSlides/notesSlide26.xml" /></Relationships>
</file>

<file path=ppt/slides/_rels/slide28.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slideLayout" Target="../slideLayouts/slideLayout2.xml" /><Relationship Id="rId3" Type="http://schemas.openxmlformats.org/officeDocument/2006/relationships/notesSlide" Target="../notesSlides/notesSlide27.xml" /></Relationships>
</file>

<file path=ppt/slides/_rels/slide29.xml.rels><?xml version="1.0" encoding="UTF-8"?><Relationships xmlns="http://schemas.openxmlformats.org/package/2006/relationships"><Relationship Id="rId1" Type="http://schemas.openxmlformats.org/officeDocument/2006/relationships/hyperlink" Target="http://ord.yahoo.co.jp/o/image/_ylt=A2RA1I6X76ZW.TgASTOU3uV7/SIG=1203q6945/EXP=1453867287/**http:/kids.wanpug.com/illust/illust4005.png" TargetMode="External" /><Relationship Id="rId2" Type="http://schemas.openxmlformats.org/officeDocument/2006/relationships/image" Target="../media/image20.png" /><Relationship Id="rId3" Type="http://schemas.openxmlformats.org/officeDocument/2006/relationships/slideLayout" Target="../slideLayouts/slideLayout6.xml" /><Relationship Id="rId4" Type="http://schemas.openxmlformats.org/officeDocument/2006/relationships/notesSlide" Target="../notesSlides/notesSlide28.xml" /></Relationships>
</file>

<file path=ppt/slides/_rels/slide3.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41.xml" /><Relationship Id="rId3"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9.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2.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Layout" Target="../slideLayouts/slideLayout2.xml" /><Relationship Id="rId4" Type="http://schemas.openxmlformats.org/officeDocument/2006/relationships/notesSlide" Target="../notesSlides/notesSlide31.xml" /></Relationships>
</file>

<file path=ppt/slides/_rels/slide4.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133.xml" /><Relationship Id="rId3"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48" name="スライド番号プレースホルダ 4"/>
          <p:cNvSpPr>
            <a:spLocks noGrp="1"/>
          </p:cNvSpPr>
          <p:nvPr>
            <p:ph type="sldNum" sz="quarter" idx="12"/>
          </p:nvPr>
        </p:nvSpPr>
        <p:spPr/>
        <p:txBody>
          <a:bodyPr/>
          <a:lstStyle/>
          <a:p>
            <a:pPr>
              <a:defRPr/>
            </a:pPr>
            <a:fld id="{3B06A6BF-6EB8-40E3-A3A5-34CAEABBB092}" type="slidenum">
              <a:rPr lang="ja-JP" altLang="en-US" smtClean="0"/>
              <a:pPr>
                <a:defRPr/>
              </a:pPr>
              <a:t>1</a:t>
            </a:fld>
            <a:endParaRPr lang="ja-JP" altLang="en-US" dirty="0"/>
          </a:p>
        </p:txBody>
      </p:sp>
      <p:sp>
        <p:nvSpPr>
          <p:cNvPr id="1649" name="サブタイトル 2"/>
          <p:cNvSpPr>
            <a:spLocks noGrp="1"/>
          </p:cNvSpPr>
          <p:nvPr>
            <p:ph idx="1"/>
          </p:nvPr>
        </p:nvSpPr>
        <p:spPr>
          <a:xfrm>
            <a:off x="3038325" y="5488280"/>
            <a:ext cx="5781675" cy="1108720"/>
          </a:xfrm>
        </p:spPr>
        <p:txBody>
          <a:bodyPr>
            <a:normAutofit fontScale="92500"/>
          </a:bodyPr>
          <a:lstStyle/>
          <a:p>
            <a:pPr marR="0" eaLnBrk="1" hangingPunct="1">
              <a:buNone/>
            </a:pPr>
            <a:r>
              <a:rPr lang="ja-JP" altLang="en-US" sz="2400" dirty="0">
                <a:latin typeface="HG丸ｺﾞｼｯｸM-PRO" pitchFamily="50" charset="-128"/>
                <a:ea typeface="HG丸ｺﾞｼｯｸM-PRO" pitchFamily="50" charset="-128"/>
              </a:rPr>
              <a:t>「高知家」いじめ予防等プログラム</a:t>
            </a:r>
            <a:endParaRPr lang="ja-JP" altLang="en-US" sz="2400" dirty="0">
              <a:latin typeface="HG丸ｺﾞｼｯｸM-PRO" pitchFamily="50" charset="-128"/>
              <a:ea typeface="HG丸ｺﾞｼｯｸM-PRO" pitchFamily="50" charset="-128"/>
            </a:endParaRPr>
          </a:p>
          <a:p>
            <a:pPr marR="0" eaLnBrk="1" hangingPunct="1">
              <a:buNone/>
            </a:pPr>
            <a:r>
              <a:rPr lang="ja-JP" altLang="en-US" sz="2400" dirty="0">
                <a:latin typeface="HG丸ｺﾞｼｯｸM-PRO" pitchFamily="50" charset="-128"/>
                <a:ea typeface="HG丸ｺﾞｼｯｸM-PRO" pitchFamily="50" charset="-128"/>
              </a:rPr>
              <a:t>　高知県教育委員会　人権教育・児童生徒課</a:t>
            </a:r>
            <a:endParaRPr lang="en-US" altLang="ja-JP" sz="2400" dirty="0">
              <a:latin typeface="HG丸ｺﾞｼｯｸM-PRO" pitchFamily="50" charset="-128"/>
              <a:ea typeface="HG丸ｺﾞｼｯｸM-PRO" pitchFamily="50" charset="-128"/>
            </a:endParaRPr>
          </a:p>
          <a:p>
            <a:pPr marR="0" eaLnBrk="1" hangingPunct="1">
              <a:buNone/>
            </a:pPr>
            <a:endParaRPr lang="ja-JP" altLang="en-US" dirty="0"/>
          </a:p>
        </p:txBody>
      </p:sp>
      <p:sp>
        <p:nvSpPr>
          <p:cNvPr id="1650" name="タイトル 1"/>
          <p:cNvSpPr>
            <a:spLocks noGrp="1"/>
          </p:cNvSpPr>
          <p:nvPr>
            <p:ph type="title"/>
          </p:nvPr>
        </p:nvSpPr>
        <p:spPr>
          <a:xfrm>
            <a:off x="457207" y="1831968"/>
            <a:ext cx="8229600" cy="1741048"/>
          </a:xfrm>
        </p:spPr>
        <p:txBody>
          <a:bodyPr>
            <a:normAutofit fontScale="90000"/>
          </a:bodyPr>
          <a:lstStyle/>
          <a:p>
            <a:pPr algn="ctr" eaLnBrk="1" fontAlgn="auto" hangingPunct="1">
              <a:spcAft>
                <a:spcPts val="0"/>
              </a:spcAft>
              <a:defRPr/>
            </a:pPr>
            <a:r>
              <a:rPr lang="ja-JP" altLang="en-US" sz="5400" dirty="0" smtClean="0">
                <a:solidFill>
                  <a:schemeClr val="tx1"/>
                </a:solidFill>
              </a:rPr>
              <a:t>地域用研修プログラム</a:t>
            </a:r>
            <a:endParaRPr lang="ja-JP" altLang="en-US" sz="5400" dirty="0">
              <a:solidFill>
                <a:schemeClr val="tx1"/>
              </a:solidFill>
            </a:endParaRPr>
          </a:p>
          <a:p>
            <a:pPr algn="ctr" eaLnBrk="1" fontAlgn="auto" hangingPunct="1">
              <a:spcAft>
                <a:spcPts val="0"/>
              </a:spcAft>
              <a:defRPr/>
            </a:pPr>
            <a:endParaRPr lang="ja-JP" altLang="en-US" sz="4000" dirty="0">
              <a:solidFill>
                <a:schemeClr val="tx1"/>
              </a:solidFill>
            </a:endParaRPr>
          </a:p>
          <a:p>
            <a:pPr algn="ctr" eaLnBrk="1" fontAlgn="auto" hangingPunct="1">
              <a:spcAft>
                <a:spcPts val="0"/>
              </a:spcAft>
              <a:defRPr/>
            </a:pPr>
            <a:r>
              <a:rPr lang="ja-JP" altLang="en-US" sz="4000" dirty="0" smtClean="0">
                <a:solidFill>
                  <a:schemeClr val="tx1"/>
                </a:solidFill>
              </a:rPr>
              <a:t>（１）いじめ</a:t>
            </a:r>
            <a:r>
              <a:rPr lang="ja-JP" altLang="en-US" sz="4000" dirty="0">
                <a:solidFill>
                  <a:schemeClr val="tx1"/>
                </a:solidFill>
              </a:rPr>
              <a:t>問題に関する基本的</a:t>
            </a:r>
            <a:r>
              <a:rPr lang="ja-JP" altLang="en-US" sz="4000" dirty="0" smtClean="0">
                <a:solidFill>
                  <a:schemeClr val="tx1"/>
                </a:solidFill>
              </a:rPr>
              <a:t>な内容</a:t>
            </a:r>
            <a:endParaRPr lang="ja-JP" altLang="en-US" sz="6000" dirty="0">
              <a:solidFill>
                <a:schemeClr val="tx1"/>
              </a:solidFill>
            </a:endParaRPr>
          </a:p>
        </p:txBody>
      </p:sp>
      <p:pic>
        <p:nvPicPr>
          <p:cNvPr id="1651"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652"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49"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事例①</a:t>
            </a:r>
            <a:endParaRPr kumimoji="1" lang="ja-JP" altLang="en-US" b="1" dirty="0">
              <a:latin typeface="HG丸ｺﾞｼｯｸM-PRO" pitchFamily="50" charset="-128"/>
              <a:ea typeface="HG丸ｺﾞｼｯｸM-PRO" pitchFamily="50" charset="-128"/>
            </a:endParaRPr>
          </a:p>
        </p:txBody>
      </p:sp>
      <p:sp>
        <p:nvSpPr>
          <p:cNvPr id="1750" name="コンテンツ プレースホルダ 2"/>
          <p:cNvSpPr>
            <a:spLocks noGrp="1"/>
          </p:cNvSpPr>
          <p:nvPr>
            <p:ph idx="1"/>
          </p:nvPr>
        </p:nvSpPr>
        <p:spPr>
          <a:xfrm>
            <a:off x="0" y="1268760"/>
            <a:ext cx="8892480" cy="5184576"/>
          </a:xfrm>
        </p:spPr>
        <p:txBody>
          <a:bodyPr>
            <a:normAutofit/>
          </a:bodyPr>
          <a:lstStyle/>
          <a:p>
            <a:pPr>
              <a:buNone/>
            </a:pPr>
            <a:r>
              <a:rPr lang="ja-JP" altLang="en-US" sz="3600" b="1" dirty="0">
                <a:latin typeface="HG丸ｺﾞｼｯｸM-PRO" pitchFamily="50" charset="-128"/>
                <a:ea typeface="HG丸ｺﾞｼｯｸM-PRO" pitchFamily="50" charset="-128"/>
              </a:rPr>
              <a:t>　Ａさんは同じクラスのＢさんにいきなり頭をたたかれた。Ａさんは担任に「Ｂさんに頭をたたかれた」と訴えてきた。担任は、Ｂさんに事実確認したところ、Ａさんをたたいたことを認めたため、厳しく注意した。</a:t>
            </a:r>
            <a:endParaRPr lang="en-US" altLang="ja-JP" sz="3600" b="1" dirty="0">
              <a:latin typeface="HG丸ｺﾞｼｯｸM-PRO" pitchFamily="50" charset="-128"/>
              <a:ea typeface="HG丸ｺﾞｼｯｸM-PRO" pitchFamily="50" charset="-128"/>
            </a:endParaRPr>
          </a:p>
          <a:p>
            <a:pPr>
              <a:buNone/>
            </a:pPr>
            <a:r>
              <a:rPr lang="ja-JP" altLang="en-US" sz="3600" b="1" dirty="0">
                <a:latin typeface="HG丸ｺﾞｼｯｸM-PRO" pitchFamily="50" charset="-128"/>
                <a:ea typeface="HG丸ｺﾞｼｯｸM-PRO" pitchFamily="50" charset="-128"/>
              </a:rPr>
              <a:t>　ＡさんがＢさんにたたかれたのは、後にも先にもこの日だけである。</a:t>
            </a:r>
            <a:endParaRPr lang="en-US" altLang="ja-JP" sz="3600" b="1" dirty="0">
              <a:latin typeface="HG丸ｺﾞｼｯｸM-PRO" pitchFamily="50" charset="-128"/>
              <a:ea typeface="HG丸ｺﾞｼｯｸM-PRO" pitchFamily="50" charset="-128"/>
            </a:endParaRPr>
          </a:p>
          <a:p>
            <a:pPr>
              <a:buNone/>
            </a:pPr>
            <a:endParaRPr kumimoji="1" lang="ja-JP" altLang="en-US" dirty="0"/>
          </a:p>
        </p:txBody>
      </p:sp>
    </p:spTree>
    <p:extLst>
      <p:ext uri="{BB962C8B-B14F-4D97-AF65-F5344CB8AC3E}">
        <p14:creationId xmlns:p14="http://schemas.microsoft.com/office/powerpoint/2010/main" val="63587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56"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事例①</a:t>
            </a:r>
            <a:endParaRPr kumimoji="1" lang="ja-JP" altLang="en-US" b="1" dirty="0">
              <a:latin typeface="HG丸ｺﾞｼｯｸM-PRO" pitchFamily="50" charset="-128"/>
              <a:ea typeface="HG丸ｺﾞｼｯｸM-PRO" pitchFamily="50" charset="-128"/>
            </a:endParaRPr>
          </a:p>
        </p:txBody>
      </p:sp>
      <p:sp>
        <p:nvSpPr>
          <p:cNvPr id="1757" name="コンテンツ プレースホルダ 2"/>
          <p:cNvSpPr>
            <a:spLocks noGrp="1"/>
          </p:cNvSpPr>
          <p:nvPr>
            <p:ph idx="1"/>
          </p:nvPr>
        </p:nvSpPr>
        <p:spPr>
          <a:xfrm>
            <a:off x="0" y="834948"/>
            <a:ext cx="8892480" cy="2227636"/>
          </a:xfrm>
        </p:spPr>
        <p:txBody>
          <a:bodyPr>
            <a:normAutofit lnSpcReduction="10000"/>
          </a:bodyPr>
          <a:lstStyle/>
          <a:p>
            <a:pPr>
              <a:buNone/>
            </a:pPr>
            <a:r>
              <a:rPr lang="ja-JP" altLang="en-US" sz="2000" b="1" dirty="0">
                <a:latin typeface="HG丸ｺﾞｼｯｸM-PRO" pitchFamily="50" charset="-128"/>
                <a:ea typeface="HG丸ｺﾞｼｯｸM-PRO" pitchFamily="50" charset="-128"/>
              </a:rPr>
              <a:t>　</a:t>
            </a:r>
            <a:r>
              <a:rPr lang="ja-JP" altLang="en-US" sz="2400" b="1" dirty="0">
                <a:latin typeface="HG丸ｺﾞｼｯｸM-PRO" pitchFamily="50" charset="-128"/>
                <a:ea typeface="HG丸ｺﾞｼｯｸM-PRO" pitchFamily="50" charset="-128"/>
              </a:rPr>
              <a:t>Ａさんは同じクラスのＢさんにいきなり頭をたたかれた。Ａさんは担任に「Ｂさんに頭をたたかれた」と訴えてきた。担任は、Ｂさんに事実確認したところ、Ａさんをたたいたことを認めたため、厳しく注意した。</a:t>
            </a:r>
            <a:endParaRPr lang="en-US" altLang="ja-JP" sz="2400" b="1" dirty="0">
              <a:latin typeface="HG丸ｺﾞｼｯｸM-PRO" pitchFamily="50" charset="-128"/>
              <a:ea typeface="HG丸ｺﾞｼｯｸM-PRO" pitchFamily="50" charset="-128"/>
            </a:endParaRPr>
          </a:p>
          <a:p>
            <a:pPr>
              <a:buNone/>
            </a:pPr>
            <a:r>
              <a:rPr lang="ja-JP" altLang="en-US" sz="2400" b="1" dirty="0">
                <a:latin typeface="HG丸ｺﾞｼｯｸM-PRO" pitchFamily="50" charset="-128"/>
                <a:ea typeface="HG丸ｺﾞｼｯｸM-PRO" pitchFamily="50" charset="-128"/>
              </a:rPr>
              <a:t>　ＡさんがＢさんにたたかれたのは、後にも先にもこの日だけである。</a:t>
            </a:r>
            <a:endParaRPr lang="en-US" altLang="ja-JP" sz="2400" b="1" dirty="0">
              <a:latin typeface="HG丸ｺﾞｼｯｸM-PRO" pitchFamily="50" charset="-128"/>
              <a:ea typeface="HG丸ｺﾞｼｯｸM-PRO" pitchFamily="50" charset="-128"/>
            </a:endParaRPr>
          </a:p>
          <a:p>
            <a:pPr>
              <a:buNone/>
            </a:pPr>
            <a:endParaRPr kumimoji="1" lang="ja-JP" altLang="en-US" sz="2400" dirty="0"/>
          </a:p>
        </p:txBody>
      </p:sp>
      <p:sp>
        <p:nvSpPr>
          <p:cNvPr id="1758" name="コンテンツ プレースホルダ 2"/>
          <p:cNvSpPr txBox="1"/>
          <p:nvPr/>
        </p:nvSpPr>
        <p:spPr>
          <a:xfrm>
            <a:off x="-108000" y="4608032"/>
            <a:ext cx="9144000" cy="31409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a:t>
            </a:r>
            <a:r>
              <a:rPr kumimoji="1" lang="ja-JP" altLang="en-US" sz="32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日常「よくあること」と思われがちなことでも、学校はいじめではないかと課題意識をもち、組織で共有を行っている。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6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mn-cs"/>
              </a:rPr>
              <a:t>　</a:t>
            </a:r>
            <a:endParaRPr kumimoji="1" lang="ja-JP" altLang="en-US" sz="2800" b="0" i="0" u="none" strike="noStrike" kern="1200" cap="none" spc="0" normalizeH="0" baseline="0" noProof="0" dirty="0">
              <a:ln>
                <a:noFill/>
              </a:ln>
              <a:solidFill>
                <a:srgbClr val="002060"/>
              </a:solidFill>
              <a:effectLst/>
              <a:uLnTx/>
              <a:uFillTx/>
              <a:latin typeface="Constantia"/>
              <a:ea typeface="HGP明朝E" panose="02020900000000000000" pitchFamily="18" charset="-128"/>
              <a:cs typeface="+mn-cs"/>
            </a:endParaRPr>
          </a:p>
        </p:txBody>
      </p:sp>
      <p:sp>
        <p:nvSpPr>
          <p:cNvPr id="1759" name="角丸四角形 411"/>
          <p:cNvSpPr/>
          <p:nvPr/>
        </p:nvSpPr>
        <p:spPr>
          <a:xfrm>
            <a:off x="295154" y="3300712"/>
            <a:ext cx="8574380" cy="130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ＤＦ平成ゴシック体W5"/>
                <a:ea typeface="ＤＦ平成ゴシック体W5"/>
                <a:cs typeface="+mn-cs"/>
              </a:rPr>
              <a:t>学校はいじめとして対応</a:t>
            </a:r>
            <a:endParaRPr kumimoji="1" sz="1800" b="1" i="0" u="none" strike="noStrike" kern="1200" cap="none" spc="0" normalizeH="0" baseline="0" noProof="0">
              <a:ln>
                <a:noFill/>
              </a:ln>
              <a:solidFill>
                <a:prstClr val="white"/>
              </a:solidFill>
              <a:effectLst/>
              <a:uLnTx/>
              <a:uFillTx/>
              <a:latin typeface="ＤＦ平成ゴシック体W5"/>
              <a:ea typeface="ＤＦ平成ゴシック体W5"/>
              <a:cs typeface="+mn-cs"/>
            </a:endParaRPr>
          </a:p>
        </p:txBody>
      </p:sp>
    </p:spTree>
    <p:extLst>
      <p:ext uri="{BB962C8B-B14F-4D97-AF65-F5344CB8AC3E}">
        <p14:creationId xmlns:p14="http://schemas.microsoft.com/office/powerpoint/2010/main" val="10112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759"/>
                                        </p:tgtEl>
                                        <p:attrNameLst>
                                          <p:attrName>style.visibility</p:attrName>
                                        </p:attrNameLst>
                                      </p:cBhvr>
                                      <p:to>
                                        <p:strVal val="visible"/>
                                      </p:to>
                                    </p:set>
                                    <p:anim calcmode="lin" valueType="num">
                                      <p:cBhvr additive="base">
                                        <p:cTn id="6" dur="500" fill="hold"/>
                                        <p:tgtEl>
                                          <p:spTgt spid="1759"/>
                                        </p:tgtEl>
                                        <p:attrNameLst>
                                          <p:attrName>ppt_x</p:attrName>
                                        </p:attrNameLst>
                                      </p:cBhvr>
                                      <p:tavLst>
                                        <p:tav tm="0">
                                          <p:val>
                                            <p:strVal val="#ppt_x"/>
                                          </p:val>
                                        </p:tav>
                                        <p:tav tm="100000">
                                          <p:val>
                                            <p:strVal val="#ppt_x"/>
                                          </p:val>
                                        </p:tav>
                                      </p:tavLst>
                                    </p:anim>
                                    <p:anim calcmode="lin" valueType="num">
                                      <p:cBhvr additive="base">
                                        <p:cTn id="7" dur="500" fill="hold"/>
                                        <p:tgtEl>
                                          <p:spTgt spid="17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2" dur="1" fill="hold">
                                          <p:stCondLst>
                                            <p:cond delay="0"/>
                                          </p:stCondLst>
                                        </p:cTn>
                                        <p:tgtEl>
                                          <p:spTgt spid="1758"/>
                                        </p:tgtEl>
                                        <p:attrNameLst>
                                          <p:attrName>style.visibility</p:attrName>
                                        </p:attrNameLst>
                                      </p:cBhvr>
                                      <p:to>
                                        <p:strVal val="visible"/>
                                      </p:to>
                                    </p:set>
                                    <p:anim calcmode="lin" valueType="num">
                                      <p:cBhvr additive="base">
                                        <p:cTn id="10" dur="500" fill="hold"/>
                                        <p:tgtEl>
                                          <p:spTgt spid="1758"/>
                                        </p:tgtEl>
                                        <p:attrNameLst>
                                          <p:attrName>ppt_x</p:attrName>
                                        </p:attrNameLst>
                                      </p:cBhvr>
                                      <p:tavLst>
                                        <p:tav tm="0">
                                          <p:val>
                                            <p:strVal val="#ppt_x"/>
                                          </p:val>
                                        </p:tav>
                                        <p:tav tm="100000">
                                          <p:val>
                                            <p:strVal val="#ppt_x"/>
                                          </p:val>
                                        </p:tav>
                                      </p:tavLst>
                                    </p:anim>
                                    <p:anim calcmode="lin" valueType="num">
                                      <p:cBhvr additive="base">
                                        <p:cTn id="11" dur="500" fill="hold"/>
                                        <p:tgtEl>
                                          <p:spTgt spid="1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 grpId="0" animBg="1" autoUpdateAnimBg="0"/>
      <p:bldP spid="175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65"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事例②</a:t>
            </a:r>
            <a:endParaRPr kumimoji="1" lang="ja-JP" altLang="en-US" b="1" dirty="0">
              <a:latin typeface="HG丸ｺﾞｼｯｸM-PRO" pitchFamily="50" charset="-128"/>
              <a:ea typeface="HG丸ｺﾞｼｯｸM-PRO" pitchFamily="50" charset="-128"/>
            </a:endParaRPr>
          </a:p>
        </p:txBody>
      </p:sp>
      <p:sp>
        <p:nvSpPr>
          <p:cNvPr id="1766" name="コンテンツ プレースホルダ 2"/>
          <p:cNvSpPr>
            <a:spLocks noGrp="1"/>
          </p:cNvSpPr>
          <p:nvPr>
            <p:ph idx="1"/>
          </p:nvPr>
        </p:nvSpPr>
        <p:spPr>
          <a:xfrm>
            <a:off x="136104" y="836712"/>
            <a:ext cx="8892480" cy="5689631"/>
          </a:xfrm>
          <a:ln w="9525">
            <a:noFill/>
            <a:miter lim="800000"/>
            <a:headEnd/>
            <a:tailEnd/>
          </a:ln>
        </p:spPr>
        <p:txBody>
          <a:bodyPr>
            <a:normAutofit/>
          </a:bodyPr>
          <a:lstStyle/>
          <a:p>
            <a:pPr marL="0" indent="0">
              <a:lnSpc>
                <a:spcPct val="120000"/>
              </a:lnSpc>
              <a:buNone/>
            </a:pPr>
            <a:r>
              <a:rPr lang="ja-JP" altLang="en-US" sz="3200" b="1" dirty="0">
                <a:solidFill>
                  <a:schemeClr val="tx1"/>
                </a:solidFill>
                <a:latin typeface="HG丸ｺﾞｼｯｸM-PRO"/>
                <a:ea typeface="HG丸ｺﾞｼｯｸM-PRO"/>
                <a:cs typeface="+mn-lt"/>
              </a:rPr>
              <a:t>　児童Ａは、児童Ｂがいままで学校に着てきたことのない服を着ていることに気づき、Ｂを喜ばせようと</a:t>
            </a:r>
            <a:r>
              <a:rPr lang="ja-JP" altLang="en-US" sz="3200" b="1" u="sng" dirty="0">
                <a:solidFill>
                  <a:schemeClr val="tx1"/>
                </a:solidFill>
                <a:latin typeface="HG丸ｺﾞｼｯｸM-PRO"/>
                <a:ea typeface="HG丸ｺﾞｼｯｸM-PRO"/>
                <a:cs typeface="+mn-lt"/>
              </a:rPr>
              <a:t>「その服、すごく似合っているよ」と言った</a:t>
            </a:r>
            <a:r>
              <a:rPr lang="ja-JP" altLang="en-US" sz="3200" b="1" dirty="0">
                <a:solidFill>
                  <a:schemeClr val="tx1"/>
                </a:solidFill>
                <a:latin typeface="HG丸ｺﾞｼｯｸM-PRO"/>
                <a:ea typeface="HG丸ｺﾞｼｯｸM-PRO"/>
                <a:cs typeface="+mn-lt"/>
              </a:rPr>
              <a:t>。</a:t>
            </a:r>
          </a:p>
          <a:p>
            <a:pPr marL="0" indent="0">
              <a:lnSpc>
                <a:spcPct val="120000"/>
              </a:lnSpc>
              <a:buNone/>
            </a:pPr>
            <a:r>
              <a:rPr lang="ja-JP" altLang="en-US" sz="3200" b="1" dirty="0">
                <a:solidFill>
                  <a:schemeClr val="tx1"/>
                </a:solidFill>
                <a:latin typeface="HG丸ｺﾞｼｯｸM-PRO"/>
                <a:ea typeface="HG丸ｺﾞｼｯｸM-PRO"/>
                <a:cs typeface="+mn-lt"/>
              </a:rPr>
              <a:t>　ところが、Ｂの着ていた服は、７歳年上のいとこからもらった古着であったため、ＢはＡから「あなたには流行遅れの古着がよく似合う」と言われたのだと感じ、ひどくショックを受けて、その後、</a:t>
            </a:r>
            <a:r>
              <a:rPr lang="ja-JP" altLang="en-US" sz="3200" b="1" u="none" dirty="0">
                <a:solidFill>
                  <a:schemeClr val="tx1"/>
                </a:solidFill>
                <a:latin typeface="HG丸ｺﾞｼｯｸM-PRO"/>
                <a:ea typeface="HG丸ｺﾞｼｯｸM-PRO"/>
                <a:cs typeface="+mn-lt"/>
              </a:rPr>
              <a:t>不登校になった。 </a:t>
            </a:r>
          </a:p>
        </p:txBody>
      </p:sp>
    </p:spTree>
    <p:extLst>
      <p:ext uri="{BB962C8B-B14F-4D97-AF65-F5344CB8AC3E}">
        <p14:creationId xmlns:p14="http://schemas.microsoft.com/office/powerpoint/2010/main" val="371637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72"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事例②</a:t>
            </a:r>
            <a:endParaRPr kumimoji="1" lang="ja-JP" altLang="en-US" b="1" dirty="0">
              <a:latin typeface="HG丸ｺﾞｼｯｸM-PRO" pitchFamily="50" charset="-128"/>
              <a:ea typeface="HG丸ｺﾞｼｯｸM-PRO" pitchFamily="50" charset="-128"/>
            </a:endParaRPr>
          </a:p>
        </p:txBody>
      </p:sp>
      <p:sp>
        <p:nvSpPr>
          <p:cNvPr id="1773" name="コンテンツ プレースホルダ 2"/>
          <p:cNvSpPr>
            <a:spLocks noGrp="1"/>
          </p:cNvSpPr>
          <p:nvPr>
            <p:ph idx="1"/>
          </p:nvPr>
        </p:nvSpPr>
        <p:spPr>
          <a:xfrm>
            <a:off x="0" y="834948"/>
            <a:ext cx="8892480" cy="2227636"/>
          </a:xfrm>
        </p:spPr>
        <p:txBody>
          <a:bodyPr>
            <a:normAutofit/>
          </a:bodyPr>
          <a:lstStyle/>
          <a:p>
            <a:pPr>
              <a:buNone/>
            </a:pPr>
            <a:r>
              <a:rPr lang="ja-JP" altLang="en-US" sz="2000" b="1" dirty="0">
                <a:latin typeface="HG丸ｺﾞｼｯｸM-PRO" pitchFamily="50" charset="-128"/>
                <a:ea typeface="HG丸ｺﾞｼｯｸM-PRO" pitchFamily="50" charset="-128"/>
              </a:rPr>
              <a:t>　</a:t>
            </a:r>
            <a:endParaRPr lang="en-US" altLang="ja-JP" sz="2400" b="1" dirty="0">
              <a:latin typeface="HG丸ｺﾞｼｯｸM-PRO" pitchFamily="50" charset="-128"/>
              <a:ea typeface="HG丸ｺﾞｼｯｸM-PRO" pitchFamily="50" charset="-128"/>
            </a:endParaRPr>
          </a:p>
          <a:p>
            <a:pPr>
              <a:buNone/>
            </a:pPr>
            <a:endParaRPr kumimoji="1" lang="ja-JP" altLang="en-US" sz="2400" dirty="0"/>
          </a:p>
        </p:txBody>
      </p:sp>
      <p:sp>
        <p:nvSpPr>
          <p:cNvPr id="1774" name="コンテンツ プレースホルダ 2"/>
          <p:cNvSpPr txBox="1"/>
          <p:nvPr/>
        </p:nvSpPr>
        <p:spPr>
          <a:xfrm>
            <a:off x="-327298" y="4293348"/>
            <a:ext cx="9363435" cy="277533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・「悪気はないからいじめにはならない」、</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「勘違いだからいじめではない」など、い</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じめの定義を限定的に捉えず、子どもの被</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害性に着目して対応している。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dirty="0">
                <a:ln>
                  <a:noFill/>
                </a:ln>
                <a:solidFill>
                  <a:srgbClr val="04617B"/>
                </a:solidFill>
                <a:effectLst/>
                <a:uLnTx/>
                <a:uFillTx/>
                <a:latin typeface="HG丸ｺﾞｼｯｸM-PRO"/>
                <a:ea typeface="HG丸ｺﾞｼｯｸM-PRO"/>
                <a:cs typeface="+mn-cs"/>
              </a:rPr>
              <a:t>　</a:t>
            </a:r>
            <a:endParaRPr kumimoji="1" lang="ja-JP" altLang="en-US" sz="3200" b="1" i="0" u="none" strike="noStrike" kern="1200" cap="none" spc="0" normalizeH="0" baseline="0" noProof="0" dirty="0">
              <a:ln>
                <a:noFill/>
              </a:ln>
              <a:solidFill>
                <a:srgbClr val="04617B"/>
              </a:solidFill>
              <a:effectLst/>
              <a:uLnTx/>
              <a:uFillTx/>
              <a:latin typeface="HG丸ｺﾞｼｯｸM-PRO"/>
              <a:ea typeface="HG丸ｺﾞｼｯｸM-PRO"/>
              <a:cs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endParaRPr kumimoji="1" sz="1800" b="1" i="0" u="none" strike="noStrike" kern="1200" cap="none" spc="0" normalizeH="0" baseline="0" noProof="0">
              <a:ln>
                <a:noFill/>
              </a:ln>
              <a:solidFill>
                <a:srgbClr val="04617B"/>
              </a:solidFill>
              <a:effectLst/>
              <a:uLnTx/>
              <a:uFillTx/>
              <a:latin typeface="Arial" pitchFamily="34" charset="0"/>
              <a:ea typeface="ＭＳ Ｐゴシック"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6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endParaRPr kumimoji="1" lang="ja-JP" altLang="en-US" sz="2800" b="1" i="0" u="none" strike="noStrike" kern="1200" cap="none" spc="0" normalizeH="0" baseline="0" noProof="0" dirty="0">
              <a:ln>
                <a:noFill/>
              </a:ln>
              <a:solidFill>
                <a:srgbClr val="04617B"/>
              </a:solidFill>
              <a:effectLst/>
              <a:uLnTx/>
              <a:uFillTx/>
              <a:latin typeface="Constantia"/>
              <a:ea typeface="HGP明朝E" panose="02020900000000000000" pitchFamily="18" charset="-128"/>
              <a:cs typeface="+mn-cs"/>
            </a:endParaRPr>
          </a:p>
        </p:txBody>
      </p:sp>
      <p:sp>
        <p:nvSpPr>
          <p:cNvPr id="1775" name="角丸四角形 411"/>
          <p:cNvSpPr/>
          <p:nvPr/>
        </p:nvSpPr>
        <p:spPr>
          <a:xfrm>
            <a:off x="295154" y="3132319"/>
            <a:ext cx="8574380" cy="1161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ＤＦ平成ゴシック体W5"/>
                <a:ea typeface="ＤＦ平成ゴシック体W5"/>
                <a:cs typeface="+mn-cs"/>
              </a:rPr>
              <a:t>学校はいじめの疑いをもって対応</a:t>
            </a:r>
            <a:endParaRPr kumimoji="1" sz="3600" b="1" i="0" u="none" strike="noStrike" kern="1200" cap="none" spc="0" normalizeH="0" baseline="0" noProof="0">
              <a:ln>
                <a:noFill/>
              </a:ln>
              <a:solidFill>
                <a:prstClr val="white"/>
              </a:solidFill>
              <a:effectLst/>
              <a:uLnTx/>
              <a:uFillTx/>
              <a:latin typeface="ＤＦ平成ゴシック体W5"/>
              <a:ea typeface="ＤＦ平成ゴシック体W5"/>
              <a:cs typeface="+mn-cs"/>
            </a:endParaRPr>
          </a:p>
        </p:txBody>
      </p:sp>
      <p:sp>
        <p:nvSpPr>
          <p:cNvPr id="1776" name="コンテンツ プレースホルダ 201"/>
          <p:cNvSpPr/>
          <p:nvPr/>
        </p:nvSpPr>
        <p:spPr>
          <a:xfrm>
            <a:off x="86570" y="903564"/>
            <a:ext cx="8892480" cy="2090405"/>
          </a:xfrm>
          <a:prstGeom prst="rect">
            <a:avLst/>
          </a:prstGeom>
          <a:noFill/>
          <a:ln w="9525">
            <a:noFill/>
            <a:miter lim="800000"/>
            <a:headEnd/>
            <a:tailEnd/>
          </a:ln>
        </p:spPr>
        <p:txBody>
          <a:bodyPr>
            <a:normAutofit fontScale="6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
                <a:srgbClr val="0BD0D9"/>
              </a:buClr>
              <a:buSzPct val="95000"/>
              <a:buFont typeface="Wingdings 2" pitchFamily="18" charset="2"/>
              <a:buNone/>
              <a:tabLst/>
              <a:defRPr/>
            </a:pP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　児童Ａは、児童Ｂがいままで学校に着てきたことのない服を着ていることに気づき、Ｂを喜ばせようと</a:t>
            </a:r>
            <a:r>
              <a:rPr kumimoji="1" lang="ja-JP" altLang="en-US" sz="3200" b="1" i="0" u="sng" strike="noStrike" kern="1200" cap="none" spc="0" normalizeH="0" baseline="0" noProof="0">
                <a:ln>
                  <a:noFill/>
                </a:ln>
                <a:solidFill>
                  <a:prstClr val="black"/>
                </a:solidFill>
                <a:effectLst/>
                <a:uLnTx/>
                <a:uFillTx/>
                <a:latin typeface="HG丸ｺﾞｼｯｸM-PRO"/>
                <a:ea typeface="HG丸ｺﾞｼｯｸM-PRO"/>
                <a:cs typeface="+mn-lt"/>
              </a:rPr>
              <a:t>「その服、すごく似合っているよ」と言った</a:t>
            </a: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a:t>
            </a:r>
          </a:p>
          <a:p>
            <a:pPr marL="0" marR="0" lvl="0" indent="0" algn="l" defTabSz="914400" rtl="0" eaLnBrk="0" fontAlgn="base" latinLnBrk="0" hangingPunct="0">
              <a:lnSpc>
                <a:spcPct val="120000"/>
              </a:lnSpc>
              <a:spcBef>
                <a:spcPct val="20000"/>
              </a:spcBef>
              <a:spcAft>
                <a:spcPct val="0"/>
              </a:spcAft>
              <a:buClr>
                <a:srgbClr val="0BD0D9"/>
              </a:buClr>
              <a:buSzPct val="95000"/>
              <a:buFont typeface="Wingdings 2" pitchFamily="18" charset="2"/>
              <a:buNone/>
              <a:tabLst/>
              <a:defRPr/>
            </a:pP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　ところが、Ｂの着ていた服は、７歳年上のいとこからもらった古着であったため、ＢはＡから「あなたには流行遅れの古着がよく似合う」と言われたのだと感じ、ひどくショックを受けて、その後、不登校になった。 </a:t>
            </a:r>
          </a:p>
        </p:txBody>
      </p:sp>
    </p:spTree>
    <p:extLst>
      <p:ext uri="{BB962C8B-B14F-4D97-AF65-F5344CB8AC3E}">
        <p14:creationId xmlns:p14="http://schemas.microsoft.com/office/powerpoint/2010/main" val="1616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775"/>
                                        </p:tgtEl>
                                        <p:attrNameLst>
                                          <p:attrName>style.visibility</p:attrName>
                                        </p:attrNameLst>
                                      </p:cBhvr>
                                      <p:to>
                                        <p:strVal val="visible"/>
                                      </p:to>
                                    </p:set>
                                    <p:anim calcmode="lin" valueType="num">
                                      <p:cBhvr additive="base">
                                        <p:cTn id="6" dur="500" fill="hold"/>
                                        <p:tgtEl>
                                          <p:spTgt spid="1775"/>
                                        </p:tgtEl>
                                        <p:attrNameLst>
                                          <p:attrName>ppt_x</p:attrName>
                                        </p:attrNameLst>
                                      </p:cBhvr>
                                      <p:tavLst>
                                        <p:tav tm="0">
                                          <p:val>
                                            <p:strVal val="#ppt_x"/>
                                          </p:val>
                                        </p:tav>
                                        <p:tav tm="100000">
                                          <p:val>
                                            <p:strVal val="#ppt_x"/>
                                          </p:val>
                                        </p:tav>
                                      </p:tavLst>
                                    </p:anim>
                                    <p:anim calcmode="lin" valueType="num">
                                      <p:cBhvr additive="base">
                                        <p:cTn id="7" dur="500" fill="hold"/>
                                        <p:tgtEl>
                                          <p:spTgt spid="17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2" dur="1" fill="hold">
                                          <p:stCondLst>
                                            <p:cond delay="0"/>
                                          </p:stCondLst>
                                        </p:cTn>
                                        <p:tgtEl>
                                          <p:spTgt spid="1774"/>
                                        </p:tgtEl>
                                        <p:attrNameLst>
                                          <p:attrName>style.visibility</p:attrName>
                                        </p:attrNameLst>
                                      </p:cBhvr>
                                      <p:to>
                                        <p:strVal val="visible"/>
                                      </p:to>
                                    </p:set>
                                    <p:anim calcmode="lin" valueType="num">
                                      <p:cBhvr additive="base">
                                        <p:cTn id="10" dur="500" fill="hold"/>
                                        <p:tgtEl>
                                          <p:spTgt spid="1774"/>
                                        </p:tgtEl>
                                        <p:attrNameLst>
                                          <p:attrName>ppt_x</p:attrName>
                                        </p:attrNameLst>
                                      </p:cBhvr>
                                      <p:tavLst>
                                        <p:tav tm="0">
                                          <p:val>
                                            <p:strVal val="#ppt_x"/>
                                          </p:val>
                                        </p:tav>
                                        <p:tav tm="100000">
                                          <p:val>
                                            <p:strVal val="#ppt_x"/>
                                          </p:val>
                                        </p:tav>
                                      </p:tavLst>
                                    </p:anim>
                                    <p:anim calcmode="lin" valueType="num">
                                      <p:cBhvr additive="base">
                                        <p:cTn id="11" dur="500" fill="hold"/>
                                        <p:tgtEl>
                                          <p:spTgt spid="1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5" grpId="0" animBg="1" autoUpdateAnimBg="0"/>
      <p:bldP spid="177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82" name="タイトル 1"/>
          <p:cNvSpPr txBox="1"/>
          <p:nvPr/>
        </p:nvSpPr>
        <p:spPr>
          <a:xfrm>
            <a:off x="-170676" y="572154"/>
            <a:ext cx="9314676" cy="1056846"/>
          </a:xfrm>
          <a:prstGeom prst="rect">
            <a:avLst/>
          </a:prstGeom>
        </p:spPr>
        <p:txBody>
          <a:bodyPr/>
          <a:lstStyle/>
          <a:p>
            <a:pPr marL="0" marR="0" lvl="0" indent="0" algn="ctr" defTabSz="914400" rtl="0" eaLnBrk="0" fontAlgn="auto" latinLnBrk="0" hangingPunct="0">
              <a:lnSpc>
                <a:spcPts val="2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高知県　国・公・私立学校</a:t>
            </a:r>
          </a:p>
          <a:p>
            <a:pPr marL="0" marR="0" lvl="0" indent="0" algn="ctr" defTabSz="914400" rtl="0" eaLnBrk="0" fontAlgn="auto" latinLnBrk="0" hangingPunct="0">
              <a:lnSpc>
                <a:spcPts val="2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いじめ認知件数の推移（件）</a:t>
            </a:r>
          </a:p>
        </p:txBody>
      </p:sp>
      <p:pic>
        <p:nvPicPr>
          <p:cNvPr id="1783" name="オブジェクト 1142"/>
          <p:cNvPicPr>
            <a:picLocks noChangeAspect="1"/>
          </p:cNvPicPr>
          <p:nvPr/>
        </p:nvPicPr>
        <p:blipFill>
          <a:blip r:embed="rId1"/>
          <a:stretch>
            <a:fillRect/>
          </a:stretch>
        </p:blipFill>
        <p:spPr>
          <a:xfrm>
            <a:off x="1390656" y="1629000"/>
            <a:ext cx="6650693" cy="4388551"/>
          </a:xfrm>
          <a:prstGeom prst="rect">
            <a:avLst/>
          </a:prstGeom>
          <a:ln>
            <a:solidFill>
              <a:sysClr val="windowText" lastClr="000000"/>
            </a:solidFill>
          </a:ln>
        </p:spPr>
      </p:pic>
    </p:spTree>
    <p:extLst>
      <p:ext uri="{BB962C8B-B14F-4D97-AF65-F5344CB8AC3E}">
        <p14:creationId xmlns:p14="http://schemas.microsoft.com/office/powerpoint/2010/main" val="39701537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89" name="角丸四角形 11"/>
          <p:cNvSpPr/>
          <p:nvPr/>
        </p:nvSpPr>
        <p:spPr>
          <a:xfrm>
            <a:off x="179512" y="602388"/>
            <a:ext cx="4032448" cy="1332048"/>
          </a:xfrm>
          <a:prstGeom prst="roundRect">
            <a:avLst/>
          </a:prstGeom>
          <a:ln>
            <a:noFill/>
          </a:ln>
          <a:effectLst/>
          <a:scene3d>
            <a:camera prst="orthographicFront"/>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いじめ認知の考え方</a:t>
            </a:r>
          </a:p>
        </p:txBody>
      </p:sp>
      <p:sp>
        <p:nvSpPr>
          <p:cNvPr id="1790" name="正方形/長方形 20"/>
          <p:cNvSpPr/>
          <p:nvPr/>
        </p:nvSpPr>
        <p:spPr>
          <a:xfrm>
            <a:off x="250825" y="2897212"/>
            <a:ext cx="4033839" cy="3051175"/>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いじめの認知件数が</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多い学校</a:t>
            </a:r>
          </a:p>
        </p:txBody>
      </p:sp>
      <p:sp>
        <p:nvSpPr>
          <p:cNvPr id="1791" name="正方形/長方形 22"/>
          <p:cNvSpPr/>
          <p:nvPr/>
        </p:nvSpPr>
        <p:spPr>
          <a:xfrm>
            <a:off x="5003800" y="4602187"/>
            <a:ext cx="3889375" cy="1635125"/>
          </a:xfrm>
          <a:prstGeom prst="rect">
            <a:avLst/>
          </a:prstGeom>
          <a:solidFill>
            <a:srgbClr val="FFCCCC"/>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いじめやその疑いを</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積極的に見つけ、</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解消に向けた取組の</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スタートラインにいる学校</a:t>
            </a:r>
          </a:p>
        </p:txBody>
      </p:sp>
      <p:sp>
        <p:nvSpPr>
          <p:cNvPr id="1792" name="星 5 25"/>
          <p:cNvSpPr/>
          <p:nvPr/>
        </p:nvSpPr>
        <p:spPr>
          <a:xfrm rot="900000">
            <a:off x="8376821" y="5001478"/>
            <a:ext cx="539523" cy="537797"/>
          </a:xfrm>
          <a:prstGeom prst="star5">
            <a:avLst/>
          </a:prstGeom>
          <a:solidFill>
            <a:srgbClr val="FFFF00"/>
          </a:solidFill>
          <a:ln w="12700">
            <a:noFill/>
          </a:ln>
          <a:effectLst>
            <a:glow rad="228600">
              <a:srgbClr val="FF0000">
                <a:alpha val="40000"/>
              </a:srgbClr>
            </a:glow>
          </a:effectLst>
          <a:scene3d>
            <a:camera prst="orthographicFront"/>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93" name="正方形/長方形 27"/>
          <p:cNvSpPr/>
          <p:nvPr/>
        </p:nvSpPr>
        <p:spPr>
          <a:xfrm>
            <a:off x="5003800" y="2492399"/>
            <a:ext cx="3889375" cy="1655763"/>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いじめが多く発生している</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課題の多い学校</a:t>
            </a:r>
          </a:p>
        </p:txBody>
      </p:sp>
      <p:sp>
        <p:nvSpPr>
          <p:cNvPr id="1794" name="不等号 33"/>
          <p:cNvSpPr/>
          <p:nvPr/>
        </p:nvSpPr>
        <p:spPr>
          <a:xfrm>
            <a:off x="4284663" y="3068662"/>
            <a:ext cx="719137" cy="504825"/>
          </a:xfrm>
          <a:prstGeom prst="mathNot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95" name="等号 34"/>
          <p:cNvSpPr/>
          <p:nvPr/>
        </p:nvSpPr>
        <p:spPr>
          <a:xfrm>
            <a:off x="4284663" y="5167337"/>
            <a:ext cx="719137" cy="503237"/>
          </a:xfrm>
          <a:prstGeom prst="mathEqual">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796" name="図 23" descr="school.png"/>
          <p:cNvPicPr>
            <a:picLocks noChangeAspect="1"/>
          </p:cNvPicPr>
          <p:nvPr/>
        </p:nvPicPr>
        <p:blipFill>
          <a:blip r:embed="rId1"/>
          <a:stretch>
            <a:fillRect/>
          </a:stretch>
        </p:blipFill>
        <p:spPr>
          <a:xfrm>
            <a:off x="1008063" y="4370412"/>
            <a:ext cx="2519363" cy="1587500"/>
          </a:xfrm>
          <a:prstGeom prst="rect">
            <a:avLst/>
          </a:prstGeom>
          <a:noFill/>
          <a:ln w="9525">
            <a:noFill/>
            <a:miter lim="800000"/>
            <a:headEnd/>
            <a:tailEnd/>
          </a:ln>
        </p:spPr>
      </p:pic>
    </p:spTree>
    <p:extLst>
      <p:ext uri="{BB962C8B-B14F-4D97-AF65-F5344CB8AC3E}">
        <p14:creationId xmlns:p14="http://schemas.microsoft.com/office/powerpoint/2010/main" val="39686800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02" name="四角形 2324"/>
          <p:cNvSpPr>
            <a:spLocks noGrp="1"/>
          </p:cNvSpPr>
          <p:nvPr>
            <p:ph type="sldNum" sz="quarter" idx="12"/>
          </p:nvPr>
        </p:nvSpPr>
        <p:spPr>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6BC986-8573-4CB6-88B5-EB50399B64A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pic>
        <p:nvPicPr>
          <p:cNvPr id="1803" name="四角形 2323"/>
          <p:cNvPicPr>
            <a:picLocks noGrp="1"/>
          </p:cNvPicPr>
          <p:nvPr>
            <p:ph idx="1"/>
          </p:nvPr>
        </p:nvPicPr>
        <p:blipFill>
          <a:blip r:embed="rId1"/>
          <a:srcRect l="10840" t="8934" r="25543" b="19785"/>
          <a:stretch>
            <a:fillRect/>
          </a:stretch>
        </p:blipFill>
        <p:spPr>
          <a:xfrm>
            <a:off x="468000" y="477000"/>
            <a:ext cx="8260620" cy="5204031"/>
          </a:xfrm>
          <a:prstGeom prst="rect">
            <a:avLst/>
          </a:prstGeom>
        </p:spPr>
      </p:pic>
      <p:sp>
        <p:nvSpPr>
          <p:cNvPr id="1804" name="テキスト 2329"/>
          <p:cNvSpPr txBox="1"/>
          <p:nvPr/>
        </p:nvSpPr>
        <p:spPr>
          <a:xfrm>
            <a:off x="3518116" y="5877000"/>
            <a:ext cx="5301884" cy="583883"/>
          </a:xfrm>
          <a:prstGeom prst="rect">
            <a:avLst/>
          </a:prstGeom>
          <a:ln>
            <a:solidFill>
              <a:schemeClr val="tx1"/>
            </a:solidFill>
          </a:ln>
        </p:spPr>
        <p:txBody>
          <a:bodyPr vert="horz"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「今すぐ！　家庭でできるいじめ対策ハンドブック」</a:t>
            </a:r>
          </a:p>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　　　　　　　　　　公益社団法人　日本ＰＴＡ全国協議会　より</a:t>
            </a:r>
            <a:endParaRPr kumimoji="1" lang="ja-JP" altLang="en-US"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67734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0" name="角丸四角形 266"/>
          <p:cNvSpPr/>
          <p:nvPr/>
        </p:nvSpPr>
        <p:spPr>
          <a:xfrm>
            <a:off x="1547106" y="2070165"/>
            <a:ext cx="5832894"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いじめの構造</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71879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6" name="正方形/長方形 3"/>
          <p:cNvSpPr/>
          <p:nvPr/>
        </p:nvSpPr>
        <p:spPr>
          <a:xfrm>
            <a:off x="1331914" y="189000"/>
            <a:ext cx="6121400"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00099"/>
                </a:solidFill>
                <a:effectLst/>
                <a:uLnTx/>
                <a:uFillTx/>
                <a:latin typeface="メイリオ" pitchFamily="50" charset="-128"/>
                <a:ea typeface="メイリオ" pitchFamily="50" charset="-128"/>
                <a:cs typeface="メイリオ" pitchFamily="50" charset="-128"/>
              </a:rPr>
              <a:t>いじめの構造</a:t>
            </a:r>
          </a:p>
        </p:txBody>
      </p:sp>
      <p:sp>
        <p:nvSpPr>
          <p:cNvPr id="1817" name="テキスト ボックス 20"/>
          <p:cNvSpPr txBox="1"/>
          <p:nvPr/>
        </p:nvSpPr>
        <p:spPr>
          <a:xfrm>
            <a:off x="9540552" y="980728"/>
            <a:ext cx="3528392" cy="368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pic>
        <p:nvPicPr>
          <p:cNvPr id="1818" name="オブジェクト 252"/>
          <p:cNvPicPr>
            <a:picLocks noChangeAspect="1"/>
          </p:cNvPicPr>
          <p:nvPr/>
        </p:nvPicPr>
        <p:blipFill>
          <a:blip r:embed="rId1"/>
          <a:srcRect l="5046" t="29352" r="50607" b="14911"/>
          <a:stretch>
            <a:fillRect/>
          </a:stretch>
        </p:blipFill>
        <p:spPr>
          <a:xfrm>
            <a:off x="9355" y="837000"/>
            <a:ext cx="9126522" cy="5694327"/>
          </a:xfrm>
          <a:prstGeom prst="rect">
            <a:avLst/>
          </a:prstGeom>
        </p:spPr>
      </p:pic>
    </p:spTree>
    <p:extLst>
      <p:ext uri="{BB962C8B-B14F-4D97-AF65-F5344CB8AC3E}">
        <p14:creationId xmlns:p14="http://schemas.microsoft.com/office/powerpoint/2010/main" val="80604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816"/>
                                        </p:tgtEl>
                                      </p:cBhvr>
                                    </p:animEffect>
                                    <p:set>
                                      <p:cBhvr>
                                        <p:cTn id="7" dur="1" fill="hold">
                                          <p:stCondLst>
                                            <p:cond delay="999"/>
                                          </p:stCondLst>
                                        </p:cTn>
                                        <p:tgtEl>
                                          <p:spTgt spid="18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4" name="テキスト ボックス 20"/>
          <p:cNvSpPr txBox="1"/>
          <p:nvPr/>
        </p:nvSpPr>
        <p:spPr>
          <a:xfrm>
            <a:off x="9540552" y="980728"/>
            <a:ext cx="3528392" cy="368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pic>
        <p:nvPicPr>
          <p:cNvPr id="1825" name="オブジェクト 253"/>
          <p:cNvPicPr>
            <a:picLocks noChangeAspect="1"/>
          </p:cNvPicPr>
          <p:nvPr/>
        </p:nvPicPr>
        <p:blipFill>
          <a:blip r:embed="rId1"/>
          <a:srcRect l="5046" t="29352" r="50607" b="14911"/>
          <a:stretch>
            <a:fillRect/>
          </a:stretch>
        </p:blipFill>
        <p:spPr>
          <a:xfrm>
            <a:off x="17480" y="1163674"/>
            <a:ext cx="9126522" cy="5694327"/>
          </a:xfrm>
          <a:prstGeom prst="rect">
            <a:avLst/>
          </a:prstGeom>
        </p:spPr>
      </p:pic>
      <p:sp>
        <p:nvSpPr>
          <p:cNvPr id="1826" name="正方形/長方形 22"/>
          <p:cNvSpPr/>
          <p:nvPr/>
        </p:nvSpPr>
        <p:spPr>
          <a:xfrm>
            <a:off x="436378" y="0"/>
            <a:ext cx="6769472"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srgbClr val="000099"/>
                </a:solidFill>
                <a:effectLst/>
                <a:uLnTx/>
                <a:uFillTx/>
                <a:latin typeface="HGS創英角ｺﾞｼｯｸUB" pitchFamily="50" charset="-128"/>
                <a:ea typeface="HGS創英角ｺﾞｼｯｸUB" pitchFamily="50" charset="-128"/>
                <a:cs typeface="メイリオ" pitchFamily="50" charset="-128"/>
              </a:rPr>
              <a:t>学校・</a:t>
            </a:r>
            <a:r>
              <a:rPr kumimoji="1" lang="ja-JP" altLang="en-US" sz="5400" b="0" i="0" u="none" strike="noStrike" kern="1200" cap="none" spc="0" normalizeH="0" baseline="0" noProof="0" dirty="0" smtClean="0">
                <a:ln>
                  <a:noFill/>
                </a:ln>
                <a:solidFill>
                  <a:srgbClr val="000099"/>
                </a:solidFill>
                <a:effectLst/>
                <a:uLnTx/>
                <a:uFillTx/>
                <a:latin typeface="HGS創英角ｺﾞｼｯｸUB" pitchFamily="50" charset="-128"/>
                <a:ea typeface="HGS創英角ｺﾞｼｯｸUB" pitchFamily="50" charset="-128"/>
                <a:cs typeface="メイリオ" pitchFamily="50" charset="-128"/>
              </a:rPr>
              <a:t>家庭で</a:t>
            </a:r>
            <a:endParaRPr kumimoji="1" lang="ja-JP" altLang="en-US" sz="5400" b="0" i="0" u="none" strike="noStrike" kern="1200" cap="none" spc="0" normalizeH="0" baseline="0" noProof="0" dirty="0">
              <a:ln>
                <a:noFill/>
              </a:ln>
              <a:solidFill>
                <a:srgbClr val="000099"/>
              </a:solidFill>
              <a:effectLst/>
              <a:uLnTx/>
              <a:uFillTx/>
              <a:latin typeface="HGS創英角ｺﾞｼｯｸUB" pitchFamily="50" charset="-128"/>
              <a:ea typeface="HGS創英角ｺﾞｼｯｸUB" pitchFamily="50" charset="-128"/>
              <a:cs typeface="メイリオ" pitchFamily="50" charset="-128"/>
            </a:endParaRPr>
          </a:p>
        </p:txBody>
      </p:sp>
      <p:sp>
        <p:nvSpPr>
          <p:cNvPr id="1827" name="角丸四角形 21"/>
          <p:cNvSpPr/>
          <p:nvPr/>
        </p:nvSpPr>
        <p:spPr>
          <a:xfrm>
            <a:off x="828200" y="1629000"/>
            <a:ext cx="7488832" cy="4248472"/>
          </a:xfrm>
          <a:prstGeom prst="roundRect">
            <a:avLst>
              <a:gd name="adj" fmla="val 25789"/>
            </a:avLst>
          </a:prstGeom>
          <a:solidFill>
            <a:srgbClr val="FF6600">
              <a:alpha val="24000"/>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rPr>
              <a:t>安心して</a:t>
            </a: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rPr>
              <a:t>過ごせる学校</a:t>
            </a: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349454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8" dur="1" fill="hold">
                                          <p:stCondLst>
                                            <p:cond delay="0"/>
                                          </p:stCondLst>
                                        </p:cTn>
                                        <p:tgtEl>
                                          <p:spTgt spid="1827"/>
                                        </p:tgtEl>
                                        <p:attrNameLst>
                                          <p:attrName>style.visibility</p:attrName>
                                        </p:attrNameLst>
                                      </p:cBhvr>
                                      <p:to>
                                        <p:strVal val="visible"/>
                                      </p:to>
                                    </p:set>
                                    <p:anim calcmode="lin" valueType="num">
                                      <p:cBhvr additive="base">
                                        <p:cTn id="6" dur="500" fill="hold"/>
                                        <p:tgtEl>
                                          <p:spTgt spid="1827"/>
                                        </p:tgtEl>
                                        <p:attrNameLst>
                                          <p:attrName>ppt_x</p:attrName>
                                        </p:attrNameLst>
                                      </p:cBhvr>
                                      <p:tavLst>
                                        <p:tav tm="0">
                                          <p:val>
                                            <p:strVal val="#ppt_x"/>
                                          </p:val>
                                        </p:tav>
                                        <p:tav tm="100000">
                                          <p:val>
                                            <p:strVal val="#ppt_x"/>
                                          </p:val>
                                        </p:tav>
                                      </p:tavLst>
                                    </p:anim>
                                    <p:anim calcmode="lin" valueType="num">
                                      <p:cBhvr additive="base">
                                        <p:cTn id="7" dur="500" fill="hold"/>
                                        <p:tgtEl>
                                          <p:spTgt spid="182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2" dur="1" fill="hold">
                                          <p:stCondLst>
                                            <p:cond delay="0"/>
                                          </p:stCondLst>
                                        </p:cTn>
                                        <p:tgtEl>
                                          <p:spTgt spid="1826"/>
                                        </p:tgtEl>
                                        <p:attrNameLst>
                                          <p:attrName>style.visibility</p:attrName>
                                        </p:attrNameLst>
                                      </p:cBhvr>
                                      <p:to>
                                        <p:strVal val="visible"/>
                                      </p:to>
                                    </p:set>
                                    <p:anim calcmode="lin" valueType="num">
                                      <p:cBhvr additive="base">
                                        <p:cTn id="10" dur="500" fill="hold"/>
                                        <p:tgtEl>
                                          <p:spTgt spid="1826"/>
                                        </p:tgtEl>
                                        <p:attrNameLst>
                                          <p:attrName>ppt_x</p:attrName>
                                        </p:attrNameLst>
                                      </p:cBhvr>
                                      <p:tavLst>
                                        <p:tav tm="0">
                                          <p:val>
                                            <p:strVal val="#ppt_x"/>
                                          </p:val>
                                        </p:tav>
                                        <p:tav tm="100000">
                                          <p:val>
                                            <p:strVal val="#ppt_x"/>
                                          </p:val>
                                        </p:tav>
                                      </p:tavLst>
                                    </p:anim>
                                    <p:anim calcmode="lin" valueType="num">
                                      <p:cBhvr additive="base">
                                        <p:cTn id="11" dur="500" fill="hold"/>
                                        <p:tgtEl>
                                          <p:spTgt spid="1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658" name="図 4" descr="58055578.png"/>
          <p:cNvPicPr>
            <a:picLocks noChangeAspect="1"/>
          </p:cNvPicPr>
          <p:nvPr/>
        </p:nvPicPr>
        <p:blipFill>
          <a:blip r:embed="rId1"/>
          <a:stretch>
            <a:fillRect/>
          </a:stretch>
        </p:blipFill>
        <p:spPr>
          <a:xfrm>
            <a:off x="5823152" y="45000"/>
            <a:ext cx="2060848" cy="2060848"/>
          </a:xfrm>
          <a:prstGeom prst="rect">
            <a:avLst/>
          </a:prstGeom>
        </p:spPr>
      </p:pic>
      <p:sp>
        <p:nvSpPr>
          <p:cNvPr id="1659" name="タイトル 1"/>
          <p:cNvSpPr>
            <a:spLocks noGrp="1"/>
          </p:cNvSpPr>
          <p:nvPr>
            <p:ph type="title"/>
          </p:nvPr>
        </p:nvSpPr>
        <p:spPr>
          <a:xfrm>
            <a:off x="457200" y="189000"/>
            <a:ext cx="8229600" cy="1143000"/>
          </a:xfrm>
        </p:spPr>
        <p:txBody>
          <a:bodyPr/>
          <a:lstStyle/>
          <a:p>
            <a:r>
              <a:rPr lang="ja-JP" altLang="en-US" dirty="0"/>
              <a:t>アイスブレイク</a:t>
            </a:r>
            <a:endParaRPr kumimoji="1" lang="ja-JP" altLang="en-US" dirty="0"/>
          </a:p>
        </p:txBody>
      </p:sp>
      <p:sp>
        <p:nvSpPr>
          <p:cNvPr id="1660" name="コンテンツ プレースホルダ 2"/>
          <p:cNvSpPr>
            <a:spLocks noGrp="1"/>
          </p:cNvSpPr>
          <p:nvPr>
            <p:ph idx="1"/>
          </p:nvPr>
        </p:nvSpPr>
        <p:spPr/>
        <p:txBody>
          <a:bodyPr/>
          <a:lstStyle/>
          <a:p>
            <a:pPr>
              <a:buNone/>
            </a:pPr>
            <a:r>
              <a:rPr kumimoji="1" lang="ja-JP" altLang="en-US" dirty="0"/>
              <a:t>○自己紹介</a:t>
            </a:r>
            <a:endParaRPr kumimoji="1" lang="en-US" altLang="ja-JP" dirty="0"/>
          </a:p>
          <a:p>
            <a:pPr>
              <a:buNone/>
            </a:pPr>
            <a:r>
              <a:rPr kumimoji="1" lang="ja-JP" altLang="en-US" sz="3200" dirty="0">
                <a:solidFill>
                  <a:srgbClr val="002060"/>
                </a:solidFill>
                <a:latin typeface="HGPｺﾞｼｯｸE" pitchFamily="50" charset="-128"/>
                <a:ea typeface="HGPｺﾞｼｯｸE" pitchFamily="50" charset="-128"/>
              </a:rPr>
              <a:t>１お近く</a:t>
            </a:r>
            <a:r>
              <a:rPr lang="ja-JP" altLang="en-US" sz="3200" dirty="0">
                <a:solidFill>
                  <a:srgbClr val="002060"/>
                </a:solidFill>
                <a:latin typeface="HGPｺﾞｼｯｸE" pitchFamily="50" charset="-128"/>
                <a:ea typeface="HGPｺﾞｼｯｸE" pitchFamily="50" charset="-128"/>
              </a:rPr>
              <a:t>の</a:t>
            </a:r>
            <a:r>
              <a:rPr kumimoji="1" lang="ja-JP" altLang="en-US" sz="3200" dirty="0">
                <a:solidFill>
                  <a:srgbClr val="002060"/>
                </a:solidFill>
                <a:latin typeface="HGPｺﾞｼｯｸE" pitchFamily="50" charset="-128"/>
                <a:ea typeface="HGPｺﾞｼｯｸE" pitchFamily="50" charset="-128"/>
              </a:rPr>
              <a:t>方と「こんにちは」のやりとりを</a:t>
            </a:r>
            <a:endParaRPr kumimoji="1" lang="en-US" altLang="ja-JP" sz="3200" dirty="0">
              <a:solidFill>
                <a:srgbClr val="002060"/>
              </a:solidFill>
              <a:latin typeface="HGPｺﾞｼｯｸE" pitchFamily="50" charset="-128"/>
              <a:ea typeface="HGPｺﾞｼｯｸE" pitchFamily="50" charset="-128"/>
            </a:endParaRPr>
          </a:p>
          <a:p>
            <a:pPr>
              <a:buNone/>
            </a:pPr>
            <a:r>
              <a:rPr kumimoji="1" lang="ja-JP" altLang="en-US" dirty="0">
                <a:latin typeface="HGP創英角ﾎﾟｯﾌﾟ体" pitchFamily="50" charset="-128"/>
                <a:ea typeface="HGP創英角ﾎﾟｯﾌﾟ体" pitchFamily="50" charset="-128"/>
              </a:rPr>
              <a:t>私は○○の大好きな○○です。</a:t>
            </a:r>
            <a:endParaRPr kumimoji="1" lang="en-US" altLang="ja-JP" dirty="0">
              <a:latin typeface="HGP創英角ﾎﾟｯﾌﾟ体" pitchFamily="50" charset="-128"/>
              <a:ea typeface="HGP創英角ﾎﾟｯﾌﾟ体" pitchFamily="50" charset="-128"/>
            </a:endParaRPr>
          </a:p>
          <a:p>
            <a:pPr>
              <a:buNone/>
            </a:pPr>
            <a:r>
              <a:rPr lang="ja-JP" altLang="en-US" dirty="0">
                <a:latin typeface="HGP創英角ﾎﾟｯﾌﾟ体" pitchFamily="50" charset="-128"/>
                <a:ea typeface="HGP創英角ﾎﾟｯﾌﾟ体" pitchFamily="50" charset="-128"/>
              </a:rPr>
              <a:t>　私にとって、</a:t>
            </a:r>
            <a:endParaRPr lang="en-US" altLang="ja-JP" dirty="0">
              <a:latin typeface="HGP創英角ﾎﾟｯﾌﾟ体" pitchFamily="50" charset="-128"/>
              <a:ea typeface="HGP創英角ﾎﾟｯﾌﾟ体" pitchFamily="50" charset="-128"/>
            </a:endParaRPr>
          </a:p>
          <a:p>
            <a:pPr>
              <a:buNone/>
            </a:pPr>
            <a:r>
              <a:rPr lang="ja-JP" altLang="en-US" dirty="0">
                <a:latin typeface="HGP創英角ﾎﾟｯﾌﾟ体" pitchFamily="50" charset="-128"/>
                <a:ea typeface="HGP創英角ﾎﾟｯﾌﾟ体" pitchFamily="50" charset="-128"/>
              </a:rPr>
              <a:t>　いまの季節は、・・・・・です。なぜなら・・・だからです</a:t>
            </a:r>
          </a:p>
          <a:p>
            <a:pPr>
              <a:buNone/>
            </a:pPr>
            <a:r>
              <a:rPr lang="ja-JP" altLang="en-US" dirty="0">
                <a:latin typeface="HGP創英角ﾎﾟｯﾌﾟ体" pitchFamily="50" charset="-128"/>
                <a:ea typeface="HGP創英角ﾎﾟｯﾌﾟ体" pitchFamily="50" charset="-128"/>
              </a:rPr>
              <a:t>　よろしくお願いします。（話を聞いての感想もＯＫです）</a:t>
            </a:r>
            <a:endParaRPr lang="en-US" altLang="ja-JP" dirty="0">
              <a:latin typeface="HGP創英角ﾎﾟｯﾌﾟ体" pitchFamily="50" charset="-128"/>
              <a:ea typeface="HGP創英角ﾎﾟｯﾌﾟ体" pitchFamily="50" charset="-128"/>
            </a:endParaRPr>
          </a:p>
          <a:p>
            <a:pPr>
              <a:buNone/>
            </a:pPr>
            <a:r>
              <a:rPr kumimoji="1" lang="ja-JP" altLang="en-US" sz="3200" dirty="0">
                <a:solidFill>
                  <a:srgbClr val="002060"/>
                </a:solidFill>
                <a:latin typeface="HGPｺﾞｼｯｸE" pitchFamily="50" charset="-128"/>
                <a:ea typeface="HGPｺﾞｼｯｸE" pitchFamily="50" charset="-128"/>
              </a:rPr>
              <a:t>２　やりとりは３０秒程度、合図と同時に入れ替わってください。</a:t>
            </a:r>
            <a:endParaRPr kumimoji="1" lang="en-US" altLang="ja-JP" sz="3200" dirty="0">
              <a:solidFill>
                <a:srgbClr val="002060"/>
              </a:solidFill>
              <a:latin typeface="HGPｺﾞｼｯｸE" pitchFamily="50" charset="-128"/>
              <a:ea typeface="HGPｺﾞｼｯｸE" pitchFamily="50" charset="-128"/>
            </a:endParaRPr>
          </a:p>
        </p:txBody>
      </p:sp>
      <p:sp>
        <p:nvSpPr>
          <p:cNvPr id="1661" name="スライド番号プレースホルダ 3"/>
          <p:cNvSpPr>
            <a:spLocks noGrp="1"/>
          </p:cNvSpPr>
          <p:nvPr>
            <p:ph type="sldNum" sz="quarter" idx="12"/>
          </p:nvPr>
        </p:nvSpPr>
        <p:spPr/>
        <p:txBody>
          <a:bodyPr/>
          <a:lstStyle/>
          <a:p>
            <a:pPr>
              <a:defRPr/>
            </a:pPr>
            <a:fld id="{866BC986-8573-4CB6-88B5-EB50399B64A0}" type="slidenum">
              <a:rPr lang="ja-JP" altLang="en-US" smtClean="0"/>
              <a:pPr>
                <a:defRPr/>
              </a:pPr>
              <a:t>2</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3" name="スライド番号プレースホルダー 1"/>
          <p:cNvSpPr>
            <a:spLocks noGrp="1"/>
          </p:cNvSpPr>
          <p:nvPr>
            <p:ph type="sldNum" sz="quarter" idx="12"/>
          </p:nvPr>
        </p:nvSpPr>
        <p:spPr/>
        <p:txBody>
          <a:bodyPr/>
          <a:lstStyle/>
          <a:p>
            <a:pPr>
              <a:defRPr/>
            </a:pPr>
            <a:fld id="{8679811C-638D-4734-AB14-27C76B8E71C0}" type="slidenum">
              <a:rPr lang="ja-JP" altLang="en-US" smtClean="0"/>
              <a:pPr>
                <a:defRPr/>
              </a:pPr>
              <a:t>20</a:t>
            </a:fld>
            <a:endParaRPr lang="ja-JP" altLang="en-US" dirty="0"/>
          </a:p>
        </p:txBody>
      </p:sp>
      <p:sp>
        <p:nvSpPr>
          <p:cNvPr id="1834" name="角丸四角形 262"/>
          <p:cNvSpPr/>
          <p:nvPr/>
        </p:nvSpPr>
        <p:spPr>
          <a:xfrm>
            <a:off x="395536" y="1782208"/>
            <a:ext cx="8291264" cy="157484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algn="ctr">
              <a:spcAft>
                <a:spcPts val="0"/>
              </a:spcAft>
            </a:pPr>
            <a:r>
              <a:rPr lang="ja-JP" altLang="en-US" sz="5400" kern="100" dirty="0" smtClean="0">
                <a:solidFill>
                  <a:sysClr val="window" lastClr="FFFFFF"/>
                </a:solidFill>
                <a:effectLst/>
                <a:latin typeface="Century"/>
                <a:ea typeface="ＭＳ ゴシック" panose="020B0609070205080204" pitchFamily="49" charset="-128"/>
                <a:cs typeface="Times New Roman" panose="02020603050405020304" pitchFamily="18" charset="0"/>
              </a:rPr>
              <a:t>私たち大人ができること</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61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36" name="角丸四角形 3"/>
          <p:cNvSpPr/>
          <p:nvPr/>
        </p:nvSpPr>
        <p:spPr>
          <a:xfrm>
            <a:off x="306616" y="1523711"/>
            <a:ext cx="8640960" cy="5155781"/>
          </a:xfrm>
          <a:prstGeom prst="roundRect">
            <a:avLst>
              <a:gd name="adj" fmla="val 4368"/>
            </a:avLst>
          </a:prstGeom>
          <a:solidFill>
            <a:schemeClr val="lt1">
              <a:alpha val="0"/>
            </a:schemeClr>
          </a:solidFill>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l"/>
            <a:r>
              <a:rPr kumimoji="1" lang="ja-JP" altLang="en-US" sz="4400" dirty="0">
                <a:latin typeface="ＭＳ Ｐゴシック"/>
                <a:ea typeface="ＭＳ Ｐゴシック"/>
              </a:rPr>
              <a:t>　社会総がかりでいじめの問題に向き合い、対処していくための基本的な理念や体制を定めた法律です。</a:t>
            </a:r>
            <a:endParaRPr kumimoji="1" lang="ja-JP" altLang="en-US"/>
          </a:p>
          <a:p>
            <a:pPr algn="l"/>
            <a:r>
              <a:rPr kumimoji="1" lang="ja-JP" altLang="en-US" sz="1600" b="1" dirty="0">
                <a:solidFill>
                  <a:schemeClr val="accent1">
                    <a:lumMod val="75000"/>
                  </a:schemeClr>
                </a:solidFill>
                <a:latin typeface="ＭＳ Ｐゴシック"/>
                <a:ea typeface="ＭＳ Ｐゴシック"/>
              </a:rPr>
              <a:t>　　　　</a:t>
            </a:r>
          </a:p>
          <a:p>
            <a:pPr algn="l"/>
            <a:r>
              <a:rPr kumimoji="1" lang="ja-JP" altLang="en-US" sz="3200" b="1" dirty="0">
                <a:solidFill>
                  <a:schemeClr val="accent1">
                    <a:lumMod val="75000"/>
                  </a:schemeClr>
                </a:solidFill>
                <a:latin typeface="ＭＳ Ｐゴシック"/>
                <a:ea typeface="ＭＳ Ｐゴシック"/>
              </a:rPr>
              <a:t>○いじめの定義</a:t>
            </a:r>
          </a:p>
          <a:p>
            <a:pPr algn="l"/>
            <a:r>
              <a:rPr kumimoji="1" lang="ja-JP" altLang="en-US" sz="3200" b="1" dirty="0">
                <a:solidFill>
                  <a:schemeClr val="accent1">
                    <a:lumMod val="75000"/>
                  </a:schemeClr>
                </a:solidFill>
                <a:latin typeface="ＭＳ Ｐゴシック"/>
                <a:ea typeface="ＭＳ Ｐゴシック"/>
              </a:rPr>
              <a:t>○学校や地域のいじめ問題への対応が「計画</a:t>
            </a:r>
          </a:p>
          <a:p>
            <a:pPr algn="l"/>
            <a:r>
              <a:rPr kumimoji="1" lang="ja-JP" altLang="en-US" sz="3200" b="1" dirty="0">
                <a:solidFill>
                  <a:schemeClr val="accent1">
                    <a:lumMod val="75000"/>
                  </a:schemeClr>
                </a:solidFill>
                <a:latin typeface="ＭＳ Ｐゴシック"/>
                <a:ea typeface="ＭＳ Ｐゴシック"/>
              </a:rPr>
              <a:t>　　的」「組織的」に実行</a:t>
            </a:r>
          </a:p>
          <a:p>
            <a:pPr algn="l"/>
            <a:r>
              <a:rPr kumimoji="1" lang="ja-JP" altLang="en-US" sz="3200" b="1" dirty="0">
                <a:solidFill>
                  <a:schemeClr val="accent1">
                    <a:lumMod val="75000"/>
                  </a:schemeClr>
                </a:solidFill>
                <a:latin typeface="ＭＳ Ｐゴシック"/>
                <a:ea typeface="ＭＳ Ｐゴシック"/>
              </a:rPr>
              <a:t>○学校がいじめの通報の窓口になる</a:t>
            </a:r>
          </a:p>
          <a:p>
            <a:pPr algn="l"/>
            <a:r>
              <a:rPr kumimoji="1" lang="ja-JP" altLang="en-US" sz="3200" b="1" dirty="0">
                <a:solidFill>
                  <a:schemeClr val="accent1">
                    <a:lumMod val="75000"/>
                  </a:schemeClr>
                </a:solidFill>
                <a:latin typeface="ＭＳ Ｐゴシック"/>
                <a:ea typeface="ＭＳ Ｐゴシック"/>
              </a:rPr>
              <a:t>○「重大事態」には調査組織を設置する</a:t>
            </a:r>
          </a:p>
        </p:txBody>
      </p:sp>
      <p:sp>
        <p:nvSpPr>
          <p:cNvPr id="1837" name="タイトル 1910"/>
          <p:cNvSpPr/>
          <p:nvPr/>
        </p:nvSpPr>
        <p:spPr>
          <a:xfrm>
            <a:off x="1616341" y="909000"/>
            <a:ext cx="7635659" cy="765175"/>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2000" dirty="0">
                <a:latin typeface="HG丸ｺﾞｼｯｸM-PRO" pitchFamily="50" charset="-128"/>
                <a:ea typeface="HG丸ｺﾞｼｯｸM-PRO" pitchFamily="50" charset="-128"/>
              </a:rPr>
              <a:t>平成２５年６月２１日成立　６月２８日公布、９月２８日施行　</a:t>
            </a:r>
            <a:endParaRPr lang="en-US" altLang="ja-JP" sz="2000" dirty="0">
              <a:latin typeface="HG丸ｺﾞｼｯｸM-PRO" pitchFamily="50" charset="-128"/>
              <a:ea typeface="HG丸ｺﾞｼｯｸM-PRO" pitchFamily="50" charset="-128"/>
            </a:endParaRPr>
          </a:p>
        </p:txBody>
      </p:sp>
      <p:sp>
        <p:nvSpPr>
          <p:cNvPr id="1838" name="タイトル 343"/>
          <p:cNvSpPr/>
          <p:nvPr/>
        </p:nvSpPr>
        <p:spPr>
          <a:xfrm>
            <a:off x="306616" y="-526"/>
            <a:ext cx="8531729" cy="983617"/>
          </a:xfrm>
          <a:prstGeom prst="rect">
            <a:avLst/>
          </a:prstGeom>
          <a:solidFill>
            <a:srgbClr val="00B050"/>
          </a:solidFill>
          <a:ln w="9525">
            <a:noFill/>
            <a:miter lim="800000"/>
            <a:headEnd/>
            <a:tailEnd/>
          </a:ln>
        </p:spPr>
        <p:txBody>
          <a:bodyPr anchor="ctr" anchorCtr="0">
            <a:normAutofit lnSpcReduction="10000"/>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algn="ctr"/>
            <a:r>
              <a:rPr lang="ja-JP" altLang="en-US" sz="6000" dirty="0">
                <a:solidFill>
                  <a:schemeClr val="bg1"/>
                </a:solidFill>
              </a:rPr>
              <a:t>いじめ防止対策推進法</a:t>
            </a:r>
            <a:endParaRPr kumimoji="1" lang="ja-JP" altLang="en-US" dirty="0">
              <a:solidFill>
                <a:schemeClr val="bg1"/>
              </a:solidFill>
            </a:endParaRPr>
          </a:p>
        </p:txBody>
      </p:sp>
    </p:spTree>
    <p:extLst>
      <p:ext uri="{BB962C8B-B14F-4D97-AF65-F5344CB8AC3E}">
        <p14:creationId xmlns:p14="http://schemas.microsoft.com/office/powerpoint/2010/main" val="144637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44" name="スライド番号プレースホルダ 4"/>
          <p:cNvSpPr>
            <a:spLocks noGrp="1"/>
          </p:cNvSpPr>
          <p:nvPr>
            <p:ph type="sldNum" sz="quarter" idx="12"/>
          </p:nvPr>
        </p:nvSpPr>
        <p:spPr>
          <a:xfrm>
            <a:off x="6930564" y="6399892"/>
            <a:ext cx="2133600" cy="365125"/>
          </a:xfrm>
        </p:spPr>
        <p:txBody>
          <a:bodyPr/>
          <a:lstStyle/>
          <a:p>
            <a:fld id="{03FFE514-E47F-40B2-B493-09E76EE8B600}" type="slidenum">
              <a:rPr kumimoji="1" lang="ja-JP" altLang="en-US" sz="2000" smtClean="0">
                <a:solidFill>
                  <a:schemeClr val="tx1"/>
                </a:solidFill>
              </a:rPr>
              <a:pPr/>
              <a:t>22</a:t>
            </a:fld>
            <a:endParaRPr kumimoji="1" lang="ja-JP" altLang="en-US" sz="2000" dirty="0">
              <a:solidFill>
                <a:schemeClr val="tx1"/>
              </a:solidFill>
            </a:endParaRPr>
          </a:p>
        </p:txBody>
      </p:sp>
      <p:pic>
        <p:nvPicPr>
          <p:cNvPr id="1845" name="図 362"/>
          <p:cNvPicPr>
            <a:picLocks noChangeAspect="1"/>
          </p:cNvPicPr>
          <p:nvPr/>
        </p:nvPicPr>
        <p:blipFill>
          <a:blip r:embed="rId1"/>
          <a:srcRect l="18980" t="21410" r="13425" b="18115"/>
          <a:stretch>
            <a:fillRect/>
          </a:stretch>
        </p:blipFill>
        <p:spPr>
          <a:xfrm>
            <a:off x="112449" y="2108288"/>
            <a:ext cx="8923551" cy="4488712"/>
          </a:xfrm>
          <a:prstGeom prst="rect">
            <a:avLst/>
          </a:prstGeom>
        </p:spPr>
      </p:pic>
      <p:sp>
        <p:nvSpPr>
          <p:cNvPr id="1846" name="タイトル 352"/>
          <p:cNvSpPr/>
          <p:nvPr/>
        </p:nvSpPr>
        <p:spPr>
          <a:xfrm>
            <a:off x="764543" y="76366"/>
            <a:ext cx="7695457" cy="688634"/>
          </a:xfrm>
          <a:prstGeom prst="rect">
            <a:avLst/>
          </a:prstGeom>
          <a:solidFill>
            <a:srgbClr val="00B050"/>
          </a:solidFill>
          <a:ln w="9525">
            <a:noFill/>
            <a:miter lim="800000"/>
            <a:headEnd/>
            <a:tailEnd/>
          </a:ln>
        </p:spPr>
        <p:txBody>
          <a:bodyPr anchor="ctr" anchorCtr="0">
            <a:normAutofit fontScale="77500" lnSpcReduction="20000"/>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algn="ctr"/>
            <a:r>
              <a:rPr lang="ja-JP" altLang="en-US" sz="6000" dirty="0">
                <a:solidFill>
                  <a:schemeClr val="bg1"/>
                </a:solidFill>
              </a:rPr>
              <a:t>いじめ防止対策推進法</a:t>
            </a:r>
            <a:endParaRPr kumimoji="1" lang="ja-JP" altLang="en-US" dirty="0">
              <a:solidFill>
                <a:schemeClr val="bg1"/>
              </a:solidFill>
            </a:endParaRPr>
          </a:p>
        </p:txBody>
      </p:sp>
      <p:sp>
        <p:nvSpPr>
          <p:cNvPr id="1847" name="図形 353"/>
          <p:cNvSpPr/>
          <p:nvPr/>
        </p:nvSpPr>
        <p:spPr>
          <a:xfrm>
            <a:off x="1116573" y="836738"/>
            <a:ext cx="6875403" cy="673363"/>
          </a:xfrm>
          <a:prstGeom prst="downArrow">
            <a:avLst>
              <a:gd name="adj1" fmla="val 88587"/>
              <a:gd name="adj2" fmla="val 2439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800" b="1">
                <a:solidFill>
                  <a:schemeClr val="accent1">
                    <a:lumMod val="75000"/>
                  </a:schemeClr>
                </a:solidFill>
                <a:latin typeface="ＭＳ ゴシック"/>
                <a:ea typeface="ＭＳ ゴシック"/>
              </a:rPr>
              <a:t>国のいじめに関する基本的な方針</a:t>
            </a:r>
            <a:endParaRPr lang="ja-JP" altLang="en-US" b="1">
              <a:solidFill>
                <a:schemeClr val="accent1">
                  <a:lumMod val="75000"/>
                </a:schemeClr>
              </a:solidFill>
              <a:latin typeface="ＭＳ ゴシック"/>
              <a:ea typeface="ＭＳ ゴシック"/>
            </a:endParaRPr>
          </a:p>
        </p:txBody>
      </p:sp>
      <p:sp>
        <p:nvSpPr>
          <p:cNvPr id="1848" name="タイトル 3"/>
          <p:cNvSpPr>
            <a:spLocks noGrp="1"/>
          </p:cNvSpPr>
          <p:nvPr>
            <p:ph type="title"/>
          </p:nvPr>
        </p:nvSpPr>
        <p:spPr>
          <a:xfrm>
            <a:off x="540000" y="1503682"/>
            <a:ext cx="8229600" cy="629289"/>
          </a:xfrm>
          <a:ln>
            <a:solidFill>
              <a:schemeClr val="tx1"/>
            </a:solidFill>
          </a:ln>
        </p:spPr>
        <p:txBody>
          <a:bodyPr anchor="ctr" anchorCtr="0">
            <a:noAutofit/>
          </a:bodyPr>
          <a:lstStyle/>
          <a:p>
            <a:pPr algn="ctr"/>
            <a:r>
              <a:rPr lang="ja-JP" altLang="en-US" sz="3200" dirty="0">
                <a:latin typeface="HGP創英角ｺﾞｼｯｸUB" pitchFamily="50" charset="-128"/>
                <a:ea typeface="HGP創英角ｺﾞｼｯｸUB" pitchFamily="50" charset="-128"/>
              </a:rPr>
              <a:t>　「高知県いじめ防止基本方針」</a:t>
            </a:r>
            <a:r>
              <a:rPr lang="ja-JP" altLang="en-US" sz="2000" dirty="0">
                <a:latin typeface="HGP創英角ｺﾞｼｯｸUB" pitchFamily="50" charset="-128"/>
                <a:ea typeface="HGP創英角ｺﾞｼｯｸUB" pitchFamily="50" charset="-128"/>
              </a:rPr>
              <a:t>の基本理念</a:t>
            </a:r>
            <a:endParaRPr kumimoji="1"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93959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4" name="角丸四角形 3"/>
          <p:cNvSpPr/>
          <p:nvPr/>
        </p:nvSpPr>
        <p:spPr>
          <a:xfrm>
            <a:off x="252000" y="2781000"/>
            <a:ext cx="8640960" cy="2736304"/>
          </a:xfrm>
          <a:prstGeom prst="roundRect">
            <a:avLst>
              <a:gd name="adj" fmla="val 4368"/>
            </a:avLst>
          </a:prstGeom>
          <a:solidFill>
            <a:schemeClr val="lt1">
              <a:alpha val="0"/>
            </a:schemeClr>
          </a:solidFill>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l"/>
            <a:r>
              <a:rPr kumimoji="1" lang="ja-JP" altLang="en-US" sz="4400" dirty="0">
                <a:latin typeface="ＭＳ Ｐゴシック"/>
                <a:ea typeface="ＭＳ Ｐゴシック"/>
              </a:rPr>
              <a:t>　自らの</a:t>
            </a:r>
            <a:r>
              <a:rPr lang="ja-JP" altLang="en-US" sz="4400" dirty="0">
                <a:latin typeface="ＭＳ Ｐゴシック"/>
                <a:ea typeface="ＭＳ Ｐゴシック"/>
              </a:rPr>
              <a:t>学校</a:t>
            </a:r>
            <a:r>
              <a:rPr kumimoji="1" lang="ja-JP" altLang="en-US" sz="4400" dirty="0">
                <a:latin typeface="ＭＳ Ｐゴシック"/>
                <a:ea typeface="ＭＳ Ｐゴシック"/>
              </a:rPr>
              <a:t>として、どのようにいじめ防止等の取組を行うかについての基本的な方向、取組の内容等を定めたもの。</a:t>
            </a:r>
            <a:endParaRPr kumimoji="1" lang="ja-JP" altLang="en-US"/>
          </a:p>
        </p:txBody>
      </p:sp>
      <p:sp>
        <p:nvSpPr>
          <p:cNvPr id="1855" name="タイトル 1"/>
          <p:cNvSpPr>
            <a:spLocks noGrp="1"/>
          </p:cNvSpPr>
          <p:nvPr>
            <p:ph type="title"/>
          </p:nvPr>
        </p:nvSpPr>
        <p:spPr>
          <a:xfrm>
            <a:off x="306616" y="1180864"/>
            <a:ext cx="8531729" cy="880136"/>
          </a:xfrm>
          <a:solidFill>
            <a:schemeClr val="accent2">
              <a:lumMod val="75000"/>
            </a:schemeClr>
          </a:solidFill>
        </p:spPr>
        <p:txBody>
          <a:bodyPr anchor="ctr" anchorCtr="0">
            <a:normAutofit/>
          </a:bodyPr>
          <a:lstStyle/>
          <a:p>
            <a:r>
              <a:rPr lang="ja-JP" altLang="en-US" dirty="0">
                <a:solidFill>
                  <a:schemeClr val="bg1"/>
                </a:solidFill>
              </a:rPr>
              <a:t>　　学校いじめ防止基本方針</a:t>
            </a:r>
            <a:endParaRPr kumimoji="1" lang="ja-JP" altLang="en-US" dirty="0">
              <a:solidFill>
                <a:schemeClr val="bg1"/>
              </a:solidFill>
            </a:endParaRPr>
          </a:p>
        </p:txBody>
      </p:sp>
      <p:sp>
        <p:nvSpPr>
          <p:cNvPr id="1856" name="タイトル 1910"/>
          <p:cNvSpPr/>
          <p:nvPr/>
        </p:nvSpPr>
        <p:spPr>
          <a:xfrm>
            <a:off x="145800" y="45000"/>
            <a:ext cx="8458200" cy="7651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3200" dirty="0">
                <a:latin typeface="HG丸ｺﾞｼｯｸM-PRO" pitchFamily="50" charset="-128"/>
                <a:ea typeface="HG丸ｺﾞｼｯｸM-PRO" pitchFamily="50" charset="-128"/>
              </a:rPr>
              <a:t>　学校は？</a:t>
            </a:r>
            <a:endParaRPr lang="en-US" altLang="ja-JP" sz="3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44637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62" name="図形 34"/>
          <p:cNvSpPr>
            <a:spLocks noChangeArrowheads="1"/>
          </p:cNvSpPr>
          <p:nvPr/>
        </p:nvSpPr>
        <p:spPr>
          <a:xfrm>
            <a:off x="232013" y="122831"/>
            <a:ext cx="8732476" cy="6598644"/>
          </a:xfrm>
          <a:prstGeom prst="roundRect">
            <a:avLst>
              <a:gd name="adj" fmla="val 6481"/>
            </a:avLst>
          </a:prstGeom>
          <a:solidFill>
            <a:srgbClr val="FDEADB"/>
          </a:solidFill>
          <a:ln w="9525">
            <a:solidFill>
              <a:sysClr val="window" lastClr="FFFFFF">
                <a:lumMod val="50000"/>
              </a:sysClr>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a:t>
            </a:r>
            <a:endParaRPr kumimoji="0" lang="ja-JP" altLang="en-US" sz="1400" b="1"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a:t>
            </a:r>
            <a:endParaRPr kumimoji="0" lang="en-US" altLang="ja-JP"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u="sng" kern="0" dirty="0" smtClean="0">
                <a:solidFill>
                  <a:prstClr val="black"/>
                </a:solidFill>
                <a:latin typeface="メイリオ"/>
                <a:ea typeface="メイリオ"/>
              </a:rPr>
              <a:t>【</a:t>
            </a:r>
            <a:r>
              <a:rPr kumimoji="0" lang="ja-JP" altLang="en-US" u="sng" kern="0" dirty="0" smtClean="0">
                <a:solidFill>
                  <a:prstClr val="black"/>
                </a:solidFill>
                <a:latin typeface="メイリオ"/>
                <a:ea typeface="メイリオ"/>
              </a:rPr>
              <a:t>未然防止</a:t>
            </a:r>
            <a:r>
              <a:rPr kumimoji="0" lang="en-US" altLang="ja-JP" u="sng" kern="0" dirty="0" smtClean="0">
                <a:solidFill>
                  <a:prstClr val="black"/>
                </a:solidFill>
                <a:latin typeface="メイリオ"/>
                <a:ea typeface="メイリオ"/>
              </a:rPr>
              <a:t>】</a:t>
            </a:r>
            <a:endParaRPr kumimoji="0" lang="en-US" altLang="ja-JP" u="sng" kern="0" dirty="0">
              <a:solidFill>
                <a:prstClr val="black"/>
              </a:solidFill>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◆管理職のリーダーシップのもと、「学校いじめ対策組織」が中核となり、組織的で実効的な取り</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組みを進めます。</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◆学校の教育活動全体を通じていじめの防止についての多様な取り組みを、体系的・計画的に行い、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いじめが起きにくい、いじめを許さない環境づくりを進めます。</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・子どもが主体的に参加・活躍できるような授業づくりや集団づくりによる自尊感情や豊かな人</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間性を育む教育</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・人権を守ることの重要性やいじめの法律上の扱いを学ぶ教育</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・インターネットを適切に活用する能力を育成する情報モラル教育　　等</a:t>
            </a:r>
            <a:endParaRPr kumimoji="0" lang="en-US" altLang="ja-JP"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prstClr val="black"/>
              </a:solidFill>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sng" strike="noStrike" kern="0" cap="none" spc="0" normalizeH="0" baseline="0" noProof="0" dirty="0" smtClean="0">
                <a:ln>
                  <a:noFill/>
                </a:ln>
                <a:solidFill>
                  <a:prstClr val="black"/>
                </a:solidFill>
                <a:effectLst/>
                <a:uLnTx/>
                <a:uFillTx/>
                <a:latin typeface="メイリオ"/>
                <a:ea typeface="メイリオ"/>
              </a:rPr>
              <a:t>【</a:t>
            </a:r>
            <a:r>
              <a:rPr kumimoji="0" lang="ja-JP" altLang="en-US" b="0" i="0" u="sng" strike="noStrike" kern="0" cap="none" spc="0" normalizeH="0" baseline="0" noProof="0" dirty="0" smtClean="0">
                <a:ln>
                  <a:noFill/>
                </a:ln>
                <a:solidFill>
                  <a:prstClr val="black"/>
                </a:solidFill>
                <a:effectLst/>
                <a:uLnTx/>
                <a:uFillTx/>
                <a:latin typeface="メイリオ"/>
                <a:ea typeface="メイリオ"/>
              </a:rPr>
              <a:t>早期対応</a:t>
            </a:r>
            <a:r>
              <a:rPr kumimoji="0" lang="en-US" altLang="ja-JP" b="0" i="0" u="sng" strike="noStrike" kern="0" cap="none" spc="0" normalizeH="0" baseline="0" noProof="0" dirty="0" smtClean="0">
                <a:ln>
                  <a:noFill/>
                </a:ln>
                <a:solidFill>
                  <a:prstClr val="black"/>
                </a:solidFill>
                <a:effectLst/>
                <a:uLnTx/>
                <a:uFillTx/>
                <a:latin typeface="メイリオ"/>
                <a:ea typeface="メイリオ"/>
              </a:rPr>
              <a:t>】</a:t>
            </a:r>
            <a:endParaRPr kumimoji="0" lang="ja-JP" altLang="en-US" b="0" i="0" u="sng"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◆定期的なアンケート調査や教育相談等を実施し、いじめの早期発見に</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取り組みます。</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◆いじめについての情報は、他の業務に優先して、速やかに「学校いじめ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対策組織」に報告し、組織的対応につなげます。</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◆いじめを受けた子どもを守り通すとともに、いじめた子どもに対して毅然とした指導を行います。</a:t>
            </a:r>
            <a:endParaRPr kumimoji="0" lang="en-US" altLang="ja-JP"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sng" strike="noStrike" kern="0" cap="none" spc="0" normalizeH="0" baseline="0" noProof="0" dirty="0" smtClean="0">
                <a:ln>
                  <a:noFill/>
                </a:ln>
                <a:solidFill>
                  <a:prstClr val="black"/>
                </a:solidFill>
                <a:effectLst/>
                <a:uLnTx/>
                <a:uFillTx/>
                <a:latin typeface="メイリオ"/>
                <a:ea typeface="メイリオ"/>
              </a:rPr>
              <a:t>【</a:t>
            </a:r>
            <a:r>
              <a:rPr kumimoji="0" lang="ja-JP" altLang="en-US" b="0" i="0" u="sng" strike="noStrike" kern="0" cap="none" spc="0" normalizeH="0" baseline="0" noProof="0" dirty="0" smtClean="0">
                <a:ln>
                  <a:noFill/>
                </a:ln>
                <a:solidFill>
                  <a:prstClr val="black"/>
                </a:solidFill>
                <a:effectLst/>
                <a:uLnTx/>
                <a:uFillTx/>
                <a:latin typeface="メイリオ"/>
                <a:ea typeface="メイリオ"/>
              </a:rPr>
              <a:t>指導・支援</a:t>
            </a:r>
            <a:r>
              <a:rPr kumimoji="0" lang="en-US" altLang="ja-JP" b="0" i="0" u="sng" strike="noStrike" kern="0" cap="none" spc="0" normalizeH="0" baseline="0" noProof="0" dirty="0" smtClean="0">
                <a:ln>
                  <a:noFill/>
                </a:ln>
                <a:solidFill>
                  <a:prstClr val="black"/>
                </a:solidFill>
                <a:effectLst/>
                <a:uLnTx/>
                <a:uFillTx/>
                <a:latin typeface="メイリオ"/>
                <a:ea typeface="メイリオ"/>
              </a:rPr>
              <a:t>】</a:t>
            </a:r>
            <a:endParaRPr kumimoji="0" lang="ja-JP" altLang="en-US" b="0" i="0" u="sng"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◆単に謝罪をもって解消とはせず、保護者や関係機関等と連携して支援を継続し、組織的にいじめ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をやめさせ、その再発を防止します。</a:t>
            </a:r>
            <a:endParaRPr kumimoji="0" lang="en-US" altLang="ja-JP"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kern="0" dirty="0">
              <a:solidFill>
                <a:prstClr val="black"/>
              </a:solidFill>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black"/>
                </a:solidFill>
                <a:effectLst/>
                <a:uLnTx/>
                <a:uFillTx/>
                <a:latin typeface="メイリオ"/>
                <a:ea typeface="メイリオ"/>
              </a:rPr>
              <a:t>【</a:t>
            </a: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チェック・改善</a:t>
            </a:r>
            <a:r>
              <a:rPr kumimoji="0" lang="en-US" altLang="ja-JP" sz="1400" b="0" i="0" u="none" strike="noStrike" kern="0" cap="none" spc="0" normalizeH="0" baseline="0" noProof="0" dirty="0" smtClean="0">
                <a:ln>
                  <a:noFill/>
                </a:ln>
                <a:solidFill>
                  <a:prstClr val="black"/>
                </a:solidFill>
                <a:effectLst/>
                <a:uLnTx/>
                <a:uFillTx/>
                <a:latin typeface="メイリオ"/>
                <a:ea typeface="メイリオ"/>
              </a:rPr>
              <a:t>】</a:t>
            </a:r>
            <a:endParaRPr kumimoji="0" lang="ja-JP" altLang="en-US" sz="1400" b="0" i="0" u="none" strike="noStrike" kern="0" cap="none" spc="0" normalizeH="0" baseline="0" noProof="0" dirty="0" smtClean="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◆「学校いじめ防止基本方針」は、児童生徒・保護者・地域住民・関係機関等の意見も取り入れ</a:t>
            </a:r>
            <a:r>
              <a:rPr kumimoji="0" lang="ja-JP" altLang="en-US" sz="1400" b="0" i="0" u="none" strike="noStrike" kern="0" cap="none" spc="0" normalizeH="0" baseline="0" noProof="0" dirty="0" err="1" smtClean="0">
                <a:ln>
                  <a:noFill/>
                </a:ln>
                <a:solidFill>
                  <a:prstClr val="black"/>
                </a:solidFill>
                <a:effectLst/>
                <a:uLnTx/>
                <a:uFillTx/>
                <a:latin typeface="メイリオ"/>
                <a:ea typeface="メイリオ"/>
              </a:rPr>
              <a:t>つ</a:t>
            </a: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a:ea typeface="メイリオ"/>
              </a:rPr>
              <a:t>　　つ、組織で点検・見直しを行い、PDCAサイクルを実行します。</a:t>
            </a:r>
          </a:p>
        </p:txBody>
      </p:sp>
      <p:sp>
        <p:nvSpPr>
          <p:cNvPr id="1863" name="スライド番号プレースホルダー 1"/>
          <p:cNvSpPr>
            <a:spLocks noGrp="1"/>
          </p:cNvSpPr>
          <p:nvPr>
            <p:ph type="sldNum" sz="quarter" idx="12"/>
          </p:nvPr>
        </p:nvSpPr>
        <p:spPr/>
        <p:txBody>
          <a:bodyPr/>
          <a:lstStyle/>
          <a:p>
            <a:pPr>
              <a:defRPr/>
            </a:pPr>
            <a:fld id="{8679811C-638D-4734-AB14-27C76B8E71C0}" type="slidenum">
              <a:rPr lang="ja-JP" altLang="en-US" smtClean="0"/>
              <a:pPr>
                <a:defRPr/>
              </a:pPr>
              <a:t>24</a:t>
            </a:fld>
            <a:endParaRPr lang="ja-JP" altLang="en-US" dirty="0"/>
          </a:p>
        </p:txBody>
      </p:sp>
      <p:sp>
        <p:nvSpPr>
          <p:cNvPr id="1864" name="タイトル 3"/>
          <p:cNvSpPr txBox="1"/>
          <p:nvPr/>
        </p:nvSpPr>
        <p:spPr>
          <a:xfrm>
            <a:off x="683184" y="189000"/>
            <a:ext cx="7344816" cy="576064"/>
          </a:xfrm>
          <a:prstGeom prst="rect">
            <a:avLst/>
          </a:prstGeom>
          <a:solidFill>
            <a:schemeClr val="bg1"/>
          </a:solidFill>
          <a:ln>
            <a:solidFill>
              <a:schemeClr val="tx1"/>
            </a:solidFill>
          </a:ln>
        </p:spPr>
        <p:txBody>
          <a:bodyPr>
            <a:normAutofit/>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algn="ctr"/>
            <a:r>
              <a:rPr lang="ja-JP" altLang="en-US" sz="2800" smtClean="0">
                <a:latin typeface="HGP創英角ｺﾞｼｯｸUB" pitchFamily="50" charset="-128"/>
                <a:ea typeface="HGP創英角ｺﾞｼｯｸUB" pitchFamily="50" charset="-128"/>
              </a:rPr>
              <a:t>　学校いじめ防止基本方針が示す具体例</a:t>
            </a:r>
            <a:endParaRPr lang="ja-JP" altLang="en-US" sz="2800" dirty="0">
              <a:latin typeface="HGP創英角ｺﾞｼｯｸUB" pitchFamily="50" charset="-128"/>
              <a:ea typeface="HGP創英角ｺﾞｼｯｸUB" pitchFamily="50" charset="-128"/>
            </a:endParaRPr>
          </a:p>
        </p:txBody>
      </p:sp>
      <p:pic>
        <p:nvPicPr>
          <p:cNvPr id="1865" name="図 113"/>
          <p:cNvPicPr>
            <a:picLocks noChangeAspect="1"/>
          </p:cNvPicPr>
          <p:nvPr/>
        </p:nvPicPr>
        <p:blipFill>
          <a:blip r:embed="rId1"/>
          <a:stretch>
            <a:fillRect/>
          </a:stretch>
        </p:blipFill>
        <p:spPr>
          <a:xfrm>
            <a:off x="6564663" y="2580500"/>
            <a:ext cx="1360137" cy="1255511"/>
          </a:xfrm>
          <a:prstGeom prst="rect">
            <a:avLst/>
          </a:prstGeom>
        </p:spPr>
      </p:pic>
      <p:pic>
        <p:nvPicPr>
          <p:cNvPr id="1866" name="図 125"/>
          <p:cNvPicPr>
            <a:picLocks noChangeAspect="1"/>
          </p:cNvPicPr>
          <p:nvPr/>
        </p:nvPicPr>
        <p:blipFill>
          <a:blip r:embed="rId2">
            <a:clrChange>
              <a:clrFrom>
                <a:srgbClr val="FFFFFF"/>
              </a:clrFrom>
              <a:clrTo>
                <a:srgbClr val="FFFFFF">
                  <a:alpha val="0"/>
                </a:srgbClr>
              </a:clrTo>
            </a:clrChange>
          </a:blip>
          <a:srcRect l="7460" t="24562" r="64352" b="45862"/>
          <a:stretch>
            <a:fillRect/>
          </a:stretch>
        </p:blipFill>
        <p:spPr>
          <a:xfrm>
            <a:off x="6702462" y="2942535"/>
            <a:ext cx="1454016" cy="791806"/>
          </a:xfrm>
          <a:prstGeom prst="rect">
            <a:avLst/>
          </a:prstGeom>
        </p:spPr>
      </p:pic>
      <p:sp>
        <p:nvSpPr>
          <p:cNvPr id="1867" name="角丸四角形 6"/>
          <p:cNvSpPr/>
          <p:nvPr/>
        </p:nvSpPr>
        <p:spPr>
          <a:xfrm>
            <a:off x="331853" y="3140968"/>
            <a:ext cx="8640960" cy="1296144"/>
          </a:xfrm>
          <a:prstGeom prst="roundRect">
            <a:avLst/>
          </a:prstGeom>
          <a:solidFill>
            <a:schemeClr val="accent5">
              <a:alpha val="3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早期発見・予防</a:t>
            </a:r>
          </a:p>
        </p:txBody>
      </p:sp>
      <p:sp>
        <p:nvSpPr>
          <p:cNvPr id="1868" name="角丸四角形 6"/>
          <p:cNvSpPr/>
          <p:nvPr/>
        </p:nvSpPr>
        <p:spPr>
          <a:xfrm>
            <a:off x="259844" y="911853"/>
            <a:ext cx="8712969" cy="2033815"/>
          </a:xfrm>
          <a:prstGeom prst="roundRect">
            <a:avLst/>
          </a:prstGeom>
          <a:solidFill>
            <a:srgbClr val="FFC000">
              <a:alpha val="3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40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未然防止</a:t>
            </a:r>
          </a:p>
        </p:txBody>
      </p:sp>
      <p:sp>
        <p:nvSpPr>
          <p:cNvPr id="1869" name="角丸四角形 6"/>
          <p:cNvSpPr/>
          <p:nvPr/>
        </p:nvSpPr>
        <p:spPr>
          <a:xfrm>
            <a:off x="323528" y="4653136"/>
            <a:ext cx="8568952" cy="792088"/>
          </a:xfrm>
          <a:prstGeom prst="roundRect">
            <a:avLst/>
          </a:prstGeom>
          <a:solidFill>
            <a:srgbClr val="00B0F0">
              <a:alpha val="3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解消・支援</a:t>
            </a:r>
          </a:p>
        </p:txBody>
      </p:sp>
      <p:sp>
        <p:nvSpPr>
          <p:cNvPr id="1870" name="角丸四角形 6"/>
          <p:cNvSpPr/>
          <p:nvPr/>
        </p:nvSpPr>
        <p:spPr>
          <a:xfrm>
            <a:off x="395536" y="5542210"/>
            <a:ext cx="8496944" cy="911126"/>
          </a:xfrm>
          <a:prstGeom prst="roundRect">
            <a:avLst/>
          </a:prstGeom>
          <a:solidFill>
            <a:srgbClr val="FF66CC">
              <a:alpha val="3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方針・チェック・改善</a:t>
            </a:r>
          </a:p>
        </p:txBody>
      </p:sp>
    </p:spTree>
    <p:extLst>
      <p:ext uri="{BB962C8B-B14F-4D97-AF65-F5344CB8AC3E}">
        <p14:creationId xmlns:p14="http://schemas.microsoft.com/office/powerpoint/2010/main" val="18577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8"/>
                                        </p:tgtEl>
                                        <p:attrNameLst>
                                          <p:attrName>style.visibility</p:attrName>
                                        </p:attrNameLst>
                                      </p:cBhvr>
                                      <p:to>
                                        <p:strVal val="visible"/>
                                      </p:to>
                                    </p:set>
                                    <p:animEffect transition="in" filter="fade">
                                      <p:cBhvr>
                                        <p:cTn id="7" dur="500"/>
                                        <p:tgtEl>
                                          <p:spTgt spid="18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67"/>
                                        </p:tgtEl>
                                        <p:attrNameLst>
                                          <p:attrName>style.visibility</p:attrName>
                                        </p:attrNameLst>
                                      </p:cBhvr>
                                      <p:to>
                                        <p:strVal val="visible"/>
                                      </p:to>
                                    </p:set>
                                    <p:animEffect transition="in" filter="fade">
                                      <p:cBhvr>
                                        <p:cTn id="12" dur="500"/>
                                        <p:tgtEl>
                                          <p:spTgt spid="18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9"/>
                                        </p:tgtEl>
                                        <p:attrNameLst>
                                          <p:attrName>style.visibility</p:attrName>
                                        </p:attrNameLst>
                                      </p:cBhvr>
                                      <p:to>
                                        <p:strVal val="visible"/>
                                      </p:to>
                                    </p:set>
                                    <p:animEffect transition="in" filter="fade">
                                      <p:cBhvr>
                                        <p:cTn id="17" dur="500"/>
                                        <p:tgtEl>
                                          <p:spTgt spid="18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70"/>
                                        </p:tgtEl>
                                        <p:attrNameLst>
                                          <p:attrName>style.visibility</p:attrName>
                                        </p:attrNameLst>
                                      </p:cBhvr>
                                      <p:to>
                                        <p:strVal val="visible"/>
                                      </p:to>
                                    </p:set>
                                    <p:animEffect transition="in" filter="fade">
                                      <p:cBhvr>
                                        <p:cTn id="22" dur="500"/>
                                        <p:tgtEl>
                                          <p:spTgt spid="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 grpId="0" animBg="1" autoUpdateAnimBg="0"/>
      <p:bldP spid="1868" grpId="0" animBg="1" autoUpdateAnimBg="0"/>
      <p:bldP spid="1869" grpId="0" animBg="1" autoUpdateAnimBg="0"/>
      <p:bldP spid="187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76" name="タイトル 3"/>
          <p:cNvSpPr>
            <a:spLocks noGrp="1"/>
          </p:cNvSpPr>
          <p:nvPr>
            <p:ph type="title"/>
          </p:nvPr>
        </p:nvSpPr>
        <p:spPr>
          <a:xfrm>
            <a:off x="323528" y="621000"/>
            <a:ext cx="8229600" cy="473585"/>
          </a:xfrm>
          <a:solidFill>
            <a:srgbClr val="002060"/>
          </a:solidFill>
        </p:spPr>
        <p:txBody>
          <a:bodyPr/>
          <a:lstStyle/>
          <a:p>
            <a:pPr algn="ctr"/>
            <a:r>
              <a:rPr lang="ja-JP" altLang="en-US" b="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子どもが主体的に</a:t>
            </a:r>
            <a:r>
              <a:rPr kumimoji="1" lang="ja-JP" altLang="en-US" b="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いじめ防止へ</a:t>
            </a:r>
          </a:p>
        </p:txBody>
      </p:sp>
      <p:sp>
        <p:nvSpPr>
          <p:cNvPr id="1877" name="下矢印 9"/>
          <p:cNvSpPr/>
          <p:nvPr/>
        </p:nvSpPr>
        <p:spPr>
          <a:xfrm>
            <a:off x="-1548000" y="3680965"/>
            <a:ext cx="115212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78" name="図 534"/>
          <p:cNvPicPr>
            <a:picLocks noChangeAspect="1"/>
          </p:cNvPicPr>
          <p:nvPr/>
        </p:nvPicPr>
        <p:blipFill>
          <a:blip r:embed="rId1"/>
          <a:stretch>
            <a:fillRect/>
          </a:stretch>
        </p:blipFill>
        <p:spPr>
          <a:xfrm>
            <a:off x="468000" y="1213425"/>
            <a:ext cx="4076700" cy="5743575"/>
          </a:xfrm>
          <a:prstGeom prst="rect">
            <a:avLst/>
          </a:prstGeom>
        </p:spPr>
      </p:pic>
      <p:sp>
        <p:nvSpPr>
          <p:cNvPr id="1879" name="正方形/長方形 5"/>
          <p:cNvSpPr/>
          <p:nvPr/>
        </p:nvSpPr>
        <p:spPr>
          <a:xfrm>
            <a:off x="4811017" y="1773000"/>
            <a:ext cx="3936983" cy="3784759"/>
          </a:xfrm>
          <a:prstGeom prst="wedgeRectCallout">
            <a:avLst>
              <a:gd name="adj1" fmla="val -63408"/>
              <a:gd name="adj2" fmla="val 47814"/>
            </a:avLst>
          </a:prstGeom>
          <a:ln w="28575">
            <a:solidFill>
              <a:srgbClr val="C00000"/>
            </a:solidFill>
          </a:ln>
        </p:spPr>
        <p:txBody>
          <a:bodyPr wrap="square">
            <a:spAutoFit/>
          </a:bodyPr>
          <a:lstStyle/>
          <a:p>
            <a:pPr lvl="0"/>
            <a:r>
              <a:rPr lang="ja-JP" altLang="en-US" sz="4000" dirty="0">
                <a:latin typeface="HG丸ｺﾞｼｯｸM-PRO" pitchFamily="50" charset="-128"/>
                <a:ea typeface="HG丸ｺﾞｼｯｸM-PRO" pitchFamily="50" charset="-128"/>
                <a:cs typeface="Times New Roman" pitchFamily="18" charset="0"/>
              </a:rPr>
              <a:t>「自分たちから行動を起こし、自分たちですべての学校からいじめをなくしていこう」</a:t>
            </a:r>
            <a:endParaRPr lang="en-US" altLang="ja-JP" sz="3600" dirty="0">
              <a:latin typeface="HG丸ｺﾞｼｯｸM-PRO" pitchFamily="50" charset="-128"/>
              <a:ea typeface="HG丸ｺﾞｼｯｸM-PRO" pitchFamily="50" charset="-128"/>
              <a:cs typeface="Times New Roman" pitchFamily="18" charset="0"/>
            </a:endParaRPr>
          </a:p>
        </p:txBody>
      </p:sp>
      <p:sp>
        <p:nvSpPr>
          <p:cNvPr id="1880" name="タイトル 290"/>
          <p:cNvSpPr/>
          <p:nvPr/>
        </p:nvSpPr>
        <p:spPr>
          <a:xfrm>
            <a:off x="108000" y="-27000"/>
            <a:ext cx="8458200" cy="68556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3200" dirty="0">
                <a:latin typeface="HG丸ｺﾞｼｯｸM-PRO" pitchFamily="50" charset="-128"/>
                <a:ea typeface="HG丸ｺﾞｼｯｸM-PRO" pitchFamily="50" charset="-128"/>
              </a:rPr>
              <a:t>　子どもは？</a:t>
            </a:r>
            <a:endParaRPr lang="en-US" altLang="ja-JP" sz="3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41289147"/>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6" name="四角形 1813"/>
          <p:cNvSpPr>
            <a:spLocks noGrp="1"/>
          </p:cNvSpPr>
          <p:nvPr>
            <p:ph type="sldNum" sz="quarter" idx="12"/>
          </p:nvPr>
        </p:nvSpPr>
        <p:spPr>
          <a:prstGeom prst="rect">
            <a:avLst/>
          </a:prstGeom>
        </p:spPr>
        <p:txBody>
          <a:bodyPr/>
          <a:lstStyle>
            <a:lvl1pPr>
              <a:defRPr/>
            </a:lvl1pPr>
          </a:lstStyle>
          <a:p>
            <a:pPr>
              <a:defRPr/>
            </a:pPr>
            <a:fld id="{866BC986-8573-4CB6-88B5-EB50399B64A0}" type="slidenum">
              <a:rPr lang="ja-JP" altLang="en-US"/>
              <a:pPr>
                <a:defRPr/>
              </a:pPr>
              <a:t>26</a:t>
            </a:fld>
            <a:endParaRPr lang="ja-JP" altLang="en-US" dirty="0"/>
          </a:p>
        </p:txBody>
      </p:sp>
      <p:pic>
        <p:nvPicPr>
          <p:cNvPr id="1887" name="四角形 1812"/>
          <p:cNvPicPr>
            <a:picLocks noGrp="1"/>
          </p:cNvPicPr>
          <p:nvPr>
            <p:ph idx="1"/>
          </p:nvPr>
        </p:nvPicPr>
        <p:blipFill>
          <a:blip r:embed="rId1"/>
          <a:srcRect l="29065" t="7019" r="30499" b="11487"/>
          <a:stretch>
            <a:fillRect/>
          </a:stretch>
        </p:blipFill>
        <p:spPr>
          <a:xfrm>
            <a:off x="2629896" y="-5126"/>
            <a:ext cx="6056905" cy="6863127"/>
          </a:xfrm>
          <a:prstGeom prst="rect">
            <a:avLst/>
          </a:prstGeom>
        </p:spPr>
      </p:pic>
      <p:sp>
        <p:nvSpPr>
          <p:cNvPr id="1888" name="タイトル 1900"/>
          <p:cNvSpPr/>
          <p:nvPr/>
        </p:nvSpPr>
        <p:spPr>
          <a:xfrm>
            <a:off x="0" y="1413000"/>
            <a:ext cx="2621907" cy="1436835"/>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algn="l" fontAlgn="auto">
              <a:lnSpc>
                <a:spcPct val="100000"/>
              </a:lnSpc>
              <a:spcBef>
                <a:spcPts val="0"/>
              </a:spcBef>
              <a:spcAft>
                <a:spcPts val="1800"/>
              </a:spcAft>
              <a:defRPr/>
            </a:pPr>
            <a:r>
              <a:rPr lang="ja-JP" altLang="en-US" sz="2800" dirty="0">
                <a:latin typeface="HG丸ｺﾞｼｯｸM-PRO" pitchFamily="50" charset="-128"/>
                <a:ea typeface="HG丸ｺﾞｼｯｸM-PRO" pitchFamily="50" charset="-128"/>
              </a:rPr>
              <a:t>２　私たち大人</a:t>
            </a:r>
          </a:p>
          <a:p>
            <a:pPr algn="l" fontAlgn="auto">
              <a:lnSpc>
                <a:spcPct val="100000"/>
              </a:lnSpc>
              <a:spcBef>
                <a:spcPts val="0"/>
              </a:spcBef>
              <a:spcAft>
                <a:spcPts val="1800"/>
              </a:spcAft>
              <a:defRPr/>
            </a:pPr>
            <a:r>
              <a:rPr lang="ja-JP" altLang="en-US" sz="2800" dirty="0">
                <a:latin typeface="HG丸ｺﾞｼｯｸM-PRO" pitchFamily="50" charset="-128"/>
                <a:ea typeface="HG丸ｺﾞｼｯｸM-PRO" pitchFamily="50" charset="-128"/>
              </a:rPr>
              <a:t>　ができること　</a:t>
            </a:r>
          </a:p>
        </p:txBody>
      </p:sp>
      <p:sp>
        <p:nvSpPr>
          <p:cNvPr id="1889" name="タイトル 291"/>
          <p:cNvSpPr/>
          <p:nvPr/>
        </p:nvSpPr>
        <p:spPr>
          <a:xfrm>
            <a:off x="0" y="315780"/>
            <a:ext cx="2843247" cy="68556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3200" dirty="0">
                <a:solidFill>
                  <a:schemeClr val="tx1"/>
                </a:solidFill>
                <a:latin typeface="HG丸ｺﾞｼｯｸM-PRO" pitchFamily="50" charset="-128"/>
                <a:ea typeface="HG丸ｺﾞｼｯｸM-PRO" pitchFamily="50" charset="-128"/>
              </a:rPr>
              <a:t>　大人は？</a:t>
            </a:r>
            <a:endParaRPr lang="en-US" altLang="ja-JP" sz="3200" dirty="0">
              <a:solidFill>
                <a:schemeClr val="tx1"/>
              </a:solidFill>
              <a:latin typeface="HG丸ｺﾞｼｯｸM-PRO" pitchFamily="50" charset="-128"/>
              <a:ea typeface="HG丸ｺﾞｼｯｸM-PRO"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95" name="四角形 1902"/>
          <p:cNvSpPr>
            <a:spLocks noGrp="1"/>
          </p:cNvSpPr>
          <p:nvPr>
            <p:ph type="sldNum" sz="quarter" idx="12"/>
          </p:nvPr>
        </p:nvSpPr>
        <p:spPr>
          <a:prstGeom prst="rect">
            <a:avLst/>
          </a:prstGeom>
        </p:spPr>
        <p:txBody>
          <a:bodyPr/>
          <a:lstStyle>
            <a:lvl1pPr>
              <a:defRPr/>
            </a:lvl1pPr>
          </a:lstStyle>
          <a:p>
            <a:pPr>
              <a:defRPr/>
            </a:pPr>
            <a:fld id="{866BC986-8573-4CB6-88B5-EB50399B64A0}" type="slidenum">
              <a:rPr lang="ja-JP" altLang="en-US"/>
              <a:pPr>
                <a:defRPr/>
              </a:pPr>
              <a:t>27</a:t>
            </a:fld>
            <a:endParaRPr lang="ja-JP" altLang="en-US" dirty="0"/>
          </a:p>
        </p:txBody>
      </p:sp>
      <p:pic>
        <p:nvPicPr>
          <p:cNvPr id="1896" name="図 1819"/>
          <p:cNvPicPr>
            <a:picLocks noChangeAspect="1"/>
          </p:cNvPicPr>
          <p:nvPr/>
        </p:nvPicPr>
        <p:blipFill>
          <a:blip r:embed="rId1"/>
          <a:srcRect l="12868" t="7628" r="14398" b="16620"/>
          <a:stretch>
            <a:fillRect/>
          </a:stretch>
        </p:blipFill>
        <p:spPr>
          <a:xfrm>
            <a:off x="174071" y="845803"/>
            <a:ext cx="8851421" cy="5182983"/>
          </a:xfrm>
          <a:prstGeom prst="rect">
            <a:avLst/>
          </a:prstGeom>
          <a:ln w="38100">
            <a:solidFill>
              <a:schemeClr val="tx1"/>
            </a:solidFill>
          </a:ln>
        </p:spPr>
      </p:pic>
      <p:sp>
        <p:nvSpPr>
          <p:cNvPr id="1897" name="タイトル 1900"/>
          <p:cNvSpPr/>
          <p:nvPr/>
        </p:nvSpPr>
        <p:spPr>
          <a:xfrm>
            <a:off x="0" y="0"/>
            <a:ext cx="7772400" cy="7651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3200" dirty="0">
                <a:latin typeface="HG丸ｺﾞｼｯｸM-PRO" pitchFamily="50" charset="-128"/>
                <a:ea typeface="HG丸ｺﾞｼｯｸM-PRO" pitchFamily="50" charset="-128"/>
              </a:rPr>
              <a:t>２　私たち大人ができること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03" name="スライド番号プレースホルダ 3"/>
          <p:cNvSpPr>
            <a:spLocks noGrp="1"/>
          </p:cNvSpPr>
          <p:nvPr>
            <p:ph type="sldNum" sz="quarter" idx="12"/>
          </p:nvPr>
        </p:nvSpPr>
        <p:spPr>
          <a:xfrm>
            <a:off x="6830888" y="6376243"/>
            <a:ext cx="2133600" cy="365125"/>
          </a:xfrm>
        </p:spPr>
        <p:txBody>
          <a:bodyPr/>
          <a:lstStyle/>
          <a:p>
            <a:fld id="{03FFE514-E47F-40B2-B493-09E76EE8B600}" type="slidenum">
              <a:rPr kumimoji="1" lang="ja-JP" altLang="en-US" sz="2000" smtClean="0">
                <a:solidFill>
                  <a:schemeClr val="tx1"/>
                </a:solidFill>
              </a:rPr>
              <a:pPr/>
              <a:t>28</a:t>
            </a:fld>
            <a:endParaRPr kumimoji="1" lang="ja-JP" altLang="en-US" sz="2000" dirty="0">
              <a:solidFill>
                <a:schemeClr val="tx1"/>
              </a:solidFill>
            </a:endParaRPr>
          </a:p>
        </p:txBody>
      </p:sp>
      <p:sp>
        <p:nvSpPr>
          <p:cNvPr id="1904" name="タイトル 512"/>
          <p:cNvSpPr>
            <a:spLocks noGrp="1"/>
          </p:cNvSpPr>
          <p:nvPr>
            <p:ph type="title"/>
          </p:nvPr>
        </p:nvSpPr>
        <p:spPr>
          <a:xfrm>
            <a:off x="460147" y="1052936"/>
            <a:ext cx="8223947" cy="576064"/>
          </a:xfrm>
          <a:ln>
            <a:solidFill>
              <a:schemeClr val="tx1"/>
            </a:solidFill>
          </a:ln>
        </p:spPr>
        <p:txBody>
          <a:bodyPr>
            <a:normAutofit/>
          </a:bodyPr>
          <a:lstStyle/>
          <a:p>
            <a:pPr algn="ctr"/>
            <a:r>
              <a:rPr kumimoji="1" lang="ja-JP" altLang="en-US" sz="2800" dirty="0">
                <a:latin typeface="HGP創英角ｺﾞｼｯｸUB" pitchFamily="50" charset="-128"/>
                <a:ea typeface="HGP創英角ｺﾞｼｯｸUB" pitchFamily="50" charset="-128"/>
              </a:rPr>
              <a:t>　いじめの問題に「県民総ぐるみ」で取り組むために</a:t>
            </a:r>
          </a:p>
        </p:txBody>
      </p:sp>
      <p:pic>
        <p:nvPicPr>
          <p:cNvPr id="1905" name="図 2330"/>
          <p:cNvPicPr>
            <a:picLocks noChangeAspect="1"/>
          </p:cNvPicPr>
          <p:nvPr/>
        </p:nvPicPr>
        <p:blipFill>
          <a:blip r:embed="rId1"/>
          <a:srcRect l="16544" t="28609" r="7506" b="35420"/>
          <a:stretch>
            <a:fillRect/>
          </a:stretch>
        </p:blipFill>
        <p:spPr>
          <a:xfrm>
            <a:off x="32608" y="2853000"/>
            <a:ext cx="9075392" cy="2416581"/>
          </a:xfrm>
          <a:prstGeom prst="rect">
            <a:avLst/>
          </a:prstGeom>
          <a:ln>
            <a:solidFill>
              <a:schemeClr val="tx1"/>
            </a:solidFill>
          </a:ln>
        </p:spPr>
      </p:pic>
      <p:sp>
        <p:nvSpPr>
          <p:cNvPr id="1906" name="タイトル 362"/>
          <p:cNvSpPr/>
          <p:nvPr/>
        </p:nvSpPr>
        <p:spPr>
          <a:xfrm>
            <a:off x="145800" y="45000"/>
            <a:ext cx="8458200" cy="7651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fontAlgn="auto">
              <a:lnSpc>
                <a:spcPct val="150000"/>
              </a:lnSpc>
              <a:spcBef>
                <a:spcPts val="0"/>
              </a:spcBef>
              <a:spcAft>
                <a:spcPts val="1800"/>
              </a:spcAft>
              <a:defRPr/>
            </a:pPr>
            <a:r>
              <a:rPr lang="ja-JP" altLang="en-US" sz="3200" dirty="0">
                <a:latin typeface="HG丸ｺﾞｼｯｸM-PRO" pitchFamily="50" charset="-128"/>
                <a:ea typeface="HG丸ｺﾞｼｯｸM-PRO" pitchFamily="50" charset="-128"/>
              </a:rPr>
              <a:t>　家庭や地域は？</a:t>
            </a:r>
            <a:endParaRPr lang="en-US" altLang="ja-JP" sz="3200" dirty="0">
              <a:latin typeface="HG丸ｺﾞｼｯｸM-PRO" pitchFamily="50" charset="-128"/>
              <a:ea typeface="HG丸ｺﾞｼｯｸM-PRO" pitchFamily="50" charset="-128"/>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12" name="テキスト ボックス 1027"/>
          <p:cNvSpPr>
            <a:spLocks noChangeArrowheads="1"/>
          </p:cNvSpPr>
          <p:nvPr/>
        </p:nvSpPr>
        <p:spPr>
          <a:xfrm>
            <a:off x="2124000" y="3073382"/>
            <a:ext cx="5220056" cy="568209"/>
          </a:xfrm>
          <a:prstGeom prst="ellipse">
            <a:avLst/>
          </a:prstGeom>
          <a:noFill/>
          <a:ln w="38100">
            <a:solidFill>
              <a:srgbClr val="00C044"/>
            </a:solidFill>
            <a:prstDash val="solid"/>
            <a:miter/>
          </a:ln>
        </p:spPr>
        <p:txBody>
          <a:bodyPr wrap="square" anchor="ctr" anchorCtr="0">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algn="ctr" eaLnBrk="1" fontAlgn="base" hangingPunct="1">
              <a:spcBef>
                <a:spcPct val="0"/>
              </a:spcBef>
              <a:buFontTx/>
              <a:buNone/>
            </a:pPr>
            <a:r>
              <a:rPr lang="ja-JP" altLang="en-US" sz="2000" b="1" noProof="0" dirty="0">
                <a:solidFill>
                  <a:srgbClr val="000000"/>
                </a:solidFill>
                <a:effectLst/>
              </a:rPr>
              <a:t>連携・協力</a:t>
            </a:r>
          </a:p>
        </p:txBody>
      </p:sp>
      <p:sp>
        <p:nvSpPr>
          <p:cNvPr id="1913" name="正方形/長方形 2387"/>
          <p:cNvSpPr/>
          <p:nvPr/>
        </p:nvSpPr>
        <p:spPr>
          <a:xfrm>
            <a:off x="5687031" y="908016"/>
            <a:ext cx="3060971" cy="5771791"/>
          </a:xfrm>
          <a:prstGeom prst="roundRect">
            <a:avLst/>
          </a:prstGeom>
          <a:solidFill>
            <a:srgbClr val="D4F3B5"/>
          </a:solidFill>
          <a:ln w="25400" cap="flat" cmpd="sng" algn="ctr">
            <a:solidFill>
              <a:srgbClr val="00C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1914" name="正方形/長方形 6"/>
          <p:cNvSpPr/>
          <p:nvPr/>
        </p:nvSpPr>
        <p:spPr>
          <a:xfrm>
            <a:off x="406183" y="931649"/>
            <a:ext cx="3373817" cy="57467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1915" name="テキスト ボックス 4"/>
          <p:cNvSpPr txBox="1">
            <a:spLocks noChangeArrowheads="1"/>
          </p:cNvSpPr>
          <p:nvPr/>
        </p:nvSpPr>
        <p:spPr>
          <a:xfrm>
            <a:off x="6207800" y="1510829"/>
            <a:ext cx="2100072" cy="599271"/>
          </a:xfrm>
          <a:prstGeom prst="rect">
            <a:avLst/>
          </a:prstGeom>
          <a:solidFill>
            <a:schemeClr val="accent6">
              <a:lumMod val="20000"/>
              <a:lumOff val="80000"/>
            </a:schemeClr>
          </a:solid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3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panose="020B0600070205080204" pitchFamily="50" charset="-128"/>
                <a:cs typeface="+mn-cs"/>
              </a:rPr>
              <a:t>ＰＴＡ・地域</a:t>
            </a:r>
          </a:p>
        </p:txBody>
      </p:sp>
      <p:sp>
        <p:nvSpPr>
          <p:cNvPr id="1916" name="正方形/長方形 7"/>
          <p:cNvSpPr/>
          <p:nvPr/>
        </p:nvSpPr>
        <p:spPr>
          <a:xfrm>
            <a:off x="1488281" y="608863"/>
            <a:ext cx="792163" cy="7604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917" name="円/楕円 8"/>
          <p:cNvSpPr/>
          <p:nvPr/>
        </p:nvSpPr>
        <p:spPr>
          <a:xfrm>
            <a:off x="1655763" y="800941"/>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918" name="下矢印 9"/>
          <p:cNvSpPr/>
          <p:nvPr/>
        </p:nvSpPr>
        <p:spPr>
          <a:xfrm rot="10800000">
            <a:off x="9829913" y="4791869"/>
            <a:ext cx="1544637" cy="490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919" name="直線コネクタ 30"/>
          <p:cNvCxnSpPr>
            <a:cxnSpLocks noChangeShapeType="1"/>
            <a:stCxn id="1917" idx="0"/>
          </p:cNvCxnSpPr>
          <p:nvPr/>
        </p:nvCxnSpPr>
        <p:spPr>
          <a:xfrm flipH="1">
            <a:off x="1869983" y="798419"/>
            <a:ext cx="14007"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0" name="直線コネクタ 1030"/>
          <p:cNvCxnSpPr>
            <a:cxnSpLocks noChangeShapeType="1"/>
          </p:cNvCxnSpPr>
          <p:nvPr/>
        </p:nvCxnSpPr>
        <p:spPr>
          <a:xfrm>
            <a:off x="1889499" y="1069611"/>
            <a:ext cx="179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1" name="円/楕円 1047"/>
          <p:cNvSpPr/>
          <p:nvPr/>
        </p:nvSpPr>
        <p:spPr>
          <a:xfrm>
            <a:off x="541104" y="1582800"/>
            <a:ext cx="2878896" cy="3290005"/>
          </a:xfrm>
          <a:prstGeom prst="ellipse">
            <a:avLst/>
          </a:prstGeom>
          <a:solidFill>
            <a:srgbClr val="FFFF00"/>
          </a:solidFill>
          <a:ln>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HGｺﾞｼｯｸE" panose="020B0909000000000000" pitchFamily="49" charset="-128"/>
                <a:ea typeface="HGｺﾞｼｯｸE" panose="020B0909000000000000" pitchFamily="49" charset="-128"/>
                <a:cs typeface="+mn-cs"/>
              </a:rPr>
              <a:t>　学校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HGｺﾞｼｯｸE" panose="020B0909000000000000" pitchFamily="49" charset="-128"/>
                <a:ea typeface="HGｺﾞｼｯｸE" panose="020B0909000000000000" pitchFamily="49" charset="-128"/>
                <a:cs typeface="+mn-cs"/>
              </a:rPr>
              <a:t>　いじめ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HGｺﾞｼｯｸE" panose="020B0909000000000000" pitchFamily="49" charset="-128"/>
                <a:ea typeface="HGｺﾞｼｯｸE" panose="020B0909000000000000" pitchFamily="49" charset="-128"/>
                <a:cs typeface="+mn-cs"/>
              </a:rPr>
              <a:t>　対策組織</a:t>
            </a:r>
          </a:p>
        </p:txBody>
      </p:sp>
      <p:sp>
        <p:nvSpPr>
          <p:cNvPr id="1922" name="テキスト ボックス 2"/>
          <p:cNvSpPr txBox="1">
            <a:spLocks noChangeArrowheads="1"/>
          </p:cNvSpPr>
          <p:nvPr/>
        </p:nvSpPr>
        <p:spPr>
          <a:xfrm>
            <a:off x="477040" y="1077164"/>
            <a:ext cx="2870960" cy="348999"/>
          </a:xfrm>
          <a:prstGeom prst="rect">
            <a:avLst/>
          </a:prstGeom>
          <a:solidFill>
            <a:srgbClr val="FFFF00"/>
          </a:solidFill>
          <a:ln w="12700">
            <a:solidFill>
              <a:schemeClr val="tx1"/>
            </a:solidFill>
            <a:miter/>
          </a:ln>
        </p:spPr>
        <p:txBody>
          <a:bodyPr wrap="square" tIns="36000" bIns="36000">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eaLnBrk="1" fontAlgn="base" hangingPunct="1">
              <a:spcBef>
                <a:spcPct val="0"/>
              </a:spcBef>
              <a:buFontTx/>
              <a:buNone/>
            </a:pPr>
            <a:r>
              <a:rPr lang="ja-JP" altLang="en-US" sz="1800" b="1" noProof="0" dirty="0">
                <a:solidFill>
                  <a:srgbClr val="000000"/>
                </a:solidFill>
                <a:effectLst/>
                <a:latin typeface="ＭＳ Ｐゴシック" pitchFamily="55" charset="-128"/>
              </a:rPr>
              <a:t>学校いじめ防止基本方針</a:t>
            </a:r>
            <a:endParaRPr lang="ja-JP" altLang="en-US" sz="1400" b="1" noProof="0" dirty="0">
              <a:solidFill>
                <a:srgbClr val="000000"/>
              </a:solidFill>
              <a:effectLst/>
            </a:endParaRPr>
          </a:p>
        </p:txBody>
      </p:sp>
      <p:sp>
        <p:nvSpPr>
          <p:cNvPr id="1923" name="テキスト ボックス 10"/>
          <p:cNvSpPr txBox="1">
            <a:spLocks noChangeArrowheads="1"/>
          </p:cNvSpPr>
          <p:nvPr/>
        </p:nvSpPr>
        <p:spPr>
          <a:xfrm>
            <a:off x="3564000" y="1053000"/>
            <a:ext cx="2373849" cy="322272"/>
          </a:xfrm>
          <a:prstGeom prst="rect">
            <a:avLst/>
          </a:prstGeom>
          <a:solidFill>
            <a:srgbClr val="92D050"/>
          </a:solidFill>
          <a:ln w="38100">
            <a:solidFill>
              <a:schemeClr val="tx1"/>
            </a:solidFill>
            <a:prstDash val="dash"/>
            <a:miter/>
          </a:ln>
        </p:spPr>
        <p:txBody>
          <a:bodyPr wrap="squar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algn="ctr" fontAlgn="base">
              <a:spcBef>
                <a:spcPct val="0"/>
              </a:spcBef>
              <a:buFontTx/>
              <a:buNone/>
            </a:pPr>
            <a:r>
              <a:rPr lang="ja-JP" altLang="en-US" sz="1500" b="1" i="1" u="sng" noProof="0" dirty="0">
                <a:solidFill>
                  <a:srgbClr val="C00000"/>
                </a:solidFill>
                <a:effectLst/>
                <a:latin typeface="Tahoma" pitchFamily="39" charset="0"/>
              </a:rPr>
              <a:t>みんなのものとする</a:t>
            </a:r>
            <a:endParaRPr lang="ja-JP" altLang="en-US" sz="700" b="1" i="1" u="sng" noProof="0" dirty="0">
              <a:solidFill>
                <a:srgbClr val="C00000"/>
              </a:solidFill>
              <a:effectLst/>
              <a:latin typeface="Tahoma" pitchFamily="39" charset="0"/>
            </a:endParaRPr>
          </a:p>
        </p:txBody>
      </p:sp>
      <p:sp>
        <p:nvSpPr>
          <p:cNvPr id="1924" name="タイトル 2386"/>
          <p:cNvSpPr>
            <a:spLocks noGrp="1"/>
          </p:cNvSpPr>
          <p:nvPr>
            <p:ph type="title"/>
          </p:nvPr>
        </p:nvSpPr>
        <p:spPr>
          <a:xfrm>
            <a:off x="3217744" y="189000"/>
            <a:ext cx="3370256" cy="580152"/>
          </a:xfrm>
        </p:spPr>
        <p:txBody>
          <a:bodyPr>
            <a:normAutofit fontScale="90000"/>
          </a:bodyPr>
          <a:lstStyle/>
          <a:p>
            <a:r>
              <a:rPr kumimoji="1" lang="ja-JP" altLang="en-US" sz="3555" dirty="0"/>
              <a:t>学校と地域の連携　　　　</a:t>
            </a:r>
          </a:p>
        </p:txBody>
      </p:sp>
      <p:sp>
        <p:nvSpPr>
          <p:cNvPr id="1925" name="図形 2388"/>
          <p:cNvSpPr/>
          <p:nvPr/>
        </p:nvSpPr>
        <p:spPr>
          <a:xfrm>
            <a:off x="3488733" y="1539856"/>
            <a:ext cx="2596201" cy="1796054"/>
          </a:xfrm>
          <a:prstGeom prst="rightArrow">
            <a:avLst>
              <a:gd name="adj1" fmla="val 78512"/>
              <a:gd name="adj2" fmla="val 239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base" hangingPunct="1">
              <a:spcBef>
                <a:spcPct val="0"/>
              </a:spcBef>
              <a:buFontTx/>
              <a:buNone/>
            </a:pPr>
            <a:r>
              <a:rPr lang="ja-JP" altLang="en-US" sz="1800" noProof="0" dirty="0">
                <a:solidFill>
                  <a:srgbClr val="000000"/>
                </a:solidFill>
                <a:effectLst/>
                <a:latin typeface="AR P丸ゴシック体E"/>
                <a:ea typeface="AR P丸ゴシック体E"/>
              </a:rPr>
              <a:t>・学校いじめ防止基本方針の周知</a:t>
            </a:r>
            <a:endParaRPr lang="en-US" altLang="ja-JP" sz="1800" noProof="0" dirty="0">
              <a:solidFill>
                <a:srgbClr val="000000"/>
              </a:solidFill>
              <a:effectLst/>
              <a:latin typeface="AR P丸ゴシック体E"/>
              <a:ea typeface="AR P丸ゴシック体E"/>
            </a:endParaRPr>
          </a:p>
          <a:p>
            <a:pPr eaLnBrk="1" fontAlgn="base" hangingPunct="1">
              <a:spcBef>
                <a:spcPct val="0"/>
              </a:spcBef>
              <a:buFontTx/>
              <a:buNone/>
            </a:pPr>
            <a:r>
              <a:rPr lang="ja-JP" altLang="en-US" sz="1800" noProof="0" dirty="0">
                <a:solidFill>
                  <a:srgbClr val="000000"/>
                </a:solidFill>
                <a:effectLst/>
                <a:latin typeface="AR P丸ゴシック体E"/>
                <a:ea typeface="AR P丸ゴシック体E"/>
              </a:rPr>
              <a:t>・イベントや行事への参加依頼</a:t>
            </a:r>
            <a:endParaRPr>
              <a:latin typeface="AR P丸ゴシック体E"/>
              <a:ea typeface="AR P丸ゴシック体E"/>
            </a:endParaRPr>
          </a:p>
        </p:txBody>
      </p:sp>
      <p:sp>
        <p:nvSpPr>
          <p:cNvPr id="1926" name="図形 2389"/>
          <p:cNvSpPr/>
          <p:nvPr/>
        </p:nvSpPr>
        <p:spPr>
          <a:xfrm>
            <a:off x="3348299" y="3383158"/>
            <a:ext cx="2519491" cy="2276607"/>
          </a:xfrm>
          <a:prstGeom prst="leftArrow">
            <a:avLst>
              <a:gd name="adj1" fmla="val 76224"/>
              <a:gd name="adj2" fmla="val 335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base" hangingPunct="1">
              <a:spcBef>
                <a:spcPct val="0"/>
              </a:spcBef>
              <a:buFontTx/>
              <a:buNone/>
            </a:pPr>
            <a:r>
              <a:rPr lang="ja-JP" altLang="en-US" sz="1800" noProof="0" dirty="0">
                <a:solidFill>
                  <a:srgbClr val="000000"/>
                </a:solidFill>
                <a:effectLst/>
                <a:latin typeface="AR P丸ゴシック体E"/>
                <a:ea typeface="AR P丸ゴシック体E"/>
              </a:rPr>
              <a:t>・通報</a:t>
            </a:r>
            <a:endParaRPr lang="en-US" altLang="ja-JP" sz="1800" noProof="0" dirty="0">
              <a:solidFill>
                <a:srgbClr val="000000"/>
              </a:solidFill>
              <a:effectLst/>
              <a:latin typeface="AR P丸ゴシック体E"/>
              <a:ea typeface="AR P丸ゴシック体E"/>
            </a:endParaRPr>
          </a:p>
          <a:p>
            <a:pPr eaLnBrk="1" fontAlgn="base" hangingPunct="1">
              <a:spcBef>
                <a:spcPct val="0"/>
              </a:spcBef>
              <a:buFontTx/>
              <a:buNone/>
            </a:pPr>
            <a:r>
              <a:rPr lang="ja-JP" altLang="en-US" sz="1800" noProof="0" dirty="0">
                <a:solidFill>
                  <a:srgbClr val="000000"/>
                </a:solidFill>
                <a:effectLst/>
                <a:latin typeface="AR P丸ゴシック体E"/>
                <a:ea typeface="AR P丸ゴシック体E"/>
              </a:rPr>
              <a:t>・学校いじめ対策組織委員会等へ参加</a:t>
            </a:r>
            <a:endParaRPr>
              <a:solidFill>
                <a:srgbClr val="000000"/>
              </a:solidFill>
              <a:latin typeface="AR P丸ゴシック体E"/>
              <a:ea typeface="AR P丸ゴシック体E"/>
            </a:endParaRPr>
          </a:p>
          <a:p>
            <a:pPr eaLnBrk="1" fontAlgn="base" hangingPunct="1">
              <a:spcBef>
                <a:spcPct val="0"/>
              </a:spcBef>
              <a:buFontTx/>
              <a:buNone/>
            </a:pPr>
            <a:r>
              <a:rPr lang="ja-JP" altLang="en-US" sz="1800" noProof="0" dirty="0">
                <a:solidFill>
                  <a:srgbClr val="000000"/>
                </a:solidFill>
                <a:effectLst/>
                <a:latin typeface="AR P丸ゴシック体E"/>
                <a:ea typeface="AR P丸ゴシック体E"/>
              </a:rPr>
              <a:t>・行事への参加</a:t>
            </a:r>
          </a:p>
        </p:txBody>
      </p:sp>
      <p:sp>
        <p:nvSpPr>
          <p:cNvPr id="1927" name="テキスト ボックス 24"/>
          <p:cNvSpPr txBox="1">
            <a:spLocks noChangeArrowheads="1"/>
          </p:cNvSpPr>
          <p:nvPr/>
        </p:nvSpPr>
        <p:spPr>
          <a:xfrm>
            <a:off x="1260000" y="4115836"/>
            <a:ext cx="1771639" cy="706993"/>
          </a:xfrm>
          <a:prstGeom prst="rect">
            <a:avLst/>
          </a:prstGeom>
          <a:solidFill>
            <a:schemeClr val="accent6">
              <a:lumMod val="40000"/>
              <a:lumOff val="60000"/>
            </a:schemeClr>
          </a:solidFill>
          <a:ln w="9525">
            <a:solidFill>
              <a:srgbClr val="000000"/>
            </a:solidFill>
            <a:miter lim="800000"/>
            <a:headEnd/>
            <a:tailEnd/>
          </a:ln>
        </p:spPr>
        <p:txBody>
          <a:bodyPr vert="horz"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a:t>窓口担当（例）</a:t>
            </a:r>
            <a:endParaRPr sz="200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a:t>生徒指導主事</a:t>
            </a:r>
          </a:p>
        </p:txBody>
      </p:sp>
      <p:sp>
        <p:nvSpPr>
          <p:cNvPr id="1928" name="テキスト ボックス 2390"/>
          <p:cNvSpPr txBox="1">
            <a:spLocks noChangeArrowheads="1"/>
          </p:cNvSpPr>
          <p:nvPr/>
        </p:nvSpPr>
        <p:spPr>
          <a:xfrm>
            <a:off x="2844000" y="1657391"/>
            <a:ext cx="182880" cy="583883"/>
          </a:xfrm>
          <a:prstGeom prst="rect">
            <a:avLst/>
          </a:prstGeom>
          <a:noFill/>
          <a:ln>
            <a:miter/>
          </a:ln>
        </p:spPr>
        <p:txBody>
          <a:bodyPr wrap="non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eaLnBrk="1" fontAlgn="base" hangingPunct="1">
              <a:spcBef>
                <a:spcPct val="0"/>
              </a:spcBef>
              <a:buFontTx/>
              <a:buNone/>
            </a:pPr>
            <a:endParaRPr>
              <a:latin typeface="AR P丸ゴシック体E"/>
              <a:ea typeface="AR P丸ゴシック体E"/>
            </a:endParaRPr>
          </a:p>
        </p:txBody>
      </p:sp>
      <p:pic>
        <p:nvPicPr>
          <p:cNvPr id="1929" name="図 2391" descr="http://msp.c.yimg.jp/yjimage?q=Yo7anPQXyLFNxuujaEZaavBk1G_U0EInFKYb6etXfvTiW13Sz27Ox9uVjVns.850RFrmPaKuQSwQrpAgrFiGrmX3EBudLmFWCYJb8jOps8SfyUNcpkgac89D9KEmUGpFUwlQiJb_b.KnOSbbZg--&amp;sig=138bjev4o&amp;x=280&amp;y=180">
            <a:hlinkClick r:id="rId1" tgtFrame="&quot;imagewin&quot;"/>
          </p:cNvPr>
          <p:cNvPicPr/>
          <p:nvPr/>
        </p:nvPicPr>
        <p:blipFill>
          <a:blip r:embed="rId2"/>
          <a:stretch>
            <a:fillRect/>
          </a:stretch>
        </p:blipFill>
        <p:spPr>
          <a:xfrm>
            <a:off x="6428780" y="2446829"/>
            <a:ext cx="1666240" cy="1068705"/>
          </a:xfrm>
          <a:prstGeom prst="rect">
            <a:avLst/>
          </a:prstGeom>
          <a:noFill/>
          <a:ln>
            <a:noFill/>
          </a:ln>
        </p:spPr>
      </p:pic>
      <p:sp>
        <p:nvSpPr>
          <p:cNvPr id="1930" name="テキスト ボックス 2392"/>
          <p:cNvSpPr txBox="1"/>
          <p:nvPr/>
        </p:nvSpPr>
        <p:spPr>
          <a:xfrm>
            <a:off x="612000" y="5661000"/>
            <a:ext cx="7860979" cy="1014770"/>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a:t>・身近な大人が同一の方針での指導や対応</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a:t>・地域と学校が情報共有し、地域の子どもを見守り、安心した学校・地域づくり</a:t>
            </a:r>
            <a:endParaRPr lang="ja-JP" altLang="en-US"/>
          </a:p>
        </p:txBody>
      </p:sp>
      <p:sp>
        <p:nvSpPr>
          <p:cNvPr id="1931" name="テキスト ボックス 2435"/>
          <p:cNvSpPr txBox="1">
            <a:spLocks noChangeArrowheads="1"/>
          </p:cNvSpPr>
          <p:nvPr/>
        </p:nvSpPr>
        <p:spPr>
          <a:xfrm>
            <a:off x="6062041" y="3796480"/>
            <a:ext cx="2568148" cy="1476435"/>
          </a:xfrm>
          <a:prstGeom prst="rect">
            <a:avLst/>
          </a:prstGeom>
          <a:noFill/>
          <a:ln>
            <a:miter/>
          </a:ln>
        </p:spPr>
        <p:txBody>
          <a:bodyPr wrap="non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eaLnBrk="1" fontAlgn="base" hangingPunct="1">
              <a:spcBef>
                <a:spcPct val="0"/>
              </a:spcBef>
              <a:buFontTx/>
              <a:buNone/>
            </a:pPr>
            <a:r>
              <a:rPr lang="ja-JP" altLang="en-US" sz="1800" b="1" noProof="0" dirty="0">
                <a:solidFill>
                  <a:srgbClr val="000000"/>
                </a:solidFill>
                <a:effectLst/>
                <a:latin typeface="HGPｺﾞｼｯｸM" pitchFamily="55" charset="-128"/>
                <a:ea typeface="HGPｺﾞｼｯｸM" pitchFamily="55" charset="-128"/>
              </a:rPr>
              <a:t>自治会役員</a:t>
            </a:r>
          </a:p>
          <a:p>
            <a:pPr eaLnBrk="1" fontAlgn="base" hangingPunct="1">
              <a:spcBef>
                <a:spcPct val="0"/>
              </a:spcBef>
              <a:buFontTx/>
              <a:buNone/>
            </a:pPr>
            <a:r>
              <a:rPr lang="ja-JP" altLang="en-US" sz="1800" b="1" noProof="0" dirty="0">
                <a:solidFill>
                  <a:srgbClr val="000000"/>
                </a:solidFill>
                <a:effectLst/>
                <a:latin typeface="HGPｺﾞｼｯｸM" pitchFamily="55" charset="-128"/>
                <a:ea typeface="HGPｺﾞｼｯｸM" pitchFamily="55" charset="-128"/>
              </a:rPr>
              <a:t>民生委員等</a:t>
            </a:r>
            <a:endParaRPr sz="3600"/>
          </a:p>
          <a:p>
            <a:pPr eaLnBrk="1" fontAlgn="base" hangingPunct="1">
              <a:spcBef>
                <a:spcPct val="0"/>
              </a:spcBef>
              <a:buFontTx/>
              <a:buNone/>
            </a:pPr>
            <a:r>
              <a:rPr lang="ja-JP" altLang="en-US" sz="1800" b="1" noProof="0" dirty="0">
                <a:solidFill>
                  <a:srgbClr val="000000"/>
                </a:solidFill>
                <a:effectLst/>
                <a:latin typeface="HGPｺﾞｼｯｸM" pitchFamily="55" charset="-128"/>
                <a:ea typeface="HGPｺﾞｼｯｸM" pitchFamily="55" charset="-128"/>
              </a:rPr>
              <a:t>子どもを受け入れる施設</a:t>
            </a:r>
          </a:p>
          <a:p>
            <a:pPr eaLnBrk="1" fontAlgn="base" hangingPunct="1">
              <a:spcBef>
                <a:spcPct val="0"/>
              </a:spcBef>
              <a:buFontTx/>
              <a:buNone/>
            </a:pPr>
            <a:r>
              <a:rPr lang="ja-JP" altLang="en-US" sz="1800" b="1" noProof="0" dirty="0">
                <a:solidFill>
                  <a:srgbClr val="000000"/>
                </a:solidFill>
                <a:effectLst/>
                <a:latin typeface="HGPｺﾞｼｯｸM" pitchFamily="55" charset="-128"/>
                <a:ea typeface="HGPｺﾞｼｯｸM" pitchFamily="55" charset="-128"/>
              </a:rPr>
              <a:t>卒業生・その保護者</a:t>
            </a:r>
            <a:endParaRPr lang="ja-JP" altLang="en-US" sz="1600" b="1" noProof="0" dirty="0">
              <a:solidFill>
                <a:srgbClr val="000000"/>
              </a:solidFill>
              <a:effectLst/>
              <a:latin typeface="HGPｺﾞｼｯｸM" pitchFamily="55" charset="-128"/>
              <a:ea typeface="HGPｺﾞｼｯｸM" pitchFamily="55" charset="-128"/>
            </a:endParaRPr>
          </a:p>
          <a:p>
            <a:pPr eaLnBrk="1" fontAlgn="base" hangingPunct="1">
              <a:spcBef>
                <a:spcPct val="0"/>
              </a:spcBef>
              <a:buFontTx/>
              <a:buNone/>
            </a:pPr>
            <a:r>
              <a:rPr lang="ja-JP" altLang="en-US" sz="1800" b="1" noProof="0" dirty="0">
                <a:solidFill>
                  <a:srgbClr val="000000"/>
                </a:solidFill>
                <a:effectLst/>
                <a:latin typeface="HGPｺﾞｼｯｸM" pitchFamily="55" charset="-128"/>
                <a:ea typeface="HGPｺﾞｼｯｸM" pitchFamily="55" charset="-128"/>
              </a:rPr>
              <a:t>　　　　　　　　　そのほか</a:t>
            </a:r>
          </a:p>
        </p:txBody>
      </p:sp>
      <p:sp>
        <p:nvSpPr>
          <p:cNvPr id="1932" name="テキスト ボックス 2437"/>
          <p:cNvSpPr txBox="1">
            <a:spLocks noChangeArrowheads="1"/>
          </p:cNvSpPr>
          <p:nvPr/>
        </p:nvSpPr>
        <p:spPr>
          <a:xfrm>
            <a:off x="3396841" y="4885374"/>
            <a:ext cx="182880" cy="583883"/>
          </a:xfrm>
          <a:prstGeom prst="rect">
            <a:avLst/>
          </a:prstGeom>
          <a:noFill/>
          <a:ln>
            <a:miter/>
          </a:ln>
        </p:spPr>
        <p:txBody>
          <a:bodyPr wrap="non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eaLnBrk="1" fontAlgn="base" hangingPunct="1">
              <a:spcBef>
                <a:spcPct val="0"/>
              </a:spcBef>
              <a:buFontTx/>
              <a:buNone/>
            </a:pPr>
            <a:endParaRPr>
              <a:latin typeface="AR P丸ゴシック体E"/>
              <a:ea typeface="AR P丸ゴシック体E"/>
            </a:endParaRPr>
          </a:p>
        </p:txBody>
      </p:sp>
      <p:sp>
        <p:nvSpPr>
          <p:cNvPr id="1933" name="直線 363"/>
          <p:cNvSpPr/>
          <p:nvPr/>
        </p:nvSpPr>
        <p:spPr>
          <a:xfrm>
            <a:off x="3343088" y="1186467"/>
            <a:ext cx="237007" cy="0"/>
          </a:xfrm>
          <a:prstGeom prst="line">
            <a:avLst/>
          </a:prstGeom>
          <a:ln w="19050">
            <a:tailEnd type="triangle"/>
          </a:ln>
        </p:spPr>
        <p:style>
          <a:lnRef idx="1">
            <a:schemeClr val="dk1"/>
          </a:lnRef>
          <a:fillRef idx="0">
            <a:schemeClr val="dk1"/>
          </a:fillRef>
          <a:effectRef idx="0">
            <a:schemeClr val="dk1"/>
          </a:effectRef>
          <a:fontRef idx="minor">
            <a:schemeClr val="tx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100000">
              <a:srgbClr val="FFFFFF"/>
            </a:gs>
          </a:gsLst>
          <a:lin ang="5400000" scaled="1"/>
          <a:tileRect/>
        </a:gradFill>
        <a:effectLst/>
      </p:bgPr>
    </p:bg>
    <p:spTree>
      <p:nvGrpSpPr>
        <p:cNvPr id="0" name=""/>
        <p:cNvGrpSpPr/>
        <p:nvPr/>
      </p:nvGrpSpPr>
      <p:grpSpPr>
        <a:xfrm>
          <a:off x="0" y="0"/>
          <a:ext cx="0" cy="0"/>
          <a:chOff x="0" y="0"/>
          <a:chExt cx="0" cy="0"/>
        </a:xfrm>
      </p:grpSpPr>
      <p:sp>
        <p:nvSpPr>
          <p:cNvPr id="1667" name="タイトル 1"/>
          <p:cNvSpPr>
            <a:spLocks noGrp="1"/>
          </p:cNvSpPr>
          <p:nvPr>
            <p:ph type="title"/>
          </p:nvPr>
        </p:nvSpPr>
        <p:spPr/>
        <p:txBody>
          <a:bodyPr/>
          <a:lstStyle/>
          <a:p>
            <a:pPr eaLnBrk="1" hangingPunct="1"/>
            <a:r>
              <a:rPr lang="ja-JP" altLang="en-US" dirty="0">
                <a:latin typeface="HG丸ｺﾞｼｯｸM-PRO" pitchFamily="50" charset="-128"/>
                <a:ea typeface="HG丸ｺﾞｼｯｸM-PRO" pitchFamily="50" charset="-128"/>
              </a:rPr>
              <a:t>今日の内容</a:t>
            </a:r>
          </a:p>
        </p:txBody>
      </p:sp>
      <p:sp>
        <p:nvSpPr>
          <p:cNvPr id="1668" name="タイトル 1"/>
          <p:cNvSpPr txBox="1"/>
          <p:nvPr/>
        </p:nvSpPr>
        <p:spPr>
          <a:xfrm>
            <a:off x="684000" y="1268413"/>
            <a:ext cx="7772400" cy="5256212"/>
          </a:xfrm>
          <a:prstGeom prst="rect">
            <a:avLst/>
          </a:prstGeom>
        </p:spPr>
        <p:txBody>
          <a:bodyPr>
            <a:normAutofit/>
          </a:bodyPr>
          <a:lstStyle/>
          <a:p>
            <a:pPr fontAlgn="auto">
              <a:lnSpc>
                <a:spcPct val="150000"/>
              </a:lnSpc>
              <a:spcBef>
                <a:spcPts val="0"/>
              </a:spcBef>
              <a:spcAft>
                <a:spcPts val="1800"/>
              </a:spcAft>
              <a:defRPr/>
            </a:pPr>
            <a:r>
              <a:rPr lang="ja-JP" altLang="en-US" sz="3200" dirty="0">
                <a:solidFill>
                  <a:prstClr val="black"/>
                </a:solidFill>
                <a:latin typeface="HG丸ｺﾞｼｯｸM-PRO" pitchFamily="50" charset="-128"/>
                <a:ea typeface="HG丸ｺﾞｼｯｸM-PRO" pitchFamily="50" charset="-128"/>
              </a:rPr>
              <a:t>１　いじめ問題に関する基本的なこと</a:t>
            </a:r>
            <a:endParaRPr lang="en-US" altLang="ja-JP" sz="3200" dirty="0">
              <a:solidFill>
                <a:prstClr val="black"/>
              </a:solidFill>
              <a:latin typeface="HG丸ｺﾞｼｯｸM-PRO" pitchFamily="50" charset="-128"/>
              <a:ea typeface="HG丸ｺﾞｼｯｸM-PRO" pitchFamily="50" charset="-128"/>
            </a:endParaRPr>
          </a:p>
          <a:p>
            <a:pPr fontAlgn="auto">
              <a:lnSpc>
                <a:spcPct val="150000"/>
              </a:lnSpc>
              <a:spcBef>
                <a:spcPts val="0"/>
              </a:spcBef>
              <a:spcAft>
                <a:spcPts val="1800"/>
              </a:spcAft>
              <a:defRPr/>
            </a:pPr>
            <a:r>
              <a:rPr lang="ja-JP" altLang="en-US" sz="3200" dirty="0">
                <a:solidFill>
                  <a:prstClr val="black"/>
                </a:solidFill>
                <a:latin typeface="HG丸ｺﾞｼｯｸM-PRO" pitchFamily="50" charset="-128"/>
                <a:ea typeface="HG丸ｺﾞｼｯｸM-PRO" pitchFamily="50" charset="-128"/>
              </a:rPr>
              <a:t>２　私たち大人ができること　</a:t>
            </a:r>
          </a:p>
        </p:txBody>
      </p:sp>
      <p:sp>
        <p:nvSpPr>
          <p:cNvPr id="1669" name="角丸四角形吹き出し 18"/>
          <p:cNvSpPr/>
          <p:nvPr/>
        </p:nvSpPr>
        <p:spPr>
          <a:xfrm>
            <a:off x="1043608" y="4221088"/>
            <a:ext cx="5760640" cy="1943147"/>
          </a:xfrm>
          <a:prstGeom prst="wedgeRoundRectCallout">
            <a:avLst>
              <a:gd name="adj1" fmla="val 51136"/>
              <a:gd name="adj2" fmla="val 84643"/>
              <a:gd name="adj3" fmla="val 16667"/>
            </a:avLst>
          </a:prstGeom>
          <a:solidFill>
            <a:srgbClr val="FFCCCC"/>
          </a:solidFill>
          <a:ln>
            <a:noFill/>
          </a:ln>
          <a:effectLst/>
          <a:scene3d>
            <a:camera prst="orthographicFront"/>
            <a:lightRig rig="contrasting" dir="t">
              <a:rot lat="0" lon="0" rev="7800000"/>
            </a:lightRig>
          </a:scene3d>
          <a:sp3d>
            <a:bevelT w="139700" h="139700"/>
          </a:sp3d>
        </p:spPr>
        <p:txBody>
          <a:bodyPr>
            <a:spAutoFit/>
          </a:bodyPr>
          <a:lstStyle/>
          <a:p>
            <a:pPr algn="l" defTabSz="801472" fontAlgn="auto">
              <a:lnSpc>
                <a:spcPct val="150000"/>
              </a:lnSpc>
              <a:spcBef>
                <a:spcPts val="0"/>
              </a:spcBef>
              <a:spcAft>
                <a:spcPts val="0"/>
              </a:spcAft>
              <a:defRPr/>
            </a:pPr>
            <a:r>
              <a:rPr lang="ja-JP" altLang="en-US" sz="2400" b="1" dirty="0">
                <a:solidFill>
                  <a:prstClr val="black">
                    <a:lumMod val="75000"/>
                    <a:lumOff val="25000"/>
                  </a:prst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今日の</a:t>
            </a:r>
            <a:r>
              <a:rPr lang="ja-JP" altLang="en-US" sz="2400" b="1" dirty="0" smtClean="0">
                <a:solidFill>
                  <a:prstClr val="black">
                    <a:lumMod val="75000"/>
                    <a:lumOff val="25000"/>
                  </a:prst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ねらい（例）</a:t>
            </a:r>
            <a:endParaRPr lang="en-US" altLang="ja-JP" sz="2400" b="1" dirty="0">
              <a:solidFill>
                <a:prstClr val="black">
                  <a:lumMod val="75000"/>
                  <a:lumOff val="25000"/>
                </a:prst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algn="l" defTabSz="801472" fontAlgn="auto">
              <a:lnSpc>
                <a:spcPct val="150000"/>
              </a:lnSpc>
              <a:spcBef>
                <a:spcPts val="0"/>
              </a:spcBef>
              <a:spcAft>
                <a:spcPts val="0"/>
              </a:spcAft>
              <a:defRPr/>
            </a:pPr>
            <a:r>
              <a:rPr lang="ja-JP" altLang="en-US" sz="2400" b="1" dirty="0">
                <a:solidFill>
                  <a:prstClr val="black">
                    <a:lumMod val="75000"/>
                    <a:lumOff val="25000"/>
                  </a:prst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「いじめの問題に関することを知り　</a:t>
            </a:r>
            <a:endParaRPr lang="en-US" altLang="ja-JP" sz="2400" b="1" dirty="0">
              <a:solidFill>
                <a:prstClr val="black">
                  <a:lumMod val="75000"/>
                  <a:lumOff val="25000"/>
                </a:prst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algn="l" defTabSz="801472" fontAlgn="auto">
              <a:lnSpc>
                <a:spcPct val="150000"/>
              </a:lnSpc>
              <a:spcBef>
                <a:spcPts val="0"/>
              </a:spcBef>
              <a:spcAft>
                <a:spcPts val="0"/>
              </a:spcAft>
              <a:defRPr/>
            </a:pPr>
            <a:r>
              <a:rPr lang="ja-JP" altLang="en-US" sz="2400" b="1" dirty="0">
                <a:solidFill>
                  <a:prstClr val="black">
                    <a:lumMod val="75000"/>
                    <a:lumOff val="25000"/>
                  </a:prst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　　　　　　　　　　　　　できることを考える」</a:t>
            </a:r>
          </a:p>
        </p:txBody>
      </p:sp>
      <p:pic>
        <p:nvPicPr>
          <p:cNvPr id="1670"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39" name="スライド番号プレースホルダ 3"/>
          <p:cNvSpPr>
            <a:spLocks noGrp="1"/>
          </p:cNvSpPr>
          <p:nvPr>
            <p:ph type="sldNum" sz="quarter" idx="12"/>
          </p:nvPr>
        </p:nvSpPr>
        <p:spPr/>
        <p:txBody>
          <a:bodyPr/>
          <a:lstStyle/>
          <a:p>
            <a:pPr>
              <a:defRPr/>
            </a:pPr>
            <a:fld id="{E8FB2E52-7266-4937-975F-A80A60BB4DC4}" type="slidenum">
              <a:rPr lang="ja-JP" altLang="en-US" smtClean="0"/>
              <a:pPr>
                <a:defRPr/>
              </a:pPr>
              <a:t>30</a:t>
            </a:fld>
            <a:endParaRPr lang="ja-JP" altLang="en-US" dirty="0"/>
          </a:p>
        </p:txBody>
      </p:sp>
      <p:sp>
        <p:nvSpPr>
          <p:cNvPr id="1940" name="コンテンツ プレースホルダ 5"/>
          <p:cNvSpPr>
            <a:spLocks noGrp="1"/>
          </p:cNvSpPr>
          <p:nvPr>
            <p:ph idx="1"/>
          </p:nvPr>
        </p:nvSpPr>
        <p:spPr>
          <a:xfrm>
            <a:off x="108000" y="1485000"/>
            <a:ext cx="8640960" cy="2105659"/>
          </a:xfrm>
        </p:spPr>
        <p:txBody>
          <a:bodyPr>
            <a:normAutofit/>
          </a:bodyPr>
          <a:lstStyle/>
          <a:p>
            <a:pPr>
              <a:buNone/>
            </a:pPr>
            <a:r>
              <a:rPr lang="ja-JP" altLang="en-US" sz="4400" b="1" dirty="0">
                <a:solidFill>
                  <a:srgbClr val="0070C0"/>
                </a:solidFill>
                <a:latin typeface="HG丸ｺﾞｼｯｸM-PRO" pitchFamily="50" charset="-128"/>
                <a:ea typeface="HG丸ｺﾞｼｯｸM-PRO" pitchFamily="50" charset="-128"/>
              </a:rPr>
              <a:t>「いじめのない安心した学校・地域」に向けて今からできることを一つ考えてみましょう！</a:t>
            </a:r>
            <a:endParaRPr lang="en-US" altLang="ja-JP" sz="4400" b="1" dirty="0">
              <a:solidFill>
                <a:srgbClr val="0070C0"/>
              </a:solidFill>
              <a:latin typeface="HG丸ｺﾞｼｯｸM-PRO" pitchFamily="50" charset="-128"/>
              <a:ea typeface="HG丸ｺﾞｼｯｸM-PRO" pitchFamily="50" charset="-128"/>
            </a:endParaRPr>
          </a:p>
          <a:p>
            <a:pPr>
              <a:buNone/>
            </a:pPr>
            <a:endParaRPr lang="en-US" altLang="ja-JP" sz="4000" b="1" dirty="0">
              <a:solidFill>
                <a:schemeClr val="tx2"/>
              </a:solidFill>
              <a:latin typeface="HG丸ｺﾞｼｯｸM-PRO" pitchFamily="50" charset="-128"/>
              <a:ea typeface="HG丸ｺﾞｼｯｸM-PRO" pitchFamily="50" charset="-128"/>
            </a:endParaRPr>
          </a:p>
        </p:txBody>
      </p:sp>
      <p:sp>
        <p:nvSpPr>
          <p:cNvPr id="1941" name="テキスト ボックス 4"/>
          <p:cNvSpPr txBox="1"/>
          <p:nvPr/>
        </p:nvSpPr>
        <p:spPr>
          <a:xfrm>
            <a:off x="612000" y="261000"/>
            <a:ext cx="7992888" cy="1014770"/>
          </a:xfrm>
          <a:prstGeom prst="rect">
            <a:avLst/>
          </a:prstGeom>
          <a:noFill/>
        </p:spPr>
        <p:txBody>
          <a:bodyPr wrap="square" rtlCol="0">
            <a:spAutoFit/>
          </a:bodyPr>
          <a:lstStyle/>
          <a:p>
            <a:r>
              <a:rPr lang="ja-JP" altLang="en-US" sz="6000" dirty="0">
                <a:latin typeface="HG創英角ｺﾞｼｯｸUB" pitchFamily="49" charset="-128"/>
                <a:ea typeface="HG創英角ｺﾞｼｯｸUB" pitchFamily="49" charset="-128"/>
              </a:rPr>
              <a:t>一歩（いっぽ）前へ！</a:t>
            </a:r>
            <a:endParaRPr kumimoji="1" lang="ja-JP" altLang="en-US" sz="6000" dirty="0">
              <a:latin typeface="HG創英角ｺﾞｼｯｸUB" pitchFamily="49" charset="-128"/>
              <a:ea typeface="HG創英角ｺﾞｼｯｸUB" pitchFamily="49" charset="-128"/>
            </a:endParaRPr>
          </a:p>
        </p:txBody>
      </p:sp>
      <p:sp>
        <p:nvSpPr>
          <p:cNvPr id="1942" name="コンテンツ プレースホルダ 5"/>
          <p:cNvSpPr txBox="1"/>
          <p:nvPr/>
        </p:nvSpPr>
        <p:spPr>
          <a:xfrm>
            <a:off x="-85650" y="3860709"/>
            <a:ext cx="9557987" cy="2999277"/>
          </a:xfrm>
          <a:prstGeom prst="rect">
            <a:avLst/>
          </a:prstGeom>
          <a:noFill/>
          <a:ln w="9525">
            <a:noFill/>
            <a:miter lim="800000"/>
            <a:headEnd/>
            <a:tailEnd/>
          </a:ln>
        </p:spPr>
        <p:txBody>
          <a:bodyPr vert="horz" wrap="square" lIns="91424" tIns="45712" rIns="91424" bIns="45712" numCol="1" rtlCol="0" anchor="t" anchorCtr="0" compatLnSpc="1">
            <a:prstTxWarp prst="textNoShape">
              <a:avLst/>
            </a:prstTxWarp>
            <a:normAutofit fontScale="77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1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18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16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2" pitchFamily="18" charset="2"/>
              <a:buNone/>
            </a:pPr>
            <a:r>
              <a:rPr lang="en-US" altLang="ja-JP" sz="4000" b="1" dirty="0">
                <a:solidFill>
                  <a:schemeClr val="accent4">
                    <a:lumMod val="75000"/>
                  </a:schemeClr>
                </a:solidFill>
                <a:latin typeface="HG丸ｺﾞｼｯｸM-PRO" pitchFamily="50" charset="-128"/>
                <a:ea typeface="HG丸ｺﾞｼｯｸM-PRO" pitchFamily="50" charset="-128"/>
              </a:rPr>
              <a:t>【</a:t>
            </a:r>
            <a:r>
              <a:rPr lang="ja-JP" altLang="en-US" sz="4000" b="1" dirty="0">
                <a:solidFill>
                  <a:schemeClr val="accent4">
                    <a:lumMod val="75000"/>
                  </a:schemeClr>
                </a:solidFill>
                <a:latin typeface="HG丸ｺﾞｼｯｸM-PRO" pitchFamily="50" charset="-128"/>
                <a:ea typeface="HG丸ｺﾞｼｯｸM-PRO" pitchFamily="50" charset="-128"/>
              </a:rPr>
              <a:t>考える視点</a:t>
            </a:r>
            <a:r>
              <a:rPr lang="en-US" altLang="ja-JP" sz="4000" b="1" dirty="0">
                <a:solidFill>
                  <a:schemeClr val="accent4">
                    <a:lumMod val="75000"/>
                  </a:schemeClr>
                </a:solidFill>
                <a:latin typeface="HG丸ｺﾞｼｯｸM-PRO" pitchFamily="50" charset="-128"/>
                <a:ea typeface="HG丸ｺﾞｼｯｸM-PRO" pitchFamily="50" charset="-128"/>
              </a:rPr>
              <a:t>】</a:t>
            </a:r>
            <a:endParaRPr>
              <a:solidFill>
                <a:schemeClr val="accent4">
                  <a:lumMod val="75000"/>
                </a:schemeClr>
              </a:solidFill>
            </a:endParaRPr>
          </a:p>
          <a:p>
            <a:pPr>
              <a:buFont typeface="Wingdings 2" pitchFamily="18" charset="2"/>
              <a:buNone/>
            </a:pPr>
            <a:r>
              <a:rPr lang="ja-JP" altLang="en-US" sz="4000" b="1" dirty="0">
                <a:solidFill>
                  <a:schemeClr val="tx1"/>
                </a:solidFill>
                <a:latin typeface="HG丸ｺﾞｼｯｸM-PRO" pitchFamily="50" charset="-128"/>
                <a:ea typeface="HG丸ｺﾞｼｯｸM-PRO" pitchFamily="50" charset="-128"/>
              </a:rPr>
              <a:t>・</a:t>
            </a:r>
            <a:r>
              <a:rPr lang="ja-JP" altLang="en-US" sz="4000" b="1" dirty="0">
                <a:latin typeface="HG丸ｺﾞｼｯｸM-PRO" pitchFamily="50" charset="-128"/>
                <a:ea typeface="HG丸ｺﾞｼｯｸM-PRO" pitchFamily="50" charset="-128"/>
              </a:rPr>
              <a:t>学校や子どものことを知るためにできることは？また、連携するためにできることは？</a:t>
            </a:r>
            <a:endParaRPr lang="en-US" altLang="ja-JP" sz="4000" b="1" dirty="0">
              <a:latin typeface="HG丸ｺﾞｼｯｸM-PRO" pitchFamily="50" charset="-128"/>
              <a:ea typeface="HG丸ｺﾞｼｯｸM-PRO" pitchFamily="50" charset="-128"/>
            </a:endParaRPr>
          </a:p>
          <a:p>
            <a:pPr>
              <a:buFont typeface="Wingdings 2" pitchFamily="18" charset="2"/>
              <a:buNone/>
            </a:pPr>
            <a:r>
              <a:rPr lang="ja-JP" altLang="en-US" sz="4000" b="1" dirty="0">
                <a:latin typeface="HG丸ｺﾞｼｯｸM-PRO" pitchFamily="50" charset="-128"/>
                <a:ea typeface="HG丸ｺﾞｼｯｸM-PRO" pitchFamily="50" charset="-128"/>
              </a:rPr>
              <a:t>・安心した学校づくりのために自分と一緒に活動してくれる方は？また、どんなことができる？</a:t>
            </a:r>
            <a:endParaRPr lang="en-US" altLang="ja-JP" sz="4000" b="1" dirty="0">
              <a:latin typeface="HG丸ｺﾞｼｯｸM-PRO" pitchFamily="50" charset="-128"/>
              <a:ea typeface="HG丸ｺﾞｼｯｸM-PRO" pitchFamily="50" charset="-128"/>
            </a:endParaRPr>
          </a:p>
          <a:p>
            <a:pPr>
              <a:buFont typeface="Wingdings 2" pitchFamily="18" charset="2"/>
              <a:buNone/>
            </a:pPr>
            <a:r>
              <a:rPr lang="ja-JP" altLang="en-US" sz="4000" b="1" dirty="0">
                <a:latin typeface="HG丸ｺﾞｼｯｸM-PRO" pitchFamily="50" charset="-128"/>
                <a:ea typeface="HG丸ｺﾞｼｯｸM-PRO" pitchFamily="50" charset="-128"/>
              </a:rPr>
              <a:t>・学校の行事や取組に地域が参加できることは？</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48" name="四角形 580"/>
          <p:cNvSpPr>
            <a:spLocks noGrp="1"/>
          </p:cNvSpPr>
          <p:nvPr>
            <p:ph type="title"/>
          </p:nvPr>
        </p:nvSpPr>
        <p:spPr>
          <a:xfrm>
            <a:off x="457200" y="-27000"/>
            <a:ext cx="8229600" cy="1143000"/>
          </a:xfrm>
          <a:prstGeom prst="rect">
            <a:avLst/>
          </a:prstGeom>
        </p:spPr>
        <p:txBody>
          <a:bodyPr/>
          <a:lstStyle/>
          <a:p>
            <a:pPr algn="ctr"/>
            <a:r>
              <a:rPr kumimoji="1" lang="ja-JP" altLang="en-US" sz="4400"/>
              <a:t>ワークシート</a:t>
            </a:r>
          </a:p>
        </p:txBody>
      </p:sp>
      <p:sp>
        <p:nvSpPr>
          <p:cNvPr id="1949" name="四角形 581"/>
          <p:cNvSpPr>
            <a:spLocks noGrp="1"/>
          </p:cNvSpPr>
          <p:nvPr>
            <p:ph idx="1"/>
          </p:nvPr>
        </p:nvSpPr>
        <p:spPr>
          <a:xfrm>
            <a:off x="457200" y="1104676"/>
            <a:ext cx="8229600" cy="5218874"/>
          </a:xfrm>
          <a:prstGeom prst="rect">
            <a:avLst/>
          </a:prstGeom>
          <a:ln w="9525">
            <a:solidFill>
              <a:schemeClr val="tx2"/>
            </a:solidFill>
            <a:miter lim="800000"/>
            <a:headEnd/>
            <a:tailEnd/>
          </a:ln>
        </p:spPr>
        <p:txBody>
          <a:bodyPr/>
          <a:lstStyle/>
          <a:p>
            <a:endParaRPr kumimoji="1" lang="ja-JP" altLang="en-US"/>
          </a:p>
        </p:txBody>
      </p:sp>
      <p:sp>
        <p:nvSpPr>
          <p:cNvPr id="1950" name="四角形 582"/>
          <p:cNvSpPr>
            <a:spLocks noGrp="1"/>
          </p:cNvSpPr>
          <p:nvPr>
            <p:ph type="sldNum" sz="quarter" idx="12"/>
          </p:nvPr>
        </p:nvSpPr>
        <p:spPr>
          <a:prstGeom prst="rect">
            <a:avLst/>
          </a:prstGeom>
        </p:spPr>
        <p:txBody>
          <a:bodyPr/>
          <a:lstStyle>
            <a:lvl1pPr>
              <a:defRPr/>
            </a:lvl1pPr>
          </a:lstStyle>
          <a:p>
            <a:pPr>
              <a:defRPr/>
            </a:pPr>
            <a:fld id="{866BC986-8573-4CB6-88B5-EB50399B64A0}" type="slidenum">
              <a:rPr lang="ja-JP" altLang="en-US"/>
              <a:pPr>
                <a:defRPr/>
              </a:pPr>
              <a:t>31</a:t>
            </a:fld>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956" name="コンテンツ プレースホルダー 2"/>
          <p:cNvSpPr>
            <a:spLocks noGrp="1"/>
          </p:cNvSpPr>
          <p:nvPr>
            <p:ph idx="1"/>
          </p:nvPr>
        </p:nvSpPr>
        <p:spPr>
          <a:xfrm>
            <a:off x="457200" y="1339850"/>
            <a:ext cx="6084888" cy="4786313"/>
          </a:xfrm>
        </p:spPr>
        <p:txBody>
          <a:bodyPr rtlCol="0">
            <a:normAutofit/>
          </a:bodyPr>
          <a:lstStyle/>
          <a:p>
            <a:pPr marL="342839" indent="-342839" defTabSz="914239" eaLnBrk="1" fontAlgn="auto" hangingPunct="1">
              <a:spcAft>
                <a:spcPts val="0"/>
              </a:spcAft>
              <a:defRPr/>
            </a:pPr>
            <a:endParaRPr lang="ja-JP" altLang="ja-JP" dirty="0"/>
          </a:p>
          <a:p>
            <a:pPr marL="0" indent="0" defTabSz="914239" eaLnBrk="1" fontAlgn="auto" hangingPunct="1">
              <a:spcAft>
                <a:spcPts val="0"/>
              </a:spcAft>
              <a:buFontTx/>
              <a:buNone/>
              <a:defRPr/>
            </a:pPr>
            <a:endParaRPr lang="en-US" altLang="ja-JP" dirty="0"/>
          </a:p>
          <a:p>
            <a:pPr marL="0" indent="0" defTabSz="914239" eaLnBrk="1" fontAlgn="auto" hangingPunct="1">
              <a:spcAft>
                <a:spcPts val="0"/>
              </a:spcAft>
              <a:buFontTx/>
              <a:buNone/>
              <a:defRPr/>
            </a:pPr>
            <a:endParaRPr lang="ja-JP" altLang="en-US" dirty="0"/>
          </a:p>
        </p:txBody>
      </p:sp>
      <p:sp>
        <p:nvSpPr>
          <p:cNvPr id="1957" name="タイトル 1"/>
          <p:cNvSpPr txBox="1"/>
          <p:nvPr/>
        </p:nvSpPr>
        <p:spPr>
          <a:xfrm>
            <a:off x="457200" y="476672"/>
            <a:ext cx="8372971" cy="5041478"/>
          </a:xfrm>
          <a:prstGeom prst="rect">
            <a:avLst/>
          </a:prstGeom>
          <a:noFill/>
          <a:ln w="9525">
            <a:noFill/>
            <a:miter lim="800000"/>
            <a:headEnd/>
            <a:tailEnd/>
          </a:ln>
        </p:spPr>
        <p:txBody>
          <a:bodyPr anchor="ctr"/>
          <a:lstStyle/>
          <a:p>
            <a:pPr algn="ctr"/>
            <a:r>
              <a:rPr lang="ja-JP" altLang="en-US" sz="4400" dirty="0">
                <a:solidFill>
                  <a:srgbClr val="002060"/>
                </a:solidFill>
                <a:latin typeface="HGP創英角ﾎﾟｯﾌﾟ体" pitchFamily="50" charset="-128"/>
                <a:ea typeface="HGP創英角ﾎﾟｯﾌﾟ体" pitchFamily="50" charset="-128"/>
              </a:rPr>
              <a:t>ご清聴ありがとうございました。</a:t>
            </a:r>
            <a:endParaRPr lang="en-US" altLang="ja-JP" sz="4400" dirty="0">
              <a:solidFill>
                <a:srgbClr val="002060"/>
              </a:solidFill>
              <a:latin typeface="HGP創英角ﾎﾟｯﾌﾟ体" pitchFamily="50" charset="-128"/>
              <a:ea typeface="HGP創英角ﾎﾟｯﾌﾟ体" pitchFamily="50" charset="-128"/>
            </a:endParaRPr>
          </a:p>
          <a:p>
            <a:pPr algn="ctr"/>
            <a:endParaRPr lang="en-US" altLang="ja-JP" sz="3600" dirty="0">
              <a:solidFill>
                <a:schemeClr val="accent1">
                  <a:lumMod val="60000"/>
                  <a:lumOff val="40000"/>
                </a:schemeClr>
              </a:solidFill>
              <a:latin typeface="HGP創英角ﾎﾟｯﾌﾟ体" pitchFamily="50" charset="-128"/>
              <a:ea typeface="HGP創英角ﾎﾟｯﾌﾟ体" pitchFamily="50" charset="-128"/>
            </a:endParaRPr>
          </a:p>
          <a:p>
            <a:pPr algn="ctr"/>
            <a:r>
              <a:rPr lang="ja-JP" altLang="en-US" sz="3600" dirty="0">
                <a:solidFill>
                  <a:srgbClr val="00B050"/>
                </a:solidFill>
                <a:latin typeface="HGP創英角ﾎﾟｯﾌﾟ体" pitchFamily="50" charset="-128"/>
                <a:ea typeface="HGP創英角ﾎﾟｯﾌﾟ体" pitchFamily="50" charset="-128"/>
              </a:rPr>
              <a:t>いじめのない心豊かで安全・安心な社会へ</a:t>
            </a:r>
            <a:endParaRPr lang="en-US" altLang="ja-JP" sz="3600" dirty="0">
              <a:solidFill>
                <a:srgbClr val="00B050"/>
              </a:solidFill>
              <a:latin typeface="HGP創英角ﾎﾟｯﾌﾟ体" pitchFamily="50" charset="-128"/>
              <a:ea typeface="HGP創英角ﾎﾟｯﾌﾟ体" pitchFamily="50" charset="-128"/>
            </a:endParaRPr>
          </a:p>
          <a:p>
            <a:pPr algn="ctr"/>
            <a:endParaRPr lang="en-US" altLang="ja-JP" sz="3600" dirty="0">
              <a:solidFill>
                <a:srgbClr val="00B050"/>
              </a:solidFill>
              <a:latin typeface="HGP創英角ﾎﾟｯﾌﾟ体" pitchFamily="50" charset="-128"/>
              <a:ea typeface="HGP創英角ﾎﾟｯﾌﾟ体" pitchFamily="50" charset="-128"/>
            </a:endParaRPr>
          </a:p>
          <a:p>
            <a:pPr algn="ctr"/>
            <a:r>
              <a:rPr lang="ja-JP" altLang="en-US" sz="3600" dirty="0">
                <a:solidFill>
                  <a:srgbClr val="00B050"/>
                </a:solidFill>
                <a:latin typeface="HGP創英角ﾎﾟｯﾌﾟ体" pitchFamily="50" charset="-128"/>
                <a:ea typeface="HGP創英角ﾎﾟｯﾌﾟ体" pitchFamily="50" charset="-128"/>
              </a:rPr>
              <a:t>県民総ぐるみで取り組んでいきましょう！</a:t>
            </a:r>
          </a:p>
        </p:txBody>
      </p:sp>
      <p:sp>
        <p:nvSpPr>
          <p:cNvPr id="1958" name="スライド番号プレースホルダ 4"/>
          <p:cNvSpPr>
            <a:spLocks noGrp="1"/>
          </p:cNvSpPr>
          <p:nvPr>
            <p:ph type="sldNum" sz="quarter" idx="12"/>
          </p:nvPr>
        </p:nvSpPr>
        <p:spPr/>
        <p:txBody>
          <a:bodyPr/>
          <a:lstStyle/>
          <a:p>
            <a:pPr>
              <a:defRPr/>
            </a:pPr>
            <a:fld id="{866BC986-8573-4CB6-88B5-EB50399B64A0}" type="slidenum">
              <a:rPr lang="ja-JP" altLang="en-US" smtClean="0"/>
              <a:pPr>
                <a:defRPr/>
              </a:pPr>
              <a:t>32</a:t>
            </a:fld>
            <a:endParaRPr lang="ja-JP" altLang="en-US" dirty="0"/>
          </a:p>
        </p:txBody>
      </p:sp>
      <p:pic>
        <p:nvPicPr>
          <p:cNvPr id="1959"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960"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676"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677" name="角丸四角形 262"/>
          <p:cNvSpPr/>
          <p:nvPr/>
        </p:nvSpPr>
        <p:spPr>
          <a:xfrm>
            <a:off x="1328262" y="1782208"/>
            <a:ext cx="5832902" cy="157484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いじめの定義</a:t>
            </a:r>
            <a:endParaRPr kumimoji="1" lang="ja-JP" altLang="en-US" sz="1050" b="0" i="0" u="none" strike="noStrike" kern="100" cap="none" spc="0" normalizeH="0" baseline="0" noProof="0">
              <a:ln>
                <a:noFill/>
              </a:ln>
              <a:solidFill>
                <a:prstClr val="black"/>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42149677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83" name="乗算記号 8"/>
          <p:cNvSpPr/>
          <p:nvPr/>
        </p:nvSpPr>
        <p:spPr>
          <a:xfrm>
            <a:off x="7020272" y="2060848"/>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4" name="乗算記号 9"/>
          <p:cNvSpPr/>
          <p:nvPr/>
        </p:nvSpPr>
        <p:spPr>
          <a:xfrm>
            <a:off x="7020272" y="3212976"/>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5" name="乗算記号 7"/>
          <p:cNvSpPr/>
          <p:nvPr/>
        </p:nvSpPr>
        <p:spPr>
          <a:xfrm>
            <a:off x="7020272" y="980728"/>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6" name="角丸四角形 3"/>
          <p:cNvSpPr/>
          <p:nvPr/>
        </p:nvSpPr>
        <p:spPr>
          <a:xfrm>
            <a:off x="323528" y="260648"/>
            <a:ext cx="8568952" cy="504056"/>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いじめの定義　</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　いじめ防止対策推進法 第</a:t>
            </a:r>
            <a:r>
              <a:rPr kumimoji="1" lang="en-US" altLang="ja-JP"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2</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条</a:t>
            </a:r>
          </a:p>
        </p:txBody>
      </p:sp>
      <p:sp>
        <p:nvSpPr>
          <p:cNvPr id="1687" name="テキスト ボックス 2"/>
          <p:cNvSpPr txBox="1"/>
          <p:nvPr/>
        </p:nvSpPr>
        <p:spPr>
          <a:xfrm>
            <a:off x="251520" y="836800"/>
            <a:ext cx="6336704" cy="4605496"/>
          </a:xfrm>
          <a:prstGeom prst="rect">
            <a:avLst/>
          </a:prstGeom>
          <a:noFill/>
        </p:spPr>
        <p:txBody>
          <a:bodyPr wrap="square" rtlCol="0">
            <a:spAutoFit/>
          </a:bodyPr>
          <a:lstStyle/>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児童等に対して、当該児童等が在籍する学校に在籍している等、当該児童等と</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一定の人的関係</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にある他の児童等が行う</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心理的又は物理的な影響を与える行為</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（インターネットを通じて行われるものを含む。）であって、当該行為の対象となった児童等が</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心身の苦痛</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を感じているものをいう</a:t>
            </a:r>
          </a:p>
        </p:txBody>
      </p:sp>
      <p:sp>
        <p:nvSpPr>
          <p:cNvPr id="1688" name="テキスト ボックス 4"/>
          <p:cNvSpPr txBox="1"/>
          <p:nvPr/>
        </p:nvSpPr>
        <p:spPr>
          <a:xfrm>
            <a:off x="6588224" y="1340774"/>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力の差</a:t>
            </a:r>
          </a:p>
        </p:txBody>
      </p:sp>
      <p:sp>
        <p:nvSpPr>
          <p:cNvPr id="1689" name="テキスト ボックス 5"/>
          <p:cNvSpPr txBox="1"/>
          <p:nvPr/>
        </p:nvSpPr>
        <p:spPr>
          <a:xfrm>
            <a:off x="6588224" y="2420894"/>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継続的</a:t>
            </a:r>
          </a:p>
        </p:txBody>
      </p:sp>
      <p:sp>
        <p:nvSpPr>
          <p:cNvPr id="1690" name="テキスト ボックス 6"/>
          <p:cNvSpPr txBox="1"/>
          <p:nvPr/>
        </p:nvSpPr>
        <p:spPr>
          <a:xfrm>
            <a:off x="6588224" y="3573022"/>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意図的</a:t>
            </a:r>
          </a:p>
        </p:txBody>
      </p:sp>
      <p:sp>
        <p:nvSpPr>
          <p:cNvPr id="1691" name="テキスト ボックス 10"/>
          <p:cNvSpPr/>
          <p:nvPr/>
        </p:nvSpPr>
        <p:spPr>
          <a:xfrm>
            <a:off x="971600" y="5585833"/>
            <a:ext cx="7056784" cy="955982"/>
          </a:xfrm>
          <a:prstGeom prst="roundRect">
            <a:avLst>
              <a:gd name="adj" fmla="val 50000"/>
            </a:avLst>
          </a:prstGeom>
          <a:solidFill>
            <a:srgbClr val="FFFF00"/>
          </a:solidFill>
          <a:effectLst>
            <a:outerShdw blurRad="50800" dist="38100" dir="2700000" algn="tl" rotWithShape="0">
              <a:prstClr val="black">
                <a:alpha val="40000"/>
              </a:prstClr>
            </a:outerShdw>
          </a:effectLst>
        </p:spPr>
        <p:txBody>
          <a:bodyPr wrap="square" t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広範ないじめ概念</a:t>
            </a:r>
          </a:p>
        </p:txBody>
      </p:sp>
    </p:spTree>
    <p:extLst>
      <p:ext uri="{BB962C8B-B14F-4D97-AF65-F5344CB8AC3E}">
        <p14:creationId xmlns:p14="http://schemas.microsoft.com/office/powerpoint/2010/main" val="244068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97" name="ホームベース 1023"/>
          <p:cNvSpPr/>
          <p:nvPr/>
        </p:nvSpPr>
        <p:spPr>
          <a:xfrm rot="5400000">
            <a:off x="3826851" y="-2213600"/>
            <a:ext cx="1385304" cy="8379777"/>
          </a:xfrm>
          <a:prstGeom prst="homePlate">
            <a:avLst>
              <a:gd name="adj" fmla="val 17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98" name="テキスト ボックス 1014"/>
          <p:cNvSpPr txBox="1"/>
          <p:nvPr/>
        </p:nvSpPr>
        <p:spPr>
          <a:xfrm>
            <a:off x="293767" y="5169310"/>
            <a:ext cx="8526232" cy="1445657"/>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　児童等に対して、当該児童等が在籍する学校に在籍している等、当該児童等と</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一定の人的関係</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にある他の児童等が行う</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心理的又は物理的な影響を与える行為</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（インターネットを通じて行われるものを含む。）であって、当該行為の対象となった児童等が</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心身の苦痛</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を感じているものをいう。</a:t>
            </a:r>
            <a:endParaRPr kumimoji="1" sz="2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699" name="タイトル 1015"/>
          <p:cNvSpPr/>
          <p:nvPr/>
        </p:nvSpPr>
        <p:spPr>
          <a:xfrm>
            <a:off x="605869" y="4725000"/>
            <a:ext cx="7787001" cy="440313"/>
          </a:xfrm>
          <a:prstGeom prst="rect">
            <a:avLst/>
          </a:prstGeom>
          <a:solidFill>
            <a:srgbClr val="00B050"/>
          </a:solidFill>
          <a:ln w="9525">
            <a:noFill/>
            <a:miter lim="800000"/>
            <a:headEnd/>
            <a:tailEnd/>
          </a:ln>
        </p:spPr>
        <p:txBody>
          <a:bodyPr anchor="ctr" anchorCtr="0">
            <a:normAutofit fontScale="70000" lnSpcReduction="20000"/>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平成２５年度より　いじめ防止対策推進法（法により定義を明確化）</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1700" name="テキスト ボックス 1016"/>
          <p:cNvSpPr txBox="1"/>
          <p:nvPr/>
        </p:nvSpPr>
        <p:spPr>
          <a:xfrm>
            <a:off x="2988000" y="1341000"/>
            <a:ext cx="5545542" cy="1014770"/>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①自分より弱い者に対して一方的に、②身体的・心理的な攻撃を継続的に加え、③相手が深刻な苦痛を感じているもの</a:t>
            </a:r>
            <a:endParaRPr kumimoji="1" sz="2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701" name="角丸四角形 1017"/>
          <p:cNvSpPr/>
          <p:nvPr/>
        </p:nvSpPr>
        <p:spPr>
          <a:xfrm>
            <a:off x="471245" y="1413000"/>
            <a:ext cx="2378101" cy="8847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平成１７年度まで</a:t>
            </a:r>
            <a:endPar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（平成１８年度以前の問題行動調査の定義）</a:t>
            </a:r>
            <a:endParaRPr kumimoji="1" sz="1200" b="0" i="0" u="none" strike="noStrike" kern="1200" cap="none" spc="0" normalizeH="0" baseline="0" noProof="0">
              <a:ln>
                <a:noFill/>
              </a:ln>
              <a:solidFill>
                <a:prstClr val="black"/>
              </a:solidFill>
              <a:effectLst/>
              <a:uLnTx/>
              <a:uFillTx/>
              <a:latin typeface="Calibri"/>
              <a:ea typeface="+mn-ea"/>
              <a:cs typeface="+mn-cs"/>
            </a:endParaRPr>
          </a:p>
        </p:txBody>
      </p:sp>
      <p:sp>
        <p:nvSpPr>
          <p:cNvPr id="1702" name="ホームベース 1018"/>
          <p:cNvSpPr/>
          <p:nvPr/>
        </p:nvSpPr>
        <p:spPr>
          <a:xfrm rot="5400000">
            <a:off x="3491094" y="-488129"/>
            <a:ext cx="2043671" cy="8382234"/>
          </a:xfrm>
          <a:prstGeom prst="homePlate">
            <a:avLst>
              <a:gd name="adj" fmla="val 1156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03" name="テキスト ボックス 1019"/>
          <p:cNvSpPr txBox="1"/>
          <p:nvPr/>
        </p:nvSpPr>
        <p:spPr>
          <a:xfrm>
            <a:off x="2983495" y="2709000"/>
            <a:ext cx="5542516" cy="1014770"/>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①一定の人間関係のある者から、②心理的、物理的な攻撃を受けたことにより、③精神的な苦痛を感じているもの</a:t>
            </a:r>
            <a:endParaRPr kumimoji="1" sz="2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704" name="角丸四角形 1020"/>
          <p:cNvSpPr/>
          <p:nvPr/>
        </p:nvSpPr>
        <p:spPr>
          <a:xfrm>
            <a:off x="468865" y="2765153"/>
            <a:ext cx="2377377" cy="8078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平成１８年度から</a:t>
            </a:r>
            <a:endPar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（平成１８年度以降の問題行動調査の定義）</a:t>
            </a:r>
            <a:endParaRPr kumimoji="1" sz="1200" b="0" i="0" u="none" strike="noStrike" kern="1200" cap="none" spc="0" normalizeH="0" baseline="0" noProof="0">
              <a:ln>
                <a:noFill/>
              </a:ln>
              <a:solidFill>
                <a:prstClr val="black"/>
              </a:solidFill>
              <a:effectLst/>
              <a:uLnTx/>
              <a:uFillTx/>
              <a:latin typeface="Calibri"/>
              <a:ea typeface="+mn-ea"/>
              <a:cs typeface="+mn-cs"/>
            </a:endParaRPr>
          </a:p>
        </p:txBody>
      </p:sp>
      <p:sp>
        <p:nvSpPr>
          <p:cNvPr id="1705" name="角丸四角形 1021"/>
          <p:cNvSpPr/>
          <p:nvPr/>
        </p:nvSpPr>
        <p:spPr>
          <a:xfrm>
            <a:off x="1408188" y="3822076"/>
            <a:ext cx="6468528" cy="634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「自分より弱いもの」「一方的に」「継続的に」「深刻な」といったいわゆる社会通念上の捉えを削除。　</a:t>
            </a:r>
            <a:endParaRPr kumimoji="1" sz="2000" b="0" i="0" u="none" strike="noStrike" kern="1200" cap="none" spc="0" normalizeH="0" baseline="0" noProof="0">
              <a:ln>
                <a:noFill/>
              </a:ln>
              <a:solidFill>
                <a:prstClr val="black"/>
              </a:solidFill>
              <a:effectLst/>
              <a:uLnTx/>
              <a:uFillTx/>
              <a:latin typeface="Calibri"/>
              <a:ea typeface="+mn-ea"/>
              <a:cs typeface="+mn-cs"/>
            </a:endParaRPr>
          </a:p>
        </p:txBody>
      </p:sp>
      <p:sp>
        <p:nvSpPr>
          <p:cNvPr id="1706" name="テキスト ボックス 1022"/>
          <p:cNvSpPr txBox="1"/>
          <p:nvPr/>
        </p:nvSpPr>
        <p:spPr>
          <a:xfrm>
            <a:off x="325846" y="797783"/>
            <a:ext cx="8499378" cy="399217"/>
          </a:xfrm>
          <a:prstGeom prst="rect">
            <a:avLst/>
          </a:prstGeom>
          <a:solidFill>
            <a:schemeClr val="bg1"/>
          </a:solid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15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平成１７年度までと平成２５年の法制定でのいじめの定義は大きく変わっています。</a:t>
            </a:r>
            <a:endParaRPr kumimoji="1" lang="en-US" altLang="ja-JP" sz="2000" b="0" i="0" u="none" strike="noStrike" kern="1200" cap="none" spc="-15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1707" name="角丸四角形 1024"/>
          <p:cNvSpPr/>
          <p:nvPr/>
        </p:nvSpPr>
        <p:spPr>
          <a:xfrm>
            <a:off x="323528" y="260648"/>
            <a:ext cx="8568952" cy="504056"/>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いじめの定義の変遷</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　</a:t>
            </a:r>
          </a:p>
        </p:txBody>
      </p:sp>
    </p:spTree>
    <p:extLst>
      <p:ext uri="{BB962C8B-B14F-4D97-AF65-F5344CB8AC3E}">
        <p14:creationId xmlns:p14="http://schemas.microsoft.com/office/powerpoint/2010/main" val="125983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13" name="角丸四角形 4"/>
          <p:cNvSpPr/>
          <p:nvPr/>
        </p:nvSpPr>
        <p:spPr>
          <a:xfrm>
            <a:off x="467544" y="1124744"/>
            <a:ext cx="8280920" cy="5400600"/>
          </a:xfrm>
          <a:prstGeom prst="roundRect">
            <a:avLst>
              <a:gd name="adj" fmla="val 9382"/>
            </a:avLst>
          </a:prstGeom>
          <a:ln w="762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14" name="テキスト ボックス 5"/>
          <p:cNvSpPr txBox="1"/>
          <p:nvPr/>
        </p:nvSpPr>
        <p:spPr>
          <a:xfrm>
            <a:off x="2699792" y="1196752"/>
            <a:ext cx="432048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法律上のいじめ</a:t>
            </a:r>
          </a:p>
        </p:txBody>
      </p:sp>
      <p:sp>
        <p:nvSpPr>
          <p:cNvPr id="1715" name="角丸四角形 6"/>
          <p:cNvSpPr/>
          <p:nvPr/>
        </p:nvSpPr>
        <p:spPr>
          <a:xfrm>
            <a:off x="1403651" y="1988840"/>
            <a:ext cx="6984776" cy="3024336"/>
          </a:xfrm>
          <a:prstGeom prst="roundRect">
            <a:avLst>
              <a:gd name="adj" fmla="val 10998"/>
            </a:avLst>
          </a:prstGeom>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16" name="テキスト ボックス 7"/>
          <p:cNvSpPr txBox="1"/>
          <p:nvPr/>
        </p:nvSpPr>
        <p:spPr>
          <a:xfrm>
            <a:off x="1763688" y="2132856"/>
            <a:ext cx="6552728"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社会通念上のいじめ</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・「力の差」（強いものが弱いものに対して）</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・「継続的」</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・「意図的」</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1717" name="角丸四角形 8"/>
          <p:cNvSpPr/>
          <p:nvPr/>
        </p:nvSpPr>
        <p:spPr>
          <a:xfrm>
            <a:off x="3851920" y="3140968"/>
            <a:ext cx="417646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誰もが重篤な事態と認識する</a:t>
            </a:r>
            <a:r>
              <a:rPr kumimoji="1" lang="ja-JP" altLang="en-US" sz="24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で</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あろう深刻な事案</a:t>
            </a:r>
          </a:p>
        </p:txBody>
      </p:sp>
      <p:sp>
        <p:nvSpPr>
          <p:cNvPr id="1718" name="上下矢印 9"/>
          <p:cNvSpPr/>
          <p:nvPr/>
        </p:nvSpPr>
        <p:spPr>
          <a:xfrm>
            <a:off x="1907704" y="5013176"/>
            <a:ext cx="864096" cy="1484784"/>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19" name="テキスト ボックス 10"/>
          <p:cNvSpPr txBox="1"/>
          <p:nvPr/>
        </p:nvSpPr>
        <p:spPr>
          <a:xfrm>
            <a:off x="2536726" y="5589246"/>
            <a:ext cx="57606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このギャップをしっかり認識することが大切</a:t>
            </a:r>
          </a:p>
        </p:txBody>
      </p:sp>
      <p:sp>
        <p:nvSpPr>
          <p:cNvPr id="1720" name="タイトル 1"/>
          <p:cNvSpPr>
            <a:spLocks noGrp="1"/>
          </p:cNvSpPr>
          <p:nvPr>
            <p:ph type="title"/>
          </p:nvPr>
        </p:nvSpPr>
        <p:spPr>
          <a:xfrm>
            <a:off x="539552" y="188640"/>
            <a:ext cx="7704856" cy="576064"/>
          </a:xfrm>
          <a:solidFill>
            <a:srgbClr val="008000"/>
          </a:solidFill>
        </p:spPr>
        <p:txBody>
          <a:bodyPr>
            <a:normAutofit fontScale="90000"/>
          </a:bodyPr>
          <a:lstStyle/>
          <a:p>
            <a:pPr algn="ctr"/>
            <a:r>
              <a:rPr lang="ja-JP" altLang="en-US" dirty="0">
                <a:solidFill>
                  <a:schemeClr val="bg1"/>
                </a:solidFill>
              </a:rPr>
              <a:t>広範ないじめの概念</a:t>
            </a:r>
            <a:endParaRPr kumimoji="1" lang="ja-JP" altLang="en-US" dirty="0">
              <a:solidFill>
                <a:schemeClr val="bg1"/>
              </a:solidFill>
            </a:endParaRPr>
          </a:p>
        </p:txBody>
      </p:sp>
    </p:spTree>
    <p:extLst>
      <p:ext uri="{BB962C8B-B14F-4D97-AF65-F5344CB8AC3E}">
        <p14:creationId xmlns:p14="http://schemas.microsoft.com/office/powerpoint/2010/main" val="14790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9" dur="1" fill="hold">
                                          <p:stCondLst>
                                            <p:cond delay="0"/>
                                          </p:stCondLst>
                                        </p:cTn>
                                        <p:tgtEl>
                                          <p:spTgt spid="1713"/>
                                        </p:tgtEl>
                                        <p:attrNameLst>
                                          <p:attrName>style.visibility</p:attrName>
                                        </p:attrNameLst>
                                      </p:cBhvr>
                                      <p:to>
                                        <p:strVal val="visible"/>
                                      </p:to>
                                    </p:set>
                                    <p:anim calcmode="lin" valueType="num">
                                      <p:cBhvr>
                                        <p:cTn id="6" dur="500" fill="hold"/>
                                        <p:tgtEl>
                                          <p:spTgt spid="1713"/>
                                        </p:tgtEl>
                                        <p:attrNameLst>
                                          <p:attrName>ppt_w</p:attrName>
                                        </p:attrNameLst>
                                      </p:cBhvr>
                                      <p:tavLst>
                                        <p:tav tm="0">
                                          <p:val>
                                            <p:fltVal val="0"/>
                                          </p:val>
                                        </p:tav>
                                        <p:tav tm="100000">
                                          <p:val>
                                            <p:strVal val="#ppt_w"/>
                                          </p:val>
                                        </p:tav>
                                      </p:tavLst>
                                    </p:anim>
                                    <p:anim calcmode="lin" valueType="num">
                                      <p:cBhvr>
                                        <p:cTn id="7" dur="500" fill="hold"/>
                                        <p:tgtEl>
                                          <p:spTgt spid="1713"/>
                                        </p:tgtEl>
                                        <p:attrNameLst>
                                          <p:attrName>ppt_h</p:attrName>
                                        </p:attrNameLst>
                                      </p:cBhvr>
                                      <p:tavLst>
                                        <p:tav tm="0">
                                          <p:val>
                                            <p:fltVal val="0"/>
                                          </p:val>
                                        </p:tav>
                                        <p:tav tm="100000">
                                          <p:val>
                                            <p:strVal val="#ppt_h"/>
                                          </p:val>
                                        </p:tav>
                                      </p:tavLst>
                                    </p:anim>
                                    <p:animEffect transition="in" filter="fade">
                                      <p:cBhvr>
                                        <p:cTn id="8" dur="500"/>
                                        <p:tgtEl>
                                          <p:spTgt spid="1713"/>
                                        </p:tgtEl>
                                      </p:cBhvr>
                                    </p:animEffect>
                                  </p:childTnLst>
                                </p:cTn>
                              </p:par>
                              <p:par>
                                <p:cTn id="10" presetID="53" presetClass="entr" presetSubtype="0" fill="hold" grpId="0" nodeType="withEffect">
                                  <p:stCondLst>
                                    <p:cond delay="0"/>
                                  </p:stCondLst>
                                  <p:childTnLst>
                                    <p:set>
                                      <p:cBhvr>
                                        <p:cTn id="14" dur="1" fill="hold">
                                          <p:stCondLst>
                                            <p:cond delay="0"/>
                                          </p:stCondLst>
                                        </p:cTn>
                                        <p:tgtEl>
                                          <p:spTgt spid="1714"/>
                                        </p:tgtEl>
                                        <p:attrNameLst>
                                          <p:attrName>style.visibility</p:attrName>
                                        </p:attrNameLst>
                                      </p:cBhvr>
                                      <p:to>
                                        <p:strVal val="visible"/>
                                      </p:to>
                                    </p:set>
                                    <p:anim calcmode="lin" valueType="num">
                                      <p:cBhvr>
                                        <p:cTn id="11" dur="500" fill="hold"/>
                                        <p:tgtEl>
                                          <p:spTgt spid="1714"/>
                                        </p:tgtEl>
                                        <p:attrNameLst>
                                          <p:attrName>ppt_w</p:attrName>
                                        </p:attrNameLst>
                                      </p:cBhvr>
                                      <p:tavLst>
                                        <p:tav tm="0">
                                          <p:val>
                                            <p:fltVal val="0"/>
                                          </p:val>
                                        </p:tav>
                                        <p:tav tm="100000">
                                          <p:val>
                                            <p:strVal val="#ppt_w"/>
                                          </p:val>
                                        </p:tav>
                                      </p:tavLst>
                                    </p:anim>
                                    <p:anim calcmode="lin" valueType="num">
                                      <p:cBhvr>
                                        <p:cTn id="12" dur="500" fill="hold"/>
                                        <p:tgtEl>
                                          <p:spTgt spid="1714"/>
                                        </p:tgtEl>
                                        <p:attrNameLst>
                                          <p:attrName>ppt_h</p:attrName>
                                        </p:attrNameLst>
                                      </p:cBhvr>
                                      <p:tavLst>
                                        <p:tav tm="0">
                                          <p:val>
                                            <p:fltVal val="0"/>
                                          </p:val>
                                        </p:tav>
                                        <p:tav tm="100000">
                                          <p:val>
                                            <p:strVal val="#ppt_h"/>
                                          </p:val>
                                        </p:tav>
                                      </p:tavLst>
                                    </p:anim>
                                    <p:animEffect transition="in" filter="fade">
                                      <p:cBhvr>
                                        <p:cTn id="13" dur="500"/>
                                        <p:tgtEl>
                                          <p:spTgt spid="17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21" dur="1" fill="hold">
                                          <p:stCondLst>
                                            <p:cond delay="0"/>
                                          </p:stCondLst>
                                        </p:cTn>
                                        <p:tgtEl>
                                          <p:spTgt spid="1718"/>
                                        </p:tgtEl>
                                        <p:attrNameLst>
                                          <p:attrName>style.visibility</p:attrName>
                                        </p:attrNameLst>
                                      </p:cBhvr>
                                      <p:to>
                                        <p:strVal val="visible"/>
                                      </p:to>
                                    </p:set>
                                    <p:anim calcmode="lin" valueType="num">
                                      <p:cBhvr>
                                        <p:cTn id="18" dur="500" fill="hold"/>
                                        <p:tgtEl>
                                          <p:spTgt spid="1718"/>
                                        </p:tgtEl>
                                        <p:attrNameLst>
                                          <p:attrName>ppt_w</p:attrName>
                                        </p:attrNameLst>
                                      </p:cBhvr>
                                      <p:tavLst>
                                        <p:tav tm="0">
                                          <p:val>
                                            <p:fltVal val="0"/>
                                          </p:val>
                                        </p:tav>
                                        <p:tav tm="100000">
                                          <p:val>
                                            <p:strVal val="#ppt_w"/>
                                          </p:val>
                                        </p:tav>
                                      </p:tavLst>
                                    </p:anim>
                                    <p:anim calcmode="lin" valueType="num">
                                      <p:cBhvr>
                                        <p:cTn id="19" dur="500" fill="hold"/>
                                        <p:tgtEl>
                                          <p:spTgt spid="1718"/>
                                        </p:tgtEl>
                                        <p:attrNameLst>
                                          <p:attrName>ppt_h</p:attrName>
                                        </p:attrNameLst>
                                      </p:cBhvr>
                                      <p:tavLst>
                                        <p:tav tm="0">
                                          <p:val>
                                            <p:fltVal val="0"/>
                                          </p:val>
                                        </p:tav>
                                        <p:tav tm="100000">
                                          <p:val>
                                            <p:strVal val="#ppt_h"/>
                                          </p:val>
                                        </p:tav>
                                      </p:tavLst>
                                    </p:anim>
                                    <p:animEffect transition="in" filter="fade">
                                      <p:cBhvr>
                                        <p:cTn id="20" dur="500"/>
                                        <p:tgtEl>
                                          <p:spTgt spid="1718"/>
                                        </p:tgtEl>
                                      </p:cBhvr>
                                    </p:animEffect>
                                  </p:childTnLst>
                                </p:cTn>
                              </p:par>
                              <p:par>
                                <p:cTn id="22" presetID="53" presetClass="entr" presetSubtype="0" fill="hold" grpId="0" nodeType="withEffect">
                                  <p:stCondLst>
                                    <p:cond delay="0"/>
                                  </p:stCondLst>
                                  <p:childTnLst>
                                    <p:set>
                                      <p:cBhvr>
                                        <p:cTn id="26" dur="1" fill="hold">
                                          <p:stCondLst>
                                            <p:cond delay="0"/>
                                          </p:stCondLst>
                                        </p:cTn>
                                        <p:tgtEl>
                                          <p:spTgt spid="1719"/>
                                        </p:tgtEl>
                                        <p:attrNameLst>
                                          <p:attrName>style.visibility</p:attrName>
                                        </p:attrNameLst>
                                      </p:cBhvr>
                                      <p:to>
                                        <p:strVal val="visible"/>
                                      </p:to>
                                    </p:set>
                                    <p:anim calcmode="lin" valueType="num">
                                      <p:cBhvr>
                                        <p:cTn id="23" dur="500" fill="hold"/>
                                        <p:tgtEl>
                                          <p:spTgt spid="1719"/>
                                        </p:tgtEl>
                                        <p:attrNameLst>
                                          <p:attrName>ppt_w</p:attrName>
                                        </p:attrNameLst>
                                      </p:cBhvr>
                                      <p:tavLst>
                                        <p:tav tm="0">
                                          <p:val>
                                            <p:fltVal val="0"/>
                                          </p:val>
                                        </p:tav>
                                        <p:tav tm="100000">
                                          <p:val>
                                            <p:strVal val="#ppt_w"/>
                                          </p:val>
                                        </p:tav>
                                      </p:tavLst>
                                    </p:anim>
                                    <p:anim calcmode="lin" valueType="num">
                                      <p:cBhvr>
                                        <p:cTn id="24" dur="500" fill="hold"/>
                                        <p:tgtEl>
                                          <p:spTgt spid="1719"/>
                                        </p:tgtEl>
                                        <p:attrNameLst>
                                          <p:attrName>ppt_h</p:attrName>
                                        </p:attrNameLst>
                                      </p:cBhvr>
                                      <p:tavLst>
                                        <p:tav tm="0">
                                          <p:val>
                                            <p:fltVal val="0"/>
                                          </p:val>
                                        </p:tav>
                                        <p:tav tm="100000">
                                          <p:val>
                                            <p:strVal val="#ppt_h"/>
                                          </p:val>
                                        </p:tav>
                                      </p:tavLst>
                                    </p:anim>
                                    <p:animEffect transition="in" filter="fade">
                                      <p:cBhvr>
                                        <p:cTn id="25" dur="500"/>
                                        <p:tgtEl>
                                          <p:spTgt spid="17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3" dur="1" fill="hold">
                                          <p:stCondLst>
                                            <p:cond delay="0"/>
                                          </p:stCondLst>
                                        </p:cTn>
                                        <p:tgtEl>
                                          <p:spTgt spid="1717"/>
                                        </p:tgtEl>
                                        <p:attrNameLst>
                                          <p:attrName>style.visibility</p:attrName>
                                        </p:attrNameLst>
                                      </p:cBhvr>
                                      <p:to>
                                        <p:strVal val="visible"/>
                                      </p:to>
                                    </p:set>
                                    <p:anim calcmode="lin" valueType="num">
                                      <p:cBhvr>
                                        <p:cTn id="30" dur="500" fill="hold"/>
                                        <p:tgtEl>
                                          <p:spTgt spid="1717"/>
                                        </p:tgtEl>
                                        <p:attrNameLst>
                                          <p:attrName>ppt_w</p:attrName>
                                        </p:attrNameLst>
                                      </p:cBhvr>
                                      <p:tavLst>
                                        <p:tav tm="0">
                                          <p:val>
                                            <p:fltVal val="0"/>
                                          </p:val>
                                        </p:tav>
                                        <p:tav tm="100000">
                                          <p:val>
                                            <p:strVal val="#ppt_w"/>
                                          </p:val>
                                        </p:tav>
                                      </p:tavLst>
                                    </p:anim>
                                    <p:anim calcmode="lin" valueType="num">
                                      <p:cBhvr>
                                        <p:cTn id="31" dur="500" fill="hold"/>
                                        <p:tgtEl>
                                          <p:spTgt spid="1717"/>
                                        </p:tgtEl>
                                        <p:attrNameLst>
                                          <p:attrName>ppt_h</p:attrName>
                                        </p:attrNameLst>
                                      </p:cBhvr>
                                      <p:tavLst>
                                        <p:tav tm="0">
                                          <p:val>
                                            <p:fltVal val="0"/>
                                          </p:val>
                                        </p:tav>
                                        <p:tav tm="100000">
                                          <p:val>
                                            <p:strVal val="#ppt_h"/>
                                          </p:val>
                                        </p:tav>
                                      </p:tavLst>
                                    </p:anim>
                                    <p:animEffect transition="in" filter="fade">
                                      <p:cBhvr>
                                        <p:cTn id="32" dur="500"/>
                                        <p:tgtEl>
                                          <p:spTgt spid="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3" grpId="0" animBg="1" autoUpdateAnimBg="0"/>
      <p:bldP spid="1714" grpId="0" autoUpdateAnimBg="0"/>
      <p:bldP spid="1718" grpId="0" animBg="1" autoUpdateAnimBg="0"/>
      <p:bldP spid="1719" grpId="0" autoUpdateAnimBg="0"/>
      <p:bldP spid="171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26" name="角丸四角形 3"/>
          <p:cNvSpPr/>
          <p:nvPr/>
        </p:nvSpPr>
        <p:spPr>
          <a:xfrm>
            <a:off x="467544" y="223146"/>
            <a:ext cx="7756615" cy="685573"/>
          </a:xfrm>
          <a:prstGeom prst="roundRect">
            <a:avLst>
              <a:gd name="adj" fmla="val 0"/>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いじめの定義に関する例示</a:t>
            </a: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　</a:t>
            </a:r>
            <a:endPar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endParaRPr>
          </a:p>
        </p:txBody>
      </p:sp>
      <p:sp>
        <p:nvSpPr>
          <p:cNvPr id="1727" name="テキスト ボックス 2"/>
          <p:cNvSpPr txBox="1"/>
          <p:nvPr/>
        </p:nvSpPr>
        <p:spPr>
          <a:xfrm>
            <a:off x="323529" y="908720"/>
            <a:ext cx="8820471" cy="2840911"/>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けんかやふざけあいであっても、（略）児童生徒が感じる被害性に着目して、いじめに該当するか否かを判断する。　</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Calibri"/>
              </a:rPr>
              <a:t>　　</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p:txBody>
      </p:sp>
      <p:cxnSp>
        <p:nvCxnSpPr>
          <p:cNvPr id="1728" name="直線コネクタ 5"/>
          <p:cNvCxnSpPr/>
          <p:nvPr/>
        </p:nvCxnSpPr>
        <p:spPr>
          <a:xfrm>
            <a:off x="588309" y="1428750"/>
            <a:ext cx="3757543" cy="1279"/>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9" name="直線コネクタ 6"/>
          <p:cNvCxnSpPr/>
          <p:nvPr/>
        </p:nvCxnSpPr>
        <p:spPr>
          <a:xfrm>
            <a:off x="2916000" y="2024770"/>
            <a:ext cx="2378779" cy="6296"/>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0" name="直線コネクタ 8"/>
          <p:cNvCxnSpPr/>
          <p:nvPr/>
        </p:nvCxnSpPr>
        <p:spPr>
          <a:xfrm>
            <a:off x="6588000" y="2002238"/>
            <a:ext cx="2250640" cy="1482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31" name="テキスト ボックス 40"/>
          <p:cNvSpPr txBox="1"/>
          <p:nvPr/>
        </p:nvSpPr>
        <p:spPr>
          <a:xfrm>
            <a:off x="287577" y="3036275"/>
            <a:ext cx="8388423" cy="3476982"/>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（インターネット上で悪口を書かれたことを、当該児童生徒が知らずにいる場合など）行為の対象となる児童生徒本人が心身の苦痛を感じていない場合であっても、加害行為を行った児童生徒に</a:t>
            </a:r>
            <a:r>
              <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略）法の趣旨を踏まえた適切な対応が必要である。</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mn-cs"/>
            </a:endParaRPr>
          </a:p>
        </p:txBody>
      </p:sp>
      <p:cxnSp>
        <p:nvCxnSpPr>
          <p:cNvPr id="1732" name="直線コネクタ 42"/>
          <p:cNvCxnSpPr/>
          <p:nvPr/>
        </p:nvCxnSpPr>
        <p:spPr>
          <a:xfrm flipV="1">
            <a:off x="3708000" y="4706471"/>
            <a:ext cx="4864500" cy="0"/>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3" name="直線コネクタ 45"/>
          <p:cNvCxnSpPr/>
          <p:nvPr/>
        </p:nvCxnSpPr>
        <p:spPr>
          <a:xfrm flipV="1">
            <a:off x="4481789" y="5841066"/>
            <a:ext cx="3922623" cy="352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4" name="直線コネクタ 46"/>
          <p:cNvCxnSpPr/>
          <p:nvPr/>
        </p:nvCxnSpPr>
        <p:spPr>
          <a:xfrm>
            <a:off x="1204632" y="4104154"/>
            <a:ext cx="5239368" cy="1224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5" name="直線コネクタ 673"/>
          <p:cNvCxnSpPr/>
          <p:nvPr/>
        </p:nvCxnSpPr>
        <p:spPr>
          <a:xfrm>
            <a:off x="462243" y="2577353"/>
            <a:ext cx="2004838" cy="2468"/>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6" name="直線コネクタ 674"/>
          <p:cNvCxnSpPr/>
          <p:nvPr/>
        </p:nvCxnSpPr>
        <p:spPr>
          <a:xfrm>
            <a:off x="462243" y="5266765"/>
            <a:ext cx="3643147" cy="0"/>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7" name="直線コネクタ 675"/>
          <p:cNvCxnSpPr/>
          <p:nvPr/>
        </p:nvCxnSpPr>
        <p:spPr>
          <a:xfrm flipV="1">
            <a:off x="322169" y="6381001"/>
            <a:ext cx="2144911" cy="6352"/>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3028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43" name="角丸四角形 266"/>
          <p:cNvSpPr/>
          <p:nvPr/>
        </p:nvSpPr>
        <p:spPr>
          <a:xfrm>
            <a:off x="1547106" y="2070165"/>
            <a:ext cx="5832894"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いじめの認知</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81521885"/>
      </p:ext>
    </p:extLst>
  </p:cSld>
  <p:clrMapOvr>
    <a:masterClrMapping/>
  </p:clrMapOvr>
  <p:transition>
    <p:fade/>
  </p:transition>
</p:sld>
</file>

<file path=ppt/theme/_rels/theme1.xml.rels><?xml version="1.0" encoding="UTF-8"?><Relationships xmlns="http://schemas.openxmlformats.org/package/2006/relationships"><Relationship Id="rId1" Type="http://schemas.openxmlformats.org/officeDocument/2006/relationships/image" Target="../media/image1.jpeg" /></Relationships>
</file>

<file path=ppt/theme/_rels/theme2.xml.rels><?xml version="1.0" encoding="UTF-8"?><Relationships xmlns="http://schemas.openxmlformats.org/package/2006/relationships"><Relationship Id="rId1" Type="http://schemas.openxmlformats.org/officeDocument/2006/relationships/image" Target="../media/image1.jpeg" /></Relationships>
</file>

<file path=ppt/theme/_rels/theme4.xml.rels><?xml version="1.0" encoding="UTF-8"?><Relationships xmlns="http://schemas.openxmlformats.org/package/2006/relationships"><Relationship Id="rId1" Type="http://schemas.openxmlformats.org/officeDocument/2006/relationships/image" Target="../media/image1.jpeg" /></Relationships>
</file>

<file path=ppt/theme/_rels/theme5.xml.rels><?xml version="1.0" encoding="UTF-8"?><Relationships xmlns="http://schemas.openxmlformats.org/package/2006/relationships"><Relationship Id="rId1" Type="http://schemas.openxmlformats.org/officeDocument/2006/relationships/image" Target="../media/image1.jpeg" /></Relationships>
</file>

<file path=ppt/theme/_rels/theme6.xml.rels><?xml version="1.0" encoding="UTF-8"?><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2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Flow</Template>
  <TotalTime>3836</TotalTime>
  <Words>3044</Words>
  <Application>JUST Focus</Application>
  <Paragraphs>398</Paragraphs>
  <ScaleCrop>false</ScaleCrop>
  <HeadingPairs>
    <vt:vector size="6" baseType="variant">
      <vt:variant>
        <vt:lpstr>使用されているフォント</vt:lpstr>
      </vt:variant>
      <vt:variant>
        <vt:i4>24</vt:i4>
      </vt:variant>
      <vt:variant>
        <vt:lpstr>テーマ</vt:lpstr>
      </vt:variant>
      <vt:variant>
        <vt:i4>5</vt:i4>
      </vt:variant>
      <vt:variant>
        <vt:lpstr>スライド タイトル</vt:lpstr>
      </vt:variant>
      <vt:variant>
        <vt:i4>32</vt:i4>
      </vt:variant>
    </vt:vector>
  </HeadingPairs>
  <TitlesOfParts>
    <vt:vector size="61" baseType="lpstr">
      <vt:lpstr>AR P丸ゴシック体E</vt:lpstr>
      <vt:lpstr>ＤＦ平成ゴシック体W5</vt:lpstr>
      <vt:lpstr>HGPｺﾞｼｯｸE</vt:lpstr>
      <vt:lpstr>HGPｺﾞｼｯｸM</vt:lpstr>
      <vt:lpstr>HGP創英ﾌﾟﾚｾﾞﾝｽEB</vt:lpstr>
      <vt:lpstr>HGP創英角ｺﾞｼｯｸUB</vt:lpstr>
      <vt:lpstr>HGP創英角ﾎﾟｯﾌﾟ体</vt:lpstr>
      <vt:lpstr>HGP明朝E</vt:lpstr>
      <vt:lpstr>HGS創英角ｺﾞｼｯｸUB</vt:lpstr>
      <vt:lpstr>HGｺﾞｼｯｸE</vt:lpstr>
      <vt:lpstr>HG丸ｺﾞｼｯｸM-PRO</vt:lpstr>
      <vt:lpstr>HG創英角ｺﾞｼｯｸUB</vt:lpstr>
      <vt:lpstr>Meiryo UI</vt:lpstr>
      <vt:lpstr>ＭＳ Ｐゴシック</vt:lpstr>
      <vt:lpstr>ＭＳ ゴシック</vt:lpstr>
      <vt:lpstr>ＭＳ 明朝</vt:lpstr>
      <vt:lpstr>メイリオ</vt:lpstr>
      <vt:lpstr>Arial</vt:lpstr>
      <vt:lpstr>Calibri</vt:lpstr>
      <vt:lpstr>Century</vt:lpstr>
      <vt:lpstr>Constantia</vt:lpstr>
      <vt:lpstr>Tahoma</vt:lpstr>
      <vt:lpstr>Times New Roman</vt:lpstr>
      <vt:lpstr>Wingdings 2</vt:lpstr>
      <vt:lpstr>リゾート</vt:lpstr>
      <vt:lpstr>3_リゾート</vt:lpstr>
      <vt:lpstr>4_リゾート</vt:lpstr>
      <vt:lpstr>1_Office テーマ</vt:lpstr>
      <vt:lpstr>1_リゾート</vt:lpstr>
      <vt:lpstr>地域用研修プログラム  （１）いじめ問題に関する基本的な内容</vt:lpstr>
      <vt:lpstr>アイスブレイク</vt:lpstr>
      <vt:lpstr>今日の内容</vt:lpstr>
      <vt:lpstr>PowerPoint プレゼンテーション</vt:lpstr>
      <vt:lpstr>PowerPoint プレゼンテーション</vt:lpstr>
      <vt:lpstr>PowerPoint プレゼンテーション</vt:lpstr>
      <vt:lpstr>広範ないじめの概念</vt:lpstr>
      <vt:lpstr>PowerPoint プレゼンテーション</vt:lpstr>
      <vt:lpstr>PowerPoint プレゼンテーション</vt:lpstr>
      <vt:lpstr>事例①</vt:lpstr>
      <vt:lpstr>事例①</vt:lpstr>
      <vt:lpstr>事例②</vt:lpstr>
      <vt:lpstr>事例②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「高知県いじめ防止基本方針」の基本理念</vt:lpstr>
      <vt:lpstr>　　学校いじめ防止基本方針</vt:lpstr>
      <vt:lpstr>PowerPoint プレゼンテーション</vt:lpstr>
      <vt:lpstr>子どもが主体的にいじめ防止へ</vt:lpstr>
      <vt:lpstr>PowerPoint プレゼンテーション</vt:lpstr>
      <vt:lpstr>PowerPoint プレゼンテーション</vt:lpstr>
      <vt:lpstr>　いじめの問題に「県民総ぐるみ」で取り組むために</vt:lpstr>
      <vt:lpstr>学校と地域の連携　　　　</vt:lpstr>
      <vt:lpstr>PowerPoint プレゼンテーション</vt:lpstr>
      <vt:lpstr>ワークシート</vt:lpstr>
      <vt:lpstr>PowerPoint プレゼンテーション</vt:lpstr>
    </vt:vector>
  </TitlesOfParts>
  <LinksUpToDate>false</LinksUpToDate>
  <SharedDoc>false</SharedDoc>
  <HyperlinksChanged>false</HyperlinksChanged>
  <AppVersion>4.1.2</AppVersion>
  <PresentationFormat>ユーザー設定</PresentationFormat>
  <Slides>32</Slides>
  <Notes>31</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人権教育・人権啓発の 現状と課題</dc:title>
  <dc:creator>ioas_user</dc:creator>
  <cp:lastModifiedBy>454645</cp:lastModifiedBy>
  <dcterms:created xsi:type="dcterms:W3CDTF">2013-05-22T08:27:42Z</dcterms:created>
  <dcterms:modified xsi:type="dcterms:W3CDTF">2020-03-30T09:13:48Z</dcterms:modified>
  <cp:revision>392</cp:revision>
</cp:coreProperties>
</file>

<file path=docProps/custom.xml><?xml version="1.0" encoding="utf-8"?>
<Properties xmlns:vt="http://schemas.openxmlformats.org/officeDocument/2006/docPropsVTypes" xmlns="http://schemas.openxmlformats.org/officeDocument/2006/custom-properties"/>
</file>