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<Relationships xmlns="http://schemas.openxmlformats.org/package/2006/relationships"><Relationship Id="rId2" Type="http://schemas.openxmlformats.org/package/2006/relationships/metadata/thumbnail" Target="docProps/thumbnail.jpeg" /><Relationship Id="rId3" Type="http://schemas.openxmlformats.org/package/2006/relationships/metadata/core-properties" Target="docProps/core.xml" /><Relationship Id="rId4" Type="http://schemas.openxmlformats.org/officeDocument/2006/relationships/extended-properties" Target="docProps/app.xml" /><Relationship Id="rId5" Type="http://schemas.openxmlformats.org/officeDocument/2006/relationships/custom-properties" Target="docProps/custom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2"/>
  </p:sldMasterIdLst>
  <p:notesMasterIdLst>
    <p:notesMasterId r:id="rId3"/>
  </p:notesMasterIdLst>
  <p:sldIdLst>
    <p:sldId id="256" r:id="rId4"/>
  </p:sldIdLst>
  <p:sldSz cx="9144000" cy="5143500" type="screen16x9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999"/>
    <p:restoredTop sz="94660"/>
  </p:normalViewPr>
  <p:slideViewPr>
    <p:cSldViewPr>
      <p:cViewPr varScale="1">
        <p:scale>
          <a:sx n="95" d="100"/>
          <a:sy n="95" d="100"/>
        </p:scale>
        <p:origin x="-888" y="-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?><Relationships xmlns="http://schemas.openxmlformats.org/package/2006/relationships"><Relationship Id="rId1" Type="http://schemas.openxmlformats.org/officeDocument/2006/relationships/theme" Target="theme/theme1.xml" /><Relationship Id="rId2" Type="http://schemas.openxmlformats.org/officeDocument/2006/relationships/slideMaster" Target="slideMasters/slideMaster1.xml" /><Relationship Id="rId3" Type="http://schemas.openxmlformats.org/officeDocument/2006/relationships/notesMaster" Target="notesMasters/notesMaster1.xml" /><Relationship Id="rId4" Type="http://schemas.openxmlformats.org/officeDocument/2006/relationships/slide" Target="slides/slide1.xml" /><Relationship Id="rId5" Type="http://schemas.openxmlformats.org/officeDocument/2006/relationships/presProps" Target="presProps.xml" /><Relationship Id="rId6" Type="http://schemas.openxmlformats.org/officeDocument/2006/relationships/viewProps" Target="viewProps.xml" /><Relationship Id="rId7" Type="http://schemas.openxmlformats.org/officeDocument/2006/relationships/tableStyles" Target="tableStyles.xml" /></Relationships>
</file>

<file path=ppt/notesMasters/_rels/notesMaster1.xml.rels><?xml version="1.0" encoding="UTF-8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1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06EA9-14B5-4F31-95CC-6AD91D20700D}" type="datetimeFigureOut">
              <a:rPr kumimoji="1" lang="ja-JP" altLang="en-US" smtClean="0"/>
              <a:t>2015/2/5</a:t>
            </a:fld>
            <a:endParaRPr kumimoji="1" lang="ja-JP" altLang="en-US"/>
          </a:p>
        </p:txBody>
      </p:sp>
      <p:sp>
        <p:nvSpPr>
          <p:cNvPr id="1102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1103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104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5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タイトル 1"/>
          <p:cNvSpPr>
            <a:spLocks noGrp="1"/>
          </p:cNvSpPr>
          <p:nvPr>
            <p:ph type="ctrTitle"/>
          </p:nvPr>
        </p:nvSpPr>
        <p:spPr>
          <a:xfrm>
            <a:off x="457200" y="1239602"/>
            <a:ext cx="8229600" cy="1008112"/>
          </a:xfrm>
        </p:spPr>
        <p:txBody>
          <a:bodyPr/>
          <a:lstStyle>
            <a:lvl1pPr>
              <a:defRPr b="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32" name="サブタイトル 2"/>
          <p:cNvSpPr>
            <a:spLocks noGrp="1"/>
          </p:cNvSpPr>
          <p:nvPr>
            <p:ph type="subTitle" idx="1"/>
          </p:nvPr>
        </p:nvSpPr>
        <p:spPr>
          <a:xfrm>
            <a:off x="457200" y="2319722"/>
            <a:ext cx="8229600" cy="172819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103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3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89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1302610"/>
            <a:ext cx="8229600" cy="3177352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90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91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2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27398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95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27398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96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 dirty="0"/>
          </a:p>
        </p:txBody>
      </p:sp>
      <p:sp>
        <p:nvSpPr>
          <p:cNvPr id="1097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8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38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302610"/>
            <a:ext cx="8229600" cy="3211004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39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E220A51-F8EA-429A-8E6F-F02BE74E28F7}" type="datetimeFigureOut">
              <a:rPr lang="ja-JP" altLang="en-US" smtClean="0"/>
              <a:pPr/>
              <a:t>2015/3/10</a:t>
            </a:fld>
            <a:endParaRPr lang="ja-JP" altLang="en-US" dirty="0"/>
          </a:p>
        </p:txBody>
      </p:sp>
      <p:sp>
        <p:nvSpPr>
          <p:cNvPr id="1040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ja-JP" altLang="en-US" dirty="0"/>
          </a:p>
        </p:txBody>
      </p:sp>
      <p:sp>
        <p:nvSpPr>
          <p:cNvPr id="1041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タイトル 1"/>
          <p:cNvSpPr>
            <a:spLocks noGrp="1"/>
          </p:cNvSpPr>
          <p:nvPr>
            <p:ph type="title"/>
          </p:nvPr>
        </p:nvSpPr>
        <p:spPr>
          <a:xfrm>
            <a:off x="457200" y="2211710"/>
            <a:ext cx="8229600" cy="792088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44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888562"/>
            <a:ext cx="8229600" cy="1323148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4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4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50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302611"/>
            <a:ext cx="3970784" cy="317735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1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80012" y="1302611"/>
            <a:ext cx="4006788" cy="317735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2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2015/6/24</a:t>
            </a:fld>
            <a:endParaRPr kumimoji="1" lang="ja-JP" altLang="en-US" dirty="0"/>
          </a:p>
        </p:txBody>
      </p:sp>
      <p:sp>
        <p:nvSpPr>
          <p:cNvPr id="1053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54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5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3970784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58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3970784" cy="284880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9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716016" y="1151335"/>
            <a:ext cx="3970784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60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716016" y="1631156"/>
            <a:ext cx="3970784" cy="284880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61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62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3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66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67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8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71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2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タイトル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>
            <a:normAutofit/>
          </a:bodyPr>
          <a:lstStyle>
            <a:lvl1pPr algn="l">
              <a:defRPr sz="24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75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635896" y="204789"/>
            <a:ext cx="4727438" cy="42317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76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2" y="1275606"/>
            <a:ext cx="3008312" cy="320435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77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78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9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タイトル 1"/>
          <p:cNvSpPr>
            <a:spLocks noGrp="1"/>
          </p:cNvSpPr>
          <p:nvPr>
            <p:ph type="title"/>
          </p:nvPr>
        </p:nvSpPr>
        <p:spPr>
          <a:xfrm>
            <a:off x="1792288" y="3516855"/>
            <a:ext cx="5486400" cy="425054"/>
          </a:xfrm>
        </p:spPr>
        <p:txBody>
          <a:bodyPr anchor="b">
            <a:normAutofit/>
          </a:bodyPr>
          <a:lstStyle>
            <a:lvl1pPr algn="l">
              <a:defRPr sz="24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82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159482"/>
            <a:ext cx="5486400" cy="328412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 dirty="0"/>
          </a:p>
        </p:txBody>
      </p:sp>
      <p:sp>
        <p:nvSpPr>
          <p:cNvPr id="1083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3975907"/>
            <a:ext cx="5486400" cy="50405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84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85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86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519772" y="4677984"/>
            <a:ext cx="4104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endParaRPr lang="ja-JP" altLang="en-US" dirty="0"/>
          </a:p>
        </p:txBody>
      </p:sp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313990"/>
            <a:ext cx="8229600" cy="7455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302610"/>
            <a:ext cx="8229600" cy="32110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5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6 </a:t>
            </a:r>
            <a:r>
              <a:rPr kumimoji="1" lang="ja-JP" altLang="en-US" dirty="0" smtClean="0"/>
              <a:t>レベル</a:t>
            </a:r>
          </a:p>
          <a:p>
            <a:pPr lvl="6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7 </a:t>
            </a:r>
            <a:r>
              <a:rPr kumimoji="1" lang="ja-JP" altLang="en-US" dirty="0" smtClean="0"/>
              <a:t>レベル</a:t>
            </a:r>
          </a:p>
          <a:p>
            <a:pPr lvl="7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8 </a:t>
            </a:r>
            <a:r>
              <a:rPr kumimoji="1" lang="ja-JP" altLang="en-US" dirty="0" smtClean="0"/>
              <a:t>レベル</a:t>
            </a:r>
          </a:p>
          <a:p>
            <a:pPr lvl="8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9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1028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4677984"/>
            <a:ext cx="188255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fld id="{3E220A51-F8EA-429A-8E6F-F02BE74E28F7}" type="datetimeFigureOut">
              <a:rPr lang="ja-JP" altLang="en-US" smtClean="0"/>
              <a:pPr/>
              <a:t>2015/3/10</a:t>
            </a:fld>
            <a:endParaRPr lang="ja-JP" altLang="en-US" dirty="0"/>
          </a:p>
        </p:txBody>
      </p:sp>
      <p:sp>
        <p:nvSpPr>
          <p:cNvPr id="1029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768244" y="4677984"/>
            <a:ext cx="19185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b="0" kern="1200">
          <a:solidFill>
            <a:schemeClr val="tx1"/>
          </a:solidFill>
          <a:latin typeface="+mj-ea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457200" indent="-4572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ea"/>
          <a:ea typeface="+mn-ea"/>
          <a:cs typeface="+mn-cs"/>
        </a:defRPr>
      </a:lvl1pPr>
      <a:lvl2pPr marL="914400" indent="-4572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714500" indent="-342900" algn="l" defTabSz="914400" rtl="0" eaLnBrk="1" latinLnBrk="0" hangingPunct="1">
        <a:spcBef>
          <a:spcPct val="20000"/>
        </a:spcBef>
        <a:buSzPct val="100000"/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171700" marR="0" indent="-3429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tabLst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3028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j-ea"/>
          <a:cs typeface="+mn-cs"/>
        </a:defRPr>
      </a:lvl7pPr>
      <a:lvl8pPr marL="34861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j-ea"/>
          <a:cs typeface="+mn-cs"/>
        </a:defRPr>
      </a:lvl8pPr>
      <a:lvl9pPr marL="39433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7" name="テキスト 33"/>
          <p:cNvSpPr txBox="1"/>
          <p:nvPr/>
        </p:nvSpPr>
        <p:spPr>
          <a:xfrm>
            <a:off x="1883366" y="16307"/>
            <a:ext cx="5226635" cy="306884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defRPr lang="ja-JP" altLang="en-US"/>
            </a:pPr>
            <a:r>
              <a:rPr lang="ja-JP" altLang="en-US" sz="1400"/>
              <a:t>高知県競技力向上総合対策事業費補助金</a:t>
            </a:r>
            <a:r>
              <a:rPr lang="ja-JP" altLang="en-US" sz="1400"/>
              <a:t>交付要綱　新旧対照表</a:t>
            </a:r>
            <a:endParaRPr lang="ja-JP" altLang="en-US" sz="1400"/>
          </a:p>
        </p:txBody>
      </p:sp>
      <p:sp>
        <p:nvSpPr>
          <p:cNvPr id="1108" name="四角形 35"/>
          <p:cNvSpPr/>
          <p:nvPr/>
        </p:nvSpPr>
        <p:spPr>
          <a:xfrm>
            <a:off x="6606000" y="433641"/>
            <a:ext cx="504000" cy="26610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r>
              <a:rPr lang="ja-JP" altLang="en-US" sz="1600">
                <a:solidFill>
                  <a:schemeClr val="tx1"/>
                </a:solidFill>
              </a:rPr>
              <a:t>旧</a:t>
            </a:r>
            <a:endParaRPr lang="ja-JP" altLang="en-US" sz="1600">
              <a:solidFill>
                <a:schemeClr val="tx1"/>
              </a:solidFill>
            </a:endParaRPr>
          </a:p>
        </p:txBody>
      </p:sp>
      <p:sp>
        <p:nvSpPr>
          <p:cNvPr id="1109" name="四角形 37"/>
          <p:cNvSpPr/>
          <p:nvPr/>
        </p:nvSpPr>
        <p:spPr>
          <a:xfrm>
            <a:off x="2034001" y="411750"/>
            <a:ext cx="504000" cy="26610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r>
              <a:rPr lang="ja-JP" altLang="en-US" sz="1600">
                <a:solidFill>
                  <a:schemeClr val="tx1"/>
                </a:solidFill>
              </a:rPr>
              <a:t>新</a:t>
            </a:r>
            <a:endParaRPr lang="ja-JP" altLang="en-US" sz="1600">
              <a:solidFill>
                <a:schemeClr val="tx1"/>
              </a:solidFill>
            </a:endParaRPr>
          </a:p>
        </p:txBody>
      </p:sp>
      <p:sp>
        <p:nvSpPr>
          <p:cNvPr id="1110" name="テキスト 22"/>
          <p:cNvSpPr txBox="1"/>
          <p:nvPr/>
        </p:nvSpPr>
        <p:spPr>
          <a:xfrm>
            <a:off x="0" y="804744"/>
            <a:ext cx="4572000" cy="4338757"/>
          </a:xfrm>
          <a:prstGeom prst="rect">
            <a:avLst/>
          </a:prstGeom>
        </p:spPr>
        <p:txBody>
          <a:bodyPr wrap="square">
            <a:spAutoFit/>
          </a:bodyPr>
          <a:p>
            <a:pPr algn="l"/>
            <a:r>
              <a:rPr lang="ja-JP" altLang="en-US" sz="1200"/>
              <a:t>附則</a:t>
            </a:r>
            <a:r>
              <a:rPr lang="ja-JP" altLang="en-US" sz="1200"/>
              <a:t> </a:t>
            </a:r>
            <a:endParaRPr sz="1200"/>
          </a:p>
          <a:p>
            <a:r>
              <a:rPr lang="ja-JP" altLang="en-US" sz="1200"/>
              <a:t>１　この要綱は、平成</a:t>
            </a:r>
            <a:r>
              <a:rPr lang="ja-JP" altLang="en-US" sz="1200"/>
              <a:t>20</a:t>
            </a:r>
            <a:r>
              <a:rPr lang="ja-JP" altLang="en-US" sz="1200"/>
              <a:t>年４月１日から施行する。</a:t>
            </a:r>
            <a:r>
              <a:rPr lang="ja-JP" altLang="en-US" sz="1200"/>
              <a:t> </a:t>
            </a:r>
            <a:endParaRPr sz="1200"/>
          </a:p>
          <a:p>
            <a:r>
              <a:rPr lang="ja-JP" altLang="en-US" sz="1200"/>
              <a:t>２　この要綱は、</a:t>
            </a:r>
            <a:r>
              <a:rPr lang="ja-JP" altLang="en-US" sz="1200"/>
              <a:t>令和</a:t>
            </a:r>
            <a:r>
              <a:rPr lang="ja-JP" altLang="en-US" sz="1200" u="sng"/>
              <a:t>９</a:t>
            </a:r>
            <a:r>
              <a:rPr lang="ja-JP" altLang="en-US" sz="1200"/>
              <a:t>年</a:t>
            </a:r>
            <a:r>
              <a:rPr lang="ja-JP" altLang="en-US" sz="1200"/>
              <a:t>５月</a:t>
            </a:r>
            <a:r>
              <a:rPr lang="ja-JP" altLang="en-US" sz="1200"/>
              <a:t>31</a:t>
            </a:r>
            <a:r>
              <a:rPr lang="ja-JP" altLang="en-US" sz="1200"/>
              <a:t>日</a:t>
            </a:r>
            <a:r>
              <a:rPr lang="ja-JP" altLang="en-US" sz="1200"/>
              <a:t>限り</a:t>
            </a:r>
            <a:r>
              <a:rPr lang="ja-JP" altLang="en-US" sz="1200"/>
              <a:t>、その効力を失う。ただし、この要綱に基づき交付された補助金については、第６条、第７条第３号及び第７号から第９号まで並びに第</a:t>
            </a:r>
            <a:r>
              <a:rPr lang="ja-JP" altLang="en-US" sz="1200"/>
              <a:t>10</a:t>
            </a:r>
            <a:r>
              <a:rPr lang="ja-JP" altLang="en-US" sz="1200"/>
              <a:t>条の規定は同日以降もなおその効力を有する。</a:t>
            </a:r>
            <a:r>
              <a:rPr lang="ja-JP" altLang="en-US" sz="1200"/>
              <a:t> </a:t>
            </a:r>
            <a:endParaRPr sz="1200"/>
          </a:p>
          <a:p>
            <a:r>
              <a:rPr lang="ja-JP" altLang="en-US" sz="1200"/>
              <a:t>附則</a:t>
            </a:r>
            <a:r>
              <a:rPr lang="ja-JP" altLang="en-US" sz="1200"/>
              <a:t> </a:t>
            </a:r>
            <a:endParaRPr sz="1200"/>
          </a:p>
          <a:p>
            <a:r>
              <a:rPr lang="ja-JP" altLang="en-US" sz="1200"/>
              <a:t>この要綱は、平成</a:t>
            </a:r>
            <a:r>
              <a:rPr lang="ja-JP" altLang="en-US" sz="1200"/>
              <a:t>24</a:t>
            </a:r>
            <a:r>
              <a:rPr lang="ja-JP" altLang="en-US" sz="1200"/>
              <a:t>年４月１日から施行する。</a:t>
            </a:r>
            <a:r>
              <a:rPr lang="ja-JP" altLang="en-US" sz="1200"/>
              <a:t> </a:t>
            </a:r>
            <a:endParaRPr sz="1200"/>
          </a:p>
          <a:p>
            <a:r>
              <a:rPr lang="ja-JP" altLang="en-US" sz="1200"/>
              <a:t>附則</a:t>
            </a:r>
            <a:r>
              <a:rPr lang="ja-JP" altLang="en-US" sz="1200"/>
              <a:t> </a:t>
            </a:r>
            <a:endParaRPr sz="1200"/>
          </a:p>
          <a:p>
            <a:r>
              <a:rPr lang="ja-JP" altLang="en-US" sz="1200"/>
              <a:t>この要綱は、平成</a:t>
            </a:r>
            <a:r>
              <a:rPr lang="ja-JP" altLang="en-US" sz="1200"/>
              <a:t>25</a:t>
            </a:r>
            <a:r>
              <a:rPr lang="ja-JP" altLang="en-US" sz="1200"/>
              <a:t>年４月１日から施行する。</a:t>
            </a:r>
            <a:r>
              <a:rPr lang="ja-JP" altLang="en-US" sz="1200"/>
              <a:t> </a:t>
            </a:r>
            <a:endParaRPr sz="1200"/>
          </a:p>
          <a:p>
            <a:r>
              <a:rPr lang="ja-JP" altLang="en-US" sz="1200"/>
              <a:t> </a:t>
            </a:r>
            <a:endParaRPr sz="1200"/>
          </a:p>
          <a:p>
            <a:r>
              <a:rPr lang="ja-JP" altLang="en-US" sz="1200"/>
              <a:t>附則</a:t>
            </a:r>
            <a:r>
              <a:rPr lang="ja-JP" altLang="en-US" sz="1200"/>
              <a:t> </a:t>
            </a:r>
            <a:endParaRPr sz="1200"/>
          </a:p>
          <a:p>
            <a:r>
              <a:rPr lang="ja-JP" altLang="en-US" sz="1200"/>
              <a:t>この要綱は、平成</a:t>
            </a:r>
            <a:r>
              <a:rPr lang="ja-JP" altLang="en-US" sz="1200"/>
              <a:t>28</a:t>
            </a:r>
            <a:r>
              <a:rPr lang="ja-JP" altLang="en-US" sz="1200"/>
              <a:t>年４月１日から施行する。</a:t>
            </a:r>
            <a:r>
              <a:rPr lang="ja-JP" altLang="en-US" sz="1200"/>
              <a:t> </a:t>
            </a:r>
            <a:endParaRPr sz="1200"/>
          </a:p>
          <a:p>
            <a:r>
              <a:rPr lang="ja-JP" altLang="en-US" sz="1200"/>
              <a:t>附則</a:t>
            </a:r>
            <a:r>
              <a:rPr lang="ja-JP" altLang="en-US" sz="1200"/>
              <a:t> </a:t>
            </a:r>
            <a:endParaRPr sz="1200"/>
          </a:p>
          <a:p>
            <a:r>
              <a:rPr lang="ja-JP" altLang="en-US" sz="1200"/>
              <a:t>この要綱は、平成</a:t>
            </a:r>
            <a:r>
              <a:rPr lang="ja-JP" altLang="en-US" sz="1200"/>
              <a:t>29</a:t>
            </a:r>
            <a:r>
              <a:rPr lang="ja-JP" altLang="en-US" sz="1200"/>
              <a:t>年４月１日から施行する。</a:t>
            </a:r>
            <a:r>
              <a:rPr lang="ja-JP" altLang="en-US" sz="1200"/>
              <a:t> </a:t>
            </a:r>
            <a:endParaRPr sz="1200"/>
          </a:p>
          <a:p>
            <a:r>
              <a:rPr lang="ja-JP" altLang="en-US" sz="1200"/>
              <a:t>附則</a:t>
            </a:r>
            <a:r>
              <a:rPr lang="ja-JP" altLang="en-US" sz="1200"/>
              <a:t> </a:t>
            </a:r>
            <a:endParaRPr sz="1200"/>
          </a:p>
          <a:p>
            <a:r>
              <a:rPr lang="ja-JP" altLang="en-US" sz="1200"/>
              <a:t>この要綱は、平成</a:t>
            </a:r>
            <a:r>
              <a:rPr lang="ja-JP" altLang="en-US" sz="1200"/>
              <a:t>30</a:t>
            </a:r>
            <a:r>
              <a:rPr lang="ja-JP" altLang="en-US" sz="1200"/>
              <a:t>年４月１日から施行する。</a:t>
            </a:r>
            <a:r>
              <a:rPr lang="ja-JP" altLang="en-US" sz="1200"/>
              <a:t> </a:t>
            </a:r>
            <a:endParaRPr sz="1200"/>
          </a:p>
          <a:p>
            <a:r>
              <a:rPr lang="ja-JP" altLang="en-US" sz="1200"/>
              <a:t>附則</a:t>
            </a:r>
            <a:r>
              <a:rPr lang="ja-JP" altLang="en-US" sz="1200"/>
              <a:t> </a:t>
            </a:r>
            <a:endParaRPr sz="1200"/>
          </a:p>
          <a:p>
            <a:r>
              <a:rPr lang="ja-JP" altLang="en-US" sz="1200"/>
              <a:t>この要綱は、令和２年４月１日から施行する。</a:t>
            </a:r>
            <a:r>
              <a:rPr lang="ja-JP" altLang="en-US" sz="1200"/>
              <a:t> </a:t>
            </a:r>
            <a:endParaRPr sz="1200"/>
          </a:p>
          <a:p>
            <a:r>
              <a:rPr lang="ja-JP" altLang="en-US" sz="1200"/>
              <a:t>附則</a:t>
            </a:r>
            <a:r>
              <a:rPr lang="ja-JP" altLang="en-US" sz="1200"/>
              <a:t> </a:t>
            </a:r>
            <a:endParaRPr sz="1200"/>
          </a:p>
          <a:p>
            <a:r>
              <a:rPr lang="ja-JP" altLang="en-US" sz="1200"/>
              <a:t>この要綱は、令和３年４月１日から施行する。</a:t>
            </a:r>
            <a:r>
              <a:rPr lang="ja-JP" altLang="en-US" sz="1200"/>
              <a:t> </a:t>
            </a:r>
            <a:endParaRPr sz="1200"/>
          </a:p>
          <a:p>
            <a:r>
              <a:rPr lang="ja-JP" altLang="en-US" sz="1200" u="sng"/>
              <a:t>附則</a:t>
            </a:r>
            <a:r>
              <a:rPr lang="ja-JP" altLang="en-US" sz="1200" u="sng"/>
              <a:t> </a:t>
            </a:r>
            <a:endParaRPr sz="1200" u="sng"/>
          </a:p>
          <a:p>
            <a:r>
              <a:rPr lang="ja-JP" altLang="en-US" sz="1200" u="sng"/>
              <a:t>この要綱は、令和６年４月１日から施行する。</a:t>
            </a:r>
            <a:r>
              <a:rPr lang="ja-JP" altLang="en-US" sz="1200"/>
              <a:t> </a:t>
            </a:r>
            <a:endParaRPr sz="1200"/>
          </a:p>
        </p:txBody>
      </p:sp>
      <p:sp>
        <p:nvSpPr>
          <p:cNvPr id="1111" name="テキスト 23"/>
          <p:cNvSpPr txBox="1"/>
          <p:nvPr/>
        </p:nvSpPr>
        <p:spPr>
          <a:xfrm>
            <a:off x="4572000" y="804744"/>
            <a:ext cx="4572000" cy="3969425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ja-JP" altLang="en-US" sz="1200"/>
              <a:t>附則</a:t>
            </a:r>
            <a:endParaRPr lang="ja-JP" altLang="en-US" sz="1200"/>
          </a:p>
          <a:p>
            <a:r>
              <a:rPr lang="ja-JP" altLang="en-US" sz="1200"/>
              <a:t>１　この要綱は、平成20年４月１日から施行する。</a:t>
            </a:r>
            <a:endParaRPr lang="ja-JP" altLang="en-US" sz="1200"/>
          </a:p>
          <a:p>
            <a:r>
              <a:rPr lang="ja-JP" altLang="en-US" sz="1200"/>
              <a:t>２　この要綱は、令和</a:t>
            </a:r>
            <a:r>
              <a:rPr lang="ja-JP" altLang="en-US" sz="1200" u="sng"/>
              <a:t>６</a:t>
            </a:r>
            <a:r>
              <a:rPr lang="ja-JP" altLang="en-US" sz="1200"/>
              <a:t>年５月31日限り、その効力を失う。ただし、この要綱に基づき交付された補助金については、第６条、第７条第３号及び第７号から第９号まで並びに第10条の規定は同日以降もなおその効力を有する。</a:t>
            </a:r>
            <a:endParaRPr lang="ja-JP" altLang="en-US" sz="1200"/>
          </a:p>
          <a:p>
            <a:r>
              <a:rPr lang="ja-JP" altLang="en-US" sz="1200"/>
              <a:t>附則</a:t>
            </a:r>
            <a:endParaRPr lang="ja-JP" altLang="en-US" sz="1200"/>
          </a:p>
          <a:p>
            <a:r>
              <a:rPr lang="ja-JP" altLang="en-US" sz="1200"/>
              <a:t>この要綱は、平成24年４月１日から施行する。</a:t>
            </a:r>
            <a:endParaRPr lang="ja-JP" altLang="en-US" sz="1200"/>
          </a:p>
          <a:p>
            <a:r>
              <a:rPr lang="ja-JP" altLang="en-US" sz="1200"/>
              <a:t>附則</a:t>
            </a:r>
            <a:endParaRPr lang="ja-JP" altLang="en-US" sz="1200"/>
          </a:p>
          <a:p>
            <a:r>
              <a:rPr lang="ja-JP" altLang="en-US" sz="1200"/>
              <a:t>この要綱は、平成25年４月１日から施行する。</a:t>
            </a:r>
            <a:endParaRPr lang="ja-JP" altLang="en-US" sz="1200"/>
          </a:p>
          <a:p>
            <a:endParaRPr lang="ja-JP" altLang="en-US" sz="1200"/>
          </a:p>
          <a:p>
            <a:r>
              <a:rPr lang="ja-JP" altLang="en-US" sz="1200"/>
              <a:t>附則</a:t>
            </a:r>
            <a:endParaRPr lang="ja-JP" altLang="en-US" sz="1200"/>
          </a:p>
          <a:p>
            <a:r>
              <a:rPr lang="ja-JP" altLang="en-US" sz="1200"/>
              <a:t>この要綱は、平成28年４月１日から施行する。</a:t>
            </a:r>
            <a:endParaRPr lang="ja-JP" altLang="en-US" sz="1200"/>
          </a:p>
          <a:p>
            <a:r>
              <a:rPr lang="ja-JP" altLang="en-US" sz="1200"/>
              <a:t>附則</a:t>
            </a:r>
            <a:endParaRPr lang="ja-JP" altLang="en-US" sz="1200"/>
          </a:p>
          <a:p>
            <a:r>
              <a:rPr lang="ja-JP" altLang="en-US" sz="1200"/>
              <a:t>この要綱は、平成29年４月１日から施行する。</a:t>
            </a:r>
            <a:endParaRPr lang="ja-JP" altLang="en-US" sz="1200"/>
          </a:p>
          <a:p>
            <a:r>
              <a:rPr lang="ja-JP" altLang="en-US" sz="1200"/>
              <a:t>附則</a:t>
            </a:r>
            <a:endParaRPr lang="ja-JP" altLang="en-US" sz="1200"/>
          </a:p>
          <a:p>
            <a:r>
              <a:rPr lang="ja-JP" altLang="en-US" sz="1200"/>
              <a:t>この要綱は、平成30年４月１日から施行する。</a:t>
            </a:r>
            <a:endParaRPr lang="ja-JP" altLang="en-US" sz="1200"/>
          </a:p>
          <a:p>
            <a:r>
              <a:rPr lang="ja-JP" altLang="en-US" sz="1200"/>
              <a:t>附則</a:t>
            </a:r>
            <a:endParaRPr lang="ja-JP" altLang="en-US" sz="1200"/>
          </a:p>
          <a:p>
            <a:r>
              <a:rPr lang="ja-JP" altLang="en-US" sz="1200"/>
              <a:t>この要綱は、令和２年４月１日から施行する。</a:t>
            </a:r>
            <a:endParaRPr lang="ja-JP" altLang="en-US" sz="1200"/>
          </a:p>
          <a:p>
            <a:r>
              <a:rPr lang="ja-JP" altLang="en-US" sz="1200"/>
              <a:t>附則</a:t>
            </a:r>
            <a:endParaRPr lang="ja-JP" altLang="en-US" sz="1200"/>
          </a:p>
          <a:p>
            <a:r>
              <a:rPr lang="ja-JP" altLang="en-US" sz="1200"/>
              <a:t>この要綱は、令和３年４月１日から施行する。</a:t>
            </a:r>
            <a:endParaRPr lang="ja-JP" altLang="en-US" sz="12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:vt="http://schemas.openxmlformats.org/officeDocument/2006/docPropsVTypes" xmlns="http://schemas.openxmlformats.org/officeDocument/2006/extended-properties">
  <Application>JUST Focus</Application>
  <AppVersion>4.1.2</AppVersion>
  <PresentationFormat>ユーザー設定</PresentationFormat>
  <Slides>1</Slides>
  <Notes>0</Notes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creator>447775</dc:creator>
  <cp:lastModifiedBy>509295</cp:lastModifiedBy>
  <dcterms:created xsi:type="dcterms:W3CDTF">2022-11-16T05:01:48Z</dcterms:created>
  <dcterms:modified xsi:type="dcterms:W3CDTF">2024-03-06T08:38:45Z</dcterms:modified>
  <cp:revision>15</cp:revision>
</cp:coreProperties>
</file>

<file path=docProps/custom.xml><?xml version="1.0" encoding="utf-8"?>
<Properties xmlns:vt="http://schemas.openxmlformats.org/officeDocument/2006/docPropsVTypes" xmlns="http://schemas.openxmlformats.org/officeDocument/2006/custom-properties"/>
</file>