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6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4"/>
    <p:restoredTop sz="94660"/>
  </p:normalViewPr>
  <p:slideViewPr>
    <p:cSldViewPr>
      <p:cViewPr varScale="0">
        <p:scale>
          <a:sx n="130" d="100"/>
          <a:sy n="130" d="100"/>
        </p:scale>
        <p:origin x="300" y="1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2020/3/23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2020/3/23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4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6213" y="820341"/>
            <a:ext cx="8791575" cy="3768600"/>
          </a:xfrm>
          <a:prstGeom prst="rect">
            <a:avLst/>
          </a:prstGeom>
        </p:spPr>
      </p:pic>
      <p:sp>
        <p:nvSpPr>
          <p:cNvPr id="1108" name="直線 11"/>
          <p:cNvSpPr/>
          <p:nvPr/>
        </p:nvSpPr>
        <p:spPr>
          <a:xfrm>
            <a:off x="1993875" y="1378971"/>
            <a:ext cx="102360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09" name="直線 12"/>
          <p:cNvSpPr/>
          <p:nvPr/>
        </p:nvSpPr>
        <p:spPr>
          <a:xfrm flipV="1">
            <a:off x="1977554" y="2282821"/>
            <a:ext cx="1042097" cy="15943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直線 13"/>
          <p:cNvSpPr/>
          <p:nvPr/>
        </p:nvSpPr>
        <p:spPr>
          <a:xfrm>
            <a:off x="2003947" y="2866244"/>
            <a:ext cx="101811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1" name="直線 14"/>
          <p:cNvSpPr/>
          <p:nvPr/>
        </p:nvSpPr>
        <p:spPr>
          <a:xfrm>
            <a:off x="3693016" y="2866413"/>
            <a:ext cx="1022984" cy="34592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2" name="直線 15"/>
          <p:cNvSpPr/>
          <p:nvPr/>
        </p:nvSpPr>
        <p:spPr>
          <a:xfrm>
            <a:off x="3673693" y="4320443"/>
            <a:ext cx="1010499" cy="4762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3" name="直線 18"/>
          <p:cNvSpPr/>
          <p:nvPr/>
        </p:nvSpPr>
        <p:spPr>
          <a:xfrm>
            <a:off x="3699866" y="1188237"/>
            <a:ext cx="1023289" cy="34139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4" name="直線 19"/>
          <p:cNvSpPr/>
          <p:nvPr/>
        </p:nvSpPr>
        <p:spPr>
          <a:xfrm>
            <a:off x="3697501" y="4436423"/>
            <a:ext cx="1006714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5" name="直線 20"/>
          <p:cNvSpPr/>
          <p:nvPr/>
        </p:nvSpPr>
        <p:spPr>
          <a:xfrm>
            <a:off x="5398229" y="1556240"/>
            <a:ext cx="993832" cy="427316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6" name="直線 21"/>
          <p:cNvSpPr/>
          <p:nvPr/>
        </p:nvSpPr>
        <p:spPr>
          <a:xfrm>
            <a:off x="1977571" y="1181164"/>
            <a:ext cx="103465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7" name="直線 22"/>
          <p:cNvSpPr/>
          <p:nvPr/>
        </p:nvSpPr>
        <p:spPr>
          <a:xfrm flipV="1">
            <a:off x="1995856" y="4436423"/>
            <a:ext cx="1023340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8" name="直線 24"/>
          <p:cNvSpPr/>
          <p:nvPr/>
        </p:nvSpPr>
        <p:spPr>
          <a:xfrm>
            <a:off x="5391535" y="4391273"/>
            <a:ext cx="997998" cy="51288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9" name="正方形/長方形 25"/>
          <p:cNvSpPr/>
          <p:nvPr/>
        </p:nvSpPr>
        <p:spPr>
          <a:xfrm>
            <a:off x="170506" y="4567"/>
            <a:ext cx="8802045" cy="4585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mpd="sng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/>
                <a:cs typeface="メイリオ" panose="020B0604030504040204" pitchFamily="50" charset="-128"/>
              </a:rPr>
              <a:t>「定量的な基準」反映後の令和元年度における医療機能別の病床数について</a:t>
            </a:r>
            <a:endParaRPr kumimoji="1" lang="ja-JP" alt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anose="020B0604030504040204" pitchFamily="50" charset="-128"/>
              <a:ea typeface="メイリオ"/>
              <a:cs typeface="メイリオ" panose="020B0604030504040204" pitchFamily="50" charset="-128"/>
            </a:endParaRPr>
          </a:p>
        </p:txBody>
      </p:sp>
      <p:sp>
        <p:nvSpPr>
          <p:cNvPr id="1120" name="テキスト 158"/>
          <p:cNvSpPr txBox="1"/>
          <p:nvPr/>
        </p:nvSpPr>
        <p:spPr>
          <a:xfrm>
            <a:off x="-276225" y="1343025"/>
            <a:ext cx="914400" cy="368439"/>
          </a:xfrm>
          <a:prstGeom prst="rect">
            <a:avLst/>
          </a:prstGeom>
        </p:spPr>
        <p:txBody>
          <a:bodyPr wrap="square">
            <a:spAutoFit/>
          </a:bodyPr>
          <a:p>
            <a:pPr/>
            <a:endParaRPr lang="ja-JP" altLang="en-US">
              <a:solidFill>
                <a:schemeClr val="tx1"/>
              </a:solidFill>
            </a:endParaRPr>
          </a:p>
        </p:txBody>
      </p:sp>
      <p:sp>
        <p:nvSpPr>
          <p:cNvPr id="1121" name="図形 162"/>
          <p:cNvSpPr/>
          <p:nvPr/>
        </p:nvSpPr>
        <p:spPr>
          <a:xfrm>
            <a:off x="2051826" y="1635750"/>
            <a:ext cx="941328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2" name="テキスト ボックス 163"/>
          <p:cNvSpPr txBox="1"/>
          <p:nvPr/>
        </p:nvSpPr>
        <p:spPr>
          <a:xfrm>
            <a:off x="1836000" y="1779750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▲758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3" name="テキスト ボックス 166"/>
          <p:cNvSpPr txBox="1"/>
          <p:nvPr/>
        </p:nvSpPr>
        <p:spPr>
          <a:xfrm>
            <a:off x="970761" y="555750"/>
            <a:ext cx="3380144" cy="29951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「</a:t>
            </a:r>
            <a:r>
              <a:rPr kumimoji="1" lang="ja-JP" altLang="en-US" sz="14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定量的な基準」の反映による増減</a:t>
            </a:r>
            <a:endParaRPr kumimoji="1" lang="ja-JP" altLang="en-US" sz="14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24" name="図形 167"/>
          <p:cNvSpPr/>
          <p:nvPr/>
        </p:nvSpPr>
        <p:spPr>
          <a:xfrm>
            <a:off x="3711219" y="3796791"/>
            <a:ext cx="982800" cy="486000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solidFill>
              <a:schemeClr val="accent5">
                <a:lumMod val="40000"/>
                <a:lumOff val="6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5" name="テキスト ボックス 169"/>
          <p:cNvSpPr txBox="1"/>
          <p:nvPr/>
        </p:nvSpPr>
        <p:spPr>
          <a:xfrm>
            <a:off x="3472203" y="3920077"/>
            <a:ext cx="1229143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▲1,451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6" name="テキスト ボックス 170"/>
          <p:cNvSpPr txBox="1"/>
          <p:nvPr/>
        </p:nvSpPr>
        <p:spPr>
          <a:xfrm>
            <a:off x="7595533" y="906118"/>
            <a:ext cx="1377018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100" b="0" dirty="0">
                <a:solidFill>
                  <a:schemeClr val="tx1"/>
                </a:solidFill>
                <a:latin typeface="メイリオ"/>
                <a:ea typeface="メイリオ"/>
              </a:rPr>
              <a:t>（単位：床）</a:t>
            </a:r>
            <a:endParaRPr kumimoji="1" lang="ja-JP" altLang="en-US" sz="1100" b="0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7" name="テキスト ボックス 171"/>
          <p:cNvSpPr txBox="1"/>
          <p:nvPr/>
        </p:nvSpPr>
        <p:spPr>
          <a:xfrm>
            <a:off x="3708000" y="3216348"/>
            <a:ext cx="985717" cy="45340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介護医療院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等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への転換　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　　　　　　　　　　　　　　　　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8" name="テキスト ボックス 172"/>
          <p:cNvSpPr txBox="1"/>
          <p:nvPr/>
        </p:nvSpPr>
        <p:spPr>
          <a:xfrm>
            <a:off x="1293262" y="906118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15,093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29" name="テキスト ボックス 173"/>
          <p:cNvSpPr txBox="1"/>
          <p:nvPr/>
        </p:nvSpPr>
        <p:spPr>
          <a:xfrm>
            <a:off x="2970597" y="925168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15,093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0" name="テキスト ボックス 174"/>
          <p:cNvSpPr txBox="1"/>
          <p:nvPr/>
        </p:nvSpPr>
        <p:spPr>
          <a:xfrm>
            <a:off x="4684192" y="1277559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13,365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1" name="テキスト ボックス 175"/>
          <p:cNvSpPr txBox="1"/>
          <p:nvPr/>
        </p:nvSpPr>
        <p:spPr>
          <a:xfrm>
            <a:off x="6367113" y="1720989"/>
            <a:ext cx="870941" cy="268736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11,252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2" name="テキスト ボックス 176"/>
          <p:cNvSpPr txBox="1"/>
          <p:nvPr/>
        </p:nvSpPr>
        <p:spPr>
          <a:xfrm>
            <a:off x="972000" y="4638348"/>
            <a:ext cx="1513464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Ｒ１病床機能報告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　（R1.7.1）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3" name="テキスト ボックス 178"/>
          <p:cNvSpPr txBox="1"/>
          <p:nvPr/>
        </p:nvSpPr>
        <p:spPr>
          <a:xfrm>
            <a:off x="4271533" y="4569098"/>
            <a:ext cx="1779445" cy="591901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　　【参　考】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「定量的な基準」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l"/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 　＋ R3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.3月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最新値　</a:t>
            </a:r>
            <a:endParaRPr kumimoji="1" lang="ja-JP" altLang="en-US" sz="11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4" name="テキスト ボックス 179"/>
          <p:cNvSpPr txBox="1"/>
          <p:nvPr/>
        </p:nvSpPr>
        <p:spPr>
          <a:xfrm>
            <a:off x="5908742" y="4588941"/>
            <a:ext cx="1692787" cy="453402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 病床の必要量　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（R7年 </a:t>
            </a:r>
            <a:r>
              <a:rPr kumimoji="1" lang="ja-JP" altLang="en-US" sz="1100" b="1" dirty="0">
                <a:solidFill>
                  <a:schemeClr val="tx1"/>
                </a:solidFill>
                <a:latin typeface="メイリオ"/>
                <a:ea typeface="メイリオ"/>
              </a:rPr>
              <a:t>推計値</a:t>
            </a:r>
            <a:r>
              <a:rPr kumimoji="1" lang="ja-JP" altLang="en-US" sz="1200" b="1" dirty="0">
                <a:solidFill>
                  <a:schemeClr val="tx1"/>
                </a:solidFill>
                <a:latin typeface="メイリオ"/>
                <a:ea typeface="メイリオ"/>
              </a:rPr>
              <a:t>）</a:t>
            </a:r>
            <a:endParaRPr kumimoji="1" lang="ja-JP" altLang="en-US" sz="1200" b="1" dirty="0">
              <a:solidFill>
                <a:schemeClr val="tx1"/>
              </a:solidFill>
              <a:latin typeface="メイリオ"/>
              <a:ea typeface="メイリオ"/>
            </a:endParaRPr>
          </a:p>
        </p:txBody>
      </p:sp>
      <p:sp>
        <p:nvSpPr>
          <p:cNvPr id="1135" name="図形 180"/>
          <p:cNvSpPr/>
          <p:nvPr/>
        </p:nvSpPr>
        <p:spPr>
          <a:xfrm>
            <a:off x="2051811" y="2355750"/>
            <a:ext cx="937836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36" name="テキスト ボックス 181"/>
          <p:cNvSpPr txBox="1"/>
          <p:nvPr/>
        </p:nvSpPr>
        <p:spPr>
          <a:xfrm>
            <a:off x="1836000" y="2503625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＋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833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7" name="テキスト ボックス 37"/>
          <p:cNvSpPr txBox="1"/>
          <p:nvPr/>
        </p:nvSpPr>
        <p:spPr>
          <a:xfrm>
            <a:off x="2571150" y="4595077"/>
            <a:ext cx="1532216" cy="48418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定量的な基準」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  <a:p>
            <a:pPr algn="ctr"/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反映後の数値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  <p:sp>
        <p:nvSpPr>
          <p:cNvPr id="1138" name="直線 35"/>
          <p:cNvSpPr/>
          <p:nvPr/>
        </p:nvSpPr>
        <p:spPr>
          <a:xfrm>
            <a:off x="3689366" y="1402340"/>
            <a:ext cx="1022984" cy="30912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39" name="直線 36"/>
          <p:cNvSpPr/>
          <p:nvPr/>
        </p:nvSpPr>
        <p:spPr>
          <a:xfrm>
            <a:off x="5396016" y="1770225"/>
            <a:ext cx="1025452" cy="39562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0" name="直線 37"/>
          <p:cNvSpPr/>
          <p:nvPr/>
        </p:nvSpPr>
        <p:spPr>
          <a:xfrm>
            <a:off x="5402408" y="2638421"/>
            <a:ext cx="986192" cy="151067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1" name="直線 38"/>
          <p:cNvSpPr/>
          <p:nvPr/>
        </p:nvSpPr>
        <p:spPr>
          <a:xfrm>
            <a:off x="5407285" y="3212831"/>
            <a:ext cx="989160" cy="29523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2" name="直線 39"/>
          <p:cNvSpPr/>
          <p:nvPr/>
        </p:nvSpPr>
        <p:spPr>
          <a:xfrm>
            <a:off x="2008697" y="4337783"/>
            <a:ext cx="1010499" cy="9525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3" name="直線 40"/>
          <p:cNvSpPr/>
          <p:nvPr/>
        </p:nvSpPr>
        <p:spPr>
          <a:xfrm>
            <a:off x="3681231" y="2287696"/>
            <a:ext cx="1022984" cy="309124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4" name="直線 47"/>
          <p:cNvSpPr/>
          <p:nvPr/>
        </p:nvSpPr>
        <p:spPr>
          <a:xfrm>
            <a:off x="5395882" y="4434958"/>
            <a:ext cx="1006714" cy="0"/>
          </a:xfrm>
          <a:prstGeom prst="line">
            <a:avLst/>
          </a:prstGeom>
          <a:ln w="12700" cap="flat" cmpd="sng" algn="ctr">
            <a:solidFill>
              <a:schemeClr val="accent1">
                <a:lumMod val="50000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45" name="図形 48"/>
          <p:cNvSpPr/>
          <p:nvPr/>
        </p:nvSpPr>
        <p:spPr>
          <a:xfrm>
            <a:off x="2043034" y="3304823"/>
            <a:ext cx="941328" cy="569514"/>
          </a:xfrm>
          <a:prstGeom prst="rightArrow">
            <a:avLst/>
          </a:prstGeom>
          <a:solidFill>
            <a:schemeClr val="accent5">
              <a:lumMod val="50000"/>
            </a:schemeClr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46" name="テキスト ボックス 49"/>
          <p:cNvSpPr txBox="1"/>
          <p:nvPr/>
        </p:nvSpPr>
        <p:spPr>
          <a:xfrm>
            <a:off x="1884031" y="3457703"/>
            <a:ext cx="1229143" cy="284125"/>
          </a:xfrm>
          <a:prstGeom prst="rect">
            <a:avLst/>
          </a:prstGeom>
          <a:noFill/>
          <a:ln>
            <a:noFill/>
          </a:ln>
        </p:spPr>
        <p:txBody>
          <a:bodyPr wrap="square" lIns="84071" tIns="42035" rIns="84071" bIns="42035" rtlCol="0">
            <a:spAutoFit/>
          </a:bodyPr>
          <a:lstStyle/>
          <a:p>
            <a:pPr algn="l"/>
            <a:r>
              <a:rPr kumimoji="1"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ja-JP" altLang="en-US" sz="1200" b="1" dirty="0">
                <a:solidFill>
                  <a:schemeClr val="bg1"/>
                </a:solidFill>
                <a:latin typeface="メイリオ"/>
                <a:ea typeface="メイリオ"/>
              </a:rPr>
              <a:t>　</a:t>
            </a:r>
            <a:r>
              <a:rPr kumimoji="1" lang="ja-JP" altLang="en-US" sz="1300" b="1" dirty="0">
                <a:solidFill>
                  <a:schemeClr val="bg1"/>
                </a:solidFill>
                <a:latin typeface="メイリオ"/>
                <a:ea typeface="メイリオ"/>
              </a:rPr>
              <a:t>▲75</a:t>
            </a:r>
            <a:endParaRPr kumimoji="1" lang="ja-JP" altLang="en-US" sz="1300" b="1" dirty="0">
              <a:solidFill>
                <a:schemeClr val="bg1"/>
              </a:solidFill>
              <a:latin typeface="メイリオ"/>
              <a:ea typeface="メイリオ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txDef>
      <a:spPr>
        <a:custGeom>
          <a:avLst/>
          <a:gdLst/>
          <a:ahLst/>
          <a:cxnLst/>
          <a:rect l="l" t="t" r="r" b="b"/>
          <a:pathLst/>
        </a:custGeom>
      </a:spPr>
      <a:bodyPr vertOverflow="overflow" horzOverflow="overflow" wrap="square">
        <a:spAutoFit/>
      </a:bodyPr>
      <a:lstStyle>
        <a:defPPr>
          <a:defRPr lang="ja-JP" altLang="en-US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4.1.2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442594</dc:creator>
  <cp:lastModifiedBy>442626</cp:lastModifiedBy>
  <dcterms:created xsi:type="dcterms:W3CDTF">2020-03-18T08:59:59Z</dcterms:created>
  <dcterms:modified xsi:type="dcterms:W3CDTF">2021-03-17T23:41:34Z</dcterms:modified>
  <cp:revision>12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