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60" r:id="rId2"/>
  </p:sldMasterIdLst>
  <p:notesMasterIdLst>
    <p:notesMasterId r:id="rId3"/>
  </p:notesMasterIdLst>
  <p:sldIdLst>
    <p:sldId id="290" r:id="rId4"/>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43"/>
    <p:restoredTop sz="94660"/>
  </p:normalViewPr>
  <p:slideViewPr>
    <p:cSldViewPr>
      <p:cViewPr varScale="0">
        <p:scale>
          <a:sx n="85" d="100"/>
          <a:sy n="85" d="100"/>
        </p:scale>
        <p:origin x="-1728" y="-72"/>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2242039" y="685800"/>
            <a:ext cx="2373924"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22" name="四角形 13"/>
          <p:cNvSpPr>
            <a:spLocks noGrp="1" noRot="1" noChangeAspect="1"/>
          </p:cNvSpPr>
          <p:nvPr>
            <p:ph type="sldImg" idx="2"/>
          </p:nvPr>
        </p:nvSpPr>
        <p:spPr>
          <a:prstGeom prst="rect">
            <a:avLst/>
          </a:prstGeom>
        </p:spPr>
        <p:txBody>
          <a:bodyPr/>
          <a:p>
            <a:endParaRPr kumimoji="1" lang="ja-JP" altLang="en-US"/>
          </a:p>
        </p:txBody>
      </p:sp>
      <p:sp>
        <p:nvSpPr>
          <p:cNvPr id="1123" name="四角形 14"/>
          <p:cNvSpPr>
            <a:spLocks noGrp="1"/>
          </p:cNvSpPr>
          <p:nvPr>
            <p:ph type="body" sz="quarter" idx="3"/>
          </p:nvPr>
        </p:nvSpPr>
        <p:spPr>
          <a:prstGeom prst="rect">
            <a:avLst/>
          </a:prstGeom>
        </p:spPr>
        <p:txBody>
          <a:bodyPr/>
          <a:p>
            <a:endParaRPr kumimoji="1" lang="ja-JP" altLang="en-US"/>
          </a:p>
        </p:txBody>
      </p:sp>
      <p:sp>
        <p:nvSpPr>
          <p:cNvPr id="1124" name="四角形 15"/>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342900" y="2387382"/>
            <a:ext cx="6172200" cy="194154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342900" y="4467613"/>
            <a:ext cx="6172200" cy="3328369"/>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2508730"/>
            <a:ext cx="6172200" cy="61193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51" y="396700"/>
            <a:ext cx="1543051" cy="8231375"/>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396700"/>
            <a:ext cx="4514851" cy="82313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342900" y="2508730"/>
            <a:ext cx="6172200" cy="618415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342900" y="4259590"/>
            <a:ext cx="6172200" cy="1525502"/>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1711305"/>
            <a:ext cx="6172200" cy="2548285"/>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2508732"/>
            <a:ext cx="2978088"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3510009" y="2508732"/>
            <a:ext cx="3005091"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342900"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3537012"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3537012"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1" y="394405"/>
            <a:ext cx="2256235" cy="1678518"/>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2726923" y="394408"/>
            <a:ext cx="3545579" cy="81500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342901" y="2456723"/>
            <a:ext cx="2256235" cy="61713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773203"/>
            <a:ext cx="4114800" cy="818623"/>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344216" y="307151"/>
            <a:ext cx="4114800" cy="63249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7657302"/>
            <a:ext cx="4114800" cy="970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9009451"/>
            <a:ext cx="3078343" cy="527404"/>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604721"/>
            <a:ext cx="6172200" cy="1435955"/>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342900" y="2508730"/>
            <a:ext cx="6172200" cy="6184156"/>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342900" y="9009451"/>
            <a:ext cx="1411915" cy="527404"/>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2015/3/10</a:t>
            </a:fld>
            <a:endParaRPr lang="ja-JP" altLang="en-US" dirty="0"/>
          </a:p>
        </p:txBody>
      </p:sp>
      <p:sp>
        <p:nvSpPr>
          <p:cNvPr id="1029" name="スライド番号プレースホルダー 5"/>
          <p:cNvSpPr>
            <a:spLocks noGrp="1"/>
          </p:cNvSpPr>
          <p:nvPr>
            <p:ph type="sldNum" sz="quarter" idx="4"/>
          </p:nvPr>
        </p:nvSpPr>
        <p:spPr>
          <a:xfrm>
            <a:off x="5076183" y="9009451"/>
            <a:ext cx="1438917" cy="527404"/>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jpeg" /><Relationship Id="rId3" Type="http://schemas.openxmlformats.org/officeDocument/2006/relationships/slideLayout" Target="../slideLayouts/slideLayout2.xml" /><Relationship Id="rId4" Type="http://schemas.openxmlformats.org/officeDocument/2006/relationships/notesSlide" Target="../notesSlides/notesSlide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07" name="四角形 102"/>
          <p:cNvSpPr/>
          <p:nvPr/>
        </p:nvSpPr>
        <p:spPr>
          <a:xfrm>
            <a:off x="188984" y="1425000"/>
            <a:ext cx="6473678" cy="1083191"/>
          </a:xfrm>
          <a:prstGeom prst="rect">
            <a:avLst/>
          </a:prstGeom>
          <a:solidFill>
            <a:schemeClr val="bg1"/>
          </a:solidFill>
          <a:ln w="12700" cap="rnd" cmpd="sng" algn="ctr">
            <a:solidFill>
              <a:schemeClr val="tx1"/>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anchor="ctr"/>
          <a:p>
            <a:pPr algn="l"/>
            <a:r>
              <a:rPr lang="ja-JP" altLang="en-US" sz="1200">
                <a:solidFill>
                  <a:schemeClr val="tx1"/>
                </a:solidFill>
                <a:latin typeface="ＭＳ ゴシック"/>
                <a:ea typeface="ＭＳ ゴシック"/>
              </a:rPr>
              <a:t>　2022（令和４）年４月から、成年年齢が20歳から18歳に引き下げられることは</a:t>
            </a:r>
            <a:endParaRPr kumimoji="1" lang="ja-JP" altLang="en-US" sz="1200">
              <a:solidFill>
                <a:schemeClr val="tx1"/>
              </a:solidFill>
              <a:latin typeface="ＭＳ ゴシック"/>
              <a:ea typeface="ＭＳ ゴシック"/>
            </a:endParaRPr>
          </a:p>
          <a:p>
            <a:pPr algn="l"/>
            <a:r>
              <a:rPr lang="ja-JP" altLang="en-US" sz="1200">
                <a:solidFill>
                  <a:schemeClr val="tx1"/>
                </a:solidFill>
                <a:latin typeface="ＭＳ ゴシック"/>
                <a:ea typeface="ＭＳ ゴシック"/>
              </a:rPr>
              <a:t>ご存じですか？</a:t>
            </a:r>
            <a:endParaRPr lang="ja-JP" altLang="en-US" sz="1200">
              <a:solidFill>
                <a:schemeClr val="tx1"/>
              </a:solidFill>
              <a:latin typeface="ＭＳ ゴシック"/>
              <a:ea typeface="ＭＳ ゴシック"/>
            </a:endParaRPr>
          </a:p>
          <a:p>
            <a:pPr algn="l"/>
            <a:r>
              <a:rPr lang="ja-JP" altLang="en-US" sz="1200">
                <a:solidFill>
                  <a:schemeClr val="tx1"/>
                </a:solidFill>
                <a:latin typeface="ＭＳ ゴシック"/>
                <a:ea typeface="ＭＳ ゴシック"/>
              </a:rPr>
              <a:t>　未成年者は取引の知識や経験が不足し、判断力も未熟であることから、法律で保</a:t>
            </a:r>
            <a:r>
              <a:rPr lang="ja-JP" altLang="en-US" sz="1200">
                <a:solidFill>
                  <a:schemeClr val="tx1"/>
                </a:solidFill>
                <a:latin typeface="ＭＳ ゴシック"/>
                <a:ea typeface="ＭＳ ゴシック"/>
              </a:rPr>
              <a:t>護されていますが、成年に達すると、親の同意を得ずに自分の意思でさまざまな契約ができるようになる反面、その契約についての責任も自分で負うことになり、注意が</a:t>
            </a:r>
            <a:r>
              <a:rPr lang="ja-JP" altLang="en-US" sz="1200">
                <a:solidFill>
                  <a:schemeClr val="tx1"/>
                </a:solidFill>
                <a:latin typeface="ＭＳ ゴシック"/>
                <a:ea typeface="ＭＳ ゴシック"/>
              </a:rPr>
              <a:t>必要です。</a:t>
            </a:r>
            <a:endParaRPr lang="ja-JP" altLang="en-US" sz="1200">
              <a:solidFill>
                <a:schemeClr val="tx1"/>
              </a:solidFill>
              <a:latin typeface="ＭＳ ゴシック"/>
              <a:ea typeface="ＭＳ ゴシック"/>
            </a:endParaRPr>
          </a:p>
        </p:txBody>
      </p:sp>
      <p:sp>
        <p:nvSpPr>
          <p:cNvPr id="1108" name="四角形 105"/>
          <p:cNvSpPr/>
          <p:nvPr/>
        </p:nvSpPr>
        <p:spPr>
          <a:xfrm>
            <a:off x="188984" y="2655357"/>
            <a:ext cx="6473678" cy="2657643"/>
          </a:xfrm>
          <a:prstGeom prst="rect">
            <a:avLst/>
          </a:prstGeom>
          <a:solidFill>
            <a:schemeClr val="bg1"/>
          </a:solidFill>
          <a:ln w="38100" cap="rnd" cmpd="sng" algn="ctr">
            <a:solidFill>
              <a:srgbClr val="00C01D"/>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p>
            <a:pPr algn="ctr"/>
            <a:r>
              <a:rPr lang="ja-JP" altLang="en-US" sz="1200">
                <a:solidFill>
                  <a:schemeClr val="tx1"/>
                </a:solidFill>
                <a:latin typeface="ＭＳ ゴシック"/>
                <a:ea typeface="ＭＳ ゴシック"/>
              </a:rPr>
              <a:t>　</a:t>
            </a:r>
            <a:r>
              <a:rPr lang="ja-JP" altLang="en-US" sz="1600" b="1">
                <a:solidFill>
                  <a:srgbClr val="00C01D"/>
                </a:solidFill>
                <a:latin typeface="メイリオ"/>
                <a:ea typeface="メイリオ"/>
              </a:rPr>
              <a:t>「変わること」と「変わらないこと」</a:t>
            </a:r>
            <a:endParaRPr kumimoji="1" lang="ja-JP" altLang="en-US" sz="1600">
              <a:solidFill>
                <a:srgbClr val="00C01D"/>
              </a:solidFill>
              <a:latin typeface="ＭＳ ゴシック"/>
              <a:ea typeface="ＭＳ ゴシック"/>
            </a:endParaRPr>
          </a:p>
          <a:p>
            <a:pPr algn="l"/>
            <a:r>
              <a:rPr lang="ja-JP" altLang="en-US" sz="1200" b="1">
                <a:solidFill>
                  <a:schemeClr val="tx1"/>
                </a:solidFill>
                <a:latin typeface="ＭＳ ゴシック"/>
                <a:ea typeface="ＭＳ ゴシック"/>
              </a:rPr>
              <a:t>●18歳からできること</a:t>
            </a:r>
            <a:endParaRPr kumimoji="1" lang="ja-JP" altLang="en-US" b="1">
              <a:solidFill>
                <a:schemeClr val="tx1"/>
              </a:solidFill>
              <a:latin typeface="ＭＳ ゴシック"/>
              <a:ea typeface="ＭＳ ゴシック"/>
            </a:endParaRPr>
          </a:p>
          <a:p>
            <a:pPr algn="l"/>
            <a:r>
              <a:rPr lang="ja-JP" altLang="en-US" sz="1200">
                <a:solidFill>
                  <a:schemeClr val="tx1"/>
                </a:solidFill>
                <a:latin typeface="ＭＳ ゴシック"/>
                <a:ea typeface="ＭＳ ゴシック"/>
              </a:rPr>
              <a:t>　・親の同意なく自分１人で契約できる</a:t>
            </a:r>
            <a:r>
              <a:rPr lang="ja-JP" altLang="en-US" sz="1200">
                <a:solidFill>
                  <a:schemeClr val="tx1"/>
                </a:solidFill>
                <a:latin typeface="ＭＳ ゴシック"/>
                <a:ea typeface="ＭＳ ゴシック"/>
              </a:rPr>
              <a:t>（クレジットカードを作る、スマートフォンを購入</a:t>
            </a:r>
            <a:endParaRPr lang="ja-JP" altLang="en-US" sz="1200">
              <a:solidFill>
                <a:schemeClr val="tx1"/>
              </a:solidFill>
              <a:latin typeface="ＭＳ ゴシック"/>
              <a:ea typeface="ＭＳ ゴシック"/>
            </a:endParaRPr>
          </a:p>
          <a:p>
            <a:pPr algn="l"/>
            <a:r>
              <a:rPr lang="ja-JP" altLang="en-US" sz="1200">
                <a:solidFill>
                  <a:schemeClr val="tx1"/>
                </a:solidFill>
                <a:latin typeface="ＭＳ ゴシック"/>
                <a:ea typeface="ＭＳ ゴシック"/>
              </a:rPr>
              <a:t>　　する、ローンを組んで自動車など高額商品を購入する、１人</a:t>
            </a:r>
            <a:r>
              <a:rPr lang="ja-JP" altLang="en-US" sz="1200">
                <a:solidFill>
                  <a:schemeClr val="tx1"/>
                </a:solidFill>
                <a:latin typeface="ＭＳ ゴシック"/>
                <a:ea typeface="ＭＳ ゴシック"/>
              </a:rPr>
              <a:t>暮らしの部屋を借りる等）</a:t>
            </a:r>
            <a:endParaRPr lang="ja-JP" altLang="en-US" sz="1200">
              <a:solidFill>
                <a:schemeClr val="tx1"/>
              </a:solidFill>
              <a:latin typeface="ＭＳ ゴシック"/>
              <a:ea typeface="ＭＳ ゴシック"/>
            </a:endParaRPr>
          </a:p>
          <a:p>
            <a:pPr algn="l"/>
            <a:r>
              <a:rPr lang="ja-JP" altLang="en-US" sz="1200">
                <a:solidFill>
                  <a:schemeClr val="tx1"/>
                </a:solidFill>
                <a:latin typeface="ＭＳ ゴシック"/>
                <a:ea typeface="ＭＳ ゴシック"/>
              </a:rPr>
              <a:t>　・公認会計士や司法書士などの国家資格取得が可能</a:t>
            </a:r>
            <a:endParaRPr lang="ja-JP" altLang="en-US">
              <a:solidFill>
                <a:schemeClr val="tx1"/>
              </a:solidFill>
              <a:latin typeface="ＭＳ ゴシック"/>
              <a:ea typeface="ＭＳ ゴシック"/>
            </a:endParaRPr>
          </a:p>
          <a:p>
            <a:pPr algn="l"/>
            <a:r>
              <a:rPr lang="ja-JP" altLang="en-US" sz="1200">
                <a:solidFill>
                  <a:schemeClr val="tx1"/>
                </a:solidFill>
                <a:latin typeface="ＭＳ ゴシック"/>
                <a:ea typeface="ＭＳ ゴシック"/>
              </a:rPr>
              <a:t>　・結婚（男女ともに18歳に統一）</a:t>
            </a:r>
            <a:endParaRPr lang="ja-JP" altLang="en-US">
              <a:solidFill>
                <a:schemeClr val="tx1"/>
              </a:solidFill>
              <a:latin typeface="ＭＳ ゴシック"/>
              <a:ea typeface="ＭＳ ゴシック"/>
            </a:endParaRPr>
          </a:p>
          <a:p>
            <a:pPr algn="l"/>
            <a:r>
              <a:rPr lang="ja-JP" altLang="en-US" sz="1200">
                <a:solidFill>
                  <a:schemeClr val="tx1"/>
                </a:solidFill>
                <a:latin typeface="ＭＳ ゴシック"/>
                <a:ea typeface="ＭＳ ゴシック"/>
              </a:rPr>
              <a:t>　・性同一性障害の人の性別変更の申し立て</a:t>
            </a:r>
            <a:endParaRPr lang="ja-JP" altLang="en-US">
              <a:solidFill>
                <a:schemeClr val="tx1"/>
              </a:solidFill>
              <a:latin typeface="ＭＳ ゴシック"/>
              <a:ea typeface="ＭＳ ゴシック"/>
            </a:endParaRPr>
          </a:p>
          <a:p>
            <a:pPr algn="l"/>
            <a:r>
              <a:rPr lang="ja-JP" altLang="en-US" sz="1200">
                <a:solidFill>
                  <a:schemeClr val="tx1"/>
                </a:solidFill>
                <a:latin typeface="ＭＳ ゴシック"/>
                <a:ea typeface="ＭＳ ゴシック"/>
              </a:rPr>
              <a:t>　・外国人の帰化（日本国籍の取得）　　　など</a:t>
            </a:r>
            <a:endParaRPr lang="ja-JP" altLang="en-US">
              <a:solidFill>
                <a:schemeClr val="tx1"/>
              </a:solidFill>
              <a:latin typeface="ＭＳ ゴシック"/>
              <a:ea typeface="ＭＳ ゴシック"/>
            </a:endParaRPr>
          </a:p>
          <a:p>
            <a:pPr algn="l"/>
            <a:r>
              <a:rPr lang="ja-JP" altLang="en-US" sz="1200" b="1">
                <a:solidFill>
                  <a:schemeClr val="tx1"/>
                </a:solidFill>
                <a:latin typeface="ＭＳ ゴシック"/>
                <a:ea typeface="ＭＳ ゴシック"/>
              </a:rPr>
              <a:t>●20歳のまま変わらないこと</a:t>
            </a:r>
            <a:endParaRPr lang="ja-JP" altLang="en-US" b="1">
              <a:solidFill>
                <a:schemeClr val="tx1"/>
              </a:solidFill>
              <a:latin typeface="ＭＳ ゴシック"/>
              <a:ea typeface="ＭＳ ゴシック"/>
            </a:endParaRPr>
          </a:p>
          <a:p>
            <a:pPr algn="l"/>
            <a:r>
              <a:rPr lang="ja-JP" altLang="en-US" sz="1200">
                <a:solidFill>
                  <a:schemeClr val="tx1"/>
                </a:solidFill>
                <a:latin typeface="ＭＳ ゴシック"/>
                <a:ea typeface="ＭＳ ゴシック"/>
              </a:rPr>
              <a:t>　・飲酒・喫煙</a:t>
            </a:r>
            <a:r>
              <a:rPr lang="ja-JP" altLang="en-US" sz="1200">
                <a:solidFill>
                  <a:schemeClr val="tx1"/>
                </a:solidFill>
                <a:latin typeface="ＭＳ ゴシック"/>
                <a:ea typeface="ＭＳ ゴシック"/>
              </a:rPr>
              <a:t>　・競馬や競輪、オートレースなどの公営ギャンブル</a:t>
            </a:r>
            <a:endParaRPr lang="ja-JP" altLang="en-US">
              <a:solidFill>
                <a:schemeClr val="tx1"/>
              </a:solidFill>
              <a:latin typeface="ＭＳ ゴシック"/>
              <a:ea typeface="ＭＳ ゴシック"/>
            </a:endParaRPr>
          </a:p>
          <a:p>
            <a:pPr algn="l"/>
            <a:r>
              <a:rPr lang="ja-JP" altLang="en-US" sz="1200">
                <a:solidFill>
                  <a:schemeClr val="tx1"/>
                </a:solidFill>
                <a:latin typeface="ＭＳ ゴシック"/>
                <a:ea typeface="ＭＳ ゴシック"/>
              </a:rPr>
              <a:t>　・中型自動車免許等の取得</a:t>
            </a:r>
            <a:endParaRPr lang="ja-JP" altLang="en-US">
              <a:solidFill>
                <a:schemeClr val="tx1"/>
              </a:solidFill>
              <a:latin typeface="ＭＳ ゴシック"/>
              <a:ea typeface="ＭＳ ゴシック"/>
            </a:endParaRPr>
          </a:p>
          <a:p>
            <a:pPr algn="l"/>
            <a:r>
              <a:rPr lang="ja-JP" altLang="en-US" sz="1200">
                <a:solidFill>
                  <a:schemeClr val="tx1"/>
                </a:solidFill>
                <a:latin typeface="ＭＳ ゴシック"/>
                <a:ea typeface="ＭＳ ゴシック"/>
              </a:rPr>
              <a:t>　・養子をとること</a:t>
            </a:r>
            <a:endParaRPr lang="ja-JP" altLang="en-US">
              <a:solidFill>
                <a:schemeClr val="tx1"/>
              </a:solidFill>
              <a:latin typeface="ＭＳ ゴシック"/>
              <a:ea typeface="ＭＳ ゴシック"/>
            </a:endParaRPr>
          </a:p>
          <a:p>
            <a:pPr algn="l"/>
            <a:r>
              <a:rPr lang="ja-JP" altLang="en-US" sz="1200">
                <a:solidFill>
                  <a:schemeClr val="tx1"/>
                </a:solidFill>
                <a:latin typeface="ＭＳ ゴシック"/>
                <a:ea typeface="ＭＳ ゴシック"/>
              </a:rPr>
              <a:t>　</a:t>
            </a:r>
            <a:r>
              <a:rPr lang="ja-JP" altLang="en-US" sz="1200">
                <a:solidFill>
                  <a:schemeClr val="tx1"/>
                </a:solidFill>
                <a:latin typeface="ＭＳ ゴシック"/>
                <a:ea typeface="ＭＳ ゴシック"/>
              </a:rPr>
              <a:t>・国民年金保険料の納付義務  など</a:t>
            </a:r>
            <a:endParaRPr lang="ja-JP" altLang="en-US" sz="1200">
              <a:solidFill>
                <a:schemeClr val="tx1"/>
              </a:solidFill>
              <a:latin typeface="ＭＳ ゴシック"/>
              <a:ea typeface="ＭＳ ゴシック"/>
            </a:endParaRPr>
          </a:p>
        </p:txBody>
      </p:sp>
      <p:sp>
        <p:nvSpPr>
          <p:cNvPr id="1109" name="タイトル 106"/>
          <p:cNvSpPr/>
          <p:nvPr/>
        </p:nvSpPr>
        <p:spPr>
          <a:xfrm>
            <a:off x="188745" y="345000"/>
            <a:ext cx="6472181" cy="1013757"/>
          </a:xfrm>
          <a:prstGeom prst="rect">
            <a:avLst/>
          </a:prstGeom>
          <a:solidFill>
            <a:srgbClr val="00C01D"/>
          </a:solidFill>
          <a:ln w="76200" cmpd="tri">
            <a:solidFill>
              <a:schemeClr val="tx1"/>
            </a:solidFill>
          </a:ln>
        </p:spPr>
        <p:txBody>
          <a:bodyPr>
            <a:normAutofit fontScale="925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000" b="1" dirty="0">
                <a:solidFill>
                  <a:schemeClr val="bg1"/>
                </a:solidFill>
                <a:latin typeface="AR P丸ゴシック体M"/>
                <a:ea typeface="AR P丸ゴシック体M"/>
              </a:rPr>
              <a:t>2022(令和４)年４月１日から</a:t>
            </a:r>
            <a:endParaRPr kumimoji="1" lang="ja-JP" altLang="en-US" sz="3000" b="1" dirty="0">
              <a:solidFill>
                <a:schemeClr val="bg1"/>
              </a:solidFill>
              <a:latin typeface="AR P丸ゴシック体M"/>
              <a:ea typeface="AR P丸ゴシック体M"/>
            </a:endParaRPr>
          </a:p>
          <a:p>
            <a:pPr algn="r"/>
            <a:r>
              <a:rPr kumimoji="1" lang="ja-JP" altLang="en-US" sz="3000" b="1" dirty="0">
                <a:solidFill>
                  <a:schemeClr val="bg1"/>
                </a:solidFill>
                <a:latin typeface="AR P丸ゴシック体M"/>
                <a:ea typeface="AR P丸ゴシック体M"/>
              </a:rPr>
              <a:t>　</a:t>
            </a:r>
            <a:r>
              <a:rPr kumimoji="1" lang="ja-JP" altLang="en-US" sz="3000" b="1" dirty="0">
                <a:solidFill>
                  <a:schemeClr val="bg1"/>
                </a:solidFill>
                <a:latin typeface="AR P丸ゴシック体M"/>
                <a:ea typeface="AR P丸ゴシック体M"/>
              </a:rPr>
              <a:t>成年年齢が18歳に引き下げられます！</a:t>
            </a:r>
            <a:endParaRPr kumimoji="1" lang="ja-JP" altLang="en-US" sz="3000" b="1" dirty="0">
              <a:solidFill>
                <a:schemeClr val="bg1"/>
              </a:solidFill>
              <a:latin typeface="AR P丸ゴシック体M"/>
              <a:ea typeface="AR P丸ゴシック体M"/>
            </a:endParaRPr>
          </a:p>
        </p:txBody>
      </p:sp>
      <p:sp>
        <p:nvSpPr>
          <p:cNvPr id="1110" name="図形 107"/>
          <p:cNvSpPr/>
          <p:nvPr/>
        </p:nvSpPr>
        <p:spPr>
          <a:xfrm>
            <a:off x="459352" y="2511272"/>
            <a:ext cx="1368000" cy="376140"/>
          </a:xfrm>
          <a:prstGeom prst="wedgeEllipseCallout">
            <a:avLst>
              <a:gd name="adj1" fmla="val 50374"/>
              <a:gd name="adj2" fmla="val 56987"/>
            </a:avLst>
          </a:prstGeom>
          <a:solidFill>
            <a:schemeClr val="bg1"/>
          </a:solidFill>
          <a:ln w="25400" cap="flat" cmpd="sng" algn="ctr">
            <a:solidFill>
              <a:srgbClr val="00C01D"/>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l">
              <a:defRPr lang="ja-JP" altLang="en-US"/>
            </a:pPr>
            <a:r>
              <a:rPr lang="ja-JP" altLang="en-US" sz="1100" b="1">
                <a:solidFill>
                  <a:schemeClr val="tx1"/>
                </a:solidFill>
                <a:latin typeface="ＭＳ Ｐ明朝"/>
                <a:ea typeface="ＭＳ Ｐ明朝"/>
              </a:rPr>
              <a:t>成年年齢</a:t>
            </a:r>
            <a:endParaRPr lang="ja-JP" altLang="en-US" sz="1100" b="1">
              <a:solidFill>
                <a:schemeClr val="tx1"/>
              </a:solidFill>
              <a:latin typeface="ＭＳ Ｐ明朝"/>
              <a:ea typeface="ＭＳ Ｐ明朝"/>
            </a:endParaRPr>
          </a:p>
          <a:p>
            <a:pPr algn="ctr">
              <a:defRPr lang="ja-JP" altLang="en-US"/>
            </a:pPr>
            <a:r>
              <a:rPr lang="ja-JP" altLang="en-US" sz="1100" b="1">
                <a:solidFill>
                  <a:schemeClr val="tx1"/>
                </a:solidFill>
                <a:latin typeface="ＭＳ Ｐ明朝"/>
                <a:ea typeface="ＭＳ Ｐ明朝"/>
              </a:rPr>
              <a:t>引き下げで</a:t>
            </a:r>
            <a:endParaRPr lang="ja-JP" altLang="en-US" sz="1100" b="1">
              <a:solidFill>
                <a:schemeClr val="tx1"/>
              </a:solidFill>
              <a:latin typeface="ＭＳ Ｐ明朝"/>
              <a:ea typeface="ＭＳ Ｐ明朝"/>
            </a:endParaRPr>
          </a:p>
        </p:txBody>
      </p:sp>
      <p:sp>
        <p:nvSpPr>
          <p:cNvPr id="1111" name="四角形 108"/>
          <p:cNvSpPr/>
          <p:nvPr/>
        </p:nvSpPr>
        <p:spPr>
          <a:xfrm>
            <a:off x="193013" y="5384662"/>
            <a:ext cx="6481669" cy="3712572"/>
          </a:xfrm>
          <a:prstGeom prst="rect">
            <a:avLst/>
          </a:prstGeom>
          <a:solidFill>
            <a:schemeClr val="bg1"/>
          </a:solidFill>
          <a:ln w="12700" cap="rnd" cmpd="sng" algn="ctr">
            <a:noFill/>
            <a:prstDash val="solid"/>
            <a:bevel/>
          </a:ln>
        </p:spPr>
        <p:style>
          <a:lnRef idx="2">
            <a:schemeClr val="accent1">
              <a:shade val="50000"/>
            </a:schemeClr>
          </a:lnRef>
          <a:fillRef idx="1">
            <a:schemeClr val="accent1"/>
          </a:fillRef>
          <a:effectRef idx="0">
            <a:schemeClr val="accent1"/>
          </a:effectRef>
          <a:fontRef idx="minor">
            <a:schemeClr val="lt1"/>
          </a:fontRef>
        </p:style>
        <p:txBody>
          <a:bodyPr anchor="ctr"/>
          <a:p>
            <a:pPr algn="l"/>
            <a:r>
              <a:rPr lang="ja-JP" altLang="en-US" sz="1400" b="1">
                <a:solidFill>
                  <a:srgbClr val="00B050"/>
                </a:solidFill>
                <a:latin typeface="メイリオ"/>
                <a:ea typeface="メイリオ"/>
              </a:rPr>
              <a:t>＜こんなトラブルに注意！＞</a:t>
            </a:r>
            <a:endParaRPr lang="ja-JP" altLang="en-US" sz="1400" b="1">
              <a:solidFill>
                <a:srgbClr val="00B050"/>
              </a:solidFill>
              <a:latin typeface="メイリオ"/>
              <a:ea typeface="メイリオ"/>
            </a:endParaRPr>
          </a:p>
          <a:p>
            <a:pPr algn="l"/>
            <a:r>
              <a:rPr lang="ja-JP" altLang="en-US" sz="1200" b="1">
                <a:solidFill>
                  <a:schemeClr val="tx1"/>
                </a:solidFill>
                <a:latin typeface="ＭＳ ゴシック"/>
                <a:ea typeface="ＭＳ ゴシック"/>
              </a:rPr>
              <a:t>１　定期購入</a:t>
            </a:r>
            <a:endParaRPr lang="ja-JP" altLang="en-US" sz="1200" b="1">
              <a:solidFill>
                <a:schemeClr val="tx1"/>
              </a:solidFill>
              <a:latin typeface="ＭＳ ゴシック"/>
              <a:ea typeface="ＭＳ ゴシック"/>
            </a:endParaRPr>
          </a:p>
          <a:p>
            <a:pPr algn="l"/>
            <a:r>
              <a:rPr lang="ja-JP" altLang="en-US" sz="1100">
                <a:solidFill>
                  <a:schemeClr val="tx1"/>
                </a:solidFill>
                <a:latin typeface="ＭＳ ゴシック"/>
                <a:ea typeface="ＭＳ ゴシック"/>
              </a:rPr>
              <a:t>（事例）</a:t>
            </a:r>
            <a:r>
              <a:rPr lang="ja-JP" altLang="en-US" sz="1100">
                <a:solidFill>
                  <a:schemeClr val="tx1"/>
                </a:solidFill>
                <a:latin typeface="ＭＳ ゴシック"/>
                <a:ea typeface="ＭＳ ゴシック"/>
              </a:rPr>
              <a:t>動画投稿サイトの広告を見てお試し300円のダイエットサプリメントを購入。頼んだ覚えのない２回目の商品発送連絡があり、４ヶ月分まとめて４万円の請求があった。</a:t>
            </a:r>
            <a:endParaRPr lang="ja-JP" altLang="en-US" sz="1100">
              <a:solidFill>
                <a:schemeClr val="tx1"/>
              </a:solidFill>
              <a:latin typeface="ＭＳ ゴシック"/>
              <a:ea typeface="ＭＳ ゴシック"/>
            </a:endParaRPr>
          </a:p>
          <a:p>
            <a:pPr algn="l"/>
            <a:r>
              <a:rPr lang="ja-JP" altLang="en-US" sz="1200">
                <a:solidFill>
                  <a:schemeClr val="tx1"/>
                </a:solidFill>
                <a:latin typeface="ＭＳ ゴシック"/>
                <a:ea typeface="ＭＳ ゴシック"/>
              </a:rPr>
              <a:t>　</a:t>
            </a:r>
            <a:r>
              <a:rPr lang="ja-JP" altLang="en-US" sz="1200" b="1">
                <a:solidFill>
                  <a:srgbClr val="00B050"/>
                </a:solidFill>
                <a:latin typeface="ＭＳ ゴシック"/>
                <a:ea typeface="ＭＳ ゴシック"/>
              </a:rPr>
              <a:t>★ </a:t>
            </a:r>
            <a:r>
              <a:rPr lang="ja-JP" altLang="en-US" sz="1200" b="1">
                <a:solidFill>
                  <a:srgbClr val="00B050"/>
                </a:solidFill>
                <a:latin typeface="ＭＳ ゴシック"/>
                <a:ea typeface="ＭＳ ゴシック"/>
              </a:rPr>
              <a:t>定期購入が条件となっていないか、支払う総額がいくらか、解約条件や解約方法など</a:t>
            </a:r>
            <a:endParaRPr lang="ja-JP" altLang="en-US" sz="1200" b="1">
              <a:solidFill>
                <a:srgbClr val="00B050"/>
              </a:solidFill>
              <a:latin typeface="ＭＳ ゴシック"/>
              <a:ea typeface="ＭＳ ゴシック"/>
            </a:endParaRPr>
          </a:p>
          <a:p>
            <a:pPr algn="l"/>
            <a:r>
              <a:rPr lang="ja-JP" altLang="en-US" sz="1200" b="1">
                <a:solidFill>
                  <a:srgbClr val="00B050"/>
                </a:solidFill>
                <a:latin typeface="ＭＳ ゴシック"/>
                <a:ea typeface="ＭＳ ゴシック"/>
              </a:rPr>
              <a:t>　</a:t>
            </a:r>
            <a:r>
              <a:rPr lang="ja-JP" altLang="en-US" sz="1200" b="1">
                <a:solidFill>
                  <a:srgbClr val="00B050"/>
                </a:solidFill>
                <a:latin typeface="ＭＳ ゴシック"/>
                <a:ea typeface="ＭＳ ゴシック"/>
              </a:rPr>
              <a:t>　事前にしっかり確認しよう！</a:t>
            </a:r>
            <a:endParaRPr lang="ja-JP" altLang="en-US" sz="1200" b="1">
              <a:solidFill>
                <a:srgbClr val="00B050"/>
              </a:solidFill>
              <a:latin typeface="ＭＳ ゴシック"/>
              <a:ea typeface="ＭＳ ゴシック"/>
            </a:endParaRPr>
          </a:p>
          <a:p>
            <a:pPr algn="l"/>
            <a:r>
              <a:rPr lang="ja-JP" altLang="en-US" sz="1200" b="1">
                <a:solidFill>
                  <a:schemeClr val="tx1"/>
                </a:solidFill>
                <a:latin typeface="ＭＳ ゴシック"/>
                <a:ea typeface="ＭＳ ゴシック"/>
              </a:rPr>
              <a:t>２</a:t>
            </a:r>
            <a:r>
              <a:rPr lang="ja-JP" altLang="en-US" sz="1200" b="1">
                <a:solidFill>
                  <a:schemeClr val="tx1"/>
                </a:solidFill>
                <a:latin typeface="ＭＳ ゴシック"/>
                <a:ea typeface="ＭＳ ゴシック"/>
              </a:rPr>
              <a:t>　</a:t>
            </a:r>
            <a:r>
              <a:rPr lang="ja-JP" altLang="en-US" sz="1200" b="1">
                <a:solidFill>
                  <a:schemeClr val="tx1"/>
                </a:solidFill>
                <a:latin typeface="ＭＳ ゴシック"/>
                <a:ea typeface="ＭＳ ゴシック"/>
              </a:rPr>
              <a:t>美容医療</a:t>
            </a:r>
            <a:endParaRPr lang="ja-JP" altLang="en-US" sz="1200" b="1">
              <a:solidFill>
                <a:schemeClr val="tx1"/>
              </a:solidFill>
              <a:latin typeface="ＭＳ ゴシック"/>
              <a:ea typeface="ＭＳ ゴシック"/>
            </a:endParaRPr>
          </a:p>
          <a:p>
            <a:pPr algn="l"/>
            <a:r>
              <a:rPr lang="ja-JP" altLang="en-US" sz="1100">
                <a:solidFill>
                  <a:schemeClr val="tx1"/>
                </a:solidFill>
                <a:latin typeface="ＭＳ ゴシック"/>
                <a:ea typeface="ＭＳ ゴシック"/>
              </a:rPr>
              <a:t>（事例）</a:t>
            </a:r>
            <a:r>
              <a:rPr lang="ja-JP" altLang="en-US" sz="1100">
                <a:solidFill>
                  <a:schemeClr val="tx1"/>
                </a:solidFill>
                <a:latin typeface="ＭＳ ゴシック"/>
                <a:ea typeface="ＭＳ ゴシック"/>
              </a:rPr>
              <a:t>美容外科クリニックで施術を受けたが、顔全体が内出血を起こし腫れが引かず、生活に支障が出た。</a:t>
            </a:r>
            <a:endParaRPr lang="ja-JP" altLang="en-US" sz="1100">
              <a:solidFill>
                <a:schemeClr val="tx1"/>
              </a:solidFill>
              <a:latin typeface="ＭＳ ゴシック"/>
              <a:ea typeface="ＭＳ ゴシック"/>
            </a:endParaRPr>
          </a:p>
          <a:p>
            <a:pPr algn="l"/>
            <a:r>
              <a:rPr lang="ja-JP" altLang="en-US" sz="1200">
                <a:solidFill>
                  <a:schemeClr val="tx1"/>
                </a:solidFill>
                <a:latin typeface="ＭＳ ゴシック"/>
                <a:ea typeface="ＭＳ ゴシック"/>
              </a:rPr>
              <a:t>  </a:t>
            </a:r>
            <a:r>
              <a:rPr lang="ja-JP" altLang="en-US" sz="1200" b="1">
                <a:solidFill>
                  <a:srgbClr val="00B050"/>
                </a:solidFill>
                <a:latin typeface="ＭＳ ゴシック"/>
                <a:ea typeface="ＭＳ ゴシック"/>
              </a:rPr>
              <a:t>★ </a:t>
            </a:r>
            <a:r>
              <a:rPr lang="ja-JP" altLang="en-US" sz="1200" b="1">
                <a:solidFill>
                  <a:srgbClr val="00B050"/>
                </a:solidFill>
                <a:latin typeface="ＭＳ ゴシック"/>
                <a:ea typeface="ＭＳ ゴシック"/>
              </a:rPr>
              <a:t>効果だけでなく、リスクや副作用などについても知り、納得した上で自分で選択しよ</a:t>
            </a:r>
            <a:endParaRPr lang="ja-JP" altLang="en-US" sz="1200" b="1">
              <a:solidFill>
                <a:srgbClr val="00B050"/>
              </a:solidFill>
              <a:latin typeface="ＭＳ ゴシック"/>
              <a:ea typeface="ＭＳ ゴシック"/>
            </a:endParaRPr>
          </a:p>
          <a:p>
            <a:pPr algn="l"/>
            <a:r>
              <a:rPr lang="ja-JP" altLang="en-US" sz="1200" b="1">
                <a:solidFill>
                  <a:srgbClr val="00B050"/>
                </a:solidFill>
                <a:latin typeface="ＭＳ ゴシック"/>
                <a:ea typeface="ＭＳ ゴシック"/>
              </a:rPr>
              <a:t>　</a:t>
            </a:r>
            <a:r>
              <a:rPr lang="ja-JP" altLang="en-US" sz="1200" b="1">
                <a:solidFill>
                  <a:srgbClr val="00B050"/>
                </a:solidFill>
                <a:latin typeface="ＭＳ ゴシック"/>
                <a:ea typeface="ＭＳ ゴシック"/>
              </a:rPr>
              <a:t>　</a:t>
            </a:r>
            <a:r>
              <a:rPr lang="ja-JP" altLang="en-US" sz="1200" b="1">
                <a:solidFill>
                  <a:srgbClr val="00B050"/>
                </a:solidFill>
                <a:latin typeface="ＭＳ ゴシック"/>
                <a:ea typeface="ＭＳ ゴシック"/>
              </a:rPr>
              <a:t>う！　その美容医療は「今すぐ」必要？最後にもう一度、確認しよう！</a:t>
            </a:r>
            <a:endParaRPr lang="ja-JP" altLang="en-US" sz="1200" b="1">
              <a:solidFill>
                <a:srgbClr val="00B050"/>
              </a:solidFill>
              <a:latin typeface="ＭＳ ゴシック"/>
              <a:ea typeface="ＭＳ ゴシック"/>
            </a:endParaRPr>
          </a:p>
          <a:p>
            <a:pPr algn="l"/>
            <a:r>
              <a:rPr lang="ja-JP" altLang="en-US" sz="1200" b="1">
                <a:solidFill>
                  <a:schemeClr val="tx1"/>
                </a:solidFill>
                <a:latin typeface="ＭＳ ゴシック"/>
                <a:ea typeface="ＭＳ ゴシック"/>
              </a:rPr>
              <a:t>３</a:t>
            </a:r>
            <a:r>
              <a:rPr lang="ja-JP" altLang="en-US" sz="1200" b="1">
                <a:solidFill>
                  <a:schemeClr val="tx1"/>
                </a:solidFill>
                <a:latin typeface="ＭＳ ゴシック"/>
                <a:ea typeface="ＭＳ ゴシック"/>
              </a:rPr>
              <a:t>　</a:t>
            </a:r>
            <a:r>
              <a:rPr lang="ja-JP" altLang="en-US" sz="1200" b="1">
                <a:solidFill>
                  <a:schemeClr val="tx1"/>
                </a:solidFill>
                <a:latin typeface="ＭＳ ゴシック"/>
                <a:ea typeface="ＭＳ ゴシック"/>
              </a:rPr>
              <a:t>もうけ</a:t>
            </a:r>
            <a:r>
              <a:rPr lang="ja-JP" altLang="en-US" sz="1200" b="1">
                <a:solidFill>
                  <a:schemeClr val="tx1"/>
                </a:solidFill>
                <a:latin typeface="ＭＳ ゴシック"/>
                <a:ea typeface="ＭＳ ゴシック"/>
              </a:rPr>
              <a:t>話</a:t>
            </a:r>
            <a:r>
              <a:rPr lang="ja-JP" altLang="en-US" sz="1200" b="1">
                <a:solidFill>
                  <a:schemeClr val="tx1"/>
                </a:solidFill>
                <a:latin typeface="ＭＳ ゴシック"/>
                <a:ea typeface="ＭＳ ゴシック"/>
              </a:rPr>
              <a:t>（情報商材、マルチ商法、暗号資産など）</a:t>
            </a:r>
            <a:endParaRPr lang="ja-JP" altLang="en-US" sz="1200" b="1">
              <a:solidFill>
                <a:schemeClr val="tx1"/>
              </a:solidFill>
              <a:latin typeface="ＭＳ ゴシック"/>
              <a:ea typeface="ＭＳ ゴシック"/>
            </a:endParaRPr>
          </a:p>
          <a:p>
            <a:pPr algn="l"/>
            <a:r>
              <a:rPr lang="ja-JP" altLang="en-US" sz="1100">
                <a:solidFill>
                  <a:schemeClr val="tx1"/>
                </a:solidFill>
                <a:latin typeface="ＭＳ ゴシック"/>
                <a:ea typeface="ＭＳ ゴシック"/>
              </a:rPr>
              <a:t>【事例１】</a:t>
            </a:r>
            <a:r>
              <a:rPr lang="ja-JP" altLang="en-US" sz="1100">
                <a:solidFill>
                  <a:schemeClr val="tx1"/>
                </a:solidFill>
                <a:latin typeface="ＭＳ ゴシック"/>
                <a:ea typeface="ＭＳ ゴシック"/>
              </a:rPr>
              <a:t>先輩の知り合いに「簡単に儲かる」と誘われて、ホームページのアクセス数を増やすことで簡単に稼げる情報を記載した90万円の情報商材を購入したが、全く儲からない。その後、友達を誘えばボーナスが入ると言われた。</a:t>
            </a:r>
            <a:endParaRPr lang="ja-JP" altLang="en-US" sz="1100">
              <a:solidFill>
                <a:schemeClr val="tx1"/>
              </a:solidFill>
              <a:latin typeface="ＭＳ ゴシック"/>
              <a:ea typeface="ＭＳ ゴシック"/>
            </a:endParaRPr>
          </a:p>
          <a:p>
            <a:pPr algn="l"/>
            <a:r>
              <a:rPr lang="ja-JP" altLang="en-US" sz="1100">
                <a:solidFill>
                  <a:schemeClr val="tx1"/>
                </a:solidFill>
                <a:latin typeface="ＭＳ ゴシック"/>
                <a:ea typeface="ＭＳ ゴシック"/>
              </a:rPr>
              <a:t>【事例２】</a:t>
            </a:r>
            <a:r>
              <a:rPr lang="ja-JP" altLang="en-US" sz="1100">
                <a:solidFill>
                  <a:schemeClr val="tx1"/>
                </a:solidFill>
                <a:latin typeface="ＭＳ ゴシック"/>
                <a:ea typeface="ＭＳ ゴシック"/>
              </a:rPr>
              <a:t>マッチングアプリで知り合った人から暗号資産の投資をすると絶対儲かると誘われて投資したが、出金できなくなった。</a:t>
            </a:r>
            <a:endParaRPr lang="ja-JP" altLang="en-US" sz="1100">
              <a:solidFill>
                <a:schemeClr val="tx1"/>
              </a:solidFill>
              <a:latin typeface="ＭＳ ゴシック"/>
              <a:ea typeface="ＭＳ ゴシック"/>
            </a:endParaRPr>
          </a:p>
          <a:p>
            <a:pPr algn="l"/>
            <a:r>
              <a:rPr lang="ja-JP" altLang="en-US" sz="1200">
                <a:solidFill>
                  <a:schemeClr val="tx1"/>
                </a:solidFill>
                <a:latin typeface="ＭＳ ゴシック"/>
                <a:ea typeface="ＭＳ ゴシック"/>
              </a:rPr>
              <a:t>  </a:t>
            </a:r>
            <a:r>
              <a:rPr lang="ja-JP" altLang="en-US" sz="1200" b="1">
                <a:solidFill>
                  <a:srgbClr val="00B050"/>
                </a:solidFill>
                <a:latin typeface="ＭＳ ゴシック"/>
                <a:ea typeface="ＭＳ ゴシック"/>
              </a:rPr>
              <a:t>★</a:t>
            </a:r>
            <a:r>
              <a:rPr lang="ja-JP" altLang="en-US" sz="1200" b="1">
                <a:solidFill>
                  <a:srgbClr val="00B050"/>
                </a:solidFill>
                <a:latin typeface="ＭＳ ゴシック"/>
                <a:ea typeface="ＭＳ ゴシック"/>
              </a:rPr>
              <a:t> 怪しい話ははっきり断ろう！被害者の立場から、加害者（友達を失うことに）なって　　</a:t>
            </a:r>
            <a:endParaRPr lang="ja-JP" altLang="en-US" sz="1200" b="1">
              <a:solidFill>
                <a:srgbClr val="00B050"/>
              </a:solidFill>
              <a:latin typeface="ＭＳ ゴシック"/>
              <a:ea typeface="ＭＳ ゴシック"/>
            </a:endParaRPr>
          </a:p>
          <a:p>
            <a:pPr algn="l"/>
            <a:r>
              <a:rPr lang="ja-JP" altLang="en-US" sz="1200" b="1">
                <a:solidFill>
                  <a:srgbClr val="00B050"/>
                </a:solidFill>
                <a:latin typeface="ＭＳ ゴシック"/>
                <a:ea typeface="ＭＳ ゴシック"/>
              </a:rPr>
              <a:t>　</a:t>
            </a:r>
            <a:r>
              <a:rPr lang="ja-JP" altLang="en-US" sz="1200" b="1">
                <a:solidFill>
                  <a:srgbClr val="00B050"/>
                </a:solidFill>
                <a:latin typeface="ＭＳ ゴシック"/>
                <a:ea typeface="ＭＳ ゴシック"/>
              </a:rPr>
              <a:t>　</a:t>
            </a:r>
            <a:r>
              <a:rPr lang="ja-JP" altLang="en-US" sz="1200" b="1">
                <a:solidFill>
                  <a:srgbClr val="00B050"/>
                </a:solidFill>
                <a:latin typeface="ＭＳ ゴシック"/>
                <a:ea typeface="ＭＳ ゴシック"/>
              </a:rPr>
              <a:t>しまうことも！　</a:t>
            </a:r>
            <a:r>
              <a:rPr lang="ja-JP" altLang="en-US" sz="1200" b="1">
                <a:solidFill>
                  <a:srgbClr val="00B050"/>
                </a:solidFill>
                <a:latin typeface="ＭＳ ゴシック"/>
                <a:ea typeface="ＭＳ ゴシック"/>
              </a:rPr>
              <a:t>投資には必ずリスクがあることを覚えておこう！</a:t>
            </a:r>
            <a:endParaRPr lang="ja-JP" altLang="en-US" sz="1200" b="1">
              <a:solidFill>
                <a:srgbClr val="00B050"/>
              </a:solidFill>
              <a:latin typeface="ＭＳ ゴシック"/>
              <a:ea typeface="ＭＳ ゴシック"/>
            </a:endParaRPr>
          </a:p>
        </p:txBody>
      </p:sp>
      <p:sp>
        <p:nvSpPr>
          <p:cNvPr id="1112" name="四角形 109"/>
          <p:cNvSpPr/>
          <p:nvPr/>
        </p:nvSpPr>
        <p:spPr>
          <a:xfrm>
            <a:off x="188982" y="8986911"/>
            <a:ext cx="6481182" cy="827652"/>
          </a:xfrm>
          <a:prstGeom prst="rect">
            <a:avLst/>
          </a:prstGeom>
          <a:solidFill>
            <a:schemeClr val="bg1"/>
          </a:solidFill>
          <a:ln w="12700" cap="rnd" cmpd="sng" algn="ctr">
            <a:solidFill>
              <a:schemeClr val="tx1"/>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anchor="ctr"/>
          <a:p>
            <a:pPr algn="l"/>
            <a:r>
              <a:rPr kumimoji="1" lang="ja-JP" altLang="en-US" sz="1050">
                <a:solidFill>
                  <a:schemeClr val="tx1"/>
                </a:solidFill>
                <a:latin typeface="ＭＳ Ｐ明朝"/>
                <a:ea typeface="ＭＳ Ｐ明朝"/>
              </a:rPr>
              <a:t>高知県 文化生活スポーツ部 県民生活課</a:t>
            </a:r>
            <a:endParaRPr kumimoji="1" lang="ja-JP" altLang="en-US" sz="1050">
              <a:solidFill>
                <a:schemeClr val="tx1"/>
              </a:solidFill>
              <a:latin typeface="ＭＳ Ｐ明朝"/>
              <a:ea typeface="ＭＳ Ｐ明朝"/>
            </a:endParaRPr>
          </a:p>
          <a:p>
            <a:pPr algn="l"/>
            <a:r>
              <a:rPr kumimoji="1" lang="ja-JP" altLang="en-US" sz="1050">
                <a:solidFill>
                  <a:schemeClr val="tx1"/>
                </a:solidFill>
                <a:latin typeface="ＭＳ Ｐ明朝"/>
                <a:ea typeface="ＭＳ Ｐ明朝"/>
              </a:rPr>
              <a:t>　〒780-8570　高知市丸ノ内１－２－20　県庁本庁舎５Ｆ西</a:t>
            </a:r>
            <a:endParaRPr kumimoji="1" lang="ja-JP" altLang="en-US" sz="1050">
              <a:solidFill>
                <a:schemeClr val="tx1"/>
              </a:solidFill>
              <a:latin typeface="ＭＳ Ｐ明朝"/>
              <a:ea typeface="ＭＳ Ｐ明朝"/>
            </a:endParaRPr>
          </a:p>
          <a:p>
            <a:pPr algn="l"/>
            <a:r>
              <a:rPr kumimoji="1" lang="ja-JP" altLang="en-US" sz="1050">
                <a:solidFill>
                  <a:schemeClr val="tx1"/>
                </a:solidFill>
                <a:latin typeface="ＭＳ Ｐ明朝"/>
                <a:ea typeface="ＭＳ Ｐ明朝"/>
              </a:rPr>
              <a:t>　　TEL</a:t>
            </a:r>
            <a:r>
              <a:rPr kumimoji="1" lang="ja-JP" altLang="en-US" sz="1050">
                <a:solidFill>
                  <a:schemeClr val="tx1"/>
                </a:solidFill>
                <a:latin typeface="ＭＳ Ｐ明朝"/>
                <a:ea typeface="ＭＳ Ｐ明朝"/>
              </a:rPr>
              <a:t>：</a:t>
            </a:r>
            <a:r>
              <a:rPr kumimoji="1" lang="ja-JP" altLang="en-US" sz="1050">
                <a:solidFill>
                  <a:schemeClr val="tx1"/>
                </a:solidFill>
                <a:latin typeface="ＭＳ Ｐ明朝"/>
                <a:ea typeface="ＭＳ Ｐ明朝"/>
              </a:rPr>
              <a:t>088-823-9653</a:t>
            </a:r>
            <a:r>
              <a:rPr kumimoji="1" lang="ja-JP" altLang="en-US" sz="1050">
                <a:solidFill>
                  <a:schemeClr val="tx1"/>
                </a:solidFill>
                <a:latin typeface="ＭＳ Ｐ明朝"/>
                <a:ea typeface="ＭＳ Ｐ明朝"/>
              </a:rPr>
              <a:t>　　</a:t>
            </a:r>
            <a:r>
              <a:rPr kumimoji="1" lang="ja-JP" altLang="en-US" sz="1050">
                <a:solidFill>
                  <a:schemeClr val="tx1"/>
                </a:solidFill>
                <a:latin typeface="ＭＳ Ｐ明朝"/>
                <a:ea typeface="ＭＳ Ｐ明朝"/>
              </a:rPr>
              <a:t>FAX</a:t>
            </a:r>
            <a:r>
              <a:rPr kumimoji="1" lang="ja-JP" altLang="en-US" sz="1050">
                <a:solidFill>
                  <a:schemeClr val="tx1"/>
                </a:solidFill>
                <a:latin typeface="ＭＳ Ｐ明朝"/>
                <a:ea typeface="ＭＳ Ｐ明朝"/>
              </a:rPr>
              <a:t>：</a:t>
            </a:r>
            <a:r>
              <a:rPr kumimoji="1" lang="ja-JP" altLang="en-US" sz="1050">
                <a:solidFill>
                  <a:schemeClr val="tx1"/>
                </a:solidFill>
                <a:latin typeface="ＭＳ Ｐ明朝"/>
                <a:ea typeface="ＭＳ Ｐ明朝"/>
              </a:rPr>
              <a:t>088-823-9879</a:t>
            </a:r>
            <a:endParaRPr kumimoji="1" lang="ja-JP" altLang="en-US" sz="1050">
              <a:solidFill>
                <a:schemeClr val="tx1"/>
              </a:solidFill>
              <a:latin typeface="ＭＳ Ｐ明朝"/>
              <a:ea typeface="ＭＳ Ｐ明朝"/>
            </a:endParaRPr>
          </a:p>
          <a:p>
            <a:pPr algn="l"/>
            <a:r>
              <a:rPr kumimoji="1" lang="ja-JP" altLang="en-US" sz="1050">
                <a:solidFill>
                  <a:schemeClr val="tx1"/>
                </a:solidFill>
                <a:latin typeface="ＭＳ Ｐ明朝"/>
                <a:ea typeface="ＭＳ Ｐ明朝"/>
              </a:rPr>
              <a:t>　　E-Mail：</a:t>
            </a:r>
            <a:r>
              <a:rPr kumimoji="1" lang="ja-JP" altLang="en-US" sz="1050">
                <a:solidFill>
                  <a:schemeClr val="tx1"/>
                </a:solidFill>
                <a:latin typeface="ＭＳ Ｐ明朝"/>
                <a:ea typeface="ＭＳ Ｐ明朝"/>
              </a:rPr>
              <a:t>141601@ken.pref.kochi.lg.jp</a:t>
            </a:r>
            <a:endParaRPr lang="ja-JP" altLang="en-US" sz="1050">
              <a:solidFill>
                <a:schemeClr val="tx1"/>
              </a:solidFill>
              <a:latin typeface="ＭＳ Ｐ明朝"/>
              <a:ea typeface="ＭＳ Ｐ明朝"/>
            </a:endParaRPr>
          </a:p>
        </p:txBody>
      </p:sp>
      <p:sp>
        <p:nvSpPr>
          <p:cNvPr id="1113" name="四角形 111"/>
          <p:cNvSpPr/>
          <p:nvPr/>
        </p:nvSpPr>
        <p:spPr>
          <a:xfrm>
            <a:off x="5149338" y="129000"/>
            <a:ext cx="1443425" cy="152174"/>
          </a:xfrm>
          <a:prstGeom prst="rect">
            <a:avLst/>
          </a:prstGeom>
          <a:solidFill>
            <a:schemeClr val="bg1"/>
          </a:solidFill>
          <a:ln w="12700" cap="rnd" cmpd="sng" algn="ctr">
            <a:noFill/>
            <a:prstDash val="solid"/>
            <a:bevel/>
          </a:ln>
        </p:spPr>
        <p:style>
          <a:lnRef idx="2">
            <a:schemeClr val="accent1">
              <a:shade val="50000"/>
            </a:schemeClr>
          </a:lnRef>
          <a:fillRef idx="1">
            <a:schemeClr val="accent1"/>
          </a:fillRef>
          <a:effectRef idx="0">
            <a:schemeClr val="accent1"/>
          </a:effectRef>
          <a:fontRef idx="minor">
            <a:schemeClr val="lt1"/>
          </a:fontRef>
        </p:style>
        <p:txBody>
          <a:bodyPr anchor="ctr"/>
          <a:p>
            <a:pPr algn="l"/>
            <a:r>
              <a:rPr lang="ja-JP" altLang="en-US" sz="1050">
                <a:solidFill>
                  <a:schemeClr val="tx1"/>
                </a:solidFill>
                <a:latin typeface="ＭＳ Ｐ明朝"/>
                <a:ea typeface="ＭＳ Ｐ明朝"/>
              </a:rPr>
              <a:t>　2021年11月　高知県</a:t>
            </a:r>
            <a:endParaRPr lang="ja-JP" altLang="en-US" sz="1050">
              <a:solidFill>
                <a:schemeClr val="tx1"/>
              </a:solidFill>
              <a:latin typeface="ＭＳ Ｐ明朝"/>
              <a:ea typeface="ＭＳ Ｐ明朝"/>
            </a:endParaRPr>
          </a:p>
        </p:txBody>
      </p:sp>
      <p:sp>
        <p:nvSpPr>
          <p:cNvPr id="1114" name="四角形 113"/>
          <p:cNvSpPr/>
          <p:nvPr/>
        </p:nvSpPr>
        <p:spPr>
          <a:xfrm>
            <a:off x="5414792" y="5092855"/>
            <a:ext cx="1110208" cy="153576"/>
          </a:xfrm>
          <a:prstGeom prst="rect">
            <a:avLst/>
          </a:prstGeom>
          <a:solidFill>
            <a:schemeClr val="bg1"/>
          </a:solidFill>
          <a:ln w="12700" cap="rnd" cmpd="sng" algn="ctr">
            <a:noFill/>
            <a:prstDash val="solid"/>
            <a:bevel/>
          </a:ln>
        </p:spPr>
        <p:style>
          <a:lnRef idx="2">
            <a:schemeClr val="accent1">
              <a:shade val="50000"/>
            </a:schemeClr>
          </a:lnRef>
          <a:fillRef idx="1">
            <a:schemeClr val="accent1"/>
          </a:fillRef>
          <a:effectRef idx="0">
            <a:schemeClr val="accent1"/>
          </a:effectRef>
          <a:fontRef idx="minor">
            <a:schemeClr val="lt1"/>
          </a:fontRef>
        </p:style>
        <p:txBody>
          <a:bodyPr anchor="ctr"/>
          <a:p>
            <a:pPr algn="l"/>
            <a:r>
              <a:rPr lang="ja-JP" altLang="en-US" sz="1050">
                <a:solidFill>
                  <a:schemeClr val="tx1"/>
                </a:solidFill>
                <a:latin typeface="ＭＳ Ｐ明朝"/>
                <a:ea typeface="ＭＳ Ｐ明朝"/>
              </a:rPr>
              <a:t>　</a:t>
            </a:r>
            <a:r>
              <a:rPr lang="ja-JP" altLang="en-US" sz="800">
                <a:solidFill>
                  <a:schemeClr val="tx1"/>
                </a:solidFill>
                <a:latin typeface="ＭＳ Ｐ明朝"/>
                <a:ea typeface="ＭＳ Ｐ明朝"/>
              </a:rPr>
              <a:t>くまったちゃん</a:t>
            </a:r>
            <a:endParaRPr lang="ja-JP" altLang="en-US" sz="800">
              <a:solidFill>
                <a:schemeClr val="tx1"/>
              </a:solidFill>
              <a:latin typeface="ＭＳ Ｐ明朝"/>
              <a:ea typeface="ＭＳ Ｐ明朝"/>
            </a:endParaRPr>
          </a:p>
        </p:txBody>
      </p:sp>
      <p:pic>
        <p:nvPicPr>
          <p:cNvPr id="1115" name="Picture 15"/>
          <p:cNvPicPr>
            <a:picLocks noChangeAspect="1" noChangeArrowheads="1"/>
          </p:cNvPicPr>
          <p:nvPr/>
        </p:nvPicPr>
        <p:blipFill>
          <a:blip r:embed="rId1"/>
          <a:stretch>
            <a:fillRect/>
          </a:stretch>
        </p:blipFill>
        <p:spPr>
          <a:xfrm>
            <a:off x="5385487" y="3656341"/>
            <a:ext cx="1003596" cy="1442669"/>
          </a:xfrm>
          <a:prstGeom prst="rect">
            <a:avLst/>
          </a:prstGeom>
          <a:noFill/>
        </p:spPr>
      </p:pic>
      <p:sp>
        <p:nvSpPr>
          <p:cNvPr id="1116" name="テキスト 16"/>
          <p:cNvSpPr txBox="1"/>
          <p:nvPr/>
        </p:nvSpPr>
        <p:spPr>
          <a:xfrm>
            <a:off x="3381375" y="4768781"/>
            <a:ext cx="95250" cy="368439"/>
          </a:xfrm>
          <a:prstGeom prst="rect">
            <a:avLst/>
          </a:prstGeom>
        </p:spPr>
        <p:txBody>
          <a:bodyPr wrap="none">
            <a:spAutoFit/>
          </a:bodyPr>
          <a:p>
            <a:pPr>
              <a:defRPr lang="ja-JP" altLang="en-US"/>
            </a:pPr>
            <a:endParaRPr lang="ja-JP" altLang="en-US"/>
          </a:p>
        </p:txBody>
      </p:sp>
      <p:pic>
        <p:nvPicPr>
          <p:cNvPr id="1117" name="図 17"/>
          <p:cNvPicPr>
            <a:picLocks noChangeAspect="1"/>
          </p:cNvPicPr>
          <p:nvPr/>
        </p:nvPicPr>
        <p:blipFill>
          <a:blip r:embed="rId2"/>
          <a:stretch>
            <a:fillRect/>
          </a:stretch>
        </p:blipFill>
        <p:spPr>
          <a:xfrm>
            <a:off x="5870960" y="9070562"/>
            <a:ext cx="715982" cy="715982"/>
          </a:xfrm>
          <a:prstGeom prst="rect">
            <a:avLst/>
          </a:prstGeom>
        </p:spPr>
      </p:pic>
      <p:sp>
        <p:nvSpPr>
          <p:cNvPr id="1118" name="図形 19"/>
          <p:cNvSpPr/>
          <p:nvPr/>
        </p:nvSpPr>
        <p:spPr>
          <a:xfrm>
            <a:off x="5647764" y="9300881"/>
            <a:ext cx="308896" cy="216654"/>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p>
            <a:pPr algn="ctr">
              <a:defRPr lang="ja-JP" altLang="en-US"/>
            </a:pPr>
            <a:endParaRPr lang="ja-JP" altLang="en-US"/>
          </a:p>
        </p:txBody>
      </p:sp>
      <p:sp>
        <p:nvSpPr>
          <p:cNvPr id="1119" name="四角形 20"/>
          <p:cNvSpPr/>
          <p:nvPr/>
        </p:nvSpPr>
        <p:spPr>
          <a:xfrm>
            <a:off x="4224618" y="9166411"/>
            <a:ext cx="1296000" cy="538108"/>
          </a:xfrm>
          <a:prstGeom prst="rect">
            <a:avLst/>
          </a:prstGeom>
          <a:solidFill>
            <a:srgbClr val="FF8000"/>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100" b="1">
                <a:latin typeface="ＭＳ Ｐゴシック"/>
                <a:ea typeface="ＭＳ Ｐゴシック"/>
              </a:rPr>
              <a:t>くまっ</a:t>
            </a:r>
            <a:r>
              <a:rPr lang="ja-JP" altLang="en-US" sz="1100" b="1">
                <a:latin typeface="ＭＳ Ｐゴシック"/>
                <a:ea typeface="ＭＳ Ｐゴシック"/>
              </a:rPr>
              <a:t>たちゃんからのお知らせ</a:t>
            </a:r>
            <a:endParaRPr lang="ja-JP" altLang="en-US" sz="1100" b="1">
              <a:latin typeface="ＭＳ Ｐゴシック"/>
              <a:ea typeface="ＭＳ Ｐゴシック"/>
            </a:endParaRPr>
          </a:p>
          <a:p>
            <a:pPr algn="ctr">
              <a:defRPr lang="ja-JP" altLang="en-US"/>
            </a:pPr>
            <a:r>
              <a:rPr lang="ja-JP" altLang="en-US" sz="1100" b="1">
                <a:latin typeface="ＭＳ Ｐゴシック"/>
                <a:ea typeface="ＭＳ Ｐゴシック"/>
              </a:rPr>
              <a:t>（</a:t>
            </a:r>
            <a:r>
              <a:rPr lang="ja-JP" altLang="en-US" sz="1100" b="1">
                <a:latin typeface="ＭＳ Ｐゴシック"/>
                <a:ea typeface="ＭＳ Ｐゴシック"/>
              </a:rPr>
              <a:t>Instagram</a:t>
            </a:r>
            <a:r>
              <a:rPr lang="ja-JP" altLang="en-US" sz="1100" b="1">
                <a:latin typeface="ＭＳ Ｐゴシック"/>
                <a:ea typeface="ＭＳ Ｐゴシック"/>
              </a:rPr>
              <a:t>）</a:t>
            </a:r>
            <a:endParaRPr lang="ja-JP" altLang="en-US" sz="1100" b="1">
              <a:latin typeface="ＭＳ Ｐゴシック"/>
              <a:ea typeface="ＭＳ Ｐゴシック"/>
            </a:endParaRPr>
          </a:p>
        </p:txBody>
      </p:sp>
      <p:sp>
        <p:nvSpPr>
          <p:cNvPr id="1120" name="図形 25"/>
          <p:cNvSpPr/>
          <p:nvPr/>
        </p:nvSpPr>
        <p:spPr>
          <a:xfrm>
            <a:off x="2639492" y="5382539"/>
            <a:ext cx="3879342" cy="502660"/>
          </a:xfrm>
          <a:prstGeom prst="horizontalScroll">
            <a:avLst/>
          </a:prstGeom>
          <a:solidFill>
            <a:srgbClr val="FF8000"/>
          </a:solidFill>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p>
            <a:pPr algn="l">
              <a:defRPr lang="ja-JP" altLang="en-US"/>
            </a:pPr>
            <a:r>
              <a:rPr lang="ja-JP" altLang="en-US" sz="1100">
                <a:solidFill>
                  <a:schemeClr val="bg1"/>
                </a:solidFill>
                <a:latin typeface="ＭＳ Ｐゴシック"/>
                <a:ea typeface="ＭＳ Ｐゴシック"/>
              </a:rPr>
              <a:t>契約や買い物で「困ったな」と思ったら、</a:t>
            </a:r>
            <a:r>
              <a:rPr lang="ja-JP" altLang="en-US" sz="1100" b="1" u="sng">
                <a:solidFill>
                  <a:schemeClr val="bg1"/>
                </a:solidFill>
                <a:latin typeface="ＭＳ Ｐゴシック"/>
                <a:ea typeface="ＭＳ Ｐゴシック"/>
              </a:rPr>
              <a:t>消費者ホットライン</a:t>
            </a:r>
            <a:endParaRPr lang="ja-JP" altLang="en-US" sz="1100">
              <a:solidFill>
                <a:schemeClr val="bg1"/>
              </a:solidFill>
              <a:latin typeface="ＭＳ Ｐゴシック"/>
              <a:ea typeface="ＭＳ Ｐゴシック"/>
            </a:endParaRPr>
          </a:p>
          <a:p>
            <a:pPr algn="l">
              <a:defRPr lang="ja-JP" altLang="en-US"/>
            </a:pPr>
            <a:r>
              <a:rPr lang="ja-JP" altLang="en-US" sz="1100" b="1" u="sng">
                <a:solidFill>
                  <a:schemeClr val="bg1"/>
                </a:solidFill>
                <a:latin typeface="ＭＳ Ｐゴシック"/>
                <a:ea typeface="ＭＳ Ｐゴシック"/>
              </a:rPr>
              <a:t>（局番なし「１８８」）</a:t>
            </a:r>
            <a:r>
              <a:rPr lang="ja-JP" altLang="en-US" sz="1100">
                <a:solidFill>
                  <a:schemeClr val="bg1"/>
                </a:solidFill>
                <a:latin typeface="ＭＳ Ｐゴシック"/>
                <a:ea typeface="ＭＳ Ｐゴシック"/>
              </a:rPr>
              <a:t>までお電話ください。</a:t>
            </a:r>
            <a:endParaRPr lang="ja-JP" altLang="en-US" sz="1100" b="1" u="sng">
              <a:solidFill>
                <a:schemeClr val="bg1"/>
              </a:solidFill>
              <a:latin typeface="ＭＳ Ｐゴシック"/>
              <a:ea typeface="ＭＳ Ｐゴシック"/>
            </a:endParaRPr>
          </a:p>
        </p:txBody>
      </p:sp>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4.1.2</AppVersion>
  <PresentationFormat>ユーザー設定</PresentationFormat>
  <Slides>1</Slides>
  <Notes>1</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405405</dc:creator>
  <cp:lastModifiedBy>501541</cp:lastModifiedBy>
  <dcterms:created xsi:type="dcterms:W3CDTF">2021-10-01T02:58:24Z</dcterms:created>
  <dcterms:modified xsi:type="dcterms:W3CDTF">2021-11-23T23:35:06Z</dcterms:modified>
  <cp:revision>12</cp:revision>
</cp:coreProperties>
</file>

<file path=docProps/custom.xml><?xml version="1.0" encoding="utf-8"?>
<Properties xmlns:vt="http://schemas.openxmlformats.org/officeDocument/2006/docPropsVTypes" xmlns="http://schemas.openxmlformats.org/officeDocument/2006/custom-properties"/>
</file>