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Relationship Id="rId5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" saveSubsetFonts="1">
  <p:sldMasterIdLst>
    <p:sldMasterId id="2147483660" r:id="rId2"/>
  </p:sldMasterIdLst>
  <p:notesMasterIdLst>
    <p:notesMasterId r:id="rId3"/>
  </p:notesMasterIdLst>
  <p:sldIdLst>
    <p:sldId id="258" r:id="rId4"/>
  </p:sldIdLst>
  <p:sldSz cx="7560000" cy="10692000" type="custom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20"/>
    <p:restoredTop sz="94660"/>
  </p:normalViewPr>
  <p:slideViewPr>
    <p:cSldViewPr>
      <p:cViewPr varScale="0">
        <p:scale>
          <a:sx n="60" d="100"/>
          <a:sy n="60" d="100"/>
        </p:scale>
        <p:origin x="-216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presProps" Target="presProps.xml" /><Relationship Id="rId6" Type="http://schemas.openxmlformats.org/officeDocument/2006/relationships/viewProps" Target="viewProps.xml" /><Relationship Id="rId7" Type="http://schemas.openxmlformats.org/officeDocument/2006/relationships/tableStyles" Target="tableStyles.xml" 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727" y="685800"/>
            <a:ext cx="242454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378000" y="2576810"/>
            <a:ext cx="6804000" cy="2095603"/>
          </a:xfrm>
        </p:spPr>
        <p:txBody>
          <a:bodyPr/>
          <a:lstStyle>
            <a:lvl1pPr>
              <a:defRPr b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378000" y="4822099"/>
            <a:ext cx="6804000" cy="35924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9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78000" y="2707788"/>
            <a:ext cx="6804000" cy="6604889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9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81000" y="428177"/>
            <a:ext cx="1701000" cy="888450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9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78000" y="428177"/>
            <a:ext cx="4977000" cy="88845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 dirty="0"/>
          </a:p>
        </p:txBody>
      </p:sp>
      <p:sp>
        <p:nvSpPr>
          <p:cNvPr id="10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8000" y="2707788"/>
            <a:ext cx="6804000" cy="667484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3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2015/3/10</a:t>
            </a:fld>
            <a:endParaRPr lang="ja-JP" altLang="en-US" dirty="0"/>
          </a:p>
        </p:txBody>
      </p:sp>
      <p:sp>
        <p:nvSpPr>
          <p:cNvPr id="104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10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378000" y="4597570"/>
            <a:ext cx="6804000" cy="164654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00" y="1847090"/>
            <a:ext cx="6804000" cy="2750481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78000" y="2707790"/>
            <a:ext cx="3282932" cy="66048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869301" y="2707790"/>
            <a:ext cx="3312699" cy="66048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105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00" y="2393326"/>
            <a:ext cx="3282932" cy="997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8000" y="3390749"/>
            <a:ext cx="3282932" cy="592192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99068" y="2393326"/>
            <a:ext cx="3282932" cy="997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99068" y="3390749"/>
            <a:ext cx="3282932" cy="592192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6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6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6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6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7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378001" y="425699"/>
            <a:ext cx="2487188" cy="1811701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06056" y="425703"/>
            <a:ext cx="3908512" cy="87967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78002" y="2651653"/>
            <a:ext cx="2487187" cy="66610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7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7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1481813" y="7310628"/>
            <a:ext cx="4536000" cy="883577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2" name="図プレースホルダー 2"/>
          <p:cNvSpPr>
            <a:spLocks noGrp="1"/>
          </p:cNvSpPr>
          <p:nvPr>
            <p:ph type="pic" idx="1"/>
          </p:nvPr>
        </p:nvSpPr>
        <p:spPr>
          <a:xfrm>
            <a:off x="1481813" y="331522"/>
            <a:ext cx="4536000" cy="68268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81813" y="8264878"/>
            <a:ext cx="4536000" cy="10478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8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8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083276" y="9724313"/>
            <a:ext cx="3393448" cy="569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endParaRPr lang="ja-JP" altLang="en-US" dirty="0"/>
          </a:p>
        </p:txBody>
      </p:sp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8000" y="652704"/>
            <a:ext cx="6804000" cy="1549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00" y="2707788"/>
            <a:ext cx="6804000" cy="6674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en-US" altLang="ja-JP" dirty="0" smtClean="0"/>
          </a:p>
          <a:p>
            <a:pPr lvl="5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6 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7 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8 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9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1028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000" y="9724313"/>
            <a:ext cx="1556441" cy="569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2015/3/10</a:t>
            </a:fld>
            <a:endParaRPr lang="ja-JP" altLang="en-US" dirty="0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595792" y="9724313"/>
            <a:ext cx="1586208" cy="569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b="0" kern="1200">
          <a:solidFill>
            <a:schemeClr val="tx1"/>
          </a:solidFill>
          <a:latin typeface="+mj-ea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ea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SzPct val="100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7pPr>
      <a:lvl8pPr marL="34861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8pPr>
      <a:lvl9pPr marL="39433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image" Target="../media/image6.png" /><Relationship Id="rId7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テキスト 68"/>
          <p:cNvSpPr txBox="1"/>
          <p:nvPr/>
        </p:nvSpPr>
        <p:spPr>
          <a:xfrm>
            <a:off x="-6939" y="910645"/>
            <a:ext cx="7469213" cy="2799874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4400">
                <a:solidFill>
                  <a:srgbClr val="FF5757"/>
                </a:solidFill>
                <a:latin typeface="HGS創英角ﾎﾟｯﾌﾟ体"/>
                <a:ea typeface="HGS創英角ﾎﾟｯﾌﾟ体"/>
              </a:rPr>
              <a:t>県民生活課と</a:t>
            </a:r>
            <a:endParaRPr lang="ja-JP" altLang="en-US" sz="5400">
              <a:solidFill>
                <a:srgbClr val="FF5757"/>
              </a:solidFill>
              <a:latin typeface="ＤＨＰ特太ゴシック体"/>
              <a:ea typeface="ＤＨＰ特太ゴシック体"/>
            </a:endParaRPr>
          </a:p>
          <a:p>
            <a:pPr algn="ctr">
              <a:defRPr lang="ja-JP" altLang="en-US"/>
            </a:pPr>
            <a:r>
              <a:rPr lang="ja-JP" altLang="en-US" sz="4400">
                <a:solidFill>
                  <a:srgbClr val="FF5757"/>
                </a:solidFill>
                <a:latin typeface="HGS創英角ﾎﾟｯﾌﾟ体"/>
                <a:ea typeface="HGS創英角ﾎﾟｯﾌﾟ体"/>
              </a:rPr>
              <a:t>高知県立消費生活センターで</a:t>
            </a:r>
            <a:endParaRPr lang="ja-JP" altLang="en-US" sz="4400">
              <a:solidFill>
                <a:srgbClr val="FF5757"/>
              </a:solidFill>
              <a:latin typeface="HGS創英角ﾎﾟｯﾌﾟ体"/>
              <a:ea typeface="HGS創英角ﾎﾟｯﾌﾟ体"/>
            </a:endParaRPr>
          </a:p>
          <a:p>
            <a:pPr algn="ctr">
              <a:defRPr lang="ja-JP" altLang="en-US"/>
            </a:pPr>
            <a:r>
              <a:rPr lang="ja-JP" altLang="en-US" sz="4400">
                <a:solidFill>
                  <a:srgbClr val="FF5757"/>
                </a:solidFill>
                <a:latin typeface="HGS創英角ﾎﾟｯﾌﾟ体"/>
                <a:ea typeface="HGS創英角ﾎﾟｯﾌﾟ体"/>
              </a:rPr>
              <a:t>Instagram</a:t>
            </a:r>
            <a:endParaRPr lang="ja-JP" altLang="en-US" sz="5400">
              <a:solidFill>
                <a:srgbClr val="FF5757"/>
              </a:solidFill>
              <a:latin typeface="ＤＨＰ特太ゴシック体"/>
              <a:ea typeface="ＤＨＰ特太ゴシック体"/>
            </a:endParaRPr>
          </a:p>
          <a:p>
            <a:pPr algn="ctr">
              <a:defRPr lang="ja-JP" altLang="en-US"/>
            </a:pPr>
            <a:r>
              <a:rPr lang="ja-JP" altLang="en-US" sz="4400">
                <a:solidFill>
                  <a:srgbClr val="FF5757"/>
                </a:solidFill>
                <a:latin typeface="HGS創英角ﾎﾟｯﾌﾟ体"/>
                <a:ea typeface="HGS創英角ﾎﾟｯﾌﾟ体"/>
              </a:rPr>
              <a:t>　はじめました</a:t>
            </a:r>
            <a:r>
              <a:rPr lang="ja-JP" altLang="en-US" sz="4400">
                <a:solidFill>
                  <a:srgbClr val="FF5757"/>
                </a:solidFill>
                <a:latin typeface="HGS創英角ﾎﾟｯﾌﾟ体"/>
                <a:ea typeface="HGS創英角ﾎﾟｯﾌﾟ体"/>
              </a:rPr>
              <a:t>！</a:t>
            </a:r>
            <a:endParaRPr lang="ja-JP" altLang="en-US" sz="4400">
              <a:solidFill>
                <a:srgbClr val="FF5757"/>
              </a:solidFill>
              <a:latin typeface="HGS創英角ﾎﾟｯﾌﾟ体"/>
              <a:ea typeface="HGS創英角ﾎﾟｯﾌﾟ体"/>
            </a:endParaRPr>
          </a:p>
        </p:txBody>
      </p:sp>
      <p:sp>
        <p:nvSpPr>
          <p:cNvPr id="1108" name="図形 9"/>
          <p:cNvSpPr/>
          <p:nvPr/>
        </p:nvSpPr>
        <p:spPr>
          <a:xfrm>
            <a:off x="179868" y="3840881"/>
            <a:ext cx="7200265" cy="2707817"/>
          </a:xfrm>
          <a:prstGeom prst="rect">
            <a:avLst/>
          </a:prstGeom>
          <a:solidFill>
            <a:srgbClr val="FF5757"/>
          </a:solidFill>
          <a:ln w="25400" cap="flat" cmpd="sng" algn="ctr">
            <a:solidFill>
              <a:srgbClr val="FF004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 b="1">
              <a:latin typeface="HG丸ｺﾞｼｯｸM-PRO"/>
              <a:ea typeface="HG丸ｺﾞｼｯｸM-PRO"/>
            </a:endParaRPr>
          </a:p>
        </p:txBody>
      </p:sp>
      <p:pic>
        <p:nvPicPr>
          <p:cNvPr id="1109" name="Picture 11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6413" y="4410000"/>
            <a:ext cx="2021760" cy="1963342"/>
          </a:xfrm>
          <a:prstGeom prst="rect">
            <a:avLst/>
          </a:prstGeom>
          <a:noFill/>
        </p:spPr>
      </p:pic>
      <p:sp>
        <p:nvSpPr>
          <p:cNvPr id="1110" name="テキスト 10"/>
          <p:cNvSpPr txBox="1"/>
          <p:nvPr/>
        </p:nvSpPr>
        <p:spPr>
          <a:xfrm>
            <a:off x="2611423" y="3853158"/>
            <a:ext cx="4412662" cy="2799874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defRPr lang="ja-JP" altLang="en-US"/>
            </a:pPr>
            <a:r>
              <a:rPr lang="ja-JP" altLang="en-US" sz="2000" b="1">
                <a:solidFill>
                  <a:schemeClr val="bg1"/>
                </a:solidFill>
                <a:latin typeface="HG丸ｺﾞｼｯｸM-PRO"/>
                <a:ea typeface="HG丸ｺﾞｼｯｸM-PRO"/>
              </a:rPr>
              <a:t>全国的に増えている消費者トラブルの注意喚起情報など</a:t>
            </a:r>
            <a:r>
              <a:rPr lang="ja-JP" altLang="en-US" sz="2000" b="1">
                <a:solidFill>
                  <a:schemeClr val="bg1"/>
                </a:solidFill>
                <a:latin typeface="HG丸ｺﾞｼｯｸM-PRO"/>
                <a:ea typeface="HG丸ｺﾞｼｯｸM-PRO"/>
              </a:rPr>
              <a:t>発信中！</a:t>
            </a:r>
            <a:endParaRPr lang="ja-JP" altLang="en-US" sz="2000" b="1">
              <a:solidFill>
                <a:schemeClr val="bg1"/>
              </a:solidFill>
              <a:latin typeface="HG丸ｺﾞｼｯｸM-PRO"/>
              <a:ea typeface="HG丸ｺﾞｼｯｸM-PRO"/>
            </a:endParaRPr>
          </a:p>
          <a:p>
            <a:pPr algn="l">
              <a:defRPr lang="ja-JP" altLang="en-US"/>
            </a:pPr>
            <a:endParaRPr lang="ja-JP" altLang="en-US" sz="2000" b="1">
              <a:solidFill>
                <a:schemeClr val="bg1"/>
              </a:solidFill>
              <a:latin typeface="HG丸ｺﾞｼｯｸM-PRO"/>
              <a:ea typeface="HG丸ｺﾞｼｯｸM-PRO"/>
            </a:endParaRPr>
          </a:p>
          <a:p>
            <a:pPr algn="l">
              <a:defRPr lang="ja-JP" altLang="en-US"/>
            </a:pPr>
            <a:r>
              <a:rPr lang="ja-JP" altLang="en-US" sz="2000" b="1">
                <a:solidFill>
                  <a:schemeClr val="bg1"/>
                </a:solidFill>
                <a:latin typeface="HG丸ｺﾞｼｯｸM-PRO"/>
                <a:ea typeface="HG丸ｺﾞｼｯｸM-PRO"/>
              </a:rPr>
              <a:t>「いいね！」や</a:t>
            </a:r>
            <a:endParaRPr lang="ja-JP" altLang="en-US" sz="2000" b="1">
              <a:solidFill>
                <a:schemeClr val="bg1"/>
              </a:solidFill>
              <a:latin typeface="HG丸ｺﾞｼｯｸM-PRO"/>
              <a:ea typeface="HG丸ｺﾞｼｯｸM-PRO"/>
            </a:endParaRPr>
          </a:p>
          <a:p>
            <a:pPr algn="l">
              <a:defRPr lang="ja-JP" altLang="en-US"/>
            </a:pPr>
            <a:r>
              <a:rPr lang="ja-JP" altLang="en-US" sz="2000" b="1">
                <a:solidFill>
                  <a:schemeClr val="bg1"/>
                </a:solidFill>
                <a:latin typeface="HG丸ｺﾞｼｯｸM-PRO"/>
                <a:ea typeface="HG丸ｺﾞｼｯｸM-PRO"/>
              </a:rPr>
              <a:t>「フォロー」</a:t>
            </a:r>
            <a:r>
              <a:rPr lang="ja-JP" altLang="en-US" sz="2000" b="1">
                <a:solidFill>
                  <a:schemeClr val="bg1"/>
                </a:solidFill>
                <a:latin typeface="HG丸ｺﾞｼｯｸM-PRO"/>
                <a:ea typeface="HG丸ｺﾞｼｯｸM-PRO"/>
              </a:rPr>
              <a:t>して情報を</a:t>
            </a:r>
            <a:endParaRPr lang="ja-JP" altLang="en-US" sz="2000" b="1">
              <a:solidFill>
                <a:schemeClr val="bg1"/>
              </a:solidFill>
              <a:latin typeface="HG丸ｺﾞｼｯｸM-PRO"/>
              <a:ea typeface="HG丸ｺﾞｼｯｸM-PRO"/>
            </a:endParaRPr>
          </a:p>
          <a:p>
            <a:pPr algn="l">
              <a:defRPr lang="ja-JP" altLang="en-US"/>
            </a:pPr>
            <a:r>
              <a:rPr lang="ja-JP" altLang="en-US" sz="2000" b="1">
                <a:solidFill>
                  <a:schemeClr val="bg1"/>
                </a:solidFill>
                <a:latin typeface="HG丸ｺﾞｼｯｸM-PRO"/>
                <a:ea typeface="HG丸ｺﾞｼｯｸM-PRO"/>
              </a:rPr>
              <a:t>チェックしてね！</a:t>
            </a:r>
            <a:endParaRPr lang="ja-JP" altLang="en-US" sz="2000" b="1">
              <a:solidFill>
                <a:schemeClr val="bg1"/>
              </a:solidFill>
              <a:latin typeface="HG丸ｺﾞｼｯｸM-PRO"/>
              <a:ea typeface="HG丸ｺﾞｼｯｸM-PRO"/>
            </a:endParaRPr>
          </a:p>
          <a:p>
            <a:pPr algn="l">
              <a:defRPr lang="ja-JP" altLang="en-US"/>
            </a:pPr>
            <a:r>
              <a:rPr lang="ja-JP" altLang="en-US" sz="2000" b="1">
                <a:solidFill>
                  <a:schemeClr val="bg1"/>
                </a:solidFill>
                <a:latin typeface="HG丸ｺﾞｼｯｸM-PRO"/>
                <a:ea typeface="HG丸ｺﾞｼｯｸM-PRO"/>
              </a:rPr>
              <a:t>ID</a:t>
            </a:r>
            <a:r>
              <a:rPr lang="ja-JP" altLang="en-US" sz="2000" b="1">
                <a:solidFill>
                  <a:schemeClr val="bg1"/>
                </a:solidFill>
                <a:latin typeface="HG丸ｺﾞｼｯｸM-PRO"/>
                <a:ea typeface="HG丸ｺﾞｼｯｸM-PRO"/>
              </a:rPr>
              <a:t>：kochi_shouhi</a:t>
            </a:r>
            <a:endParaRPr lang="ja-JP" altLang="en-US" sz="2000" b="1">
              <a:solidFill>
                <a:schemeClr val="bg1"/>
              </a:solidFill>
              <a:latin typeface="HG丸ｺﾞｼｯｸM-PRO"/>
              <a:ea typeface="HG丸ｺﾞｼｯｸM-PRO"/>
            </a:endParaRPr>
          </a:p>
          <a:p>
            <a:pPr algn="l">
              <a:defRPr lang="ja-JP" altLang="en-US"/>
            </a:pPr>
            <a:endParaRPr lang="ja-JP" altLang="en-US" sz="1800">
              <a:solidFill>
                <a:schemeClr val="bg1"/>
              </a:solidFill>
            </a:endParaRPr>
          </a:p>
          <a:p>
            <a:pPr algn="l">
              <a:defRPr lang="ja-JP" altLang="en-US"/>
            </a:pPr>
            <a:endParaRPr lang="ja-JP" altLang="en-US" sz="1800">
              <a:solidFill>
                <a:schemeClr val="bg1"/>
              </a:solidFill>
            </a:endParaRPr>
          </a:p>
        </p:txBody>
      </p:sp>
      <p:sp>
        <p:nvSpPr>
          <p:cNvPr id="1111" name="テキスト 16"/>
          <p:cNvSpPr txBox="1"/>
          <p:nvPr/>
        </p:nvSpPr>
        <p:spPr>
          <a:xfrm>
            <a:off x="397950" y="6046658"/>
            <a:ext cx="6764102" cy="522327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ja-JP" altLang="en-US" sz="2800" b="1" u="none">
                <a:solidFill>
                  <a:schemeClr val="bg1"/>
                </a:solidFill>
              </a:rPr>
              <a:t>https://www.instagram.com/kochi_shouhi/</a:t>
            </a:r>
            <a:endParaRPr lang="ja-JP" altLang="en-US" b="1" u="none">
              <a:solidFill>
                <a:schemeClr val="bg1"/>
              </a:solidFill>
            </a:endParaRPr>
          </a:p>
        </p:txBody>
      </p:sp>
      <p:sp>
        <p:nvSpPr>
          <p:cNvPr id="1112" name="テキスト 17"/>
          <p:cNvSpPr txBox="1"/>
          <p:nvPr/>
        </p:nvSpPr>
        <p:spPr>
          <a:xfrm>
            <a:off x="3598098" y="8672676"/>
            <a:ext cx="4069902" cy="135332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2000" b="1">
                <a:latin typeface="HG丸ｺﾞｼｯｸM-PRO"/>
                <a:ea typeface="HG丸ｺﾞｼｯｸM-PRO"/>
              </a:rPr>
              <a:t>高知県立消費生活センター</a:t>
            </a:r>
            <a:endParaRPr lang="ja-JP" altLang="en-US" sz="2000" b="1">
              <a:latin typeface="HG丸ｺﾞｼｯｸM-PRO"/>
              <a:ea typeface="HG丸ｺﾞｼｯｸM-PRO"/>
            </a:endParaRPr>
          </a:p>
          <a:p>
            <a:pPr>
              <a:defRPr lang="ja-JP" altLang="en-US"/>
            </a:pPr>
            <a:r>
              <a:rPr lang="ja-JP" altLang="en-US" sz="2000" b="1">
                <a:latin typeface="HG丸ｺﾞｼｯｸM-PRO"/>
                <a:ea typeface="HG丸ｺﾞｼｯｸM-PRO"/>
              </a:rPr>
              <a:t>☎０８８－８２４－０９９９</a:t>
            </a:r>
            <a:endParaRPr lang="ja-JP" altLang="en-US" sz="1400">
              <a:latin typeface="HG丸ｺﾞｼｯｸM-PRO"/>
              <a:ea typeface="HG丸ｺﾞｼｯｸM-PRO"/>
            </a:endParaRPr>
          </a:p>
          <a:p>
            <a:pPr>
              <a:defRPr lang="ja-JP" altLang="en-US"/>
            </a:pPr>
            <a:r>
              <a:rPr lang="ja-JP" altLang="en-US" sz="1400">
                <a:latin typeface="HG丸ｺﾞｼｯｸM-PRO"/>
                <a:ea typeface="HG丸ｺﾞｼｯｸM-PRO"/>
              </a:rPr>
              <a:t>高知市旭町３丁目１１５</a:t>
            </a:r>
            <a:endParaRPr lang="ja-JP" altLang="en-US" sz="1400">
              <a:latin typeface="HG丸ｺﾞｼｯｸM-PRO"/>
              <a:ea typeface="HG丸ｺﾞｼｯｸM-PRO"/>
            </a:endParaRPr>
          </a:p>
          <a:p>
            <a:pPr>
              <a:defRPr lang="ja-JP" altLang="en-US"/>
            </a:pPr>
            <a:r>
              <a:rPr lang="ja-JP" altLang="en-US" sz="1400">
                <a:latin typeface="HG丸ｺﾞｼｯｸM-PRO"/>
                <a:ea typeface="HG丸ｺﾞｼｯｸM-PRO"/>
              </a:rPr>
              <a:t>こうち男女共同参画センター「ソーレ」２階</a:t>
            </a:r>
            <a:endParaRPr lang="ja-JP" altLang="en-US" sz="1400">
              <a:latin typeface="HG丸ｺﾞｼｯｸM-PRO"/>
              <a:ea typeface="HG丸ｺﾞｼｯｸM-PRO"/>
            </a:endParaRPr>
          </a:p>
          <a:p>
            <a:pPr>
              <a:defRPr lang="ja-JP" altLang="en-US"/>
            </a:pPr>
            <a:r>
              <a:rPr lang="ja-JP" altLang="en-US" sz="1400">
                <a:latin typeface="HG丸ｺﾞｼｯｸM-PRO"/>
                <a:ea typeface="HG丸ｺﾞｼｯｸM-PRO"/>
              </a:rPr>
              <a:t>受付時間：日曜日・月～金曜日9:00～16:45</a:t>
            </a:r>
            <a:endParaRPr lang="ja-JP" altLang="en-US">
              <a:latin typeface="HG丸ｺﾞｼｯｸM-PRO"/>
              <a:ea typeface="HG丸ｺﾞｼｯｸM-PRO"/>
            </a:endParaRPr>
          </a:p>
        </p:txBody>
      </p:sp>
      <p:sp>
        <p:nvSpPr>
          <p:cNvPr id="1113" name="図形 19"/>
          <p:cNvSpPr/>
          <p:nvPr/>
        </p:nvSpPr>
        <p:spPr>
          <a:xfrm>
            <a:off x="179868" y="91957"/>
            <a:ext cx="7200265" cy="756285"/>
          </a:xfrm>
          <a:prstGeom prst="rect">
            <a:avLst/>
          </a:prstGeom>
          <a:solidFill>
            <a:srgbClr val="FF5757"/>
          </a:solidFill>
          <a:ln w="25400" cap="flat" cmpd="sng" algn="ctr">
            <a:solidFill>
              <a:srgbClr val="FF004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>
              <a:defRPr lang="ja-JP" altLang="en-US"/>
            </a:pPr>
            <a:r>
              <a:rPr lang="ja-JP" altLang="en-US" sz="1800" b="1">
                <a:latin typeface="HG丸ｺﾞｼｯｸM-PRO"/>
                <a:ea typeface="HG丸ｺﾞｼｯｸM-PRO"/>
              </a:rPr>
              <a:t> ネット通販や、</a:t>
            </a:r>
            <a:r>
              <a:rPr lang="ja-JP" altLang="en-US" sz="1800" b="1">
                <a:latin typeface="HG丸ｺﾞｼｯｸM-PRO"/>
                <a:ea typeface="HG丸ｺﾞｼｯｸM-PRO"/>
              </a:rPr>
              <a:t>友達からのうまい話などで「くまった</a:t>
            </a:r>
            <a:r>
              <a:rPr lang="ja-JP" altLang="en-US" sz="1800" b="1">
                <a:latin typeface="HG丸ｺﾞｼｯｸM-PRO"/>
                <a:ea typeface="HG丸ｺﾞｼｯｸM-PRO"/>
              </a:rPr>
              <a:t>（こまった）</a:t>
            </a:r>
            <a:endParaRPr lang="ja-JP" altLang="en-US" sz="1800" b="1">
              <a:latin typeface="HG丸ｺﾞｼｯｸM-PRO"/>
              <a:ea typeface="HG丸ｺﾞｼｯｸM-PRO"/>
            </a:endParaRPr>
          </a:p>
          <a:p>
            <a:pPr algn="l">
              <a:defRPr lang="ja-JP" altLang="en-US"/>
            </a:pPr>
            <a:r>
              <a:rPr lang="ja-JP" altLang="en-US" sz="1800" b="1">
                <a:latin typeface="HG丸ｺﾞｼｯｸM-PRO"/>
                <a:ea typeface="HG丸ｺﾞｼｯｸM-PRO"/>
              </a:rPr>
              <a:t>こと」ないですか？</a:t>
            </a:r>
            <a:endParaRPr lang="ja-JP" altLang="en-US" sz="1800" b="1">
              <a:latin typeface="HG丸ｺﾞｼｯｸM-PRO"/>
              <a:ea typeface="HG丸ｺﾞｼｯｸM-PRO"/>
            </a:endParaRPr>
          </a:p>
        </p:txBody>
      </p:sp>
      <p:sp>
        <p:nvSpPr>
          <p:cNvPr id="1114" name="図形 20"/>
          <p:cNvSpPr/>
          <p:nvPr/>
        </p:nvSpPr>
        <p:spPr>
          <a:xfrm>
            <a:off x="179868" y="10097810"/>
            <a:ext cx="7200265" cy="504190"/>
          </a:xfrm>
          <a:prstGeom prst="rect">
            <a:avLst/>
          </a:prstGeom>
          <a:solidFill>
            <a:srgbClr val="FF5757"/>
          </a:solidFill>
          <a:ln w="25400" cap="flat" cmpd="sng" algn="ctr">
            <a:solidFill>
              <a:srgbClr val="FF004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 b="1">
              <a:latin typeface="HG丸ｺﾞｼｯｸM-PRO"/>
              <a:ea typeface="HG丸ｺﾞｼｯｸM-PRO"/>
            </a:endParaRPr>
          </a:p>
        </p:txBody>
      </p:sp>
      <p:sp>
        <p:nvSpPr>
          <p:cNvPr id="1115" name="テキスト 68"/>
          <p:cNvSpPr txBox="1"/>
          <p:nvPr/>
        </p:nvSpPr>
        <p:spPr>
          <a:xfrm>
            <a:off x="247436" y="6705561"/>
            <a:ext cx="4570318" cy="64543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b="1">
                <a:latin typeface="HG丸ｺﾞｼｯｸM-PRO"/>
                <a:ea typeface="HG丸ｺﾞｼｯｸM-PRO"/>
              </a:rPr>
              <a:t>身の回りでこんなこと、</a:t>
            </a:r>
            <a:endParaRPr lang="ja-JP" altLang="en-US" b="1">
              <a:latin typeface="HG丸ｺﾞｼｯｸM-PRO"/>
              <a:ea typeface="HG丸ｺﾞｼｯｸM-PRO"/>
            </a:endParaRPr>
          </a:p>
          <a:p>
            <a:pPr>
              <a:defRPr lang="ja-JP" altLang="en-US"/>
            </a:pPr>
            <a:r>
              <a:rPr lang="ja-JP" altLang="en-US" b="1">
                <a:latin typeface="HG丸ｺﾞｼｯｸM-PRO"/>
                <a:ea typeface="HG丸ｺﾞｼｯｸM-PRO"/>
              </a:rPr>
              <a:t>ありませんか？？</a:t>
            </a:r>
            <a:endParaRPr lang="ja-JP" altLang="en-US" b="1">
              <a:latin typeface="HG丸ｺﾞｼｯｸM-PRO"/>
              <a:ea typeface="HG丸ｺﾞｼｯｸM-PRO"/>
            </a:endParaRPr>
          </a:p>
        </p:txBody>
      </p:sp>
      <p:grpSp>
        <p:nvGrpSpPr>
          <p:cNvPr id="1116" name="グループ 79"/>
          <p:cNvGrpSpPr/>
          <p:nvPr/>
        </p:nvGrpSpPr>
        <p:grpSpPr>
          <a:xfrm>
            <a:off x="324000" y="7362118"/>
            <a:ext cx="3020388" cy="1741712"/>
            <a:chOff x="473218" y="7230033"/>
            <a:chExt cx="2537950" cy="1174726"/>
          </a:xfrm>
        </p:grpSpPr>
        <p:sp>
          <p:nvSpPr>
            <p:cNvPr id="1117" name="図形 75"/>
            <p:cNvSpPr/>
            <p:nvPr/>
          </p:nvSpPr>
          <p:spPr>
            <a:xfrm>
              <a:off x="473218" y="7230033"/>
              <a:ext cx="2514782" cy="1018465"/>
            </a:xfrm>
            <a:prstGeom prst="wedgeRoundRectCallout">
              <a:avLst>
                <a:gd name="adj1" fmla="val -59569"/>
                <a:gd name="adj2" fmla="val -45892"/>
                <a:gd name="adj3" fmla="val 16667"/>
              </a:avLst>
            </a:prstGeom>
            <a:solidFill>
              <a:srgbClr val="FF5757"/>
            </a:solidFill>
            <a:ln w="25400" cap="flat" cmpd="sng" algn="ctr">
              <a:solidFill>
                <a:srgbClr val="FF004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ja-JP" altLang="en-US"/>
              </a:pPr>
              <a:endParaRPr lang="ja-JP" altLang="en-US"/>
            </a:p>
          </p:txBody>
        </p:sp>
        <p:sp>
          <p:nvSpPr>
            <p:cNvPr id="1118" name="テキスト 67"/>
            <p:cNvSpPr txBox="1"/>
            <p:nvPr/>
          </p:nvSpPr>
          <p:spPr>
            <a:xfrm>
              <a:off x="555006" y="7274114"/>
              <a:ext cx="2456162" cy="93353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 lang="ja-JP" altLang="en-US"/>
              </a:pPr>
              <a:r>
                <a:rPr lang="ja-JP" altLang="en-US" sz="1400">
                  <a:solidFill>
                    <a:schemeClr val="bg1"/>
                  </a:solidFill>
                  <a:latin typeface="HG丸ｺﾞｼｯｸM-PRO"/>
                  <a:ea typeface="HG丸ｺﾞｼｯｸM-PRO"/>
                  <a:cs typeface="+mn-lt"/>
                </a:rPr>
                <a:t>友達や先輩に「会わせたい人がおるき」と言われ、行ってみると、「人を紹介すれば、月○○円もらえる！みんな稼ぎゆで！」と言われた。クレジットの分割払いで</a:t>
              </a:r>
              <a:r>
                <a:rPr lang="ja-JP" altLang="en-US" sz="1400">
                  <a:solidFill>
                    <a:schemeClr val="bg1"/>
                  </a:solidFill>
                  <a:latin typeface="HG丸ｺﾞｼｯｸM-PRO"/>
                  <a:ea typeface="HG丸ｺﾞｼｯｸM-PRO"/>
                  <a:cs typeface="+mn-lt"/>
                </a:rPr>
                <a:t>契約したが、全く稼げん・・・・。</a:t>
              </a:r>
              <a:endParaRPr lang="ja-JP" altLang="en-US" sz="1400">
                <a:solidFill>
                  <a:schemeClr val="bg1"/>
                </a:solidFill>
                <a:latin typeface="HG丸ｺﾞｼｯｸM-PRO"/>
                <a:ea typeface="HG丸ｺﾞｼｯｸM-PRO"/>
                <a:cs typeface="+mn-lt"/>
              </a:endParaRPr>
            </a:p>
          </p:txBody>
        </p:sp>
      </p:grpSp>
      <p:grpSp>
        <p:nvGrpSpPr>
          <p:cNvPr id="1119" name="グループ 77"/>
          <p:cNvGrpSpPr/>
          <p:nvPr/>
        </p:nvGrpSpPr>
        <p:grpSpPr>
          <a:xfrm>
            <a:off x="802034" y="9003882"/>
            <a:ext cx="2545966" cy="1018465"/>
            <a:chOff x="3872280" y="7502347"/>
            <a:chExt cx="2545966" cy="1018465"/>
          </a:xfrm>
        </p:grpSpPr>
        <p:sp>
          <p:nvSpPr>
            <p:cNvPr id="1120" name="図形 76"/>
            <p:cNvSpPr/>
            <p:nvPr/>
          </p:nvSpPr>
          <p:spPr>
            <a:xfrm>
              <a:off x="3872280" y="7502347"/>
              <a:ext cx="2514782" cy="1018465"/>
            </a:xfrm>
            <a:prstGeom prst="wedgeRoundRectCallout">
              <a:avLst>
                <a:gd name="adj1" fmla="val 61745"/>
                <a:gd name="adj2" fmla="val -45087"/>
                <a:gd name="adj3" fmla="val 16667"/>
              </a:avLst>
            </a:prstGeom>
            <a:solidFill>
              <a:srgbClr val="FF5757"/>
            </a:solidFill>
            <a:ln w="25400" cap="flat" cmpd="sng" algn="ctr">
              <a:solidFill>
                <a:srgbClr val="FF004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ja-JP" altLang="en-US"/>
              </a:pPr>
              <a:endParaRPr lang="ja-JP" altLang="en-US"/>
            </a:p>
          </p:txBody>
        </p:sp>
        <p:sp>
          <p:nvSpPr>
            <p:cNvPr id="1121" name="テキスト 66"/>
            <p:cNvSpPr txBox="1"/>
            <p:nvPr/>
          </p:nvSpPr>
          <p:spPr>
            <a:xfrm>
              <a:off x="3872280" y="7502347"/>
              <a:ext cx="2545966" cy="95321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 lang="ja-JP" altLang="en-US"/>
              </a:pPr>
              <a:r>
                <a:rPr lang="ja-JP" altLang="en-US" sz="1400">
                  <a:solidFill>
                    <a:schemeClr val="bg1"/>
                  </a:solidFill>
                  <a:latin typeface="HG丸ｺﾞｼｯｸM-PRO"/>
                  <a:ea typeface="HG丸ｺﾞｼｯｸM-PRO"/>
                  <a:cs typeface="+mn-lt"/>
                </a:rPr>
                <a:t>お試し500円で、サプリメントを</a:t>
              </a:r>
              <a:r>
                <a:rPr lang="ja-JP" altLang="en-US" sz="1400">
                  <a:solidFill>
                    <a:schemeClr val="bg1"/>
                  </a:solidFill>
                  <a:latin typeface="HG丸ｺﾞｼｯｸM-PRO"/>
                  <a:ea typeface="HG丸ｺﾞｼｯｸM-PRO"/>
                  <a:cs typeface="+mn-lt"/>
                </a:rPr>
                <a:t>購入したら、</a:t>
              </a:r>
              <a:endParaRPr lang="ja-JP" altLang="en-US" sz="1400">
                <a:solidFill>
                  <a:schemeClr val="bg1"/>
                </a:solidFill>
                <a:latin typeface="HG丸ｺﾞｼｯｸM-PRO"/>
                <a:ea typeface="HG丸ｺﾞｼｯｸM-PRO"/>
                <a:cs typeface="+mn-lt"/>
              </a:endParaRPr>
            </a:p>
            <a:p>
              <a:pPr>
                <a:defRPr lang="ja-JP" altLang="en-US"/>
              </a:pPr>
              <a:r>
                <a:rPr lang="ja-JP" altLang="en-US" sz="1400">
                  <a:solidFill>
                    <a:schemeClr val="bg1"/>
                  </a:solidFill>
                  <a:latin typeface="HG丸ｺﾞｼｯｸM-PRO"/>
                  <a:ea typeface="HG丸ｺﾞｼｯｸM-PRO"/>
                  <a:cs typeface="+mn-lt"/>
                </a:rPr>
                <a:t>実は定期購入やった・・・！</a:t>
              </a:r>
              <a:endParaRPr lang="ja-JP" altLang="en-US">
                <a:solidFill>
                  <a:schemeClr val="bg1"/>
                </a:solidFill>
                <a:latin typeface="HG丸ｺﾞｼｯｸM-PRO"/>
                <a:ea typeface="HG丸ｺﾞｼｯｸM-PRO"/>
                <a:cs typeface="+mn-lt"/>
              </a:endParaRPr>
            </a:p>
            <a:p>
              <a:pPr>
                <a:defRPr lang="ja-JP" altLang="en-US"/>
              </a:pPr>
              <a:r>
                <a:rPr lang="ja-JP" altLang="en-US" sz="1400">
                  <a:solidFill>
                    <a:schemeClr val="bg1"/>
                  </a:solidFill>
                  <a:latin typeface="HG丸ｺﾞｼｯｸM-PRO"/>
                  <a:ea typeface="HG丸ｺﾞｼｯｸM-PRO"/>
                  <a:cs typeface="+mn-lt"/>
                </a:rPr>
                <a:t>高くて</a:t>
              </a:r>
              <a:r>
                <a:rPr lang="ja-JP" altLang="en-US" sz="1400">
                  <a:solidFill>
                    <a:schemeClr val="bg1"/>
                  </a:solidFill>
                  <a:latin typeface="HG丸ｺﾞｼｯｸM-PRO"/>
                  <a:ea typeface="HG丸ｺﾞｼｯｸM-PRO"/>
                  <a:cs typeface="+mn-lt"/>
                </a:rPr>
                <a:t>払えん</a:t>
              </a:r>
              <a:r>
                <a:rPr lang="ja-JP" altLang="en-US" sz="1400">
                  <a:solidFill>
                    <a:schemeClr val="bg1"/>
                  </a:solidFill>
                  <a:latin typeface="HG丸ｺﾞｼｯｸM-PRO"/>
                  <a:ea typeface="HG丸ｺﾞｼｯｸM-PRO"/>
                  <a:cs typeface="+mn-lt"/>
                </a:rPr>
                <a:t>・・・</a:t>
              </a:r>
              <a:r>
                <a:rPr lang="ja-JP" altLang="en-US" sz="1400">
                  <a:solidFill>
                    <a:schemeClr val="bg1"/>
                  </a:solidFill>
                  <a:latin typeface="HG丸ｺﾞｼｯｸM-PRO"/>
                  <a:ea typeface="HG丸ｺﾞｼｯｸM-PRO"/>
                  <a:cs typeface="+mn-lt"/>
                </a:rPr>
                <a:t>。</a:t>
              </a:r>
              <a:endParaRPr lang="ja-JP" altLang="en-US" sz="1400">
                <a:solidFill>
                  <a:schemeClr val="bg1"/>
                </a:solidFill>
                <a:latin typeface="HG丸ｺﾞｼｯｸM-PRO"/>
                <a:ea typeface="HG丸ｺﾞｼｯｸM-PRO"/>
                <a:cs typeface="+mn-lt"/>
              </a:endParaRPr>
            </a:p>
          </p:txBody>
        </p:sp>
      </p:grpSp>
      <p:sp>
        <p:nvSpPr>
          <p:cNvPr id="1122" name="テキスト 81"/>
          <p:cNvSpPr txBox="1"/>
          <p:nvPr/>
        </p:nvSpPr>
        <p:spPr>
          <a:xfrm>
            <a:off x="3609492" y="6787205"/>
            <a:ext cx="2416524" cy="64543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800" b="1">
                <a:latin typeface="HG丸ｺﾞｼｯｸM-PRO"/>
                <a:ea typeface="HG丸ｺﾞｼｯｸM-PRO"/>
              </a:rPr>
              <a:t>困ったときは、</a:t>
            </a:r>
            <a:endParaRPr lang="ja-JP" altLang="en-US" b="1">
              <a:latin typeface="HG丸ｺﾞｼｯｸM-PRO"/>
              <a:ea typeface="HG丸ｺﾞｼｯｸM-PRO"/>
            </a:endParaRPr>
          </a:p>
          <a:p>
            <a:pPr>
              <a:defRPr lang="ja-JP" altLang="en-US"/>
            </a:pPr>
            <a:r>
              <a:rPr lang="ja-JP" altLang="en-US" sz="1800" b="1">
                <a:latin typeface="HG丸ｺﾞｼｯｸM-PRO"/>
                <a:ea typeface="HG丸ｺﾞｼｯｸM-PRO"/>
              </a:rPr>
              <a:t>すぐに</a:t>
            </a:r>
            <a:r>
              <a:rPr lang="ja-JP" altLang="en-US" sz="1800" b="1">
                <a:latin typeface="HG丸ｺﾞｼｯｸM-PRO"/>
                <a:ea typeface="HG丸ｺﾞｼｯｸM-PRO"/>
              </a:rPr>
              <a:t>相談してね！</a:t>
            </a:r>
            <a:endParaRPr lang="ja-JP" altLang="en-US" sz="1800" b="1">
              <a:latin typeface="HG丸ｺﾞｼｯｸM-PRO"/>
              <a:ea typeface="HG丸ｺﾞｼｯｸM-PRO"/>
            </a:endParaRPr>
          </a:p>
        </p:txBody>
      </p:sp>
      <p:sp>
        <p:nvSpPr>
          <p:cNvPr id="1123" name="楕円 82"/>
          <p:cNvSpPr/>
          <p:nvPr/>
        </p:nvSpPr>
        <p:spPr>
          <a:xfrm>
            <a:off x="3667361" y="7506000"/>
            <a:ext cx="1019275" cy="998467"/>
          </a:xfrm>
          <a:prstGeom prst="ellipse">
            <a:avLst/>
          </a:prstGeom>
          <a:solidFill>
            <a:srgbClr val="FF5757"/>
          </a:solidFill>
          <a:ln w="25400" cap="flat" cmpd="sng" algn="ctr">
            <a:solidFill>
              <a:srgbClr val="FF004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r>
              <a:rPr lang="ja-JP" altLang="en-US" sz="2000">
                <a:latin typeface="HGS創英角ﾎﾟｯﾌﾟ体"/>
                <a:ea typeface="HGS創英角ﾎﾟｯﾌﾟ体"/>
              </a:rPr>
              <a:t>相談無料</a:t>
            </a:r>
            <a:endParaRPr lang="ja-JP" altLang="en-US">
              <a:latin typeface="HGS創英角ﾎﾟｯﾌﾟ体"/>
              <a:ea typeface="HGS創英角ﾎﾟｯﾌﾟ体"/>
            </a:endParaRPr>
          </a:p>
        </p:txBody>
      </p:sp>
      <p:sp>
        <p:nvSpPr>
          <p:cNvPr id="1124" name="楕円 85"/>
          <p:cNvSpPr/>
          <p:nvPr/>
        </p:nvSpPr>
        <p:spPr>
          <a:xfrm>
            <a:off x="4992725" y="7506000"/>
            <a:ext cx="1019275" cy="998467"/>
          </a:xfrm>
          <a:prstGeom prst="ellipse">
            <a:avLst/>
          </a:prstGeom>
          <a:solidFill>
            <a:srgbClr val="FF5757"/>
          </a:solidFill>
          <a:ln w="25400" cap="flat" cmpd="sng" algn="ctr">
            <a:solidFill>
              <a:srgbClr val="FF004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r>
              <a:rPr lang="ja-JP" altLang="en-US" sz="2000">
                <a:latin typeface="HGS創英角ﾎﾟｯﾌﾟ体"/>
                <a:ea typeface="HGS創英角ﾎﾟｯﾌﾟ体"/>
              </a:rPr>
              <a:t>秘密厳守</a:t>
            </a:r>
            <a:endParaRPr lang="ja-JP" altLang="en-US">
              <a:latin typeface="HGS創英角ﾎﾟｯﾌﾟ体"/>
              <a:ea typeface="HGS創英角ﾎﾟｯﾌﾟ体"/>
            </a:endParaRPr>
          </a:p>
        </p:txBody>
      </p:sp>
      <p:grpSp>
        <p:nvGrpSpPr>
          <p:cNvPr id="1125" name="グループ化 64"/>
          <p:cNvGrpSpPr/>
          <p:nvPr/>
        </p:nvGrpSpPr>
        <p:grpSpPr>
          <a:xfrm>
            <a:off x="5930816" y="6601750"/>
            <a:ext cx="1491548" cy="1874787"/>
            <a:chOff x="78431" y="1127451"/>
            <a:chExt cx="149509" cy="189215"/>
          </a:xfrm>
        </p:grpSpPr>
        <p:pic>
          <p:nvPicPr>
            <p:cNvPr id="1126" name="Picture 40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339933"/>
                </a:clrFrom>
                <a:clrTo>
                  <a:srgbClr val="33993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6997" y="1146323"/>
              <a:ext cx="115056" cy="170343"/>
            </a:xfrm>
            <a:prstGeom prst="rect">
              <a:avLst/>
            </a:prstGeom>
            <a:noFill/>
          </p:spPr>
        </p:pic>
        <p:pic>
          <p:nvPicPr>
            <p:cNvPr id="1127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22B14C"/>
                </a:clrFrom>
                <a:clrTo>
                  <a:srgbClr val="22B14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8431" y="1127451"/>
              <a:ext cx="149509" cy="51288"/>
            </a:xfrm>
            <a:prstGeom prst="rect">
              <a:avLst/>
            </a:prstGeom>
            <a:noFill/>
          </p:spPr>
        </p:pic>
      </p:grpSp>
      <p:pic>
        <p:nvPicPr>
          <p:cNvPr id="1128" name="Picture 6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5544" y="2328269"/>
            <a:ext cx="1223497" cy="1079051"/>
          </a:xfrm>
          <a:prstGeom prst="rect">
            <a:avLst/>
          </a:prstGeom>
          <a:noFill/>
        </p:spPr>
      </p:pic>
      <p:sp>
        <p:nvSpPr>
          <p:cNvPr id="1129" name="テキスト 65"/>
          <p:cNvSpPr txBox="1"/>
          <p:nvPr/>
        </p:nvSpPr>
        <p:spPr>
          <a:xfrm>
            <a:off x="5947792" y="8396994"/>
            <a:ext cx="1520381" cy="33766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800">
                <a:latin typeface="HG丸ｺﾞｼｯｸM-PRO"/>
                <a:ea typeface="HG丸ｺﾞｼｯｸM-PRO"/>
                <a:cs typeface="+mn-lt"/>
              </a:rPr>
              <a:t>くまったちゃん</a:t>
            </a:r>
            <a:endParaRPr lang="ja-JP" altLang="en-US" sz="800">
              <a:latin typeface="HG丸ｺﾞｼｯｸM-PRO"/>
              <a:ea typeface="HG丸ｺﾞｼｯｸM-PRO"/>
              <a:cs typeface="+mn-lt"/>
            </a:endParaRPr>
          </a:p>
          <a:p>
            <a:pPr>
              <a:defRPr lang="ja-JP" altLang="en-US"/>
            </a:pPr>
            <a:r>
              <a:rPr lang="ja-JP" altLang="en-US" sz="800">
                <a:latin typeface="HG丸ｺﾞｼｯｸM-PRO"/>
                <a:ea typeface="HG丸ｺﾞｼｯｸM-PRO"/>
                <a:cs typeface="+mn-lt"/>
              </a:rPr>
              <a:t>©高知県立消費生活センター</a:t>
            </a:r>
            <a:endParaRPr lang="ja-JP" altLang="en-US">
              <a:latin typeface="HG丸ｺﾞｼｯｸM-PRO"/>
              <a:ea typeface="HG丸ｺﾞｼｯｸM-PRO"/>
              <a:cs typeface="+mn-lt"/>
            </a:endParaRPr>
          </a:p>
        </p:txBody>
      </p:sp>
      <p:sp>
        <p:nvSpPr>
          <p:cNvPr id="1130" name="テキスト 66"/>
          <p:cNvSpPr txBox="1"/>
          <p:nvPr/>
        </p:nvSpPr>
        <p:spPr>
          <a:xfrm>
            <a:off x="6068411" y="3354114"/>
            <a:ext cx="935757" cy="16991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800">
                <a:latin typeface="HG丸ｺﾞｼｯｸM-PRO"/>
                <a:ea typeface="HG丸ｺﾞｼｯｸM-PRO"/>
              </a:rPr>
              <a:t>くまったちゃん</a:t>
            </a:r>
            <a:endParaRPr lang="ja-JP" altLang="en-US">
              <a:latin typeface="HG丸ｺﾞｼｯｸM-PRO"/>
              <a:ea typeface="HG丸ｺﾞｼｯｸM-PRO"/>
            </a:endParaRPr>
          </a:p>
        </p:txBody>
      </p:sp>
      <p:pic>
        <p:nvPicPr>
          <p:cNvPr id="1131" name="図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436" y="3853172"/>
            <a:ext cx="2294784" cy="2294784"/>
          </a:xfrm>
          <a:prstGeom prst="rect">
            <a:avLst/>
          </a:prstGeom>
        </p:spPr>
      </p:pic>
      <p:pic>
        <p:nvPicPr>
          <p:cNvPr id="1132" name="図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5" y="2316956"/>
            <a:ext cx="1918630" cy="1400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標準">
  <a:themeElements>
    <a:clrScheme name="Fo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cu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ocu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cu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ocu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Application>JUST Focus</Application>
  <AppVersion>4.1.2</AppVersion>
  <PresentationFormat>ユーザー設定</PresentationFormat>
  <Slides>1</Slides>
  <Notes>0</Note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464318</dc:creator>
  <cp:lastModifiedBy>501541</cp:lastModifiedBy>
  <dcterms:created xsi:type="dcterms:W3CDTF">2018-03-14T08:09:51Z</dcterms:created>
  <dcterms:modified xsi:type="dcterms:W3CDTF">2021-06-24T00:08:45Z</dcterms:modified>
  <cp:revision>19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