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6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21"/>
    <p:restoredTop sz="94660"/>
  </p:normalViewPr>
  <p:slideViewPr>
    <p:cSldViewPr>
      <p:cViewPr varScale="0">
        <p:scale>
          <a:sx n="130" d="100"/>
          <a:sy n="130" d="100"/>
        </p:scale>
        <p:origin x="-1146" y="-4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charts/_rels/chart1.xml.rels><?xml version="1.0" encoding="UTF-8"?><Relationships xmlns="http://schemas.openxmlformats.org/package/2006/relationships"><Relationship Id="rId1" Type="http://schemas.openxmlformats.org/officeDocument/2006/relationships/oleObject" Target="file:///Z:\131301\b&#22320;&#22495;&#21307;&#30274;&#25512;&#36914;&#38306;&#20418;\w)&#27231;&#33021;&#20998;&#21270;&#12539;&#22320;&#22495;&#21307;&#30274;&#12499;&#12472;&#12519;&#12531;\&#9679;&#30149;&#24202;&#27231;&#33021;&#22577;&#21578;&#21046;&#24230;\R2\R3.12.1%20%20%20%20&#20844;&#34920;&#29992;&#12539;&#26368;&#32066;&#29256;\&#23450;&#37327;&#30340;&#22522;&#28310;\&#30011;&#20687;&#20803;&#12487;&#12540;&#12479;.xlsx" TargetMode="External" /><Relationship Id="rId2" Type="http://schemas.microsoft.com/office/2011/relationships/chartColorStyle" Target="colors1.xml" /><Relationship Id="rId3" Type="http://schemas.microsoft.com/office/2011/relationships/chartStyle" Target="style1.xml" /></Relationships>
</file>

<file path=ppt/charts/chart1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4"/>
          <c:order val="0"/>
          <c:tx>
            <c:strRef>
              <c:f>'[0]定量的な基準＋転換意向反映（公表)'!$F$2</c:f>
              <c:strCache>
                <c:ptCount val="1"/>
                <c:pt idx="0">
                  <c:v>休棟等</c:v>
                </c:pt>
              </c:strCache>
            </c:strRef>
          </c:tx>
          <c:spPr>
            <a:solidFill>
              <a:srgbClr val="FFA6A6"/>
            </a:solidFill>
            <a:ln/>
            <a:effectLst/>
          </c:spPr>
          <c:invertIfNegative val="0"/>
          <c:dLbls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/>
              </c:ext>
            </c:extLst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現状（R2.7.1）</c:v>
                </c:pt>
                <c:pt idx="1">
                  <c:v>定量的な基準</c:v>
                </c:pt>
                <c:pt idx="2">
                  <c:v>定量的な基準
＋
R3.3月時点の最新値
＋　転換予定反映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'[画像元データ.xlsx]定量的な基準＋転換意向反映（公表)'!$F$3:$F$6</c:f>
              <c:numCache>
                <c:formatCode xml:space="preserve">#,##0_ </c:formatCode>
                <c:ptCount val="4"/>
                <c:pt idx="0">
                  <c:v>319</c:v>
                </c:pt>
                <c:pt idx="1">
                  <c:v>319</c:v>
                </c:pt>
                <c:pt idx="2">
                  <c:v>344</c:v>
                </c:pt>
              </c:numCache>
            </c:numRef>
          </c:val>
        </c:ser>
        <c:ser>
          <c:idx val="3"/>
          <c:order val="1"/>
          <c:tx>
            <c:strRef>
              <c:f>'[0]定量的な基準＋転換意向反映（公表)'!$E$2</c:f>
              <c:strCache>
                <c:ptCount val="1"/>
                <c:pt idx="0">
                  <c:v>慢性期</c:v>
                </c:pt>
              </c:strCache>
            </c:strRef>
          </c:tx>
          <c:spPr>
            <a:solidFill>
              <a:srgbClr val="00B050"/>
            </a:solidFill>
            <a:ln/>
            <a:effectLst/>
          </c:spPr>
          <c:invertIfNegative val="0"/>
          <c:dLbls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/>
              </c:ext>
            </c:extLst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現状（R2.7.1）</c:v>
                </c:pt>
                <c:pt idx="1">
                  <c:v>定量的な基準</c:v>
                </c:pt>
                <c:pt idx="2">
                  <c:v>定量的な基準
＋
R3.3月時点の最新値
＋　転換予定反映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'[画像元データ.xlsx]定量的な基準＋転換意向反映（公表)'!$E$3:$E$6</c:f>
              <c:numCache>
                <c:formatCode xml:space="preserve">#,##0_ </c:formatCode>
                <c:ptCount val="4"/>
                <c:pt idx="0">
                  <c:v>5555</c:v>
                </c:pt>
                <c:pt idx="1">
                  <c:v>5480</c:v>
                </c:pt>
                <c:pt idx="2">
                  <c:v>5200</c:v>
                </c:pt>
                <c:pt idx="3">
                  <c:v>4266</c:v>
                </c:pt>
              </c:numCache>
            </c:numRef>
          </c:val>
        </c:ser>
        <c:ser>
          <c:idx val="2"/>
          <c:order val="2"/>
          <c:tx>
            <c:strRef>
              <c:f>'[0]定量的な基準＋転換意向反映（公表)'!$D$2</c:f>
              <c:strCache>
                <c:ptCount val="1"/>
                <c:pt idx="0">
                  <c:v>回復期</c:v>
                </c:pt>
              </c:strCache>
            </c:strRef>
          </c:tx>
          <c:spPr>
            <a:solidFill>
              <a:srgbClr val="FF0000"/>
            </a:solidFill>
            <a:ln/>
            <a:effectLst/>
          </c:spPr>
          <c:invertIfNegative val="0"/>
          <c:dLbls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b="1" i="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/>
              </c:ext>
            </c:extLst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現状（R2.7.1）</c:v>
                </c:pt>
                <c:pt idx="1">
                  <c:v>定量的な基準</c:v>
                </c:pt>
                <c:pt idx="2">
                  <c:v>定量的な基準
＋
R3.3月時点の最新値
＋　転換予定反映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'[画像元データ.xlsx]定量的な基準＋転換意向反映（公表)'!$D$3:$D$6</c:f>
              <c:numCache>
                <c:formatCode xml:space="preserve">#,##0_ </c:formatCode>
                <c:ptCount val="4"/>
                <c:pt idx="0">
                  <c:v>1985</c:v>
                </c:pt>
                <c:pt idx="1">
                  <c:v>2710</c:v>
                </c:pt>
                <c:pt idx="2">
                  <c:v>2738</c:v>
                </c:pt>
                <c:pt idx="3">
                  <c:v>3286</c:v>
                </c:pt>
              </c:numCache>
            </c:numRef>
          </c:val>
        </c:ser>
        <c:ser>
          <c:idx val="1"/>
          <c:order val="3"/>
          <c:tx>
            <c:strRef>
              <c:f>'[0]定量的な基準＋転換意向反映（公表)'!$C$2</c:f>
              <c:strCache>
                <c:ptCount val="1"/>
                <c:pt idx="0">
                  <c:v>急性期</c:v>
                </c:pt>
              </c:strCache>
            </c:strRef>
          </c:tx>
          <c:spPr>
            <a:solidFill>
              <a:srgbClr val="FFC000"/>
            </a:solidFill>
            <a:ln/>
            <a:effectLst/>
          </c:spPr>
          <c:invertIfNegative val="0"/>
          <c:dLbls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b="1" i="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/>
              </c:ext>
            </c:extLst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現状（R2.7.1）</c:v>
                </c:pt>
                <c:pt idx="1">
                  <c:v>定量的な基準</c:v>
                </c:pt>
                <c:pt idx="2">
                  <c:v>定量的な基準
＋
R3.3月時点の最新値
＋　転換予定反映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'[画像元データ.xlsx]定量的な基準＋転換意向反映（公表)'!$C$3:$C$6</c:f>
              <c:numCache>
                <c:formatCode xml:space="preserve">#,##0_ </c:formatCode>
                <c:ptCount val="4"/>
                <c:pt idx="0">
                  <c:v>4683</c:v>
                </c:pt>
                <c:pt idx="1">
                  <c:v>4033</c:v>
                </c:pt>
                <c:pt idx="2">
                  <c:v>3893</c:v>
                </c:pt>
                <c:pt idx="3">
                  <c:v>2860</c:v>
                </c:pt>
              </c:numCache>
            </c:numRef>
          </c:val>
        </c:ser>
        <c:ser>
          <c:idx val="0"/>
          <c:order val="4"/>
          <c:tx>
            <c:strRef>
              <c:f>'[0]定量的な基準＋転換意向反映（公表)'!$B$2</c:f>
              <c:strCache>
                <c:ptCount val="1"/>
                <c:pt idx="0">
                  <c:v>高度急性期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/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/>
              <a:effectLst/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/>
              <a:effectLst/>
            </c:spPr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/>
              <a:effectLst/>
            </c:spPr>
          </c:dPt>
          <c:dLbls>
            <c:dLbl>
              <c:idx val="0"/>
              <c:layout/>
              <c:txPr>
                <a:bodyPr rot="0" spcFirstLastPara="1" vertOverflow="overflow" horzOverflow="overflow" wrap="square" lIns="36576" tIns="18288" rIns="36576" bIns="18288" anchor="ctr" anchorCtr="1">
                  <a:spAutoFit/>
                </a:bodyPr>
                <a:lstStyle/>
                <a:p>
                  <a:pPr algn="ctr" rtl="0">
                    <a:defRPr kumimoji="0" lang="ja-JP" altLang="en-US" sz="1600" b="0" i="0" kern="1200">
                      <a:solidFill>
                        <a:schemeClr val="tx1"/>
                      </a:solidFill>
                    </a:defRPr>
                  </a:pPr>
                  <a:endParaRPr lang="ja-JP" altLang="en-US" sz="1600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Pr>
                <a:bodyPr rot="0" spcFirstLastPara="1" vertOverflow="overflow" horzOverflow="overflow" wrap="square" lIns="36576" tIns="18288" rIns="36576" bIns="18288" anchor="ctr" anchorCtr="1">
                  <a:spAutoFit/>
                </a:bodyPr>
                <a:lstStyle/>
                <a:p>
                  <a:pPr algn="ctr" rtl="0">
                    <a:defRPr kumimoji="0" lang="ja-JP" altLang="en-US" sz="1600" b="0" i="0" kern="1200">
                      <a:solidFill>
                        <a:schemeClr val="tx1"/>
                      </a:solidFill>
                    </a:defRPr>
                  </a:pPr>
                  <a:endParaRPr lang="ja-JP" altLang="en-US" sz="1600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Pr>
                <a:bodyPr rot="0" spcFirstLastPara="1" vertOverflow="overflow" horzOverflow="overflow" wrap="square" lIns="36576" tIns="18288" rIns="36576" bIns="18288" anchor="ctr" anchorCtr="1">
                  <a:spAutoFit/>
                </a:bodyPr>
                <a:lstStyle/>
                <a:p>
                  <a:pPr algn="ctr" rtl="0">
                    <a:defRPr kumimoji="0" lang="ja-JP" altLang="en-US" sz="1600" b="0" i="0" kern="1200">
                      <a:solidFill>
                        <a:schemeClr val="tx1"/>
                      </a:solidFill>
                    </a:defRPr>
                  </a:pPr>
                  <a:endParaRPr lang="ja-JP" altLang="en-US" sz="1600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b="0" i="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現状（R2.7.1）</c:v>
                </c:pt>
                <c:pt idx="1">
                  <c:v>定量的な基準</c:v>
                </c:pt>
                <c:pt idx="2">
                  <c:v>定量的な基準
＋
R3.3月時点の最新値
＋　転換予定反映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'[画像元データ.xlsx]定量的な基準＋転換意向反映（公表)'!$B$3:$B$6</c:f>
              <c:numCache>
                <c:formatCode xml:space="preserve">#,##0_ </c:formatCode>
                <c:ptCount val="4"/>
                <c:pt idx="0">
                  <c:v>1031</c:v>
                </c:pt>
                <c:pt idx="1">
                  <c:v>1031</c:v>
                </c:pt>
                <c:pt idx="2">
                  <c:v>1031</c:v>
                </c:pt>
                <c:pt idx="3">
                  <c:v>840</c:v>
                </c:pt>
              </c:numCache>
            </c:numRef>
          </c:val>
        </c:ser>
        <c:dLbls>
          <c:txPr>
            <a:bodyPr rot="0" spcFirstLastPara="1" vertOverflow="overflow" horzOverflow="overflow" wrap="square" anchor="ctr" anchorCtr="1">
              <a:spAutoFit/>
            </a:bodyPr>
            <a:lstStyle/>
            <a:p>
              <a:pPr algn="ctr" rtl="0">
                <a:defRPr lang="ja-JP" altLang="en-US" sz="1000">
                  <a:solidFill>
                    <a:schemeClr val="tx1"/>
                  </a:solidFill>
                </a:defRPr>
              </a:pPr>
              <a:endParaRPr lang="ja-JP" alt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"/>
        <c:axId val="2"/>
      </c:barChart>
      <c:catAx>
        <c:axId val="1"/>
        <c:scaling>
          <c:orientation val="minMax"/>
        </c:scaling>
        <c:delete val="1"/>
        <c:axPos val="b"/>
        <c:numFmt formatCode="#,##0_ " sourceLinked="1"/>
        <c:majorTickMark val="out"/>
        <c:minorTickMark val="none"/>
        <c:tickLblPos val="nextTo"/>
        <c:txPr>
          <a:bodyPr rot="0" spcFirstLastPara="1" vertOverflow="overflow" horzOverflow="overflow" wrap="square" anchor="ctr" anchorCtr="1"/>
          <a:lstStyle/>
          <a:p>
            <a:pPr algn="ctr" rtl="0">
              <a:defRPr kumimoji="0" lang="ja-JP" altLang="en-US" sz="1100" b="1" kern="1200">
                <a:solidFill>
                  <a:schemeClr val="tx1"/>
                </a:solidFill>
              </a:defRPr>
            </a:pPr>
            <a:endParaRPr lang="ja-JP" altLang="en-US"/>
          </a:p>
        </c:txPr>
        <c:crossAx val="2"/>
        <c:crosses val="autoZero"/>
        <c:auto val="1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noFill/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" sourceLinked="1"/>
        <c:majorTickMark val="out"/>
        <c:minorTickMark val="none"/>
        <c:tickLblPos val="nextTo"/>
        <c:txPr>
          <a:bodyPr rot="-60000000" spcFirstLastPara="1" vertOverflow="overflow" horzOverflow="overflow" wrap="square" anchor="ctr" anchorCtr="1"/>
          <a:lstStyle/>
          <a:p>
            <a:pPr algn="ctr" rtl="0">
              <a:defRPr lang="ja-JP" altLang="en-US" sz="1000">
                <a:solidFill>
                  <a:schemeClr val="tx1"/>
                </a:solidFill>
              </a:defRPr>
            </a:pPr>
            <a:endParaRPr lang="ja-JP" altLang="en-US"/>
          </a:p>
        </c:txPr>
        <c:crossAx val="1"/>
        <c:crosses val="autoZero"/>
        <c:crossBetween val="between"/>
      </c:valAx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overflow" horzOverflow="overflow" wrap="square" anchor="ctr" anchorCtr="1"/>
        <a:lstStyle/>
        <a:p>
          <a:pPr algn="ctr" rtl="0">
            <a:defRPr kumimoji="0" lang="ja-JP" altLang="en-US" sz="1300" b="1" kern="1200">
              <a:solidFill>
                <a:schemeClr val="tx1"/>
              </a:solidFill>
              <a:latin typeface="メイリオ"/>
              <a:ea typeface="メイリオ"/>
              <a:cs typeface="+mn-cs"/>
            </a:defRPr>
          </a:pPr>
          <a:endParaRPr lang="ja-JP" altLang="en-US"/>
        </a:p>
      </c:txPr>
    </c:legend>
    <c:plotVisOnly val="1"/>
    <c:dispBlanksAs val="gap"/>
    <c:showDLblsOverMax val="0"/>
  </c:chart>
  <c:txPr>
    <a:bodyPr vertOverflow="overflow" horzOverflow="overflow" anchor="ctr" anchorCtr="1"/>
    <a:lstStyle/>
    <a:p>
      <a:pPr algn="ctr" rtl="0">
        <a:defRPr lang="ja-JP" altLang="en-US"/>
      </a:pPr>
      <a:endParaRPr lang="ja-JP" altLang="en-US"/>
    </a:p>
  </c:txPr>
  <c:externalData r:id="rId1">
    <c:autoUpdate val="0"/>
  </c:externalData>
  <c:extLst>
    <c:ext xmlns:c14="http://schemas.microsoft.com/office/drawing/2007/8/2/chart" uri="{781A3756-C4B2-4CAC-9D66-4F8BD8637D16}"/>
  </c:extLst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vertOverflow="clip" horzOverflow="clip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2020/3/23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2020/3/23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chart" Target="../charts/chart1.xml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7" name="グラフ 44"/>
          <p:cNvGraphicFramePr/>
          <p:nvPr/>
        </p:nvGraphicFramePr>
        <p:xfrm>
          <a:off x="37395" y="666198"/>
          <a:ext cx="8935156" cy="4008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108" name="直線 11"/>
          <p:cNvSpPr/>
          <p:nvPr/>
        </p:nvSpPr>
        <p:spPr>
          <a:xfrm>
            <a:off x="1957240" y="1620759"/>
            <a:ext cx="1023600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09" name="直線 12"/>
          <p:cNvSpPr/>
          <p:nvPr/>
        </p:nvSpPr>
        <p:spPr>
          <a:xfrm flipV="1">
            <a:off x="1955588" y="2561849"/>
            <a:ext cx="1020081" cy="129068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0" name="直線 13"/>
          <p:cNvSpPr/>
          <p:nvPr/>
        </p:nvSpPr>
        <p:spPr>
          <a:xfrm>
            <a:off x="1941675" y="3158456"/>
            <a:ext cx="1021325" cy="1399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1" name="直線 14"/>
          <p:cNvSpPr/>
          <p:nvPr/>
        </p:nvSpPr>
        <p:spPr>
          <a:xfrm>
            <a:off x="3638692" y="3172315"/>
            <a:ext cx="1053567" cy="6777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2" name="直線 15"/>
          <p:cNvSpPr/>
          <p:nvPr/>
        </p:nvSpPr>
        <p:spPr>
          <a:xfrm>
            <a:off x="3673693" y="4320443"/>
            <a:ext cx="1010499" cy="47625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3" name="直線 18"/>
          <p:cNvSpPr/>
          <p:nvPr/>
        </p:nvSpPr>
        <p:spPr>
          <a:xfrm>
            <a:off x="3662132" y="1399756"/>
            <a:ext cx="1000732" cy="70015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4" name="直線 19"/>
          <p:cNvSpPr/>
          <p:nvPr/>
        </p:nvSpPr>
        <p:spPr>
          <a:xfrm>
            <a:off x="3697501" y="4436423"/>
            <a:ext cx="1006714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5" name="直線 20"/>
          <p:cNvSpPr/>
          <p:nvPr/>
        </p:nvSpPr>
        <p:spPr>
          <a:xfrm>
            <a:off x="5373281" y="1497806"/>
            <a:ext cx="993832" cy="427316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6" name="直線 21"/>
          <p:cNvSpPr/>
          <p:nvPr/>
        </p:nvSpPr>
        <p:spPr>
          <a:xfrm>
            <a:off x="1948263" y="1400972"/>
            <a:ext cx="1034650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7" name="直線 22"/>
          <p:cNvSpPr/>
          <p:nvPr/>
        </p:nvSpPr>
        <p:spPr>
          <a:xfrm flipV="1">
            <a:off x="1995856" y="4436423"/>
            <a:ext cx="1023340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8" name="直線 24"/>
          <p:cNvSpPr/>
          <p:nvPr/>
        </p:nvSpPr>
        <p:spPr>
          <a:xfrm>
            <a:off x="5391535" y="4391273"/>
            <a:ext cx="997998" cy="51288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9" name="正方形/長方形 25"/>
          <p:cNvSpPr/>
          <p:nvPr/>
        </p:nvSpPr>
        <p:spPr>
          <a:xfrm>
            <a:off x="170506" y="4567"/>
            <a:ext cx="8802045" cy="4585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/>
                <a:cs typeface="メイリオ" panose="020B0604030504040204" pitchFamily="50" charset="-128"/>
              </a:rPr>
              <a:t>「定量的な基準」反映後の令和２年度における医療機能別の病床数について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anose="020B0604030504040204" pitchFamily="50" charset="-128"/>
              <a:ea typeface="メイリオ"/>
              <a:cs typeface="メイリオ" panose="020B0604030504040204" pitchFamily="50" charset="-128"/>
            </a:endParaRPr>
          </a:p>
        </p:txBody>
      </p:sp>
      <p:sp>
        <p:nvSpPr>
          <p:cNvPr id="1120" name="テキスト 158"/>
          <p:cNvSpPr txBox="1"/>
          <p:nvPr/>
        </p:nvSpPr>
        <p:spPr>
          <a:xfrm>
            <a:off x="-276225" y="1343025"/>
            <a:ext cx="914400" cy="368439"/>
          </a:xfrm>
          <a:prstGeom prst="rect">
            <a:avLst/>
          </a:prstGeom>
        </p:spPr>
        <p:txBody>
          <a:bodyPr wrap="square">
            <a:spAutoFit/>
          </a:bodyPr>
          <a:p>
            <a:pPr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121" name="図形 162"/>
          <p:cNvSpPr/>
          <p:nvPr/>
        </p:nvSpPr>
        <p:spPr>
          <a:xfrm>
            <a:off x="1995856" y="1840862"/>
            <a:ext cx="941328" cy="569514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2" name="テキスト ボックス 163"/>
          <p:cNvSpPr txBox="1"/>
          <p:nvPr/>
        </p:nvSpPr>
        <p:spPr>
          <a:xfrm>
            <a:off x="1783078" y="1983556"/>
            <a:ext cx="1229143" cy="284125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300" b="1" dirty="0">
                <a:solidFill>
                  <a:schemeClr val="bg1"/>
                </a:solidFill>
                <a:latin typeface="メイリオ"/>
                <a:ea typeface="メイリオ"/>
              </a:rPr>
              <a:t>▲650</a:t>
            </a:r>
            <a:endParaRPr kumimoji="1" lang="ja-JP" altLang="en-US" sz="13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23" name="テキスト ボックス 166"/>
          <p:cNvSpPr txBox="1"/>
          <p:nvPr/>
        </p:nvSpPr>
        <p:spPr>
          <a:xfrm>
            <a:off x="972000" y="606604"/>
            <a:ext cx="3380144" cy="29951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lIns="84071" tIns="42035" rIns="84071" bIns="42035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メイリオ"/>
                <a:ea typeface="メイリオ"/>
              </a:rPr>
              <a:t>「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/>
                <a:ea typeface="メイリオ"/>
              </a:rPr>
              <a:t>定量的な基準」の反映による増減</a:t>
            </a:r>
            <a:endParaRPr kumimoji="1" lang="ja-JP" altLang="en-US" sz="14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24" name="テキスト ボックス 170"/>
          <p:cNvSpPr txBox="1"/>
          <p:nvPr/>
        </p:nvSpPr>
        <p:spPr>
          <a:xfrm>
            <a:off x="7452000" y="756361"/>
            <a:ext cx="1377018" cy="268736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100" b="0" dirty="0">
                <a:solidFill>
                  <a:schemeClr val="tx1"/>
                </a:solidFill>
                <a:latin typeface="メイリオ"/>
                <a:ea typeface="メイリオ"/>
              </a:rPr>
              <a:t>（単位：床）</a:t>
            </a:r>
            <a:endParaRPr kumimoji="1" lang="ja-JP" altLang="en-US" sz="1100" b="0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5" name="テキスト ボックス 172"/>
          <p:cNvSpPr txBox="1"/>
          <p:nvPr/>
        </p:nvSpPr>
        <p:spPr>
          <a:xfrm>
            <a:off x="1235395" y="1090198"/>
            <a:ext cx="760461" cy="253347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100" b="1" dirty="0">
                <a:solidFill>
                  <a:schemeClr val="tx1"/>
                </a:solidFill>
                <a:latin typeface="メイリオ"/>
                <a:ea typeface="メイリオ"/>
              </a:rPr>
              <a:t>13,573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6" name="テキスト ボックス 173"/>
          <p:cNvSpPr txBox="1"/>
          <p:nvPr/>
        </p:nvSpPr>
        <p:spPr>
          <a:xfrm>
            <a:off x="2939840" y="1090198"/>
            <a:ext cx="771379" cy="268736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13,573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7" name="テキスト ボックス 174"/>
          <p:cNvSpPr txBox="1"/>
          <p:nvPr/>
        </p:nvSpPr>
        <p:spPr>
          <a:xfrm>
            <a:off x="4659453" y="1201330"/>
            <a:ext cx="870941" cy="268736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13,206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8" name="テキスト ボックス 175"/>
          <p:cNvSpPr txBox="1"/>
          <p:nvPr/>
        </p:nvSpPr>
        <p:spPr>
          <a:xfrm>
            <a:off x="6367113" y="1656386"/>
            <a:ext cx="870941" cy="268736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11,252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9" name="テキスト ボックス 176"/>
          <p:cNvSpPr txBox="1"/>
          <p:nvPr/>
        </p:nvSpPr>
        <p:spPr>
          <a:xfrm>
            <a:off x="972000" y="4638348"/>
            <a:ext cx="1513464" cy="453402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Ｒ２病床機能報告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 　（R2.7.1）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0" name="テキスト ボックス 178"/>
          <p:cNvSpPr txBox="1"/>
          <p:nvPr/>
        </p:nvSpPr>
        <p:spPr>
          <a:xfrm>
            <a:off x="4271533" y="4569098"/>
            <a:ext cx="1779445" cy="591901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100" b="1" dirty="0">
                <a:solidFill>
                  <a:schemeClr val="tx1"/>
                </a:solidFill>
                <a:latin typeface="メイリオ"/>
                <a:ea typeface="メイリオ"/>
              </a:rPr>
              <a:t>　　【参　考】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100" b="1" dirty="0">
                <a:solidFill>
                  <a:schemeClr val="tx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100" b="1" dirty="0">
                <a:solidFill>
                  <a:schemeClr val="tx1"/>
                </a:solidFill>
                <a:latin typeface="メイリオ"/>
                <a:ea typeface="メイリオ"/>
              </a:rPr>
              <a:t>「定量的な基準」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100" b="1" dirty="0">
                <a:solidFill>
                  <a:schemeClr val="tx1"/>
                </a:solidFill>
                <a:latin typeface="メイリオ"/>
                <a:ea typeface="メイリオ"/>
              </a:rPr>
              <a:t> 　＋ R4</a:t>
            </a:r>
            <a:r>
              <a:rPr kumimoji="1" lang="ja-JP" altLang="en-US" sz="1100" b="1" dirty="0">
                <a:solidFill>
                  <a:schemeClr val="tx1"/>
                </a:solidFill>
                <a:latin typeface="メイリオ"/>
                <a:ea typeface="メイリオ"/>
              </a:rPr>
              <a:t>.3月</a:t>
            </a:r>
            <a:r>
              <a:rPr kumimoji="1" lang="ja-JP" altLang="en-US" sz="1100" b="1" dirty="0">
                <a:solidFill>
                  <a:schemeClr val="tx1"/>
                </a:solidFill>
                <a:latin typeface="メイリオ"/>
                <a:ea typeface="メイリオ"/>
              </a:rPr>
              <a:t>最新値　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1" name="テキスト ボックス 179"/>
          <p:cNvSpPr txBox="1"/>
          <p:nvPr/>
        </p:nvSpPr>
        <p:spPr>
          <a:xfrm>
            <a:off x="5908742" y="4588941"/>
            <a:ext cx="1692787" cy="453402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 病床の必要量　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（R7年 </a:t>
            </a:r>
            <a:r>
              <a:rPr kumimoji="1" lang="ja-JP" altLang="en-US" sz="1100" b="1" dirty="0">
                <a:solidFill>
                  <a:schemeClr val="tx1"/>
                </a:solidFill>
                <a:latin typeface="メイリオ"/>
                <a:ea typeface="メイリオ"/>
              </a:rPr>
              <a:t>推計値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）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2" name="図形 180"/>
          <p:cNvSpPr/>
          <p:nvPr/>
        </p:nvSpPr>
        <p:spPr>
          <a:xfrm>
            <a:off x="1995856" y="2596820"/>
            <a:ext cx="937836" cy="569514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3" name="テキスト ボックス 181"/>
          <p:cNvSpPr txBox="1"/>
          <p:nvPr/>
        </p:nvSpPr>
        <p:spPr>
          <a:xfrm>
            <a:off x="1783078" y="2739514"/>
            <a:ext cx="1229143" cy="268736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/>
                <a:ea typeface="メイリオ"/>
              </a:rPr>
              <a:t>　＋725</a:t>
            </a:r>
            <a:endParaRPr kumimoji="1" lang="ja-JP" altLang="en-US" sz="13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34" name="テキスト ボックス 37"/>
          <p:cNvSpPr txBox="1"/>
          <p:nvPr/>
        </p:nvSpPr>
        <p:spPr>
          <a:xfrm>
            <a:off x="2571150" y="4595077"/>
            <a:ext cx="1532216" cy="48418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kumimoji="1" lang="ja-JP" altLang="en-US" sz="1300" b="1" dirty="0">
                <a:solidFill>
                  <a:schemeClr val="bg1"/>
                </a:solidFill>
                <a:latin typeface="メイリオ"/>
                <a:ea typeface="メイリオ"/>
              </a:rPr>
              <a:t>定量的な基準」</a:t>
            </a:r>
            <a:endParaRPr kumimoji="1" lang="ja-JP" altLang="en-US" sz="1300" b="1" dirty="0">
              <a:solidFill>
                <a:schemeClr val="bg1"/>
              </a:solidFill>
              <a:latin typeface="メイリオ"/>
              <a:ea typeface="メイリオ"/>
            </a:endParaRPr>
          </a:p>
          <a:p>
            <a:pPr algn="ctr"/>
            <a:r>
              <a:rPr kumimoji="1" lang="ja-JP" altLang="en-US" sz="1300" b="1" dirty="0">
                <a:solidFill>
                  <a:schemeClr val="bg1"/>
                </a:solidFill>
                <a:latin typeface="メイリオ"/>
                <a:ea typeface="メイリオ"/>
              </a:rPr>
              <a:t>反映後の数値</a:t>
            </a:r>
            <a:endParaRPr kumimoji="1" lang="ja-JP" altLang="en-US" sz="13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35" name="直線 35"/>
          <p:cNvSpPr/>
          <p:nvPr/>
        </p:nvSpPr>
        <p:spPr>
          <a:xfrm>
            <a:off x="3667468" y="1619702"/>
            <a:ext cx="1017923" cy="92631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6" name="直線 36"/>
          <p:cNvSpPr/>
          <p:nvPr/>
        </p:nvSpPr>
        <p:spPr>
          <a:xfrm>
            <a:off x="5373281" y="1711464"/>
            <a:ext cx="1025452" cy="395627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7" name="直線 37"/>
          <p:cNvSpPr/>
          <p:nvPr/>
        </p:nvSpPr>
        <p:spPr>
          <a:xfrm>
            <a:off x="5402408" y="2638421"/>
            <a:ext cx="986192" cy="151067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8" name="直線 38"/>
          <p:cNvSpPr/>
          <p:nvPr/>
        </p:nvSpPr>
        <p:spPr>
          <a:xfrm>
            <a:off x="5407285" y="3212831"/>
            <a:ext cx="989160" cy="295234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9" name="直線 39"/>
          <p:cNvSpPr/>
          <p:nvPr/>
        </p:nvSpPr>
        <p:spPr>
          <a:xfrm>
            <a:off x="2008697" y="4337783"/>
            <a:ext cx="1010499" cy="9525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0" name="直線 40"/>
          <p:cNvSpPr/>
          <p:nvPr/>
        </p:nvSpPr>
        <p:spPr>
          <a:xfrm>
            <a:off x="3661203" y="2563905"/>
            <a:ext cx="1025282" cy="6224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1" name="直線 47"/>
          <p:cNvSpPr/>
          <p:nvPr/>
        </p:nvSpPr>
        <p:spPr>
          <a:xfrm>
            <a:off x="5395882" y="4434958"/>
            <a:ext cx="1006714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2" name="図形 48"/>
          <p:cNvSpPr/>
          <p:nvPr/>
        </p:nvSpPr>
        <p:spPr>
          <a:xfrm>
            <a:off x="1995856" y="3484932"/>
            <a:ext cx="941328" cy="569514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43" name="テキスト ボックス 49"/>
          <p:cNvSpPr txBox="1"/>
          <p:nvPr/>
        </p:nvSpPr>
        <p:spPr>
          <a:xfrm>
            <a:off x="1833647" y="3627626"/>
            <a:ext cx="1229143" cy="284125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300" b="1" dirty="0">
                <a:solidFill>
                  <a:schemeClr val="bg1"/>
                </a:solidFill>
                <a:latin typeface="メイリオ"/>
                <a:ea typeface="メイリオ"/>
              </a:rPr>
              <a:t>▲75</a:t>
            </a:r>
            <a:endParaRPr kumimoji="1" lang="ja-JP" altLang="en-US" sz="13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txDef>
      <a:spPr>
        <a:custGeom>
          <a:avLst/>
          <a:gdLst/>
          <a:ahLst/>
          <a:cxnLst/>
          <a:rect l="l" t="t" r="r" b="b"/>
          <a:pathLst/>
        </a:custGeom>
      </a:spPr>
      <a:bodyPr vertOverflow="overflow" horzOverflow="overflow" wrap="square">
        <a:spAutoFit/>
      </a:bodyPr>
      <a:lstStyle>
        <a:defPPr>
          <a:defRPr lang="ja-JP" altLang="en-US">
            <a:solidFill>
              <a:schemeClr val="tx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4.1.7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442594</dc:creator>
  <cp:lastModifiedBy>445265</cp:lastModifiedBy>
  <dcterms:created xsi:type="dcterms:W3CDTF">2020-03-18T08:59:59Z</dcterms:created>
  <dcterms:modified xsi:type="dcterms:W3CDTF">2022-09-15T00:32:03Z</dcterms:modified>
  <cp:revision>15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