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2"/>
  </p:sldMasterIdLst>
  <p:notesMasterIdLst>
    <p:notesMasterId r:id="rId3"/>
  </p:notesMasterIdLst>
  <p:handoutMasterIdLst>
    <p:handoutMasterId r:id="rId4"/>
  </p:handoutMasterIdLst>
  <p:sldIdLst>
    <p:sldId id="265" r:id="rId5"/>
  </p:sldIdLst>
  <p:sldSz cx="12801600" cy="9601200" type="A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02"/>
    <p:restoredTop sz="96501"/>
  </p:normalViewPr>
  <p:slideViewPr>
    <p:cSldViewPr>
      <p:cViewPr varScale="0">
        <p:scale>
          <a:sx n="70" d="100"/>
          <a:sy n="70" d="100"/>
        </p:scale>
        <p:origin x="-2916" y="-4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handoutMaster" Target="handoutMasters/handoutMaster1.xml" /><Relationship Id="rId5" Type="http://schemas.openxmlformats.org/officeDocument/2006/relationships/slide" Target="slides/slide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ableStyles" Target="tableStyles.xml" /></Relationships>
</file>

<file path=ppt/handoutMasters/_rels/handout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495F-6063-4993-A734-166D669CB26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109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10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FFF0-29BD-4FE4-AA32-41D1110306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四角形 52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20" name="四角形 53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21" name="四角形 54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640080" y="2313924"/>
            <a:ext cx="11521440" cy="188180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640080" y="4330148"/>
            <a:ext cx="11521440" cy="32259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DE423-13CB-4A86-AF2C-225434E6E8D0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2431539"/>
            <a:ext cx="11521440" cy="593105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A096E-F885-492E-8286-CE7D648E8A54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79781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79781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874B8-DDE7-4D1A-899A-68E317F436F8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0080" y="2431539"/>
            <a:ext cx="11521440" cy="599387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985A1EA-CA28-46D3-A2B7-D3160D33C27D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640080" y="4128525"/>
            <a:ext cx="11521440" cy="1478564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1658649"/>
            <a:ext cx="11521440" cy="2469876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EA8E-1A39-4A16-B85B-5E8592481339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40080" y="2431541"/>
            <a:ext cx="5559098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52017" y="2431541"/>
            <a:ext cx="5609503" cy="593105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10A3-DD2F-4EA4-AD26-094FA302E0D4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02422" y="2149159"/>
            <a:ext cx="5559098" cy="8956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602422" y="3044825"/>
            <a:ext cx="5559098" cy="531777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4B46-53C3-491D-A877-5ACE94640B10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1958-617F-43C7-8C46-A4EDE2110F3B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DFB87-630A-417C-AD67-9BB836018B30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1" y="382269"/>
            <a:ext cx="4211638" cy="162687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90254" y="382273"/>
            <a:ext cx="6618413" cy="7899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3" y="2381131"/>
            <a:ext cx="4211637" cy="59814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563A-4ADA-4295-9E35-E47AC215E861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564796"/>
            <a:ext cx="7680960" cy="79343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297700"/>
            <a:ext cx="7680960" cy="61303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421693"/>
            <a:ext cx="7680960" cy="9409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096DD-AFC8-4A2D-A00F-F49CAD9E59B6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527681" y="8732237"/>
            <a:ext cx="574623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kumimoji="1" lang="ja-JP" altLang="en-US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40080" y="586115"/>
            <a:ext cx="11521440" cy="13917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0" y="2431539"/>
            <a:ext cx="11521440" cy="5993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5"/>
            <a:r>
              <a:rPr kumimoji="1" lang="ja-JP" altLang="en-US" dirty="0"/>
              <a:t>第 </a:t>
            </a:r>
            <a:r>
              <a:rPr kumimoji="1" lang="en-US" altLang="ja-JP" dirty="0"/>
              <a:t>6 </a:t>
            </a:r>
            <a:r>
              <a:rPr kumimoji="1" lang="ja-JP" altLang="en-US" dirty="0"/>
              <a:t>レベル</a:t>
            </a:r>
          </a:p>
          <a:p>
            <a:pPr lvl="6"/>
            <a:r>
              <a:rPr kumimoji="1" lang="ja-JP" altLang="en-US" dirty="0"/>
              <a:t>第 </a:t>
            </a:r>
            <a:r>
              <a:rPr kumimoji="1" lang="en-US" altLang="ja-JP" dirty="0"/>
              <a:t>7 </a:t>
            </a:r>
            <a:r>
              <a:rPr kumimoji="1" lang="ja-JP" altLang="en-US" dirty="0"/>
              <a:t>レベル</a:t>
            </a:r>
          </a:p>
          <a:p>
            <a:pPr lvl="7"/>
            <a:r>
              <a:rPr kumimoji="1" lang="ja-JP" altLang="en-US" dirty="0"/>
              <a:t>第 </a:t>
            </a:r>
            <a:r>
              <a:rPr kumimoji="1" lang="en-US" altLang="ja-JP" dirty="0"/>
              <a:t>8 </a:t>
            </a:r>
            <a:r>
              <a:rPr kumimoji="1" lang="ja-JP" altLang="en-US" dirty="0"/>
              <a:t>レベル</a:t>
            </a:r>
          </a:p>
          <a:p>
            <a:pPr lvl="8"/>
            <a:r>
              <a:rPr kumimoji="1" lang="ja-JP" altLang="en-US" dirty="0"/>
              <a:t>第 </a:t>
            </a:r>
            <a:r>
              <a:rPr kumimoji="1" lang="en-US" altLang="ja-JP" dirty="0"/>
              <a:t>9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40080" y="8732237"/>
            <a:ext cx="2635573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B9229FA1-5CDE-4E8B-A348-52D233CF2E5E}" type="datetime1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475542" y="8732237"/>
            <a:ext cx="2685978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2" name="四角形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186799"/>
              </p:ext>
            </p:extLst>
          </p:nvPr>
        </p:nvGraphicFramePr>
        <p:xfrm>
          <a:off x="150507" y="2712600"/>
          <a:ext cx="12419794" cy="6454302"/>
        </p:xfrm>
        <a:graphic>
          <a:graphicData uri="http://schemas.openxmlformats.org/drawingml/2006/table">
            <a:tbl>
              <a:tblPr/>
              <a:tblGrid>
                <a:gridCol w="472722"/>
                <a:gridCol w="1824128"/>
                <a:gridCol w="1824128"/>
                <a:gridCol w="1824128"/>
                <a:gridCol w="6474688"/>
              </a:tblGrid>
              <a:tr h="238435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b="0">
                          <a:latin typeface="ＭＳ Ｐゴシック"/>
                        </a:rPr>
                        <a:t>　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900" b="0">
                          <a:latin typeface="ＭＳ Ｐゴシック"/>
                        </a:rPr>
                        <a:t>計画（P)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b="0">
                          <a:latin typeface="ＭＳ Ｐゴシック"/>
                        </a:rPr>
                        <a:t>実行（Ｄ）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b="0">
                          <a:latin typeface="ＭＳ Ｐゴシック"/>
                        </a:rPr>
                        <a:t>評価（Ｃ）・改善（Ａ）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extLst>
                  <a:ext uri="{0D108BD9-81ED-4DB2-BD59-A6C34878D82A}"/>
                </a:extLst>
              </a:tr>
              <a:tr h="276728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900" b="0">
                          <a:latin typeface="ＭＳ Ｐゴシック"/>
                        </a:rPr>
                        <a:t>内容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b="0">
                          <a:latin typeface="ＭＳ Ｐゴシック"/>
                        </a:rPr>
                        <a:t>　</a:t>
                      </a:r>
                      <a:r>
                        <a:rPr lang="ja-JP" altLang="en-US" sz="1000" b="0">
                          <a:solidFill>
                            <a:srgbClr val="FF0000"/>
                          </a:solidFill>
                          <a:latin typeface="ＭＳ Ｐゴシック"/>
                        </a:rPr>
                        <a:t>　</a:t>
                      </a:r>
                      <a:r>
                        <a:rPr lang="ja-JP" altLang="en-US" sz="1000" b="0">
                          <a:solidFill>
                            <a:schemeClr val="tx1"/>
                          </a:solidFill>
                          <a:latin typeface="ＭＳ Ｐゴシック"/>
                        </a:rPr>
                        <a:t>実施計画</a:t>
                      </a:r>
                      <a:endParaRPr kumimoji="1" lang="ja-JP" altLang="en-US" sz="9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b="0">
                          <a:latin typeface="ＭＳ Ｐゴシック"/>
                        </a:rPr>
                        <a:t>変更計画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b="0">
                          <a:latin typeface="ＭＳ Ｐゴシック"/>
                        </a:rPr>
                        <a:t>計画に対する実績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b="0">
                          <a:latin typeface="ＭＳ Ｐゴシック"/>
                        </a:rPr>
                        <a:t>実行後の分析、検証とその対策</a:t>
                      </a:r>
                      <a:endParaRPr kumimoji="1" lang="ja-JP" altLang="en-US" sz="900" b="0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extLst>
                  <a:ext uri="{0D108BD9-81ED-4DB2-BD59-A6C34878D82A}"/>
                </a:extLst>
              </a:tr>
              <a:tr h="2109531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kumimoji="1" lang="ja-JP" altLang="en-US" sz="900" b="0" dirty="0"/>
                        <a:t>第１四半期</a:t>
                      </a:r>
                      <a:endParaRPr kumimoji="1" lang="ja-JP" altLang="en-US" sz="800" b="0" dirty="0"/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800" b="0" dirty="0">
                        <a:solidFill>
                          <a:srgbClr val="FF0000"/>
                        </a:solidFill>
                        <a:latin typeface="ＭＳ Ｐ明朝"/>
                        <a:ea typeface="ＭＳ Ｐ明朝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u="none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u="none" kern="12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+mn-cs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20695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ja-JP" altLang="en-US" sz="900" b="0" dirty="0">
                          <a:latin typeface="ＭＳ Ｐゴシック"/>
                        </a:rPr>
                        <a:t>第２四半期</a:t>
                      </a:r>
                      <a:endParaRPr kumimoji="1" lang="ja-JP" altLang="en-US" sz="800" b="0" dirty="0"/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kern="12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kern="1200" dirty="0">
                        <a:solidFill>
                          <a:srgbClr val="FF0000"/>
                        </a:solidFill>
                        <a:latin typeface="ＭＳ Ｐゴシック"/>
                        <a:ea typeface="ＭＳ Ｐゴシック"/>
                        <a:cs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latin typeface="ＭＳ Ｐゴシック"/>
                        <a:ea typeface="ＭＳ Ｐゴシック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800" b="0"/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u="none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49231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ja-JP" altLang="en-US" sz="900" b="0" dirty="0">
                          <a:latin typeface="ＭＳ Ｐゴシック"/>
                        </a:rPr>
                        <a:t>第３四半期</a:t>
                      </a:r>
                      <a:endParaRPr kumimoji="1" lang="ja-JP" altLang="en-US" sz="800" b="0" dirty="0"/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dirty="0"/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0" u="none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sz="2000" b="0" u="none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130341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ja-JP" altLang="en-US" sz="900" b="0" dirty="0">
                          <a:latin typeface="ＭＳ Ｐゴシック"/>
                        </a:rPr>
                        <a:t>第４四半期</a:t>
                      </a:r>
                      <a:endParaRPr kumimoji="1" lang="ja-JP" altLang="en-US" sz="800" b="0" dirty="0"/>
                    </a:p>
                  </a:txBody>
                  <a:tcPr marL="0" marR="0" marT="0" marB="0" vert="eaVert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sz="900" b="0" kern="12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+mj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kumimoji="1" lang="en-US" altLang="ja-JP" sz="800" b="0" kern="1200" dirty="0">
                        <a:solidFill>
                          <a:srgbClr val="FF0000"/>
                        </a:solidFill>
                        <a:latin typeface="ＭＳ Ｐ明朝"/>
                        <a:ea typeface="ＭＳ Ｐ明朝"/>
                        <a:cs typeface="+mj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b="0" dirty="0"/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u="sng" kern="1200" dirty="0">
                        <a:solidFill>
                          <a:srgbClr val="FF0000"/>
                        </a:solidFill>
                        <a:latin typeface="+mj-ea"/>
                        <a:ea typeface="+mn-ea"/>
                        <a:cs typeface="+mn-lt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b="0" dirty="0">
                        <a:solidFill>
                          <a:srgbClr val="FF0000"/>
                        </a:solidFill>
                        <a:latin typeface="ＭＳ Ｐ明朝"/>
                        <a:ea typeface="ＭＳ Ｐ明朝"/>
                      </a:endParaRPr>
                    </a:p>
                  </a:txBody>
                  <a:tcPr marL="36000" marR="36000" marT="36000" marB="36000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1113" name="四角形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179522"/>
              </p:ext>
            </p:extLst>
          </p:nvPr>
        </p:nvGraphicFramePr>
        <p:xfrm>
          <a:off x="150506" y="962958"/>
          <a:ext cx="12395279" cy="1407542"/>
        </p:xfrm>
        <a:graphic>
          <a:graphicData uri="http://schemas.openxmlformats.org/drawingml/2006/table">
            <a:tbl>
              <a:tblPr/>
              <a:tblGrid>
                <a:gridCol w="1475797"/>
                <a:gridCol w="2738298"/>
                <a:gridCol w="933902"/>
                <a:gridCol w="7247282"/>
              </a:tblGrid>
              <a:tr h="31745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kumimoji="1" lang="ja-JP" altLang="en-US" sz="1050" b="0" dirty="0"/>
                        <a:t>施策の柱</a:t>
                      </a:r>
                      <a:endParaRPr kumimoji="1" lang="ja-JP" altLang="en-US" sz="10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900" b="0">
                          <a:latin typeface="ＭＳ Ｐゴシック"/>
                        </a:rPr>
                        <a:t>　</a:t>
                      </a:r>
                      <a:r>
                        <a:rPr lang="ja-JP" altLang="en-US" sz="1000" b="0">
                          <a:latin typeface="ＭＳ Ｐゴシック"/>
                        </a:rPr>
                        <a:t>スポーツ参加の拡大</a:t>
                      </a:r>
                      <a:endParaRPr kumimoji="1" lang="ja-JP" altLang="en-US" sz="9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ja-JP" altLang="en-US" sz="1050" b="0">
                          <a:latin typeface="ＭＳ Ｐゴシック"/>
                        </a:rPr>
                        <a:t>施策の方向性</a:t>
                      </a:r>
                      <a:endParaRPr kumimoji="1" lang="ja-JP" altLang="en-US" sz="24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1000" b="0" dirty="0">
                          <a:latin typeface="ＭＳ Ｐゴシック"/>
                        </a:rPr>
                        <a:t>　新たなスポーツ推進体制による持続可能な地域スポーツの推進</a:t>
                      </a:r>
                      <a:endParaRPr kumimoji="1" lang="ja-JP" altLang="en-US" sz="10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484133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ja-JP" altLang="en-US" sz="1050" b="0">
                          <a:latin typeface="ＭＳ Ｐゴシック"/>
                        </a:rPr>
                        <a:t>具体的な施策</a:t>
                      </a:r>
                      <a:endParaRPr kumimoji="1" lang="ja-JP" altLang="en-US" sz="24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1000" b="0" dirty="0">
                          <a:latin typeface="ＭＳ Ｐゴシック"/>
                        </a:rPr>
                        <a:t>・新たなスポーツ推進体制の確立</a:t>
                      </a:r>
                      <a:endParaRPr kumimoji="1" lang="ja-JP" altLang="en-US" sz="1000" b="0" dirty="0"/>
                    </a:p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1000" b="0" dirty="0">
                          <a:latin typeface="ＭＳ Ｐゴシック"/>
                        </a:rPr>
                        <a:t>・支える人材や場の充実</a:t>
                      </a:r>
                      <a:endParaRPr b="0"/>
                    </a:p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1000" b="0">
                          <a:latin typeface="ＭＳ Ｐゴシック"/>
                        </a:rPr>
                        <a:t>・官民協働によるスポーツ資源の効果的な活用</a:t>
                      </a:r>
                      <a:endParaRPr lang="ja-JP" altLang="en-US" sz="900" b="0">
                        <a:latin typeface="ＭＳ Ｐゴシック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387646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ja-JP" altLang="en-US" sz="1050" b="0">
                          <a:latin typeface="ＭＳ Ｐゴシック"/>
                        </a:rPr>
                        <a:t>概　要</a:t>
                      </a:r>
                      <a:endParaRPr kumimoji="1" lang="ja-JP" altLang="en-US" sz="24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1000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持続可能な地域スポーツを推進するため、既存の総合型地域スポーツクラブ等を核として地域のスポーツ活動の拠点「地域スポーツハブ」づくりを進めるとともに、多分野の関係者の連携による取組を支援することにより、民間活力やノウハウ等を活用したスポーツの産業化を目指し、地域の実情や地域住民の多様なニーズに応じたスポーツ活動の充実を図る。 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　</a:t>
                      </a:r>
                      <a:endParaRPr kumimoji="1" lang="ja-JP" altLang="en-US" sz="9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  <a:tr h="218310"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ja-JP" altLang="en-US" sz="1050" b="0">
                          <a:latin typeface="ＭＳ Ｐゴシック"/>
                        </a:rPr>
                        <a:t>◆</a:t>
                      </a:r>
                      <a:r>
                        <a:rPr lang="ja-JP" altLang="en-US" sz="1050" b="0">
                          <a:latin typeface="ＭＳ Ｐゴシック"/>
                        </a:rPr>
                        <a:t>目指す姿</a:t>
                      </a:r>
                      <a:endParaRPr lang="ja-JP" altLang="en-US" sz="1050" b="0">
                        <a:latin typeface="ＭＳ Ｐゴシック"/>
                      </a:endParaRPr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A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</a:pPr>
                      <a:r>
                        <a:rPr lang="ja-JP" altLang="en-US" sz="1000" b="0" dirty="0">
                          <a:latin typeface="ＭＳ Ｐゴシック"/>
                        </a:rPr>
                        <a:t>県内各地において、地域のスポーツ活動拠点が機能しニーズに応じたスポーツ活動が充実している。</a:t>
                      </a:r>
                      <a:endParaRPr kumimoji="1" lang="ja-JP" altLang="en-US" sz="900" b="0" dirty="0"/>
                    </a:p>
                  </a:txBody>
                  <a:tcPr marL="36000" marR="36000" marT="36000" marB="3600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2400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1114" name="正方形/長方形 23"/>
          <p:cNvSpPr/>
          <p:nvPr/>
        </p:nvSpPr>
        <p:spPr>
          <a:xfrm>
            <a:off x="150506" y="625258"/>
            <a:ext cx="4939749" cy="33770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600" b="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令和　年度　地域スポーツハブの進捗状況</a:t>
            </a:r>
            <a:endParaRPr b="0"/>
          </a:p>
        </p:txBody>
      </p:sp>
      <p:sp>
        <p:nvSpPr>
          <p:cNvPr id="1115" name="正方形/長方形 24"/>
          <p:cNvSpPr/>
          <p:nvPr/>
        </p:nvSpPr>
        <p:spPr>
          <a:xfrm>
            <a:off x="150507" y="2370501"/>
            <a:ext cx="4939749" cy="414099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400" b="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【補助事業者名</a:t>
            </a:r>
            <a:r>
              <a:rPr lang="ja-JP" altLang="en-US" sz="1400" b="0" u="sng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　　　　　　　　　　　</a:t>
            </a:r>
            <a:r>
              <a:rPr lang="ja-JP" altLang="en-US" sz="1400" b="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（</a:t>
            </a:r>
            <a:r>
              <a:rPr lang="ja-JP" altLang="en-US" sz="1400" b="0" u="sng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　　　　</a:t>
            </a:r>
            <a:r>
              <a:rPr lang="ja-JP" altLang="en-US" sz="1400" b="0" dirty="0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rPr>
              <a:t>市、町）】</a:t>
            </a:r>
            <a:endParaRPr b="0">
              <a:solidFill>
                <a:schemeClr val="tx1"/>
              </a:solidFill>
            </a:endParaRPr>
          </a:p>
        </p:txBody>
      </p:sp>
      <p:sp>
        <p:nvSpPr>
          <p:cNvPr id="1116" name="正方形/長方形 11"/>
          <p:cNvSpPr/>
          <p:nvPr/>
        </p:nvSpPr>
        <p:spPr>
          <a:xfrm>
            <a:off x="165051" y="211159"/>
            <a:ext cx="4939749" cy="414099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100" b="0">
                <a:solidFill>
                  <a:schemeClr val="tx1"/>
                </a:solidFill>
              </a:rPr>
              <a:t>第９号様式（第９条関係）</a:t>
            </a:r>
            <a:endParaRPr b="0">
              <a:solidFill>
                <a:schemeClr val="tx1"/>
              </a:solidFill>
            </a:endParaRPr>
          </a:p>
        </p:txBody>
      </p:sp>
      <p:sp>
        <p:nvSpPr>
          <p:cNvPr id="1117" name="正方形/長方形 9"/>
          <p:cNvSpPr/>
          <p:nvPr/>
        </p:nvSpPr>
        <p:spPr>
          <a:xfrm>
            <a:off x="208800" y="9187102"/>
            <a:ext cx="7770088" cy="414099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b="0">
                <a:solidFill>
                  <a:schemeClr val="tx1"/>
                </a:solidFill>
              </a:rPr>
              <a:t>※状況報告時には、経費別の収支の執行状況がわかる資料を添付して下さい。</a:t>
            </a:r>
            <a:endParaRPr b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1692</TotalTime>
  <Words>7691</Words>
  <Application>JUST Focus</Application>
  <Paragraphs>863</Paragraph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HGPｺﾞｼｯｸE</vt:lpstr>
      <vt:lpstr>HGSｺﾞｼｯｸE</vt:lpstr>
      <vt:lpstr>ＭＳ Ｐゴシック</vt:lpstr>
      <vt:lpstr>ＭＳ Ｐ明朝</vt:lpstr>
      <vt:lpstr>ＭＳ ゴシック</vt:lpstr>
      <vt:lpstr>游ゴシック</vt:lpstr>
      <vt:lpstr>Arial</vt:lpstr>
      <vt:lpstr>Calibri</vt:lpstr>
      <vt:lpstr>Focus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4.1.2</AppVersion>
  <PresentationFormat>ユーザー設定</PresentationFormat>
  <Slides>1</Slides>
  <Notes>1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449207</dc:creator>
  <cp:lastModifiedBy>482981</cp:lastModifiedBy>
  <cp:lastPrinted>2020-03-05T08:02:44Z</cp:lastPrinted>
  <dcterms:created xsi:type="dcterms:W3CDTF">2018-12-20T12:22:04Z</dcterms:created>
  <dcterms:modified xsi:type="dcterms:W3CDTF">2022-02-28T09:09:37Z</dcterms:modified>
  <cp:revision>286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