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68" r:id="rId4"/>
    <p:sldId id="257" r:id="rId5"/>
    <p:sldId id="258" r:id="rId6"/>
    <p:sldId id="259" r:id="rId7"/>
    <p:sldId id="261" r:id="rId8"/>
    <p:sldId id="269" r:id="rId9"/>
    <p:sldId id="262" r:id="rId10"/>
    <p:sldId id="263" r:id="rId11"/>
    <p:sldId id="264" r:id="rId12"/>
    <p:sldId id="265" r:id="rId13"/>
    <p:sldId id="266" r:id="rId14"/>
    <p:sldId id="267"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restored">
    <p:restoredLeft sz="5282"/>
    <p:restoredTop sz="55617"/>
  </p:normalViewPr>
  <p:slideViewPr>
    <p:cSldViewPr>
      <p:cViewPr varScale="1">
        <p:scale>
          <a:sx n="38" d="100"/>
          <a:sy n="38" d="100"/>
        </p:scale>
        <p:origin x="-2718" y="-90"/>
      </p:cViewPr>
      <p:guideLst>
        <p:guide orient="horz" pos="1620"/>
        <p:guide pos="2880"/>
      </p:guideLst>
    </p:cSldViewPr>
  </p:slideViewPr>
  <p:notesTextViewPr>
    <p:cViewPr>
      <p:scale>
        <a:sx n="1" d="1"/>
        <a:sy n="1" d="1"/>
      </p:scale>
      <p:origin x="0" y="150"/>
    </p:cViewPr>
  </p:notesTextViewPr>
  <p:notesViewPr>
    <p:cSldViewPr>
      <p:cViewPr varScale="0">
        <p:scale>
          <a:sx n="100" d="100"/>
          <a:sy n="100" d="100"/>
        </p:scale>
        <p:origin x="-1884" y="72"/>
      </p:cViewPr>
      <p:guideLst>
        <p:guide orient="horz" pos="2880"/>
        <p:guide pos="2160"/>
      </p:guideLst>
    </p:cSldViewPr>
  </p:notes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2022/3/2</a:t>
            </a:fld>
            <a:endParaRPr kumimoji="1" lang="ja-JP" altLang="en-US"/>
          </a:p>
        </p:txBody>
      </p:sp>
      <p:sp>
        <p:nvSpPr>
          <p:cNvPr id="1102"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10" name="四角形 171"/>
          <p:cNvSpPr>
            <a:spLocks noGrp="1" noRot="1" noChangeAspect="1"/>
          </p:cNvSpPr>
          <p:nvPr>
            <p:ph type="sldImg" idx="2"/>
          </p:nvPr>
        </p:nvSpPr>
        <p:spPr>
          <a:xfrm>
            <a:off x="1457215" y="248280"/>
            <a:ext cx="4114701" cy="3085973"/>
          </a:xfrm>
          <a:prstGeom prst="rect">
            <a:avLst/>
          </a:prstGeom>
        </p:spPr>
        <p:txBody>
          <a:bodyPr/>
          <a:lstStyle/>
          <a:p>
            <a:endParaRPr kumimoji="1" lang="ja-JP" altLang="en-US"/>
          </a:p>
        </p:txBody>
      </p:sp>
      <p:sp>
        <p:nvSpPr>
          <p:cNvPr id="1111" name="四角形 172"/>
          <p:cNvSpPr>
            <a:spLocks noGrp="1"/>
          </p:cNvSpPr>
          <p:nvPr>
            <p:ph type="body" sz="quarter" idx="3"/>
          </p:nvPr>
        </p:nvSpPr>
        <p:spPr>
          <a:xfrm>
            <a:off x="771796" y="3645740"/>
            <a:ext cx="5486400" cy="3600451"/>
          </a:xfrm>
          <a:prstGeom prst="rect">
            <a:avLst/>
          </a:prstGeom>
        </p:spPr>
        <p:txBody>
          <a:bodyPr/>
          <a:lstStyle/>
          <a:p>
            <a:r>
              <a:rPr kumimoji="1" lang="ja-JP" altLang="en-US"/>
              <a:t>本研修では、大人社会での偏見、差別、人権侵害について説明します。</a:t>
            </a:r>
          </a:p>
          <a:p>
            <a:endParaRPr kumimoji="1" lang="ja-JP" altLang="en-US"/>
          </a:p>
          <a:p>
            <a:r>
              <a:rPr lang="ja-JP" altLang="en-US"/>
              <a:t>子どもたちの間でいじめがあるように、大人の社会にも偏見、差別、人権侵害はあります。「いじめはいけない」と子どもたちに伝える立場である大人たちも、子どもたちと同じく、偏見・差別等について普段から考えていく必要があります。</a:t>
            </a:r>
            <a:endParaRPr kumimoji="1" lang="ja-JP" altLang="en-US"/>
          </a:p>
          <a:p>
            <a:endParaRPr kumimoji="1" lang="ja-JP" altLang="en-US"/>
          </a:p>
        </p:txBody>
      </p:sp>
      <p:sp>
        <p:nvSpPr>
          <p:cNvPr id="1112" name="四角形 17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35C36131-8379-43CC-B8C0-4FAF7FAB7952}"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92" name="四角形 0"/>
          <p:cNvSpPr>
            <a:spLocks noGrp="1" noRot="1" noChangeAspect="1"/>
          </p:cNvSpPr>
          <p:nvPr>
            <p:ph type="sldImg" idx="2"/>
          </p:nvPr>
        </p:nvSpPr>
        <p:spPr>
          <a:prstGeom prst="rect">
            <a:avLst/>
          </a:prstGeom>
        </p:spPr>
        <p:txBody>
          <a:bodyPr/>
          <a:lstStyle/>
          <a:p>
            <a:endParaRPr kumimoji="1" lang="ja-JP" altLang="en-US"/>
          </a:p>
        </p:txBody>
      </p:sp>
      <p:sp>
        <p:nvSpPr>
          <p:cNvPr id="1193" name="四角形 0"/>
          <p:cNvSpPr>
            <a:spLocks noGrp="1"/>
          </p:cNvSpPr>
          <p:nvPr>
            <p:ph type="body" sz="quarter" idx="3"/>
          </p:nvPr>
        </p:nvSpPr>
        <p:spPr>
          <a:prstGeom prst="rect">
            <a:avLst/>
          </a:prstGeom>
        </p:spPr>
        <p:txBody>
          <a:bodyPr/>
          <a:lstStyle/>
          <a:p>
            <a:pPr algn="l"/>
            <a:r>
              <a:rPr kumimoji="1" lang="ja-JP" altLang="en-US" sz="1200" dirty="0">
                <a:solidFill>
                  <a:schemeClr val="tx1"/>
                </a:solidFill>
                <a:latin typeface="+mn-ea"/>
                <a:ea typeface="+mn-ea"/>
              </a:rPr>
              <a:t>日本で接種が行われている新型コロナワクチンは、いずれも、新型コロナウイルス感染症の発症を予防する高い効果があり、また、重症化を予防する効果が期待されています。</a:t>
            </a:r>
            <a:endParaRPr kumimoji="1" lang="en-US" altLang="ja-JP" sz="1200" dirty="0">
              <a:solidFill>
                <a:schemeClr val="tx1"/>
              </a:solidFill>
              <a:latin typeface="+mn-ea"/>
              <a:ea typeface="+mn-ea"/>
            </a:endParaRPr>
          </a:p>
          <a:p>
            <a:pPr algn="l"/>
            <a:r>
              <a:rPr kumimoji="1" lang="ja-JP" altLang="en-US" sz="1200" dirty="0">
                <a:solidFill>
                  <a:schemeClr val="tx1"/>
                </a:solidFill>
                <a:latin typeface="+mn-ea"/>
                <a:ea typeface="+mn-ea"/>
              </a:rPr>
              <a:t>しかし様々な事情、理由により接種しないことを選択する人や、選択せざるを得ない人がいます。</a:t>
            </a:r>
            <a:endParaRPr sz="1200">
              <a:solidFill>
                <a:schemeClr val="tx1"/>
              </a:solidFill>
              <a:latin typeface="+mn-ea"/>
              <a:ea typeface="+mn-ea"/>
            </a:endParaRPr>
          </a:p>
          <a:p>
            <a:r>
              <a:rPr lang="ja-JP" altLang="en-US" sz="1200" b="0" i="0" dirty="0">
                <a:solidFill>
                  <a:schemeClr val="tx1"/>
                </a:solidFill>
                <a:effectLst/>
                <a:latin typeface="+mn-ea"/>
                <a:ea typeface="+mn-ea"/>
              </a:rPr>
              <a:t>新型コロナウイルスの感染拡大を防止するためのワクチン接種が、ハラスメントを増加させるという結果になることのないよう、一人一人の人権感覚を高めることがより一層求められています。</a:t>
            </a:r>
            <a:endParaRPr kumimoji="1" lang="ja-JP" altLang="en-US" sz="1200" dirty="0">
              <a:solidFill>
                <a:schemeClr val="tx1"/>
              </a:solidFill>
              <a:latin typeface="+mn-ea"/>
              <a:ea typeface="+mn-ea"/>
            </a:endParaRPr>
          </a:p>
        </p:txBody>
      </p:sp>
      <p:sp>
        <p:nvSpPr>
          <p:cNvPr id="1194" name="四角形 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5" name="スライド イメージ プレースホルダー 1"/>
          <p:cNvSpPr>
            <a:spLocks noGrp="1" noRot="1" noChangeAspect="1"/>
          </p:cNvSpPr>
          <p:nvPr>
            <p:ph type="sldImg"/>
          </p:nvPr>
        </p:nvSpPr>
        <p:spPr/>
      </p:sp>
      <p:sp>
        <p:nvSpPr>
          <p:cNvPr id="1206" name="ノート プレースホルダー 2"/>
          <p:cNvSpPr>
            <a:spLocks noGrp="1"/>
          </p:cNvSpPr>
          <p:nvPr>
            <p:ph type="body" idx="1"/>
          </p:nvPr>
        </p:nvSpPr>
        <p:spPr/>
        <p:txBody>
          <a:bodyPr/>
          <a:lstStyle/>
          <a:p>
            <a:r>
              <a:rPr kumimoji="1" lang="ja-JP" altLang="en-US" sz="1200" dirty="0">
                <a:latin typeface="+mn-ea"/>
                <a:ea typeface="+mn-ea"/>
              </a:rPr>
              <a:t>ただ今紹介したように、感染した人を責めることなく、みんなで励まし合って難局を乗り越えようとする人々は多くいます。</a:t>
            </a:r>
            <a:endParaRPr sz="1200">
              <a:latin typeface="+mn-ea"/>
              <a:ea typeface="+mn-ea"/>
            </a:endParaRPr>
          </a:p>
          <a:p>
            <a:r>
              <a:rPr kumimoji="1" lang="ja-JP" altLang="en-US" sz="1200" dirty="0">
                <a:latin typeface="+mn-ea"/>
                <a:ea typeface="+mn-ea"/>
              </a:rPr>
              <a:t>誤った情報や恐怖に惑わされないためにも教育や啓発によって、まず、感染症について正しく知るということが大事です。</a:t>
            </a:r>
            <a:endParaRPr kumimoji="1" lang="en-US" altLang="ja-JP" sz="1200" dirty="0">
              <a:latin typeface="+mn-ea"/>
              <a:ea typeface="+mn-ea"/>
            </a:endParaRPr>
          </a:p>
          <a:p>
            <a:endParaRPr kumimoji="1" lang="ja-JP" altLang="en-US" sz="1200" dirty="0">
              <a:latin typeface="+mn-ea"/>
              <a:ea typeface="+mn-ea"/>
            </a:endParaRPr>
          </a:p>
          <a:p>
            <a:r>
              <a:rPr kumimoji="1" lang="ja-JP" altLang="en-US" sz="1200" dirty="0">
                <a:latin typeface="+mn-ea"/>
                <a:ea typeface="+mn-ea"/>
              </a:rPr>
              <a:t>県民が、正しい判断を行えるようになるためにも、感染症に限らず、</a:t>
            </a:r>
            <a:r>
              <a:rPr lang="ja-JP" altLang="en-US" sz="1200">
                <a:latin typeface="+mn-ea"/>
                <a:ea typeface="+mn-ea"/>
              </a:rPr>
              <a:t>人権に関する知的理解を深めるとともに、人権感覚を養い、</a:t>
            </a:r>
            <a:r>
              <a:rPr kumimoji="1" lang="ja-JP" altLang="en-US" sz="1200" dirty="0">
                <a:latin typeface="+mn-ea"/>
                <a:ea typeface="+mn-ea"/>
              </a:rPr>
              <a:t>自分の人権を守り他者の人権を守るための実践的な行動へとつなげることが大切です。</a:t>
            </a:r>
            <a:endParaRPr sz="1200">
              <a:latin typeface="+mn-ea"/>
              <a:ea typeface="+mn-ea"/>
            </a:endParaRPr>
          </a:p>
        </p:txBody>
      </p:sp>
      <p:sp>
        <p:nvSpPr>
          <p:cNvPr id="1207" name="スライド番号プレースホルダー 3"/>
          <p:cNvSpPr>
            <a:spLocks noGrp="1"/>
          </p:cNvSpPr>
          <p:nvPr>
            <p:ph type="sldNum" sz="quarter" idx="10"/>
          </p:nvPr>
        </p:nvSpPr>
        <p:spPr/>
        <p:txBody>
          <a:bodyPr/>
          <a:lstStyle/>
          <a:p>
            <a:fld id="{CE8F045E-489F-4F10-8627-FEE8AC0B4C21}" type="slidenum">
              <a:rPr kumimoji="1" lang="ja-JP" altLang="en-US" smtClean="0"/>
              <a:t>11</a:t>
            </a:fld>
            <a:endParaRPr kumimoji="1" lang="ja-JP" altLang="en-US"/>
          </a:p>
        </p:txBody>
      </p:sp>
    </p:spTree>
    <p:extLst>
      <p:ext uri="{BB962C8B-B14F-4D97-AF65-F5344CB8AC3E}">
        <p14:creationId xmlns:p14="http://schemas.microsoft.com/office/powerpoint/2010/main" val="4041484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2" name="四角形 438"/>
          <p:cNvSpPr>
            <a:spLocks noGrp="1" noRot="1" noChangeAspect="1"/>
          </p:cNvSpPr>
          <p:nvPr>
            <p:ph type="sldImg" idx="2"/>
          </p:nvPr>
        </p:nvSpPr>
        <p:spPr>
          <a:prstGeom prst="rect">
            <a:avLst/>
          </a:prstGeom>
        </p:spPr>
        <p:txBody>
          <a:bodyPr/>
          <a:lstStyle/>
          <a:p>
            <a:endParaRPr kumimoji="1" lang="ja-JP" altLang="en-US"/>
          </a:p>
        </p:txBody>
      </p:sp>
      <p:sp>
        <p:nvSpPr>
          <p:cNvPr id="1213" name="四角形 439"/>
          <p:cNvSpPr>
            <a:spLocks noGrp="1"/>
          </p:cNvSpPr>
          <p:nvPr>
            <p:ph type="body" sz="quarter" idx="3"/>
          </p:nvPr>
        </p:nvSpPr>
        <p:spPr>
          <a:xfrm>
            <a:off x="1143000" y="4324412"/>
            <a:ext cx="4572000" cy="4567588"/>
          </a:xfrm>
          <a:prstGeom prst="rect">
            <a:avLst/>
          </a:prstGeom>
        </p:spPr>
        <p:txBody>
          <a:bodyPr/>
          <a:lstStyle/>
          <a:p>
            <a:pPr marL="0" indent="0">
              <a:buNone/>
            </a:pPr>
            <a:r>
              <a:rPr lang="ja-JP" altLang="en-US" sz="1200" dirty="0">
                <a:solidFill>
                  <a:schemeClr val="tx1"/>
                </a:solidFill>
                <a:latin typeface="+mn-ea"/>
                <a:ea typeface="+mn-ea"/>
              </a:rPr>
              <a:t>本日、紹介した事例だけではなく、</a:t>
            </a:r>
            <a:r>
              <a:rPr lang="ja-JP" altLang="en-US" sz="1200" dirty="0">
                <a:latin typeface="+mn-ea"/>
                <a:ea typeface="+mn-ea"/>
              </a:rPr>
              <a:t>私たちは、日々の取組や、地域での生活において、人権に関するアンテナを高く立てて行動していくことが大切です。</a:t>
            </a:r>
            <a:endParaRPr lang="ja-JP" altLang="en-US" sz="1200" i="0" dirty="0">
              <a:solidFill>
                <a:schemeClr val="tx1"/>
              </a:solidFill>
              <a:effectLst/>
              <a:latin typeface="+mn-ea"/>
              <a:ea typeface="+mn-ea"/>
            </a:endParaRPr>
          </a:p>
          <a:p>
            <a:pPr marL="0" indent="0">
              <a:buNone/>
            </a:pPr>
            <a:r>
              <a:rPr lang="ja-JP" altLang="en-US" sz="1200" dirty="0">
                <a:latin typeface="+mn-ea"/>
                <a:ea typeface="+mn-ea"/>
              </a:rPr>
              <a:t>また、</a:t>
            </a:r>
            <a:r>
              <a:rPr kumimoji="1" lang="ja-JP" altLang="en-US" sz="1200" b="0" dirty="0">
                <a:latin typeface="+mn-ea"/>
                <a:ea typeface="+mn-ea"/>
              </a:rPr>
              <a:t>人権尊重の社会の実現のためには、わたしたち一人ひとりが人権について他人事ではなく、身近な問題・自分事としてとらえ、気づき、考え、行動することや</a:t>
            </a:r>
            <a:r>
              <a:rPr lang="ja-JP" altLang="en-US" sz="1200" i="0" dirty="0">
                <a:solidFill>
                  <a:schemeClr val="tx1"/>
                </a:solidFill>
                <a:effectLst/>
                <a:latin typeface="+mn-ea"/>
                <a:ea typeface="+mn-ea"/>
              </a:rPr>
              <a:t>正しい知識と情報をもとに行動することが求められています。</a:t>
            </a:r>
            <a:endParaRPr lang="ja-JP" altLang="en-US" sz="1200" dirty="0">
              <a:solidFill>
                <a:schemeClr val="tx1"/>
              </a:solidFill>
              <a:latin typeface="+mn-ea"/>
              <a:ea typeface="+mn-ea"/>
            </a:endParaRPr>
          </a:p>
          <a:p>
            <a:pPr marL="0" indent="0">
              <a:buNone/>
            </a:pPr>
            <a:endParaRPr lang="ja-JP" altLang="en-US" sz="1200" i="0" dirty="0">
              <a:solidFill>
                <a:schemeClr val="tx1"/>
              </a:solidFill>
              <a:effectLst/>
              <a:latin typeface="+mn-ea"/>
              <a:ea typeface="+mn-ea"/>
            </a:endParaRPr>
          </a:p>
          <a:p>
            <a:pPr marL="0" indent="0">
              <a:buNone/>
            </a:pPr>
            <a:r>
              <a:rPr lang="ja-JP" altLang="en-US" sz="1200" i="0" dirty="0">
                <a:solidFill>
                  <a:schemeClr val="tx1"/>
                </a:solidFill>
                <a:effectLst/>
                <a:latin typeface="+mn-ea"/>
                <a:ea typeface="+mn-ea"/>
              </a:rPr>
              <a:t>冒頭でもお伝えしたように、「いじめはいけない」と子どもたちに伝える立場である大人たちも、子どもたちと同じく、偏見・差別等について普段から考えていく必要があります。</a:t>
            </a:r>
            <a:endParaRPr lang="ja-JP" altLang="en-US"/>
          </a:p>
          <a:p>
            <a:pPr marL="0" indent="0">
              <a:buNone/>
            </a:pPr>
            <a:endParaRPr lang="ja-JP" altLang="en-US" sz="1200" i="0" dirty="0">
              <a:solidFill>
                <a:schemeClr val="tx1"/>
              </a:solidFill>
              <a:effectLst/>
              <a:latin typeface="+mn-ea"/>
              <a:ea typeface="+mn-ea"/>
            </a:endParaRPr>
          </a:p>
          <a:p>
            <a:pPr marL="0" indent="0">
              <a:buNone/>
            </a:pPr>
            <a:r>
              <a:rPr lang="ja-JP" altLang="en-US" sz="1200" i="0" dirty="0">
                <a:solidFill>
                  <a:schemeClr val="tx1"/>
                </a:solidFill>
                <a:effectLst/>
                <a:latin typeface="+mn-ea"/>
                <a:ea typeface="+mn-ea"/>
              </a:rPr>
              <a:t>以上で</a:t>
            </a:r>
            <a:r>
              <a:rPr lang="ja-JP" altLang="en-US" sz="1200">
                <a:latin typeface="+mn-ea"/>
                <a:ea typeface="+mn-ea"/>
              </a:rPr>
              <a:t>大人の社会にも偏見、差別、人権侵害の研修を</a:t>
            </a:r>
            <a:r>
              <a:rPr lang="ja-JP" altLang="en-US" sz="1200" i="0" dirty="0">
                <a:solidFill>
                  <a:schemeClr val="tx1"/>
                </a:solidFill>
                <a:effectLst/>
                <a:latin typeface="+mn-ea"/>
                <a:ea typeface="+mn-ea"/>
              </a:rPr>
              <a:t>終わります。</a:t>
            </a:r>
            <a:endParaRPr lang="ja-JP" altLang="en-US" sz="1200" i="0" dirty="0">
              <a:solidFill>
                <a:schemeClr val="tx1"/>
              </a:solidFill>
              <a:effectLst/>
              <a:latin typeface="+mn-ea"/>
              <a:ea typeface="+mn-ea"/>
            </a:endParaRPr>
          </a:p>
          <a:p>
            <a:pPr marL="0" indent="0">
              <a:buNone/>
            </a:pPr>
            <a:r>
              <a:rPr lang="ja-JP" altLang="en-US" sz="1200" i="0" dirty="0">
                <a:solidFill>
                  <a:schemeClr val="tx1"/>
                </a:solidFill>
                <a:effectLst/>
                <a:latin typeface="+mn-ea"/>
                <a:ea typeface="+mn-ea"/>
              </a:rPr>
              <a:t>　</a:t>
            </a:r>
            <a:endParaRPr lang="ja-JP" altLang="en-US" sz="1200" i="0" dirty="0">
              <a:solidFill>
                <a:schemeClr val="tx1"/>
              </a:solidFill>
              <a:effectLst/>
              <a:latin typeface="+mn-ea"/>
              <a:ea typeface="+mn-ea"/>
            </a:endParaRPr>
          </a:p>
          <a:p>
            <a:pPr algn="l"/>
            <a:endParaRPr kumimoji="1" lang="ja-JP" altLang="en-US" sz="1200" dirty="0">
              <a:solidFill>
                <a:schemeClr val="tx1"/>
              </a:solidFill>
              <a:latin typeface="+mn-ea"/>
              <a:ea typeface="+mn-ea"/>
            </a:endParaRPr>
          </a:p>
        </p:txBody>
      </p:sp>
      <p:sp>
        <p:nvSpPr>
          <p:cNvPr id="1214" name="四角形 44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12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17" name="四角形 230"/>
          <p:cNvSpPr>
            <a:spLocks noGrp="1" noRot="1" noChangeAspect="1"/>
          </p:cNvSpPr>
          <p:nvPr>
            <p:ph type="sldImg" idx="2"/>
          </p:nvPr>
        </p:nvSpPr>
        <p:spPr>
          <a:prstGeom prst="rect">
            <a:avLst/>
          </a:prstGeom>
        </p:spPr>
        <p:txBody>
          <a:bodyPr/>
          <a:p>
            <a:endParaRPr kumimoji="1" lang="ja-JP" altLang="en-US"/>
          </a:p>
        </p:txBody>
      </p:sp>
      <p:sp>
        <p:nvSpPr>
          <p:cNvPr id="1118" name="四角形 231"/>
          <p:cNvSpPr>
            <a:spLocks noGrp="1"/>
          </p:cNvSpPr>
          <p:nvPr>
            <p:ph type="body" sz="quarter" idx="3"/>
          </p:nvPr>
        </p:nvSpPr>
        <p:spPr>
          <a:prstGeom prst="rect">
            <a:avLst/>
          </a:prstGeom>
        </p:spPr>
        <p:txBody>
          <a:bodyPr/>
          <a:p>
            <a:pPr algn="l"/>
            <a:r>
              <a:rPr lang="ja-JP" altLang="en-US"/>
              <a:t>大人社会での偏見、差別、人権侵害としてどのようなものがあるでしょうか。</a:t>
            </a:r>
            <a:r>
              <a:rPr lang="ja-JP" altLang="en-US"/>
              <a:t> </a:t>
            </a:r>
          </a:p>
          <a:p>
            <a:pPr algn="l"/>
            <a:r>
              <a:rPr lang="ja-JP" altLang="en-US"/>
              <a:t>昨今、「ハラスメント」という言葉をよく見聞きします。ハラスメントとは、相手の意に反する行為によって不快な感情を抱かせることであり、行為者がどう思っているかは関係なく、相手が不快な感情を抱けばハラスメントとなります。また、ハラスメントには、私たちの身のまわりには様々なものがあります。</a:t>
            </a:r>
            <a:r>
              <a:rPr lang="ja-JP" altLang="en-US"/>
              <a:t> </a:t>
            </a:r>
            <a:r>
              <a:rPr lang="ja-JP" altLang="en-US"/>
              <a:t>　</a:t>
            </a:r>
          </a:p>
          <a:p>
            <a:pPr algn="l"/>
            <a:endParaRPr lang="ja-JP" altLang="en-US"/>
          </a:p>
          <a:p>
            <a:pPr algn="l"/>
            <a:r>
              <a:rPr lang="ja-JP" altLang="en-US"/>
              <a:t>それでは、スライドの</a:t>
            </a:r>
            <a:r>
              <a:rPr lang="ja-JP" altLang="en-US"/>
              <a:t>ハラスメント一覧を見てください。</a:t>
            </a:r>
            <a:endParaRPr lang="ja-JP" altLang="en-US"/>
          </a:p>
          <a:p>
            <a:pPr algn="l"/>
            <a:r>
              <a:rPr lang="ja-JP" altLang="en-US"/>
              <a:t>パワハラ、マタハラの他にも私たちは普段いろんなハラスメントの情報を見聞きすることがありますが、どのハラスメントをご存じでしょうか。</a:t>
            </a:r>
            <a:endParaRPr lang="ja-JP" altLang="en-US"/>
          </a:p>
          <a:p>
            <a:r>
              <a:rPr lang="ja-JP" altLang="en-US"/>
              <a:t>２番のセカンド・ハラスメント（セカハラ）は、セクハラを受けた被害者が被害を訴えると、逆に「本当はあなたが誘ったのではないか。」「そのくらいは我慢しなさい。」とさらなる嫌がらせや圧力を受けるというものです。</a:t>
            </a:r>
            <a:r>
              <a:rPr lang="ja-JP" altLang="en-US"/>
              <a:t> </a:t>
            </a:r>
            <a:r>
              <a:rPr lang="ja-JP" altLang="en-US"/>
              <a:t> </a:t>
            </a:r>
          </a:p>
          <a:p>
            <a:r>
              <a:rPr lang="ja-JP" altLang="en-US"/>
              <a:t> </a:t>
            </a:r>
          </a:p>
          <a:p>
            <a:endParaRPr kumimoji="1" lang="ja-JP" altLang="en-US"/>
          </a:p>
        </p:txBody>
      </p:sp>
      <p:sp>
        <p:nvSpPr>
          <p:cNvPr id="1119" name="四角形 23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23" name="四角形 233"/>
          <p:cNvSpPr>
            <a:spLocks noGrp="1" noRot="1" noChangeAspect="1"/>
          </p:cNvSpPr>
          <p:nvPr>
            <p:ph type="sldImg" idx="2"/>
          </p:nvPr>
        </p:nvSpPr>
        <p:spPr>
          <a:prstGeom prst="rect">
            <a:avLst/>
          </a:prstGeom>
        </p:spPr>
        <p:txBody>
          <a:bodyPr/>
          <a:p>
            <a:endParaRPr kumimoji="1" lang="ja-JP" altLang="en-US"/>
          </a:p>
        </p:txBody>
      </p:sp>
      <p:sp>
        <p:nvSpPr>
          <p:cNvPr id="1124" name="四角形 234"/>
          <p:cNvSpPr>
            <a:spLocks noGrp="1"/>
          </p:cNvSpPr>
          <p:nvPr>
            <p:ph type="body" sz="quarter" idx="3"/>
          </p:nvPr>
        </p:nvSpPr>
        <p:spPr>
          <a:prstGeom prst="rect">
            <a:avLst/>
          </a:prstGeom>
        </p:spPr>
        <p:txBody>
          <a:bodyPr/>
          <a:p>
            <a:r>
              <a:rPr lang="ja-JP" altLang="en-US"/>
              <a:t>高知県で心配なのは５番のアルハラでしょうか。悪乗りや無茶な飲ませ方は減ったとは思いますが、パワハラやセクハラと関連する場合も多く注意が必要です。</a:t>
            </a:r>
          </a:p>
          <a:p>
            <a:r>
              <a:rPr lang="ja-JP" altLang="en-US"/>
              <a:t>７</a:t>
            </a:r>
            <a:r>
              <a:rPr lang="ja-JP" altLang="en-US"/>
              <a:t>番のスモハラは、喫煙者にとっては耳の痛い話かもしれません。</a:t>
            </a:r>
            <a:endParaRPr lang="ja-JP" altLang="en-US"/>
          </a:p>
          <a:p>
            <a:endParaRPr lang="ja-JP" altLang="en-US"/>
          </a:p>
          <a:p>
            <a:r>
              <a:rPr lang="ja-JP" altLang="en-US"/>
              <a:t>この他にも、犬好きの人が、犬のリードを長くしたり、外したりして散歩して犬嫌いの人に恐怖心を与えるペットハラスメント、口臭や体臭、きつすぎる香水など、匂いによって他者を不快にさせるスメルハラスメント、ラーメンやうどんをすする音が他人を不快にさせるヌードルハラスメントなど、今やハラスメントの数は３０とも５０とも言われているようです。</a:t>
            </a:r>
            <a:r>
              <a:rPr lang="ja-JP" altLang="en-US"/>
              <a:t> </a:t>
            </a:r>
          </a:p>
          <a:p>
            <a:endParaRPr lang="ja-JP" altLang="en-US"/>
          </a:p>
          <a:p>
            <a:r>
              <a:rPr lang="ja-JP" altLang="en-US"/>
              <a:t>また、最近では新型コロナウイルス感染症の影響により、リモートワークやテレワークが拡大する中、リモートワークハラスメント、略してリモハラというハラスメントが新しく注目されております。リモハラ</a:t>
            </a:r>
            <a:r>
              <a:rPr lang="ja-JP" altLang="en-US"/>
              <a:t>に該当する事例としましては、映り込んだ自宅の様子や部下の服装を見て指摘するなどプライベートに関して言及したり、仕事の進捗を逐一確認したり、サボらないようプレッシャーをかけるような言動をすることなどがあります。また、業務に必要がないのにも関わらず二人きりでのWEB会議や通話を要求したりすることもリモハラに該当することがあります。</a:t>
            </a:r>
            <a:r>
              <a:rPr lang="ja-JP" altLang="en-US"/>
              <a:t>リモートワーク中では対面で行うオフィスワーク以上に相手の立場にたって考える想像力や相手を不快にさせないコミュニケーション力が求められます。</a:t>
            </a:r>
            <a:endParaRPr lang="ja-JP" altLang="en-US"/>
          </a:p>
        </p:txBody>
      </p:sp>
      <p:sp>
        <p:nvSpPr>
          <p:cNvPr id="1125" name="四角形 23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34" name="四角形 148"/>
          <p:cNvSpPr>
            <a:spLocks noGrp="1" noRot="1" noChangeAspect="1"/>
          </p:cNvSpPr>
          <p:nvPr>
            <p:ph type="sldImg" idx="2"/>
          </p:nvPr>
        </p:nvSpPr>
        <p:spPr>
          <a:prstGeom prst="rect">
            <a:avLst/>
          </a:prstGeom>
        </p:spPr>
        <p:txBody>
          <a:bodyPr/>
          <a:p>
            <a:endParaRPr kumimoji="1" lang="ja-JP" altLang="en-US"/>
          </a:p>
        </p:txBody>
      </p:sp>
      <p:sp>
        <p:nvSpPr>
          <p:cNvPr id="1135" name="四角形 149"/>
          <p:cNvSpPr>
            <a:spLocks noGrp="1"/>
          </p:cNvSpPr>
          <p:nvPr>
            <p:ph type="body" sz="quarter" idx="3"/>
          </p:nvPr>
        </p:nvSpPr>
        <p:spPr>
          <a:prstGeom prst="rect">
            <a:avLst/>
          </a:prstGeom>
        </p:spPr>
        <p:txBody>
          <a:bodyPr/>
          <a:p>
            <a:r>
              <a:rPr lang="ja-JP" altLang="en-US" sz="1200" dirty="0" smtClean="0">
                <a:solidFill>
                  <a:schemeClr val="tx1"/>
                </a:solidFill>
                <a:latin typeface="+mn-ea"/>
                <a:ea typeface="+mn-ea"/>
              </a:rPr>
              <a:t>次に実際、ハラスメントが起こった場合のことについて説明します。</a:t>
            </a:r>
            <a:endParaRPr lang="ja-JP" altLang="en-US" sz="1200" dirty="0" smtClean="0">
              <a:solidFill>
                <a:schemeClr val="tx1"/>
              </a:solidFill>
              <a:latin typeface="+mn-ea"/>
              <a:ea typeface="+mn-ea"/>
            </a:endParaRPr>
          </a:p>
          <a:p>
            <a:r>
              <a:rPr lang="ja-JP" altLang="en-US" sz="1200" dirty="0" smtClean="0">
                <a:solidFill>
                  <a:schemeClr val="tx1"/>
                </a:solidFill>
                <a:latin typeface="+mn-ea"/>
                <a:ea typeface="+mn-ea"/>
              </a:rPr>
              <a:t>はじめに、自分がハラスメントを受けた場合にどのように対処するかということですが、</a:t>
            </a:r>
            <a:r>
              <a:rPr lang="ja-JP" altLang="en-US" sz="1200" dirty="0" smtClean="0">
                <a:solidFill>
                  <a:schemeClr val="tx1"/>
                </a:solidFill>
                <a:latin typeface="+mn-ea"/>
                <a:ea typeface="+mn-ea"/>
              </a:rPr>
              <a:t>まず、ハラスメントを無視したり、受け流したりして</a:t>
            </a:r>
            <a:r>
              <a:rPr lang="ja-JP" altLang="en-US" sz="1200" dirty="0" smtClean="0">
                <a:solidFill>
                  <a:schemeClr val="tx1"/>
                </a:solidFill>
                <a:latin typeface="+mn-ea"/>
                <a:ea typeface="+mn-ea"/>
              </a:rPr>
              <a:t>いるだけでは、必ずしも状況は改善されな</a:t>
            </a:r>
            <a:r>
              <a:rPr lang="ja-JP" altLang="en-US" sz="1200" dirty="0" smtClean="0">
                <a:solidFill>
                  <a:schemeClr val="tx1"/>
                </a:solidFill>
                <a:latin typeface="+mn-ea"/>
                <a:ea typeface="+mn-ea"/>
              </a:rPr>
              <a:t>いということを認識することが大切です。</a:t>
            </a:r>
            <a:endParaRPr kumimoji="1" lang="ja-JP" altLang="en-US">
              <a:latin typeface="+mn-ea"/>
              <a:ea typeface="+mn-ea"/>
            </a:endParaRPr>
          </a:p>
          <a:p>
            <a:r>
              <a:rPr kumimoji="1" lang="ja-JP" altLang="en-US" sz="1200" dirty="0" smtClean="0">
                <a:solidFill>
                  <a:schemeClr val="tx1"/>
                </a:solidFill>
                <a:latin typeface="+mn-ea"/>
                <a:ea typeface="+mn-ea"/>
              </a:rPr>
              <a:t>また、相手に対して明確に</a:t>
            </a:r>
            <a:r>
              <a:rPr lang="ja-JP" altLang="en-US" sz="1200" dirty="0" smtClean="0">
                <a:solidFill>
                  <a:schemeClr val="tx1"/>
                </a:solidFill>
                <a:latin typeface="+mn-ea"/>
                <a:ea typeface="+mn-ea"/>
              </a:rPr>
              <a:t>ハラスメント</a:t>
            </a:r>
            <a:r>
              <a:rPr kumimoji="1" lang="ja-JP" altLang="en-US" sz="1200" dirty="0" smtClean="0">
                <a:solidFill>
                  <a:schemeClr val="tx1"/>
                </a:solidFill>
                <a:latin typeface="+mn-ea"/>
                <a:ea typeface="+mn-ea"/>
              </a:rPr>
              <a:t>だという</a:t>
            </a:r>
            <a:r>
              <a:rPr kumimoji="1" lang="ja-JP" altLang="en-US" sz="1200" dirty="0" err="1" smtClean="0">
                <a:solidFill>
                  <a:schemeClr val="tx1"/>
                </a:solidFill>
                <a:latin typeface="+mn-ea"/>
                <a:ea typeface="+mn-ea"/>
              </a:rPr>
              <a:t>こ</a:t>
            </a:r>
            <a:r>
              <a:rPr kumimoji="1" lang="ja-JP" altLang="en-US" sz="1200" dirty="0" err="1" smtClean="0">
                <a:solidFill>
                  <a:schemeClr val="tx1"/>
                </a:solidFill>
                <a:latin typeface="+mn-ea"/>
                <a:ea typeface="+mn-ea"/>
              </a:rPr>
              <a:t>とを</a:t>
            </a:r>
            <a:r>
              <a:rPr kumimoji="1" lang="ja-JP" altLang="en-US" sz="1200" dirty="0" smtClean="0">
                <a:solidFill>
                  <a:schemeClr val="tx1"/>
                </a:solidFill>
                <a:latin typeface="+mn-ea"/>
                <a:ea typeface="+mn-ea"/>
              </a:rPr>
              <a:t>伝えること</a:t>
            </a:r>
            <a:r>
              <a:rPr lang="ja-JP" altLang="en-US" sz="1200" dirty="0" smtClean="0">
                <a:solidFill>
                  <a:schemeClr val="tx1"/>
                </a:solidFill>
                <a:latin typeface="+mn-ea"/>
                <a:ea typeface="+mn-ea"/>
              </a:rPr>
              <a:t>が大切です</a:t>
            </a:r>
            <a:r>
              <a:rPr kumimoji="1" lang="ja-JP" altLang="en-US" sz="1200" dirty="0" smtClean="0">
                <a:solidFill>
                  <a:schemeClr val="tx1"/>
                </a:solidFill>
                <a:latin typeface="+mn-ea"/>
                <a:ea typeface="+mn-ea"/>
              </a:rPr>
              <a:t>。</a:t>
            </a:r>
            <a:endParaRPr lang="ja-JP" altLang="en-US" sz="1200" dirty="0" smtClean="0">
              <a:solidFill>
                <a:schemeClr val="tx1"/>
              </a:solidFill>
              <a:latin typeface="+mn-ea"/>
              <a:ea typeface="+mn-ea"/>
            </a:endParaRPr>
          </a:p>
          <a:p>
            <a:r>
              <a:rPr lang="ja-JP" altLang="en-US" sz="1200" dirty="0" smtClean="0">
                <a:solidFill>
                  <a:schemeClr val="tx1"/>
                </a:solidFill>
                <a:latin typeface="+mn-ea"/>
                <a:ea typeface="+mn-ea"/>
              </a:rPr>
              <a:t>直接言いに</a:t>
            </a:r>
            <a:r>
              <a:rPr lang="ja-JP" altLang="en-US" sz="1200" dirty="0" err="1" smtClean="0">
                <a:solidFill>
                  <a:schemeClr val="tx1"/>
                </a:solidFill>
                <a:latin typeface="+mn-ea"/>
                <a:ea typeface="+mn-ea"/>
              </a:rPr>
              <a:t>くい</a:t>
            </a:r>
            <a:r>
              <a:rPr lang="ja-JP" altLang="en-US" sz="1200" dirty="0" smtClean="0">
                <a:solidFill>
                  <a:schemeClr val="tx1"/>
                </a:solidFill>
                <a:latin typeface="+mn-ea"/>
                <a:ea typeface="+mn-ea"/>
              </a:rPr>
              <a:t>ときはメールを使うという方法もあります。</a:t>
            </a:r>
            <a:endParaRPr kumimoji="1" lang="ja-JP" altLang="en-US" sz="1200" dirty="0" smtClean="0">
              <a:solidFill>
                <a:schemeClr val="tx1"/>
              </a:solidFill>
              <a:latin typeface="+mn-ea"/>
              <a:ea typeface="+mn-ea"/>
            </a:endParaRPr>
          </a:p>
          <a:p>
            <a:r>
              <a:rPr lang="ja-JP" altLang="en-US" sz="1200" dirty="0" smtClean="0">
                <a:solidFill>
                  <a:schemeClr val="tx1"/>
                </a:solidFill>
                <a:latin typeface="+mn-ea"/>
                <a:ea typeface="+mn-ea"/>
              </a:rPr>
              <a:t>あと、</a:t>
            </a:r>
            <a:r>
              <a:rPr lang="ja-JP" altLang="en-US" sz="1200" dirty="0" smtClean="0">
                <a:solidFill>
                  <a:schemeClr val="tx1"/>
                </a:solidFill>
                <a:latin typeface="+mn-ea"/>
                <a:ea typeface="+mn-ea"/>
              </a:rPr>
              <a:t>相談窓口</a:t>
            </a:r>
            <a:r>
              <a:rPr kumimoji="1" lang="ja-JP" altLang="en-US" sz="1200" dirty="0" smtClean="0">
                <a:solidFill>
                  <a:schemeClr val="tx1"/>
                </a:solidFill>
                <a:latin typeface="+mn-ea"/>
                <a:ea typeface="+mn-ea"/>
              </a:rPr>
              <a:t>に相談するという</a:t>
            </a:r>
            <a:r>
              <a:rPr kumimoji="1" lang="ja-JP" altLang="en-US" sz="1200" dirty="0" smtClean="0">
                <a:solidFill>
                  <a:schemeClr val="tx1"/>
                </a:solidFill>
                <a:latin typeface="+mn-ea"/>
                <a:ea typeface="+mn-ea"/>
              </a:rPr>
              <a:t>方法もあります。</a:t>
            </a:r>
            <a:endParaRPr lang="ja-JP" altLang="en-US" sz="1200" dirty="0" smtClean="0">
              <a:solidFill>
                <a:schemeClr val="tx1"/>
              </a:solidFill>
              <a:latin typeface="+mn-ea"/>
              <a:ea typeface="+mn-ea"/>
            </a:endParaRPr>
          </a:p>
          <a:p>
            <a:r>
              <a:rPr lang="ja-JP" altLang="en-US"/>
              <a:t>しかし、スメルハ</a:t>
            </a:r>
            <a:r>
              <a:rPr lang="ja-JP" altLang="en-US"/>
              <a:t>ラスメントなど相手に指摘するとパワハラやセクハラに該当する可能性があるものもありますので、そのような場合もそのままにせず、まずは周りの人に相談しましょう。</a:t>
            </a:r>
            <a:endParaRPr kumimoji="1" lang="ja-JP" altLang="en-US" sz="1200" dirty="0" smtClean="0">
              <a:solidFill>
                <a:schemeClr val="tx1"/>
              </a:solidFill>
              <a:latin typeface="+mn-ea"/>
              <a:ea typeface="+mn-ea"/>
            </a:endParaRPr>
          </a:p>
          <a:p>
            <a:r>
              <a:rPr kumimoji="1" lang="ja-JP" altLang="en-US" sz="1200" dirty="0" smtClean="0">
                <a:solidFill>
                  <a:schemeClr val="tx1"/>
                </a:solidFill>
                <a:latin typeface="+mn-ea"/>
                <a:ea typeface="+mn-ea"/>
              </a:rPr>
              <a:t>また、同僚や周りの人がハラスメントを受けたときの対処法ですが、</a:t>
            </a:r>
            <a:r>
              <a:rPr kumimoji="1" lang="ja-JP" altLang="en-US" sz="1200" dirty="0" smtClean="0">
                <a:solidFill>
                  <a:schemeClr val="tx1"/>
                </a:solidFill>
                <a:latin typeface="+mn-ea"/>
                <a:ea typeface="+mn-ea"/>
              </a:rPr>
              <a:t>まず、ハラスメントに関する問題を当事者間の個人的</a:t>
            </a:r>
            <a:r>
              <a:rPr kumimoji="1" lang="ja-JP" altLang="en-US" sz="1200" dirty="0" smtClean="0">
                <a:solidFill>
                  <a:schemeClr val="tx1"/>
                </a:solidFill>
                <a:latin typeface="+mn-ea"/>
                <a:ea typeface="+mn-ea"/>
              </a:rPr>
              <a:t>な</a:t>
            </a:r>
            <a:r>
              <a:rPr lang="ja-JP" altLang="en-US" sz="1200" dirty="0" smtClean="0">
                <a:solidFill>
                  <a:schemeClr val="tx1"/>
                </a:solidFill>
                <a:latin typeface="+mn-ea"/>
                <a:ea typeface="+mn-ea"/>
              </a:rPr>
              <a:t>問題として片付けてはなりません。</a:t>
            </a:r>
            <a:endParaRPr lang="en-US" altLang="ja-JP" sz="1200" dirty="0" smtClean="0">
              <a:solidFill>
                <a:schemeClr val="tx1"/>
              </a:solidFill>
              <a:latin typeface="+mn-ea"/>
              <a:ea typeface="+mn-ea"/>
            </a:endParaRPr>
          </a:p>
          <a:p>
            <a:pPr>
              <a:lnSpc>
                <a:spcPct val="100000"/>
              </a:lnSpc>
              <a:spcBef>
                <a:spcPts val="500"/>
              </a:spcBef>
              <a:spcAft>
                <a:spcPts val="0"/>
              </a:spcAft>
            </a:pPr>
            <a:r>
              <a:rPr kumimoji="1" lang="ja-JP" altLang="en-US" sz="1200" dirty="0" smtClean="0">
                <a:solidFill>
                  <a:schemeClr val="tx1"/>
                </a:solidFill>
                <a:latin typeface="+mn-ea"/>
                <a:ea typeface="+mn-ea"/>
              </a:rPr>
              <a:t>被害者は他の人に対して相談をためらう傾向が</a:t>
            </a:r>
            <a:r>
              <a:rPr kumimoji="1" lang="ja-JP" altLang="en-US" sz="1200" dirty="0" smtClean="0">
                <a:solidFill>
                  <a:schemeClr val="tx1"/>
                </a:solidFill>
                <a:latin typeface="+mn-ea"/>
                <a:ea typeface="+mn-ea"/>
              </a:rPr>
              <a:t>あります。</a:t>
            </a:r>
            <a:endParaRPr kumimoji="1" lang="en-US" altLang="ja-JP" sz="1200" dirty="0" smtClean="0">
              <a:solidFill>
                <a:schemeClr val="tx1"/>
              </a:solidFill>
              <a:latin typeface="+mn-ea"/>
              <a:ea typeface="+mn-ea"/>
            </a:endParaRPr>
          </a:p>
          <a:p>
            <a:pPr>
              <a:lnSpc>
                <a:spcPct val="100000"/>
              </a:lnSpc>
              <a:spcBef>
                <a:spcPts val="500"/>
              </a:spcBef>
              <a:spcAft>
                <a:spcPts val="0"/>
              </a:spcAft>
            </a:pPr>
            <a:r>
              <a:rPr kumimoji="1" lang="ja-JP" altLang="en-US" sz="1200" dirty="0" smtClean="0">
                <a:solidFill>
                  <a:schemeClr val="tx1"/>
                </a:solidFill>
                <a:latin typeface="+mn-ea"/>
                <a:ea typeface="+mn-ea"/>
              </a:rPr>
              <a:t>被害を受けていることを見聞きした場</a:t>
            </a:r>
            <a:r>
              <a:rPr kumimoji="1" lang="ja-JP" altLang="en-US" sz="1200" dirty="0" smtClean="0">
                <a:solidFill>
                  <a:schemeClr val="tx1"/>
                </a:solidFill>
                <a:latin typeface="+mn-ea"/>
                <a:ea typeface="+mn-ea"/>
              </a:rPr>
              <a:t>合には、声をかけて相談しやすく</a:t>
            </a:r>
            <a:r>
              <a:rPr lang="ja-JP" altLang="en-US" sz="1200" dirty="0" smtClean="0">
                <a:solidFill>
                  <a:schemeClr val="tx1"/>
                </a:solidFill>
                <a:latin typeface="+mn-ea"/>
                <a:ea typeface="+mn-ea"/>
              </a:rPr>
              <a:t>す</a:t>
            </a:r>
            <a:r>
              <a:rPr kumimoji="1" lang="ja-JP" altLang="en-US" sz="1200" dirty="0" smtClean="0">
                <a:solidFill>
                  <a:schemeClr val="tx1"/>
                </a:solidFill>
                <a:latin typeface="+mn-ea"/>
                <a:ea typeface="+mn-ea"/>
              </a:rPr>
              <a:t>ることも大切です。</a:t>
            </a:r>
            <a:r>
              <a:rPr kumimoji="1" lang="ja-JP" altLang="en-US" sz="1200" dirty="0" smtClean="0">
                <a:solidFill>
                  <a:schemeClr val="tx1"/>
                </a:solidFill>
                <a:latin typeface="+mn-ea"/>
                <a:ea typeface="+mn-ea"/>
              </a:rPr>
              <a:t>。</a:t>
            </a:r>
            <a:endParaRPr kumimoji="1" lang="ja-JP" altLang="en-US" sz="1200" dirty="0" smtClean="0">
              <a:solidFill>
                <a:schemeClr val="tx1"/>
              </a:solidFill>
              <a:latin typeface="+mn-ea"/>
              <a:ea typeface="+mn-ea"/>
            </a:endParaRPr>
          </a:p>
          <a:p>
            <a:pPr>
              <a:lnSpc>
                <a:spcPct val="100000"/>
              </a:lnSpc>
              <a:spcBef>
                <a:spcPts val="500"/>
              </a:spcBef>
              <a:spcAft>
                <a:spcPts val="0"/>
              </a:spcAft>
            </a:pPr>
            <a:r>
              <a:rPr lang="ja-JP" altLang="en-US" sz="1200" dirty="0" smtClean="0">
                <a:solidFill>
                  <a:schemeClr val="tx1"/>
                </a:solidFill>
                <a:latin typeface="+mn-ea"/>
                <a:ea typeface="+mn-ea"/>
              </a:rPr>
              <a:t>また、同じ職場の場合、加害者に同僚として注意したり、ハラスメントに</a:t>
            </a:r>
            <a:r>
              <a:rPr lang="ja-JP" altLang="en-US" sz="1200" dirty="0" smtClean="0">
                <a:solidFill>
                  <a:schemeClr val="tx1"/>
                </a:solidFill>
                <a:latin typeface="+mn-ea"/>
                <a:ea typeface="+mn-ea"/>
              </a:rPr>
              <a:t>ついて、上司に相談するといった方法もあります。</a:t>
            </a:r>
            <a:endParaRPr kumimoji="1" lang="en-US" altLang="ja-JP" sz="1200" dirty="0" smtClean="0">
              <a:solidFill>
                <a:schemeClr val="tx1"/>
              </a:solidFill>
              <a:latin typeface="+mn-ea"/>
              <a:ea typeface="+mn-ea"/>
            </a:endParaRPr>
          </a:p>
          <a:p>
            <a:endParaRPr kumimoji="1" lang="ja-JP" altLang="en-US" sz="1200" dirty="0" smtClean="0">
              <a:solidFill>
                <a:schemeClr val="tx1"/>
              </a:solidFill>
              <a:latin typeface="+mn-ea"/>
              <a:ea typeface="+mn-ea"/>
            </a:endParaRPr>
          </a:p>
        </p:txBody>
      </p:sp>
      <p:sp>
        <p:nvSpPr>
          <p:cNvPr id="1136" name="四角形 15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4" name="四角形 494"/>
          <p:cNvSpPr>
            <a:spLocks noGrp="1" noRot="1" noChangeAspect="1"/>
          </p:cNvSpPr>
          <p:nvPr>
            <p:ph type="sldImg" idx="2"/>
          </p:nvPr>
        </p:nvSpPr>
        <p:spPr>
          <a:prstGeom prst="rect">
            <a:avLst/>
          </a:prstGeom>
        </p:spPr>
        <p:txBody>
          <a:bodyPr/>
          <a:lstStyle/>
          <a:p>
            <a:endParaRPr kumimoji="1" lang="ja-JP" altLang="en-US"/>
          </a:p>
        </p:txBody>
      </p:sp>
      <p:sp>
        <p:nvSpPr>
          <p:cNvPr id="1145" name="四角形 495"/>
          <p:cNvSpPr>
            <a:spLocks noGrp="1"/>
          </p:cNvSpPr>
          <p:nvPr>
            <p:ph type="body" sz="quarter" idx="3"/>
          </p:nvPr>
        </p:nvSpPr>
        <p:spPr>
          <a:prstGeom prst="rect">
            <a:avLst/>
          </a:prstGeom>
        </p:spPr>
        <p:txBody>
          <a:bodyPr/>
          <a:lstStyle/>
          <a:p>
            <a:r>
              <a:rPr kumimoji="1" lang="ja-JP" altLang="en-US" sz="1200" dirty="0">
                <a:latin typeface="+mn-ea"/>
                <a:ea typeface="+mn-ea"/>
              </a:rPr>
              <a:t>次に、世界中で流行している新型コロナウイルスについて、偏見や差別、誹謗中傷の事案が起きていることについてです。</a:t>
            </a:r>
            <a:endParaRPr kumimoji="1" lang="ja-JP" altLang="en-US" sz="1200" dirty="0">
              <a:latin typeface="+mn-ea"/>
              <a:ea typeface="+mn-ea"/>
            </a:endParaRPr>
          </a:p>
          <a:p>
            <a:r>
              <a:rPr kumimoji="1" lang="ja-JP" altLang="en-US" sz="1200" dirty="0">
                <a:latin typeface="+mn-ea"/>
                <a:ea typeface="+mn-ea"/>
              </a:rPr>
              <a:t>まず最初に、実際に全国や高知県で起こった差別や偏見の事例の一部を紹介します。</a:t>
            </a:r>
            <a:endParaRPr sz="1200">
              <a:latin typeface="+mn-ea"/>
              <a:ea typeface="+mn-ea"/>
            </a:endParaRPr>
          </a:p>
          <a:p>
            <a:r>
              <a:rPr kumimoji="1" lang="ja-JP" altLang="en-US" sz="1200" dirty="0">
                <a:latin typeface="+mn-ea"/>
                <a:ea typeface="+mn-ea"/>
              </a:rPr>
              <a:t>新型コロナウイルス感染症の症例が報告されて以降、全国各地で新型コロナウイルス感染者や医療従事者への差別や誹謗中傷が起きています。</a:t>
            </a:r>
            <a:endParaRPr sz="1200" dirty="0">
              <a:latin typeface="+mn-ea"/>
              <a:ea typeface="+mn-ea"/>
            </a:endParaRPr>
          </a:p>
          <a:p>
            <a:r>
              <a:rPr kumimoji="1" lang="ja-JP" altLang="en-US" sz="1200" dirty="0">
                <a:latin typeface="+mn-ea"/>
                <a:ea typeface="+mn-ea"/>
              </a:rPr>
              <a:t>日本医師会が行った医療従事者等への風評被害に関する調査結果では、令和２年１０～１２月の３ヶ月だけで、全国で少なくとも約７００件の医療従事者等に対する風評被害があったと発表されました。</a:t>
            </a:r>
            <a:endParaRPr kumimoji="1" lang="ja-JP" altLang="en-US" sz="1200" dirty="0">
              <a:latin typeface="+mn-ea"/>
              <a:ea typeface="+mn-ea"/>
            </a:endParaRPr>
          </a:p>
          <a:p>
            <a:r>
              <a:rPr kumimoji="1" lang="ja-JP" altLang="en-US" sz="1200" dirty="0">
                <a:latin typeface="+mn-ea"/>
                <a:ea typeface="+mn-ea"/>
              </a:rPr>
              <a:t>　</a:t>
            </a:r>
            <a:endParaRPr sz="1200" dirty="0">
              <a:latin typeface="+mn-ea"/>
              <a:ea typeface="+mn-ea"/>
            </a:endParaRPr>
          </a:p>
          <a:p>
            <a:endParaRPr kumimoji="1" lang="ja-JP" altLang="en-US" sz="1200" dirty="0">
              <a:latin typeface="+mn-ea"/>
              <a:ea typeface="+mn-ea"/>
            </a:endParaRPr>
          </a:p>
          <a:p>
            <a:endParaRPr kumimoji="1" lang="ja-JP" altLang="en-US" sz="1200" dirty="0">
              <a:latin typeface="+mn-ea"/>
              <a:ea typeface="+mn-ea"/>
            </a:endParaRPr>
          </a:p>
          <a:p>
            <a:endParaRPr kumimoji="1" lang="ja-JP" altLang="en-US" sz="1200" dirty="0">
              <a:latin typeface="+mn-ea"/>
              <a:ea typeface="+mn-ea"/>
            </a:endParaRPr>
          </a:p>
          <a:p>
            <a:endParaRPr kumimoji="1" lang="ja-JP" altLang="en-US" sz="1200" dirty="0">
              <a:latin typeface="+mn-ea"/>
              <a:ea typeface="+mn-ea"/>
            </a:endParaRPr>
          </a:p>
        </p:txBody>
      </p:sp>
      <p:sp>
        <p:nvSpPr>
          <p:cNvPr id="1146" name="四角形 496"/>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p:sp>
        <p:nvSpPr>
          <p:cNvPr id="1154" name="四角形 91"/>
          <p:cNvSpPr>
            <a:spLocks noGrp="1" noRot="1" noChangeAspect="1"/>
          </p:cNvSpPr>
          <p:nvPr>
            <p:ph type="sldImg" idx="2"/>
          </p:nvPr>
        </p:nvSpPr>
        <p:spPr>
          <a:prstGeom prst="rect">
            <a:avLst/>
          </a:prstGeom>
        </p:spPr>
        <p:txBody>
          <a:bodyPr/>
          <a:p>
            <a:endParaRPr kumimoji="1" lang="ja-JP" altLang="en-US"/>
          </a:p>
        </p:txBody>
      </p:sp>
      <p:sp>
        <p:nvSpPr>
          <p:cNvPr id="1155" name="四角形 92"/>
          <p:cNvSpPr>
            <a:spLocks noGrp="1"/>
          </p:cNvSpPr>
          <p:nvPr>
            <p:ph type="body" sz="quarter" idx="3"/>
          </p:nvPr>
        </p:nvSpPr>
        <p:spPr>
          <a:prstGeom prst="rect">
            <a:avLst/>
          </a:prstGeom>
        </p:spPr>
        <p:txBody>
          <a:bodyPr/>
          <a:p>
            <a:r>
              <a:rPr kumimoji="1" lang="ja-JP" altLang="en-US"/>
              <a:t>こちらのスライドは、全国で発生した新型コロナウイルスによる偏見、差別等の事例です。</a:t>
            </a:r>
            <a:endParaRPr kumimoji="1" lang="ja-JP" altLang="en-US"/>
          </a:p>
          <a:p>
            <a:r>
              <a:rPr kumimoji="1" lang="ja-JP" altLang="en-US"/>
              <a:t>（スライドを読む）</a:t>
            </a:r>
            <a:endParaRPr kumimoji="1" lang="ja-JP" altLang="en-US"/>
          </a:p>
          <a:p>
            <a:endParaRPr lang="ja-JP" altLang="en-US"/>
          </a:p>
          <a:p>
            <a:r>
              <a:rPr lang="ja-JP" altLang="en-US"/>
              <a:t>高知県においても新型コロナによる偏見・差別等の事例が発生しており、今後もお示ししたような、同種の事案が発生することが懸念されます。</a:t>
            </a:r>
            <a:endParaRPr kumimoji="1" lang="ja-JP" altLang="en-US"/>
          </a:p>
        </p:txBody>
      </p:sp>
      <p:sp>
        <p:nvSpPr>
          <p:cNvPr id="1156" name="四角形 93"/>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2" name="四角形 387"/>
          <p:cNvSpPr>
            <a:spLocks noGrp="1" noRot="1" noChangeAspect="1"/>
          </p:cNvSpPr>
          <p:nvPr>
            <p:ph type="sldImg" idx="2"/>
          </p:nvPr>
        </p:nvSpPr>
        <p:spPr>
          <a:prstGeom prst="rect">
            <a:avLst/>
          </a:prstGeom>
        </p:spPr>
        <p:txBody>
          <a:bodyPr/>
          <a:lstStyle/>
          <a:p>
            <a:endParaRPr kumimoji="1" lang="ja-JP" altLang="en-US"/>
          </a:p>
        </p:txBody>
      </p:sp>
      <p:sp>
        <p:nvSpPr>
          <p:cNvPr id="1163" name="四角形 388"/>
          <p:cNvSpPr>
            <a:spLocks noGrp="1"/>
          </p:cNvSpPr>
          <p:nvPr>
            <p:ph type="body" sz="quarter" idx="3"/>
          </p:nvPr>
        </p:nvSpPr>
        <p:spPr>
          <a:prstGeom prst="rect">
            <a:avLst/>
          </a:prstGeom>
        </p:spPr>
        <p:txBody>
          <a:bodyPr/>
          <a:lstStyle/>
          <a:p>
            <a:r>
              <a:rPr kumimoji="1" lang="ja-JP" altLang="en-US" sz="1200" dirty="0">
                <a:latin typeface="+mn-ea"/>
                <a:ea typeface="+mn-ea"/>
              </a:rPr>
              <a:t>実際に、高知県でも、県内で初めて新型コロナウイルスの感染が確認された看護師を巡り、インターネットなどに事実無根の情報が書き込まれました。</a:t>
            </a:r>
            <a:endParaRPr sz="1200">
              <a:latin typeface="+mn-ea"/>
              <a:ea typeface="+mn-ea"/>
            </a:endParaRPr>
          </a:p>
          <a:p>
            <a:r>
              <a:rPr kumimoji="1" lang="ja-JP" altLang="en-US" sz="1200" dirty="0">
                <a:latin typeface="+mn-ea"/>
                <a:ea typeface="+mn-ea"/>
              </a:rPr>
              <a:t>また、県内の児童が新型コロナウイルスに感染していることがわかった直後に、役場や学校に、児童や家族の住所、氏名、職業の公表や、濃厚接触者の情報を要求したりする電話が複数かかる事案が発生しました。</a:t>
            </a:r>
            <a:endParaRPr kumimoji="1" lang="ja-JP" altLang="en-US" sz="1200" dirty="0">
              <a:latin typeface="+mn-ea"/>
              <a:ea typeface="+mn-ea"/>
            </a:endParaRPr>
          </a:p>
          <a:p>
            <a:r>
              <a:rPr kumimoji="1" lang="ja-JP" altLang="en-US" sz="1200" dirty="0">
                <a:latin typeface="+mn-ea"/>
                <a:ea typeface="+mn-ea"/>
              </a:rPr>
              <a:t>　</a:t>
            </a:r>
            <a:endParaRPr sz="1200">
              <a:latin typeface="+mn-ea"/>
              <a:ea typeface="+mn-ea"/>
            </a:endParaRPr>
          </a:p>
          <a:p>
            <a:endParaRPr kumimoji="1" lang="ja-JP" altLang="en-US" sz="1200" dirty="0">
              <a:latin typeface="+mn-ea"/>
              <a:ea typeface="+mn-ea"/>
            </a:endParaRPr>
          </a:p>
        </p:txBody>
      </p:sp>
      <p:sp>
        <p:nvSpPr>
          <p:cNvPr id="1164" name="四角形 389"/>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6" name="四角形 673"/>
          <p:cNvSpPr>
            <a:spLocks noGrp="1" noRot="1" noChangeAspect="1"/>
          </p:cNvSpPr>
          <p:nvPr>
            <p:ph type="sldImg" idx="2"/>
          </p:nvPr>
        </p:nvSpPr>
        <p:spPr>
          <a:prstGeom prst="rect">
            <a:avLst/>
          </a:prstGeom>
        </p:spPr>
        <p:txBody>
          <a:bodyPr/>
          <a:lstStyle/>
          <a:p>
            <a:endParaRPr kumimoji="1" lang="ja-JP" altLang="en-US"/>
          </a:p>
        </p:txBody>
      </p:sp>
      <p:sp>
        <p:nvSpPr>
          <p:cNvPr id="1177" name="四角形 674"/>
          <p:cNvSpPr>
            <a:spLocks noGrp="1"/>
          </p:cNvSpPr>
          <p:nvPr>
            <p:ph type="body" sz="quarter" idx="3"/>
          </p:nvPr>
        </p:nvSpPr>
        <p:spPr>
          <a:prstGeom prst="rect">
            <a:avLst/>
          </a:prstGeom>
        </p:spPr>
        <p:txBody>
          <a:bodyPr/>
          <a:lstStyle/>
          <a:p>
            <a:r>
              <a:rPr lang="ja-JP" altLang="en-US" sz="1200">
                <a:latin typeface="+mn-ea"/>
                <a:ea typeface="+mn-ea"/>
              </a:rPr>
              <a:t>感染症でいうと、ハンセン病についても、誤った知識によって偏見・差別・人権侵害が起きたことが今も問題とされています。</a:t>
            </a:r>
            <a:endParaRPr lang="ja-JP" altLang="en-US" sz="1200">
              <a:latin typeface="+mn-ea"/>
              <a:ea typeface="+mn-ea"/>
            </a:endParaRPr>
          </a:p>
          <a:p>
            <a:r>
              <a:rPr lang="ja-JP" altLang="en-US" sz="1200">
                <a:latin typeface="+mn-ea"/>
                <a:ea typeface="+mn-ea"/>
              </a:rPr>
              <a:t>ハンセン病と新型コロナウイルス感染症は単純に比較できないものの、感染症に対する誤った知識や見解が偏見や差別につながるということはどちらも共通していると言えます。</a:t>
            </a:r>
            <a:endParaRPr kumimoji="1" lang="ja-JP" altLang="en-US" sz="1200">
              <a:latin typeface="+mn-ea"/>
              <a:ea typeface="+mn-ea"/>
            </a:endParaRPr>
          </a:p>
          <a:p>
            <a:endParaRPr kumimoji="1" lang="ja-JP" altLang="en-US" sz="1200">
              <a:latin typeface="+mn-ea"/>
              <a:ea typeface="+mn-ea"/>
            </a:endParaRPr>
          </a:p>
          <a:p>
            <a:r>
              <a:rPr kumimoji="1" lang="ja-JP" altLang="en-US" sz="1200">
                <a:latin typeface="+mn-ea"/>
                <a:ea typeface="+mn-ea"/>
              </a:rPr>
              <a:t>先ほど説明したように、感染者や濃厚接触者を過剰に避けたり避難したりする事例等、その人の人格まで全否定する偏見や差別、誹謗中傷が社会問題となっています。</a:t>
            </a:r>
            <a:endParaRPr sz="1200">
              <a:latin typeface="+mn-ea"/>
              <a:ea typeface="+mn-ea"/>
            </a:endParaRPr>
          </a:p>
          <a:p>
            <a:endParaRPr kumimoji="1" lang="ja-JP" altLang="en-US" sz="1200">
              <a:latin typeface="+mn-ea"/>
              <a:ea typeface="+mn-ea"/>
            </a:endParaRPr>
          </a:p>
          <a:p>
            <a:endParaRPr kumimoji="1" lang="ja-JP" altLang="en-US" sz="1200">
              <a:latin typeface="+mn-ea"/>
              <a:ea typeface="+mn-ea"/>
            </a:endParaRPr>
          </a:p>
        </p:txBody>
      </p:sp>
      <p:sp>
        <p:nvSpPr>
          <p:cNvPr id="1178" name="四角形 675"/>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4" name="四角形 220"/>
          <p:cNvSpPr>
            <a:spLocks noGrp="1" noRot="1" noChangeAspect="1"/>
          </p:cNvSpPr>
          <p:nvPr>
            <p:ph type="sldImg" idx="2"/>
          </p:nvPr>
        </p:nvSpPr>
        <p:spPr>
          <a:prstGeom prst="rect">
            <a:avLst/>
          </a:prstGeom>
        </p:spPr>
        <p:txBody>
          <a:bodyPr/>
          <a:lstStyle/>
          <a:p>
            <a:endParaRPr kumimoji="1" lang="ja-JP" altLang="en-US"/>
          </a:p>
        </p:txBody>
      </p:sp>
      <p:sp>
        <p:nvSpPr>
          <p:cNvPr id="1185" name="四角形 221"/>
          <p:cNvSpPr>
            <a:spLocks noGrp="1"/>
          </p:cNvSpPr>
          <p:nvPr>
            <p:ph type="body" sz="quarter" idx="3"/>
          </p:nvPr>
        </p:nvSpPr>
        <p:spPr>
          <a:prstGeom prst="rect">
            <a:avLst/>
          </a:prstGeom>
        </p:spPr>
        <p:txBody>
          <a:bodyPr/>
          <a:lstStyle/>
          <a:p>
            <a:r>
              <a:rPr lang="ja-JP" altLang="en-US" sz="1200" b="0" i="0" dirty="0">
                <a:solidFill>
                  <a:schemeClr val="tx1"/>
                </a:solidFill>
                <a:effectLst/>
                <a:latin typeface="+mn-ea"/>
                <a:ea typeface="+mn-ea"/>
              </a:rPr>
              <a:t>さらに、新型コロナのワクチン接種に関連したハラスメントが懸念されており、ワクチン接種が拡大していく中、大きな問題となってくるかもしれません。</a:t>
            </a:r>
            <a:endParaRPr lang="en-US" altLang="ja-JP" sz="1200" b="0" i="0" dirty="0">
              <a:solidFill>
                <a:schemeClr val="tx1"/>
              </a:solidFill>
              <a:effectLst/>
              <a:latin typeface="+mn-ea"/>
              <a:ea typeface="+mn-ea"/>
            </a:endParaRPr>
          </a:p>
          <a:p>
            <a:r>
              <a:rPr lang="ja-JP" altLang="en-US" sz="1200" b="0" i="0" dirty="0">
                <a:solidFill>
                  <a:schemeClr val="tx1"/>
                </a:solidFill>
                <a:effectLst/>
                <a:latin typeface="+mn-ea"/>
                <a:ea typeface="+mn-ea"/>
              </a:rPr>
              <a:t>国は、感染まん延を防ぐため、妊婦を除き、接種を努力義務としています。努力義務は</a:t>
            </a:r>
            <a:r>
              <a:rPr lang="ja-JP" altLang="en-US" sz="1200" b="0" i="0" u="none" strike="noStrike" dirty="0">
                <a:solidFill>
                  <a:schemeClr val="tx1"/>
                </a:solidFill>
                <a:effectLst/>
                <a:latin typeface="+mn-ea"/>
                <a:ea typeface="+mn-ea"/>
              </a:rPr>
              <a:t>予防接種</a:t>
            </a:r>
            <a:r>
              <a:rPr lang="ja-JP" altLang="en-US" sz="1200" b="0" i="0" dirty="0">
                <a:solidFill>
                  <a:schemeClr val="tx1"/>
                </a:solidFill>
                <a:effectLst/>
                <a:latin typeface="+mn-ea"/>
                <a:ea typeface="+mn-ea"/>
              </a:rPr>
              <a:t>法に規定され、はしか</a:t>
            </a:r>
            <a:r>
              <a:rPr lang="ja-JP" altLang="en-US" sz="1200" b="0" i="0" dirty="0">
                <a:solidFill>
                  <a:schemeClr val="tx1"/>
                </a:solidFill>
                <a:effectLst/>
                <a:latin typeface="+mn-ea"/>
                <a:ea typeface="+mn-ea"/>
              </a:rPr>
              <a:t>や風しんの予防接種にも適用されていますが、強制ではありません。</a:t>
            </a:r>
            <a:endParaRPr lang="ja-JP" altLang="en-US" sz="1200" b="0" i="0" dirty="0">
              <a:solidFill>
                <a:schemeClr val="tx1"/>
              </a:solidFill>
              <a:effectLst/>
              <a:latin typeface="+mn-ea"/>
              <a:ea typeface="+mn-ea"/>
            </a:endParaRPr>
          </a:p>
          <a:p>
            <a:r>
              <a:rPr lang="ja-JP" altLang="en-US" sz="1200" b="0" i="0" dirty="0">
                <a:solidFill>
                  <a:schemeClr val="tx1"/>
                </a:solidFill>
                <a:effectLst/>
                <a:latin typeface="+mn-ea"/>
                <a:ea typeface="+mn-ea"/>
              </a:rPr>
              <a:t>厚生労働省は「同意がある場合に限る」とし、周りが接種を強いることや、接種を受けていない人に職場や学校などで差別的な扱いがないよう求めています。</a:t>
            </a:r>
            <a:endParaRPr lang="ja-JP" altLang="en-US" sz="1200" b="0" i="0" dirty="0">
              <a:solidFill>
                <a:schemeClr val="tx1"/>
              </a:solidFill>
              <a:effectLst/>
              <a:latin typeface="+mn-ea"/>
              <a:ea typeface="+mn-ea"/>
            </a:endParaRPr>
          </a:p>
          <a:p>
            <a:endParaRPr kumimoji="1" lang="en-US" altLang="ja-JP" sz="1200" b="0" i="0" dirty="0">
              <a:solidFill>
                <a:schemeClr val="tx1"/>
              </a:solidFill>
              <a:effectLst/>
              <a:latin typeface="+mn-ea"/>
              <a:ea typeface="+mn-ea"/>
            </a:endParaRPr>
          </a:p>
          <a:p>
            <a:r>
              <a:rPr kumimoji="1" lang="ja-JP" altLang="en-US" sz="1200" b="0" i="0" dirty="0">
                <a:solidFill>
                  <a:schemeClr val="tx1"/>
                </a:solidFill>
                <a:effectLst/>
                <a:latin typeface="+mn-ea"/>
                <a:ea typeface="+mn-ea"/>
              </a:rPr>
              <a:t>　しかし、</a:t>
            </a:r>
            <a:r>
              <a:rPr kumimoji="1" lang="en-US" altLang="ja-JP" sz="1200" b="0" i="0" dirty="0">
                <a:solidFill>
                  <a:schemeClr val="tx1"/>
                </a:solidFill>
                <a:effectLst/>
                <a:latin typeface="+mn-ea"/>
                <a:ea typeface="+mn-ea"/>
              </a:rPr>
              <a:t>【</a:t>
            </a:r>
            <a:r>
              <a:rPr kumimoji="1" lang="ja-JP" altLang="en-US" sz="1200" b="0" i="0" dirty="0">
                <a:solidFill>
                  <a:schemeClr val="tx1"/>
                </a:solidFill>
                <a:effectLst/>
                <a:latin typeface="+mn-ea"/>
                <a:ea typeface="+mn-ea"/>
              </a:rPr>
              <a:t>一例を読む</a:t>
            </a:r>
            <a:r>
              <a:rPr kumimoji="1" lang="en-US" altLang="ja-JP" sz="1200" b="0" i="0" dirty="0">
                <a:solidFill>
                  <a:schemeClr val="tx1"/>
                </a:solidFill>
                <a:effectLst/>
                <a:latin typeface="+mn-ea"/>
                <a:ea typeface="+mn-ea"/>
              </a:rPr>
              <a:t>】</a:t>
            </a:r>
            <a:r>
              <a:rPr kumimoji="1" lang="ja-JP" altLang="en-US" sz="1200" b="0" i="0" dirty="0">
                <a:solidFill>
                  <a:schemeClr val="tx1"/>
                </a:solidFill>
                <a:effectLst/>
                <a:latin typeface="+mn-ea"/>
                <a:ea typeface="+mn-ea"/>
              </a:rPr>
              <a:t>のようなハラスメントが起こっています。</a:t>
            </a:r>
            <a:endParaRPr kumimoji="1" lang="ja-JP" altLang="en-US" sz="1200" dirty="0">
              <a:solidFill>
                <a:schemeClr val="tx1"/>
              </a:solidFill>
              <a:latin typeface="+mn-ea"/>
              <a:ea typeface="+mn-ea"/>
            </a:endParaRPr>
          </a:p>
        </p:txBody>
      </p:sp>
      <p:sp>
        <p:nvSpPr>
          <p:cNvPr id="1186" name="四角形 222"/>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9</a:t>
            </a:fld>
            <a:endParaRPr kumimoji="1" lang="ja-JP" altLang="en-US"/>
          </a:p>
        </p:txBody>
      </p:sp>
    </p:spTree>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457200" y="1652803"/>
            <a:ext cx="8229600" cy="134414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457200" y="3092963"/>
            <a:ext cx="8229600" cy="2304256"/>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457200" y="1736813"/>
            <a:ext cx="8229600" cy="423646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9"/>
            <a:ext cx="2057400" cy="5698644"/>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457200" y="274639"/>
            <a:ext cx="6019800" cy="569864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457200" y="1736813"/>
            <a:ext cx="8229600" cy="428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457200" y="2948947"/>
            <a:ext cx="8229600" cy="1056117"/>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457200" y="1184749"/>
            <a:ext cx="8229600" cy="1764197"/>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457200" y="1736815"/>
            <a:ext cx="3970784"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4680012" y="1736815"/>
            <a:ext cx="4006788" cy="42364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457200" y="1535113"/>
            <a:ext cx="397078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457200" y="2174875"/>
            <a:ext cx="3970784"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4716016" y="1535113"/>
            <a:ext cx="397078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4716016" y="2174875"/>
            <a:ext cx="3970784" cy="379840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457201" y="273049"/>
            <a:ext cx="3008313" cy="116205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3635896" y="273052"/>
            <a:ext cx="4727438" cy="564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457202" y="1700808"/>
            <a:ext cx="3008312" cy="42724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792288" y="4689140"/>
            <a:ext cx="5486400" cy="566739"/>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792288" y="212643"/>
            <a:ext cx="5486400" cy="437882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792288" y="5301209"/>
            <a:ext cx="5486400" cy="6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2519772" y="6237312"/>
            <a:ext cx="4104456" cy="36512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457200" y="418653"/>
            <a:ext cx="8229600" cy="994123"/>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457200" y="1736813"/>
            <a:ext cx="8229600" cy="4281339"/>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457200" y="6237312"/>
            <a:ext cx="1882552" cy="36512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2022/3/2</a:t>
            </a:fld>
            <a:endParaRPr lang="ja-JP" altLang="en-US" dirty="0"/>
          </a:p>
        </p:txBody>
      </p:sp>
      <p:sp>
        <p:nvSpPr>
          <p:cNvPr id="1029" name="スライド番号プレースホルダー 5"/>
          <p:cNvSpPr>
            <a:spLocks noGrp="1"/>
          </p:cNvSpPr>
          <p:nvPr>
            <p:ph type="sldNum" sz="quarter" idx="4"/>
          </p:nvPr>
        </p:nvSpPr>
        <p:spPr>
          <a:xfrm>
            <a:off x="6768244" y="6237312"/>
            <a:ext cx="1918556" cy="36512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slideLayout" Target="../slideLayouts/slideLayout1.xml" /><Relationship Id="rId3"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0.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1.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image" Target="../media/image3.png" /><Relationship Id="rId2" Type="http://schemas.openxmlformats.org/officeDocument/2006/relationships/slideLayout" Target="../slideLayouts/slideLayout2.xml" /><Relationship Id="rId3"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7.xml" /><Relationship Id="rId3"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07" name="オブジェクト 2982" descr="ひまわり畑のイラスト（横長・背景素材）"/>
          <p:cNvPicPr>
            <a:picLocks noChangeAspect="1"/>
          </p:cNvPicPr>
          <p:nvPr/>
        </p:nvPicPr>
        <p:blipFill>
          <a:blip r:embed="rId1"/>
          <a:stretch>
            <a:fillRect/>
          </a:stretch>
        </p:blipFill>
        <p:spPr>
          <a:xfrm>
            <a:off x="739371" y="1110977"/>
            <a:ext cx="7664973" cy="4704762"/>
          </a:xfrm>
          <a:prstGeom prst="rect">
            <a:avLst/>
          </a:prstGeom>
          <a:noFill/>
          <a:ln>
            <a:miter/>
          </a:ln>
        </p:spPr>
      </p:pic>
      <p:sp>
        <p:nvSpPr>
          <p:cNvPr id="1108" name="四角形 169"/>
          <p:cNvSpPr>
            <a:spLocks noGrp="1"/>
          </p:cNvSpPr>
          <p:nvPr>
            <p:ph type="ctrTitle"/>
          </p:nvPr>
        </p:nvSpPr>
        <p:spPr>
          <a:xfrm>
            <a:off x="932253" y="1843034"/>
            <a:ext cx="7279210" cy="1448545"/>
          </a:xfrm>
          <a:prstGeom prst="rect">
            <a:avLst/>
          </a:prstGeom>
        </p:spPr>
        <p:txBody>
          <a:bodyPr>
            <a:normAutofit/>
          </a:bodyPr>
          <a:lstStyle/>
          <a:p>
            <a:r>
              <a:rPr lang="ja-JP" altLang="en-US" sz="4000">
                <a:latin typeface="ＭＳ ゴシック"/>
                <a:ea typeface="ＭＳ ゴシック"/>
              </a:rPr>
              <a:t>大人社会での偏見、差別、</a:t>
            </a:r>
            <a:endParaRPr lang="ja-JP" altLang="en-US" sz="4000">
              <a:latin typeface="ＭＳ ゴシック"/>
              <a:ea typeface="ＭＳ ゴシック"/>
            </a:endParaRPr>
          </a:p>
          <a:p>
            <a:r>
              <a:rPr lang="ja-JP" altLang="en-US" sz="4000">
                <a:latin typeface="ＭＳ ゴシック"/>
                <a:ea typeface="ＭＳ ゴシック"/>
              </a:rPr>
              <a:t>人権侵害</a:t>
            </a:r>
            <a:endParaRPr lang="ja-JP" altLang="en-US" sz="4000">
              <a:latin typeface="ＭＳ ゴシック"/>
              <a:ea typeface="ＭＳ ゴシック"/>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8" name="タイトル 261"/>
          <p:cNvSpPr/>
          <p:nvPr/>
        </p:nvSpPr>
        <p:spPr>
          <a:xfrm>
            <a:off x="0" y="0"/>
            <a:ext cx="9144000" cy="9052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4000" dirty="0">
                <a:solidFill>
                  <a:schemeClr val="bg1"/>
                </a:solidFill>
                <a:latin typeface="HGS創英角ﾎﾟｯﾌﾟ体"/>
                <a:ea typeface="HGS創英角ﾎﾟｯﾌﾟ体"/>
              </a:rPr>
              <a:t>それぞれの事情を尊重して</a:t>
            </a:r>
          </a:p>
        </p:txBody>
      </p:sp>
      <p:sp>
        <p:nvSpPr>
          <p:cNvPr id="1189" name="四角形 278"/>
          <p:cNvSpPr/>
          <p:nvPr/>
        </p:nvSpPr>
        <p:spPr>
          <a:xfrm>
            <a:off x="256231" y="1162458"/>
            <a:ext cx="8639013" cy="4494704"/>
          </a:xfrm>
          <a:prstGeom prst="rect">
            <a:avLst/>
          </a:prstGeom>
        </p:spPr>
        <p:txBody>
          <a:bodyPr>
            <a:normAutofit fontScale="85000" lnSpcReduction="1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2800" dirty="0">
                <a:latin typeface="HG丸ｺﾞｼｯｸM-PRO"/>
                <a:ea typeface="HG丸ｺﾞｼｯｸM-PRO"/>
              </a:rPr>
              <a:t>○日本で接種が行われている新型コロナワクチンは、いずれ</a:t>
            </a:r>
          </a:p>
          <a:p>
            <a:pPr algn="l"/>
            <a:r>
              <a:rPr kumimoji="1" lang="ja-JP" altLang="en-US" sz="2800" dirty="0">
                <a:latin typeface="HG丸ｺﾞｼｯｸM-PRO"/>
                <a:ea typeface="HG丸ｺﾞｼｯｸM-PRO"/>
              </a:rPr>
              <a:t>　も、新型コロナウイルス感染症の発症を予防する高い効果</a:t>
            </a:r>
          </a:p>
          <a:p>
            <a:pPr algn="l"/>
            <a:r>
              <a:rPr kumimoji="1" lang="ja-JP" altLang="en-US" sz="2800" dirty="0">
                <a:latin typeface="HG丸ｺﾞｼｯｸM-PRO"/>
                <a:ea typeface="HG丸ｺﾞｼｯｸM-PRO"/>
              </a:rPr>
              <a:t>　があり、また、重症化を予防する効果が期待されています。</a:t>
            </a:r>
          </a:p>
          <a:p>
            <a:pPr algn="l"/>
            <a:endParaRPr kumimoji="1" lang="ja-JP" altLang="en-US" sz="2800" dirty="0">
              <a:latin typeface="HG丸ｺﾞｼｯｸM-PRO"/>
              <a:ea typeface="HG丸ｺﾞｼｯｸM-PRO"/>
            </a:endParaRPr>
          </a:p>
          <a:p>
            <a:pPr algn="l"/>
            <a:r>
              <a:rPr kumimoji="1" lang="ja-JP" altLang="en-US" sz="2800" dirty="0">
                <a:latin typeface="HG丸ｺﾞｼｯｸM-PRO"/>
                <a:ea typeface="HG丸ｺﾞｼｯｸM-PRO"/>
              </a:rPr>
              <a:t>○しかし様々な事情、理由により接種しないことを選択する</a:t>
            </a:r>
            <a:endParaRPr lang="ja-JP" altLang="en-US" dirty="0"/>
          </a:p>
          <a:p>
            <a:pPr algn="l"/>
            <a:r>
              <a:rPr kumimoji="1" lang="ja-JP" altLang="en-US" sz="2800" dirty="0">
                <a:latin typeface="HG丸ｺﾞｼｯｸM-PRO"/>
                <a:ea typeface="HG丸ｺﾞｼｯｸM-PRO"/>
              </a:rPr>
              <a:t>　人、選択せざるを得ない人がいます。</a:t>
            </a:r>
            <a:endParaRPr kumimoji="1" lang="en-US" altLang="ja-JP" sz="2800" dirty="0">
              <a:latin typeface="HG丸ｺﾞｼｯｸM-PRO"/>
              <a:ea typeface="HG丸ｺﾞｼｯｸM-PRO"/>
            </a:endParaRPr>
          </a:p>
          <a:p>
            <a:pPr algn="l"/>
            <a:endParaRPr lang="ja-JP" altLang="en-US" dirty="0"/>
          </a:p>
          <a:p>
            <a:pPr algn="l"/>
            <a:r>
              <a:rPr kumimoji="1" lang="ja-JP" altLang="en-US" sz="2800" dirty="0">
                <a:latin typeface="HG丸ｺﾞｼｯｸM-PRO"/>
                <a:ea typeface="HG丸ｺﾞｼｯｸM-PRO"/>
              </a:rPr>
              <a:t>　・ワクチンの成分に対し、アナフィラキシーなど重度</a:t>
            </a:r>
            <a:endParaRPr lang="ja-JP" altLang="en-US" dirty="0"/>
          </a:p>
          <a:p>
            <a:pPr algn="l"/>
            <a:r>
              <a:rPr kumimoji="1" lang="ja-JP" altLang="en-US" sz="2800" dirty="0">
                <a:latin typeface="HG丸ｺﾞｼｯｸM-PRO"/>
                <a:ea typeface="HG丸ｺﾞｼｯｸM-PRO"/>
              </a:rPr>
              <a:t>　　の過敏症の既往歴のある方</a:t>
            </a:r>
          </a:p>
          <a:p>
            <a:pPr algn="l"/>
            <a:r>
              <a:rPr kumimoji="1" lang="ja-JP" altLang="en-US" sz="2800" dirty="0">
                <a:latin typeface="HG丸ｺﾞｼｯｸM-PRO"/>
                <a:ea typeface="HG丸ｺﾞｼｯｸM-PRO"/>
              </a:rPr>
              <a:t>　・上記以外で、予防接種を受けることが不適当な状態</a:t>
            </a:r>
            <a:endParaRPr lang="ja-JP" altLang="en-US" dirty="0"/>
          </a:p>
          <a:p>
            <a:pPr algn="l"/>
            <a:r>
              <a:rPr kumimoji="1" lang="ja-JP" altLang="en-US" sz="2800" dirty="0">
                <a:latin typeface="HG丸ｺﾞｼｯｸM-PRO"/>
                <a:ea typeface="HG丸ｺﾞｼｯｸM-PRO"/>
              </a:rPr>
              <a:t>　　にある方</a:t>
            </a:r>
            <a:endParaRPr kumimoji="1" lang="ja-JP" altLang="en-US" dirty="0"/>
          </a:p>
        </p:txBody>
      </p:sp>
      <p:sp>
        <p:nvSpPr>
          <p:cNvPr id="1190" name="テキスト 325"/>
          <p:cNvSpPr txBox="1"/>
          <p:nvPr/>
        </p:nvSpPr>
        <p:spPr>
          <a:xfrm>
            <a:off x="4142009" y="6136785"/>
            <a:ext cx="4965991" cy="676215"/>
          </a:xfrm>
          <a:prstGeom prst="rect">
            <a:avLst/>
          </a:prstGeom>
        </p:spPr>
        <p:txBody>
          <a:bodyPr wrap="square">
            <a:spAutoFit/>
          </a:bodyPr>
          <a:lstStyle/>
          <a:p>
            <a:pPr algn="r"/>
            <a:endParaRPr kumimoji="1" lang="ja-JP" altLang="en-US" sz="2000" dirty="0"/>
          </a:p>
          <a:p>
            <a:pPr algn="r"/>
            <a:r>
              <a:rPr kumimoji="1" lang="ja-JP" altLang="en-US" dirty="0"/>
              <a:t>引用：</a:t>
            </a:r>
            <a:r>
              <a:rPr lang="ja-JP" altLang="en-US" dirty="0"/>
              <a:t>新型コロナワクチン</a:t>
            </a:r>
            <a:r>
              <a:rPr lang="en-US" altLang="ja-JP" dirty="0"/>
              <a:t>Q&amp;A</a:t>
            </a:r>
            <a:r>
              <a:rPr lang="ja-JP" altLang="en-US" dirty="0"/>
              <a:t>｜厚生労働省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sp>
        <p:nvSpPr>
          <p:cNvPr id="1196" name="テキスト ボックス 3"/>
          <p:cNvSpPr>
            <a:spLocks noChangeArrowheads="1"/>
          </p:cNvSpPr>
          <p:nvPr/>
        </p:nvSpPr>
        <p:spPr>
          <a:xfrm>
            <a:off x="592604" y="2414676"/>
            <a:ext cx="3921125" cy="768350"/>
          </a:xfrm>
          <a:prstGeom prst="rect">
            <a:avLst/>
          </a:prstGeom>
          <a:noFill/>
          <a:ln w="38100">
            <a:solidFill>
              <a:srgbClr val="000000"/>
            </a:solidFill>
            <a:round/>
            <a:headEnd/>
            <a:tailEnd/>
          </a:ln>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fontAlgn="base">
              <a:spcBef>
                <a:spcPct val="0"/>
              </a:spcBef>
              <a:spcAft>
                <a:spcPct val="0"/>
              </a:spcAft>
              <a:buFontTx/>
              <a:buNone/>
            </a:pPr>
            <a:r>
              <a:rPr lang="ja-JP" altLang="en-US" sz="4400" b="1" dirty="0">
                <a:solidFill>
                  <a:srgbClr val="000000"/>
                </a:solidFill>
                <a:latin typeface="HG丸ｺﾞｼｯｸM-PRO" panose="020F0600000000000000" pitchFamily="50" charset="-128"/>
                <a:ea typeface="HG丸ｺﾞｼｯｸM-PRO" panose="020F0600000000000000" pitchFamily="50" charset="-128"/>
              </a:rPr>
              <a:t>人権教育</a:t>
            </a:r>
          </a:p>
        </p:txBody>
      </p:sp>
      <p:sp>
        <p:nvSpPr>
          <p:cNvPr id="1197" name="テキスト ボックス 4"/>
          <p:cNvSpPr>
            <a:spLocks noChangeArrowheads="1"/>
          </p:cNvSpPr>
          <p:nvPr/>
        </p:nvSpPr>
        <p:spPr>
          <a:xfrm>
            <a:off x="4496267" y="2414675"/>
            <a:ext cx="4144962" cy="768350"/>
          </a:xfrm>
          <a:prstGeom prst="rect">
            <a:avLst/>
          </a:prstGeom>
          <a:noFill/>
          <a:ln w="38100">
            <a:solidFill>
              <a:schemeClr val="tx1"/>
            </a:solidFill>
            <a:round/>
            <a:headEnd/>
            <a:tailEnd/>
          </a:ln>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fontAlgn="base">
              <a:spcBef>
                <a:spcPct val="0"/>
              </a:spcBef>
              <a:spcAft>
                <a:spcPct val="0"/>
              </a:spcAft>
              <a:buFontTx/>
              <a:buNone/>
            </a:pPr>
            <a:r>
              <a:rPr lang="ja-JP" altLang="en-US" sz="4400" b="1" dirty="0">
                <a:solidFill>
                  <a:srgbClr val="000000"/>
                </a:solidFill>
                <a:latin typeface="HG丸ｺﾞｼｯｸM-PRO" panose="020F0600000000000000" pitchFamily="50" charset="-128"/>
                <a:ea typeface="HG丸ｺﾞｼｯｸM-PRO" panose="020F0600000000000000" pitchFamily="50" charset="-128"/>
              </a:rPr>
              <a:t>人権啓発</a:t>
            </a:r>
          </a:p>
        </p:txBody>
      </p:sp>
      <p:sp>
        <p:nvSpPr>
          <p:cNvPr id="1198" name="テキスト ボックス 5"/>
          <p:cNvSpPr txBox="1">
            <a:spLocks noChangeArrowheads="1"/>
          </p:cNvSpPr>
          <p:nvPr/>
        </p:nvSpPr>
        <p:spPr>
          <a:xfrm>
            <a:off x="592604" y="1607882"/>
            <a:ext cx="8040687" cy="768548"/>
          </a:xfrm>
          <a:prstGeom prst="rect">
            <a:avLst/>
          </a:prstGeom>
          <a:noFill/>
          <a:ln w="9525">
            <a:solidFill>
              <a:schemeClr val="tx1"/>
            </a:solidFill>
            <a:miter lim="800000"/>
            <a:headEnd/>
            <a:tailEnd/>
          </a:ln>
        </p:spPr>
        <p:txBody>
          <a:bodyPr>
            <a:spAutoFit/>
          </a:bodyPr>
          <a:lstStyle>
            <a:lvl1pPr>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fontAlgn="base">
              <a:spcBef>
                <a:spcPct val="0"/>
              </a:spcBef>
              <a:spcAft>
                <a:spcPct val="0"/>
              </a:spcAft>
              <a:buFontTx/>
              <a:buNone/>
            </a:pPr>
            <a:r>
              <a:rPr lang="ja-JP" altLang="en-US" sz="4400" b="1" dirty="0">
                <a:solidFill>
                  <a:srgbClr val="FF0000"/>
                </a:solidFill>
                <a:latin typeface="HG丸ｺﾞｼｯｸM-PRO" panose="020F0600000000000000" pitchFamily="50" charset="-128"/>
                <a:ea typeface="HG丸ｺﾞｼｯｸM-PRO" panose="020F0600000000000000" pitchFamily="50" charset="-128"/>
              </a:rPr>
              <a:t>感染症について正しく知る</a:t>
            </a:r>
            <a:endParaRPr lang="en-US" altLang="ja-JP" sz="4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99" name="テキスト ボックス 6"/>
          <p:cNvSpPr txBox="1"/>
          <p:nvPr/>
        </p:nvSpPr>
        <p:spPr>
          <a:xfrm>
            <a:off x="491862" y="5413058"/>
            <a:ext cx="8199437" cy="1322546"/>
          </a:xfrm>
          <a:prstGeom prst="rect">
            <a:avLst/>
          </a:prstGeom>
          <a:noFill/>
          <a:ln w="28575">
            <a:solidFill>
              <a:srgbClr val="FF0000"/>
            </a:solidFill>
          </a:ln>
        </p:spPr>
        <p:txBody>
          <a:bodyPr>
            <a:spAutoFit/>
          </a:bodyPr>
          <a:lstStyle/>
          <a:p>
            <a:pPr fontAlgn="base">
              <a:spcBef>
                <a:spcPct val="0"/>
              </a:spcBef>
              <a:spcAft>
                <a:spcPct val="0"/>
              </a:spcAft>
              <a:defRPr/>
            </a:pPr>
            <a:r>
              <a:rPr lang="ja-JP" altLang="en-US" sz="4000" b="0" dirty="0">
                <a:solidFill>
                  <a:schemeClr val="tx1"/>
                </a:solidFill>
                <a:latin typeface="HG丸ｺﾞｼｯｸM-PRO" panose="020F0600000000000000" pitchFamily="50" charset="-128"/>
                <a:ea typeface="HG丸ｺﾞｼｯｸM-PRO" panose="020F0600000000000000" pitchFamily="50" charset="-128"/>
              </a:rPr>
              <a:t>自分の人権を守り、他者の人権を守るための実践的な行動をする</a:t>
            </a:r>
          </a:p>
        </p:txBody>
      </p:sp>
      <p:sp>
        <p:nvSpPr>
          <p:cNvPr id="1200" name="右矢印 7"/>
          <p:cNvSpPr/>
          <p:nvPr/>
        </p:nvSpPr>
        <p:spPr>
          <a:xfrm rot="5400000">
            <a:off x="4231974" y="3142036"/>
            <a:ext cx="451450" cy="688975"/>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srgbClr val="FFFFFF"/>
              </a:solidFill>
            </a:endParaRPr>
          </a:p>
        </p:txBody>
      </p:sp>
      <p:sp>
        <p:nvSpPr>
          <p:cNvPr id="1201" name="テキスト ボックス 1"/>
          <p:cNvSpPr/>
          <p:nvPr/>
        </p:nvSpPr>
        <p:spPr>
          <a:xfrm>
            <a:off x="2093912" y="3869118"/>
            <a:ext cx="4727575" cy="866923"/>
          </a:xfrm>
          <a:prstGeom prst="roundRect">
            <a:avLst>
              <a:gd name="adj" fmla="val 31493"/>
            </a:avLst>
          </a:prstGeom>
          <a:solidFill>
            <a:srgbClr val="FFFFCC"/>
          </a:solidFill>
          <a:ln>
            <a:solidFill>
              <a:srgbClr val="FFC000"/>
            </a:solidFill>
          </a:ln>
        </p:spPr>
        <p:txBody>
          <a:bodyPr>
            <a:spAutoFit/>
          </a:bodyPr>
          <a:lstStyle/>
          <a:p>
            <a:pPr algn="ctr" fontAlgn="base">
              <a:spcBef>
                <a:spcPct val="0"/>
              </a:spcBef>
              <a:spcAft>
                <a:spcPct val="0"/>
              </a:spcAft>
              <a:defRPr/>
            </a:pPr>
            <a:r>
              <a:rPr lang="ja-JP" altLang="en-US" sz="4000" b="1" dirty="0">
                <a:solidFill>
                  <a:srgbClr val="FF0000"/>
                </a:solidFill>
                <a:latin typeface="HG丸ｺﾞｼｯｸM-PRO" panose="020F0600000000000000" pitchFamily="50" charset="-128"/>
                <a:ea typeface="HG丸ｺﾞｼｯｸM-PRO" panose="020F0600000000000000" pitchFamily="50" charset="-128"/>
              </a:rPr>
              <a:t>正しく判断する</a:t>
            </a:r>
            <a:endParaRPr>
              <a:solidFill>
                <a:srgbClr val="FF0000"/>
              </a:solidFill>
            </a:endParaRPr>
          </a:p>
        </p:txBody>
      </p:sp>
      <p:sp>
        <p:nvSpPr>
          <p:cNvPr id="1202" name="右矢印 9"/>
          <p:cNvSpPr/>
          <p:nvPr/>
        </p:nvSpPr>
        <p:spPr>
          <a:xfrm rot="5400000">
            <a:off x="4279542" y="4758281"/>
            <a:ext cx="431020" cy="688975"/>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srgbClr val="FFFFFF"/>
              </a:solidFill>
            </a:endParaRPr>
          </a:p>
        </p:txBody>
      </p:sp>
      <p:sp>
        <p:nvSpPr>
          <p:cNvPr id="1203" name="タイトル 207"/>
          <p:cNvSpPr/>
          <p:nvPr/>
        </p:nvSpPr>
        <p:spPr>
          <a:xfrm>
            <a:off x="0" y="0"/>
            <a:ext cx="9144000" cy="9052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b="1">
                <a:solidFill>
                  <a:schemeClr val="bg1"/>
                </a:solidFill>
                <a:latin typeface="HG丸ｺﾞｼｯｸM-PRO"/>
                <a:ea typeface="HG丸ｺﾞｼｯｸM-PRO"/>
              </a:rPr>
              <a:t>差別や偏見を防ぐために</a:t>
            </a:r>
            <a:endParaRPr b="1">
              <a:solidFill>
                <a:schemeClr val="bg1"/>
              </a:solidFill>
              <a:latin typeface="HG丸ｺﾞｼｯｸM-PRO"/>
              <a:ea typeface="HG丸ｺﾞｼｯｸM-PRO"/>
            </a:endParaRPr>
          </a:p>
        </p:txBody>
      </p:sp>
    </p:spTree>
    <p:extLst>
      <p:ext uri="{BB962C8B-B14F-4D97-AF65-F5344CB8AC3E}">
        <p14:creationId xmlns:p14="http://schemas.microsoft.com/office/powerpoint/2010/main" val="4242705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09" name="四角形 340"/>
          <p:cNvSpPr>
            <a:spLocks noGrp="1"/>
          </p:cNvSpPr>
          <p:nvPr>
            <p:ph idx="1"/>
          </p:nvPr>
        </p:nvSpPr>
        <p:spPr>
          <a:xfrm>
            <a:off x="252000" y="1342327"/>
            <a:ext cx="8585157" cy="5253566"/>
          </a:xfrm>
          <a:prstGeom prst="rect">
            <a:avLst/>
          </a:prstGeom>
        </p:spPr>
        <p:txBody>
          <a:bodyPr>
            <a:normAutofit fontScale="62500" lnSpcReduction="20000"/>
          </a:bodyPr>
          <a:lstStyle/>
          <a:p>
            <a:pPr marL="0" indent="0">
              <a:buNone/>
            </a:pPr>
            <a:endParaRPr kumimoji="1" lang="en-US" altLang="ja-JP" dirty="0">
              <a:solidFill>
                <a:srgbClr val="333333"/>
              </a:solidFill>
              <a:latin typeface="HG丸ｺﾞｼｯｸM-PRO" panose="020F0600000000000000" pitchFamily="50" charset="-128"/>
              <a:ea typeface="HG丸ｺﾞｼｯｸM-PRO" panose="020F0600000000000000" pitchFamily="50" charset="-128"/>
            </a:endParaRPr>
          </a:p>
          <a:p>
            <a:pPr marL="0" indent="0">
              <a:buNone/>
            </a:pPr>
            <a:r>
              <a:rPr kumimoji="1" lang="ja-JP" altLang="en-US" sz="4645" dirty="0">
                <a:latin typeface="HG丸ｺﾞｼｯｸM-PRO"/>
                <a:ea typeface="HG丸ｺﾞｼｯｸM-PRO"/>
              </a:rPr>
              <a:t>○日々の取組や地域での生活において、人権に関</a:t>
            </a:r>
            <a:endParaRPr kumimoji="1" lang="ja-JP" altLang="en-US" sz="4645" dirty="0">
              <a:latin typeface="HG丸ｺﾞｼｯｸM-PRO"/>
              <a:ea typeface="HG丸ｺﾞｼｯｸM-PRO"/>
            </a:endParaRPr>
          </a:p>
          <a:p>
            <a:pPr marL="0" indent="0">
              <a:buNone/>
            </a:pPr>
            <a:r>
              <a:rPr kumimoji="1" lang="ja-JP" altLang="en-US" sz="4645" dirty="0">
                <a:latin typeface="HG丸ｺﾞｼｯｸM-PRO"/>
                <a:ea typeface="HG丸ｺﾞｼｯｸM-PRO"/>
              </a:rPr>
              <a:t>　</a:t>
            </a:r>
            <a:r>
              <a:rPr kumimoji="1" lang="ja-JP" altLang="en-US" sz="4645" dirty="0">
                <a:latin typeface="HG丸ｺﾞｼｯｸM-PRO"/>
                <a:ea typeface="HG丸ｺﾞｼｯｸM-PRO"/>
              </a:rPr>
              <a:t>する</a:t>
            </a:r>
            <a:r>
              <a:rPr kumimoji="1" lang="ja-JP" altLang="en-US" sz="4645" dirty="0">
                <a:latin typeface="HG丸ｺﾞｼｯｸM-PRO"/>
                <a:ea typeface="HG丸ｺﾞｼｯｸM-PRO"/>
              </a:rPr>
              <a:t>ア</a:t>
            </a:r>
            <a:r>
              <a:rPr kumimoji="1" lang="ja-JP" altLang="en-US" sz="4645" dirty="0">
                <a:latin typeface="HG丸ｺﾞｼｯｸM-PRO"/>
                <a:ea typeface="HG丸ｺﾞｼｯｸM-PRO"/>
              </a:rPr>
              <a:t>ンテナ</a:t>
            </a:r>
            <a:r>
              <a:rPr kumimoji="1" lang="ja-JP" altLang="en-US" sz="4645" dirty="0">
                <a:latin typeface="HG丸ｺﾞｼｯｸM-PRO"/>
                <a:ea typeface="HG丸ｺﾞｼｯｸM-PRO"/>
              </a:rPr>
              <a:t>を高く立てて行動すること</a:t>
            </a:r>
            <a:r>
              <a:rPr kumimoji="1" lang="ja-JP" altLang="en-US" sz="4645" dirty="0">
                <a:latin typeface="HG丸ｺﾞｼｯｸM-PRO"/>
                <a:ea typeface="HG丸ｺﾞｼｯｸM-PRO"/>
              </a:rPr>
              <a:t>が望ま</a:t>
            </a:r>
            <a:endParaRPr kumimoji="1" lang="ja-JP" altLang="en-US" sz="4645" dirty="0">
              <a:latin typeface="HG丸ｺﾞｼｯｸM-PRO"/>
              <a:ea typeface="HG丸ｺﾞｼｯｸM-PRO"/>
            </a:endParaRPr>
          </a:p>
          <a:p>
            <a:pPr marL="0" indent="0">
              <a:buNone/>
            </a:pPr>
            <a:r>
              <a:rPr kumimoji="1" lang="ja-JP" altLang="en-US" sz="4645" dirty="0">
                <a:latin typeface="HG丸ｺﾞｼｯｸM-PRO"/>
                <a:ea typeface="HG丸ｺﾞｼｯｸM-PRO"/>
              </a:rPr>
              <a:t>　</a:t>
            </a:r>
            <a:r>
              <a:rPr kumimoji="1" lang="ja-JP" altLang="en-US" sz="4645" dirty="0">
                <a:latin typeface="HG丸ｺﾞｼｯｸM-PRO"/>
                <a:ea typeface="HG丸ｺﾞｼｯｸM-PRO"/>
              </a:rPr>
              <a:t>れ</a:t>
            </a:r>
            <a:r>
              <a:rPr kumimoji="1" lang="ja-JP" altLang="en-US" sz="4645" dirty="0">
                <a:latin typeface="HG丸ｺﾞｼｯｸM-PRO"/>
                <a:ea typeface="HG丸ｺﾞｼｯｸM-PRO"/>
              </a:rPr>
              <a:t>ます。</a:t>
            </a:r>
            <a:endParaRPr kumimoji="1" lang="ja-JP" altLang="en-US" sz="4645" dirty="0">
              <a:latin typeface="HG丸ｺﾞｼｯｸM-PRO"/>
              <a:ea typeface="HG丸ｺﾞｼｯｸM-PRO"/>
            </a:endParaRPr>
          </a:p>
          <a:p>
            <a:pPr marL="0" indent="0">
              <a:buNone/>
            </a:pPr>
            <a:endParaRPr kumimoji="1" lang="ja-JP" altLang="en-US" sz="4645" dirty="0">
              <a:latin typeface="HG丸ｺﾞｼｯｸM-PRO"/>
              <a:ea typeface="HG丸ｺﾞｼｯｸM-PRO"/>
            </a:endParaRPr>
          </a:p>
          <a:p>
            <a:pPr marL="0" indent="0">
              <a:buNone/>
            </a:pPr>
            <a:r>
              <a:rPr kumimoji="1" lang="ja-JP" altLang="en-US" sz="4645" dirty="0">
                <a:latin typeface="HG丸ｺﾞｼｯｸM-PRO"/>
                <a:ea typeface="HG丸ｺﾞｼｯｸM-PRO"/>
              </a:rPr>
              <a:t>○わたしたち一人ひとりが人権について他</a:t>
            </a:r>
            <a:r>
              <a:rPr kumimoji="1" lang="ja-JP" altLang="en-US" sz="4645" dirty="0">
                <a:latin typeface="HG丸ｺﾞｼｯｸM-PRO"/>
                <a:ea typeface="HG丸ｺﾞｼｯｸM-PRO"/>
              </a:rPr>
              <a:t>人事</a:t>
            </a:r>
            <a:endParaRPr kumimoji="1" lang="ja-JP" altLang="en-US" sz="4645" dirty="0">
              <a:latin typeface="HG丸ｺﾞｼｯｸM-PRO"/>
              <a:ea typeface="HG丸ｺﾞｼｯｸM-PRO"/>
            </a:endParaRPr>
          </a:p>
          <a:p>
            <a:pPr marL="0" indent="0">
              <a:buNone/>
            </a:pPr>
            <a:r>
              <a:rPr kumimoji="1" lang="ja-JP" altLang="en-US" sz="4645" dirty="0">
                <a:latin typeface="HG丸ｺﾞｼｯｸM-PRO"/>
                <a:ea typeface="HG丸ｺﾞｼｯｸM-PRO"/>
              </a:rPr>
              <a:t>　</a:t>
            </a:r>
            <a:r>
              <a:rPr kumimoji="1" lang="ja-JP" altLang="en-US" sz="4645" dirty="0">
                <a:latin typeface="HG丸ｺﾞｼｯｸM-PRO"/>
                <a:ea typeface="HG丸ｺﾞｼｯｸM-PRO"/>
              </a:rPr>
              <a:t>ではなく、</a:t>
            </a:r>
            <a:r>
              <a:rPr kumimoji="1" lang="ja-JP" altLang="en-US" sz="4645" dirty="0">
                <a:latin typeface="HG丸ｺﾞｼｯｸM-PRO"/>
                <a:ea typeface="HG丸ｺﾞｼｯｸM-PRO"/>
              </a:rPr>
              <a:t>身近な問題・自分事とし</a:t>
            </a:r>
            <a:r>
              <a:rPr kumimoji="1" lang="ja-JP" altLang="en-US" sz="4645" dirty="0">
                <a:latin typeface="HG丸ｺﾞｼｯｸM-PRO"/>
                <a:ea typeface="HG丸ｺﾞｼｯｸM-PRO"/>
              </a:rPr>
              <a:t>て</a:t>
            </a:r>
            <a:r>
              <a:rPr kumimoji="1" lang="ja-JP" altLang="en-US" sz="4645" dirty="0">
                <a:latin typeface="HG丸ｺﾞｼｯｸM-PRO"/>
                <a:ea typeface="HG丸ｺﾞｼｯｸM-PRO"/>
              </a:rPr>
              <a:t>とらえ、</a:t>
            </a:r>
            <a:endParaRPr kumimoji="1" lang="ja-JP" altLang="en-US" sz="4645" dirty="0">
              <a:latin typeface="HG丸ｺﾞｼｯｸM-PRO"/>
              <a:ea typeface="HG丸ｺﾞｼｯｸM-PRO"/>
            </a:endParaRPr>
          </a:p>
          <a:p>
            <a:pPr marL="0" indent="0">
              <a:buNone/>
            </a:pPr>
            <a:r>
              <a:rPr kumimoji="1" lang="ja-JP" altLang="en-US" sz="4645" dirty="0">
                <a:latin typeface="HG丸ｺﾞｼｯｸM-PRO"/>
                <a:ea typeface="HG丸ｺﾞｼｯｸM-PRO"/>
              </a:rPr>
              <a:t>　</a:t>
            </a:r>
            <a:r>
              <a:rPr kumimoji="1" lang="ja-JP" altLang="en-US" sz="4645" dirty="0">
                <a:latin typeface="HG丸ｺﾞｼｯｸM-PRO"/>
                <a:ea typeface="HG丸ｺﾞｼｯｸM-PRO"/>
              </a:rPr>
              <a:t>気付き、</a:t>
            </a:r>
            <a:r>
              <a:rPr kumimoji="1" lang="ja-JP" altLang="en-US" sz="4645" dirty="0">
                <a:latin typeface="HG丸ｺﾞｼｯｸM-PRO"/>
                <a:ea typeface="HG丸ｺﾞｼｯｸM-PRO"/>
              </a:rPr>
              <a:t>考え、行</a:t>
            </a:r>
            <a:r>
              <a:rPr kumimoji="1" lang="ja-JP" altLang="en-US" sz="4645" dirty="0">
                <a:latin typeface="HG丸ｺﾞｼｯｸM-PRO"/>
                <a:ea typeface="HG丸ｺﾞｼｯｸM-PRO"/>
              </a:rPr>
              <a:t>動すること</a:t>
            </a:r>
            <a:r>
              <a:rPr kumimoji="1" lang="ja-JP" altLang="en-US" sz="4645" dirty="0">
                <a:latin typeface="HG丸ｺﾞｼｯｸM-PRO"/>
                <a:ea typeface="HG丸ｺﾞｼｯｸM-PRO"/>
              </a:rPr>
              <a:t>が</a:t>
            </a:r>
            <a:r>
              <a:rPr kumimoji="1" lang="ja-JP" altLang="en-US" sz="4645" dirty="0">
                <a:latin typeface="HG丸ｺﾞｼｯｸM-PRO"/>
                <a:ea typeface="HG丸ｺﾞｼｯｸM-PRO"/>
              </a:rPr>
              <a:t>大切です。</a:t>
            </a:r>
            <a:endParaRPr kumimoji="1" lang="ja-JP" altLang="en-US" sz="4645" dirty="0">
              <a:latin typeface="HG丸ｺﾞｼｯｸM-PRO"/>
              <a:ea typeface="HG丸ｺﾞｼｯｸM-PRO"/>
            </a:endParaRPr>
          </a:p>
          <a:p>
            <a:pPr marL="0" indent="0">
              <a:buNone/>
            </a:pPr>
            <a:endParaRPr kumimoji="1" lang="en-US" altLang="ja-JP" sz="4645" dirty="0">
              <a:latin typeface="HG丸ｺﾞｼｯｸM-PRO"/>
              <a:ea typeface="HG丸ｺﾞｼｯｸM-PRO"/>
            </a:endParaRPr>
          </a:p>
          <a:p>
            <a:pPr marL="0" indent="0">
              <a:buNone/>
            </a:pPr>
            <a:r>
              <a:rPr lang="ja-JP" altLang="en-US" sz="4645" dirty="0">
                <a:latin typeface="HG丸ｺﾞｼｯｸM-PRO"/>
                <a:ea typeface="HG丸ｺﾞｼｯｸM-PRO"/>
              </a:rPr>
              <a:t>○</a:t>
            </a:r>
            <a:r>
              <a:rPr lang="ja-JP" altLang="en-US" sz="4645" b="0" i="0" dirty="0">
                <a:effectLst/>
                <a:latin typeface="HG丸ｺﾞｼｯｸM-PRO"/>
                <a:ea typeface="HG丸ｺﾞｼｯｸM-PRO"/>
              </a:rPr>
              <a:t>正しい知識と情報をもとに行動すること</a:t>
            </a:r>
            <a:endParaRPr lang="en-US" altLang="ja-JP" sz="4645" b="0" i="0" dirty="0">
              <a:effectLst/>
              <a:latin typeface="HG丸ｺﾞｼｯｸM-PRO"/>
              <a:ea typeface="HG丸ｺﾞｼｯｸM-PRO"/>
            </a:endParaRPr>
          </a:p>
        </p:txBody>
      </p:sp>
      <p:sp>
        <p:nvSpPr>
          <p:cNvPr id="1210" name="タイトル 245"/>
          <p:cNvSpPr/>
          <p:nvPr/>
        </p:nvSpPr>
        <p:spPr>
          <a:xfrm>
            <a:off x="0" y="0"/>
            <a:ext cx="9144000" cy="9052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2571" b="1">
                <a:solidFill>
                  <a:schemeClr val="bg1"/>
                </a:solidFill>
                <a:latin typeface="HG丸ｺﾞｼｯｸM-PRO"/>
                <a:ea typeface="HG丸ｺﾞｼｯｸM-PRO"/>
              </a:rPr>
              <a:t>いじめ、偏見、差別を防ぐために大人たちができること</a:t>
            </a:r>
            <a:endParaRPr sz="2571" b="1">
              <a:solidFill>
                <a:schemeClr val="bg1"/>
              </a:solidFill>
              <a:latin typeface="HG丸ｺﾞｼｯｸM-PRO"/>
              <a:ea typeface="HG丸ｺﾞｼｯｸM-PR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114" name="四角形 135"/>
          <p:cNvGraphicFramePr>
            <a:graphicFrameLocks noGrp="1"/>
          </p:cNvGraphicFramePr>
          <p:nvPr/>
        </p:nvGraphicFramePr>
        <p:xfrm>
          <a:off x="180000" y="909000"/>
          <a:ext cx="8704227" cy="5904264"/>
        </p:xfrm>
        <a:graphic>
          <a:graphicData uri="http://schemas.openxmlformats.org/drawingml/2006/table">
            <a:tbl>
              <a:tblPr/>
              <a:tblGrid>
                <a:gridCol w="389659"/>
                <a:gridCol w="1789546"/>
                <a:gridCol w="3108283"/>
                <a:gridCol w="3416739"/>
              </a:tblGrid>
              <a:tr h="738703">
                <a:tc>
                  <a:txBody>
                    <a:bodyPr/>
                    <a:lstStyle/>
                    <a:p>
                      <a:pPr algn="l"/>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63500" marR="6350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ja-JP" altLang="en-US" sz="1400" b="1">
                          <a:solidFill>
                            <a:srgbClr val="000000"/>
                          </a:solidFill>
                          <a:latin typeface="メイリオ"/>
                          <a:ea typeface="メイリオ"/>
                        </a:rPr>
                        <a:t>種類</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ja-JP" altLang="en-US" sz="1400" b="1">
                          <a:solidFill>
                            <a:srgbClr val="000000"/>
                          </a:solidFill>
                          <a:latin typeface="メイリオ"/>
                          <a:ea typeface="メイリオ"/>
                        </a:rPr>
                        <a:t>内容</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ja-JP" altLang="en-US" sz="1400" b="1">
                          <a:solidFill>
                            <a:srgbClr val="000000"/>
                          </a:solidFill>
                          <a:latin typeface="メイリオ"/>
                          <a:ea typeface="メイリオ"/>
                        </a:rPr>
                        <a:t>特徴的な言動（例）</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373530">
                <a:tc>
                  <a:txBody>
                    <a:bodyPr/>
                    <a:lstStyle/>
                    <a:p>
                      <a:pPr algn="ctr"/>
                      <a:r>
                        <a:rPr lang="ja-JP" altLang="en-US" sz="1400" b="1">
                          <a:solidFill>
                            <a:srgbClr val="000000"/>
                          </a:solidFill>
                          <a:latin typeface="メイリオ"/>
                          <a:ea typeface="メイリオ"/>
                        </a:rPr>
                        <a:t>１</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セクシュアル・</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ハラスメント</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（セクハラ）</a:t>
                      </a:r>
                      <a:r>
                        <a:rPr lang="ja-JP" altLang="en-US" sz="1400">
                          <a:solidFill>
                            <a:srgbClr val="000000"/>
                          </a:solidFill>
                          <a:latin typeface="メイリオ"/>
                          <a:ea typeface="メイリオ"/>
                        </a:rPr>
                        <a:t> </a:t>
                      </a:r>
                      <a:endParaRPr sz="1400">
                        <a:latin typeface="メイリオ"/>
                        <a:ea typeface="メイリオ"/>
                      </a:endParaRPr>
                    </a:p>
                  </a:txBody>
                  <a:tcPr marL="0" marR="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性別にかかわらず行われる「性的言動」等の性的嫌がらせ。「対価型セクハラ」と「環境型セクハラ」に分類できる。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被害を受ける者の性的指向や性自認にかかわらず「性的な言動」であれば該当する。</a:t>
                      </a:r>
                      <a:endParaRPr lang="ja-JP" altLang="en-US" sz="1400">
                        <a:solidFill>
                          <a:srgbClr val="000000"/>
                        </a:solidFill>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・性的な要求を受け入れれば、高評価を与</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　</a:t>
                      </a:r>
                      <a:r>
                        <a:rPr lang="ja-JP" altLang="en-US" sz="1400">
                          <a:solidFill>
                            <a:srgbClr val="000000"/>
                          </a:solidFill>
                          <a:latin typeface="メイリオ"/>
                          <a:ea typeface="メイリオ"/>
                        </a:rPr>
                        <a:t>える。　　</a:t>
                      </a:r>
                      <a:endParaRPr lang="ja-JP" altLang="en-US" sz="1400">
                        <a:solidFill>
                          <a:srgbClr val="000000"/>
                        </a:solidFill>
                        <a:latin typeface="メイリオ"/>
                        <a:ea typeface="メイリオ"/>
                      </a:endParaRPr>
                    </a:p>
                    <a:p>
                      <a:pPr algn="l"/>
                      <a:r>
                        <a:rPr lang="ja-JP" altLang="en-US" sz="1400">
                          <a:solidFill>
                            <a:srgbClr val="000000"/>
                          </a:solidFill>
                          <a:latin typeface="メイリオ"/>
                          <a:ea typeface="メイリオ"/>
                        </a:rPr>
                        <a:t>　受け入れないなら異動させる。</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pPr algn="l"/>
                      <a:r>
                        <a:rPr lang="ja-JP" altLang="en-US" sz="1400">
                          <a:solidFill>
                            <a:srgbClr val="000000"/>
                          </a:solidFill>
                          <a:latin typeface="メイリオ"/>
                          <a:ea typeface="メイリオ"/>
                        </a:rPr>
                        <a:t>・性的な言動を繰り返す。</a:t>
                      </a:r>
                      <a:r>
                        <a:rPr lang="ja-JP" altLang="en-US" sz="1400">
                          <a:solidFill>
                            <a:srgbClr val="000000"/>
                          </a:solidFill>
                          <a:latin typeface="メイリオ"/>
                          <a:ea typeface="メイリオ"/>
                        </a:rPr>
                        <a:t> </a:t>
                      </a:r>
                      <a:endParaRPr sz="1400">
                        <a:latin typeface="メイリオ"/>
                        <a:ea typeface="メイリオ"/>
                      </a:endParaRPr>
                    </a:p>
                    <a:p>
                      <a:pPr algn="l"/>
                      <a:r>
                        <a:rPr lang="ja-JP" altLang="en-US" sz="1400">
                          <a:solidFill>
                            <a:srgbClr val="000000"/>
                          </a:solidFill>
                          <a:latin typeface="メイリオ"/>
                          <a:ea typeface="メイリオ"/>
                        </a:rPr>
                        <a:t>・抱きつく。触る。</a:t>
                      </a:r>
                      <a:r>
                        <a:rPr lang="ja-JP" altLang="en-US" sz="1400">
                          <a:solidFill>
                            <a:srgbClr val="000000"/>
                          </a:solidFill>
                          <a:latin typeface="メイリオ"/>
                          <a:ea typeface="メイリオ"/>
                        </a:rPr>
                        <a:t> </a:t>
                      </a:r>
                      <a:endParaRPr sz="1400">
                        <a:latin typeface="メイリオ"/>
                        <a:ea typeface="メイリオ"/>
                      </a:endParaRPr>
                    </a:p>
                    <a:p>
                      <a:pPr algn="l"/>
                      <a:r>
                        <a:rPr lang="ja-JP" altLang="en-US" sz="1400">
                          <a:solidFill>
                            <a:srgbClr val="000000"/>
                          </a:solidFill>
                          <a:latin typeface="メイリオ"/>
                          <a:ea typeface="メイリオ"/>
                        </a:rPr>
                        <a:t>・お酌やデュエットを強要する。</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108227">
                <a:tc>
                  <a:txBody>
                    <a:bodyPr/>
                    <a:lstStyle/>
                    <a:p>
                      <a:pPr algn="ctr"/>
                      <a:r>
                        <a:rPr lang="ja-JP" altLang="en-US" sz="1400" b="1">
                          <a:solidFill>
                            <a:srgbClr val="000000"/>
                          </a:solidFill>
                          <a:latin typeface="メイリオ"/>
                          <a:ea typeface="メイリオ"/>
                        </a:rPr>
                        <a:t>２</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セカンド・</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ハラスメント</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（セカハラ）</a:t>
                      </a:r>
                      <a:r>
                        <a:rPr lang="ja-JP" altLang="en-US" sz="1400">
                          <a:solidFill>
                            <a:srgbClr val="000000"/>
                          </a:solidFill>
                          <a:latin typeface="メイリオ"/>
                          <a:ea typeface="メイリオ"/>
                        </a:rPr>
                        <a:t> </a:t>
                      </a:r>
                      <a:endParaRPr sz="1400">
                        <a:latin typeface="メイリオ"/>
                        <a:ea typeface="メイリオ"/>
                      </a:endParaRPr>
                    </a:p>
                  </a:txBody>
                  <a:tcPr marL="0" marR="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セクシュアル・ハラスメントを受けた被害者が、その事実を訴えることで、逆に事業者側から圧力などの二次的被害を受けること。</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・被害妄想じゃないのか。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・本当は、あなたが誘ったのではないか。</a:t>
                      </a:r>
                      <a:r>
                        <a:rPr lang="ja-JP" altLang="en-US" sz="1400">
                          <a:solidFill>
                            <a:srgbClr val="000000"/>
                          </a:solidFill>
                          <a:latin typeface="メイリオ"/>
                          <a:ea typeface="メイリオ"/>
                        </a:rPr>
                        <a:t> </a:t>
                      </a:r>
                      <a:endParaRPr sz="1400">
                        <a:latin typeface="メイリオ"/>
                        <a:ea typeface="メイリオ"/>
                      </a:endParaRPr>
                    </a:p>
                    <a:p>
                      <a:pPr algn="l"/>
                      <a:r>
                        <a:rPr lang="ja-JP" altLang="en-US" sz="1400">
                          <a:solidFill>
                            <a:srgbClr val="000000"/>
                          </a:solidFill>
                          <a:latin typeface="メイリオ"/>
                          <a:ea typeface="メイリオ"/>
                        </a:rPr>
                        <a:t>・そのくらいは我慢しなさい。</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364124">
                <a:tc>
                  <a:txBody>
                    <a:bodyPr/>
                    <a:lstStyle/>
                    <a:p>
                      <a:pPr algn="ctr"/>
                      <a:r>
                        <a:rPr lang="ja-JP" altLang="en-US" sz="1400" b="1">
                          <a:solidFill>
                            <a:srgbClr val="000000"/>
                          </a:solidFill>
                          <a:latin typeface="メイリオ"/>
                          <a:ea typeface="メイリオ"/>
                        </a:rPr>
                        <a:t>３</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パワー・ハラスメント</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（パワハラ）</a:t>
                      </a:r>
                      <a:r>
                        <a:rPr lang="ja-JP" altLang="en-US" sz="1400">
                          <a:solidFill>
                            <a:srgbClr val="000000"/>
                          </a:solidFill>
                          <a:latin typeface="メイリオ"/>
                          <a:ea typeface="メイリオ"/>
                        </a:rPr>
                        <a:t> </a:t>
                      </a:r>
                      <a:endParaRPr sz="1400">
                        <a:latin typeface="メイリオ"/>
                        <a:ea typeface="メイリオ"/>
                      </a:endParaRPr>
                    </a:p>
                  </a:txBody>
                  <a:tcPr marL="0" marR="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職務上の地位や役職などの優位性を背景に適正な業務の範囲を超えて精神的、身体的苦痛を与えること。</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上司から部下、先輩から後輩に対して行われることが多いが、人間関係上優位性を持った部下から上司に行われる場合もある。</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・叩く、殴る、蹴る。物を投げる。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・別室に席を移し、通常の仕事をさせない。</a:t>
                      </a:r>
                      <a:r>
                        <a:rPr lang="ja-JP" altLang="en-US" sz="1400">
                          <a:solidFill>
                            <a:srgbClr val="000000"/>
                          </a:solidFill>
                          <a:latin typeface="メイリオ"/>
                          <a:ea typeface="メイリオ"/>
                        </a:rPr>
                        <a:t> </a:t>
                      </a:r>
                      <a:endParaRPr sz="1400">
                        <a:latin typeface="メイリオ"/>
                        <a:ea typeface="メイリオ"/>
                      </a:endParaRPr>
                    </a:p>
                    <a:p>
                      <a:pPr algn="l"/>
                      <a:r>
                        <a:rPr lang="ja-JP" altLang="en-US" sz="1400">
                          <a:solidFill>
                            <a:srgbClr val="000000"/>
                          </a:solidFill>
                          <a:latin typeface="メイリオ"/>
                          <a:ea typeface="メイリオ"/>
                        </a:rPr>
                        <a:t>・同僚の目の前で執拗に叱責する。</a:t>
                      </a:r>
                      <a:endParaRPr sz="1400">
                        <a:latin typeface="メイリオ"/>
                        <a:ea typeface="メイリオ"/>
                      </a:endParaRPr>
                    </a:p>
                    <a:p>
                      <a:pPr algn="l"/>
                      <a:r>
                        <a:rPr lang="ja-JP" altLang="en-US" sz="1400">
                          <a:solidFill>
                            <a:srgbClr val="000000"/>
                          </a:solidFill>
                          <a:latin typeface="メイリオ"/>
                          <a:ea typeface="メイリオ"/>
                        </a:rPr>
                        <a:t> </a:t>
                      </a:r>
                      <a:r>
                        <a:rPr lang="ja-JP" altLang="en-US" sz="800" b="1">
                          <a:solidFill>
                            <a:srgbClr val="000000"/>
                          </a:solidFill>
                          <a:latin typeface="メイリオ"/>
                          <a:ea typeface="メイリオ"/>
                        </a:rPr>
                        <a:t>注：パワハラについては以下の要素をすべて満たすものとされている。</a:t>
                      </a:r>
                      <a:endParaRPr lang="ja-JP" altLang="en-US" sz="800" b="1"/>
                    </a:p>
                    <a:p>
                      <a:pPr algn="l"/>
                      <a:r>
                        <a:rPr lang="ja-JP" altLang="en-US" sz="800" b="1">
                          <a:solidFill>
                            <a:srgbClr val="000000"/>
                          </a:solidFill>
                          <a:latin typeface="メイリオ"/>
                          <a:ea typeface="メイリオ"/>
                        </a:rPr>
                        <a:t>①優越的な関係に基づいて（優位性を背景に）行われること</a:t>
                      </a:r>
                      <a:endParaRPr lang="ja-JP" altLang="en-US" sz="800" b="1"/>
                    </a:p>
                    <a:p>
                      <a:pPr algn="l"/>
                      <a:r>
                        <a:rPr lang="ja-JP" altLang="en-US" sz="800" b="1">
                          <a:solidFill>
                            <a:srgbClr val="000000"/>
                          </a:solidFill>
                          <a:latin typeface="メイリオ"/>
                          <a:ea typeface="メイリオ"/>
                        </a:rPr>
                        <a:t>②業務の適正な範囲を超えて行われること</a:t>
                      </a:r>
                      <a:endParaRPr lang="ja-JP" altLang="en-US" sz="800" b="1"/>
                    </a:p>
                    <a:p>
                      <a:pPr algn="l"/>
                      <a:r>
                        <a:rPr lang="ja-JP" altLang="en-US" sz="800" b="1">
                          <a:solidFill>
                            <a:srgbClr val="000000"/>
                          </a:solidFill>
                          <a:latin typeface="メイリオ"/>
                          <a:ea typeface="メイリオ"/>
                        </a:rPr>
                        <a:t>③身体的若しくは精神的な苦痛を与えること、又は就業環境を害すること</a:t>
                      </a:r>
                      <a:endParaRPr lang="ja-JP" altLang="en-US" sz="800" b="1"/>
                    </a:p>
                    <a:p>
                      <a:pPr algn="l"/>
                      <a:r>
                        <a:rPr lang="ja-JP" altLang="en-US" sz="800">
                          <a:solidFill>
                            <a:srgbClr val="000000"/>
                          </a:solidFill>
                          <a:latin typeface="メイリオ"/>
                          <a:ea typeface="メイリオ"/>
                        </a:rPr>
                        <a:t>　　　　　　　　　　　　　　　　　　　　厚生労働省ホームページ参照</a:t>
                      </a:r>
                      <a:endParaRPr lang="ja-JP" altLang="en-US" sz="800">
                        <a:solidFill>
                          <a:srgbClr val="000000"/>
                        </a:solidFill>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031414">
                <a:tc>
                  <a:txBody>
                    <a:bodyPr/>
                    <a:lstStyle/>
                    <a:p>
                      <a:pPr algn="ctr"/>
                      <a:r>
                        <a:rPr lang="ja-JP" altLang="en-US" sz="1400" b="1">
                          <a:solidFill>
                            <a:srgbClr val="000000"/>
                          </a:solidFill>
                          <a:latin typeface="メイリオ"/>
                          <a:ea typeface="メイリオ"/>
                        </a:rPr>
                        <a:t>４</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63500" marR="6350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モラル・ハラスメント</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（モラハラ）</a:t>
                      </a:r>
                      <a:r>
                        <a:rPr lang="ja-JP" altLang="en-US" sz="1400">
                          <a:solidFill>
                            <a:srgbClr val="000000"/>
                          </a:solidFill>
                          <a:latin typeface="メイリオ"/>
                          <a:ea typeface="メイリオ"/>
                        </a:rPr>
                        <a:t> </a:t>
                      </a:r>
                      <a:endParaRPr sz="1400">
                        <a:latin typeface="メイリオ"/>
                        <a:ea typeface="メイリオ"/>
                      </a:endParaRPr>
                    </a:p>
                  </a:txBody>
                  <a:tcPr marL="0" marR="0" marT="180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言葉や態度によって精神的に継続的な嫌がらせを行うこと。</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・無視する。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・努力を評価しない。</a:t>
                      </a:r>
                      <a:r>
                        <a:rPr lang="ja-JP" altLang="en-US" sz="1400">
                          <a:solidFill>
                            <a:srgbClr val="000000"/>
                          </a:solidFill>
                          <a:latin typeface="メイリオ"/>
                          <a:ea typeface="メイリオ"/>
                        </a:rPr>
                        <a:t> </a:t>
                      </a:r>
                      <a:endParaRPr sz="1400">
                        <a:latin typeface="メイリオ"/>
                        <a:ea typeface="メイリオ"/>
                      </a:endParaRPr>
                    </a:p>
                    <a:p>
                      <a:pPr algn="l"/>
                      <a:r>
                        <a:rPr lang="ja-JP" altLang="en-US" sz="1400">
                          <a:solidFill>
                            <a:srgbClr val="000000"/>
                          </a:solidFill>
                          <a:latin typeface="メイリオ"/>
                          <a:ea typeface="メイリオ"/>
                        </a:rPr>
                        <a:t>・常に怒られるというプレッシャーをかけ</a:t>
                      </a:r>
                      <a:endParaRPr sz="1400">
                        <a:latin typeface="メイリオ"/>
                        <a:ea typeface="メイリオ"/>
                      </a:endParaRPr>
                    </a:p>
                    <a:p>
                      <a:pPr algn="l"/>
                      <a:r>
                        <a:rPr lang="ja-JP" altLang="en-US" sz="1400">
                          <a:solidFill>
                            <a:srgbClr val="000000"/>
                          </a:solidFill>
                          <a:latin typeface="メイリオ"/>
                          <a:ea typeface="メイリオ"/>
                        </a:rPr>
                        <a:t>　</a:t>
                      </a:r>
                      <a:r>
                        <a:rPr lang="ja-JP" altLang="en-US" sz="1400">
                          <a:solidFill>
                            <a:srgbClr val="000000"/>
                          </a:solidFill>
                          <a:latin typeface="メイリオ"/>
                          <a:ea typeface="メイリオ"/>
                        </a:rPr>
                        <a:t>続ける。</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1115" name="正方形/長方形 144"/>
          <p:cNvSpPr/>
          <p:nvPr/>
        </p:nvSpPr>
        <p:spPr>
          <a:xfrm>
            <a:off x="0" y="0"/>
            <a:ext cx="6373278" cy="672253"/>
          </a:xfrm>
          <a:prstGeom prst="rect">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latin typeface="HGP創英角ｺﾞｼｯｸUB"/>
                <a:ea typeface="HGP創英角ｺﾞｼｯｸUB"/>
              </a:rPr>
              <a:t>身のまわりにある様々なハラスメント</a:t>
            </a:r>
            <a:endParaRPr kumimoji="1" lang="ja-JP" altLang="en-US" sz="2400" dirty="0">
              <a:solidFill>
                <a:schemeClr val="bg1"/>
              </a:solidFill>
              <a:latin typeface="HGP創英角ｺﾞｼｯｸUB"/>
              <a:ea typeface="HGP創英角ｺﾞｼｯｸUB"/>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graphicFrame>
        <p:nvGraphicFramePr>
          <p:cNvPr id="1121" name="四角形 141"/>
          <p:cNvGraphicFramePr>
            <a:graphicFrameLocks noGrp="1"/>
          </p:cNvGraphicFramePr>
          <p:nvPr/>
        </p:nvGraphicFramePr>
        <p:xfrm>
          <a:off x="252000" y="405000"/>
          <a:ext cx="8650665" cy="6118181"/>
        </p:xfrm>
        <a:graphic>
          <a:graphicData uri="http://schemas.openxmlformats.org/drawingml/2006/table">
            <a:tbl>
              <a:tblPr/>
              <a:tblGrid>
                <a:gridCol w="317500"/>
                <a:gridCol w="1652999"/>
                <a:gridCol w="2792001"/>
                <a:gridCol w="3888165"/>
              </a:tblGrid>
              <a:tr h="720681">
                <a:tc>
                  <a:txBody>
                    <a:bodyPr/>
                    <a:lstStyle/>
                    <a:p>
                      <a:pPr algn="ct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ja-JP" altLang="en-US" sz="1400" b="1">
                          <a:solidFill>
                            <a:srgbClr val="000000"/>
                          </a:solidFill>
                          <a:latin typeface="メイリオ"/>
                          <a:ea typeface="メイリオ"/>
                        </a:rPr>
                        <a:t>種類</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ja-JP" altLang="en-US" sz="1400" b="1">
                          <a:solidFill>
                            <a:srgbClr val="000000"/>
                          </a:solidFill>
                          <a:latin typeface="メイリオ"/>
                          <a:ea typeface="メイリオ"/>
                        </a:rPr>
                        <a:t>内容</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r>
                        <a:rPr lang="ja-JP" altLang="en-US" sz="1400" b="1">
                          <a:solidFill>
                            <a:srgbClr val="000000"/>
                          </a:solidFill>
                          <a:latin typeface="メイリオ"/>
                          <a:ea typeface="メイリオ"/>
                        </a:rPr>
                        <a:t>特徴的な言動（例）</a:t>
                      </a:r>
                      <a:r>
                        <a:rPr lang="ja-JP" altLang="en-US" sz="1400" b="1">
                          <a:solidFill>
                            <a:srgbClr val="000000"/>
                          </a:solidFill>
                          <a:latin typeface="メイリオ"/>
                          <a:ea typeface="メイリオ"/>
                        </a:rPr>
                        <a:t> </a:t>
                      </a:r>
                      <a:endParaRPr kumimoji="1" lang="ja-JP" altLang="en-US" sz="1400" b="1" dirty="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1169674">
                <a:tc>
                  <a:txBody>
                    <a:bodyPr/>
                    <a:lstStyle/>
                    <a:p>
                      <a:pPr algn="ctr"/>
                      <a:r>
                        <a:rPr lang="ja-JP" altLang="en-US" sz="1400">
                          <a:solidFill>
                            <a:srgbClr val="000000"/>
                          </a:solidFill>
                          <a:latin typeface="メイリオ"/>
                          <a:ea typeface="メイリオ"/>
                        </a:rPr>
                        <a:t>５</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アルコール・</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ハラスメント</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（アルハラ）</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飲酒にまつわる嫌がらせ。</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・罰ゲームやはやし立て。</a:t>
                      </a:r>
                      <a:r>
                        <a:rPr lang="ja-JP" altLang="en-US" sz="1400">
                          <a:solidFill>
                            <a:srgbClr val="000000"/>
                          </a:solidFill>
                          <a:latin typeface="メイリオ"/>
                          <a:ea typeface="メイリオ"/>
                        </a:rPr>
                        <a:t> </a:t>
                      </a:r>
                      <a:endParaRPr kumimoji="1" lang="ja-JP" altLang="en-US" sz="1400" dirty="0">
                        <a:latin typeface="メイリオ"/>
                        <a:ea typeface="メイリオ"/>
                      </a:endParaRPr>
                    </a:p>
                    <a:p>
                      <a:r>
                        <a:rPr lang="ja-JP" altLang="en-US" sz="1400">
                          <a:solidFill>
                            <a:srgbClr val="000000"/>
                          </a:solidFill>
                          <a:latin typeface="メイリオ"/>
                          <a:ea typeface="メイリオ"/>
                        </a:rPr>
                        <a:t>・本人の体質や体調、意向を無視して飲酒を強</a:t>
                      </a:r>
                      <a:endParaRPr sz="1400">
                        <a:latin typeface="メイリオ"/>
                        <a:ea typeface="メイリオ"/>
                      </a:endParaRPr>
                    </a:p>
                    <a:p>
                      <a:r>
                        <a:rPr lang="ja-JP" altLang="en-US" sz="1400">
                          <a:solidFill>
                            <a:srgbClr val="000000"/>
                          </a:solidFill>
                          <a:latin typeface="メイリオ"/>
                          <a:ea typeface="メイリオ"/>
                        </a:rPr>
                        <a:t>　</a:t>
                      </a:r>
                      <a:r>
                        <a:rPr lang="ja-JP" altLang="en-US" sz="1400">
                          <a:solidFill>
                            <a:srgbClr val="000000"/>
                          </a:solidFill>
                          <a:latin typeface="メイリオ"/>
                          <a:ea typeface="メイリオ"/>
                        </a:rPr>
                        <a:t>要する。</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r>
                        <a:rPr lang="ja-JP" altLang="en-US" sz="1400">
                          <a:solidFill>
                            <a:srgbClr val="000000"/>
                          </a:solidFill>
                          <a:latin typeface="メイリオ"/>
                          <a:ea typeface="メイリオ"/>
                        </a:rPr>
                        <a:t>・一気飲みさせる。</a:t>
                      </a:r>
                      <a:r>
                        <a:rPr lang="ja-JP" altLang="en-US" sz="1400">
                          <a:solidFill>
                            <a:srgbClr val="000000"/>
                          </a:solidFill>
                          <a:latin typeface="メイリオ"/>
                          <a:ea typeface="メイリオ"/>
                        </a:rPr>
                        <a:t> </a:t>
                      </a:r>
                      <a:endParaRPr sz="1400">
                        <a:latin typeface="メイリオ"/>
                        <a:ea typeface="メイリオ"/>
                      </a:endParaRPr>
                    </a:p>
                    <a:p>
                      <a:r>
                        <a:rPr lang="ja-JP" altLang="en-US" sz="1400">
                          <a:solidFill>
                            <a:srgbClr val="000000"/>
                          </a:solidFill>
                          <a:latin typeface="メイリオ"/>
                          <a:ea typeface="メイリオ"/>
                        </a:rPr>
                        <a:t>・意図的に酔い潰させる。</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182125">
                <a:tc>
                  <a:txBody>
                    <a:bodyPr/>
                    <a:lstStyle/>
                    <a:p>
                      <a:pPr algn="ctr"/>
                      <a:r>
                        <a:rPr lang="ja-JP" altLang="en-US" sz="1400">
                          <a:solidFill>
                            <a:srgbClr val="000000"/>
                          </a:solidFill>
                          <a:latin typeface="メイリオ"/>
                          <a:ea typeface="メイリオ"/>
                        </a:rPr>
                        <a:t>６</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ジェンダー・</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ハラスメント</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（ジェンハラ）</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社会的・文化的につくられた男らしさ、女らしさを強要する嫌がらせ。</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・男なのになよなよしてる。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r>
                        <a:rPr lang="ja-JP" altLang="en-US" sz="1400">
                          <a:solidFill>
                            <a:srgbClr val="000000"/>
                          </a:solidFill>
                          <a:latin typeface="メイリオ"/>
                          <a:ea typeface="メイリオ"/>
                        </a:rPr>
                        <a:t>・女なのに大食いだ。</a:t>
                      </a:r>
                      <a:r>
                        <a:rPr lang="ja-JP" altLang="en-US" sz="1400">
                          <a:solidFill>
                            <a:srgbClr val="000000"/>
                          </a:solidFill>
                          <a:latin typeface="メイリオ"/>
                          <a:ea typeface="メイリオ"/>
                        </a:rPr>
                        <a:t> </a:t>
                      </a:r>
                      <a:endParaRPr sz="1400">
                        <a:latin typeface="メイリオ"/>
                        <a:ea typeface="メイリオ"/>
                      </a:endParaRPr>
                    </a:p>
                    <a:p>
                      <a:r>
                        <a:rPr lang="ja-JP" altLang="en-US" sz="1400">
                          <a:solidFill>
                            <a:srgbClr val="000000"/>
                          </a:solidFill>
                          <a:latin typeface="メイリオ"/>
                          <a:ea typeface="メイリオ"/>
                        </a:rPr>
                        <a:t>・お茶汲みを女性だけにさせる。</a:t>
                      </a:r>
                      <a:r>
                        <a:rPr lang="ja-JP" altLang="en-US" sz="1400">
                          <a:solidFill>
                            <a:srgbClr val="000000"/>
                          </a:solidFill>
                          <a:latin typeface="メイリオ"/>
                          <a:ea typeface="メイリオ"/>
                        </a:rPr>
                        <a:t> </a:t>
                      </a:r>
                      <a:endParaRPr sz="1400">
                        <a:latin typeface="メイリオ"/>
                        <a:ea typeface="メイリオ"/>
                      </a:endParaRPr>
                    </a:p>
                    <a:p>
                      <a:r>
                        <a:rPr lang="ja-JP" altLang="en-US" sz="1400">
                          <a:solidFill>
                            <a:srgbClr val="000000"/>
                          </a:solidFill>
                          <a:latin typeface="メイリオ"/>
                          <a:ea typeface="メイリオ"/>
                        </a:rPr>
                        <a:t>・体力を使う仕事を男性だけにさせる。</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182125">
                <a:tc>
                  <a:txBody>
                    <a:bodyPr/>
                    <a:lstStyle/>
                    <a:p>
                      <a:pPr algn="ctr"/>
                      <a:r>
                        <a:rPr lang="ja-JP" altLang="en-US" sz="1400">
                          <a:solidFill>
                            <a:srgbClr val="000000"/>
                          </a:solidFill>
                          <a:latin typeface="メイリオ"/>
                          <a:ea typeface="メイリオ"/>
                        </a:rPr>
                        <a:t>７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スモーク・</a:t>
                      </a:r>
                      <a:endParaRPr kumimoji="1" lang="ja-JP" altLang="en-US" sz="1400" dirty="0">
                        <a:latin typeface="メイリオ"/>
                        <a:ea typeface="メイリオ"/>
                      </a:endParaRPr>
                    </a:p>
                    <a:p>
                      <a:pPr algn="ctr"/>
                      <a:r>
                        <a:rPr lang="ja-JP" altLang="en-US" sz="1400">
                          <a:solidFill>
                            <a:srgbClr val="000000"/>
                          </a:solidFill>
                          <a:latin typeface="メイリオ"/>
                          <a:ea typeface="メイリオ"/>
                        </a:rPr>
                        <a:t>ハラスメント</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（スモハラ）</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喫煙者が非喫煙者に行う嫌がらせ。</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・非喫煙者に煙草を吸うことを強要する。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r>
                        <a:rPr lang="ja-JP" altLang="en-US" sz="1400">
                          <a:solidFill>
                            <a:srgbClr val="000000"/>
                          </a:solidFill>
                          <a:latin typeface="メイリオ"/>
                          <a:ea typeface="メイリオ"/>
                        </a:rPr>
                        <a:t>・たばこの煙で、非喫煙者に受動喫煙させる。</a:t>
                      </a:r>
                      <a:r>
                        <a:rPr lang="ja-JP" altLang="en-US" sz="1400">
                          <a:solidFill>
                            <a:srgbClr val="000000"/>
                          </a:solidFill>
                          <a:latin typeface="メイリオ"/>
                          <a:ea typeface="メイリオ"/>
                        </a:rPr>
                        <a:t> </a:t>
                      </a:r>
                      <a:endParaRPr sz="1400">
                        <a:latin typeface="メイリオ"/>
                        <a:ea typeface="メイリオ"/>
                      </a:endParaRPr>
                    </a:p>
                    <a:p>
                      <a:pPr marL="144000" indent="-144000"/>
                      <a:r>
                        <a:rPr lang="ja-JP" altLang="en-US" sz="1400">
                          <a:solidFill>
                            <a:srgbClr val="000000"/>
                          </a:solidFill>
                          <a:latin typeface="メイリオ"/>
                          <a:ea typeface="メイリオ"/>
                        </a:rPr>
                        <a:t>・喫煙者が勤務時間中にとる「一服」の時間が、非喫煙者　の休憩時間よりも不当に多い。</a:t>
                      </a:r>
                      <a:r>
                        <a:rPr lang="ja-JP" altLang="en-US" sz="1400">
                          <a:solidFill>
                            <a:srgbClr val="000000"/>
                          </a:solidFill>
                          <a:latin typeface="メイリオ"/>
                          <a:ea typeface="メイリオ"/>
                        </a:rPr>
                        <a:t> </a:t>
                      </a:r>
                      <a:endParaRPr sz="1400">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885494">
                <a:tc>
                  <a:txBody>
                    <a:bodyPr/>
                    <a:lstStyle/>
                    <a:p>
                      <a:pPr algn="ctr"/>
                      <a:r>
                        <a:rPr lang="ja-JP" altLang="en-US" sz="1400">
                          <a:solidFill>
                            <a:srgbClr val="000000"/>
                          </a:solidFill>
                          <a:latin typeface="メイリオ"/>
                          <a:ea typeface="メイリオ"/>
                        </a:rPr>
                        <a:t>８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マタニティ・</a:t>
                      </a:r>
                      <a:endParaRPr sz="1400">
                        <a:latin typeface="メイリオ"/>
                        <a:ea typeface="メイリオ"/>
                      </a:endParaRPr>
                    </a:p>
                    <a:p>
                      <a:pPr algn="ctr"/>
                      <a:r>
                        <a:rPr lang="ja-JP" altLang="en-US" sz="1400">
                          <a:solidFill>
                            <a:srgbClr val="000000"/>
                          </a:solidFill>
                          <a:latin typeface="メイリオ"/>
                          <a:ea typeface="メイリオ"/>
                        </a:rPr>
                        <a:t>ハラスメント</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a:t>
                      </a:r>
                      <a:r>
                        <a:rPr lang="ja-JP" altLang="en-US" sz="1400">
                          <a:solidFill>
                            <a:srgbClr val="000000"/>
                          </a:solidFill>
                          <a:latin typeface="メイリオ"/>
                          <a:ea typeface="メイリオ"/>
                        </a:rPr>
                        <a:t>マタハラ）</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妊娠している、または出産した女性に対する嫌がらせ。</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・妊娠したことを理由に降格する。</a:t>
                      </a:r>
                      <a:r>
                        <a:rPr lang="ja-JP" altLang="en-US" sz="1400">
                          <a:solidFill>
                            <a:srgbClr val="000000"/>
                          </a:solidFill>
                          <a:latin typeface="メイリオ"/>
                          <a:ea typeface="メイリオ"/>
                        </a:rPr>
                        <a:t> </a:t>
                      </a:r>
                      <a:endParaRPr kumimoji="1" lang="ja-JP" altLang="en-US" sz="1400" dirty="0">
                        <a:latin typeface="メイリオ"/>
                        <a:ea typeface="メイリオ"/>
                      </a:endParaRPr>
                    </a:p>
                    <a:p>
                      <a:r>
                        <a:rPr lang="ja-JP" altLang="en-US" sz="1400">
                          <a:solidFill>
                            <a:srgbClr val="000000"/>
                          </a:solidFill>
                          <a:latin typeface="メイリオ"/>
                          <a:ea typeface="メイリオ"/>
                        </a:rPr>
                        <a:t>・仕事が忙しいのに子どもなんてつくってうら</a:t>
                      </a:r>
                      <a:endParaRPr sz="1400">
                        <a:latin typeface="メイリオ"/>
                        <a:ea typeface="メイリオ"/>
                      </a:endParaRPr>
                    </a:p>
                    <a:p>
                      <a:r>
                        <a:rPr lang="ja-JP" altLang="en-US" sz="1400">
                          <a:solidFill>
                            <a:srgbClr val="000000"/>
                          </a:solidFill>
                          <a:latin typeface="メイリオ"/>
                          <a:ea typeface="メイリオ"/>
                        </a:rPr>
                        <a:t>　</a:t>
                      </a:r>
                      <a:r>
                        <a:rPr lang="ja-JP" altLang="en-US" sz="1400">
                          <a:solidFill>
                            <a:srgbClr val="000000"/>
                          </a:solidFill>
                          <a:latin typeface="メイリオ"/>
                          <a:ea typeface="メイリオ"/>
                        </a:rPr>
                        <a:t>やましい。</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p>
                      <a:r>
                        <a:rPr lang="ja-JP" altLang="en-US" sz="1400">
                          <a:solidFill>
                            <a:srgbClr val="000000"/>
                          </a:solidFill>
                          <a:latin typeface="メイリオ"/>
                          <a:ea typeface="メイリオ"/>
                        </a:rPr>
                        <a:t>・子どもをつくるなら別の時期にしてほしかっ</a:t>
                      </a:r>
                      <a:endParaRPr sz="1400">
                        <a:latin typeface="メイリオ"/>
                        <a:ea typeface="メイリオ"/>
                      </a:endParaRPr>
                    </a:p>
                    <a:p>
                      <a:r>
                        <a:rPr lang="ja-JP" altLang="en-US" sz="1400">
                          <a:solidFill>
                            <a:srgbClr val="000000"/>
                          </a:solidFill>
                          <a:latin typeface="メイリオ"/>
                          <a:ea typeface="メイリオ"/>
                        </a:rPr>
                        <a:t>　</a:t>
                      </a:r>
                      <a:r>
                        <a:rPr lang="ja-JP" altLang="en-US" sz="1400">
                          <a:solidFill>
                            <a:srgbClr val="000000"/>
                          </a:solidFill>
                          <a:latin typeface="メイリオ"/>
                          <a:ea typeface="メイリオ"/>
                        </a:rPr>
                        <a:t>た。</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777336">
                <a:tc>
                  <a:txBody>
                    <a:bodyPr/>
                    <a:lstStyle/>
                    <a:p>
                      <a:pPr algn="ctr"/>
                      <a:r>
                        <a:rPr lang="ja-JP" altLang="en-US" sz="1400">
                          <a:solidFill>
                            <a:srgbClr val="000000"/>
                          </a:solidFill>
                          <a:latin typeface="メイリオ"/>
                          <a:ea typeface="メイリオ"/>
                        </a:rPr>
                        <a:t>９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ja-JP" altLang="en-US" sz="1400">
                          <a:solidFill>
                            <a:srgbClr val="000000"/>
                          </a:solidFill>
                          <a:latin typeface="メイリオ"/>
                          <a:ea typeface="メイリオ"/>
                        </a:rPr>
                        <a:t>ブラッドタイプ・</a:t>
                      </a:r>
                      <a:endParaRPr sz="1400">
                        <a:latin typeface="メイリオ"/>
                        <a:ea typeface="メイリオ"/>
                      </a:endParaRPr>
                    </a:p>
                    <a:p>
                      <a:pPr algn="ctr"/>
                      <a:r>
                        <a:rPr lang="ja-JP" altLang="en-US" sz="1400">
                          <a:solidFill>
                            <a:srgbClr val="000000"/>
                          </a:solidFill>
                          <a:latin typeface="メイリオ"/>
                          <a:ea typeface="メイリオ"/>
                        </a:rPr>
                        <a:t>ハラスメント</a:t>
                      </a:r>
                      <a:endParaRPr lang="ja-JP" altLang="en-US" sz="1400">
                        <a:solidFill>
                          <a:srgbClr val="000000"/>
                        </a:solidFill>
                        <a:latin typeface="メイリオ"/>
                        <a:ea typeface="メイリオ"/>
                      </a:endParaRPr>
                    </a:p>
                    <a:p>
                      <a:pPr algn="ctr"/>
                      <a:r>
                        <a:rPr lang="ja-JP" altLang="en-US" sz="1400">
                          <a:solidFill>
                            <a:srgbClr val="000000"/>
                          </a:solidFill>
                          <a:latin typeface="メイリオ"/>
                          <a:ea typeface="メイリオ"/>
                        </a:rPr>
                        <a:t>（</a:t>
                      </a:r>
                      <a:r>
                        <a:rPr lang="ja-JP" altLang="en-US" sz="1400">
                          <a:solidFill>
                            <a:srgbClr val="000000"/>
                          </a:solidFill>
                          <a:latin typeface="メイリオ"/>
                          <a:ea typeface="メイリオ"/>
                        </a:rPr>
                        <a:t>ブラハラ）</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txBody>
                  <a:tcPr marL="36000" marR="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血液型が与える印象で、その人の人柄や性格を決めつけるような言動をする。</a:t>
                      </a:r>
                      <a:r>
                        <a:rPr lang="ja-JP" altLang="en-US" sz="1400">
                          <a:solidFill>
                            <a:srgbClr val="000000"/>
                          </a:solidFill>
                          <a:latin typeface="メイリオ"/>
                          <a:ea typeface="メイリオ"/>
                        </a:rPr>
                        <a:t> </a:t>
                      </a:r>
                      <a:endParaRPr kumimoji="1" lang="ja-JP" altLang="en-US" sz="1400" dirty="0">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lang="ja-JP" altLang="en-US" sz="1400">
                          <a:solidFill>
                            <a:srgbClr val="000000"/>
                          </a:solidFill>
                          <a:latin typeface="メイリオ"/>
                          <a:ea typeface="メイリオ"/>
                        </a:rPr>
                        <a:t>・A型は几帳面だけど、O型は大雑把だからな</a:t>
                      </a:r>
                      <a:endParaRPr kumimoji="1" lang="ja-JP" altLang="en-US" sz="1400" dirty="0">
                        <a:latin typeface="メイリオ"/>
                        <a:ea typeface="メイリオ"/>
                      </a:endParaRPr>
                    </a:p>
                    <a:p>
                      <a:pPr algn="l"/>
                      <a:r>
                        <a:rPr lang="ja-JP" altLang="en-US" sz="1400">
                          <a:solidFill>
                            <a:srgbClr val="000000"/>
                          </a:solidFill>
                          <a:latin typeface="メイリオ"/>
                          <a:ea typeface="メイリオ"/>
                        </a:rPr>
                        <a:t>　</a:t>
                      </a:r>
                      <a:r>
                        <a:rPr lang="ja-JP" altLang="en-US" sz="1400">
                          <a:solidFill>
                            <a:srgbClr val="000000"/>
                          </a:solidFill>
                          <a:latin typeface="メイリオ"/>
                          <a:ea typeface="メイリオ"/>
                        </a:rPr>
                        <a:t>あ。</a:t>
                      </a:r>
                      <a:r>
                        <a:rPr lang="ja-JP" altLang="en-US" sz="1400">
                          <a:solidFill>
                            <a:srgbClr val="000000"/>
                          </a:solidFill>
                          <a:latin typeface="メイリオ"/>
                          <a:ea typeface="メイリオ"/>
                        </a:rPr>
                        <a:t> </a:t>
                      </a:r>
                      <a:endParaRPr lang="ja-JP" altLang="en-US" sz="1400">
                        <a:solidFill>
                          <a:srgbClr val="000000"/>
                        </a:solidFill>
                        <a:latin typeface="メイリオ"/>
                        <a:ea typeface="メイリオ"/>
                      </a:endParaRPr>
                    </a:p>
                  </a:txBody>
                  <a:tcPr marL="36000" marR="63500" marT="18000" marB="0" vert="horz" anchor="ctr" anchorCtr="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127" name="正方形/長方形 151"/>
          <p:cNvSpPr/>
          <p:nvPr/>
        </p:nvSpPr>
        <p:spPr>
          <a:xfrm>
            <a:off x="0" y="0"/>
            <a:ext cx="4941256" cy="66424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HGP創英角ｺﾞｼｯｸUB"/>
                <a:ea typeface="HGP創英角ｺﾞｼｯｸUB"/>
              </a:rPr>
              <a:t>ハラスメントが起こった場合</a:t>
            </a:r>
            <a:endParaRPr kumimoji="1" lang="ja-JP" altLang="en-US" sz="2400" dirty="0">
              <a:solidFill>
                <a:schemeClr val="bg1"/>
              </a:solidFill>
              <a:latin typeface="HGP創英角ｺﾞｼｯｸUB"/>
              <a:ea typeface="HGP創英角ｺﾞｼｯｸUB"/>
            </a:endParaRPr>
          </a:p>
        </p:txBody>
      </p:sp>
      <p:sp>
        <p:nvSpPr>
          <p:cNvPr id="1128" name="正方形/長方形 152"/>
          <p:cNvSpPr/>
          <p:nvPr/>
        </p:nvSpPr>
        <p:spPr>
          <a:xfrm>
            <a:off x="180000" y="732772"/>
            <a:ext cx="7107147" cy="6082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b="1" dirty="0" smtClean="0">
                <a:latin typeface="HGPｺﾞｼｯｸM" pitchFamily="50" charset="-128"/>
                <a:ea typeface="HGPｺﾞｼｯｸM" pitchFamily="50" charset="-128"/>
              </a:rPr>
              <a:t>１．</a:t>
            </a:r>
            <a:r>
              <a:rPr lang="ja-JP" altLang="en-US" sz="2400" b="1" dirty="0" smtClean="0">
                <a:latin typeface="HGPｺﾞｼｯｸM" pitchFamily="50" charset="-128"/>
                <a:ea typeface="HGPｺﾞｼｯｸM" pitchFamily="50" charset="-128"/>
              </a:rPr>
              <a:t>自分がハラスメントを受けたとき</a:t>
            </a:r>
            <a:endParaRPr kumimoji="1" lang="ja-JP" altLang="en-US" b="1" dirty="0">
              <a:latin typeface="HGPｺﾞｼｯｸM" pitchFamily="50" charset="-128"/>
              <a:ea typeface="HGPｺﾞｼｯｸM" pitchFamily="50" charset="-128"/>
            </a:endParaRPr>
          </a:p>
        </p:txBody>
      </p:sp>
      <p:sp>
        <p:nvSpPr>
          <p:cNvPr id="1129" name="正方形/長方形 153"/>
          <p:cNvSpPr/>
          <p:nvPr/>
        </p:nvSpPr>
        <p:spPr>
          <a:xfrm>
            <a:off x="251020" y="1288957"/>
            <a:ext cx="8639779" cy="227805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nchorCtr="0"/>
          <a:lstStyle/>
          <a:p>
            <a:pPr>
              <a:lnSpc>
                <a:spcPts val="3000"/>
              </a:lnSpc>
              <a:spcBef>
                <a:spcPts val="0"/>
              </a:spcBef>
              <a:spcAft>
                <a:spcPts val="0"/>
              </a:spcAft>
            </a:pPr>
            <a:r>
              <a:rPr lang="ja-JP" altLang="en-US" sz="3200" dirty="0" smtClean="0">
                <a:solidFill>
                  <a:schemeClr val="tx1"/>
                </a:solidFill>
                <a:latin typeface="HGPｺﾞｼｯｸM" pitchFamily="50" charset="-128"/>
                <a:ea typeface="HGPｺﾞｼｯｸM" pitchFamily="50" charset="-128"/>
              </a:rPr>
              <a:t>（１）</a:t>
            </a:r>
            <a:r>
              <a:rPr lang="ja-JP" altLang="en-US" sz="3200" dirty="0" smtClean="0">
                <a:solidFill>
                  <a:schemeClr val="tx1"/>
                </a:solidFill>
                <a:latin typeface="HGPｺﾞｼｯｸM" pitchFamily="50" charset="-128"/>
                <a:ea typeface="HGPｺﾞｼｯｸM" pitchFamily="50" charset="-128"/>
              </a:rPr>
              <a:t>認識することが大切</a:t>
            </a:r>
            <a:endParaRPr kumimoji="1" lang="ja-JP" altLang="en-US" sz="3200" dirty="0" smtClean="0">
              <a:solidFill>
                <a:schemeClr val="tx1"/>
              </a:solidFill>
              <a:latin typeface="HGPｺﾞｼｯｸM" pitchFamily="50" charset="-128"/>
              <a:ea typeface="HGPｺﾞｼｯｸM" pitchFamily="50" charset="-128"/>
            </a:endParaRPr>
          </a:p>
          <a:p>
            <a:pPr>
              <a:lnSpc>
                <a:spcPts val="3000"/>
              </a:lnSpc>
              <a:spcBef>
                <a:spcPts val="0"/>
              </a:spcBef>
              <a:spcAft>
                <a:spcPts val="0"/>
              </a:spcAft>
            </a:pPr>
            <a:endParaRPr lang="ja-JP" altLang="en-US" sz="800" dirty="0" smtClean="0">
              <a:solidFill>
                <a:schemeClr val="tx1"/>
              </a:solidFill>
              <a:latin typeface="HGPｺﾞｼｯｸM" pitchFamily="50" charset="-128"/>
              <a:ea typeface="HGPｺﾞｼｯｸM" pitchFamily="50" charset="-128"/>
            </a:endParaRPr>
          </a:p>
          <a:p>
            <a:pPr>
              <a:lnSpc>
                <a:spcPts val="3000"/>
              </a:lnSpc>
              <a:spcBef>
                <a:spcPts val="500"/>
              </a:spcBef>
              <a:spcAft>
                <a:spcPts val="0"/>
              </a:spcAft>
            </a:pPr>
            <a:r>
              <a:rPr kumimoji="1" lang="ja-JP" altLang="en-US" sz="3200" dirty="0" smtClean="0">
                <a:solidFill>
                  <a:schemeClr val="tx1"/>
                </a:solidFill>
                <a:latin typeface="HGPｺﾞｼｯｸM" pitchFamily="50" charset="-128"/>
                <a:ea typeface="HGPｺﾞｼｯｸM" pitchFamily="50" charset="-128"/>
              </a:rPr>
              <a:t>（２）相手に</a:t>
            </a:r>
            <a:r>
              <a:rPr kumimoji="1" lang="ja-JP" altLang="en-US" sz="3200" dirty="0" smtClean="0">
                <a:solidFill>
                  <a:schemeClr val="tx1"/>
                </a:solidFill>
                <a:latin typeface="HGPｺﾞｼｯｸM" pitchFamily="50" charset="-128"/>
                <a:ea typeface="HGPｺﾞｼｯｸM" pitchFamily="50" charset="-128"/>
              </a:rPr>
              <a:t>伝えること</a:t>
            </a:r>
            <a:r>
              <a:rPr lang="ja-JP" altLang="en-US" sz="3200" dirty="0" smtClean="0">
                <a:solidFill>
                  <a:schemeClr val="tx1"/>
                </a:solidFill>
                <a:latin typeface="HGPｺﾞｼｯｸM" pitchFamily="50" charset="-128"/>
                <a:ea typeface="HGPｺﾞｼｯｸM" pitchFamily="50" charset="-128"/>
              </a:rPr>
              <a:t>が大切（</a:t>
            </a:r>
            <a:r>
              <a:rPr lang="ja-JP" altLang="en-US" sz="3200" dirty="0" smtClean="0">
                <a:solidFill>
                  <a:schemeClr val="tx1"/>
                </a:solidFill>
                <a:latin typeface="HGPｺﾞｼｯｸM" pitchFamily="50" charset="-128"/>
                <a:ea typeface="HGPｺﾞｼｯｸM" pitchFamily="50" charset="-128"/>
              </a:rPr>
              <a:t>メール等の方法も）</a:t>
            </a:r>
            <a:endParaRPr kumimoji="1" lang="ja-JP" altLang="en-US" sz="3200" dirty="0" smtClean="0">
              <a:solidFill>
                <a:schemeClr val="tx1"/>
              </a:solidFill>
              <a:latin typeface="HGPｺﾞｼｯｸM" pitchFamily="50" charset="-128"/>
              <a:ea typeface="HGPｺﾞｼｯｸM" pitchFamily="50" charset="-128"/>
            </a:endParaRPr>
          </a:p>
          <a:p>
            <a:pPr>
              <a:lnSpc>
                <a:spcPts val="3000"/>
              </a:lnSpc>
              <a:spcBef>
                <a:spcPts val="500"/>
              </a:spcBef>
              <a:spcAft>
                <a:spcPts val="0"/>
              </a:spcAft>
            </a:pPr>
            <a:endParaRPr lang="ja-JP" altLang="en-US" sz="800" dirty="0" smtClean="0">
              <a:solidFill>
                <a:schemeClr val="tx1"/>
              </a:solidFill>
              <a:latin typeface="HGPｺﾞｼｯｸM" pitchFamily="50" charset="-128"/>
              <a:ea typeface="HGPｺﾞｼｯｸM" pitchFamily="50" charset="-128"/>
            </a:endParaRPr>
          </a:p>
          <a:p>
            <a:pPr>
              <a:lnSpc>
                <a:spcPts val="3000"/>
              </a:lnSpc>
              <a:spcBef>
                <a:spcPts val="500"/>
              </a:spcBef>
              <a:spcAft>
                <a:spcPts val="0"/>
              </a:spcAft>
            </a:pPr>
            <a:r>
              <a:rPr kumimoji="1" lang="ja-JP" altLang="en-US" sz="3200" dirty="0" smtClean="0">
                <a:solidFill>
                  <a:schemeClr val="tx1"/>
                </a:solidFill>
                <a:latin typeface="HGPｺﾞｼｯｸM" pitchFamily="50" charset="-128"/>
                <a:ea typeface="HGPｺﾞｼｯｸM" pitchFamily="50" charset="-128"/>
              </a:rPr>
              <a:t>（３）</a:t>
            </a:r>
            <a:r>
              <a:rPr lang="ja-JP" altLang="en-US" sz="3200" dirty="0" smtClean="0">
                <a:solidFill>
                  <a:schemeClr val="tx1"/>
                </a:solidFill>
                <a:latin typeface="HGPｺﾞｼｯｸM" pitchFamily="50" charset="-128"/>
                <a:ea typeface="HGPｺﾞｼｯｸM" pitchFamily="50" charset="-128"/>
              </a:rPr>
              <a:t>相談窓口</a:t>
            </a:r>
            <a:r>
              <a:rPr kumimoji="1" lang="ja-JP" altLang="en-US" sz="3200" dirty="0" smtClean="0">
                <a:solidFill>
                  <a:schemeClr val="tx1"/>
                </a:solidFill>
                <a:latin typeface="HGPｺﾞｼｯｸM" pitchFamily="50" charset="-128"/>
                <a:ea typeface="HGPｺﾞｼｯｸM" pitchFamily="50" charset="-128"/>
              </a:rPr>
              <a:t>に相談</a:t>
            </a:r>
            <a:endParaRPr kumimoji="1" lang="en-US" altLang="ja-JP" sz="1200" dirty="0" smtClean="0">
              <a:solidFill>
                <a:schemeClr val="tx1"/>
              </a:solidFill>
              <a:latin typeface="HGPｺﾞｼｯｸM" pitchFamily="50" charset="-128"/>
              <a:ea typeface="HGPｺﾞｼｯｸM" pitchFamily="50" charset="-128"/>
            </a:endParaRPr>
          </a:p>
        </p:txBody>
      </p:sp>
      <p:sp>
        <p:nvSpPr>
          <p:cNvPr id="1130" name="正方形/長方形 79"/>
          <p:cNvSpPr/>
          <p:nvPr/>
        </p:nvSpPr>
        <p:spPr>
          <a:xfrm>
            <a:off x="250804" y="3717000"/>
            <a:ext cx="7107147" cy="6082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b="1" dirty="0" smtClean="0">
                <a:latin typeface="HGPｺﾞｼｯｸM" pitchFamily="50" charset="-128"/>
                <a:ea typeface="HGPｺﾞｼｯｸM" pitchFamily="50" charset="-128"/>
              </a:rPr>
              <a:t>２．同僚や周りの人</a:t>
            </a:r>
            <a:r>
              <a:rPr lang="ja-JP" altLang="en-US" sz="2400" b="1" dirty="0" smtClean="0">
                <a:latin typeface="HGPｺﾞｼｯｸM" pitchFamily="50" charset="-128"/>
                <a:ea typeface="HGPｺﾞｼｯｸM" pitchFamily="50" charset="-128"/>
              </a:rPr>
              <a:t>がハラスメントを受けたとき</a:t>
            </a:r>
            <a:endParaRPr kumimoji="1" lang="ja-JP" altLang="en-US" b="1" dirty="0">
              <a:latin typeface="HGPｺﾞｼｯｸM" pitchFamily="50" charset="-128"/>
              <a:ea typeface="HGPｺﾞｼｯｸM" pitchFamily="50" charset="-128"/>
            </a:endParaRPr>
          </a:p>
        </p:txBody>
      </p:sp>
      <p:sp>
        <p:nvSpPr>
          <p:cNvPr id="1131" name="正方形/長方形 80"/>
          <p:cNvSpPr/>
          <p:nvPr/>
        </p:nvSpPr>
        <p:spPr>
          <a:xfrm>
            <a:off x="263720" y="4274143"/>
            <a:ext cx="8628280" cy="210906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nchorCtr="0"/>
          <a:lstStyle/>
          <a:p>
            <a:r>
              <a:rPr kumimoji="1" lang="ja-JP" altLang="en-US" sz="3200" dirty="0" smtClean="0">
                <a:solidFill>
                  <a:schemeClr val="tx1"/>
                </a:solidFill>
                <a:latin typeface="HGPｺﾞｼｯｸM" pitchFamily="50" charset="-128"/>
                <a:ea typeface="HGPｺﾞｼｯｸM" pitchFamily="50" charset="-128"/>
              </a:rPr>
              <a:t>（１）個人的</a:t>
            </a:r>
            <a:r>
              <a:rPr kumimoji="1" lang="ja-JP" altLang="en-US" sz="3200" dirty="0" smtClean="0">
                <a:solidFill>
                  <a:schemeClr val="tx1"/>
                </a:solidFill>
                <a:latin typeface="HGPｺﾞｼｯｸM" pitchFamily="50" charset="-128"/>
                <a:ea typeface="HGPｺﾞｼｯｸM" pitchFamily="50" charset="-128"/>
              </a:rPr>
              <a:t>な</a:t>
            </a:r>
            <a:r>
              <a:rPr lang="ja-JP" altLang="en-US" sz="3200" dirty="0" smtClean="0">
                <a:solidFill>
                  <a:schemeClr val="tx1"/>
                </a:solidFill>
                <a:latin typeface="HGPｺﾞｼｯｸM" pitchFamily="50" charset="-128"/>
                <a:ea typeface="HGPｺﾞｼｯｸM" pitchFamily="50" charset="-128"/>
              </a:rPr>
              <a:t>問題として片付けてはダメ</a:t>
            </a:r>
            <a:endParaRPr kumimoji="1" lang="ja-JP" altLang="en-US" sz="3200" dirty="0" smtClean="0">
              <a:solidFill>
                <a:schemeClr val="tx1"/>
              </a:solidFill>
              <a:latin typeface="HGPｺﾞｼｯｸM" pitchFamily="50" charset="-128"/>
              <a:ea typeface="HGPｺﾞｼｯｸM" pitchFamily="50" charset="-128"/>
            </a:endParaRPr>
          </a:p>
          <a:p>
            <a:endParaRPr lang="ja-JP" altLang="en-US" sz="800" dirty="0" smtClean="0">
              <a:solidFill>
                <a:schemeClr val="tx1"/>
              </a:solidFill>
              <a:latin typeface="HGPｺﾞｼｯｸM" pitchFamily="50" charset="-128"/>
              <a:ea typeface="HGPｺﾞｼｯｸM" pitchFamily="50" charset="-128"/>
            </a:endParaRPr>
          </a:p>
          <a:p>
            <a:pPr>
              <a:lnSpc>
                <a:spcPct val="100000"/>
              </a:lnSpc>
              <a:spcBef>
                <a:spcPts val="500"/>
              </a:spcBef>
              <a:spcAft>
                <a:spcPts val="0"/>
              </a:spcAft>
            </a:pPr>
            <a:r>
              <a:rPr kumimoji="1" lang="ja-JP" altLang="en-US" sz="3200" dirty="0" smtClean="0">
                <a:solidFill>
                  <a:schemeClr val="tx1"/>
                </a:solidFill>
                <a:latin typeface="HGPｺﾞｼｯｸM" pitchFamily="50" charset="-128"/>
                <a:ea typeface="HGPｺﾞｼｯｸM" pitchFamily="50" charset="-128"/>
              </a:rPr>
              <a:t>（２）</a:t>
            </a:r>
            <a:r>
              <a:rPr kumimoji="1" lang="ja-JP" altLang="en-US" sz="3200" dirty="0" smtClean="0">
                <a:solidFill>
                  <a:schemeClr val="tx1"/>
                </a:solidFill>
                <a:latin typeface="HGPｺﾞｼｯｸM" pitchFamily="50" charset="-128"/>
                <a:ea typeface="HGPｺﾞｼｯｸM" pitchFamily="50" charset="-128"/>
              </a:rPr>
              <a:t>被害を受けていることに気づいたら</a:t>
            </a:r>
            <a:r>
              <a:rPr kumimoji="1" lang="ja-JP" altLang="en-US" sz="3200" dirty="0" smtClean="0">
                <a:solidFill>
                  <a:schemeClr val="tx1"/>
                </a:solidFill>
                <a:latin typeface="HGPｺﾞｼｯｸM" pitchFamily="50" charset="-128"/>
                <a:ea typeface="HGPｺﾞｼｯｸM" pitchFamily="50" charset="-128"/>
              </a:rPr>
              <a:t>、声をかけて</a:t>
            </a:r>
            <a:endParaRPr lang="ja-JP" altLang="en-US" sz="3200" dirty="0" smtClean="0">
              <a:solidFill>
                <a:schemeClr val="tx1"/>
              </a:solidFill>
              <a:latin typeface="HGPｺﾞｼｯｸM" pitchFamily="50" charset="-128"/>
              <a:ea typeface="HGPｺﾞｼｯｸM" pitchFamily="50" charset="-128"/>
            </a:endParaRPr>
          </a:p>
          <a:p>
            <a:pPr>
              <a:lnSpc>
                <a:spcPct val="100000"/>
              </a:lnSpc>
              <a:spcBef>
                <a:spcPts val="500"/>
              </a:spcBef>
              <a:spcAft>
                <a:spcPts val="0"/>
              </a:spcAft>
            </a:pPr>
            <a:endParaRPr kumimoji="1" lang="ja-JP" altLang="en-US" sz="800" dirty="0" smtClean="0">
              <a:solidFill>
                <a:schemeClr val="tx1"/>
              </a:solidFill>
              <a:latin typeface="HGPｺﾞｼｯｸM" pitchFamily="50" charset="-128"/>
              <a:ea typeface="HGPｺﾞｼｯｸM" pitchFamily="50" charset="-128"/>
            </a:endParaRPr>
          </a:p>
          <a:p>
            <a:pPr>
              <a:lnSpc>
                <a:spcPct val="100000"/>
              </a:lnSpc>
              <a:spcBef>
                <a:spcPts val="500"/>
              </a:spcBef>
              <a:spcAft>
                <a:spcPts val="0"/>
              </a:spcAft>
            </a:pPr>
            <a:r>
              <a:rPr lang="ja-JP" altLang="en-US" sz="3200" dirty="0" smtClean="0">
                <a:solidFill>
                  <a:schemeClr val="tx1"/>
                </a:solidFill>
                <a:latin typeface="HGPｺﾞｼｯｸM" pitchFamily="50" charset="-128"/>
                <a:ea typeface="HGPｺﾞｼｯｸM" pitchFamily="50" charset="-128"/>
              </a:rPr>
              <a:t>（３）加害者に同僚として注意したり、</a:t>
            </a:r>
            <a:r>
              <a:rPr lang="ja-JP" altLang="en-US" sz="3200" dirty="0" smtClean="0">
                <a:solidFill>
                  <a:schemeClr val="tx1"/>
                </a:solidFill>
                <a:latin typeface="HGPｺﾞｼｯｸM" pitchFamily="50" charset="-128"/>
                <a:ea typeface="HGPｺﾞｼｯｸM" pitchFamily="50" charset="-128"/>
              </a:rPr>
              <a:t>上司に相談を</a:t>
            </a:r>
            <a:endParaRPr kumimoji="1" lang="en-US" altLang="ja-JP" sz="3200" dirty="0" smtClean="0">
              <a:solidFill>
                <a:schemeClr val="tx1"/>
              </a:solidFill>
              <a:latin typeface="HGPｺﾞｼｯｸM" pitchFamily="50" charset="-128"/>
              <a:ea typeface="HGPｺﾞｼｯｸM" pitchFamily="50" charset="-128"/>
            </a:endParaRPr>
          </a:p>
        </p:txBody>
      </p:sp>
      <p:sp>
        <p:nvSpPr>
          <p:cNvPr id="1132" name="テキスト 85"/>
          <p:cNvSpPr txBox="1"/>
          <p:nvPr/>
        </p:nvSpPr>
        <p:spPr>
          <a:xfrm>
            <a:off x="4226723" y="6559977"/>
            <a:ext cx="4881277" cy="253023"/>
          </a:xfrm>
          <a:prstGeom prst="rect">
            <a:avLst/>
          </a:prstGeom>
        </p:spPr>
        <p:txBody>
          <a:bodyPr wrap="square">
            <a:spAutoFit/>
          </a:bodyPr>
          <a:p>
            <a:pPr>
              <a:defRPr lang="ja-JP" altLang="en-US"/>
            </a:pPr>
            <a:r>
              <a:rPr lang="ja-JP" altLang="en-US" sz="1050"/>
              <a:t>厚生労働省ＨＰ「</a:t>
            </a:r>
            <a:r>
              <a:rPr lang="ja-JP" altLang="en-US" sz="1050"/>
              <a:t>職場におけるハラスメントの防止のために」を参照して作成</a:t>
            </a:r>
            <a:endParaRPr lang="ja-JP" altLang="en-US" sz="105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38" name="図 146"/>
          <p:cNvPicPr>
            <a:picLocks noChangeAspect="1"/>
          </p:cNvPicPr>
          <p:nvPr/>
        </p:nvPicPr>
        <p:blipFill>
          <a:blip r:embed="rId1"/>
          <a:srcRect l="23535" t="4784" r="2594"/>
          <a:stretch>
            <a:fillRect/>
          </a:stretch>
        </p:blipFill>
        <p:spPr>
          <a:xfrm>
            <a:off x="310302" y="1089421"/>
            <a:ext cx="3813210" cy="5330455"/>
          </a:xfrm>
          <a:prstGeom prst="rect">
            <a:avLst/>
          </a:prstGeom>
        </p:spPr>
      </p:pic>
      <p:sp>
        <p:nvSpPr>
          <p:cNvPr id="1139" name="テキスト 147"/>
          <p:cNvSpPr txBox="1"/>
          <p:nvPr/>
        </p:nvSpPr>
        <p:spPr>
          <a:xfrm>
            <a:off x="1620000" y="6525000"/>
            <a:ext cx="1882800" cy="409179"/>
          </a:xfrm>
          <a:prstGeom prst="rect">
            <a:avLst/>
          </a:prstGeom>
        </p:spPr>
        <p:txBody>
          <a:bodyPr>
            <a:spAutoFit/>
          </a:bodyPr>
          <a:lstStyle/>
          <a:p>
            <a:pPr>
              <a:defRPr lang="ja-JP" altLang="en-US"/>
            </a:pPr>
            <a:r>
              <a:rPr lang="ja-JP" altLang="en-US" sz="1400"/>
              <a:t>R2.4.12　読売新聞</a:t>
            </a:r>
            <a:endParaRPr lang="ja-JP" altLang="en-US"/>
          </a:p>
        </p:txBody>
      </p:sp>
      <p:sp>
        <p:nvSpPr>
          <p:cNvPr id="1140" name="テキスト 396"/>
          <p:cNvSpPr txBox="1"/>
          <p:nvPr/>
        </p:nvSpPr>
        <p:spPr>
          <a:xfrm>
            <a:off x="4123877" y="1847850"/>
            <a:ext cx="4939854" cy="1384102"/>
          </a:xfrm>
          <a:prstGeom prst="rect">
            <a:avLst/>
          </a:prstGeom>
        </p:spPr>
        <p:txBody>
          <a:bodyPr wrap="square">
            <a:spAutoFit/>
          </a:bodyPr>
          <a:lstStyle/>
          <a:p>
            <a:pPr>
              <a:defRPr lang="ja-JP" altLang="en-US"/>
            </a:pPr>
            <a:r>
              <a:rPr lang="ja-JP" altLang="en-US" sz="2800">
                <a:latin typeface="HG丸ｺﾞｼｯｸM-PRO"/>
                <a:ea typeface="HG丸ｺﾞｼｯｸM-PRO"/>
              </a:rPr>
              <a:t>・各地で起きる新型コロナ　</a:t>
            </a:r>
            <a:endParaRPr lang="ja-JP" altLang="en-US">
              <a:latin typeface="HG丸ｺﾞｼｯｸM-PRO"/>
              <a:ea typeface="HG丸ｺﾞｼｯｸM-PRO"/>
            </a:endParaRPr>
          </a:p>
          <a:p>
            <a:pPr>
              <a:defRPr lang="ja-JP" altLang="en-US"/>
            </a:pPr>
            <a:r>
              <a:rPr lang="ja-JP" altLang="en-US" sz="2800">
                <a:latin typeface="HG丸ｺﾞｼｯｸM-PRO"/>
                <a:ea typeface="HG丸ｺﾞｼｯｸM-PRO"/>
              </a:rPr>
              <a:t>　ウイルス感染者や医療従</a:t>
            </a:r>
          </a:p>
          <a:p>
            <a:pPr>
              <a:defRPr lang="ja-JP" altLang="en-US"/>
            </a:pPr>
            <a:r>
              <a:rPr lang="ja-JP" altLang="en-US" sz="2800">
                <a:latin typeface="HG丸ｺﾞｼｯｸM-PRO"/>
                <a:ea typeface="HG丸ｺﾞｼｯｸM-PRO"/>
              </a:rPr>
              <a:t>　</a:t>
            </a:r>
            <a:r>
              <a:rPr lang="ja-JP" altLang="en-US" sz="2800">
                <a:latin typeface="HG丸ｺﾞｼｯｸM-PRO"/>
                <a:ea typeface="HG丸ｺﾞｼｯｸM-PRO"/>
              </a:rPr>
              <a:t>事</a:t>
            </a:r>
            <a:r>
              <a:rPr lang="ja-JP" altLang="en-US" sz="2800">
                <a:latin typeface="HG丸ｺﾞｼｯｸM-PRO"/>
                <a:ea typeface="HG丸ｺﾞｼｯｸM-PRO"/>
              </a:rPr>
              <a:t>者への差別や誹謗中傷</a:t>
            </a:r>
          </a:p>
        </p:txBody>
      </p:sp>
      <p:sp>
        <p:nvSpPr>
          <p:cNvPr id="1141" name="テキスト 397"/>
          <p:cNvSpPr txBox="1"/>
          <p:nvPr/>
        </p:nvSpPr>
        <p:spPr>
          <a:xfrm>
            <a:off x="4123878" y="4221000"/>
            <a:ext cx="4939854" cy="1384102"/>
          </a:xfrm>
          <a:prstGeom prst="rect">
            <a:avLst/>
          </a:prstGeom>
        </p:spPr>
        <p:txBody>
          <a:bodyPr wrap="square">
            <a:spAutoFit/>
          </a:bodyPr>
          <a:lstStyle/>
          <a:p>
            <a:pPr>
              <a:defRPr lang="ja-JP" altLang="en-US"/>
            </a:pPr>
            <a:r>
              <a:rPr lang="ja-JP" altLang="en-US" sz="2800">
                <a:latin typeface="HG丸ｺﾞｼｯｸM-PRO"/>
                <a:ea typeface="HG丸ｺﾞｼｯｸM-PRO"/>
              </a:rPr>
              <a:t>・令和２年１０～１２月に</a:t>
            </a:r>
          </a:p>
          <a:p>
            <a:pPr>
              <a:defRPr lang="ja-JP" altLang="en-US"/>
            </a:pPr>
            <a:r>
              <a:rPr lang="ja-JP" altLang="en-US" sz="2800">
                <a:latin typeface="HG丸ｺﾞｼｯｸM-PRO"/>
                <a:ea typeface="HG丸ｺﾞｼｯｸM-PRO"/>
              </a:rPr>
              <a:t>　</a:t>
            </a:r>
            <a:r>
              <a:rPr lang="ja-JP" altLang="en-US" sz="2800">
                <a:latin typeface="HG丸ｺﾞｼｯｸM-PRO"/>
                <a:ea typeface="HG丸ｺﾞｼｯｸM-PRO"/>
              </a:rPr>
              <a:t>全国で</a:t>
            </a:r>
            <a:r>
              <a:rPr lang="ja-JP" altLang="en-US" sz="2800">
                <a:latin typeface="HG丸ｺﾞｼｯｸM-PRO"/>
                <a:ea typeface="HG丸ｺﾞｼｯｸM-PRO"/>
              </a:rPr>
              <a:t>約７００件の風評</a:t>
            </a:r>
          </a:p>
          <a:p>
            <a:pPr>
              <a:defRPr lang="ja-JP" altLang="en-US"/>
            </a:pPr>
            <a:r>
              <a:rPr lang="ja-JP" altLang="en-US" sz="2800">
                <a:latin typeface="HG丸ｺﾞｼｯｸM-PRO"/>
                <a:ea typeface="HG丸ｺﾞｼｯｸM-PRO"/>
              </a:rPr>
              <a:t>　</a:t>
            </a:r>
            <a:r>
              <a:rPr lang="ja-JP" altLang="en-US" sz="2800">
                <a:latin typeface="HG丸ｺﾞｼｯｸM-PRO"/>
                <a:ea typeface="HG丸ｺﾞｼｯｸM-PRO"/>
              </a:rPr>
              <a:t>被害</a:t>
            </a:r>
            <a:endParaRPr lang="ja-JP" altLang="en-US" sz="2800">
              <a:latin typeface="HG丸ｺﾞｼｯｸM-PRO"/>
              <a:ea typeface="HG丸ｺﾞｼｯｸM-PRO"/>
            </a:endParaRPr>
          </a:p>
        </p:txBody>
      </p:sp>
      <p:sp>
        <p:nvSpPr>
          <p:cNvPr id="1142" name="タイトル 236"/>
          <p:cNvSpPr/>
          <p:nvPr/>
        </p:nvSpPr>
        <p:spPr>
          <a:xfrm>
            <a:off x="0" y="0"/>
            <a:ext cx="9144000" cy="9052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4000" dirty="0">
                <a:solidFill>
                  <a:schemeClr val="bg1"/>
                </a:solidFill>
                <a:latin typeface="HGS創英角ﾎﾟｯﾌﾟ体"/>
                <a:ea typeface="HGS創英角ﾎﾟｯﾌﾟ体"/>
              </a:rPr>
              <a:t>差別や偏見の事例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8" name="図形 14"/>
          <p:cNvSpPr/>
          <p:nvPr/>
        </p:nvSpPr>
        <p:spPr>
          <a:xfrm>
            <a:off x="250989" y="5733000"/>
            <a:ext cx="8567409" cy="708533"/>
          </a:xfrm>
          <a:prstGeom prst="roundRect">
            <a:avLst/>
          </a:prstGeom>
        </p:spPr>
        <p:style>
          <a:lnRef idx="1">
            <a:schemeClr val="accent2"/>
          </a:lnRef>
          <a:fillRef idx="2">
            <a:schemeClr val="accent2"/>
          </a:fillRef>
          <a:effectRef idx="1">
            <a:schemeClr val="accent2"/>
          </a:effectRef>
          <a:fontRef idx="minor">
            <a:schemeClr val="dk1"/>
          </a:fontRef>
        </p:style>
        <p:txBody>
          <a:bodyPr anchor="ctr"/>
          <a:p>
            <a:pPr algn="l">
              <a:defRPr lang="ja-JP" altLang="en-US"/>
            </a:pPr>
            <a:r>
              <a:rPr lang="ja-JP" altLang="en-US" sz="1400" b="1"/>
              <a:t>高知県においても偏見・差別等の事例が発生しており、今後も同種の事案が発生することが懸念される。</a:t>
            </a:r>
            <a:endParaRPr lang="ja-JP" altLang="en-US" sz="1400" b="1"/>
          </a:p>
        </p:txBody>
      </p:sp>
      <p:sp>
        <p:nvSpPr>
          <p:cNvPr id="1149" name="四角形 26"/>
          <p:cNvSpPr/>
          <p:nvPr/>
        </p:nvSpPr>
        <p:spPr>
          <a:xfrm>
            <a:off x="251888" y="189000"/>
            <a:ext cx="8576011" cy="1802909"/>
          </a:xfrm>
          <a:prstGeom prst="rect">
            <a:avLst/>
          </a:prstGeom>
          <a:noFill/>
          <a:ln w="19050" cap="flat" cmpd="sng" algn="ctr">
            <a:solidFill>
              <a:schemeClr val="accent3">
                <a:shade val="95000"/>
                <a:satMod val="105000"/>
              </a:schemeClr>
            </a:solidFill>
            <a:prstDash val="solid"/>
          </a:ln>
          <a:effectLst/>
        </p:spPr>
        <p:style>
          <a:lnRef idx="1">
            <a:schemeClr val="accent3"/>
          </a:lnRef>
          <a:fillRef idx="2">
            <a:schemeClr val="accent3"/>
          </a:fillRef>
          <a:effectRef idx="1">
            <a:schemeClr val="accent3"/>
          </a:effectRef>
          <a:fontRef idx="minor">
            <a:schemeClr val="dk1"/>
          </a:fontRef>
        </p:style>
        <p:txBody>
          <a:bodyPr anchor="ctr"/>
          <a:p>
            <a:pPr algn="l"/>
            <a:r>
              <a:rPr lang="ja-JP" altLang="en-US" sz="1600" b="1">
                <a:solidFill>
                  <a:srgbClr val="FF0000"/>
                </a:solidFill>
                <a:effectLst/>
                <a:latin typeface="+mn-ea"/>
                <a:ea typeface="+mn-ea"/>
              </a:rPr>
              <a:t>行動歴による偏見・差別</a:t>
            </a:r>
            <a:endParaRPr lang="ja-JP" altLang="en-US" sz="1600" b="1">
              <a:solidFill>
                <a:srgbClr val="FF0000"/>
              </a:solidFill>
              <a:effectLst/>
              <a:latin typeface="+mn-ea"/>
              <a:ea typeface="+mn-ea"/>
            </a:endParaRPr>
          </a:p>
          <a:p>
            <a:pPr algn="l"/>
            <a:r>
              <a:rPr lang="ja-JP" altLang="en-US" sz="1600">
                <a:solidFill>
                  <a:schemeClr val="tx1"/>
                </a:solidFill>
                <a:effectLst/>
                <a:latin typeface="+mn-ea"/>
                <a:ea typeface="+mn-ea"/>
              </a:rPr>
              <a:t>○大学生がお盆に隣県の実家に帰省し、後日アパートに戻った</a:t>
            </a:r>
            <a:r>
              <a:rPr lang="ja-JP" altLang="en-US" sz="1600">
                <a:solidFill>
                  <a:schemeClr val="tx1"/>
                </a:solidFill>
                <a:effectLst/>
                <a:latin typeface="+mn-ea"/>
                <a:ea typeface="+mn-ea"/>
              </a:rPr>
              <a:t>ところ、</a:t>
            </a:r>
            <a:r>
              <a:rPr lang="ja-JP" altLang="en-US" sz="1600">
                <a:solidFill>
                  <a:schemeClr val="tx1"/>
                </a:solidFill>
                <a:effectLst/>
                <a:latin typeface="+mn-ea"/>
                <a:ea typeface="+mn-ea"/>
              </a:rPr>
              <a:t>玄関に生卵が投げつ</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けられ</a:t>
            </a:r>
            <a:r>
              <a:rPr lang="ja-JP" altLang="en-US" sz="1600">
                <a:solidFill>
                  <a:schemeClr val="tx1"/>
                </a:solidFill>
                <a:effectLst/>
                <a:latin typeface="+mn-ea"/>
                <a:ea typeface="+mn-ea"/>
              </a:rPr>
              <a:t>、</a:t>
            </a:r>
            <a:r>
              <a:rPr lang="ja-JP" altLang="en-US" sz="1600">
                <a:solidFill>
                  <a:schemeClr val="tx1"/>
                </a:solidFill>
                <a:effectLst/>
                <a:latin typeface="+mn-ea"/>
                <a:ea typeface="+mn-ea"/>
              </a:rPr>
              <a:t>郵便受けの中</a:t>
            </a:r>
            <a:r>
              <a:rPr lang="ja-JP" altLang="en-US" sz="1600">
                <a:solidFill>
                  <a:schemeClr val="tx1"/>
                </a:solidFill>
                <a:effectLst/>
                <a:latin typeface="+mn-ea"/>
                <a:ea typeface="+mn-ea"/>
              </a:rPr>
              <a:t>に生卵が</a:t>
            </a:r>
            <a:r>
              <a:rPr lang="ja-JP" altLang="en-US" sz="1600">
                <a:solidFill>
                  <a:schemeClr val="tx1"/>
                </a:solidFill>
                <a:effectLst/>
                <a:latin typeface="+mn-ea"/>
                <a:ea typeface="+mn-ea"/>
              </a:rPr>
              <a:t>流し込まれていた</a:t>
            </a:r>
            <a:r>
              <a:rPr lang="ja-JP" altLang="en-US" sz="1600">
                <a:solidFill>
                  <a:schemeClr val="tx1"/>
                </a:solidFill>
                <a:effectLst/>
                <a:latin typeface="+mn-ea"/>
                <a:ea typeface="+mn-ea"/>
              </a:rPr>
              <a:t>。</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○県外に</a:t>
            </a:r>
            <a:r>
              <a:rPr lang="ja-JP" altLang="en-US" sz="1600">
                <a:solidFill>
                  <a:schemeClr val="tx1"/>
                </a:solidFill>
                <a:effectLst/>
                <a:latin typeface="+mn-ea"/>
                <a:ea typeface="+mn-ea"/>
              </a:rPr>
              <a:t>家族旅行に行った後、</a:t>
            </a:r>
            <a:r>
              <a:rPr lang="ja-JP" altLang="en-US" sz="1600">
                <a:solidFill>
                  <a:schemeClr val="tx1"/>
                </a:solidFill>
                <a:effectLst/>
                <a:latin typeface="+mn-ea"/>
                <a:ea typeface="+mn-ea"/>
              </a:rPr>
              <a:t>近所から</a:t>
            </a:r>
            <a:r>
              <a:rPr lang="ja-JP" altLang="en-US" sz="1600">
                <a:solidFill>
                  <a:schemeClr val="tx1"/>
                </a:solidFill>
                <a:effectLst/>
                <a:latin typeface="+mn-ea"/>
                <a:ea typeface="+mn-ea"/>
              </a:rPr>
              <a:t>感染者と決めつけられ</a:t>
            </a:r>
            <a:r>
              <a:rPr lang="ja-JP" altLang="en-US" sz="1600">
                <a:solidFill>
                  <a:schemeClr val="tx1"/>
                </a:solidFill>
                <a:effectLst/>
                <a:latin typeface="+mn-ea"/>
                <a:ea typeface="+mn-ea"/>
              </a:rPr>
              <a:t>たり、子どもが通う学校の保</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護者から</a:t>
            </a:r>
            <a:r>
              <a:rPr lang="ja-JP" altLang="en-US" sz="1600">
                <a:solidFill>
                  <a:schemeClr val="tx1"/>
                </a:solidFill>
                <a:effectLst/>
                <a:latin typeface="+mn-ea"/>
                <a:ea typeface="+mn-ea"/>
              </a:rPr>
              <a:t>子どもを欠席さ</a:t>
            </a:r>
            <a:r>
              <a:rPr lang="ja-JP" altLang="en-US" sz="1600">
                <a:solidFill>
                  <a:schemeClr val="tx1"/>
                </a:solidFill>
                <a:effectLst/>
                <a:latin typeface="+mn-ea"/>
                <a:ea typeface="+mn-ea"/>
              </a:rPr>
              <a:t>せるよう苦</a:t>
            </a:r>
            <a:r>
              <a:rPr lang="ja-JP" altLang="en-US" sz="1600">
                <a:solidFill>
                  <a:schemeClr val="tx1"/>
                </a:solidFill>
                <a:effectLst/>
                <a:latin typeface="+mn-ea"/>
                <a:ea typeface="+mn-ea"/>
              </a:rPr>
              <a:t>情</a:t>
            </a:r>
            <a:r>
              <a:rPr lang="ja-JP" altLang="en-US" sz="1600">
                <a:solidFill>
                  <a:schemeClr val="tx1"/>
                </a:solidFill>
                <a:effectLst/>
                <a:latin typeface="+mn-ea"/>
                <a:ea typeface="+mn-ea"/>
              </a:rPr>
              <a:t>を受けた。</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○感染者が多い市から</a:t>
            </a:r>
            <a:r>
              <a:rPr lang="ja-JP" altLang="en-US" sz="1600">
                <a:solidFill>
                  <a:schemeClr val="tx1"/>
                </a:solidFill>
                <a:effectLst/>
                <a:latin typeface="+mn-ea"/>
                <a:ea typeface="+mn-ea"/>
              </a:rPr>
              <a:t>隣接市のスポーツ教室</a:t>
            </a:r>
            <a:r>
              <a:rPr lang="ja-JP" altLang="en-US" sz="1600">
                <a:solidFill>
                  <a:schemeClr val="tx1"/>
                </a:solidFill>
                <a:effectLst/>
                <a:latin typeface="+mn-ea"/>
                <a:ea typeface="+mn-ea"/>
              </a:rPr>
              <a:t>に通っていたところ、</a:t>
            </a:r>
            <a:r>
              <a:rPr lang="ja-JP" altLang="en-US" sz="1600">
                <a:solidFill>
                  <a:schemeClr val="tx1"/>
                </a:solidFill>
                <a:effectLst/>
                <a:latin typeface="+mn-ea"/>
                <a:ea typeface="+mn-ea"/>
              </a:rPr>
              <a:t>隣接市の保護者からの苦</a:t>
            </a:r>
            <a:endParaRPr lang="ja-JP" altLang="en-US" sz="1600">
              <a:effectLst/>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情があり、教室に</a:t>
            </a:r>
            <a:r>
              <a:rPr lang="ja-JP" altLang="en-US" sz="1600">
                <a:solidFill>
                  <a:schemeClr val="tx1"/>
                </a:solidFill>
                <a:effectLst/>
                <a:latin typeface="+mn-ea"/>
                <a:ea typeface="+mn-ea"/>
              </a:rPr>
              <a:t>通えなくなった</a:t>
            </a:r>
            <a:r>
              <a:rPr lang="ja-JP" altLang="en-US" sz="1600">
                <a:solidFill>
                  <a:schemeClr val="tx1"/>
                </a:solidFill>
                <a:effectLst/>
                <a:latin typeface="+mn-ea"/>
                <a:ea typeface="+mn-ea"/>
              </a:rPr>
              <a:t>。</a:t>
            </a:r>
            <a:r>
              <a:rPr lang="ja-JP" altLang="en-US" sz="1600">
                <a:solidFill>
                  <a:schemeClr val="tx1"/>
                </a:solidFill>
                <a:effectLst/>
                <a:latin typeface="+mn-ea"/>
                <a:ea typeface="+mn-ea"/>
              </a:rPr>
              <a:t> </a:t>
            </a:r>
            <a:endParaRPr lang="ja-JP" altLang="en-US" sz="1600">
              <a:solidFill>
                <a:schemeClr val="tx1"/>
              </a:solidFill>
              <a:effectLst/>
              <a:latin typeface="+mn-ea"/>
              <a:ea typeface="+mn-ea"/>
            </a:endParaRPr>
          </a:p>
        </p:txBody>
      </p:sp>
      <p:sp>
        <p:nvSpPr>
          <p:cNvPr id="1150" name="四角形 27"/>
          <p:cNvSpPr/>
          <p:nvPr/>
        </p:nvSpPr>
        <p:spPr>
          <a:xfrm>
            <a:off x="252906" y="2059513"/>
            <a:ext cx="8575441" cy="1816123"/>
          </a:xfrm>
          <a:prstGeom prst="rect">
            <a:avLst/>
          </a:prstGeom>
          <a:noFill/>
          <a:ln w="19050" cap="flat" cmpd="sng" algn="ctr">
            <a:solidFill>
              <a:schemeClr val="accent3">
                <a:shade val="95000"/>
                <a:satMod val="105000"/>
              </a:schemeClr>
            </a:solidFill>
            <a:prstDash val="solid"/>
          </a:ln>
          <a:effectLst/>
        </p:spPr>
        <p:style>
          <a:lnRef idx="1">
            <a:schemeClr val="accent3"/>
          </a:lnRef>
          <a:fillRef idx="2">
            <a:schemeClr val="accent3"/>
          </a:fillRef>
          <a:effectRef idx="1">
            <a:schemeClr val="accent3"/>
          </a:effectRef>
          <a:fontRef idx="minor">
            <a:schemeClr val="dk1"/>
          </a:fontRef>
        </p:style>
        <p:txBody>
          <a:bodyPr anchor="ctr"/>
          <a:p>
            <a:pPr algn="l"/>
            <a:r>
              <a:rPr lang="ja-JP" altLang="en-US" sz="1600" b="1">
                <a:solidFill>
                  <a:srgbClr val="FF0000"/>
                </a:solidFill>
                <a:effectLst/>
                <a:latin typeface="+mn-ea"/>
                <a:ea typeface="+mn-ea"/>
              </a:rPr>
              <a:t>インターネット上での誹謗中傷</a:t>
            </a:r>
            <a:endParaRPr lang="ja-JP" altLang="en-US" sz="1600" b="1">
              <a:solidFill>
                <a:srgbClr val="FF0000"/>
              </a:solidFill>
              <a:effectLst/>
              <a:latin typeface="+mn-ea"/>
              <a:ea typeface="+mn-ea"/>
            </a:endParaRPr>
          </a:p>
          <a:p>
            <a:pPr algn="l"/>
            <a:r>
              <a:rPr lang="ja-JP" altLang="en-US" sz="1600">
                <a:solidFill>
                  <a:schemeClr val="tx1"/>
                </a:solidFill>
                <a:effectLst/>
                <a:latin typeface="+mn-ea"/>
                <a:ea typeface="+mn-ea"/>
              </a:rPr>
              <a:t>○感染者が発生したスポーツ教室の参加者が通う</a:t>
            </a:r>
            <a:r>
              <a:rPr lang="ja-JP" altLang="en-US" sz="1600">
                <a:solidFill>
                  <a:schemeClr val="tx1"/>
                </a:solidFill>
                <a:effectLst/>
                <a:latin typeface="+mn-ea"/>
                <a:ea typeface="+mn-ea"/>
              </a:rPr>
              <a:t>学校名や写真</a:t>
            </a:r>
            <a:r>
              <a:rPr lang="ja-JP" altLang="en-US" sz="1600">
                <a:solidFill>
                  <a:schemeClr val="tx1"/>
                </a:solidFill>
                <a:effectLst/>
                <a:latin typeface="+mn-ea"/>
                <a:ea typeface="+mn-ea"/>
              </a:rPr>
              <a:t>、複数の感染者が発生したと</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いう不確かな内容が</a:t>
            </a:r>
            <a:r>
              <a:rPr lang="ja-JP" altLang="en-US" sz="1600">
                <a:solidFill>
                  <a:schemeClr val="tx1"/>
                </a:solidFill>
                <a:effectLst/>
                <a:latin typeface="+mn-ea"/>
                <a:ea typeface="+mn-ea"/>
              </a:rPr>
              <a:t>ＳＮＳ上</a:t>
            </a:r>
            <a:r>
              <a:rPr lang="ja-JP" altLang="en-US" sz="1600">
                <a:solidFill>
                  <a:schemeClr val="tx1"/>
                </a:solidFill>
                <a:effectLst/>
                <a:latin typeface="+mn-ea"/>
                <a:ea typeface="+mn-ea"/>
              </a:rPr>
              <a:t>で</a:t>
            </a:r>
            <a:r>
              <a:rPr lang="ja-JP" altLang="en-US" sz="1600">
                <a:solidFill>
                  <a:schemeClr val="tx1"/>
                </a:solidFill>
                <a:effectLst/>
                <a:latin typeface="+mn-ea"/>
                <a:ea typeface="+mn-ea"/>
              </a:rPr>
              <a:t>拡散</a:t>
            </a:r>
            <a:r>
              <a:rPr lang="ja-JP" altLang="en-US" sz="1600">
                <a:solidFill>
                  <a:schemeClr val="tx1"/>
                </a:solidFill>
                <a:effectLst/>
                <a:latin typeface="+mn-ea"/>
                <a:ea typeface="+mn-ea"/>
              </a:rPr>
              <a:t>された。</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a:t>
            </a:r>
            <a:r>
              <a:rPr lang="ja-JP" altLang="en-US" sz="1600">
                <a:solidFill>
                  <a:schemeClr val="tx1"/>
                </a:solidFill>
                <a:effectLst/>
                <a:latin typeface="+mn-ea"/>
                <a:ea typeface="+mn-ea"/>
              </a:rPr>
              <a:t>感染者とは全く関係のない人が感染者であるという誤っ</a:t>
            </a:r>
            <a:r>
              <a:rPr lang="ja-JP" altLang="en-US" sz="1600">
                <a:solidFill>
                  <a:schemeClr val="tx1"/>
                </a:solidFill>
                <a:effectLst/>
                <a:latin typeface="+mn-ea"/>
                <a:ea typeface="+mn-ea"/>
              </a:rPr>
              <a:t> </a:t>
            </a:r>
            <a:r>
              <a:rPr lang="ja-JP" altLang="en-US" sz="1600">
                <a:solidFill>
                  <a:schemeClr val="tx1"/>
                </a:solidFill>
                <a:effectLst/>
                <a:latin typeface="+mn-ea"/>
                <a:ea typeface="+mn-ea"/>
              </a:rPr>
              <a:t>た情報がインターネット上の掲示</a:t>
            </a:r>
            <a:endParaRPr lang="ja-JP" altLang="en-US" sz="1600">
              <a:effectLst/>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板等で拡散</a:t>
            </a:r>
            <a:r>
              <a:rPr lang="ja-JP" altLang="en-US" sz="1600">
                <a:solidFill>
                  <a:schemeClr val="tx1"/>
                </a:solidFill>
                <a:effectLst/>
                <a:latin typeface="+mn-ea"/>
                <a:ea typeface="+mn-ea"/>
              </a:rPr>
              <a:t>された。</a:t>
            </a:r>
            <a:endParaRPr lang="ja-JP" altLang="en-US" sz="1600">
              <a:solidFill>
                <a:schemeClr val="tx1"/>
              </a:solidFill>
              <a:effectLst/>
              <a:latin typeface="+mn-ea"/>
              <a:ea typeface="+mn-ea"/>
            </a:endParaRPr>
          </a:p>
        </p:txBody>
      </p:sp>
      <p:sp>
        <p:nvSpPr>
          <p:cNvPr id="1151" name="四角形 28"/>
          <p:cNvSpPr/>
          <p:nvPr/>
        </p:nvSpPr>
        <p:spPr>
          <a:xfrm>
            <a:off x="250094" y="3963178"/>
            <a:ext cx="8575441" cy="1697822"/>
          </a:xfrm>
          <a:prstGeom prst="rect">
            <a:avLst/>
          </a:prstGeom>
          <a:noFill/>
          <a:ln w="19050" cap="flat" cmpd="sng" algn="ctr">
            <a:solidFill>
              <a:schemeClr val="accent3">
                <a:shade val="95000"/>
                <a:satMod val="105000"/>
              </a:schemeClr>
            </a:solidFill>
            <a:prstDash val="solid"/>
          </a:ln>
          <a:effectLst/>
        </p:spPr>
        <p:style>
          <a:lnRef idx="1">
            <a:schemeClr val="accent3"/>
          </a:lnRef>
          <a:fillRef idx="2">
            <a:schemeClr val="accent3"/>
          </a:fillRef>
          <a:effectRef idx="1">
            <a:schemeClr val="accent3"/>
          </a:effectRef>
          <a:fontRef idx="minor">
            <a:schemeClr val="dk1"/>
          </a:fontRef>
        </p:style>
        <p:txBody>
          <a:bodyPr anchor="ctr"/>
          <a:p>
            <a:pPr algn="l"/>
            <a:r>
              <a:rPr lang="ja-JP" altLang="en-US" sz="1600" b="1">
                <a:solidFill>
                  <a:srgbClr val="FF0000"/>
                </a:solidFill>
                <a:effectLst/>
                <a:latin typeface="+mn-ea"/>
                <a:ea typeface="+mn-ea"/>
              </a:rPr>
              <a:t>医療従事者とその家族への偏見・差別</a:t>
            </a:r>
            <a:endParaRPr lang="ja-JP" altLang="en-US" sz="1600" b="1">
              <a:solidFill>
                <a:srgbClr val="FF0000"/>
              </a:solidFill>
              <a:effectLst/>
              <a:latin typeface="+mn-ea"/>
              <a:ea typeface="+mn-ea"/>
            </a:endParaRPr>
          </a:p>
          <a:p>
            <a:pPr algn="l"/>
            <a:r>
              <a:rPr lang="ja-JP" altLang="en-US" sz="1600">
                <a:solidFill>
                  <a:schemeClr val="tx1"/>
                </a:solidFill>
                <a:effectLst/>
                <a:latin typeface="+mn-ea"/>
                <a:ea typeface="+mn-ea"/>
              </a:rPr>
              <a:t>○感染者が入院している総合病院の</a:t>
            </a:r>
            <a:r>
              <a:rPr lang="ja-JP" altLang="en-US" sz="1600">
                <a:solidFill>
                  <a:schemeClr val="tx1"/>
                </a:solidFill>
                <a:effectLst/>
                <a:latin typeface="+mn-ea"/>
                <a:ea typeface="+mn-ea"/>
              </a:rPr>
              <a:t>スタッ</a:t>
            </a:r>
            <a:r>
              <a:rPr lang="ja-JP" altLang="en-US" sz="1600">
                <a:solidFill>
                  <a:schemeClr val="tx1"/>
                </a:solidFill>
                <a:effectLst/>
                <a:latin typeface="+mn-ea"/>
                <a:ea typeface="+mn-ea"/>
              </a:rPr>
              <a:t>フ</a:t>
            </a:r>
            <a:r>
              <a:rPr lang="ja-JP" altLang="en-US" sz="1600">
                <a:solidFill>
                  <a:schemeClr val="tx1"/>
                </a:solidFill>
                <a:effectLst/>
                <a:latin typeface="+mn-ea"/>
                <a:ea typeface="+mn-ea"/>
              </a:rPr>
              <a:t>が、子どもの</a:t>
            </a:r>
            <a:r>
              <a:rPr lang="ja-JP" altLang="en-US" sz="1600">
                <a:solidFill>
                  <a:schemeClr val="tx1"/>
                </a:solidFill>
                <a:effectLst/>
                <a:latin typeface="+mn-ea"/>
                <a:ea typeface="+mn-ea"/>
              </a:rPr>
              <a:t>保育所の受け入れ</a:t>
            </a:r>
            <a:r>
              <a:rPr lang="ja-JP" altLang="en-US" sz="1600">
                <a:solidFill>
                  <a:schemeClr val="tx1"/>
                </a:solidFill>
                <a:effectLst/>
                <a:latin typeface="+mn-ea"/>
                <a:ea typeface="+mn-ea"/>
              </a:rPr>
              <a:t>を断られ</a:t>
            </a:r>
            <a:r>
              <a:rPr lang="ja-JP" altLang="en-US" sz="1600">
                <a:solidFill>
                  <a:schemeClr val="tx1"/>
                </a:solidFill>
                <a:effectLst/>
                <a:latin typeface="+mn-ea"/>
                <a:ea typeface="+mn-ea"/>
              </a:rPr>
              <a:t>たり、</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配偶者</a:t>
            </a:r>
            <a:r>
              <a:rPr lang="ja-JP" altLang="en-US" sz="1600">
                <a:solidFill>
                  <a:schemeClr val="tx1"/>
                </a:solidFill>
                <a:effectLst/>
                <a:latin typeface="+mn-ea"/>
                <a:ea typeface="+mn-ea"/>
              </a:rPr>
              <a:t>が</a:t>
            </a:r>
            <a:r>
              <a:rPr lang="ja-JP" altLang="en-US" sz="1600">
                <a:solidFill>
                  <a:schemeClr val="tx1"/>
                </a:solidFill>
                <a:effectLst/>
                <a:latin typeface="+mn-ea"/>
                <a:ea typeface="+mn-ea"/>
              </a:rPr>
              <a:t>職場から出勤停止</a:t>
            </a:r>
            <a:r>
              <a:rPr lang="ja-JP" altLang="en-US" sz="1600">
                <a:solidFill>
                  <a:schemeClr val="tx1"/>
                </a:solidFill>
                <a:effectLst/>
                <a:latin typeface="+mn-ea"/>
                <a:ea typeface="+mn-ea"/>
              </a:rPr>
              <a:t>を命じら</a:t>
            </a:r>
            <a:r>
              <a:rPr lang="ja-JP" altLang="en-US" sz="1600">
                <a:solidFill>
                  <a:schemeClr val="tx1"/>
                </a:solidFill>
                <a:effectLst/>
                <a:latin typeface="+mn-ea"/>
                <a:ea typeface="+mn-ea"/>
              </a:rPr>
              <a:t>れたりし</a:t>
            </a:r>
            <a:r>
              <a:rPr lang="ja-JP" altLang="en-US" sz="1600">
                <a:solidFill>
                  <a:schemeClr val="tx1"/>
                </a:solidFill>
                <a:effectLst/>
                <a:latin typeface="+mn-ea"/>
                <a:ea typeface="+mn-ea"/>
              </a:rPr>
              <a:t>た。</a:t>
            </a:r>
            <a:endParaRPr lang="ja-JP" altLang="en-US" sz="1600">
              <a:solidFill>
                <a:schemeClr val="tx1"/>
              </a:solidFill>
              <a:effectLst/>
              <a:latin typeface="+mn-ea"/>
              <a:ea typeface="+mn-ea"/>
            </a:endParaRPr>
          </a:p>
          <a:p>
            <a:pPr algn="l"/>
            <a:r>
              <a:rPr lang="ja-JP" altLang="en-US" sz="1600">
                <a:solidFill>
                  <a:schemeClr val="tx1"/>
                </a:solidFill>
                <a:effectLst/>
                <a:latin typeface="+mn-ea"/>
                <a:ea typeface="+mn-ea"/>
              </a:rPr>
              <a:t>○医療機関の職員</a:t>
            </a:r>
            <a:r>
              <a:rPr lang="ja-JP" altLang="en-US" sz="1600">
                <a:solidFill>
                  <a:schemeClr val="tx1"/>
                </a:solidFill>
                <a:effectLst/>
                <a:latin typeface="+mn-ea"/>
                <a:ea typeface="+mn-ea"/>
              </a:rPr>
              <a:t>の子ども</a:t>
            </a:r>
            <a:r>
              <a:rPr lang="ja-JP" altLang="en-US" sz="1600">
                <a:solidFill>
                  <a:schemeClr val="tx1"/>
                </a:solidFill>
                <a:effectLst/>
                <a:latin typeface="+mn-ea"/>
                <a:ea typeface="+mn-ea"/>
              </a:rPr>
              <a:t>が、</a:t>
            </a:r>
            <a:r>
              <a:rPr lang="ja-JP" altLang="en-US" sz="1600">
                <a:solidFill>
                  <a:schemeClr val="tx1"/>
                </a:solidFill>
                <a:effectLst/>
                <a:latin typeface="+mn-ea"/>
                <a:ea typeface="+mn-ea"/>
              </a:rPr>
              <a:t>同級生</a:t>
            </a:r>
            <a:r>
              <a:rPr lang="ja-JP" altLang="en-US" sz="1600">
                <a:solidFill>
                  <a:schemeClr val="tx1"/>
                </a:solidFill>
                <a:effectLst/>
                <a:latin typeface="+mn-ea"/>
                <a:ea typeface="+mn-ea"/>
              </a:rPr>
              <a:t>に「お前のお母</a:t>
            </a:r>
            <a:r>
              <a:rPr lang="ja-JP" altLang="en-US" sz="1600">
                <a:solidFill>
                  <a:schemeClr val="tx1"/>
                </a:solidFill>
                <a:effectLst/>
                <a:latin typeface="+mn-ea"/>
                <a:ea typeface="+mn-ea"/>
              </a:rPr>
              <a:t>さん、病院で働いてるんだろ。</a:t>
            </a:r>
            <a:r>
              <a:rPr lang="ja-JP" altLang="en-US" sz="1600">
                <a:solidFill>
                  <a:schemeClr val="tx1"/>
                </a:solidFill>
                <a:effectLst/>
                <a:latin typeface="+mn-ea"/>
                <a:ea typeface="+mn-ea"/>
              </a:rPr>
              <a:t>菌持っ</a:t>
            </a:r>
            <a:endParaRPr lang="ja-JP" altLang="en-US" sz="1600">
              <a:effectLst/>
            </a:endParaRPr>
          </a:p>
          <a:p>
            <a:pPr algn="l"/>
            <a:r>
              <a:rPr lang="ja-JP" altLang="en-US" sz="1600">
                <a:solidFill>
                  <a:schemeClr val="tx1"/>
                </a:solidFill>
                <a:effectLst/>
                <a:latin typeface="+mn-ea"/>
                <a:ea typeface="+mn-ea"/>
              </a:rPr>
              <a:t>　</a:t>
            </a:r>
            <a:r>
              <a:rPr lang="ja-JP" altLang="en-US" sz="1600">
                <a:solidFill>
                  <a:schemeClr val="tx1"/>
                </a:solidFill>
                <a:effectLst/>
                <a:latin typeface="+mn-ea"/>
                <a:ea typeface="+mn-ea"/>
              </a:rPr>
              <a:t>てくるんじゃない</a:t>
            </a:r>
            <a:r>
              <a:rPr lang="ja-JP" altLang="en-US" sz="1600">
                <a:solidFill>
                  <a:schemeClr val="tx1"/>
                </a:solidFill>
                <a:effectLst/>
                <a:latin typeface="+mn-ea"/>
                <a:ea typeface="+mn-ea"/>
              </a:rPr>
              <a:t>」と言われた。</a:t>
            </a:r>
            <a:r>
              <a:rPr lang="ja-JP" altLang="en-US" sz="1600">
                <a:solidFill>
                  <a:schemeClr val="tx1"/>
                </a:solidFill>
                <a:effectLst/>
                <a:latin typeface="+mn-ea"/>
                <a:ea typeface="+mn-ea"/>
              </a:rPr>
              <a:t> </a:t>
            </a:r>
            <a:endParaRPr lang="ja-JP" altLang="en-US" sz="1600">
              <a:solidFill>
                <a:schemeClr val="tx1"/>
              </a:solidFill>
              <a:effectLst/>
              <a:latin typeface="+mn-ea"/>
              <a:ea typeface="+mn-ea"/>
            </a:endParaRPr>
          </a:p>
        </p:txBody>
      </p:sp>
      <p:sp>
        <p:nvSpPr>
          <p:cNvPr id="1152" name="四角形 41"/>
          <p:cNvSpPr/>
          <p:nvPr/>
        </p:nvSpPr>
        <p:spPr>
          <a:xfrm>
            <a:off x="2344082" y="6525000"/>
            <a:ext cx="7013149" cy="374609"/>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nchor="ctr"/>
          <a:p>
            <a:pPr algn="l">
              <a:defRPr lang="ja-JP" altLang="en-US"/>
            </a:pPr>
            <a:r>
              <a:rPr lang="ja-JP" altLang="en-US" sz="800"/>
              <a:t>参考資料：新型インフルエンザ等有識者会議新型コロナウイルス感染症対策分科会　</a:t>
            </a:r>
            <a:r>
              <a:rPr lang="ja-JP" altLang="en-US" sz="800"/>
              <a:t>令和</a:t>
            </a:r>
            <a:r>
              <a:rPr lang="ja-JP" altLang="en-US" sz="800"/>
              <a:t>２</a:t>
            </a:r>
            <a:r>
              <a:rPr lang="ja-JP" altLang="en-US" sz="800"/>
              <a:t>年10</a:t>
            </a:r>
            <a:r>
              <a:rPr lang="ja-JP" altLang="en-US" sz="800"/>
              <a:t>月</a:t>
            </a:r>
            <a:r>
              <a:rPr lang="ja-JP" altLang="en-US" sz="800"/>
              <a:t>16日第３回偏見・差別とプライバシーに関するワーキンググループ資料</a:t>
            </a:r>
            <a:endParaRPr lang="ja-JP" altLang="en-US" sz="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58" name="図 391"/>
          <p:cNvPicPr>
            <a:picLocks noChangeAspect="1"/>
          </p:cNvPicPr>
          <p:nvPr/>
        </p:nvPicPr>
        <p:blipFill>
          <a:blip r:embed="rId1"/>
          <a:stretch>
            <a:fillRect/>
          </a:stretch>
        </p:blipFill>
        <p:spPr>
          <a:xfrm>
            <a:off x="391479" y="902371"/>
            <a:ext cx="3611223" cy="5699980"/>
          </a:xfrm>
          <a:prstGeom prst="rect">
            <a:avLst/>
          </a:prstGeom>
        </p:spPr>
      </p:pic>
      <p:sp>
        <p:nvSpPr>
          <p:cNvPr id="1159" name="テキスト 398"/>
          <p:cNvSpPr txBox="1"/>
          <p:nvPr/>
        </p:nvSpPr>
        <p:spPr>
          <a:xfrm>
            <a:off x="3812115" y="1847850"/>
            <a:ext cx="5197524" cy="1814989"/>
          </a:xfrm>
          <a:prstGeom prst="rect">
            <a:avLst/>
          </a:prstGeom>
        </p:spPr>
        <p:txBody>
          <a:bodyPr wrap="square">
            <a:spAutoFit/>
          </a:bodyPr>
          <a:lstStyle/>
          <a:p>
            <a:pPr>
              <a:defRPr lang="ja-JP" altLang="en-US"/>
            </a:pPr>
            <a:r>
              <a:rPr lang="ja-JP" altLang="en-US" sz="2800">
                <a:latin typeface="HG丸ｺﾞｼｯｸM-PRO"/>
                <a:ea typeface="HG丸ｺﾞｼｯｸM-PRO"/>
              </a:rPr>
              <a:t>・インターネットへの書き込み</a:t>
            </a:r>
          </a:p>
          <a:p>
            <a:pPr>
              <a:defRPr lang="ja-JP" altLang="en-US"/>
            </a:pPr>
            <a:endParaRPr lang="ja-JP" altLang="en-US" sz="2800">
              <a:latin typeface="HG丸ｺﾞｼｯｸM-PRO"/>
              <a:ea typeface="HG丸ｺﾞｼｯｸM-PRO"/>
            </a:endParaRPr>
          </a:p>
          <a:p>
            <a:pPr marL="0" indent="0" algn="l">
              <a:buNone/>
            </a:pPr>
            <a:r>
              <a:rPr lang="ja-JP" altLang="en-US" sz="2800">
                <a:latin typeface="HG丸ｺﾞｼｯｸM-PRO"/>
                <a:ea typeface="HG丸ｺﾞｼｯｸM-PRO"/>
              </a:rPr>
              <a:t>・感染者やその家族、職場、学</a:t>
            </a:r>
          </a:p>
          <a:p>
            <a:pPr marL="0" indent="0" algn="l">
              <a:buNone/>
            </a:pPr>
            <a:r>
              <a:rPr lang="ja-JP" altLang="en-US" sz="2800">
                <a:latin typeface="HG丸ｺﾞｼｯｸM-PRO"/>
                <a:ea typeface="HG丸ｺﾞｼｯｸM-PRO"/>
              </a:rPr>
              <a:t>　校や地域に対する誹謗中傷等</a:t>
            </a:r>
          </a:p>
        </p:txBody>
      </p:sp>
      <p:sp>
        <p:nvSpPr>
          <p:cNvPr id="1160" name="タイトル 241"/>
          <p:cNvSpPr/>
          <p:nvPr/>
        </p:nvSpPr>
        <p:spPr>
          <a:xfrm>
            <a:off x="0" y="0"/>
            <a:ext cx="9144000" cy="9052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4000" dirty="0">
                <a:solidFill>
                  <a:schemeClr val="bg1"/>
                </a:solidFill>
                <a:latin typeface="HGS創英角ﾎﾟｯﾌﾟ体"/>
                <a:ea typeface="HGS創英角ﾎﾟｯﾌﾟ体"/>
              </a:rPr>
              <a:t>高知県でも・・・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0" name=""/>
        <p:cNvGrpSpPr/>
        <p:nvPr/>
      </p:nvGrpSpPr>
      <p:grpSpPr>
        <a:xfrm>
          <a:off x="0" y="0"/>
          <a:ext cx="0" cy="0"/>
          <a:chOff x="0" y="0"/>
          <a:chExt cx="0" cy="0"/>
        </a:xfrm>
      </p:grpSpPr>
      <p:sp>
        <p:nvSpPr>
          <p:cNvPr id="1166" name="テキスト ボックス 1"/>
          <p:cNvSpPr>
            <a:spLocks noChangeArrowheads="1"/>
          </p:cNvSpPr>
          <p:nvPr/>
        </p:nvSpPr>
        <p:spPr>
          <a:xfrm>
            <a:off x="4649" y="770732"/>
            <a:ext cx="4822824" cy="1056344"/>
          </a:xfrm>
          <a:prstGeom prst="flowChartAlternateProcess">
            <a:avLst/>
          </a:prstGeom>
          <a:solidFill>
            <a:schemeClr val="accent1">
              <a:lumMod val="20000"/>
              <a:lumOff val="80000"/>
            </a:schemeClr>
          </a:solidFill>
          <a:ln w="9525">
            <a:solidFill>
              <a:schemeClr val="bg1"/>
            </a:solidFill>
            <a:miter lim="800000"/>
            <a:headEnd/>
            <a:tailEnd/>
          </a:ln>
        </p:spPr>
        <p:txBody>
          <a:bodyPr wrap="square">
            <a:spAutoFit/>
          </a:bodyPr>
          <a:lstStyle>
            <a:lvl1pPr>
              <a:defRPr kumimoji="1" sz="4400" b="1">
                <a:solidFill>
                  <a:schemeClr val="tx1"/>
                </a:solidFill>
                <a:latin typeface="Times New Roman" pitchFamily="18" charset="0"/>
                <a:ea typeface="ＭＳ Ｐゴシック" pitchFamily="50" charset="-128"/>
              </a:defRPr>
            </a:lvl1pPr>
            <a:lvl2pPr marL="742950" indent="-285750">
              <a:defRPr kumimoji="1" sz="4400" b="1">
                <a:solidFill>
                  <a:schemeClr val="tx1"/>
                </a:solidFill>
                <a:latin typeface="Times New Roman" pitchFamily="18" charset="0"/>
                <a:ea typeface="ＭＳ Ｐゴシック" pitchFamily="50" charset="-128"/>
              </a:defRPr>
            </a:lvl2pPr>
            <a:lvl3pPr marL="1143000" indent="-228600">
              <a:defRPr kumimoji="1" sz="4400" b="1">
                <a:solidFill>
                  <a:schemeClr val="tx1"/>
                </a:solidFill>
                <a:latin typeface="Times New Roman" pitchFamily="18" charset="0"/>
                <a:ea typeface="ＭＳ Ｐゴシック" pitchFamily="50" charset="-128"/>
              </a:defRPr>
            </a:lvl3pPr>
            <a:lvl4pPr marL="1600200" indent="-228600">
              <a:defRPr kumimoji="1" sz="4400" b="1">
                <a:solidFill>
                  <a:schemeClr val="tx1"/>
                </a:solidFill>
                <a:latin typeface="Times New Roman" pitchFamily="18" charset="0"/>
                <a:ea typeface="ＭＳ Ｐゴシック" pitchFamily="50" charset="-128"/>
              </a:defRPr>
            </a:lvl4pPr>
            <a:lvl5pPr marL="2057400" indent="-228600">
              <a:defRPr kumimoji="1" sz="44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9pPr>
          </a:lstStyle>
          <a:p>
            <a:pPr algn="ctr" eaLnBrk="0" fontAlgn="base" hangingPunct="0">
              <a:spcBef>
                <a:spcPct val="0"/>
              </a:spcBef>
              <a:spcAft>
                <a:spcPct val="0"/>
              </a:spcAft>
            </a:pPr>
            <a:r>
              <a:rPr lang="ja-JP" altLang="en-US" sz="2800">
                <a:solidFill>
                  <a:prstClr val="black"/>
                </a:solidFill>
                <a:latin typeface="HG丸ｺﾞｼｯｸM-PRO"/>
                <a:ea typeface="HG丸ｺﾞｼｯｸM-PRO"/>
              </a:rPr>
              <a:t>新型コロナウイルス感染症</a:t>
            </a:r>
            <a:endParaRPr lang="en-US" altLang="ja-JP" sz="2800">
              <a:solidFill>
                <a:prstClr val="black"/>
              </a:solidFill>
              <a:latin typeface="HG丸ｺﾞｼｯｸM-PRO"/>
              <a:ea typeface="HG丸ｺﾞｼｯｸM-PRO"/>
            </a:endParaRPr>
          </a:p>
          <a:p>
            <a:pPr algn="ctr" eaLnBrk="0" fontAlgn="base" hangingPunct="0">
              <a:spcBef>
                <a:spcPct val="0"/>
              </a:spcBef>
              <a:spcAft>
                <a:spcPct val="0"/>
              </a:spcAft>
            </a:pPr>
            <a:r>
              <a:rPr lang="ja-JP" altLang="en-US" sz="2800">
                <a:solidFill>
                  <a:prstClr val="black"/>
                </a:solidFill>
                <a:latin typeface="HG丸ｺﾞｼｯｸM-PRO"/>
                <a:ea typeface="HG丸ｺﾞｼｯｸM-PRO"/>
              </a:rPr>
              <a:t>ＨＩＶ，ハンセン病等</a:t>
            </a:r>
            <a:endParaRPr sz="2800">
              <a:latin typeface="HG丸ｺﾞｼｯｸM-PRO"/>
              <a:ea typeface="HG丸ｺﾞｼｯｸM-PRO"/>
            </a:endParaRPr>
          </a:p>
        </p:txBody>
      </p:sp>
      <p:sp>
        <p:nvSpPr>
          <p:cNvPr id="1167" name="下矢印 2"/>
          <p:cNvSpPr/>
          <p:nvPr/>
        </p:nvSpPr>
        <p:spPr>
          <a:xfrm>
            <a:off x="1299425" y="1940299"/>
            <a:ext cx="503238" cy="731837"/>
          </a:xfrm>
          <a:prstGeom prst="downArrow">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ja-JP" altLang="en-US" sz="4400" b="1">
              <a:solidFill>
                <a:prstClr val="white"/>
              </a:solidFill>
            </a:endParaRPr>
          </a:p>
        </p:txBody>
      </p:sp>
      <p:sp>
        <p:nvSpPr>
          <p:cNvPr id="1168" name="テキスト ボックス 3"/>
          <p:cNvSpPr/>
          <p:nvPr/>
        </p:nvSpPr>
        <p:spPr>
          <a:xfrm>
            <a:off x="5373799" y="2781889"/>
            <a:ext cx="3563437" cy="1104740"/>
          </a:xfrm>
          <a:prstGeom prst="wedgeRoundRectCallout">
            <a:avLst>
              <a:gd name="adj1" fmla="val 43232"/>
              <a:gd name="adj2" fmla="val -59371"/>
              <a:gd name="adj3" fmla="val 16667"/>
            </a:avLst>
          </a:prstGeom>
          <a:solidFill>
            <a:srgbClr val="D4F3B5"/>
          </a:solidFill>
          <a:ln>
            <a:solidFill>
              <a:srgbClr val="00B050"/>
            </a:solidFill>
          </a:ln>
        </p:spPr>
        <p:txBody>
          <a:bodyPr wrap="square">
            <a:spAutoFit/>
          </a:bodyPr>
          <a:lstStyle/>
          <a:p>
            <a:pPr eaLnBrk="0" fontAlgn="base" hangingPunct="0">
              <a:spcBef>
                <a:spcPct val="0"/>
              </a:spcBef>
              <a:spcAft>
                <a:spcPct val="0"/>
              </a:spcAft>
              <a:defRPr/>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うつると大変だ</a:t>
            </a:r>
            <a:endParaRPr lang="en-US" altLang="ja-JP" sz="2800" b="1" dirty="0">
              <a:solidFill>
                <a:prstClr val="black"/>
              </a:solidFill>
              <a:latin typeface="HG丸ｺﾞｼｯｸM-PRO" panose="020F0600000000000000" pitchFamily="50" charset="-128"/>
              <a:ea typeface="HG丸ｺﾞｼｯｸM-PRO" panose="020F0600000000000000" pitchFamily="50" charset="-128"/>
            </a:endParaRPr>
          </a:p>
          <a:p>
            <a:pPr eaLnBrk="0" fontAlgn="base" hangingPunct="0">
              <a:spcBef>
                <a:spcPct val="0"/>
              </a:spcBef>
              <a:spcAft>
                <a:spcPct val="0"/>
              </a:spcAft>
              <a:defRPr/>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近づかない方が良い</a:t>
            </a:r>
            <a:endParaRPr lang="en-US" altLang="ja-JP" sz="28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169" name="左矢印 5"/>
          <p:cNvSpPr/>
          <p:nvPr/>
        </p:nvSpPr>
        <p:spPr>
          <a:xfrm>
            <a:off x="4057800" y="3075430"/>
            <a:ext cx="928784" cy="517658"/>
          </a:xfrm>
          <a:prstGeom prst="leftArrow">
            <a:avLst/>
          </a:prstGeom>
          <a:solidFill>
            <a:srgbClr val="FFCC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ja-JP" altLang="en-US" sz="4400" b="1">
              <a:solidFill>
                <a:prstClr val="white"/>
              </a:solidFill>
            </a:endParaRPr>
          </a:p>
        </p:txBody>
      </p:sp>
      <p:sp>
        <p:nvSpPr>
          <p:cNvPr id="1170" name="テキスト ボックス 246"/>
          <p:cNvSpPr/>
          <p:nvPr/>
        </p:nvSpPr>
        <p:spPr>
          <a:xfrm>
            <a:off x="5325501" y="1268941"/>
            <a:ext cx="3601224" cy="584903"/>
          </a:xfrm>
          <a:prstGeom prst="wedgeRoundRectCallout">
            <a:avLst>
              <a:gd name="adj1" fmla="val 42993"/>
              <a:gd name="adj2" fmla="val 83301"/>
              <a:gd name="adj3" fmla="val 16667"/>
            </a:avLst>
          </a:prstGeom>
          <a:solidFill>
            <a:schemeClr val="accent3">
              <a:lumMod val="20000"/>
              <a:lumOff val="80000"/>
            </a:schemeClr>
          </a:solidFill>
          <a:ln>
            <a:solidFill>
              <a:schemeClr val="accent3"/>
            </a:solidFill>
          </a:ln>
        </p:spPr>
        <p:txBody>
          <a:bodyPr wrap="square">
            <a:spAutoFit/>
          </a:bodyPr>
          <a:lstStyle/>
          <a:p>
            <a:pPr eaLnBrk="0" fontAlgn="base" hangingPunct="0">
              <a:spcBef>
                <a:spcPct val="0"/>
              </a:spcBef>
              <a:spcAft>
                <a:spcPct val="0"/>
              </a:spcAft>
              <a:defRPr/>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怖い病気、遺伝だ</a:t>
            </a:r>
            <a:endParaRPr lang="en-US" altLang="ja-JP" sz="28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171" name="テキスト ボックス 247"/>
          <p:cNvSpPr/>
          <p:nvPr/>
        </p:nvSpPr>
        <p:spPr>
          <a:xfrm>
            <a:off x="5811863" y="4997385"/>
            <a:ext cx="2919196" cy="1056348"/>
          </a:xfrm>
          <a:prstGeom prst="wedgeRoundRectCallout">
            <a:avLst>
              <a:gd name="adj1" fmla="val 46234"/>
              <a:gd name="adj2" fmla="val -80334"/>
              <a:gd name="adj3" fmla="val 16667"/>
            </a:avLst>
          </a:prstGeom>
          <a:solidFill>
            <a:schemeClr val="accent4">
              <a:lumMod val="20000"/>
              <a:lumOff val="80000"/>
            </a:schemeClr>
          </a:solidFill>
          <a:ln>
            <a:solidFill>
              <a:schemeClr val="accent4"/>
            </a:solidFill>
          </a:ln>
        </p:spPr>
        <p:txBody>
          <a:bodyPr wrap="square">
            <a:spAutoFit/>
          </a:bodyPr>
          <a:lstStyle/>
          <a:p>
            <a:pPr eaLnBrk="0" fontAlgn="base" hangingPunct="0">
              <a:spcBef>
                <a:spcPct val="0"/>
              </a:spcBef>
              <a:spcAft>
                <a:spcPct val="0"/>
              </a:spcAft>
              <a:defRPr/>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何か悪いことを</a:t>
            </a:r>
            <a:endParaRPr lang="en-US" altLang="ja-JP" sz="2800" b="1" dirty="0">
              <a:solidFill>
                <a:prstClr val="black"/>
              </a:solidFill>
              <a:latin typeface="HG丸ｺﾞｼｯｸM-PRO" panose="020F0600000000000000" pitchFamily="50" charset="-128"/>
              <a:ea typeface="HG丸ｺﾞｼｯｸM-PRO" panose="020F0600000000000000" pitchFamily="50" charset="-128"/>
            </a:endParaRPr>
          </a:p>
          <a:p>
            <a:pPr eaLnBrk="0" fontAlgn="base" hangingPunct="0">
              <a:spcBef>
                <a:spcPct val="0"/>
              </a:spcBef>
              <a:spcAft>
                <a:spcPct val="0"/>
              </a:spcAft>
              <a:defRPr/>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したのだろう</a:t>
            </a:r>
          </a:p>
        </p:txBody>
      </p:sp>
      <p:sp>
        <p:nvSpPr>
          <p:cNvPr id="1172" name="テキスト ボックス 248"/>
          <p:cNvSpPr>
            <a:spLocks noChangeArrowheads="1"/>
          </p:cNvSpPr>
          <p:nvPr/>
        </p:nvSpPr>
        <p:spPr>
          <a:xfrm>
            <a:off x="25550" y="2306217"/>
            <a:ext cx="4032250" cy="1728787"/>
          </a:xfrm>
          <a:prstGeom prst="irregularSeal2">
            <a:avLst/>
          </a:prstGeom>
          <a:solidFill>
            <a:srgbClr val="FFCCCC"/>
          </a:solidFill>
          <a:ln w="9525">
            <a:solidFill>
              <a:srgbClr val="000000"/>
            </a:solidFill>
            <a:miter lim="800000"/>
            <a:headEnd/>
            <a:tailEnd/>
          </a:ln>
        </p:spPr>
        <p:txBody>
          <a:bodyPr>
            <a:spAutoFit/>
          </a:bodyPr>
          <a:lstStyle>
            <a:lvl1pPr>
              <a:defRPr kumimoji="1" sz="4400" b="1">
                <a:solidFill>
                  <a:schemeClr val="tx1"/>
                </a:solidFill>
                <a:latin typeface="Times New Roman" pitchFamily="18" charset="0"/>
                <a:ea typeface="ＭＳ Ｐゴシック" pitchFamily="50" charset="-128"/>
              </a:defRPr>
            </a:lvl1pPr>
            <a:lvl2pPr marL="742950" indent="-285750">
              <a:defRPr kumimoji="1" sz="4400" b="1">
                <a:solidFill>
                  <a:schemeClr val="tx1"/>
                </a:solidFill>
                <a:latin typeface="Times New Roman" pitchFamily="18" charset="0"/>
                <a:ea typeface="ＭＳ Ｐゴシック" pitchFamily="50" charset="-128"/>
              </a:defRPr>
            </a:lvl2pPr>
            <a:lvl3pPr marL="1143000" indent="-228600">
              <a:defRPr kumimoji="1" sz="4400" b="1">
                <a:solidFill>
                  <a:schemeClr val="tx1"/>
                </a:solidFill>
                <a:latin typeface="Times New Roman" pitchFamily="18" charset="0"/>
                <a:ea typeface="ＭＳ Ｐゴシック" pitchFamily="50" charset="-128"/>
              </a:defRPr>
            </a:lvl3pPr>
            <a:lvl4pPr marL="1600200" indent="-228600">
              <a:defRPr kumimoji="1" sz="4400" b="1">
                <a:solidFill>
                  <a:schemeClr val="tx1"/>
                </a:solidFill>
                <a:latin typeface="Times New Roman" pitchFamily="18" charset="0"/>
                <a:ea typeface="ＭＳ Ｐゴシック" pitchFamily="50" charset="-128"/>
              </a:defRPr>
            </a:lvl4pPr>
            <a:lvl5pPr marL="2057400" indent="-228600">
              <a:defRPr kumimoji="1" sz="4400" b="1">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4400" b="1">
                <a:solidFill>
                  <a:schemeClr val="tx1"/>
                </a:solidFill>
                <a:latin typeface="Times New Roman" pitchFamily="18" charset="0"/>
                <a:ea typeface="ＭＳ Ｐゴシック" pitchFamily="50" charset="-128"/>
              </a:defRPr>
            </a:lvl9pPr>
          </a:lstStyle>
          <a:p>
            <a:pPr eaLnBrk="0" fontAlgn="base" hangingPunct="0">
              <a:spcBef>
                <a:spcPct val="0"/>
              </a:spcBef>
              <a:spcAft>
                <a:spcPct val="0"/>
              </a:spcAft>
            </a:pPr>
            <a:r>
              <a:rPr lang="ja-JP" altLang="en-US" b="0" dirty="0">
                <a:solidFill>
                  <a:srgbClr val="FF0066"/>
                </a:solidFill>
                <a:latin typeface="HGS創英角ｺﾞｼｯｸUB" panose="020B0900000000000000" pitchFamily="50" charset="-128"/>
                <a:ea typeface="HGS創英角ｺﾞｼｯｸUB" panose="020B0900000000000000" pitchFamily="50" charset="-128"/>
              </a:rPr>
              <a:t>感染</a:t>
            </a:r>
          </a:p>
        </p:txBody>
      </p:sp>
      <p:pic>
        <p:nvPicPr>
          <p:cNvPr id="1173" name="図 244"/>
          <p:cNvPicPr>
            <a:picLocks noChangeAspect="1"/>
          </p:cNvPicPr>
          <p:nvPr/>
        </p:nvPicPr>
        <p:blipFill>
          <a:blip r:embed="rId1"/>
          <a:stretch>
            <a:fillRect/>
          </a:stretch>
        </p:blipFill>
        <p:spPr>
          <a:xfrm>
            <a:off x="2398934" y="2847894"/>
            <a:ext cx="1833106" cy="2946510"/>
          </a:xfrm>
          <a:prstGeom prst="rect">
            <a:avLst/>
          </a:prstGeom>
          <a:noFill/>
          <a:ln>
            <a:miter/>
          </a:ln>
        </p:spPr>
      </p:pic>
      <p:sp>
        <p:nvSpPr>
          <p:cNvPr id="1174" name="テキスト ボックス 245"/>
          <p:cNvSpPr/>
          <p:nvPr/>
        </p:nvSpPr>
        <p:spPr>
          <a:xfrm>
            <a:off x="648030" y="5794404"/>
            <a:ext cx="4725769" cy="920612"/>
          </a:xfrm>
          <a:prstGeom prst="roundRect">
            <a:avLst/>
          </a:prstGeom>
          <a:solidFill>
            <a:srgbClr val="FFFF00"/>
          </a:solidFill>
          <a:ln>
            <a:solidFill>
              <a:schemeClr val="bg1"/>
            </a:solidFill>
          </a:ln>
        </p:spPr>
        <p:txBody>
          <a:bodyPr wrap="square">
            <a:spAutoFit/>
          </a:bodyPr>
          <a:lstStyle/>
          <a:p>
            <a:pPr algn="ctr" eaLnBrk="0" fontAlgn="base" hangingPunct="0">
              <a:spcBef>
                <a:spcPct val="0"/>
              </a:spcBef>
              <a:spcAft>
                <a:spcPct val="0"/>
              </a:spcAft>
              <a:defRPr/>
            </a:pPr>
            <a:r>
              <a:rPr lang="ja-JP" altLang="en-US" sz="4800" dirty="0">
                <a:solidFill>
                  <a:srgbClr val="FF0000"/>
                </a:solidFill>
                <a:latin typeface="HGS創英角ｺﾞｼｯｸUB" panose="020B0900000000000000" pitchFamily="50" charset="-128"/>
                <a:ea typeface="HGS創英角ｺﾞｼｯｸUB" panose="020B0900000000000000" pitchFamily="50" charset="-128"/>
              </a:rPr>
              <a:t>人格まで全否定</a:t>
            </a:r>
          </a:p>
        </p:txBody>
      </p:sp>
    </p:spTree>
    <p:extLst>
      <p:ext uri="{BB962C8B-B14F-4D97-AF65-F5344CB8AC3E}">
        <p14:creationId xmlns:p14="http://schemas.microsoft.com/office/powerpoint/2010/main" val="3583854463"/>
      </p:ext>
    </p:extLst>
  </p:cSld>
  <p:clrMapOvr>
    <a:masterClrMapping/>
  </p:clrMapOvr>
  <mc:AlternateContent xmlns:mc="http://schemas.openxmlformats.org/markup-compatibility/2006">
    <mc:Choice xmlns:p14="http://schemas.microsoft.com/office/powerpoint/2010/main" Requires="p14">
      <p:transition spd="fast" p14:dur="0"/>
    </mc:Choice>
    <mc:Fallback>
      <p:transition spd="fast"/>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0" name="タイトル 261"/>
          <p:cNvSpPr/>
          <p:nvPr/>
        </p:nvSpPr>
        <p:spPr>
          <a:xfrm>
            <a:off x="0" y="0"/>
            <a:ext cx="9144000" cy="9052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a:r>
              <a:rPr lang="ja-JP" altLang="en-US" sz="4000" dirty="0">
                <a:solidFill>
                  <a:schemeClr val="bg1"/>
                </a:solidFill>
                <a:latin typeface="HGS創英角ﾎﾟｯﾌﾟ体"/>
                <a:ea typeface="HGS創英角ﾎﾟｯﾌﾟ体"/>
              </a:rPr>
              <a:t>コロナワクチンハラスメント</a:t>
            </a:r>
          </a:p>
        </p:txBody>
      </p:sp>
      <p:sp>
        <p:nvSpPr>
          <p:cNvPr id="1181" name="四角形 278"/>
          <p:cNvSpPr/>
          <p:nvPr/>
        </p:nvSpPr>
        <p:spPr>
          <a:xfrm>
            <a:off x="256231" y="1161744"/>
            <a:ext cx="8639013" cy="5179362"/>
          </a:xfrm>
          <a:prstGeom prst="rect">
            <a:avLst/>
          </a:prstGeom>
        </p:spPr>
        <p:txBody>
          <a:bodyPr>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solidFill>
                <a:latin typeface="+mn-ea"/>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SzPct val="100000"/>
              <a:buFont typeface="Arial" panose="020B0604020202020204" pitchFamily="34" charset="0"/>
              <a:buNone/>
              <a:defRPr kumimoji="1" sz="2000" kern="1200">
                <a:solidFill>
                  <a:schemeClr val="tx1">
                    <a:tint val="75000"/>
                  </a:schemeClr>
                </a:solidFill>
                <a:latin typeface="+mn-lt"/>
                <a:ea typeface="+mn-ea"/>
                <a:cs typeface="+mn-cs"/>
              </a:defRPr>
            </a:lvl4pPr>
            <a:lvl5pPr marL="1828800" marR="0" indent="0" algn="ctr" defTabSz="914400" rtl="0" eaLnBrk="1" fontAlgn="auto" latinLnBrk="0" hangingPunct="1">
              <a:lnSpc>
                <a:spcPct val="100000"/>
              </a:lnSpc>
              <a:spcBef>
                <a:spcPct val="20000"/>
              </a:spcBef>
              <a:spcAft>
                <a:spcPts val="0"/>
              </a:spcAft>
              <a:buClrTx/>
              <a:buSzPct val="100000"/>
              <a:buFont typeface="Arial" panose="020B0604020202020204" pitchFamily="34" charset="0"/>
              <a:buNone/>
              <a:tabLst/>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7pPr>
            <a:lvl8pPr marL="32004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j-ea"/>
                <a:cs typeface="+mn-cs"/>
              </a:defRPr>
            </a:lvl8pPr>
            <a:lvl9pPr marL="3657600" indent="0" algn="ctr"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9pPr>
          </a:lstStyle>
          <a:p>
            <a:pPr algn="l"/>
            <a:r>
              <a:rPr kumimoji="1" lang="ja-JP" altLang="en-US" sz="2800" dirty="0">
                <a:latin typeface="HG丸ｺﾞｼｯｸM-PRO"/>
                <a:ea typeface="HG丸ｺﾞｼｯｸM-PRO"/>
              </a:rPr>
              <a:t>○新型コロナウイルスワクチンを「打った」「打っ</a:t>
            </a:r>
          </a:p>
          <a:p>
            <a:pPr algn="l"/>
            <a:r>
              <a:rPr kumimoji="1" lang="ja-JP" altLang="en-US" sz="2800" dirty="0">
                <a:latin typeface="HG丸ｺﾞｼｯｸM-PRO"/>
                <a:ea typeface="HG丸ｺﾞｼｯｸM-PRO"/>
              </a:rPr>
              <a:t>　ていない」を理由とした差別・嫌がらせ・不利益</a:t>
            </a:r>
            <a:endParaRPr kumimoji="1" lang="en-US" altLang="ja-JP" sz="2800" dirty="0">
              <a:latin typeface="HG丸ｺﾞｼｯｸM-PRO"/>
              <a:ea typeface="HG丸ｺﾞｼｯｸM-PRO"/>
            </a:endParaRPr>
          </a:p>
          <a:p>
            <a:pPr algn="l"/>
            <a:r>
              <a:rPr lang="ja-JP" altLang="en-US" sz="2800" dirty="0">
                <a:latin typeface="HG丸ｺﾞｼｯｸM-PRO"/>
                <a:ea typeface="HG丸ｺﾞｼｯｸM-PRO"/>
              </a:rPr>
              <a:t>　</a:t>
            </a:r>
            <a:r>
              <a:rPr kumimoji="1" lang="ja-JP" altLang="en-US" sz="2800" dirty="0">
                <a:latin typeface="HG丸ｺﾞｼｯｸM-PRO"/>
                <a:ea typeface="HG丸ｺﾞｼｯｸM-PRO"/>
              </a:rPr>
              <a:t>な取扱いが問題に</a:t>
            </a:r>
          </a:p>
          <a:p>
            <a:pPr algn="l"/>
            <a:endParaRPr kumimoji="1" lang="ja-JP" altLang="en-US" sz="2800" dirty="0">
              <a:latin typeface="HG丸ｺﾞｼｯｸM-PRO"/>
              <a:ea typeface="HG丸ｺﾞｼｯｸM-PRO"/>
            </a:endParaRPr>
          </a:p>
          <a:p>
            <a:pPr algn="l"/>
            <a:r>
              <a:rPr kumimoji="1" lang="ja-JP" altLang="en-US" sz="2800" dirty="0">
                <a:latin typeface="HG丸ｺﾞｼｯｸM-PRO"/>
                <a:ea typeface="HG丸ｺﾞｼｯｸM-PRO"/>
              </a:rPr>
              <a:t>○一例としては</a:t>
            </a:r>
          </a:p>
          <a:p>
            <a:pPr algn="l"/>
            <a:r>
              <a:rPr kumimoji="1" lang="ja-JP" altLang="en-US" sz="2800" dirty="0">
                <a:latin typeface="HG丸ｺﾞｼｯｸM-PRO"/>
                <a:ea typeface="HG丸ｺﾞｼｯｸM-PRO"/>
              </a:rPr>
              <a:t>　・顔を合わせる度に「打った？」と尋ねる</a:t>
            </a:r>
          </a:p>
          <a:p>
            <a:pPr algn="l"/>
            <a:r>
              <a:rPr kumimoji="1" lang="ja-JP" altLang="en-US" sz="2800" dirty="0">
                <a:latin typeface="HG丸ｺﾞｼｯｸM-PRO"/>
                <a:ea typeface="HG丸ｺﾞｼｯｸM-PRO"/>
              </a:rPr>
              <a:t>　・未接種者リストを作成し公開・回覧・拡散する</a:t>
            </a:r>
          </a:p>
          <a:p>
            <a:pPr algn="l"/>
            <a:r>
              <a:rPr kumimoji="1" lang="ja-JP" altLang="en-US" sz="2800" dirty="0">
                <a:latin typeface="HG丸ｺﾞｼｯｸM-PRO"/>
                <a:ea typeface="HG丸ｺﾞｼｯｸM-PRO"/>
              </a:rPr>
              <a:t>　・</a:t>
            </a:r>
            <a:r>
              <a:rPr lang="ja-JP" altLang="en-US" sz="2800" b="0" i="0" dirty="0">
                <a:solidFill>
                  <a:srgbClr val="333333"/>
                </a:solidFill>
                <a:effectLst/>
                <a:latin typeface="HG丸ｺﾞｼｯｸM-PRO" panose="020F0600000000000000" pitchFamily="50" charset="-128"/>
                <a:ea typeface="HG丸ｺﾞｼｯｸM-PRO" panose="020F0600000000000000" pitchFamily="50" charset="-128"/>
              </a:rPr>
              <a:t>ワクチンを打ちたくないと伝えると、個人面談</a:t>
            </a:r>
            <a:endParaRPr lang="en-US" altLang="ja-JP" sz="2800" b="0" i="0" dirty="0">
              <a:solidFill>
                <a:srgbClr val="333333"/>
              </a:solidFill>
              <a:effectLst/>
              <a:latin typeface="HG丸ｺﾞｼｯｸM-PRO" panose="020F0600000000000000" pitchFamily="50" charset="-128"/>
              <a:ea typeface="HG丸ｺﾞｼｯｸM-PRO" panose="020F0600000000000000" pitchFamily="50" charset="-128"/>
            </a:endParaRPr>
          </a:p>
          <a:p>
            <a:pPr algn="l"/>
            <a:r>
              <a:rPr lang="ja-JP" altLang="en-US" sz="2800" dirty="0">
                <a:solidFill>
                  <a:srgbClr val="333333"/>
                </a:solidFill>
                <a:latin typeface="HG丸ｺﾞｼｯｸM-PRO" panose="020F0600000000000000" pitchFamily="50" charset="-128"/>
                <a:ea typeface="HG丸ｺﾞｼｯｸM-PRO" panose="020F0600000000000000" pitchFamily="50" charset="-128"/>
              </a:rPr>
              <a:t>　　</a:t>
            </a:r>
            <a:r>
              <a:rPr lang="ja-JP" altLang="en-US" sz="2800" b="0" i="0" dirty="0">
                <a:solidFill>
                  <a:srgbClr val="333333"/>
                </a:solidFill>
                <a:effectLst/>
                <a:latin typeface="HG丸ｺﾞｼｯｸM-PRO" panose="020F0600000000000000" pitchFamily="50" charset="-128"/>
                <a:ea typeface="HG丸ｺﾞｼｯｸM-PRO" panose="020F0600000000000000" pitchFamily="50" charset="-128"/>
              </a:rPr>
              <a:t>で「辞めてください」と言われた。</a:t>
            </a:r>
            <a:endParaRPr kumimoji="1" lang="ja-JP" altLang="en-US" sz="2800" dirty="0">
              <a:latin typeface="HG丸ｺﾞｼｯｸM-PRO" panose="020F0600000000000000" pitchFamily="50" charset="-128"/>
              <a:ea typeface="HG丸ｺﾞｼｯｸM-PRO" panose="020F0600000000000000" pitchFamily="50" charset="-128"/>
            </a:endParaRPr>
          </a:p>
          <a:p>
            <a:pPr algn="l"/>
            <a:endParaRPr kumimoji="1" lang="ja-JP" altLang="en-US" sz="2800" dirty="0"/>
          </a:p>
          <a:p>
            <a:pPr algn="l"/>
            <a:endParaRPr kumimoji="1" lang="ja-JP" altLang="en-US" sz="2800" dirty="0"/>
          </a:p>
          <a:p>
            <a:pPr algn="l"/>
            <a:endParaRPr kumimoji="1" lang="ja-JP" altLang="en-US" dirty="0"/>
          </a:p>
        </p:txBody>
      </p:sp>
      <p:sp>
        <p:nvSpPr>
          <p:cNvPr id="1182" name="テキスト 325"/>
          <p:cNvSpPr txBox="1"/>
          <p:nvPr/>
        </p:nvSpPr>
        <p:spPr>
          <a:xfrm>
            <a:off x="697532" y="6165000"/>
            <a:ext cx="8410468" cy="583883"/>
          </a:xfrm>
          <a:prstGeom prst="rect">
            <a:avLst/>
          </a:prstGeom>
        </p:spPr>
        <p:txBody>
          <a:bodyPr wrap="square">
            <a:spAutoFit/>
          </a:bodyPr>
          <a:lstStyle/>
          <a:p>
            <a:pPr algn="r"/>
            <a:endParaRPr kumimoji="1" lang="ja-JP" altLang="en-US" sz="1600" dirty="0"/>
          </a:p>
          <a:p>
            <a:pPr algn="r"/>
            <a:r>
              <a:rPr kumimoji="1" lang="ja-JP" altLang="en-US" sz="1600" dirty="0"/>
              <a:t>引用：</a:t>
            </a:r>
            <a:r>
              <a:rPr lang="ja-JP" altLang="en-US" sz="1600" dirty="0"/>
              <a:t>中國新聞デジタル　打たない人への差別や嫌がらせ　防ごうワクチンハラスメント</a:t>
            </a:r>
            <a:endParaRPr sz="1600"/>
          </a:p>
        </p:txBody>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4.1.2</AppVersion>
  <PresentationFormat>ユーザー設定</PresentationFormat>
  <Slides>12</Slides>
  <Notes>12</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454645</dc:creator>
  <cp:lastModifiedBy>454645</cp:lastModifiedBy>
  <dcterms:created xsi:type="dcterms:W3CDTF">2021-09-09T06:37:16Z</dcterms:created>
  <dcterms:modified xsi:type="dcterms:W3CDTF">2022-03-11T00:03:39Z</dcterms:modified>
  <cp:revision>49</cp:revision>
</cp:coreProperties>
</file>

<file path=docProps/custom.xml><?xml version="1.0" encoding="utf-8"?>
<Properties xmlns:vt="http://schemas.openxmlformats.org/officeDocument/2006/docPropsVTypes" xmlns="http://schemas.openxmlformats.org/officeDocument/2006/custom-properties"/>
</file>