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60" r:id="rId4"/>
    <p:sldId id="261"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2"/>
    <p:restoredTop sz="94660"/>
  </p:normalViewPr>
  <p:slideViewPr>
    <p:cSldViewPr>
      <p:cViewPr varScale="0">
        <p:scale>
          <a:sx n="80" d="100"/>
          <a:sy n="80" d="100"/>
        </p:scale>
        <p:origin x="-2040" y="630"/>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8" y="685800"/>
            <a:ext cx="2373923"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7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96700"/>
            <a:ext cx="1543050"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0"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3"/>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2"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2" y="2456723"/>
            <a:ext cx="2256234" cy="61713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2"/>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2" cy="527403"/>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4" cy="527403"/>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3"/>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107" name="四角形 335"/>
          <p:cNvGraphicFramePr>
            <a:graphicFrameLocks noGrp="1"/>
          </p:cNvGraphicFramePr>
          <p:nvPr/>
        </p:nvGraphicFramePr>
        <p:xfrm>
          <a:off x="387647" y="809840"/>
          <a:ext cx="6248103" cy="8175160"/>
        </p:xfrm>
        <a:graphic>
          <a:graphicData uri="http://schemas.openxmlformats.org/drawingml/2006/table">
            <a:tbl>
              <a:tblPr firstRow="1" bandRow="1">
                <a:tableStyleId>{5940675A-B579-460E-94D1-54222C63F5DA}</a:tableStyleId>
              </a:tblPr>
              <a:tblGrid>
                <a:gridCol w="245815"/>
                <a:gridCol w="996371"/>
                <a:gridCol w="5005917"/>
              </a:tblGrid>
              <a:tr h="300450">
                <a:tc>
                  <a:txBody>
                    <a:bodyPr/>
                    <a:lstStyle/>
                    <a:p>
                      <a:pPr algn="ctr"/>
                      <a:r>
                        <a:rPr kumimoji="1" lang="ja-JP" altLang="en-US" sz="1200" b="1" dirty="0">
                          <a:latin typeface="+mn-ea"/>
                        </a:rPr>
                        <a:t>☑</a:t>
                      </a:r>
                      <a:endParaRPr kumimoji="1" lang="ja-JP" altLang="en-US" sz="1200" b="1" dirty="0">
                        <a:latin typeface="+mn-ea"/>
                      </a:endParaRPr>
                    </a:p>
                  </a:txBody>
                  <a:tcPr marL="91440" marR="91440" marT="45720" marB="45720" vert="horz" anchor="ctr" anchorCtr="0">
                    <a:solidFill>
                      <a:schemeClr val="bg1">
                        <a:lumMod val="95000"/>
                      </a:schemeClr>
                    </a:solidFill>
                  </a:tcPr>
                </a:tc>
                <a:tc>
                  <a:txBody>
                    <a:bodyPr/>
                    <a:lstStyle/>
                    <a:p>
                      <a:pPr algn="ctr"/>
                      <a:r>
                        <a:rPr kumimoji="1" lang="ja-JP" altLang="en-US" sz="1100" b="1" dirty="0">
                          <a:latin typeface="+mn-ea"/>
                        </a:rPr>
                        <a:t>申請区分</a:t>
                      </a:r>
                      <a:endParaRPr kumimoji="1" lang="ja-JP" altLang="en-US" sz="1200" b="1" dirty="0">
                        <a:latin typeface="+mn-ea"/>
                      </a:endParaRPr>
                    </a:p>
                    <a:p>
                      <a:pPr algn="ctr"/>
                      <a:r>
                        <a:rPr kumimoji="1" lang="ja-JP" altLang="en-US" sz="900" b="1" dirty="0">
                          <a:latin typeface="+mn-ea"/>
                        </a:rPr>
                        <a:t>(基礎ポイント)</a:t>
                      </a:r>
                      <a:endParaRPr kumimoji="1" lang="ja-JP" altLang="en-US" sz="1100" b="1" dirty="0">
                        <a:latin typeface="+mn-ea"/>
                      </a:endParaRPr>
                    </a:p>
                  </a:txBody>
                  <a:tcPr marL="91440" marR="91440" marT="45720" marB="45720" vert="horz" anchor="ctr" anchorCtr="0">
                    <a:solidFill>
                      <a:schemeClr val="bg1">
                        <a:lumMod val="95000"/>
                      </a:schemeClr>
                    </a:solidFill>
                  </a:tcPr>
                </a:tc>
                <a:tc>
                  <a:txBody>
                    <a:bodyPr/>
                    <a:lstStyle/>
                    <a:p>
                      <a:pPr algn="ctr"/>
                      <a:r>
                        <a:rPr kumimoji="1" lang="ja-JP" altLang="en-US" sz="1200" b="1" dirty="0">
                          <a:latin typeface="+mn-ea"/>
                        </a:rPr>
                        <a:t>申請内容</a:t>
                      </a:r>
                      <a:endParaRPr kumimoji="1" lang="ja-JP" altLang="en-US" b="1" dirty="0">
                        <a:latin typeface="+mn-ea"/>
                      </a:endParaRPr>
                    </a:p>
                  </a:txBody>
                  <a:tcPr marL="91440" marR="91440" marT="45720" marB="45720" vert="horz" anchor="ctr" anchorCtr="0">
                    <a:solidFill>
                      <a:schemeClr val="bg1">
                        <a:lumMod val="95000"/>
                      </a:schemeClr>
                    </a:solidFill>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区分１</a:t>
                      </a:r>
                      <a:endParaRPr kumimoji="1" lang="ja-JP" altLang="en-US" sz="800" b="1" dirty="0">
                        <a:latin typeface="+mn-ea"/>
                      </a:endParaRPr>
                    </a:p>
                    <a:p>
                      <a:pPr algn="ctr">
                        <a:lnSpc>
                          <a:spcPct val="150000"/>
                        </a:lnSpc>
                      </a:pPr>
                      <a:r>
                        <a:rPr kumimoji="1" lang="ja-JP" altLang="en-US" sz="1400" b="1" dirty="0">
                          <a:latin typeface="+mn-ea"/>
                        </a:rPr>
                        <a:t>（</a:t>
                      </a:r>
                      <a:r>
                        <a:rPr kumimoji="1" lang="ja-JP" altLang="en-US" sz="1600" b="1" dirty="0">
                          <a:latin typeface="+mn-ea"/>
                        </a:rPr>
                        <a:t>7</a:t>
                      </a:r>
                      <a:r>
                        <a:rPr kumimoji="1" lang="ja-JP" altLang="en-US" sz="1400" b="1" dirty="0">
                          <a:latin typeface="+mn-ea"/>
                        </a:rPr>
                        <a:t> </a:t>
                      </a:r>
                      <a:r>
                        <a:rPr kumimoji="1" lang="ja-JP" altLang="en-US" sz="1100" b="1" dirty="0">
                          <a:latin typeface="+mn-ea"/>
                        </a:rPr>
                        <a:t>㌽</a:t>
                      </a:r>
                      <a:r>
                        <a:rPr kumimoji="1" lang="ja-JP" altLang="en-US" sz="1400" b="1" dirty="0">
                          <a:latin typeface="+mn-ea"/>
                        </a:rPr>
                        <a:t>）</a:t>
                      </a:r>
                      <a:endParaRPr kumimoji="1" lang="ja-JP" altLang="en-US" sz="1400" b="1" dirty="0">
                        <a:latin typeface="+mn-ea"/>
                      </a:endParaRPr>
                    </a:p>
                  </a:txBody>
                  <a:tcPr marL="91440" marR="91440" marT="45720" marB="45720" vert="horz" anchor="ctr" anchorCtr="0">
                    <a:noFill/>
                  </a:tcPr>
                </a:tc>
                <a:tc>
                  <a:txBody>
                    <a:bodyPr/>
                    <a:lstStyle/>
                    <a:p>
                      <a:r>
                        <a:rPr kumimoji="1" lang="ja-JP" altLang="en-US" sz="1000" dirty="0">
                          <a:latin typeface="+mn-ea"/>
                        </a:rPr>
                        <a:t>過去に一度も事業を活用していない者が、初めて機器等を導入する場合</a:t>
                      </a:r>
                      <a:r>
                        <a:rPr kumimoji="1" lang="ja-JP" altLang="en-US" sz="1000" dirty="0">
                          <a:latin typeface="+mn-ea"/>
                        </a:rPr>
                        <a:t>（園芸用ハウス整備事業の環境制御上乗せ補助を含む）</a:t>
                      </a:r>
                      <a:endParaRPr kumimoji="1" lang="ja-JP" altLang="en-US" sz="1000" dirty="0">
                        <a:latin typeface="+mn-ea"/>
                      </a:endParaRPr>
                    </a:p>
                  </a:txBody>
                  <a:tcPr>
                    <a:noFill/>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rowSpan="2">
                  <a:txBody>
                    <a:bodyPr/>
                    <a:lstStyle/>
                    <a:p>
                      <a:pPr algn="ctr">
                        <a:lnSpc>
                          <a:spcPct val="150000"/>
                        </a:lnSpc>
                      </a:pPr>
                      <a:r>
                        <a:rPr kumimoji="1" lang="ja-JP" altLang="en-US" sz="1600" b="1" dirty="0">
                          <a:latin typeface="+mn-ea"/>
                        </a:rPr>
                        <a:t>区分２</a:t>
                      </a:r>
                      <a:endParaRPr kumimoji="1" lang="ja-JP" altLang="en-US" sz="1200" b="1" dirty="0">
                        <a:latin typeface="+mn-ea"/>
                      </a:endParaRPr>
                    </a:p>
                    <a:p>
                      <a:pPr algn="ctr">
                        <a:lnSpc>
                          <a:spcPct val="150000"/>
                        </a:lnSpc>
                      </a:pPr>
                      <a:r>
                        <a:rPr kumimoji="1" lang="ja-JP" altLang="en-US" sz="1600" b="1" dirty="0">
                          <a:latin typeface="+mn-ea"/>
                        </a:rPr>
                        <a:t>（6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solidFill>
                      <a:schemeClr val="accent4">
                        <a:lumMod val="40000"/>
                        <a:lumOff val="60000"/>
                      </a:schemeClr>
                    </a:solidFill>
                  </a:tcPr>
                </a:tc>
                <a:tc>
                  <a:txBody>
                    <a:bodyPr/>
                    <a:lstStyle/>
                    <a:p>
                      <a:r>
                        <a:rPr kumimoji="1" lang="ja-JP" altLang="en-US" sz="1000" dirty="0">
                          <a:latin typeface="+mn-ea"/>
                        </a:rPr>
                        <a:t>これまで事業を活用したことがある者が、</a:t>
                      </a:r>
                      <a:r>
                        <a:rPr kumimoji="1" lang="ja-JP" altLang="en-US" sz="1000" b="1" dirty="0">
                          <a:latin typeface="+mn-ea"/>
                        </a:rPr>
                        <a:t>新たにネットワーク化に対応する通信機器を導入する場合</a:t>
                      </a:r>
                      <a:endParaRPr kumimoji="1" lang="ja-JP" altLang="en-US" sz="1000" dirty="0">
                        <a:latin typeface="+mn-ea"/>
                      </a:endParaRPr>
                    </a:p>
                  </a:txBody>
                  <a:tcPr>
                    <a:solidFill>
                      <a:schemeClr val="accent4">
                        <a:lumMod val="40000"/>
                        <a:lumOff val="60000"/>
                      </a:schemeClr>
                    </a:solidFill>
                  </a:tcPr>
                </a:tc>
              </a:tr>
              <a:tr h="972185">
                <a:tc>
                  <a:txBody>
                    <a:bodyPr/>
                    <a:lstStyle/>
                    <a:p>
                      <a:pPr algn="ctr"/>
                      <a:r>
                        <a:rPr kumimoji="1" lang="ja-JP" altLang="en-US" b="0" i="0" dirty="0">
                          <a:latin typeface="+mn-ea"/>
                        </a:rPr>
                        <a:t>□</a:t>
                      </a:r>
                      <a:endParaRPr kumimoji="1" lang="ja-JP" altLang="en-US" b="0" i="0" dirty="0">
                        <a:latin typeface="+mn-ea"/>
                      </a:endParaRPr>
                    </a:p>
                  </a:txBody>
                  <a:tcPr marL="91440" marR="91440" marT="45720" marB="45720" vert="horz" anchor="ctr" anchorCtr="0"/>
                </a:tc>
                <a:tc vMerge="1">
                  <a:txBody>
                    <a:bodyPr/>
                    <a:lstStyle/>
                    <a:p>
                      <a:pPr algn="ctr"/>
                      <a:endParaRPr kumimoji="1" lang="ja-JP" altLang="en-US"/>
                    </a:p>
                  </a:txBody>
                  <a:tcPr marL="91440" marR="91440" marT="45720" marB="45720" vert="horz" anchor="ctr" anchorCtr="0">
                    <a:solidFill>
                      <a:schemeClr val="accent4">
                        <a:lumMod val="40000"/>
                        <a:lumOff val="60000"/>
                      </a:schemeClr>
                    </a:solidFill>
                  </a:tcPr>
                </a:tc>
                <a:tc>
                  <a:txBody>
                    <a:bodyPr/>
                    <a:lstStyle/>
                    <a:p>
                      <a:r>
                        <a:rPr kumimoji="1" lang="ja-JP" altLang="en-US" sz="900" dirty="0">
                          <a:latin typeface="+mn-ea"/>
                        </a:rPr>
                        <a:t>これまでに事業を活用して環境測定装置を導入したことがある者が、</a:t>
                      </a:r>
                      <a:r>
                        <a:rPr kumimoji="1" lang="ja-JP" altLang="en-US" sz="900" b="1" dirty="0">
                          <a:latin typeface="+mn-ea"/>
                        </a:rPr>
                        <a:t>IoPクラウドへのデータ接続を目的として、耐用年数を経過した環境</a:t>
                      </a:r>
                      <a:r>
                        <a:rPr kumimoji="1" lang="ja-JP" altLang="en-US" sz="900" b="1" dirty="0">
                          <a:latin typeface="+mn-ea"/>
                        </a:rPr>
                        <a:t>測定装置を高度化する場合</a:t>
                      </a:r>
                      <a:endParaRPr kumimoji="1" lang="ja-JP" altLang="en-US" sz="1000" dirty="0">
                        <a:latin typeface="+mn-ea"/>
                      </a:endParaRPr>
                    </a:p>
                  </a:txBody>
                  <a:tcPr>
                    <a:solidFill>
                      <a:schemeClr val="accent4">
                        <a:lumMod val="40000"/>
                        <a:lumOff val="60000"/>
                      </a:schemeClr>
                    </a:solidFill>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区分3</a:t>
                      </a:r>
                      <a:endParaRPr kumimoji="1" lang="ja-JP" altLang="en-US" sz="1200" b="1" dirty="0">
                        <a:latin typeface="+mn-ea"/>
                      </a:endParaRPr>
                    </a:p>
                    <a:p>
                      <a:pPr algn="ctr">
                        <a:lnSpc>
                          <a:spcPct val="150000"/>
                        </a:lnSpc>
                      </a:pPr>
                      <a:r>
                        <a:rPr kumimoji="1" lang="ja-JP" altLang="en-US" sz="1600" b="1" dirty="0">
                          <a:latin typeface="+mn-ea"/>
                        </a:rPr>
                        <a:t>（5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過去に事業を活用して環境測定装置のみ導入したことがある者が、追加で機器等を</a:t>
                      </a:r>
                      <a:r>
                        <a:rPr kumimoji="1" lang="ja-JP" altLang="en-US" sz="1000" dirty="0">
                          <a:latin typeface="+mn-ea"/>
                        </a:rPr>
                        <a:t>導入する場合</a:t>
                      </a:r>
                      <a:endParaRPr kumimoji="1" lang="ja-JP" altLang="en-US" sz="1000" dirty="0">
                        <a:latin typeface="+mn-ea"/>
                      </a:endParaRPr>
                    </a:p>
                  </a:txBody>
                  <a:tcPr/>
                </a:tc>
              </a:tr>
              <a:tr h="972185">
                <a:tc>
                  <a:txBody>
                    <a:bodyPr/>
                    <a:lstStyle/>
                    <a:p>
                      <a:pPr algn="ctr"/>
                      <a:r>
                        <a:rPr kumimoji="1" lang="ja-JP" altLang="en-US" dirty="0">
                          <a:solidFill>
                            <a:srgbClr val="FF0000"/>
                          </a:solidFill>
                          <a:latin typeface="+mn-ea"/>
                        </a:rPr>
                        <a:t>☑</a:t>
                      </a:r>
                      <a:endParaRPr kumimoji="1" lang="ja-JP" altLang="en-US" dirty="0">
                        <a:solidFill>
                          <a:srgbClr val="FF0000"/>
                        </a:solidFill>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区分4</a:t>
                      </a:r>
                      <a:endParaRPr kumimoji="1" lang="ja-JP" altLang="en-US" sz="1200" b="1" dirty="0">
                        <a:latin typeface="+mn-ea"/>
                      </a:endParaRPr>
                    </a:p>
                    <a:p>
                      <a:pPr algn="ctr">
                        <a:lnSpc>
                          <a:spcPct val="150000"/>
                        </a:lnSpc>
                      </a:pPr>
                      <a:r>
                        <a:rPr kumimoji="1" lang="ja-JP" altLang="en-US" sz="1600" b="1" dirty="0">
                          <a:latin typeface="+mn-ea"/>
                        </a:rPr>
                        <a:t>（4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過去に事業を活用したことがある者が、環境測定装置のみ追加で導入する場合</a:t>
                      </a:r>
                      <a:endParaRPr kumimoji="1" lang="ja-JP" altLang="en-US" sz="1000" dirty="0">
                        <a:latin typeface="+mn-ea"/>
                      </a:endParaRPr>
                    </a:p>
                  </a:txBody>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区分5</a:t>
                      </a:r>
                      <a:endParaRPr kumimoji="1" lang="ja-JP" altLang="en-US" sz="1200" b="1" dirty="0">
                        <a:latin typeface="+mn-ea"/>
                      </a:endParaRPr>
                    </a:p>
                    <a:p>
                      <a:pPr algn="ctr">
                        <a:lnSpc>
                          <a:spcPct val="150000"/>
                        </a:lnSpc>
                      </a:pPr>
                      <a:r>
                        <a:rPr kumimoji="1" lang="ja-JP" altLang="en-US" sz="1600" b="1" dirty="0">
                          <a:latin typeface="+mn-ea"/>
                        </a:rPr>
                        <a:t>（3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過去に事業を活用したことがある者が、事業活用がないハウスに初めて機器等を導入する場合</a:t>
                      </a:r>
                      <a:endParaRPr kumimoji="1" lang="ja-JP" altLang="en-US" sz="1000" dirty="0">
                        <a:latin typeface="+mn-ea"/>
                      </a:endParaRPr>
                    </a:p>
                  </a:txBody>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区分6</a:t>
                      </a:r>
                      <a:endParaRPr kumimoji="1" lang="ja-JP" altLang="en-US" sz="1200" b="1" dirty="0">
                        <a:latin typeface="+mn-ea"/>
                      </a:endParaRPr>
                    </a:p>
                    <a:p>
                      <a:pPr algn="ctr">
                        <a:lnSpc>
                          <a:spcPct val="150000"/>
                        </a:lnSpc>
                      </a:pPr>
                      <a:r>
                        <a:rPr kumimoji="1" lang="ja-JP" altLang="en-US" sz="1600" b="1" dirty="0">
                          <a:latin typeface="+mn-ea"/>
                        </a:rPr>
                        <a:t>（2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過去に事業を活用したことがある者が、環境測定装置しか導入していないハウスに追加で機器等</a:t>
                      </a:r>
                      <a:r>
                        <a:rPr kumimoji="1" lang="ja-JP" altLang="en-US" sz="1000" dirty="0">
                          <a:latin typeface="+mn-ea"/>
                        </a:rPr>
                        <a:t>を導入する場合</a:t>
                      </a:r>
                      <a:endParaRPr kumimoji="1" lang="ja-JP" altLang="en-US" sz="1000" dirty="0">
                        <a:latin typeface="+mn-ea"/>
                      </a:endParaRPr>
                    </a:p>
                  </a:txBody>
                  <a:tcPr/>
                </a:tc>
              </a:tr>
              <a:tr h="972185">
                <a:tc>
                  <a:txBody>
                    <a:bodyPr/>
                    <a:lstStyle/>
                    <a:p>
                      <a:pPr algn="ctr"/>
                      <a:r>
                        <a:rPr kumimoji="1" lang="ja-JP" altLang="en-US" b="0" i="0" dirty="0">
                          <a:latin typeface="+mn-ea"/>
                        </a:rPr>
                        <a:t>□</a:t>
                      </a:r>
                      <a:endParaRPr kumimoji="1" lang="ja-JP" altLang="en-US" b="0" i="0"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区分7</a:t>
                      </a:r>
                      <a:endParaRPr kumimoji="1" lang="ja-JP" altLang="en-US" sz="1200" b="1" dirty="0">
                        <a:latin typeface="+mn-ea"/>
                      </a:endParaRPr>
                    </a:p>
                    <a:p>
                      <a:pPr algn="ctr">
                        <a:lnSpc>
                          <a:spcPct val="150000"/>
                        </a:lnSpc>
                      </a:pPr>
                      <a:r>
                        <a:rPr kumimoji="1" lang="ja-JP" altLang="en-US" sz="1600" b="1" dirty="0">
                          <a:latin typeface="+mn-ea"/>
                        </a:rPr>
                        <a:t>（1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過去に事業を活用したことがある者が、環境制御装置等がすでに導入されているハウスに追加で</a:t>
                      </a:r>
                      <a:r>
                        <a:rPr kumimoji="1" lang="ja-JP" altLang="en-US" sz="1000" dirty="0">
                          <a:latin typeface="+mn-ea"/>
                        </a:rPr>
                        <a:t>機器等を導入する場合</a:t>
                      </a:r>
                      <a:endParaRPr kumimoji="1" lang="ja-JP" altLang="en-US" sz="1000" dirty="0">
                        <a:latin typeface="+mn-ea"/>
                      </a:endParaRPr>
                    </a:p>
                  </a:txBody>
                  <a:tcPr/>
                </a:tc>
              </a:tr>
            </a:tbl>
          </a:graphicData>
        </a:graphic>
      </p:graphicFrame>
      <p:sp>
        <p:nvSpPr>
          <p:cNvPr id="1108" name="四角形 336"/>
          <p:cNvSpPr/>
          <p:nvPr/>
        </p:nvSpPr>
        <p:spPr>
          <a:xfrm>
            <a:off x="189669" y="66430"/>
            <a:ext cx="6464068" cy="350570"/>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令和４年度高知県環境制御技術高度化事業　申請区分表（記載例）</a:t>
            </a:r>
            <a:endParaRPr lang="ja-JP" altLang="en-US" sz="1400" b="1">
              <a:solidFill>
                <a:schemeClr val="tx1"/>
              </a:solidFill>
            </a:endParaRPr>
          </a:p>
        </p:txBody>
      </p:sp>
      <p:sp>
        <p:nvSpPr>
          <p:cNvPr id="1109" name="図形 277"/>
          <p:cNvSpPr/>
          <p:nvPr/>
        </p:nvSpPr>
        <p:spPr>
          <a:xfrm>
            <a:off x="1919590" y="164166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b"/>
          <a:p>
            <a:pPr algn="ctr">
              <a:defRPr lang="ja-JP" altLang="en-US"/>
            </a:pPr>
            <a:endParaRPr lang="ja-JP" altLang="en-US" sz="1000">
              <a:solidFill>
                <a:schemeClr val="tx1"/>
              </a:solidFill>
            </a:endParaRPr>
          </a:p>
          <a:p>
            <a:pPr algn="ctr">
              <a:defRPr lang="ja-JP" altLang="en-US"/>
            </a:pPr>
            <a:r>
              <a:rPr lang="ja-JP" altLang="en-US" sz="1000">
                <a:solidFill>
                  <a:schemeClr val="tx1"/>
                </a:solidFill>
              </a:rPr>
              <a:t>A</a:t>
            </a:r>
            <a:endParaRPr lang="ja-JP" altLang="en-US" sz="1050">
              <a:solidFill>
                <a:schemeClr val="tx1"/>
              </a:solidFill>
            </a:endParaRPr>
          </a:p>
          <a:p>
            <a:pPr algn="ctr">
              <a:defRPr lang="ja-JP" altLang="en-US"/>
            </a:pPr>
            <a:r>
              <a:rPr lang="ja-JP" altLang="en-US" sz="900">
                <a:solidFill>
                  <a:schemeClr val="tx1"/>
                </a:solidFill>
              </a:rPr>
              <a:t>事業活用</a:t>
            </a:r>
            <a:endParaRPr lang="ja-JP" altLang="en-US" sz="1000">
              <a:solidFill>
                <a:schemeClr val="tx1"/>
              </a:solidFill>
            </a:endParaRPr>
          </a:p>
          <a:p>
            <a:pPr algn="ctr">
              <a:defRPr lang="ja-JP" altLang="en-US"/>
            </a:pPr>
            <a:r>
              <a:rPr lang="ja-JP" altLang="en-US" sz="900">
                <a:solidFill>
                  <a:schemeClr val="tx1"/>
                </a:solidFill>
              </a:rPr>
              <a:t>無し</a:t>
            </a:r>
            <a:endParaRPr lang="ja-JP" altLang="en-US" sz="700">
              <a:solidFill>
                <a:schemeClr val="tx1"/>
              </a:solidFill>
            </a:endParaRPr>
          </a:p>
        </p:txBody>
      </p:sp>
      <p:sp>
        <p:nvSpPr>
          <p:cNvPr id="1110" name="図形 279"/>
          <p:cNvSpPr/>
          <p:nvPr/>
        </p:nvSpPr>
        <p:spPr>
          <a:xfrm>
            <a:off x="4660298" y="164166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11" name="図 280"/>
          <p:cNvPicPr/>
          <p:nvPr/>
        </p:nvPicPr>
        <p:blipFill>
          <a:blip r:embed="rId1">
            <a:lum bright="-20000"/>
            <a:duotone>
              <a:prstClr val="black"/>
              <a:srgbClr val="D9C3A5">
                <a:tint val="50000"/>
                <a:satMod val="180000"/>
              </a:srgbClr>
            </a:duotone>
          </a:blip>
          <a:stretch>
            <a:fillRect/>
          </a:stretch>
        </p:blipFill>
        <p:spPr>
          <a:xfrm>
            <a:off x="4775783" y="1908520"/>
            <a:ext cx="239807" cy="165142"/>
          </a:xfrm>
          <a:prstGeom prst="rect">
            <a:avLst/>
          </a:prstGeom>
        </p:spPr>
      </p:pic>
      <p:pic>
        <p:nvPicPr>
          <p:cNvPr id="1112" name="図 281"/>
          <p:cNvPicPr/>
          <p:nvPr/>
        </p:nvPicPr>
        <p:blipFill>
          <a:blip r:embed="rId2">
            <a:lum bright="-20000" contrast="-20000"/>
            <a:duotone>
              <a:prstClr val="black"/>
              <a:srgbClr val="D9C3A5">
                <a:tint val="50000"/>
                <a:satMod val="180000"/>
              </a:srgbClr>
            </a:duotone>
          </a:blip>
          <a:stretch>
            <a:fillRect/>
          </a:stretch>
        </p:blipFill>
        <p:spPr>
          <a:xfrm>
            <a:off x="5111369" y="1841730"/>
            <a:ext cx="264221" cy="231932"/>
          </a:xfrm>
          <a:prstGeom prst="rect">
            <a:avLst/>
          </a:prstGeom>
        </p:spPr>
      </p:pic>
      <p:sp>
        <p:nvSpPr>
          <p:cNvPr id="1113" name="図形 283"/>
          <p:cNvSpPr/>
          <p:nvPr/>
        </p:nvSpPr>
        <p:spPr>
          <a:xfrm>
            <a:off x="3933001" y="1857662"/>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4" name="図形 294"/>
          <p:cNvSpPr/>
          <p:nvPr/>
        </p:nvSpPr>
        <p:spPr>
          <a:xfrm>
            <a:off x="1917002" y="4551271"/>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15" name="図 286"/>
          <p:cNvPicPr>
            <a:picLocks noChangeAspect="1"/>
          </p:cNvPicPr>
          <p:nvPr/>
        </p:nvPicPr>
        <p:blipFill>
          <a:blip r:embed="rId1">
            <a:lum bright="20000"/>
            <a:duotone>
              <a:prstClr val="black"/>
              <a:srgbClr val="D9C3A5">
                <a:tint val="50000"/>
                <a:satMod val="180000"/>
              </a:srgbClr>
            </a:duotone>
          </a:blip>
          <a:stretch>
            <a:fillRect/>
          </a:stretch>
        </p:blipFill>
        <p:spPr>
          <a:xfrm>
            <a:off x="2023372" y="4777212"/>
            <a:ext cx="253630" cy="192685"/>
          </a:xfrm>
          <a:prstGeom prst="rect">
            <a:avLst/>
          </a:prstGeom>
        </p:spPr>
      </p:pic>
      <p:sp>
        <p:nvSpPr>
          <p:cNvPr id="1116" name="図形 297"/>
          <p:cNvSpPr/>
          <p:nvPr/>
        </p:nvSpPr>
        <p:spPr>
          <a:xfrm>
            <a:off x="4657710" y="4551271"/>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17" name="図 295"/>
          <p:cNvPicPr>
            <a:picLocks noChangeAspect="1"/>
          </p:cNvPicPr>
          <p:nvPr/>
        </p:nvPicPr>
        <p:blipFill>
          <a:blip r:embed="rId1">
            <a:lum bright="20000"/>
            <a:duotone>
              <a:prstClr val="black"/>
              <a:srgbClr val="D9C3A5">
                <a:tint val="50000"/>
                <a:satMod val="180000"/>
              </a:srgbClr>
            </a:duotone>
          </a:blip>
          <a:stretch>
            <a:fillRect/>
          </a:stretch>
        </p:blipFill>
        <p:spPr>
          <a:xfrm>
            <a:off x="4747535" y="4777212"/>
            <a:ext cx="253630" cy="192685"/>
          </a:xfrm>
          <a:prstGeom prst="rect">
            <a:avLst/>
          </a:prstGeom>
        </p:spPr>
      </p:pic>
      <p:pic>
        <p:nvPicPr>
          <p:cNvPr id="1118" name="図 296"/>
          <p:cNvPicPr/>
          <p:nvPr/>
        </p:nvPicPr>
        <p:blipFill>
          <a:blip r:embed="rId2">
            <a:lum bright="-20000" contrast="-20000"/>
            <a:duotone>
              <a:prstClr val="black"/>
              <a:srgbClr val="D9C3A5">
                <a:tint val="50000"/>
                <a:satMod val="180000"/>
              </a:srgbClr>
            </a:duotone>
          </a:blip>
          <a:stretch>
            <a:fillRect/>
          </a:stretch>
        </p:blipFill>
        <p:spPr>
          <a:xfrm>
            <a:off x="5108781" y="4753897"/>
            <a:ext cx="264221" cy="231932"/>
          </a:xfrm>
          <a:prstGeom prst="rect">
            <a:avLst/>
          </a:prstGeom>
        </p:spPr>
      </p:pic>
      <p:sp>
        <p:nvSpPr>
          <p:cNvPr id="1119" name="図形 298"/>
          <p:cNvSpPr/>
          <p:nvPr/>
        </p:nvSpPr>
        <p:spPr>
          <a:xfrm>
            <a:off x="3933001" y="4789660"/>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0" name="図形 300"/>
          <p:cNvSpPr/>
          <p:nvPr/>
        </p:nvSpPr>
        <p:spPr>
          <a:xfrm>
            <a:off x="1919590" y="261474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21" name="図 299"/>
          <p:cNvPicPr>
            <a:picLocks noChangeAspect="1"/>
          </p:cNvPicPr>
          <p:nvPr/>
        </p:nvPicPr>
        <p:blipFill>
          <a:blip r:embed="rId2">
            <a:lum bright="20000"/>
            <a:duotone>
              <a:prstClr val="black"/>
              <a:srgbClr val="D9C3A5">
                <a:tint val="50000"/>
                <a:satMod val="180000"/>
              </a:srgbClr>
            </a:duotone>
          </a:blip>
          <a:stretch>
            <a:fillRect/>
          </a:stretch>
        </p:blipFill>
        <p:spPr>
          <a:xfrm>
            <a:off x="2351590" y="2830749"/>
            <a:ext cx="289873" cy="243384"/>
          </a:xfrm>
          <a:prstGeom prst="rect">
            <a:avLst/>
          </a:prstGeom>
        </p:spPr>
      </p:pic>
      <p:pic>
        <p:nvPicPr>
          <p:cNvPr id="1122" name="図 301"/>
          <p:cNvPicPr>
            <a:picLocks noChangeAspect="1"/>
          </p:cNvPicPr>
          <p:nvPr/>
        </p:nvPicPr>
        <p:blipFill>
          <a:blip r:embed="rId1">
            <a:lum bright="20000"/>
            <a:duotone>
              <a:prstClr val="black"/>
              <a:srgbClr val="D9C3A5">
                <a:tint val="50000"/>
                <a:satMod val="180000"/>
              </a:srgbClr>
            </a:duotone>
          </a:blip>
          <a:stretch>
            <a:fillRect/>
          </a:stretch>
        </p:blipFill>
        <p:spPr>
          <a:xfrm>
            <a:off x="2025960" y="2854064"/>
            <a:ext cx="253630" cy="192685"/>
          </a:xfrm>
          <a:prstGeom prst="rect">
            <a:avLst/>
          </a:prstGeom>
        </p:spPr>
      </p:pic>
      <p:sp>
        <p:nvSpPr>
          <p:cNvPr id="1123" name="図形 302"/>
          <p:cNvSpPr/>
          <p:nvPr/>
        </p:nvSpPr>
        <p:spPr>
          <a:xfrm>
            <a:off x="4660298" y="261474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24" name="図 303"/>
          <p:cNvPicPr>
            <a:picLocks noChangeAspect="1"/>
          </p:cNvPicPr>
          <p:nvPr/>
        </p:nvPicPr>
        <p:blipFill>
          <a:blip r:embed="rId2">
            <a:lum bright="20000"/>
            <a:duotone>
              <a:prstClr val="black"/>
              <a:srgbClr val="D9C3A5">
                <a:tint val="50000"/>
                <a:satMod val="180000"/>
              </a:srgbClr>
            </a:duotone>
          </a:blip>
          <a:stretch>
            <a:fillRect/>
          </a:stretch>
        </p:blipFill>
        <p:spPr>
          <a:xfrm>
            <a:off x="5092298" y="2830749"/>
            <a:ext cx="289873" cy="243384"/>
          </a:xfrm>
          <a:prstGeom prst="rect">
            <a:avLst/>
          </a:prstGeom>
        </p:spPr>
      </p:pic>
      <p:pic>
        <p:nvPicPr>
          <p:cNvPr id="1125" name="図 304"/>
          <p:cNvPicPr>
            <a:picLocks noChangeAspect="1"/>
          </p:cNvPicPr>
          <p:nvPr/>
        </p:nvPicPr>
        <p:blipFill>
          <a:blip r:embed="rId1">
            <a:lum bright="20000"/>
            <a:duotone>
              <a:prstClr val="black"/>
              <a:srgbClr val="D9C3A5">
                <a:tint val="50000"/>
                <a:satMod val="180000"/>
              </a:srgbClr>
            </a:duotone>
          </a:blip>
          <a:stretch>
            <a:fillRect/>
          </a:stretch>
        </p:blipFill>
        <p:spPr>
          <a:xfrm>
            <a:off x="4766668" y="2854064"/>
            <a:ext cx="253630" cy="192685"/>
          </a:xfrm>
          <a:prstGeom prst="rect">
            <a:avLst/>
          </a:prstGeom>
        </p:spPr>
      </p:pic>
      <p:sp>
        <p:nvSpPr>
          <p:cNvPr id="1126" name="図形 305"/>
          <p:cNvSpPr/>
          <p:nvPr/>
        </p:nvSpPr>
        <p:spPr>
          <a:xfrm>
            <a:off x="3933001" y="2868546"/>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7" name="図形 309"/>
          <p:cNvSpPr/>
          <p:nvPr/>
        </p:nvSpPr>
        <p:spPr>
          <a:xfrm>
            <a:off x="4657709" y="552750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28" name="図 306"/>
          <p:cNvPicPr/>
          <p:nvPr/>
        </p:nvPicPr>
        <p:blipFill>
          <a:blip r:embed="rId1">
            <a:lum bright="-20000"/>
            <a:duotone>
              <a:prstClr val="black"/>
              <a:srgbClr val="D9C3A5">
                <a:tint val="50000"/>
                <a:satMod val="180000"/>
              </a:srgbClr>
            </a:duotone>
          </a:blip>
          <a:stretch>
            <a:fillRect/>
          </a:stretch>
        </p:blipFill>
        <p:spPr>
          <a:xfrm>
            <a:off x="4773194" y="5794360"/>
            <a:ext cx="239807" cy="165142"/>
          </a:xfrm>
          <a:prstGeom prst="rect">
            <a:avLst/>
          </a:prstGeom>
        </p:spPr>
      </p:pic>
      <p:sp>
        <p:nvSpPr>
          <p:cNvPr id="1129" name="図形 307"/>
          <p:cNvSpPr/>
          <p:nvPr/>
        </p:nvSpPr>
        <p:spPr>
          <a:xfrm>
            <a:off x="1917001" y="552750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30" name="図 308"/>
          <p:cNvPicPr>
            <a:picLocks noChangeAspect="1"/>
          </p:cNvPicPr>
          <p:nvPr/>
        </p:nvPicPr>
        <p:blipFill>
          <a:blip r:embed="rId2">
            <a:lum bright="20000"/>
            <a:duotone>
              <a:prstClr val="black"/>
              <a:srgbClr val="D9C3A5">
                <a:tint val="50000"/>
                <a:satMod val="180000"/>
              </a:srgbClr>
            </a:duotone>
          </a:blip>
          <a:stretch>
            <a:fillRect/>
          </a:stretch>
        </p:blipFill>
        <p:spPr>
          <a:xfrm>
            <a:off x="2349001" y="5743502"/>
            <a:ext cx="289873" cy="243384"/>
          </a:xfrm>
          <a:prstGeom prst="rect">
            <a:avLst/>
          </a:prstGeom>
        </p:spPr>
      </p:pic>
      <p:pic>
        <p:nvPicPr>
          <p:cNvPr id="1131" name="図 310"/>
          <p:cNvPicPr>
            <a:picLocks noChangeAspect="1"/>
          </p:cNvPicPr>
          <p:nvPr/>
        </p:nvPicPr>
        <p:blipFill>
          <a:blip r:embed="rId2">
            <a:lum bright="20000"/>
            <a:duotone>
              <a:prstClr val="black"/>
              <a:srgbClr val="D9C3A5">
                <a:tint val="50000"/>
                <a:satMod val="180000"/>
              </a:srgbClr>
            </a:duotone>
          </a:blip>
          <a:stretch>
            <a:fillRect/>
          </a:stretch>
        </p:blipFill>
        <p:spPr>
          <a:xfrm>
            <a:off x="5089709" y="5743502"/>
            <a:ext cx="289873" cy="243384"/>
          </a:xfrm>
          <a:prstGeom prst="rect">
            <a:avLst/>
          </a:prstGeom>
        </p:spPr>
      </p:pic>
      <p:sp>
        <p:nvSpPr>
          <p:cNvPr id="1132" name="図形 311"/>
          <p:cNvSpPr/>
          <p:nvPr/>
        </p:nvSpPr>
        <p:spPr>
          <a:xfrm>
            <a:off x="3933001" y="5781299"/>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3" name="図形 312"/>
          <p:cNvSpPr/>
          <p:nvPr/>
        </p:nvSpPr>
        <p:spPr>
          <a:xfrm>
            <a:off x="2785708" y="649784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b"/>
          <a:p>
            <a:pPr algn="ctr">
              <a:defRPr lang="ja-JP" altLang="en-US"/>
            </a:pPr>
            <a:endParaRPr lang="ja-JP" altLang="en-US" sz="1000">
              <a:solidFill>
                <a:schemeClr val="tx1"/>
              </a:solidFill>
            </a:endParaRPr>
          </a:p>
          <a:p>
            <a:pPr algn="ctr">
              <a:defRPr lang="ja-JP" altLang="en-US"/>
            </a:pPr>
            <a:r>
              <a:rPr lang="ja-JP" altLang="en-US" sz="1000">
                <a:solidFill>
                  <a:schemeClr val="tx1"/>
                </a:solidFill>
              </a:rPr>
              <a:t>B</a:t>
            </a:r>
            <a:endParaRPr lang="ja-JP" altLang="en-US" sz="1050">
              <a:solidFill>
                <a:schemeClr val="tx1"/>
              </a:solidFill>
            </a:endParaRPr>
          </a:p>
          <a:p>
            <a:pPr algn="ctr">
              <a:defRPr lang="ja-JP" altLang="en-US"/>
            </a:pPr>
            <a:r>
              <a:rPr lang="ja-JP" altLang="en-US" sz="900">
                <a:solidFill>
                  <a:schemeClr val="tx1"/>
                </a:solidFill>
              </a:rPr>
              <a:t>事業活用</a:t>
            </a:r>
            <a:endParaRPr lang="ja-JP" altLang="en-US" sz="1000">
              <a:solidFill>
                <a:schemeClr val="tx1"/>
              </a:solidFill>
            </a:endParaRPr>
          </a:p>
          <a:p>
            <a:pPr algn="ctr">
              <a:defRPr lang="ja-JP" altLang="en-US"/>
            </a:pPr>
            <a:r>
              <a:rPr lang="ja-JP" altLang="en-US" sz="900">
                <a:solidFill>
                  <a:schemeClr val="tx1"/>
                </a:solidFill>
              </a:rPr>
              <a:t>無し</a:t>
            </a:r>
            <a:endParaRPr lang="ja-JP" altLang="en-US" sz="700">
              <a:solidFill>
                <a:schemeClr val="tx1"/>
              </a:solidFill>
            </a:endParaRPr>
          </a:p>
        </p:txBody>
      </p:sp>
      <p:sp>
        <p:nvSpPr>
          <p:cNvPr id="1134" name="図形 313"/>
          <p:cNvSpPr/>
          <p:nvPr/>
        </p:nvSpPr>
        <p:spPr>
          <a:xfrm>
            <a:off x="1917000" y="649784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35" name="図 314"/>
          <p:cNvPicPr>
            <a:picLocks noChangeAspect="1"/>
          </p:cNvPicPr>
          <p:nvPr/>
        </p:nvPicPr>
        <p:blipFill>
          <a:blip r:embed="rId2">
            <a:lum bright="20000"/>
            <a:duotone>
              <a:prstClr val="black"/>
              <a:srgbClr val="D9C3A5">
                <a:tint val="50000"/>
                <a:satMod val="180000"/>
              </a:srgbClr>
            </a:duotone>
          </a:blip>
          <a:stretch>
            <a:fillRect/>
          </a:stretch>
        </p:blipFill>
        <p:spPr>
          <a:xfrm>
            <a:off x="2349000" y="6713840"/>
            <a:ext cx="289873" cy="243384"/>
          </a:xfrm>
          <a:prstGeom prst="rect">
            <a:avLst/>
          </a:prstGeom>
        </p:spPr>
      </p:pic>
      <p:pic>
        <p:nvPicPr>
          <p:cNvPr id="1136" name="図 315"/>
          <p:cNvPicPr>
            <a:picLocks noChangeAspect="1"/>
          </p:cNvPicPr>
          <p:nvPr/>
        </p:nvPicPr>
        <p:blipFill>
          <a:blip r:embed="rId1">
            <a:lum bright="20000"/>
            <a:duotone>
              <a:prstClr val="black"/>
              <a:srgbClr val="D9C3A5">
                <a:tint val="50000"/>
                <a:satMod val="180000"/>
              </a:srgbClr>
            </a:duotone>
          </a:blip>
          <a:stretch>
            <a:fillRect/>
          </a:stretch>
        </p:blipFill>
        <p:spPr>
          <a:xfrm>
            <a:off x="2023370" y="6737155"/>
            <a:ext cx="253630" cy="192685"/>
          </a:xfrm>
          <a:prstGeom prst="rect">
            <a:avLst/>
          </a:prstGeom>
        </p:spPr>
      </p:pic>
      <p:sp>
        <p:nvSpPr>
          <p:cNvPr id="1137" name="図形 316"/>
          <p:cNvSpPr/>
          <p:nvPr/>
        </p:nvSpPr>
        <p:spPr>
          <a:xfrm>
            <a:off x="3933001" y="6747385"/>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8" name="図形 317"/>
          <p:cNvSpPr/>
          <p:nvPr/>
        </p:nvSpPr>
        <p:spPr>
          <a:xfrm>
            <a:off x="4729708" y="649784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39" name="図 318"/>
          <p:cNvPicPr>
            <a:picLocks noChangeAspect="1"/>
          </p:cNvPicPr>
          <p:nvPr/>
        </p:nvPicPr>
        <p:blipFill>
          <a:blip r:embed="rId2">
            <a:lum bright="20000"/>
            <a:duotone>
              <a:prstClr val="black"/>
              <a:srgbClr val="D9C3A5">
                <a:tint val="50000"/>
                <a:satMod val="180000"/>
              </a:srgbClr>
            </a:duotone>
          </a:blip>
          <a:stretch>
            <a:fillRect/>
          </a:stretch>
        </p:blipFill>
        <p:spPr>
          <a:xfrm>
            <a:off x="5161708" y="6713840"/>
            <a:ext cx="289873" cy="243384"/>
          </a:xfrm>
          <a:prstGeom prst="rect">
            <a:avLst/>
          </a:prstGeom>
        </p:spPr>
      </p:pic>
      <p:pic>
        <p:nvPicPr>
          <p:cNvPr id="1140" name="図 319"/>
          <p:cNvPicPr>
            <a:picLocks noChangeAspect="1"/>
          </p:cNvPicPr>
          <p:nvPr/>
        </p:nvPicPr>
        <p:blipFill>
          <a:blip r:embed="rId1">
            <a:lum bright="20000"/>
            <a:duotone>
              <a:prstClr val="black"/>
              <a:srgbClr val="D9C3A5">
                <a:tint val="50000"/>
                <a:satMod val="180000"/>
              </a:srgbClr>
            </a:duotone>
          </a:blip>
          <a:stretch>
            <a:fillRect/>
          </a:stretch>
        </p:blipFill>
        <p:spPr>
          <a:xfrm>
            <a:off x="4836078" y="6737155"/>
            <a:ext cx="253630" cy="192685"/>
          </a:xfrm>
          <a:prstGeom prst="rect">
            <a:avLst/>
          </a:prstGeom>
        </p:spPr>
      </p:pic>
      <p:sp>
        <p:nvSpPr>
          <p:cNvPr id="1141" name="図形 321"/>
          <p:cNvSpPr/>
          <p:nvPr/>
        </p:nvSpPr>
        <p:spPr>
          <a:xfrm>
            <a:off x="5593708" y="650274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B</a:t>
            </a:r>
            <a:endParaRPr lang="ja-JP" altLang="en-US" sz="700">
              <a:solidFill>
                <a:schemeClr val="tx1"/>
              </a:solidFill>
            </a:endParaRPr>
          </a:p>
        </p:txBody>
      </p:sp>
      <p:pic>
        <p:nvPicPr>
          <p:cNvPr id="1142" name="図 322"/>
          <p:cNvPicPr/>
          <p:nvPr/>
        </p:nvPicPr>
        <p:blipFill>
          <a:blip r:embed="rId1">
            <a:lum bright="-20000"/>
            <a:duotone>
              <a:prstClr val="black"/>
              <a:srgbClr val="D9C3A5">
                <a:tint val="50000"/>
                <a:satMod val="180000"/>
              </a:srgbClr>
            </a:duotone>
          </a:blip>
          <a:stretch>
            <a:fillRect/>
          </a:stretch>
        </p:blipFill>
        <p:spPr>
          <a:xfrm>
            <a:off x="5709193" y="6769607"/>
            <a:ext cx="239807" cy="165142"/>
          </a:xfrm>
          <a:prstGeom prst="rect">
            <a:avLst/>
          </a:prstGeom>
        </p:spPr>
      </p:pic>
      <p:pic>
        <p:nvPicPr>
          <p:cNvPr id="1143" name="図 323"/>
          <p:cNvPicPr/>
          <p:nvPr/>
        </p:nvPicPr>
        <p:blipFill>
          <a:blip r:embed="rId2">
            <a:lum bright="-20000" contrast="-20000"/>
            <a:duotone>
              <a:prstClr val="black"/>
              <a:srgbClr val="D9C3A5">
                <a:tint val="50000"/>
                <a:satMod val="180000"/>
              </a:srgbClr>
            </a:duotone>
          </a:blip>
          <a:stretch>
            <a:fillRect/>
          </a:stretch>
        </p:blipFill>
        <p:spPr>
          <a:xfrm>
            <a:off x="6044779" y="6702817"/>
            <a:ext cx="264221" cy="231932"/>
          </a:xfrm>
          <a:prstGeom prst="rect">
            <a:avLst/>
          </a:prstGeom>
        </p:spPr>
      </p:pic>
      <p:sp>
        <p:nvSpPr>
          <p:cNvPr id="1144" name="図形 324"/>
          <p:cNvSpPr/>
          <p:nvPr/>
        </p:nvSpPr>
        <p:spPr>
          <a:xfrm>
            <a:off x="1921709" y="745901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45" name="図 325"/>
          <p:cNvPicPr>
            <a:picLocks noChangeAspect="1"/>
          </p:cNvPicPr>
          <p:nvPr/>
        </p:nvPicPr>
        <p:blipFill>
          <a:blip r:embed="rId2">
            <a:lum bright="20000"/>
            <a:duotone>
              <a:prstClr val="black"/>
              <a:srgbClr val="D9C3A5">
                <a:tint val="50000"/>
                <a:satMod val="180000"/>
              </a:srgbClr>
            </a:duotone>
          </a:blip>
          <a:stretch>
            <a:fillRect/>
          </a:stretch>
        </p:blipFill>
        <p:spPr>
          <a:xfrm>
            <a:off x="2353709" y="7675010"/>
            <a:ext cx="289873" cy="243384"/>
          </a:xfrm>
          <a:prstGeom prst="rect">
            <a:avLst/>
          </a:prstGeom>
        </p:spPr>
      </p:pic>
      <p:pic>
        <p:nvPicPr>
          <p:cNvPr id="1146" name="図 326"/>
          <p:cNvPicPr>
            <a:picLocks noChangeAspect="1"/>
          </p:cNvPicPr>
          <p:nvPr/>
        </p:nvPicPr>
        <p:blipFill>
          <a:blip r:embed="rId1">
            <a:lum bright="20000"/>
            <a:duotone>
              <a:prstClr val="black"/>
              <a:srgbClr val="D9C3A5">
                <a:tint val="50000"/>
                <a:satMod val="180000"/>
              </a:srgbClr>
            </a:duotone>
          </a:blip>
          <a:stretch>
            <a:fillRect/>
          </a:stretch>
        </p:blipFill>
        <p:spPr>
          <a:xfrm>
            <a:off x="2028079" y="7698325"/>
            <a:ext cx="253630" cy="192685"/>
          </a:xfrm>
          <a:prstGeom prst="rect">
            <a:avLst/>
          </a:prstGeom>
        </p:spPr>
      </p:pic>
      <p:sp>
        <p:nvSpPr>
          <p:cNvPr id="1147" name="図形 329"/>
          <p:cNvSpPr/>
          <p:nvPr/>
        </p:nvSpPr>
        <p:spPr>
          <a:xfrm>
            <a:off x="2785709" y="7453395"/>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B</a:t>
            </a:r>
            <a:endParaRPr lang="ja-JP" altLang="en-US" sz="700">
              <a:solidFill>
                <a:schemeClr val="tx1"/>
              </a:solidFill>
            </a:endParaRPr>
          </a:p>
        </p:txBody>
      </p:sp>
      <p:pic>
        <p:nvPicPr>
          <p:cNvPr id="1148" name="図 330"/>
          <p:cNvPicPr>
            <a:picLocks noChangeAspect="1"/>
          </p:cNvPicPr>
          <p:nvPr/>
        </p:nvPicPr>
        <p:blipFill>
          <a:blip r:embed="rId1">
            <a:lum bright="20000"/>
            <a:duotone>
              <a:prstClr val="black"/>
              <a:srgbClr val="D9C3A5">
                <a:tint val="50000"/>
                <a:satMod val="180000"/>
              </a:srgbClr>
            </a:duotone>
          </a:blip>
          <a:stretch>
            <a:fillRect/>
          </a:stretch>
        </p:blipFill>
        <p:spPr>
          <a:xfrm>
            <a:off x="2892079" y="7679336"/>
            <a:ext cx="253630" cy="192685"/>
          </a:xfrm>
          <a:prstGeom prst="rect">
            <a:avLst/>
          </a:prstGeom>
        </p:spPr>
      </p:pic>
      <p:sp>
        <p:nvSpPr>
          <p:cNvPr id="1149" name="図形 331"/>
          <p:cNvSpPr/>
          <p:nvPr/>
        </p:nvSpPr>
        <p:spPr>
          <a:xfrm>
            <a:off x="3933001" y="7708556"/>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0" name="図形 332"/>
          <p:cNvSpPr/>
          <p:nvPr/>
        </p:nvSpPr>
        <p:spPr>
          <a:xfrm>
            <a:off x="4747534" y="745901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51" name="図 333"/>
          <p:cNvPicPr>
            <a:picLocks noChangeAspect="1"/>
          </p:cNvPicPr>
          <p:nvPr/>
        </p:nvPicPr>
        <p:blipFill>
          <a:blip r:embed="rId2">
            <a:lum bright="20000"/>
            <a:duotone>
              <a:prstClr val="black"/>
              <a:srgbClr val="D9C3A5">
                <a:tint val="50000"/>
                <a:satMod val="180000"/>
              </a:srgbClr>
            </a:duotone>
          </a:blip>
          <a:stretch>
            <a:fillRect/>
          </a:stretch>
        </p:blipFill>
        <p:spPr>
          <a:xfrm>
            <a:off x="5179534" y="7675010"/>
            <a:ext cx="289873" cy="243384"/>
          </a:xfrm>
          <a:prstGeom prst="rect">
            <a:avLst/>
          </a:prstGeom>
        </p:spPr>
      </p:pic>
      <p:pic>
        <p:nvPicPr>
          <p:cNvPr id="1152" name="図 334"/>
          <p:cNvPicPr>
            <a:picLocks noChangeAspect="1"/>
          </p:cNvPicPr>
          <p:nvPr/>
        </p:nvPicPr>
        <p:blipFill>
          <a:blip r:embed="rId1">
            <a:lum bright="20000"/>
            <a:duotone>
              <a:prstClr val="black"/>
              <a:srgbClr val="D9C3A5">
                <a:tint val="50000"/>
                <a:satMod val="180000"/>
              </a:srgbClr>
            </a:duotone>
          </a:blip>
          <a:stretch>
            <a:fillRect/>
          </a:stretch>
        </p:blipFill>
        <p:spPr>
          <a:xfrm>
            <a:off x="4853904" y="7698325"/>
            <a:ext cx="253630" cy="192685"/>
          </a:xfrm>
          <a:prstGeom prst="rect">
            <a:avLst/>
          </a:prstGeom>
        </p:spPr>
      </p:pic>
      <p:sp>
        <p:nvSpPr>
          <p:cNvPr id="1153" name="図形 335"/>
          <p:cNvSpPr/>
          <p:nvPr/>
        </p:nvSpPr>
        <p:spPr>
          <a:xfrm>
            <a:off x="5593709" y="7453396"/>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B</a:t>
            </a:r>
            <a:endParaRPr lang="ja-JP" altLang="en-US" sz="700">
              <a:solidFill>
                <a:schemeClr val="tx1"/>
              </a:solidFill>
            </a:endParaRPr>
          </a:p>
        </p:txBody>
      </p:sp>
      <p:pic>
        <p:nvPicPr>
          <p:cNvPr id="1154" name="図 337"/>
          <p:cNvPicPr/>
          <p:nvPr/>
        </p:nvPicPr>
        <p:blipFill>
          <a:blip r:embed="rId2">
            <a:lum bright="-20000" contrast="-20000"/>
            <a:duotone>
              <a:prstClr val="black"/>
              <a:srgbClr val="D9C3A5">
                <a:tint val="50000"/>
                <a:satMod val="180000"/>
              </a:srgbClr>
            </a:duotone>
          </a:blip>
          <a:stretch>
            <a:fillRect/>
          </a:stretch>
        </p:blipFill>
        <p:spPr>
          <a:xfrm>
            <a:off x="6044780" y="7653464"/>
            <a:ext cx="264221" cy="231932"/>
          </a:xfrm>
          <a:prstGeom prst="rect">
            <a:avLst/>
          </a:prstGeom>
        </p:spPr>
      </p:pic>
      <p:pic>
        <p:nvPicPr>
          <p:cNvPr id="1155" name="図 338"/>
          <p:cNvPicPr>
            <a:picLocks noChangeAspect="1"/>
          </p:cNvPicPr>
          <p:nvPr/>
        </p:nvPicPr>
        <p:blipFill>
          <a:blip r:embed="rId1">
            <a:lum bright="20000"/>
            <a:duotone>
              <a:prstClr val="black"/>
              <a:srgbClr val="D9C3A5">
                <a:tint val="50000"/>
                <a:satMod val="180000"/>
              </a:srgbClr>
            </a:duotone>
          </a:blip>
          <a:stretch>
            <a:fillRect/>
          </a:stretch>
        </p:blipFill>
        <p:spPr>
          <a:xfrm>
            <a:off x="5664663" y="7690177"/>
            <a:ext cx="253630" cy="192685"/>
          </a:xfrm>
          <a:prstGeom prst="rect">
            <a:avLst/>
          </a:prstGeom>
        </p:spPr>
      </p:pic>
      <p:sp>
        <p:nvSpPr>
          <p:cNvPr id="1156" name="図形 343"/>
          <p:cNvSpPr/>
          <p:nvPr/>
        </p:nvSpPr>
        <p:spPr>
          <a:xfrm>
            <a:off x="4709180" y="358769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sp>
        <p:nvSpPr>
          <p:cNvPr id="1157" name="図形 339"/>
          <p:cNvSpPr/>
          <p:nvPr/>
        </p:nvSpPr>
        <p:spPr>
          <a:xfrm>
            <a:off x="1917001" y="3587698"/>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58" name="図 340"/>
          <p:cNvPicPr>
            <a:picLocks noChangeAspect="1"/>
          </p:cNvPicPr>
          <p:nvPr/>
        </p:nvPicPr>
        <p:blipFill>
          <a:blip r:embed="rId1">
            <a:lum bright="20000"/>
            <a:duotone>
              <a:prstClr val="black"/>
              <a:srgbClr val="D9C3A5">
                <a:tint val="50000"/>
                <a:satMod val="180000"/>
              </a:srgbClr>
            </a:duotone>
          </a:blip>
          <a:stretch>
            <a:fillRect/>
          </a:stretch>
        </p:blipFill>
        <p:spPr>
          <a:xfrm>
            <a:off x="2149141" y="3801654"/>
            <a:ext cx="313025" cy="237808"/>
          </a:xfrm>
          <a:prstGeom prst="rect">
            <a:avLst/>
          </a:prstGeom>
        </p:spPr>
      </p:pic>
      <p:sp>
        <p:nvSpPr>
          <p:cNvPr id="1159" name="図形 341"/>
          <p:cNvSpPr/>
          <p:nvPr/>
        </p:nvSpPr>
        <p:spPr>
          <a:xfrm>
            <a:off x="4795287" y="3768794"/>
            <a:ext cx="611360" cy="256995"/>
          </a:xfrm>
          <a:prstGeom prst="star32">
            <a:avLst/>
          </a:prstGeom>
          <a:no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60" name="図 342"/>
          <p:cNvPicPr>
            <a:picLocks noChangeAspect="1"/>
          </p:cNvPicPr>
          <p:nvPr/>
        </p:nvPicPr>
        <p:blipFill>
          <a:blip r:embed="rId1">
            <a:lum bright="-20000"/>
            <a:duotone>
              <a:prstClr val="black"/>
              <a:srgbClr val="D9C3A5">
                <a:tint val="50000"/>
                <a:satMod val="180000"/>
              </a:srgbClr>
            </a:duotone>
          </a:blip>
          <a:stretch>
            <a:fillRect/>
          </a:stretch>
        </p:blipFill>
        <p:spPr>
          <a:xfrm>
            <a:off x="4955799" y="3826087"/>
            <a:ext cx="290336" cy="220571"/>
          </a:xfrm>
          <a:prstGeom prst="rect">
            <a:avLst/>
          </a:prstGeom>
        </p:spPr>
      </p:pic>
      <p:sp>
        <p:nvSpPr>
          <p:cNvPr id="1161" name="図形 344"/>
          <p:cNvSpPr/>
          <p:nvPr/>
        </p:nvSpPr>
        <p:spPr>
          <a:xfrm>
            <a:off x="3933001" y="3836663"/>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62" name="図形 345"/>
          <p:cNvSpPr/>
          <p:nvPr/>
        </p:nvSpPr>
        <p:spPr>
          <a:xfrm>
            <a:off x="1923582" y="8427535"/>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63" name="図 346"/>
          <p:cNvPicPr>
            <a:picLocks noChangeAspect="1"/>
          </p:cNvPicPr>
          <p:nvPr/>
        </p:nvPicPr>
        <p:blipFill>
          <a:blip r:embed="rId2">
            <a:lum bright="20000"/>
            <a:duotone>
              <a:prstClr val="black"/>
              <a:srgbClr val="D9C3A5">
                <a:tint val="50000"/>
                <a:satMod val="180000"/>
              </a:srgbClr>
            </a:duotone>
          </a:blip>
          <a:stretch>
            <a:fillRect/>
          </a:stretch>
        </p:blipFill>
        <p:spPr>
          <a:xfrm>
            <a:off x="2355582" y="8643535"/>
            <a:ext cx="289873" cy="243384"/>
          </a:xfrm>
          <a:prstGeom prst="rect">
            <a:avLst/>
          </a:prstGeom>
        </p:spPr>
      </p:pic>
      <p:pic>
        <p:nvPicPr>
          <p:cNvPr id="1164" name="図 347"/>
          <p:cNvPicPr>
            <a:picLocks noChangeAspect="1"/>
          </p:cNvPicPr>
          <p:nvPr/>
        </p:nvPicPr>
        <p:blipFill>
          <a:blip r:embed="rId1">
            <a:lum bright="20000"/>
            <a:duotone>
              <a:prstClr val="black"/>
              <a:srgbClr val="D9C3A5">
                <a:tint val="50000"/>
                <a:satMod val="180000"/>
              </a:srgbClr>
            </a:duotone>
          </a:blip>
          <a:stretch>
            <a:fillRect/>
          </a:stretch>
        </p:blipFill>
        <p:spPr>
          <a:xfrm>
            <a:off x="2029952" y="8666850"/>
            <a:ext cx="253630" cy="192685"/>
          </a:xfrm>
          <a:prstGeom prst="rect">
            <a:avLst/>
          </a:prstGeom>
        </p:spPr>
      </p:pic>
      <p:sp>
        <p:nvSpPr>
          <p:cNvPr id="1165" name="図形 351"/>
          <p:cNvSpPr/>
          <p:nvPr/>
        </p:nvSpPr>
        <p:spPr>
          <a:xfrm>
            <a:off x="3933001" y="8681333"/>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66" name="図形 352"/>
          <p:cNvSpPr/>
          <p:nvPr/>
        </p:nvSpPr>
        <p:spPr>
          <a:xfrm>
            <a:off x="4755557" y="8427534"/>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67" name="図 353"/>
          <p:cNvPicPr>
            <a:picLocks noChangeAspect="1"/>
          </p:cNvPicPr>
          <p:nvPr/>
        </p:nvPicPr>
        <p:blipFill>
          <a:blip r:embed="rId2">
            <a:lum bright="20000"/>
            <a:duotone>
              <a:prstClr val="black"/>
              <a:srgbClr val="D9C3A5">
                <a:tint val="50000"/>
                <a:satMod val="180000"/>
              </a:srgbClr>
            </a:duotone>
          </a:blip>
          <a:stretch>
            <a:fillRect/>
          </a:stretch>
        </p:blipFill>
        <p:spPr>
          <a:xfrm>
            <a:off x="5187557" y="8643534"/>
            <a:ext cx="289873" cy="243384"/>
          </a:xfrm>
          <a:prstGeom prst="rect">
            <a:avLst/>
          </a:prstGeom>
        </p:spPr>
      </p:pic>
      <p:pic>
        <p:nvPicPr>
          <p:cNvPr id="1168" name="図 354"/>
          <p:cNvPicPr>
            <a:picLocks noChangeAspect="1"/>
          </p:cNvPicPr>
          <p:nvPr/>
        </p:nvPicPr>
        <p:blipFill>
          <a:blip r:embed="rId1">
            <a:lum bright="20000"/>
            <a:duotone>
              <a:prstClr val="black"/>
              <a:srgbClr val="D9C3A5">
                <a:tint val="50000"/>
                <a:satMod val="180000"/>
              </a:srgbClr>
            </a:duotone>
          </a:blip>
          <a:stretch>
            <a:fillRect/>
          </a:stretch>
        </p:blipFill>
        <p:spPr>
          <a:xfrm>
            <a:off x="4861927" y="8666849"/>
            <a:ext cx="253630" cy="192685"/>
          </a:xfrm>
          <a:prstGeom prst="rect">
            <a:avLst/>
          </a:prstGeom>
        </p:spPr>
      </p:pic>
      <p:pic>
        <p:nvPicPr>
          <p:cNvPr id="1169" name="図 355"/>
          <p:cNvPicPr>
            <a:picLocks noChangeAspect="1"/>
          </p:cNvPicPr>
          <p:nvPr/>
        </p:nvPicPr>
        <p:blipFill>
          <a:blip r:embed="rId3">
            <a:lum bright="-20000" contrast="80000"/>
            <a:duotone>
              <a:prstClr val="black"/>
              <a:srgbClr val="D9C3A5">
                <a:tint val="50000"/>
                <a:satMod val="180000"/>
              </a:srgbClr>
            </a:duotone>
          </a:blip>
          <a:stretch>
            <a:fillRect/>
          </a:stretch>
        </p:blipFill>
        <p:spPr>
          <a:xfrm>
            <a:off x="5241640" y="8260581"/>
            <a:ext cx="352068" cy="327430"/>
          </a:xfrm>
          <a:prstGeom prst="rect">
            <a:avLst/>
          </a:prstGeom>
        </p:spPr>
      </p:pic>
      <p:graphicFrame>
        <p:nvGraphicFramePr>
          <p:cNvPr id="1170" name="四角形 409"/>
          <p:cNvGraphicFramePr>
            <a:graphicFrameLocks noGrp="1"/>
          </p:cNvGraphicFramePr>
          <p:nvPr/>
        </p:nvGraphicFramePr>
        <p:xfrm>
          <a:off x="387647" y="9053640"/>
          <a:ext cx="6248100" cy="795360"/>
        </p:xfrm>
        <a:graphic>
          <a:graphicData uri="http://schemas.openxmlformats.org/drawingml/2006/table">
            <a:tbl>
              <a:tblPr firstRow="1" bandRow="1">
                <a:tableStyleId>{5940675A-B579-460E-94D1-54222C63F5DA}</a:tableStyleId>
              </a:tblPr>
              <a:tblGrid>
                <a:gridCol w="1562025"/>
                <a:gridCol w="1562025"/>
                <a:gridCol w="1562025"/>
                <a:gridCol w="1562025"/>
              </a:tblGrid>
              <a:tr h="347174">
                <a:tc>
                  <a:txBody>
                    <a:bodyPr/>
                    <a:lstStyle/>
                    <a:p>
                      <a:pPr algn="ctr"/>
                      <a:r>
                        <a:rPr kumimoji="1" lang="ja-JP" altLang="en-US" sz="1100" b="1" dirty="0"/>
                        <a:t>基礎ポイント</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c>
                  <a:txBody>
                    <a:bodyPr/>
                    <a:lstStyle/>
                    <a:p>
                      <a:pPr algn="ctr"/>
                      <a:r>
                        <a:rPr kumimoji="1" lang="ja-JP" altLang="en-US" sz="1100" b="1" dirty="0"/>
                        <a:t>出荷データ</a:t>
                      </a:r>
                      <a:endParaRPr kumimoji="1" lang="ja-JP" altLang="en-US" sz="1100" b="1" dirty="0"/>
                    </a:p>
                    <a:p>
                      <a:pPr algn="ctr"/>
                      <a:r>
                        <a:rPr kumimoji="1" lang="ja-JP" altLang="en-US" sz="1100" b="1" dirty="0"/>
                        <a:t>接続加算</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c>
                  <a:txBody>
                    <a:bodyPr/>
                    <a:lstStyle/>
                    <a:p>
                      <a:pPr algn="ctr"/>
                      <a:r>
                        <a:rPr kumimoji="1" lang="ja-JP" altLang="en-US" sz="1100" b="1" dirty="0"/>
                        <a:t>環境データ</a:t>
                      </a:r>
                      <a:endParaRPr kumimoji="1" lang="ja-JP" altLang="en-US" sz="1100" b="1" dirty="0"/>
                    </a:p>
                    <a:p>
                      <a:pPr algn="ctr"/>
                      <a:r>
                        <a:rPr kumimoji="1" lang="ja-JP" altLang="en-US" sz="1100" b="1" dirty="0"/>
                        <a:t>接続加算</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c>
                  <a:txBody>
                    <a:bodyPr/>
                    <a:lstStyle/>
                    <a:p>
                      <a:pPr algn="ctr"/>
                      <a:r>
                        <a:rPr kumimoji="1" lang="ja-JP" altLang="en-US" sz="1100" b="1" dirty="0"/>
                        <a:t>申請ポイント</a:t>
                      </a:r>
                      <a:endParaRPr kumimoji="1" lang="ja-JP" altLang="en-US" sz="1100" b="1" dirty="0"/>
                    </a:p>
                    <a:p>
                      <a:pPr algn="ctr"/>
                      <a:r>
                        <a:rPr kumimoji="1" lang="ja-JP" altLang="en-US" sz="1100" b="1" dirty="0"/>
                        <a:t>合計</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r>
              <a:tr h="340743">
                <a:tc>
                  <a:txBody>
                    <a:bodyPr/>
                    <a:lstStyle/>
                    <a:p>
                      <a:pPr algn="ctr"/>
                      <a:r>
                        <a:rPr kumimoji="1" lang="ja-JP" altLang="en-US" b="1" dirty="0">
                          <a:solidFill>
                            <a:srgbClr val="FF0000"/>
                          </a:solidFill>
                          <a:latin typeface="HGP創英角ﾎﾟｯﾌﾟ体"/>
                          <a:ea typeface="HGP創英角ﾎﾟｯﾌﾟ体"/>
                        </a:rPr>
                        <a:t>４</a:t>
                      </a: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r>
                        <a:rPr kumimoji="1" lang="ja-JP" altLang="en-US" b="1" dirty="0">
                          <a:solidFill>
                            <a:srgbClr val="FF0000"/>
                          </a:solidFill>
                          <a:latin typeface="HGP創英角ﾎﾟｯﾌﾟ体"/>
                          <a:ea typeface="HGP創英角ﾎﾟｯﾌﾟ体"/>
                        </a:rPr>
                        <a:t>３</a:t>
                      </a: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r>
                        <a:rPr kumimoji="1" lang="ja-JP" altLang="en-US" b="1" dirty="0">
                          <a:solidFill>
                            <a:srgbClr val="FF0000"/>
                          </a:solidFill>
                          <a:latin typeface="HGP創英角ﾎﾟｯﾌﾟ体"/>
                          <a:ea typeface="HGP創英角ﾎﾟｯﾌﾟ体"/>
                        </a:rPr>
                        <a:t>10</a:t>
                      </a: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r>
                        <a:rPr kumimoji="1" lang="ja-JP" altLang="en-US" b="1" dirty="0">
                          <a:solidFill>
                            <a:srgbClr val="FF0000"/>
                          </a:solidFill>
                          <a:latin typeface="HGP創英角ﾎﾟｯﾌﾟ体"/>
                          <a:ea typeface="HGP創英角ﾎﾟｯﾌﾟ体"/>
                        </a:rPr>
                        <a:t>1７</a:t>
                      </a: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4">
                        <a:lumMod val="40000"/>
                        <a:lumOff val="60000"/>
                      </a:schemeClr>
                    </a:solidFill>
                  </a:tcPr>
                </a:tc>
              </a:tr>
            </a:tbl>
          </a:graphicData>
        </a:graphic>
      </p:graphicFrame>
      <p:sp>
        <p:nvSpPr>
          <p:cNvPr id="1171" name="テキスト 410"/>
          <p:cNvSpPr txBox="1"/>
          <p:nvPr/>
        </p:nvSpPr>
        <p:spPr>
          <a:xfrm>
            <a:off x="383997" y="449840"/>
            <a:ext cx="6251405" cy="337661"/>
          </a:xfrm>
          <a:prstGeom prst="rect">
            <a:avLst/>
          </a:prstGeom>
          <a:ln w="12700">
            <a:solidFill>
              <a:schemeClr val="tx1">
                <a:lumMod val="75000"/>
                <a:lumOff val="25000"/>
              </a:schemeClr>
            </a:solidFill>
          </a:ln>
        </p:spPr>
        <p:txBody>
          <a:bodyPr wrap="square">
            <a:spAutoFit/>
          </a:bodyPr>
          <a:p>
            <a:pPr>
              <a:defRPr lang="ja-JP" altLang="en-US"/>
            </a:pPr>
            <a:r>
              <a:rPr lang="ja-JP" altLang="en-US" sz="1400" b="1" u="none"/>
              <a:t>農家名：　</a:t>
            </a:r>
            <a:r>
              <a:rPr lang="ja-JP" altLang="en-US" sz="1600" b="1" u="none">
                <a:solidFill>
                  <a:srgbClr val="FF0000"/>
                </a:solidFill>
                <a:latin typeface="HGP創英角ﾎﾟｯﾌﾟ体"/>
                <a:ea typeface="HGP創英角ﾎﾟｯﾌﾟ体"/>
              </a:rPr>
              <a:t>高知　太郎</a:t>
            </a:r>
            <a:r>
              <a:rPr lang="ja-JP" altLang="en-US" sz="1600" b="1" u="none"/>
              <a:t>　</a:t>
            </a:r>
            <a:r>
              <a:rPr lang="ja-JP" altLang="en-US" sz="1400" b="1" u="none"/>
              <a:t>　　　　　　ハウス名：　</a:t>
            </a:r>
            <a:r>
              <a:rPr lang="ja-JP" altLang="en-US" sz="1600" b="1" u="none">
                <a:solidFill>
                  <a:srgbClr val="FF0000"/>
                </a:solidFill>
                <a:latin typeface="HGP創英角ﾎﾟｯﾌﾟ体"/>
                <a:ea typeface="HGP創英角ﾎﾟｯﾌﾟ体"/>
              </a:rPr>
              <a:t>○○ハウス</a:t>
            </a:r>
            <a:r>
              <a:rPr lang="ja-JP" altLang="en-US" sz="1400" b="1" u="none"/>
              <a:t>　</a:t>
            </a:r>
            <a:r>
              <a:rPr lang="ja-JP" altLang="en-US" sz="1400" b="1" u="none"/>
              <a:t>　　　　　　　　　　　　　　</a:t>
            </a:r>
            <a:endParaRPr lang="ja-JP" altLang="en-US" b="1" u="none"/>
          </a:p>
        </p:txBody>
      </p:sp>
      <p:sp>
        <p:nvSpPr>
          <p:cNvPr id="1172" name="テキスト 398"/>
          <p:cNvSpPr txBox="1"/>
          <p:nvPr/>
        </p:nvSpPr>
        <p:spPr>
          <a:xfrm>
            <a:off x="5552416" y="1670902"/>
            <a:ext cx="1116584" cy="506938"/>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・環境測定装置</a:t>
            </a:r>
            <a:endParaRPr lang="ja-JP" altLang="en-US" sz="900">
              <a:latin typeface="+mn-ea"/>
              <a:ea typeface="+mn-ea"/>
            </a:endParaRPr>
          </a:p>
          <a:p>
            <a:pPr>
              <a:defRPr lang="ja-JP" altLang="en-US"/>
            </a:pPr>
            <a:r>
              <a:rPr lang="ja-JP" altLang="en-US" sz="900">
                <a:latin typeface="+mn-ea"/>
                <a:ea typeface="+mn-ea"/>
              </a:rPr>
              <a:t>・炭酸ガス発生機</a:t>
            </a:r>
            <a:endParaRPr lang="ja-JP" altLang="en-US" sz="900">
              <a:latin typeface="+mn-ea"/>
              <a:ea typeface="+mn-ea"/>
            </a:endParaRPr>
          </a:p>
        </p:txBody>
      </p:sp>
      <p:sp>
        <p:nvSpPr>
          <p:cNvPr id="1173" name="テキスト 399"/>
          <p:cNvSpPr txBox="1"/>
          <p:nvPr/>
        </p:nvSpPr>
        <p:spPr>
          <a:xfrm>
            <a:off x="5552416" y="4689335"/>
            <a:ext cx="1116584"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・炭酸ガス発生機</a:t>
            </a:r>
            <a:endParaRPr lang="ja-JP" altLang="en-US" sz="900">
              <a:latin typeface="+mn-ea"/>
              <a:ea typeface="+mn-ea"/>
            </a:endParaRPr>
          </a:p>
        </p:txBody>
      </p:sp>
      <p:sp>
        <p:nvSpPr>
          <p:cNvPr id="1174" name="テキスト 400"/>
          <p:cNvSpPr txBox="1"/>
          <p:nvPr/>
        </p:nvSpPr>
        <p:spPr>
          <a:xfrm>
            <a:off x="5589000" y="2745401"/>
            <a:ext cx="1037263"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・通信ボックス</a:t>
            </a:r>
            <a:endParaRPr lang="ja-JP" altLang="en-US" sz="900">
              <a:latin typeface="+mn-ea"/>
              <a:ea typeface="+mn-ea"/>
            </a:endParaRPr>
          </a:p>
        </p:txBody>
      </p:sp>
      <p:sp>
        <p:nvSpPr>
          <p:cNvPr id="1175" name="テキスト 401"/>
          <p:cNvSpPr txBox="1"/>
          <p:nvPr/>
        </p:nvSpPr>
        <p:spPr>
          <a:xfrm>
            <a:off x="5619257" y="3700841"/>
            <a:ext cx="1049743" cy="348999"/>
          </a:xfrm>
          <a:prstGeom prst="rect">
            <a:avLst/>
          </a:prstGeom>
        </p:spPr>
        <p:txBody>
          <a:bodyPr wrap="square" lIns="36000" tIns="36000" rIns="36000" bIns="36000" anchor="ctr" anchorCtr="0">
            <a:spAutoFit/>
          </a:bodyPr>
          <a:p>
            <a:pPr>
              <a:defRPr lang="ja-JP" altLang="en-US"/>
            </a:pPr>
            <a:r>
              <a:rPr lang="ja-JP" altLang="en-US" sz="900">
                <a:latin typeface="+mn-ea"/>
                <a:ea typeface="+mn-ea"/>
              </a:rPr>
              <a:t>（高度化）</a:t>
            </a:r>
            <a:endParaRPr lang="ja-JP" altLang="en-US" sz="900">
              <a:latin typeface="+mn-ea"/>
              <a:ea typeface="+mn-ea"/>
            </a:endParaRPr>
          </a:p>
          <a:p>
            <a:pPr>
              <a:defRPr lang="ja-JP" altLang="en-US"/>
            </a:pPr>
            <a:r>
              <a:rPr lang="ja-JP" altLang="en-US" sz="900">
                <a:latin typeface="+mn-ea"/>
                <a:ea typeface="+mn-ea"/>
              </a:rPr>
              <a:t>・</a:t>
            </a:r>
            <a:r>
              <a:rPr lang="ja-JP" altLang="en-US" sz="900">
                <a:latin typeface="+mn-ea"/>
                <a:ea typeface="+mn-ea"/>
              </a:rPr>
              <a:t>環境測定装置</a:t>
            </a:r>
            <a:endParaRPr lang="ja-JP" altLang="en-US" sz="900">
              <a:latin typeface="+mn-ea"/>
              <a:ea typeface="+mn-ea"/>
            </a:endParaRPr>
          </a:p>
        </p:txBody>
      </p:sp>
      <p:sp>
        <p:nvSpPr>
          <p:cNvPr id="1176" name="テキスト 402"/>
          <p:cNvSpPr txBox="1"/>
          <p:nvPr/>
        </p:nvSpPr>
        <p:spPr>
          <a:xfrm>
            <a:off x="5552416" y="5697401"/>
            <a:ext cx="1116584"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・環境測定装置</a:t>
            </a:r>
            <a:endParaRPr lang="ja-JP" altLang="en-US" sz="900">
              <a:latin typeface="+mn-ea"/>
              <a:ea typeface="+mn-ea"/>
            </a:endParaRPr>
          </a:p>
        </p:txBody>
      </p:sp>
      <p:sp>
        <p:nvSpPr>
          <p:cNvPr id="1177" name="テキスト 403"/>
          <p:cNvSpPr txBox="1"/>
          <p:nvPr/>
        </p:nvSpPr>
        <p:spPr>
          <a:xfrm>
            <a:off x="5624416" y="8585840"/>
            <a:ext cx="1116584"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・自動開閉装置</a:t>
            </a:r>
            <a:endParaRPr lang="ja-JP" altLang="en-US" sz="900">
              <a:latin typeface="+mn-ea"/>
              <a:ea typeface="+mn-ea"/>
            </a:endParaRPr>
          </a:p>
        </p:txBody>
      </p:sp>
      <p:sp>
        <p:nvSpPr>
          <p:cNvPr id="1178" name="テキスト 404"/>
          <p:cNvSpPr txBox="1"/>
          <p:nvPr/>
        </p:nvSpPr>
        <p:spPr>
          <a:xfrm>
            <a:off x="4659056" y="7223456"/>
            <a:ext cx="2297944" cy="229939"/>
          </a:xfrm>
          <a:prstGeom prst="rect">
            <a:avLst/>
          </a:prstGeom>
        </p:spPr>
        <p:txBody>
          <a:bodyPr wrap="square">
            <a:spAutoFit/>
          </a:bodyPr>
          <a:p>
            <a:pPr>
              <a:defRPr lang="ja-JP" altLang="en-US"/>
            </a:pPr>
            <a:r>
              <a:rPr lang="ja-JP" altLang="en-US" sz="900">
                <a:latin typeface="+mn-ea"/>
                <a:ea typeface="+mn-ea"/>
              </a:rPr>
              <a:t>(Bハウスへ追加)</a:t>
            </a:r>
            <a:r>
              <a:rPr lang="ja-JP" altLang="en-US" sz="900">
                <a:latin typeface="+mn-ea"/>
                <a:ea typeface="+mn-ea"/>
              </a:rPr>
              <a:t>・炭酸ガス発生機</a:t>
            </a:r>
            <a:endParaRPr lang="ja-JP" altLang="en-US" sz="900">
              <a:latin typeface="+mn-ea"/>
              <a:ea typeface="+mn-ea"/>
            </a:endParaRPr>
          </a:p>
        </p:txBody>
      </p:sp>
      <p:sp>
        <p:nvSpPr>
          <p:cNvPr id="1179" name="テキスト 405"/>
          <p:cNvSpPr txBox="1"/>
          <p:nvPr/>
        </p:nvSpPr>
        <p:spPr>
          <a:xfrm>
            <a:off x="3861000" y="6267901"/>
            <a:ext cx="2907319" cy="229939"/>
          </a:xfrm>
          <a:prstGeom prst="rect">
            <a:avLst/>
          </a:prstGeom>
        </p:spPr>
        <p:txBody>
          <a:bodyPr wrap="square">
            <a:spAutoFit/>
          </a:bodyPr>
          <a:p>
            <a:pPr>
              <a:defRPr lang="ja-JP" altLang="en-US"/>
            </a:pPr>
            <a:r>
              <a:rPr lang="ja-JP" altLang="en-US" sz="900">
                <a:latin typeface="+mn-ea"/>
                <a:ea typeface="+mn-ea"/>
              </a:rPr>
              <a:t>(Bハウスへ追加)</a:t>
            </a:r>
            <a:r>
              <a:rPr lang="ja-JP" altLang="en-US" sz="900">
                <a:latin typeface="+mn-ea"/>
                <a:ea typeface="+mn-ea"/>
              </a:rPr>
              <a:t>・環境測定装置・炭酸ガス発生機</a:t>
            </a:r>
            <a:endParaRPr lang="ja-JP" altLang="en-US" sz="900">
              <a:latin typeface="+mn-ea"/>
              <a:ea typeface="+mn-ea"/>
            </a:endParaRPr>
          </a:p>
        </p:txBody>
      </p:sp>
      <p:pic>
        <p:nvPicPr>
          <p:cNvPr id="1180" name="図 79"/>
          <p:cNvPicPr>
            <a:picLocks noChangeAspect="1"/>
          </p:cNvPicPr>
          <p:nvPr/>
        </p:nvPicPr>
        <p:blipFill>
          <a:blip r:embed="rId4">
            <a:lum bright="-20000"/>
          </a:blip>
          <a:srcRect l="18788" t="15363" r="62816" b="65620"/>
          <a:stretch>
            <a:fillRect/>
          </a:stretch>
        </p:blipFill>
        <p:spPr>
          <a:xfrm>
            <a:off x="4459041" y="2691888"/>
            <a:ext cx="290315" cy="178662"/>
          </a:xfrm>
          <a:prstGeom prst="rect">
            <a:avLst/>
          </a:prstGeom>
        </p:spPr>
      </p:pic>
      <p:sp>
        <p:nvSpPr>
          <p:cNvPr id="1181" name="図形 80"/>
          <p:cNvSpPr>
            <a:spLocks noChangeAspect="1"/>
          </p:cNvSpPr>
          <p:nvPr/>
        </p:nvSpPr>
        <p:spPr>
          <a:xfrm rot="6000000">
            <a:off x="4641747" y="2612332"/>
            <a:ext cx="156108" cy="111348"/>
          </a:xfrm>
          <a:prstGeom prst="lightningBolt">
            <a:avLst/>
          </a:prstGeom>
          <a:solidFill>
            <a:srgbClr val="FFE69A"/>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183" name="四角形 335"/>
          <p:cNvGraphicFramePr>
            <a:graphicFrameLocks noGrp="1"/>
          </p:cNvGraphicFramePr>
          <p:nvPr/>
        </p:nvGraphicFramePr>
        <p:xfrm>
          <a:off x="387647" y="809840"/>
          <a:ext cx="6248103" cy="8175160"/>
        </p:xfrm>
        <a:graphic>
          <a:graphicData uri="http://schemas.openxmlformats.org/drawingml/2006/table">
            <a:tbl>
              <a:tblPr firstRow="1" bandRow="1">
                <a:tableStyleId>{5940675A-B579-460E-94D1-54222C63F5DA}</a:tableStyleId>
              </a:tblPr>
              <a:tblGrid>
                <a:gridCol w="245815"/>
                <a:gridCol w="996371"/>
                <a:gridCol w="5005917"/>
              </a:tblGrid>
              <a:tr h="300450">
                <a:tc>
                  <a:txBody>
                    <a:bodyPr/>
                    <a:lstStyle/>
                    <a:p>
                      <a:pPr algn="ctr"/>
                      <a:r>
                        <a:rPr kumimoji="1" lang="ja-JP" altLang="en-US" sz="1200" b="1" dirty="0">
                          <a:latin typeface="+mn-ea"/>
                        </a:rPr>
                        <a:t>☑</a:t>
                      </a:r>
                      <a:endParaRPr kumimoji="1" lang="ja-JP" altLang="en-US" sz="1200" b="1" dirty="0">
                        <a:latin typeface="+mn-ea"/>
                      </a:endParaRPr>
                    </a:p>
                  </a:txBody>
                  <a:tcPr marL="91440" marR="91440" marT="45720" marB="45720" vert="horz" anchor="ctr" anchorCtr="0">
                    <a:solidFill>
                      <a:schemeClr val="bg1">
                        <a:lumMod val="95000"/>
                      </a:schemeClr>
                    </a:solidFill>
                  </a:tcPr>
                </a:tc>
                <a:tc>
                  <a:txBody>
                    <a:bodyPr/>
                    <a:lstStyle/>
                    <a:p>
                      <a:pPr algn="ctr"/>
                      <a:r>
                        <a:rPr kumimoji="1" lang="ja-JP" altLang="en-US" sz="1100" b="1" dirty="0">
                          <a:latin typeface="+mn-ea"/>
                        </a:rPr>
                        <a:t>申請区分</a:t>
                      </a:r>
                      <a:endParaRPr kumimoji="1" lang="ja-JP" altLang="en-US" sz="1200" b="1" dirty="0">
                        <a:latin typeface="+mn-ea"/>
                      </a:endParaRPr>
                    </a:p>
                    <a:p>
                      <a:pPr algn="ctr"/>
                      <a:r>
                        <a:rPr kumimoji="1" lang="ja-JP" altLang="en-US" sz="900" b="1" dirty="0">
                          <a:latin typeface="+mn-ea"/>
                        </a:rPr>
                        <a:t>(基礎ポイント)</a:t>
                      </a:r>
                      <a:endParaRPr kumimoji="1" lang="ja-JP" altLang="en-US" sz="1100" b="1" dirty="0">
                        <a:latin typeface="+mn-ea"/>
                      </a:endParaRPr>
                    </a:p>
                  </a:txBody>
                  <a:tcPr marL="91440" marR="91440" marT="45720" marB="45720" vert="horz" anchor="ctr" anchorCtr="0">
                    <a:solidFill>
                      <a:schemeClr val="bg1">
                        <a:lumMod val="95000"/>
                      </a:schemeClr>
                    </a:solidFill>
                  </a:tcPr>
                </a:tc>
                <a:tc>
                  <a:txBody>
                    <a:bodyPr/>
                    <a:lstStyle/>
                    <a:p>
                      <a:pPr algn="ctr"/>
                      <a:r>
                        <a:rPr kumimoji="1" lang="ja-JP" altLang="en-US" sz="1200" b="1" dirty="0">
                          <a:latin typeface="+mn-ea"/>
                        </a:rPr>
                        <a:t>申請内容</a:t>
                      </a:r>
                      <a:endParaRPr kumimoji="1" lang="ja-JP" altLang="en-US" b="1" dirty="0">
                        <a:latin typeface="+mn-ea"/>
                      </a:endParaRPr>
                    </a:p>
                  </a:txBody>
                  <a:tcPr marL="91440" marR="91440" marT="45720" marB="45720" vert="horz" anchor="ctr" anchorCtr="0">
                    <a:solidFill>
                      <a:schemeClr val="bg1">
                        <a:lumMod val="95000"/>
                      </a:schemeClr>
                    </a:solidFill>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区分１</a:t>
                      </a:r>
                      <a:endParaRPr kumimoji="1" lang="ja-JP" altLang="en-US" sz="800" b="1" dirty="0">
                        <a:latin typeface="+mn-ea"/>
                      </a:endParaRPr>
                    </a:p>
                    <a:p>
                      <a:pPr algn="ctr">
                        <a:lnSpc>
                          <a:spcPct val="150000"/>
                        </a:lnSpc>
                      </a:pPr>
                      <a:r>
                        <a:rPr kumimoji="1" lang="ja-JP" altLang="en-US" sz="1400" b="1" dirty="0">
                          <a:latin typeface="+mn-ea"/>
                        </a:rPr>
                        <a:t>（</a:t>
                      </a:r>
                      <a:r>
                        <a:rPr kumimoji="1" lang="ja-JP" altLang="en-US" sz="1600" b="1" dirty="0">
                          <a:latin typeface="+mn-ea"/>
                        </a:rPr>
                        <a:t>7</a:t>
                      </a:r>
                      <a:r>
                        <a:rPr kumimoji="1" lang="ja-JP" altLang="en-US" sz="1400" b="1" dirty="0">
                          <a:latin typeface="+mn-ea"/>
                        </a:rPr>
                        <a:t> </a:t>
                      </a:r>
                      <a:r>
                        <a:rPr kumimoji="1" lang="ja-JP" altLang="en-US" sz="1100" b="1" dirty="0">
                          <a:latin typeface="+mn-ea"/>
                        </a:rPr>
                        <a:t>㌽</a:t>
                      </a:r>
                      <a:r>
                        <a:rPr kumimoji="1" lang="ja-JP" altLang="en-US" sz="1400" b="1" dirty="0">
                          <a:latin typeface="+mn-ea"/>
                        </a:rPr>
                        <a:t>）</a:t>
                      </a:r>
                      <a:endParaRPr kumimoji="1" lang="ja-JP" altLang="en-US" sz="1400" b="1" dirty="0">
                        <a:latin typeface="+mn-ea"/>
                      </a:endParaRPr>
                    </a:p>
                  </a:txBody>
                  <a:tcPr marL="91440" marR="91440" marT="45720" marB="45720" vert="horz" anchor="ctr" anchorCtr="0">
                    <a:noFill/>
                  </a:tcPr>
                </a:tc>
                <a:tc>
                  <a:txBody>
                    <a:bodyPr/>
                    <a:lstStyle/>
                    <a:p>
                      <a:r>
                        <a:rPr kumimoji="1" lang="ja-JP" altLang="en-US" sz="1000" dirty="0">
                          <a:latin typeface="+mn-ea"/>
                        </a:rPr>
                        <a:t>過去に一度も事業を活用していない者が、初めて機器等を導入する場合</a:t>
                      </a:r>
                      <a:r>
                        <a:rPr kumimoji="1" lang="ja-JP" altLang="en-US" sz="1000" dirty="0">
                          <a:latin typeface="+mn-ea"/>
                        </a:rPr>
                        <a:t>（園芸用ハウス整備事業の環境制御上乗せ補助を含む）</a:t>
                      </a:r>
                      <a:endParaRPr kumimoji="1" lang="ja-JP" altLang="en-US" sz="1000" dirty="0">
                        <a:latin typeface="+mn-ea"/>
                      </a:endParaRPr>
                    </a:p>
                  </a:txBody>
                  <a:tcPr>
                    <a:noFill/>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rowSpan="2">
                  <a:txBody>
                    <a:bodyPr/>
                    <a:lstStyle/>
                    <a:p>
                      <a:pPr algn="ctr">
                        <a:lnSpc>
                          <a:spcPct val="150000"/>
                        </a:lnSpc>
                      </a:pPr>
                      <a:r>
                        <a:rPr kumimoji="1" lang="ja-JP" altLang="en-US" sz="1600" b="1" dirty="0">
                          <a:latin typeface="+mn-ea"/>
                        </a:rPr>
                        <a:t>区分２</a:t>
                      </a:r>
                      <a:endParaRPr kumimoji="1" lang="ja-JP" altLang="en-US" sz="1200" b="1" dirty="0">
                        <a:latin typeface="+mn-ea"/>
                      </a:endParaRPr>
                    </a:p>
                    <a:p>
                      <a:pPr algn="ctr">
                        <a:lnSpc>
                          <a:spcPct val="150000"/>
                        </a:lnSpc>
                      </a:pPr>
                      <a:r>
                        <a:rPr kumimoji="1" lang="ja-JP" altLang="en-US" sz="1600" b="1" dirty="0">
                          <a:latin typeface="+mn-ea"/>
                        </a:rPr>
                        <a:t>（6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solidFill>
                      <a:schemeClr val="accent4">
                        <a:lumMod val="40000"/>
                        <a:lumOff val="60000"/>
                      </a:schemeClr>
                    </a:solidFill>
                  </a:tcPr>
                </a:tc>
                <a:tc>
                  <a:txBody>
                    <a:bodyPr/>
                    <a:lstStyle/>
                    <a:p>
                      <a:r>
                        <a:rPr kumimoji="1" lang="ja-JP" altLang="en-US" sz="1000" dirty="0">
                          <a:latin typeface="+mn-ea"/>
                        </a:rPr>
                        <a:t>これまで事業を活用したことがある者が、</a:t>
                      </a:r>
                      <a:r>
                        <a:rPr kumimoji="1" lang="ja-JP" altLang="en-US" sz="1000" b="1" dirty="0">
                          <a:latin typeface="+mn-ea"/>
                        </a:rPr>
                        <a:t>新たにネットワーク化に対応する通信機器を導入する場合</a:t>
                      </a:r>
                      <a:endParaRPr kumimoji="1" lang="ja-JP" altLang="en-US" sz="1000" dirty="0">
                        <a:latin typeface="+mn-ea"/>
                      </a:endParaRPr>
                    </a:p>
                  </a:txBody>
                  <a:tcPr>
                    <a:solidFill>
                      <a:schemeClr val="accent4">
                        <a:lumMod val="40000"/>
                        <a:lumOff val="60000"/>
                      </a:schemeClr>
                    </a:solidFill>
                  </a:tcPr>
                </a:tc>
              </a:tr>
              <a:tr h="972185">
                <a:tc>
                  <a:txBody>
                    <a:bodyPr/>
                    <a:lstStyle/>
                    <a:p>
                      <a:pPr algn="ctr"/>
                      <a:r>
                        <a:rPr kumimoji="1" lang="ja-JP" altLang="en-US" b="0" i="0" dirty="0">
                          <a:latin typeface="+mn-ea"/>
                        </a:rPr>
                        <a:t>□</a:t>
                      </a:r>
                      <a:endParaRPr kumimoji="1" lang="ja-JP" altLang="en-US" b="0" i="0" dirty="0">
                        <a:latin typeface="+mn-ea"/>
                      </a:endParaRPr>
                    </a:p>
                  </a:txBody>
                  <a:tcPr marL="91440" marR="91440" marT="45720" marB="45720" vert="horz" anchor="ctr" anchorCtr="0"/>
                </a:tc>
                <a:tc vMerge="1">
                  <a:txBody>
                    <a:bodyPr/>
                    <a:lstStyle/>
                    <a:p>
                      <a:pPr algn="ctr"/>
                      <a:endParaRPr kumimoji="1" lang="ja-JP" altLang="en-US"/>
                    </a:p>
                  </a:txBody>
                  <a:tcPr marL="91440" marR="91440" marT="45720" marB="45720" vert="horz" anchor="ctr" anchorCtr="0">
                    <a:solidFill>
                      <a:schemeClr val="accent4">
                        <a:lumMod val="40000"/>
                        <a:lumOff val="60000"/>
                      </a:schemeClr>
                    </a:solidFill>
                  </a:tcPr>
                </a:tc>
                <a:tc>
                  <a:txBody>
                    <a:bodyPr/>
                    <a:lstStyle/>
                    <a:p>
                      <a:r>
                        <a:rPr kumimoji="1" lang="ja-JP" altLang="en-US" sz="900" dirty="0">
                          <a:latin typeface="+mn-ea"/>
                        </a:rPr>
                        <a:t>これまでに事業を活用して環境測定装置を導入したことがある者が、</a:t>
                      </a:r>
                      <a:r>
                        <a:rPr kumimoji="1" lang="ja-JP" altLang="en-US" sz="900" b="1" dirty="0">
                          <a:latin typeface="+mn-ea"/>
                        </a:rPr>
                        <a:t>IoPクラウドへのデータ接続を目的として、耐用年数を経過した環境</a:t>
                      </a:r>
                      <a:r>
                        <a:rPr kumimoji="1" lang="ja-JP" altLang="en-US" sz="900" b="1" dirty="0">
                          <a:latin typeface="+mn-ea"/>
                        </a:rPr>
                        <a:t>測定装置を高度化する場合</a:t>
                      </a:r>
                      <a:endParaRPr kumimoji="1" lang="ja-JP" altLang="en-US" sz="1000" dirty="0">
                        <a:latin typeface="+mn-ea"/>
                      </a:endParaRPr>
                    </a:p>
                  </a:txBody>
                  <a:tcPr>
                    <a:solidFill>
                      <a:schemeClr val="accent4">
                        <a:lumMod val="40000"/>
                        <a:lumOff val="60000"/>
                      </a:schemeClr>
                    </a:solidFill>
                  </a:tcPr>
                </a:tc>
              </a:tr>
              <a:tr h="972185">
                <a:tc>
                  <a:txBody>
                    <a:bodyPr/>
                    <a:lstStyle/>
                    <a:p>
                      <a:pPr algn="ctr"/>
                      <a:r>
                        <a:rPr kumimoji="1" lang="ja-JP" altLang="en-US" dirty="0">
                          <a:solidFill>
                            <a:schemeClr val="tx1"/>
                          </a:solidFill>
                          <a:latin typeface="+mn-ea"/>
                        </a:rPr>
                        <a:t>□</a:t>
                      </a:r>
                      <a:endParaRPr kumimoji="1" lang="ja-JP" altLang="en-US" dirty="0">
                        <a:solidFill>
                          <a:schemeClr val="tx1"/>
                        </a:solidFill>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区分3</a:t>
                      </a:r>
                      <a:endParaRPr kumimoji="1" lang="ja-JP" altLang="en-US" sz="1200" b="1" dirty="0">
                        <a:latin typeface="+mn-ea"/>
                      </a:endParaRPr>
                    </a:p>
                    <a:p>
                      <a:pPr algn="ctr">
                        <a:lnSpc>
                          <a:spcPct val="150000"/>
                        </a:lnSpc>
                      </a:pPr>
                      <a:r>
                        <a:rPr kumimoji="1" lang="ja-JP" altLang="en-US" sz="1600" b="1" dirty="0">
                          <a:latin typeface="+mn-ea"/>
                        </a:rPr>
                        <a:t>（5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過去に事業を活用して環境測定装置のみ導入したことがある者が、追加で機器等を</a:t>
                      </a:r>
                      <a:r>
                        <a:rPr kumimoji="1" lang="ja-JP" altLang="en-US" sz="1000" dirty="0">
                          <a:latin typeface="+mn-ea"/>
                        </a:rPr>
                        <a:t>導入する場合</a:t>
                      </a:r>
                      <a:endParaRPr kumimoji="1" lang="ja-JP" altLang="en-US" sz="1000" dirty="0">
                        <a:latin typeface="+mn-ea"/>
                      </a:endParaRPr>
                    </a:p>
                  </a:txBody>
                  <a:tcPr/>
                </a:tc>
              </a:tr>
              <a:tr h="972185">
                <a:tc>
                  <a:txBody>
                    <a:bodyPr/>
                    <a:lstStyle/>
                    <a:p>
                      <a:pPr algn="ctr"/>
                      <a:r>
                        <a:rPr kumimoji="1" lang="ja-JP" altLang="en-US" dirty="0">
                          <a:solidFill>
                            <a:schemeClr val="tx1"/>
                          </a:solidFill>
                          <a:latin typeface="+mn-ea"/>
                        </a:rPr>
                        <a:t>□</a:t>
                      </a:r>
                      <a:endParaRPr kumimoji="1" lang="ja-JP" altLang="en-US" dirty="0">
                        <a:solidFill>
                          <a:schemeClr val="tx1"/>
                        </a:solidFill>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区分4</a:t>
                      </a:r>
                      <a:endParaRPr kumimoji="1" lang="ja-JP" altLang="en-US" sz="1200" b="1" dirty="0">
                        <a:latin typeface="+mn-ea"/>
                      </a:endParaRPr>
                    </a:p>
                    <a:p>
                      <a:pPr algn="ctr">
                        <a:lnSpc>
                          <a:spcPct val="150000"/>
                        </a:lnSpc>
                      </a:pPr>
                      <a:r>
                        <a:rPr kumimoji="1" lang="ja-JP" altLang="en-US" sz="1600" b="1" dirty="0">
                          <a:latin typeface="+mn-ea"/>
                        </a:rPr>
                        <a:t>（4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過去に事業を活用したことがある者が、環境測定装置のみ追加で導入する場合</a:t>
                      </a:r>
                      <a:endParaRPr kumimoji="1" lang="ja-JP" altLang="en-US" sz="1000" dirty="0">
                        <a:latin typeface="+mn-ea"/>
                      </a:endParaRPr>
                    </a:p>
                  </a:txBody>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区分5</a:t>
                      </a:r>
                      <a:endParaRPr kumimoji="1" lang="ja-JP" altLang="en-US" sz="1200" b="1" dirty="0">
                        <a:latin typeface="+mn-ea"/>
                      </a:endParaRPr>
                    </a:p>
                    <a:p>
                      <a:pPr algn="ctr">
                        <a:lnSpc>
                          <a:spcPct val="150000"/>
                        </a:lnSpc>
                      </a:pPr>
                      <a:r>
                        <a:rPr kumimoji="1" lang="ja-JP" altLang="en-US" sz="1600" b="1" dirty="0">
                          <a:latin typeface="+mn-ea"/>
                        </a:rPr>
                        <a:t>（3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過去に事業を活用したことがある者が、事業活用がないハウスに初めて機器等を導入する場合</a:t>
                      </a:r>
                      <a:endParaRPr kumimoji="1" lang="ja-JP" altLang="en-US" sz="1000" dirty="0">
                        <a:latin typeface="+mn-ea"/>
                      </a:endParaRPr>
                    </a:p>
                  </a:txBody>
                  <a:tcPr/>
                </a:tc>
              </a:tr>
              <a:tr h="972185">
                <a:tc>
                  <a:txBody>
                    <a:bodyPr/>
                    <a:lstStyle/>
                    <a:p>
                      <a:pPr algn="ctr"/>
                      <a:r>
                        <a:rPr kumimoji="1" lang="ja-JP" altLang="en-US" dirty="0">
                          <a:latin typeface="+mn-ea"/>
                        </a:rPr>
                        <a:t>□</a:t>
                      </a:r>
                      <a:endParaRPr kumimoji="1" lang="ja-JP" altLang="en-US"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区分6</a:t>
                      </a:r>
                      <a:endParaRPr kumimoji="1" lang="ja-JP" altLang="en-US" sz="1200" b="1" dirty="0">
                        <a:latin typeface="+mn-ea"/>
                      </a:endParaRPr>
                    </a:p>
                    <a:p>
                      <a:pPr algn="ctr">
                        <a:lnSpc>
                          <a:spcPct val="150000"/>
                        </a:lnSpc>
                      </a:pPr>
                      <a:r>
                        <a:rPr kumimoji="1" lang="ja-JP" altLang="en-US" sz="1600" b="1" dirty="0">
                          <a:latin typeface="+mn-ea"/>
                        </a:rPr>
                        <a:t>（2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過去に事業を活用したことがある者が、環境測定装置しか導入していないハウスに追加で機器等</a:t>
                      </a:r>
                      <a:r>
                        <a:rPr kumimoji="1" lang="ja-JP" altLang="en-US" sz="1000" dirty="0">
                          <a:latin typeface="+mn-ea"/>
                        </a:rPr>
                        <a:t>を導入する場合</a:t>
                      </a:r>
                      <a:endParaRPr kumimoji="1" lang="ja-JP" altLang="en-US" sz="1000" dirty="0">
                        <a:latin typeface="+mn-ea"/>
                      </a:endParaRPr>
                    </a:p>
                  </a:txBody>
                  <a:tcPr/>
                </a:tc>
              </a:tr>
              <a:tr h="972185">
                <a:tc>
                  <a:txBody>
                    <a:bodyPr/>
                    <a:lstStyle/>
                    <a:p>
                      <a:pPr algn="ctr"/>
                      <a:r>
                        <a:rPr kumimoji="1" lang="ja-JP" altLang="en-US" b="0" i="0" dirty="0">
                          <a:latin typeface="+mn-ea"/>
                        </a:rPr>
                        <a:t>□</a:t>
                      </a:r>
                      <a:endParaRPr kumimoji="1" lang="ja-JP" altLang="en-US" b="0" i="0" dirty="0">
                        <a:latin typeface="+mn-ea"/>
                      </a:endParaRPr>
                    </a:p>
                  </a:txBody>
                  <a:tcPr marL="91440" marR="91440" marT="45720" marB="45720" vert="horz" anchor="ctr" anchorCtr="0"/>
                </a:tc>
                <a:tc>
                  <a:txBody>
                    <a:bodyPr/>
                    <a:lstStyle/>
                    <a:p>
                      <a:pPr algn="ctr">
                        <a:lnSpc>
                          <a:spcPct val="150000"/>
                        </a:lnSpc>
                      </a:pPr>
                      <a:r>
                        <a:rPr kumimoji="1" lang="ja-JP" altLang="en-US" sz="1600" b="1" dirty="0">
                          <a:latin typeface="+mn-ea"/>
                        </a:rPr>
                        <a:t>区分7</a:t>
                      </a:r>
                      <a:endParaRPr kumimoji="1" lang="ja-JP" altLang="en-US" sz="1200" b="1" dirty="0">
                        <a:latin typeface="+mn-ea"/>
                      </a:endParaRPr>
                    </a:p>
                    <a:p>
                      <a:pPr algn="ctr">
                        <a:lnSpc>
                          <a:spcPct val="150000"/>
                        </a:lnSpc>
                      </a:pPr>
                      <a:r>
                        <a:rPr kumimoji="1" lang="ja-JP" altLang="en-US" sz="1600" b="1" dirty="0">
                          <a:latin typeface="+mn-ea"/>
                        </a:rPr>
                        <a:t>（1 </a:t>
                      </a:r>
                      <a:r>
                        <a:rPr kumimoji="1" lang="ja-JP" altLang="en-US" sz="1200" b="1" dirty="0">
                          <a:latin typeface="+mn-ea"/>
                        </a:rPr>
                        <a:t>㌽</a:t>
                      </a:r>
                      <a:r>
                        <a:rPr kumimoji="1" lang="ja-JP" altLang="en-US" sz="1600" b="1" dirty="0">
                          <a:latin typeface="+mn-ea"/>
                        </a:rPr>
                        <a:t>）</a:t>
                      </a:r>
                      <a:endParaRPr kumimoji="1" lang="ja-JP" altLang="en-US" sz="1400" b="1" dirty="0">
                        <a:latin typeface="+mn-ea"/>
                      </a:endParaRPr>
                    </a:p>
                  </a:txBody>
                  <a:tcPr marL="91440" marR="91440" marT="45720" marB="45720" vert="horz" anchor="ctr" anchorCtr="0"/>
                </a:tc>
                <a:tc>
                  <a:txBody>
                    <a:bodyPr/>
                    <a:lstStyle/>
                    <a:p>
                      <a:r>
                        <a:rPr kumimoji="1" lang="ja-JP" altLang="en-US" sz="1000" dirty="0">
                          <a:latin typeface="+mn-ea"/>
                        </a:rPr>
                        <a:t>過去に事業を活用したことがある者が、環境制御装置等がすでに導入されているハウスに追加で</a:t>
                      </a:r>
                      <a:r>
                        <a:rPr kumimoji="1" lang="ja-JP" altLang="en-US" sz="1000" dirty="0">
                          <a:latin typeface="+mn-ea"/>
                        </a:rPr>
                        <a:t>機器等を導入する場合</a:t>
                      </a:r>
                      <a:endParaRPr kumimoji="1" lang="ja-JP" altLang="en-US" sz="1000" dirty="0">
                        <a:latin typeface="+mn-ea"/>
                      </a:endParaRPr>
                    </a:p>
                  </a:txBody>
                  <a:tcPr/>
                </a:tc>
              </a:tr>
            </a:tbl>
          </a:graphicData>
        </a:graphic>
      </p:graphicFrame>
      <p:sp>
        <p:nvSpPr>
          <p:cNvPr id="1184" name="四角形 336"/>
          <p:cNvSpPr/>
          <p:nvPr/>
        </p:nvSpPr>
        <p:spPr>
          <a:xfrm>
            <a:off x="45000" y="66430"/>
            <a:ext cx="5511837" cy="350570"/>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令和４年度高知県環境制御技術高度化事業　申請区分表</a:t>
            </a:r>
            <a:endParaRPr lang="ja-JP" altLang="en-US" sz="1400" b="1">
              <a:solidFill>
                <a:schemeClr val="tx1"/>
              </a:solidFill>
            </a:endParaRPr>
          </a:p>
        </p:txBody>
      </p:sp>
      <p:sp>
        <p:nvSpPr>
          <p:cNvPr id="1185" name="図形 277"/>
          <p:cNvSpPr/>
          <p:nvPr/>
        </p:nvSpPr>
        <p:spPr>
          <a:xfrm>
            <a:off x="1919590" y="164166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b"/>
          <a:p>
            <a:pPr algn="ctr">
              <a:defRPr lang="ja-JP" altLang="en-US"/>
            </a:pPr>
            <a:endParaRPr lang="ja-JP" altLang="en-US" sz="1000">
              <a:solidFill>
                <a:schemeClr val="tx1"/>
              </a:solidFill>
            </a:endParaRPr>
          </a:p>
          <a:p>
            <a:pPr algn="ctr">
              <a:defRPr lang="ja-JP" altLang="en-US"/>
            </a:pPr>
            <a:r>
              <a:rPr lang="ja-JP" altLang="en-US" sz="1000">
                <a:solidFill>
                  <a:schemeClr val="tx1"/>
                </a:solidFill>
              </a:rPr>
              <a:t>A</a:t>
            </a:r>
            <a:endParaRPr lang="ja-JP" altLang="en-US" sz="1050">
              <a:solidFill>
                <a:schemeClr val="tx1"/>
              </a:solidFill>
            </a:endParaRPr>
          </a:p>
          <a:p>
            <a:pPr algn="ctr">
              <a:defRPr lang="ja-JP" altLang="en-US"/>
            </a:pPr>
            <a:r>
              <a:rPr lang="ja-JP" altLang="en-US" sz="900">
                <a:solidFill>
                  <a:schemeClr val="tx1"/>
                </a:solidFill>
              </a:rPr>
              <a:t>事業活用</a:t>
            </a:r>
            <a:endParaRPr lang="ja-JP" altLang="en-US" sz="1000">
              <a:solidFill>
                <a:schemeClr val="tx1"/>
              </a:solidFill>
            </a:endParaRPr>
          </a:p>
          <a:p>
            <a:pPr algn="ctr">
              <a:defRPr lang="ja-JP" altLang="en-US"/>
            </a:pPr>
            <a:r>
              <a:rPr lang="ja-JP" altLang="en-US" sz="900">
                <a:solidFill>
                  <a:schemeClr val="tx1"/>
                </a:solidFill>
              </a:rPr>
              <a:t>無し</a:t>
            </a:r>
            <a:endParaRPr lang="ja-JP" altLang="en-US" sz="700">
              <a:solidFill>
                <a:schemeClr val="tx1"/>
              </a:solidFill>
            </a:endParaRPr>
          </a:p>
        </p:txBody>
      </p:sp>
      <p:sp>
        <p:nvSpPr>
          <p:cNvPr id="1186" name="図形 279"/>
          <p:cNvSpPr/>
          <p:nvPr/>
        </p:nvSpPr>
        <p:spPr>
          <a:xfrm>
            <a:off x="4660298" y="164166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87" name="図 280"/>
          <p:cNvPicPr/>
          <p:nvPr/>
        </p:nvPicPr>
        <p:blipFill>
          <a:blip r:embed="rId1">
            <a:lum bright="-20000"/>
            <a:duotone>
              <a:prstClr val="black"/>
              <a:srgbClr val="D9C3A5">
                <a:tint val="50000"/>
                <a:satMod val="180000"/>
              </a:srgbClr>
            </a:duotone>
          </a:blip>
          <a:stretch>
            <a:fillRect/>
          </a:stretch>
        </p:blipFill>
        <p:spPr>
          <a:xfrm>
            <a:off x="4775783" y="1908520"/>
            <a:ext cx="239807" cy="165142"/>
          </a:xfrm>
          <a:prstGeom prst="rect">
            <a:avLst/>
          </a:prstGeom>
        </p:spPr>
      </p:pic>
      <p:pic>
        <p:nvPicPr>
          <p:cNvPr id="1188" name="図 281"/>
          <p:cNvPicPr/>
          <p:nvPr/>
        </p:nvPicPr>
        <p:blipFill>
          <a:blip r:embed="rId2">
            <a:lum bright="-20000" contrast="-20000"/>
            <a:duotone>
              <a:prstClr val="black"/>
              <a:srgbClr val="D9C3A5">
                <a:tint val="50000"/>
                <a:satMod val="180000"/>
              </a:srgbClr>
            </a:duotone>
          </a:blip>
          <a:stretch>
            <a:fillRect/>
          </a:stretch>
        </p:blipFill>
        <p:spPr>
          <a:xfrm>
            <a:off x="5111369" y="1841730"/>
            <a:ext cx="264221" cy="231932"/>
          </a:xfrm>
          <a:prstGeom prst="rect">
            <a:avLst/>
          </a:prstGeom>
        </p:spPr>
      </p:pic>
      <p:sp>
        <p:nvSpPr>
          <p:cNvPr id="1189" name="図形 283"/>
          <p:cNvSpPr/>
          <p:nvPr/>
        </p:nvSpPr>
        <p:spPr>
          <a:xfrm>
            <a:off x="3933001" y="1857662"/>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90" name="図形 294"/>
          <p:cNvSpPr/>
          <p:nvPr/>
        </p:nvSpPr>
        <p:spPr>
          <a:xfrm>
            <a:off x="1917002" y="4551271"/>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91" name="図 286"/>
          <p:cNvPicPr>
            <a:picLocks noChangeAspect="1"/>
          </p:cNvPicPr>
          <p:nvPr/>
        </p:nvPicPr>
        <p:blipFill>
          <a:blip r:embed="rId1">
            <a:lum bright="20000"/>
            <a:duotone>
              <a:prstClr val="black"/>
              <a:srgbClr val="D9C3A5">
                <a:tint val="50000"/>
                <a:satMod val="180000"/>
              </a:srgbClr>
            </a:duotone>
          </a:blip>
          <a:stretch>
            <a:fillRect/>
          </a:stretch>
        </p:blipFill>
        <p:spPr>
          <a:xfrm>
            <a:off x="2023372" y="4777212"/>
            <a:ext cx="253630" cy="192685"/>
          </a:xfrm>
          <a:prstGeom prst="rect">
            <a:avLst/>
          </a:prstGeom>
        </p:spPr>
      </p:pic>
      <p:sp>
        <p:nvSpPr>
          <p:cNvPr id="1192" name="図形 297"/>
          <p:cNvSpPr/>
          <p:nvPr/>
        </p:nvSpPr>
        <p:spPr>
          <a:xfrm>
            <a:off x="4657710" y="4551271"/>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93" name="図 295"/>
          <p:cNvPicPr>
            <a:picLocks noChangeAspect="1"/>
          </p:cNvPicPr>
          <p:nvPr/>
        </p:nvPicPr>
        <p:blipFill>
          <a:blip r:embed="rId1">
            <a:lum bright="20000"/>
            <a:duotone>
              <a:prstClr val="black"/>
              <a:srgbClr val="D9C3A5">
                <a:tint val="50000"/>
                <a:satMod val="180000"/>
              </a:srgbClr>
            </a:duotone>
          </a:blip>
          <a:stretch>
            <a:fillRect/>
          </a:stretch>
        </p:blipFill>
        <p:spPr>
          <a:xfrm>
            <a:off x="4747535" y="4777212"/>
            <a:ext cx="253630" cy="192685"/>
          </a:xfrm>
          <a:prstGeom prst="rect">
            <a:avLst/>
          </a:prstGeom>
        </p:spPr>
      </p:pic>
      <p:pic>
        <p:nvPicPr>
          <p:cNvPr id="1194" name="図 296"/>
          <p:cNvPicPr/>
          <p:nvPr/>
        </p:nvPicPr>
        <p:blipFill>
          <a:blip r:embed="rId2">
            <a:lum bright="-20000" contrast="-20000"/>
            <a:duotone>
              <a:prstClr val="black"/>
              <a:srgbClr val="D9C3A5">
                <a:tint val="50000"/>
                <a:satMod val="180000"/>
              </a:srgbClr>
            </a:duotone>
          </a:blip>
          <a:stretch>
            <a:fillRect/>
          </a:stretch>
        </p:blipFill>
        <p:spPr>
          <a:xfrm>
            <a:off x="5108781" y="4753897"/>
            <a:ext cx="264221" cy="231932"/>
          </a:xfrm>
          <a:prstGeom prst="rect">
            <a:avLst/>
          </a:prstGeom>
        </p:spPr>
      </p:pic>
      <p:sp>
        <p:nvSpPr>
          <p:cNvPr id="1195" name="図形 298"/>
          <p:cNvSpPr/>
          <p:nvPr/>
        </p:nvSpPr>
        <p:spPr>
          <a:xfrm>
            <a:off x="3933001" y="4789660"/>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96" name="図形 300"/>
          <p:cNvSpPr/>
          <p:nvPr/>
        </p:nvSpPr>
        <p:spPr>
          <a:xfrm>
            <a:off x="1919590" y="261474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197" name="図 299"/>
          <p:cNvPicPr>
            <a:picLocks noChangeAspect="1"/>
          </p:cNvPicPr>
          <p:nvPr/>
        </p:nvPicPr>
        <p:blipFill>
          <a:blip r:embed="rId2">
            <a:lum bright="20000"/>
            <a:duotone>
              <a:prstClr val="black"/>
              <a:srgbClr val="D9C3A5">
                <a:tint val="50000"/>
                <a:satMod val="180000"/>
              </a:srgbClr>
            </a:duotone>
          </a:blip>
          <a:stretch>
            <a:fillRect/>
          </a:stretch>
        </p:blipFill>
        <p:spPr>
          <a:xfrm>
            <a:off x="2351590" y="2830749"/>
            <a:ext cx="289873" cy="243384"/>
          </a:xfrm>
          <a:prstGeom prst="rect">
            <a:avLst/>
          </a:prstGeom>
        </p:spPr>
      </p:pic>
      <p:pic>
        <p:nvPicPr>
          <p:cNvPr id="1198" name="図 301"/>
          <p:cNvPicPr>
            <a:picLocks noChangeAspect="1"/>
          </p:cNvPicPr>
          <p:nvPr/>
        </p:nvPicPr>
        <p:blipFill>
          <a:blip r:embed="rId1">
            <a:lum bright="20000"/>
            <a:duotone>
              <a:prstClr val="black"/>
              <a:srgbClr val="D9C3A5">
                <a:tint val="50000"/>
                <a:satMod val="180000"/>
              </a:srgbClr>
            </a:duotone>
          </a:blip>
          <a:stretch>
            <a:fillRect/>
          </a:stretch>
        </p:blipFill>
        <p:spPr>
          <a:xfrm>
            <a:off x="2025960" y="2854064"/>
            <a:ext cx="253630" cy="192685"/>
          </a:xfrm>
          <a:prstGeom prst="rect">
            <a:avLst/>
          </a:prstGeom>
        </p:spPr>
      </p:pic>
      <p:sp>
        <p:nvSpPr>
          <p:cNvPr id="1199" name="図形 302"/>
          <p:cNvSpPr/>
          <p:nvPr/>
        </p:nvSpPr>
        <p:spPr>
          <a:xfrm>
            <a:off x="4660298" y="261474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00" name="図 303"/>
          <p:cNvPicPr>
            <a:picLocks noChangeAspect="1"/>
          </p:cNvPicPr>
          <p:nvPr/>
        </p:nvPicPr>
        <p:blipFill>
          <a:blip r:embed="rId2">
            <a:lum bright="20000"/>
            <a:duotone>
              <a:prstClr val="black"/>
              <a:srgbClr val="D9C3A5">
                <a:tint val="50000"/>
                <a:satMod val="180000"/>
              </a:srgbClr>
            </a:duotone>
          </a:blip>
          <a:stretch>
            <a:fillRect/>
          </a:stretch>
        </p:blipFill>
        <p:spPr>
          <a:xfrm>
            <a:off x="5092298" y="2830749"/>
            <a:ext cx="289873" cy="243384"/>
          </a:xfrm>
          <a:prstGeom prst="rect">
            <a:avLst/>
          </a:prstGeom>
        </p:spPr>
      </p:pic>
      <p:pic>
        <p:nvPicPr>
          <p:cNvPr id="1201" name="図 304"/>
          <p:cNvPicPr>
            <a:picLocks noChangeAspect="1"/>
          </p:cNvPicPr>
          <p:nvPr/>
        </p:nvPicPr>
        <p:blipFill>
          <a:blip r:embed="rId1">
            <a:lum bright="20000"/>
            <a:duotone>
              <a:prstClr val="black"/>
              <a:srgbClr val="D9C3A5">
                <a:tint val="50000"/>
                <a:satMod val="180000"/>
              </a:srgbClr>
            </a:duotone>
          </a:blip>
          <a:stretch>
            <a:fillRect/>
          </a:stretch>
        </p:blipFill>
        <p:spPr>
          <a:xfrm>
            <a:off x="4766668" y="2854064"/>
            <a:ext cx="253630" cy="192685"/>
          </a:xfrm>
          <a:prstGeom prst="rect">
            <a:avLst/>
          </a:prstGeom>
        </p:spPr>
      </p:pic>
      <p:sp>
        <p:nvSpPr>
          <p:cNvPr id="1202" name="図形 305"/>
          <p:cNvSpPr/>
          <p:nvPr/>
        </p:nvSpPr>
        <p:spPr>
          <a:xfrm>
            <a:off x="3933001" y="2868546"/>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03" name="図形 309"/>
          <p:cNvSpPr/>
          <p:nvPr/>
        </p:nvSpPr>
        <p:spPr>
          <a:xfrm>
            <a:off x="4657709" y="552750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04" name="図 306"/>
          <p:cNvPicPr/>
          <p:nvPr/>
        </p:nvPicPr>
        <p:blipFill>
          <a:blip r:embed="rId1">
            <a:lum bright="-20000"/>
            <a:duotone>
              <a:prstClr val="black"/>
              <a:srgbClr val="D9C3A5">
                <a:tint val="50000"/>
                <a:satMod val="180000"/>
              </a:srgbClr>
            </a:duotone>
          </a:blip>
          <a:stretch>
            <a:fillRect/>
          </a:stretch>
        </p:blipFill>
        <p:spPr>
          <a:xfrm>
            <a:off x="4773194" y="5794360"/>
            <a:ext cx="239807" cy="165142"/>
          </a:xfrm>
          <a:prstGeom prst="rect">
            <a:avLst/>
          </a:prstGeom>
        </p:spPr>
      </p:pic>
      <p:sp>
        <p:nvSpPr>
          <p:cNvPr id="1205" name="図形 307"/>
          <p:cNvSpPr/>
          <p:nvPr/>
        </p:nvSpPr>
        <p:spPr>
          <a:xfrm>
            <a:off x="1917001" y="5527502"/>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06" name="図 308"/>
          <p:cNvPicPr>
            <a:picLocks noChangeAspect="1"/>
          </p:cNvPicPr>
          <p:nvPr/>
        </p:nvPicPr>
        <p:blipFill>
          <a:blip r:embed="rId2">
            <a:lum bright="20000"/>
            <a:duotone>
              <a:prstClr val="black"/>
              <a:srgbClr val="D9C3A5">
                <a:tint val="50000"/>
                <a:satMod val="180000"/>
              </a:srgbClr>
            </a:duotone>
          </a:blip>
          <a:stretch>
            <a:fillRect/>
          </a:stretch>
        </p:blipFill>
        <p:spPr>
          <a:xfrm>
            <a:off x="2349001" y="5743502"/>
            <a:ext cx="289873" cy="243384"/>
          </a:xfrm>
          <a:prstGeom prst="rect">
            <a:avLst/>
          </a:prstGeom>
        </p:spPr>
      </p:pic>
      <p:pic>
        <p:nvPicPr>
          <p:cNvPr id="1207" name="図 310"/>
          <p:cNvPicPr>
            <a:picLocks noChangeAspect="1"/>
          </p:cNvPicPr>
          <p:nvPr/>
        </p:nvPicPr>
        <p:blipFill>
          <a:blip r:embed="rId2">
            <a:lum bright="20000"/>
            <a:duotone>
              <a:prstClr val="black"/>
              <a:srgbClr val="D9C3A5">
                <a:tint val="50000"/>
                <a:satMod val="180000"/>
              </a:srgbClr>
            </a:duotone>
          </a:blip>
          <a:stretch>
            <a:fillRect/>
          </a:stretch>
        </p:blipFill>
        <p:spPr>
          <a:xfrm>
            <a:off x="5089709" y="5743502"/>
            <a:ext cx="289873" cy="243384"/>
          </a:xfrm>
          <a:prstGeom prst="rect">
            <a:avLst/>
          </a:prstGeom>
        </p:spPr>
      </p:pic>
      <p:sp>
        <p:nvSpPr>
          <p:cNvPr id="1208" name="図形 311"/>
          <p:cNvSpPr/>
          <p:nvPr/>
        </p:nvSpPr>
        <p:spPr>
          <a:xfrm>
            <a:off x="3933001" y="5781299"/>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09" name="図形 312"/>
          <p:cNvSpPr/>
          <p:nvPr/>
        </p:nvSpPr>
        <p:spPr>
          <a:xfrm>
            <a:off x="2785708" y="649784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b"/>
          <a:p>
            <a:pPr algn="ctr">
              <a:defRPr lang="ja-JP" altLang="en-US"/>
            </a:pPr>
            <a:endParaRPr lang="ja-JP" altLang="en-US" sz="1000">
              <a:solidFill>
                <a:schemeClr val="tx1"/>
              </a:solidFill>
            </a:endParaRPr>
          </a:p>
          <a:p>
            <a:pPr algn="ctr">
              <a:defRPr lang="ja-JP" altLang="en-US"/>
            </a:pPr>
            <a:r>
              <a:rPr lang="ja-JP" altLang="en-US" sz="1000">
                <a:solidFill>
                  <a:schemeClr val="tx1"/>
                </a:solidFill>
              </a:rPr>
              <a:t>B</a:t>
            </a:r>
            <a:endParaRPr lang="ja-JP" altLang="en-US" sz="1050">
              <a:solidFill>
                <a:schemeClr val="tx1"/>
              </a:solidFill>
            </a:endParaRPr>
          </a:p>
          <a:p>
            <a:pPr algn="ctr">
              <a:defRPr lang="ja-JP" altLang="en-US"/>
            </a:pPr>
            <a:r>
              <a:rPr lang="ja-JP" altLang="en-US" sz="900">
                <a:solidFill>
                  <a:schemeClr val="tx1"/>
                </a:solidFill>
              </a:rPr>
              <a:t>事業活用</a:t>
            </a:r>
            <a:endParaRPr lang="ja-JP" altLang="en-US" sz="1000">
              <a:solidFill>
                <a:schemeClr val="tx1"/>
              </a:solidFill>
            </a:endParaRPr>
          </a:p>
          <a:p>
            <a:pPr algn="ctr">
              <a:defRPr lang="ja-JP" altLang="en-US"/>
            </a:pPr>
            <a:r>
              <a:rPr lang="ja-JP" altLang="en-US" sz="900">
                <a:solidFill>
                  <a:schemeClr val="tx1"/>
                </a:solidFill>
              </a:rPr>
              <a:t>無し</a:t>
            </a:r>
            <a:endParaRPr lang="ja-JP" altLang="en-US" sz="700">
              <a:solidFill>
                <a:schemeClr val="tx1"/>
              </a:solidFill>
            </a:endParaRPr>
          </a:p>
        </p:txBody>
      </p:sp>
      <p:sp>
        <p:nvSpPr>
          <p:cNvPr id="1210" name="図形 313"/>
          <p:cNvSpPr/>
          <p:nvPr/>
        </p:nvSpPr>
        <p:spPr>
          <a:xfrm>
            <a:off x="1917000" y="649784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11" name="図 314"/>
          <p:cNvPicPr>
            <a:picLocks noChangeAspect="1"/>
          </p:cNvPicPr>
          <p:nvPr/>
        </p:nvPicPr>
        <p:blipFill>
          <a:blip r:embed="rId2">
            <a:lum bright="20000"/>
            <a:duotone>
              <a:prstClr val="black"/>
              <a:srgbClr val="D9C3A5">
                <a:tint val="50000"/>
                <a:satMod val="180000"/>
              </a:srgbClr>
            </a:duotone>
          </a:blip>
          <a:stretch>
            <a:fillRect/>
          </a:stretch>
        </p:blipFill>
        <p:spPr>
          <a:xfrm>
            <a:off x="2349000" y="6713840"/>
            <a:ext cx="289873" cy="243384"/>
          </a:xfrm>
          <a:prstGeom prst="rect">
            <a:avLst/>
          </a:prstGeom>
        </p:spPr>
      </p:pic>
      <p:pic>
        <p:nvPicPr>
          <p:cNvPr id="1212" name="図 315"/>
          <p:cNvPicPr>
            <a:picLocks noChangeAspect="1"/>
          </p:cNvPicPr>
          <p:nvPr/>
        </p:nvPicPr>
        <p:blipFill>
          <a:blip r:embed="rId1">
            <a:lum bright="20000"/>
            <a:duotone>
              <a:prstClr val="black"/>
              <a:srgbClr val="D9C3A5">
                <a:tint val="50000"/>
                <a:satMod val="180000"/>
              </a:srgbClr>
            </a:duotone>
          </a:blip>
          <a:stretch>
            <a:fillRect/>
          </a:stretch>
        </p:blipFill>
        <p:spPr>
          <a:xfrm>
            <a:off x="2023370" y="6737155"/>
            <a:ext cx="253630" cy="192685"/>
          </a:xfrm>
          <a:prstGeom prst="rect">
            <a:avLst/>
          </a:prstGeom>
        </p:spPr>
      </p:pic>
      <p:sp>
        <p:nvSpPr>
          <p:cNvPr id="1213" name="図形 316"/>
          <p:cNvSpPr/>
          <p:nvPr/>
        </p:nvSpPr>
        <p:spPr>
          <a:xfrm>
            <a:off x="3933001" y="6747385"/>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14" name="図形 317"/>
          <p:cNvSpPr/>
          <p:nvPr/>
        </p:nvSpPr>
        <p:spPr>
          <a:xfrm>
            <a:off x="4729708" y="649784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15" name="図 318"/>
          <p:cNvPicPr>
            <a:picLocks noChangeAspect="1"/>
          </p:cNvPicPr>
          <p:nvPr/>
        </p:nvPicPr>
        <p:blipFill>
          <a:blip r:embed="rId2">
            <a:lum bright="20000"/>
            <a:duotone>
              <a:prstClr val="black"/>
              <a:srgbClr val="D9C3A5">
                <a:tint val="50000"/>
                <a:satMod val="180000"/>
              </a:srgbClr>
            </a:duotone>
          </a:blip>
          <a:stretch>
            <a:fillRect/>
          </a:stretch>
        </p:blipFill>
        <p:spPr>
          <a:xfrm>
            <a:off x="5161708" y="6713840"/>
            <a:ext cx="289873" cy="243384"/>
          </a:xfrm>
          <a:prstGeom prst="rect">
            <a:avLst/>
          </a:prstGeom>
        </p:spPr>
      </p:pic>
      <p:pic>
        <p:nvPicPr>
          <p:cNvPr id="1216" name="図 319"/>
          <p:cNvPicPr>
            <a:picLocks noChangeAspect="1"/>
          </p:cNvPicPr>
          <p:nvPr/>
        </p:nvPicPr>
        <p:blipFill>
          <a:blip r:embed="rId1">
            <a:lum bright="20000"/>
            <a:duotone>
              <a:prstClr val="black"/>
              <a:srgbClr val="D9C3A5">
                <a:tint val="50000"/>
                <a:satMod val="180000"/>
              </a:srgbClr>
            </a:duotone>
          </a:blip>
          <a:stretch>
            <a:fillRect/>
          </a:stretch>
        </p:blipFill>
        <p:spPr>
          <a:xfrm>
            <a:off x="4836078" y="6737155"/>
            <a:ext cx="253630" cy="192685"/>
          </a:xfrm>
          <a:prstGeom prst="rect">
            <a:avLst/>
          </a:prstGeom>
        </p:spPr>
      </p:pic>
      <p:sp>
        <p:nvSpPr>
          <p:cNvPr id="1217" name="図形 321"/>
          <p:cNvSpPr/>
          <p:nvPr/>
        </p:nvSpPr>
        <p:spPr>
          <a:xfrm>
            <a:off x="5593708" y="650274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B</a:t>
            </a:r>
            <a:endParaRPr lang="ja-JP" altLang="en-US" sz="700">
              <a:solidFill>
                <a:schemeClr val="tx1"/>
              </a:solidFill>
            </a:endParaRPr>
          </a:p>
        </p:txBody>
      </p:sp>
      <p:pic>
        <p:nvPicPr>
          <p:cNvPr id="1218" name="図 322"/>
          <p:cNvPicPr/>
          <p:nvPr/>
        </p:nvPicPr>
        <p:blipFill>
          <a:blip r:embed="rId1">
            <a:lum bright="-20000"/>
            <a:duotone>
              <a:prstClr val="black"/>
              <a:srgbClr val="D9C3A5">
                <a:tint val="50000"/>
                <a:satMod val="180000"/>
              </a:srgbClr>
            </a:duotone>
          </a:blip>
          <a:stretch>
            <a:fillRect/>
          </a:stretch>
        </p:blipFill>
        <p:spPr>
          <a:xfrm>
            <a:off x="5709193" y="6769607"/>
            <a:ext cx="239807" cy="165142"/>
          </a:xfrm>
          <a:prstGeom prst="rect">
            <a:avLst/>
          </a:prstGeom>
        </p:spPr>
      </p:pic>
      <p:pic>
        <p:nvPicPr>
          <p:cNvPr id="1219" name="図 323"/>
          <p:cNvPicPr/>
          <p:nvPr/>
        </p:nvPicPr>
        <p:blipFill>
          <a:blip r:embed="rId2">
            <a:lum bright="-20000" contrast="-20000"/>
            <a:duotone>
              <a:prstClr val="black"/>
              <a:srgbClr val="D9C3A5">
                <a:tint val="50000"/>
                <a:satMod val="180000"/>
              </a:srgbClr>
            </a:duotone>
          </a:blip>
          <a:stretch>
            <a:fillRect/>
          </a:stretch>
        </p:blipFill>
        <p:spPr>
          <a:xfrm>
            <a:off x="6044779" y="6702817"/>
            <a:ext cx="264221" cy="231932"/>
          </a:xfrm>
          <a:prstGeom prst="rect">
            <a:avLst/>
          </a:prstGeom>
        </p:spPr>
      </p:pic>
      <p:sp>
        <p:nvSpPr>
          <p:cNvPr id="1220" name="図形 324"/>
          <p:cNvSpPr/>
          <p:nvPr/>
        </p:nvSpPr>
        <p:spPr>
          <a:xfrm>
            <a:off x="1921709" y="745901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21" name="図 325"/>
          <p:cNvPicPr>
            <a:picLocks noChangeAspect="1"/>
          </p:cNvPicPr>
          <p:nvPr/>
        </p:nvPicPr>
        <p:blipFill>
          <a:blip r:embed="rId2">
            <a:lum bright="20000"/>
            <a:duotone>
              <a:prstClr val="black"/>
              <a:srgbClr val="D9C3A5">
                <a:tint val="50000"/>
                <a:satMod val="180000"/>
              </a:srgbClr>
            </a:duotone>
          </a:blip>
          <a:stretch>
            <a:fillRect/>
          </a:stretch>
        </p:blipFill>
        <p:spPr>
          <a:xfrm>
            <a:off x="2353709" y="7675010"/>
            <a:ext cx="289873" cy="243384"/>
          </a:xfrm>
          <a:prstGeom prst="rect">
            <a:avLst/>
          </a:prstGeom>
        </p:spPr>
      </p:pic>
      <p:pic>
        <p:nvPicPr>
          <p:cNvPr id="1222" name="図 326"/>
          <p:cNvPicPr>
            <a:picLocks noChangeAspect="1"/>
          </p:cNvPicPr>
          <p:nvPr/>
        </p:nvPicPr>
        <p:blipFill>
          <a:blip r:embed="rId1">
            <a:lum bright="20000"/>
            <a:duotone>
              <a:prstClr val="black"/>
              <a:srgbClr val="D9C3A5">
                <a:tint val="50000"/>
                <a:satMod val="180000"/>
              </a:srgbClr>
            </a:duotone>
          </a:blip>
          <a:stretch>
            <a:fillRect/>
          </a:stretch>
        </p:blipFill>
        <p:spPr>
          <a:xfrm>
            <a:off x="2028079" y="7698325"/>
            <a:ext cx="253630" cy="192685"/>
          </a:xfrm>
          <a:prstGeom prst="rect">
            <a:avLst/>
          </a:prstGeom>
        </p:spPr>
      </p:pic>
      <p:sp>
        <p:nvSpPr>
          <p:cNvPr id="1223" name="図形 329"/>
          <p:cNvSpPr/>
          <p:nvPr/>
        </p:nvSpPr>
        <p:spPr>
          <a:xfrm>
            <a:off x="2785709" y="7453395"/>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B</a:t>
            </a:r>
            <a:endParaRPr lang="ja-JP" altLang="en-US" sz="700">
              <a:solidFill>
                <a:schemeClr val="tx1"/>
              </a:solidFill>
            </a:endParaRPr>
          </a:p>
        </p:txBody>
      </p:sp>
      <p:pic>
        <p:nvPicPr>
          <p:cNvPr id="1224" name="図 330"/>
          <p:cNvPicPr>
            <a:picLocks noChangeAspect="1"/>
          </p:cNvPicPr>
          <p:nvPr/>
        </p:nvPicPr>
        <p:blipFill>
          <a:blip r:embed="rId1">
            <a:lum bright="20000"/>
            <a:duotone>
              <a:prstClr val="black"/>
              <a:srgbClr val="D9C3A5">
                <a:tint val="50000"/>
                <a:satMod val="180000"/>
              </a:srgbClr>
            </a:duotone>
          </a:blip>
          <a:stretch>
            <a:fillRect/>
          </a:stretch>
        </p:blipFill>
        <p:spPr>
          <a:xfrm>
            <a:off x="2892079" y="7679336"/>
            <a:ext cx="253630" cy="192685"/>
          </a:xfrm>
          <a:prstGeom prst="rect">
            <a:avLst/>
          </a:prstGeom>
        </p:spPr>
      </p:pic>
      <p:sp>
        <p:nvSpPr>
          <p:cNvPr id="1225" name="図形 331"/>
          <p:cNvSpPr/>
          <p:nvPr/>
        </p:nvSpPr>
        <p:spPr>
          <a:xfrm>
            <a:off x="3933001" y="7708556"/>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26" name="図形 332"/>
          <p:cNvSpPr/>
          <p:nvPr/>
        </p:nvSpPr>
        <p:spPr>
          <a:xfrm>
            <a:off x="4747534" y="7459010"/>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bg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27" name="図 333"/>
          <p:cNvPicPr>
            <a:picLocks noChangeAspect="1"/>
          </p:cNvPicPr>
          <p:nvPr/>
        </p:nvPicPr>
        <p:blipFill>
          <a:blip r:embed="rId2">
            <a:lum bright="20000"/>
            <a:duotone>
              <a:prstClr val="black"/>
              <a:srgbClr val="D9C3A5">
                <a:tint val="50000"/>
                <a:satMod val="180000"/>
              </a:srgbClr>
            </a:duotone>
          </a:blip>
          <a:stretch>
            <a:fillRect/>
          </a:stretch>
        </p:blipFill>
        <p:spPr>
          <a:xfrm>
            <a:off x="5179534" y="7675010"/>
            <a:ext cx="289873" cy="243384"/>
          </a:xfrm>
          <a:prstGeom prst="rect">
            <a:avLst/>
          </a:prstGeom>
        </p:spPr>
      </p:pic>
      <p:pic>
        <p:nvPicPr>
          <p:cNvPr id="1228" name="図 334"/>
          <p:cNvPicPr>
            <a:picLocks noChangeAspect="1"/>
          </p:cNvPicPr>
          <p:nvPr/>
        </p:nvPicPr>
        <p:blipFill>
          <a:blip r:embed="rId1">
            <a:lum bright="20000"/>
            <a:duotone>
              <a:prstClr val="black"/>
              <a:srgbClr val="D9C3A5">
                <a:tint val="50000"/>
                <a:satMod val="180000"/>
              </a:srgbClr>
            </a:duotone>
          </a:blip>
          <a:stretch>
            <a:fillRect/>
          </a:stretch>
        </p:blipFill>
        <p:spPr>
          <a:xfrm>
            <a:off x="4853904" y="7698325"/>
            <a:ext cx="253630" cy="192685"/>
          </a:xfrm>
          <a:prstGeom prst="rect">
            <a:avLst/>
          </a:prstGeom>
        </p:spPr>
      </p:pic>
      <p:sp>
        <p:nvSpPr>
          <p:cNvPr id="1229" name="図形 335"/>
          <p:cNvSpPr/>
          <p:nvPr/>
        </p:nvSpPr>
        <p:spPr>
          <a:xfrm>
            <a:off x="5593709" y="7453396"/>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B</a:t>
            </a:r>
            <a:endParaRPr lang="ja-JP" altLang="en-US" sz="700">
              <a:solidFill>
                <a:schemeClr val="tx1"/>
              </a:solidFill>
            </a:endParaRPr>
          </a:p>
        </p:txBody>
      </p:sp>
      <p:pic>
        <p:nvPicPr>
          <p:cNvPr id="1230" name="図 337"/>
          <p:cNvPicPr/>
          <p:nvPr/>
        </p:nvPicPr>
        <p:blipFill>
          <a:blip r:embed="rId2">
            <a:lum bright="-20000" contrast="-20000"/>
            <a:duotone>
              <a:prstClr val="black"/>
              <a:srgbClr val="D9C3A5">
                <a:tint val="50000"/>
                <a:satMod val="180000"/>
              </a:srgbClr>
            </a:duotone>
          </a:blip>
          <a:stretch>
            <a:fillRect/>
          </a:stretch>
        </p:blipFill>
        <p:spPr>
          <a:xfrm>
            <a:off x="6044780" y="7653464"/>
            <a:ext cx="264221" cy="231932"/>
          </a:xfrm>
          <a:prstGeom prst="rect">
            <a:avLst/>
          </a:prstGeom>
        </p:spPr>
      </p:pic>
      <p:pic>
        <p:nvPicPr>
          <p:cNvPr id="1231" name="図 338"/>
          <p:cNvPicPr>
            <a:picLocks noChangeAspect="1"/>
          </p:cNvPicPr>
          <p:nvPr/>
        </p:nvPicPr>
        <p:blipFill>
          <a:blip r:embed="rId1">
            <a:lum bright="20000"/>
            <a:duotone>
              <a:prstClr val="black"/>
              <a:srgbClr val="D9C3A5">
                <a:tint val="50000"/>
                <a:satMod val="180000"/>
              </a:srgbClr>
            </a:duotone>
          </a:blip>
          <a:stretch>
            <a:fillRect/>
          </a:stretch>
        </p:blipFill>
        <p:spPr>
          <a:xfrm>
            <a:off x="5664663" y="7690177"/>
            <a:ext cx="253630" cy="192685"/>
          </a:xfrm>
          <a:prstGeom prst="rect">
            <a:avLst/>
          </a:prstGeom>
        </p:spPr>
      </p:pic>
      <p:sp>
        <p:nvSpPr>
          <p:cNvPr id="1232" name="図形 343"/>
          <p:cNvSpPr/>
          <p:nvPr/>
        </p:nvSpPr>
        <p:spPr>
          <a:xfrm>
            <a:off x="4709180" y="3587699"/>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sp>
        <p:nvSpPr>
          <p:cNvPr id="1233" name="図形 339"/>
          <p:cNvSpPr/>
          <p:nvPr/>
        </p:nvSpPr>
        <p:spPr>
          <a:xfrm>
            <a:off x="1917001" y="3587698"/>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34" name="図 340"/>
          <p:cNvPicPr>
            <a:picLocks noChangeAspect="1"/>
          </p:cNvPicPr>
          <p:nvPr/>
        </p:nvPicPr>
        <p:blipFill>
          <a:blip r:embed="rId1">
            <a:lum bright="20000"/>
            <a:duotone>
              <a:prstClr val="black"/>
              <a:srgbClr val="D9C3A5">
                <a:tint val="50000"/>
                <a:satMod val="180000"/>
              </a:srgbClr>
            </a:duotone>
          </a:blip>
          <a:stretch>
            <a:fillRect/>
          </a:stretch>
        </p:blipFill>
        <p:spPr>
          <a:xfrm>
            <a:off x="2149141" y="3801654"/>
            <a:ext cx="313025" cy="237808"/>
          </a:xfrm>
          <a:prstGeom prst="rect">
            <a:avLst/>
          </a:prstGeom>
        </p:spPr>
      </p:pic>
      <p:sp>
        <p:nvSpPr>
          <p:cNvPr id="1235" name="図形 341"/>
          <p:cNvSpPr/>
          <p:nvPr/>
        </p:nvSpPr>
        <p:spPr>
          <a:xfrm>
            <a:off x="4795287" y="3768794"/>
            <a:ext cx="611360" cy="256995"/>
          </a:xfrm>
          <a:prstGeom prst="star32">
            <a:avLst/>
          </a:prstGeom>
          <a:no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236" name="図 342"/>
          <p:cNvPicPr>
            <a:picLocks noChangeAspect="1"/>
          </p:cNvPicPr>
          <p:nvPr/>
        </p:nvPicPr>
        <p:blipFill>
          <a:blip r:embed="rId1">
            <a:lum bright="-20000"/>
            <a:duotone>
              <a:prstClr val="black"/>
              <a:srgbClr val="D9C3A5">
                <a:tint val="50000"/>
                <a:satMod val="180000"/>
              </a:srgbClr>
            </a:duotone>
          </a:blip>
          <a:stretch>
            <a:fillRect/>
          </a:stretch>
        </p:blipFill>
        <p:spPr>
          <a:xfrm>
            <a:off x="4955799" y="3826087"/>
            <a:ext cx="290336" cy="220571"/>
          </a:xfrm>
          <a:prstGeom prst="rect">
            <a:avLst/>
          </a:prstGeom>
        </p:spPr>
      </p:pic>
      <p:sp>
        <p:nvSpPr>
          <p:cNvPr id="1237" name="図形 344"/>
          <p:cNvSpPr/>
          <p:nvPr/>
        </p:nvSpPr>
        <p:spPr>
          <a:xfrm>
            <a:off x="3933001" y="3836663"/>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38" name="図形 345"/>
          <p:cNvSpPr/>
          <p:nvPr/>
        </p:nvSpPr>
        <p:spPr>
          <a:xfrm>
            <a:off x="1923582" y="8427535"/>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39" name="図 346"/>
          <p:cNvPicPr>
            <a:picLocks noChangeAspect="1"/>
          </p:cNvPicPr>
          <p:nvPr/>
        </p:nvPicPr>
        <p:blipFill>
          <a:blip r:embed="rId2">
            <a:lum bright="20000"/>
            <a:duotone>
              <a:prstClr val="black"/>
              <a:srgbClr val="D9C3A5">
                <a:tint val="50000"/>
                <a:satMod val="180000"/>
              </a:srgbClr>
            </a:duotone>
          </a:blip>
          <a:stretch>
            <a:fillRect/>
          </a:stretch>
        </p:blipFill>
        <p:spPr>
          <a:xfrm>
            <a:off x="2355582" y="8643535"/>
            <a:ext cx="289873" cy="243384"/>
          </a:xfrm>
          <a:prstGeom prst="rect">
            <a:avLst/>
          </a:prstGeom>
        </p:spPr>
      </p:pic>
      <p:pic>
        <p:nvPicPr>
          <p:cNvPr id="1240" name="図 347"/>
          <p:cNvPicPr>
            <a:picLocks noChangeAspect="1"/>
          </p:cNvPicPr>
          <p:nvPr/>
        </p:nvPicPr>
        <p:blipFill>
          <a:blip r:embed="rId1">
            <a:lum bright="20000"/>
            <a:duotone>
              <a:prstClr val="black"/>
              <a:srgbClr val="D9C3A5">
                <a:tint val="50000"/>
                <a:satMod val="180000"/>
              </a:srgbClr>
            </a:duotone>
          </a:blip>
          <a:stretch>
            <a:fillRect/>
          </a:stretch>
        </p:blipFill>
        <p:spPr>
          <a:xfrm>
            <a:off x="2029952" y="8666850"/>
            <a:ext cx="253630" cy="192685"/>
          </a:xfrm>
          <a:prstGeom prst="rect">
            <a:avLst/>
          </a:prstGeom>
        </p:spPr>
      </p:pic>
      <p:sp>
        <p:nvSpPr>
          <p:cNvPr id="1241" name="図形 351"/>
          <p:cNvSpPr/>
          <p:nvPr/>
        </p:nvSpPr>
        <p:spPr>
          <a:xfrm>
            <a:off x="3933001" y="8681333"/>
            <a:ext cx="439106" cy="167789"/>
          </a:xfrm>
          <a:prstGeom prst="rightArrow">
            <a:avLst/>
          </a:pr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42" name="図形 352"/>
          <p:cNvSpPr/>
          <p:nvPr/>
        </p:nvSpPr>
        <p:spPr>
          <a:xfrm>
            <a:off x="4755557" y="8427534"/>
            <a:ext cx="787292" cy="499091"/>
          </a:xfrm>
          <a:custGeom>
            <a:avLst/>
            <a:gdLst/>
            <a:ahLst/>
            <a:cxnLst/>
            <a:rect l="l" t="t" r="r" b="b"/>
            <a:pathLst>
              <a:path w="21600" h="21600" extrusionOk="1">
                <a:moveTo>
                  <a:pt x="0" y="21600"/>
                </a:moveTo>
                <a:lnTo>
                  <a:pt x="21600" y="21600"/>
                </a:lnTo>
                <a:lnTo>
                  <a:pt x="21600" y="7503"/>
                </a:lnTo>
                <a:lnTo>
                  <a:pt x="10800" y="0"/>
                </a:lnTo>
                <a:lnTo>
                  <a:pt x="7477" y="2558"/>
                </a:lnTo>
                <a:lnTo>
                  <a:pt x="0" y="7503"/>
                </a:lnTo>
                <a:lnTo>
                  <a:pt x="0" y="21600"/>
                </a:lnTo>
                <a:close/>
              </a:path>
            </a:pathLst>
          </a:custGeom>
          <a:solidFill>
            <a:schemeClr val="bg1">
              <a:lumMod val="95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p>
            <a:pPr algn="ctr">
              <a:defRPr lang="ja-JP" altLang="en-US"/>
            </a:pPr>
            <a:r>
              <a:rPr lang="ja-JP" altLang="en-US" sz="1000">
                <a:solidFill>
                  <a:schemeClr val="tx1"/>
                </a:solidFill>
              </a:rPr>
              <a:t>A</a:t>
            </a:r>
            <a:endParaRPr lang="ja-JP" altLang="en-US" sz="700">
              <a:solidFill>
                <a:schemeClr val="tx1"/>
              </a:solidFill>
            </a:endParaRPr>
          </a:p>
        </p:txBody>
      </p:sp>
      <p:pic>
        <p:nvPicPr>
          <p:cNvPr id="1243" name="図 353"/>
          <p:cNvPicPr>
            <a:picLocks noChangeAspect="1"/>
          </p:cNvPicPr>
          <p:nvPr/>
        </p:nvPicPr>
        <p:blipFill>
          <a:blip r:embed="rId2">
            <a:lum bright="20000"/>
            <a:duotone>
              <a:prstClr val="black"/>
              <a:srgbClr val="D9C3A5">
                <a:tint val="50000"/>
                <a:satMod val="180000"/>
              </a:srgbClr>
            </a:duotone>
          </a:blip>
          <a:stretch>
            <a:fillRect/>
          </a:stretch>
        </p:blipFill>
        <p:spPr>
          <a:xfrm>
            <a:off x="5187557" y="8643534"/>
            <a:ext cx="289873" cy="243384"/>
          </a:xfrm>
          <a:prstGeom prst="rect">
            <a:avLst/>
          </a:prstGeom>
        </p:spPr>
      </p:pic>
      <p:pic>
        <p:nvPicPr>
          <p:cNvPr id="1244" name="図 354"/>
          <p:cNvPicPr>
            <a:picLocks noChangeAspect="1"/>
          </p:cNvPicPr>
          <p:nvPr/>
        </p:nvPicPr>
        <p:blipFill>
          <a:blip r:embed="rId1">
            <a:lum bright="20000"/>
            <a:duotone>
              <a:prstClr val="black"/>
              <a:srgbClr val="D9C3A5">
                <a:tint val="50000"/>
                <a:satMod val="180000"/>
              </a:srgbClr>
            </a:duotone>
          </a:blip>
          <a:stretch>
            <a:fillRect/>
          </a:stretch>
        </p:blipFill>
        <p:spPr>
          <a:xfrm>
            <a:off x="4861927" y="8666849"/>
            <a:ext cx="253630" cy="192685"/>
          </a:xfrm>
          <a:prstGeom prst="rect">
            <a:avLst/>
          </a:prstGeom>
        </p:spPr>
      </p:pic>
      <p:pic>
        <p:nvPicPr>
          <p:cNvPr id="1245" name="図 355"/>
          <p:cNvPicPr>
            <a:picLocks noChangeAspect="1"/>
          </p:cNvPicPr>
          <p:nvPr/>
        </p:nvPicPr>
        <p:blipFill>
          <a:blip r:embed="rId3">
            <a:lum bright="-20000" contrast="80000"/>
            <a:duotone>
              <a:prstClr val="black"/>
              <a:srgbClr val="D9C3A5">
                <a:tint val="50000"/>
                <a:satMod val="180000"/>
              </a:srgbClr>
            </a:duotone>
          </a:blip>
          <a:stretch>
            <a:fillRect/>
          </a:stretch>
        </p:blipFill>
        <p:spPr>
          <a:xfrm>
            <a:off x="5241640" y="8260581"/>
            <a:ext cx="352068" cy="327430"/>
          </a:xfrm>
          <a:prstGeom prst="rect">
            <a:avLst/>
          </a:prstGeom>
        </p:spPr>
      </p:pic>
      <p:graphicFrame>
        <p:nvGraphicFramePr>
          <p:cNvPr id="1246" name="四角形 409"/>
          <p:cNvGraphicFramePr>
            <a:graphicFrameLocks noGrp="1"/>
          </p:cNvGraphicFramePr>
          <p:nvPr/>
        </p:nvGraphicFramePr>
        <p:xfrm>
          <a:off x="387647" y="9053640"/>
          <a:ext cx="6248100" cy="795360"/>
        </p:xfrm>
        <a:graphic>
          <a:graphicData uri="http://schemas.openxmlformats.org/drawingml/2006/table">
            <a:tbl>
              <a:tblPr firstRow="1" bandRow="1">
                <a:tableStyleId>{5940675A-B579-460E-94D1-54222C63F5DA}</a:tableStyleId>
              </a:tblPr>
              <a:tblGrid>
                <a:gridCol w="1562025"/>
                <a:gridCol w="1562025"/>
                <a:gridCol w="1562025"/>
                <a:gridCol w="1562025"/>
              </a:tblGrid>
              <a:tr h="347174">
                <a:tc>
                  <a:txBody>
                    <a:bodyPr/>
                    <a:lstStyle/>
                    <a:p>
                      <a:pPr algn="ctr"/>
                      <a:r>
                        <a:rPr kumimoji="1" lang="ja-JP" altLang="en-US" sz="1100" b="1" dirty="0"/>
                        <a:t>基礎ポイント</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c>
                  <a:txBody>
                    <a:bodyPr/>
                    <a:lstStyle/>
                    <a:p>
                      <a:pPr algn="ctr"/>
                      <a:r>
                        <a:rPr kumimoji="1" lang="ja-JP" altLang="en-US" sz="1100" b="1" dirty="0"/>
                        <a:t>出荷データ</a:t>
                      </a:r>
                      <a:endParaRPr kumimoji="1" lang="ja-JP" altLang="en-US" sz="1100" b="1" dirty="0"/>
                    </a:p>
                    <a:p>
                      <a:pPr algn="ctr"/>
                      <a:r>
                        <a:rPr kumimoji="1" lang="ja-JP" altLang="en-US" sz="1100" b="1" dirty="0"/>
                        <a:t>接続加算</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c>
                  <a:txBody>
                    <a:bodyPr/>
                    <a:lstStyle/>
                    <a:p>
                      <a:pPr algn="ctr"/>
                      <a:r>
                        <a:rPr kumimoji="1" lang="ja-JP" altLang="en-US" sz="1100" b="1" dirty="0"/>
                        <a:t>環境データ</a:t>
                      </a:r>
                      <a:endParaRPr kumimoji="1" lang="ja-JP" altLang="en-US" sz="1100" b="1" dirty="0"/>
                    </a:p>
                    <a:p>
                      <a:pPr algn="ctr"/>
                      <a:r>
                        <a:rPr kumimoji="1" lang="ja-JP" altLang="en-US" sz="1100" b="1" dirty="0"/>
                        <a:t>接続加算</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c>
                  <a:txBody>
                    <a:bodyPr/>
                    <a:lstStyle/>
                    <a:p>
                      <a:pPr algn="ctr"/>
                      <a:r>
                        <a:rPr kumimoji="1" lang="ja-JP" altLang="en-US" sz="1100" b="1" dirty="0"/>
                        <a:t>申請ポイント</a:t>
                      </a:r>
                      <a:endParaRPr kumimoji="1" lang="ja-JP" altLang="en-US" sz="1100" b="1" dirty="0"/>
                    </a:p>
                    <a:p>
                      <a:pPr algn="ctr"/>
                      <a:r>
                        <a:rPr kumimoji="1" lang="ja-JP" altLang="en-US" sz="1100" b="1" dirty="0"/>
                        <a:t>合計</a:t>
                      </a:r>
                      <a:endParaRPr kumimoji="1" lang="ja-JP" altLang="en-US" sz="1400" b="1" dirty="0"/>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2"/>
                    </a:solidFill>
                  </a:tcPr>
                </a:tc>
              </a:tr>
              <a:tr h="340743">
                <a:tc>
                  <a:txBody>
                    <a:bodyPr/>
                    <a:lstStyle/>
                    <a:p>
                      <a:pPr algn="ct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endParaRPr kumimoji="1" lang="ja-JP" altLang="en-US" b="1" dirty="0">
                        <a:solidFill>
                          <a:srgbClr val="FF0000"/>
                        </a:solidFill>
                        <a:latin typeface="HGP創英角ﾎﾟｯﾌﾟ体"/>
                        <a:ea typeface="HGP創英角ﾎﾟｯﾌﾟ体"/>
                      </a:endParaRPr>
                    </a:p>
                  </a:txBody>
                  <a:tcPr marL="91440" marR="91440" marT="45720" marB="45720" vert="horz" anchor="ctr" anchorCtr="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bl>
          </a:graphicData>
        </a:graphic>
      </p:graphicFrame>
      <p:sp>
        <p:nvSpPr>
          <p:cNvPr id="1247" name="テキスト 410"/>
          <p:cNvSpPr txBox="1"/>
          <p:nvPr/>
        </p:nvSpPr>
        <p:spPr>
          <a:xfrm>
            <a:off x="383997" y="449840"/>
            <a:ext cx="6251405" cy="337661"/>
          </a:xfrm>
          <a:prstGeom prst="rect">
            <a:avLst/>
          </a:prstGeom>
          <a:ln w="12700">
            <a:solidFill>
              <a:schemeClr val="tx1">
                <a:lumMod val="75000"/>
                <a:lumOff val="25000"/>
              </a:schemeClr>
            </a:solidFill>
          </a:ln>
        </p:spPr>
        <p:txBody>
          <a:bodyPr wrap="square">
            <a:spAutoFit/>
          </a:bodyPr>
          <a:p>
            <a:pPr>
              <a:defRPr lang="ja-JP" altLang="en-US"/>
            </a:pPr>
            <a:r>
              <a:rPr lang="ja-JP" altLang="en-US" sz="1400" b="1" u="none"/>
              <a:t>農家名：　　　　　</a:t>
            </a:r>
            <a:r>
              <a:rPr lang="ja-JP" altLang="en-US" sz="1600" b="1" u="none"/>
              <a:t>　</a:t>
            </a:r>
            <a:r>
              <a:rPr lang="ja-JP" altLang="en-US" sz="1400" b="1" u="none"/>
              <a:t>　　　　　　ハウス名：　</a:t>
            </a:r>
            <a:r>
              <a:rPr lang="ja-JP" altLang="en-US" sz="1400" b="1" u="none"/>
              <a:t>　</a:t>
            </a:r>
            <a:r>
              <a:rPr lang="ja-JP" altLang="en-US" sz="1400" b="1" u="none"/>
              <a:t>　　　　　　　　　　　　　　</a:t>
            </a:r>
            <a:endParaRPr lang="ja-JP" altLang="en-US" b="1" u="none"/>
          </a:p>
        </p:txBody>
      </p:sp>
      <p:sp>
        <p:nvSpPr>
          <p:cNvPr id="1248" name="テキスト 398"/>
          <p:cNvSpPr txBox="1"/>
          <p:nvPr/>
        </p:nvSpPr>
        <p:spPr>
          <a:xfrm>
            <a:off x="5552416" y="1670902"/>
            <a:ext cx="1116584" cy="506938"/>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・環境測定装置</a:t>
            </a:r>
            <a:endParaRPr lang="ja-JP" altLang="en-US" sz="900">
              <a:latin typeface="+mn-ea"/>
              <a:ea typeface="+mn-ea"/>
            </a:endParaRPr>
          </a:p>
          <a:p>
            <a:pPr>
              <a:defRPr lang="ja-JP" altLang="en-US"/>
            </a:pPr>
            <a:r>
              <a:rPr lang="ja-JP" altLang="en-US" sz="900">
                <a:latin typeface="+mn-ea"/>
                <a:ea typeface="+mn-ea"/>
              </a:rPr>
              <a:t>・炭酸ガス発生機</a:t>
            </a:r>
            <a:endParaRPr lang="ja-JP" altLang="en-US" sz="900">
              <a:latin typeface="+mn-ea"/>
              <a:ea typeface="+mn-ea"/>
            </a:endParaRPr>
          </a:p>
        </p:txBody>
      </p:sp>
      <p:sp>
        <p:nvSpPr>
          <p:cNvPr id="1249" name="テキスト 399"/>
          <p:cNvSpPr txBox="1"/>
          <p:nvPr/>
        </p:nvSpPr>
        <p:spPr>
          <a:xfrm>
            <a:off x="5552416" y="4689335"/>
            <a:ext cx="1116584"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・炭酸ガス発生機</a:t>
            </a:r>
            <a:endParaRPr lang="ja-JP" altLang="en-US" sz="900">
              <a:latin typeface="+mn-ea"/>
              <a:ea typeface="+mn-ea"/>
            </a:endParaRPr>
          </a:p>
        </p:txBody>
      </p:sp>
      <p:sp>
        <p:nvSpPr>
          <p:cNvPr id="1250" name="テキスト 400"/>
          <p:cNvSpPr txBox="1"/>
          <p:nvPr/>
        </p:nvSpPr>
        <p:spPr>
          <a:xfrm>
            <a:off x="5589000" y="2745401"/>
            <a:ext cx="1037263"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・通信ボックス</a:t>
            </a:r>
            <a:endParaRPr lang="ja-JP" altLang="en-US" sz="900">
              <a:latin typeface="+mn-ea"/>
              <a:ea typeface="+mn-ea"/>
            </a:endParaRPr>
          </a:p>
        </p:txBody>
      </p:sp>
      <p:sp>
        <p:nvSpPr>
          <p:cNvPr id="1251" name="テキスト 401"/>
          <p:cNvSpPr txBox="1"/>
          <p:nvPr/>
        </p:nvSpPr>
        <p:spPr>
          <a:xfrm>
            <a:off x="5619257" y="3700841"/>
            <a:ext cx="1049743" cy="348999"/>
          </a:xfrm>
          <a:prstGeom prst="rect">
            <a:avLst/>
          </a:prstGeom>
        </p:spPr>
        <p:txBody>
          <a:bodyPr wrap="square" lIns="36000" tIns="36000" rIns="36000" bIns="36000" anchor="ctr" anchorCtr="0">
            <a:spAutoFit/>
          </a:bodyPr>
          <a:p>
            <a:pPr>
              <a:defRPr lang="ja-JP" altLang="en-US"/>
            </a:pPr>
            <a:r>
              <a:rPr lang="ja-JP" altLang="en-US" sz="900">
                <a:latin typeface="+mn-ea"/>
                <a:ea typeface="+mn-ea"/>
              </a:rPr>
              <a:t>（高度化）</a:t>
            </a:r>
            <a:endParaRPr lang="ja-JP" altLang="en-US" sz="900">
              <a:latin typeface="+mn-ea"/>
              <a:ea typeface="+mn-ea"/>
            </a:endParaRPr>
          </a:p>
          <a:p>
            <a:pPr>
              <a:defRPr lang="ja-JP" altLang="en-US"/>
            </a:pPr>
            <a:r>
              <a:rPr lang="ja-JP" altLang="en-US" sz="900">
                <a:latin typeface="+mn-ea"/>
                <a:ea typeface="+mn-ea"/>
              </a:rPr>
              <a:t>・</a:t>
            </a:r>
            <a:r>
              <a:rPr lang="ja-JP" altLang="en-US" sz="900">
                <a:latin typeface="+mn-ea"/>
                <a:ea typeface="+mn-ea"/>
              </a:rPr>
              <a:t>環境測定装置</a:t>
            </a:r>
            <a:endParaRPr lang="ja-JP" altLang="en-US" sz="900">
              <a:latin typeface="+mn-ea"/>
              <a:ea typeface="+mn-ea"/>
            </a:endParaRPr>
          </a:p>
        </p:txBody>
      </p:sp>
      <p:sp>
        <p:nvSpPr>
          <p:cNvPr id="1252" name="テキスト 402"/>
          <p:cNvSpPr txBox="1"/>
          <p:nvPr/>
        </p:nvSpPr>
        <p:spPr>
          <a:xfrm>
            <a:off x="5552416" y="5697401"/>
            <a:ext cx="1116584"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・環境測定装置</a:t>
            </a:r>
            <a:endParaRPr lang="ja-JP" altLang="en-US" sz="900">
              <a:latin typeface="+mn-ea"/>
              <a:ea typeface="+mn-ea"/>
            </a:endParaRPr>
          </a:p>
        </p:txBody>
      </p:sp>
      <p:sp>
        <p:nvSpPr>
          <p:cNvPr id="1253" name="テキスト 403"/>
          <p:cNvSpPr txBox="1"/>
          <p:nvPr/>
        </p:nvSpPr>
        <p:spPr>
          <a:xfrm>
            <a:off x="5624416" y="8585840"/>
            <a:ext cx="1116584" cy="368439"/>
          </a:xfrm>
          <a:prstGeom prst="rect">
            <a:avLst/>
          </a:prstGeom>
        </p:spPr>
        <p:txBody>
          <a:bodyPr wrap="square">
            <a:spAutoFit/>
          </a:bodyPr>
          <a:p>
            <a:pPr>
              <a:defRPr lang="ja-JP" altLang="en-US"/>
            </a:pPr>
            <a:r>
              <a:rPr lang="ja-JP" altLang="en-US" sz="900">
                <a:latin typeface="+mn-ea"/>
                <a:ea typeface="+mn-ea"/>
              </a:rPr>
              <a:t>(追加)</a:t>
            </a:r>
            <a:endParaRPr lang="ja-JP" altLang="en-US" sz="900">
              <a:latin typeface="+mn-ea"/>
              <a:ea typeface="+mn-ea"/>
            </a:endParaRPr>
          </a:p>
          <a:p>
            <a:pPr>
              <a:defRPr lang="ja-JP" altLang="en-US"/>
            </a:pPr>
            <a:r>
              <a:rPr lang="ja-JP" altLang="en-US" sz="900">
                <a:latin typeface="+mn-ea"/>
                <a:ea typeface="+mn-ea"/>
              </a:rPr>
              <a:t>・自動開閉装置</a:t>
            </a:r>
            <a:endParaRPr lang="ja-JP" altLang="en-US" sz="900">
              <a:latin typeface="+mn-ea"/>
              <a:ea typeface="+mn-ea"/>
            </a:endParaRPr>
          </a:p>
        </p:txBody>
      </p:sp>
      <p:sp>
        <p:nvSpPr>
          <p:cNvPr id="1254" name="テキスト 404"/>
          <p:cNvSpPr txBox="1"/>
          <p:nvPr/>
        </p:nvSpPr>
        <p:spPr>
          <a:xfrm>
            <a:off x="4659056" y="7223456"/>
            <a:ext cx="2297944" cy="229939"/>
          </a:xfrm>
          <a:prstGeom prst="rect">
            <a:avLst/>
          </a:prstGeom>
        </p:spPr>
        <p:txBody>
          <a:bodyPr wrap="square">
            <a:spAutoFit/>
          </a:bodyPr>
          <a:p>
            <a:pPr>
              <a:defRPr lang="ja-JP" altLang="en-US"/>
            </a:pPr>
            <a:r>
              <a:rPr lang="ja-JP" altLang="en-US" sz="900">
                <a:latin typeface="+mn-ea"/>
                <a:ea typeface="+mn-ea"/>
              </a:rPr>
              <a:t>(Bハウスへ追加)</a:t>
            </a:r>
            <a:r>
              <a:rPr lang="ja-JP" altLang="en-US" sz="900">
                <a:latin typeface="+mn-ea"/>
                <a:ea typeface="+mn-ea"/>
              </a:rPr>
              <a:t>・炭酸ガス発生機</a:t>
            </a:r>
            <a:endParaRPr lang="ja-JP" altLang="en-US" sz="900">
              <a:latin typeface="+mn-ea"/>
              <a:ea typeface="+mn-ea"/>
            </a:endParaRPr>
          </a:p>
        </p:txBody>
      </p:sp>
      <p:sp>
        <p:nvSpPr>
          <p:cNvPr id="1255" name="テキスト 405"/>
          <p:cNvSpPr txBox="1"/>
          <p:nvPr/>
        </p:nvSpPr>
        <p:spPr>
          <a:xfrm>
            <a:off x="3861000" y="6267901"/>
            <a:ext cx="2907319" cy="229939"/>
          </a:xfrm>
          <a:prstGeom prst="rect">
            <a:avLst/>
          </a:prstGeom>
        </p:spPr>
        <p:txBody>
          <a:bodyPr wrap="square">
            <a:spAutoFit/>
          </a:bodyPr>
          <a:p>
            <a:pPr>
              <a:defRPr lang="ja-JP" altLang="en-US"/>
            </a:pPr>
            <a:r>
              <a:rPr lang="ja-JP" altLang="en-US" sz="900">
                <a:latin typeface="+mn-ea"/>
                <a:ea typeface="+mn-ea"/>
              </a:rPr>
              <a:t>(Bハウスへ追加)</a:t>
            </a:r>
            <a:r>
              <a:rPr lang="ja-JP" altLang="en-US" sz="900">
                <a:latin typeface="+mn-ea"/>
                <a:ea typeface="+mn-ea"/>
              </a:rPr>
              <a:t>・環境測定装置・炭酸ガス発生機</a:t>
            </a:r>
            <a:endParaRPr lang="ja-JP" altLang="en-US" sz="900">
              <a:latin typeface="+mn-ea"/>
              <a:ea typeface="+mn-ea"/>
            </a:endParaRPr>
          </a:p>
        </p:txBody>
      </p:sp>
      <p:pic>
        <p:nvPicPr>
          <p:cNvPr id="1256" name="図 79"/>
          <p:cNvPicPr>
            <a:picLocks noChangeAspect="1"/>
          </p:cNvPicPr>
          <p:nvPr/>
        </p:nvPicPr>
        <p:blipFill>
          <a:blip r:embed="rId4">
            <a:lum bright="-20000"/>
          </a:blip>
          <a:srcRect l="18788" t="15363" r="62816" b="65620"/>
          <a:stretch>
            <a:fillRect/>
          </a:stretch>
        </p:blipFill>
        <p:spPr>
          <a:xfrm>
            <a:off x="4459041" y="2691888"/>
            <a:ext cx="290315" cy="178662"/>
          </a:xfrm>
          <a:prstGeom prst="rect">
            <a:avLst/>
          </a:prstGeom>
        </p:spPr>
      </p:pic>
      <p:sp>
        <p:nvSpPr>
          <p:cNvPr id="1257" name="図形 80"/>
          <p:cNvSpPr>
            <a:spLocks noChangeAspect="1"/>
          </p:cNvSpPr>
          <p:nvPr/>
        </p:nvSpPr>
        <p:spPr>
          <a:xfrm rot="6000000">
            <a:off x="4641747" y="2612332"/>
            <a:ext cx="156108" cy="111348"/>
          </a:xfrm>
          <a:prstGeom prst="lightningBolt">
            <a:avLst/>
          </a:prstGeom>
          <a:solidFill>
            <a:srgbClr val="FFE69A"/>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258" name="テキスト 158"/>
          <p:cNvSpPr txBox="1"/>
          <p:nvPr/>
        </p:nvSpPr>
        <p:spPr>
          <a:xfrm>
            <a:off x="5517000" y="71437"/>
            <a:ext cx="1129791" cy="306884"/>
          </a:xfrm>
          <a:prstGeom prst="rect">
            <a:avLst/>
          </a:prstGeom>
          <a:ln>
            <a:solidFill>
              <a:schemeClr val="tx1"/>
            </a:solidFill>
          </a:ln>
        </p:spPr>
        <p:txBody>
          <a:bodyPr>
            <a:spAutoFit/>
          </a:bodyPr>
          <a:p>
            <a:pPr algn="ctr">
              <a:defRPr lang="ja-JP" altLang="en-US"/>
            </a:pPr>
            <a:r>
              <a:rPr lang="ja-JP" altLang="en-US" sz="1400" b="1"/>
              <a:t>別紙１</a:t>
            </a:r>
            <a:endParaRPr lang="ja-JP" altLang="en-US" b="1"/>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2</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437091</dc:creator>
  <cp:lastModifiedBy>446437</cp:lastModifiedBy>
  <dcterms:created xsi:type="dcterms:W3CDTF">2019-11-21T07:23:48Z</dcterms:created>
  <dcterms:modified xsi:type="dcterms:W3CDTF">2022-04-14T02:46:17Z</dcterms:modified>
  <cp:revision>84</cp:revision>
</cp:coreProperties>
</file>

<file path=docProps/custom.xml><?xml version="1.0" encoding="utf-8"?>
<Properties xmlns:vt="http://schemas.openxmlformats.org/officeDocument/2006/docPropsVTypes" xmlns="http://schemas.openxmlformats.org/officeDocument/2006/custom-properties"/>
</file>