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708" r:id="rId2"/>
  </p:sldMasterIdLst>
  <p:notesMasterIdLst>
    <p:notesMasterId r:id="rId3"/>
  </p:notesMasterIdLst>
  <p:sldIdLst>
    <p:sldId id="256" r:id="rId4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980"/>
    <p:restoredTop sz="94660"/>
  </p:normalViewPr>
  <p:slideViewPr>
    <p:cSldViewPr>
      <p:cViewPr>
        <p:scale>
          <a:sx n="100" d="100"/>
          <a:sy n="100" d="100"/>
        </p:scale>
        <p:origin x="-1866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989" y="0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5040D22C-91C4-484E-8F75-5F2CA4721BD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1102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43305" y="685221"/>
            <a:ext cx="2571388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ja-JP" altLang="en-US"/>
          </a:p>
        </p:txBody>
      </p:sp>
      <p:sp>
        <p:nvSpPr>
          <p:cNvPr id="1103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959" y="4343110"/>
            <a:ext cx="5486084" cy="4115670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4772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989" y="8684772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492544EE-9117-42CA-A795-9A2A260689D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18" name="四角形 7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19" name="四角形 8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20" name="四角形 9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492544EE-9117-42CA-A795-9A2A260689D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342900" y="2203737"/>
            <a:ext cx="6172200" cy="179219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342900" y="4123950"/>
            <a:ext cx="6172200" cy="30723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2315751"/>
            <a:ext cx="6172200" cy="5648626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59819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59819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0" y="2315751"/>
            <a:ext cx="6172200" cy="570845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342900" y="3931929"/>
            <a:ext cx="6172200" cy="1408156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1579666"/>
            <a:ext cx="6172200" cy="2352263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5753"/>
            <a:ext cx="2978088" cy="56486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10009" y="2315753"/>
            <a:ext cx="3005091" cy="56486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8"/>
            <a:ext cx="2978088" cy="8530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2978088" cy="506454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537012" y="2046818"/>
            <a:ext cx="2978088" cy="8530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37012" y="2899833"/>
            <a:ext cx="2978088" cy="506454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1" y="364066"/>
            <a:ext cx="2256235" cy="1549401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26922" y="364069"/>
            <a:ext cx="3545579" cy="75231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267744"/>
            <a:ext cx="2256234" cy="569663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252187"/>
            <a:ext cx="4114800" cy="755652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283524"/>
            <a:ext cx="4114800" cy="58384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068279"/>
            <a:ext cx="4114800" cy="896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889829" y="8316416"/>
            <a:ext cx="3078342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558204"/>
            <a:ext cx="6172200" cy="13254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5751"/>
            <a:ext cx="6172200" cy="5708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316416"/>
            <a:ext cx="1411914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076183" y="8316416"/>
            <a:ext cx="1438917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Layout" Target="../slideLayouts/slideLayout1.xml" /><Relationship Id="rId3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正方形/長方形 17"/>
          <p:cNvSpPr>
            <a:spLocks noChangeArrowheads="1"/>
          </p:cNvSpPr>
          <p:nvPr/>
        </p:nvSpPr>
        <p:spPr>
          <a:xfrm>
            <a:off x="290623" y="484006"/>
            <a:ext cx="6284324" cy="138410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28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千葉県で</a:t>
            </a:r>
            <a:r>
              <a:rPr lang="ja-JP" altLang="en-US" sz="28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国内１１例目</a:t>
            </a:r>
            <a:endParaRPr lang="ja-JP" altLang="en-US" sz="2800" u="sng" dirty="0">
              <a:solidFill>
                <a:srgbClr val="FF0000"/>
              </a:solidFill>
              <a:latin typeface="HG創英角ﾎﾟｯﾌﾟ体" pitchFamily="49" charset="-128"/>
              <a:ea typeface="HG創英角ﾎﾟｯﾌﾟ体" pitchFamily="49" charset="-128"/>
              <a:cs typeface="HG丸ｺﾞｼｯｸM-PRO" pitchFamily="50" charset="-128"/>
            </a:endParaRPr>
          </a:p>
          <a:p>
            <a:pPr algn="ctr" eaLnBrk="1" hangingPunct="1"/>
            <a:r>
              <a:rPr lang="ja-JP" altLang="en-US" sz="28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高病原性</a:t>
            </a:r>
            <a:r>
              <a:rPr lang="ja-JP" altLang="en-US" sz="28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鳥インフルエンザ</a:t>
            </a:r>
            <a:endParaRPr lang="ja-JP" altLang="en-US" sz="2800" u="sng" dirty="0">
              <a:solidFill>
                <a:srgbClr val="FF0000"/>
              </a:solidFill>
              <a:latin typeface="HG創英角ﾎﾟｯﾌﾟ体" pitchFamily="49" charset="-128"/>
              <a:ea typeface="HG創英角ﾎﾟｯﾌﾟ体" pitchFamily="49" charset="-128"/>
              <a:cs typeface="HG丸ｺﾞｼｯｸM-PRO" pitchFamily="50" charset="-128"/>
            </a:endParaRPr>
          </a:p>
          <a:p>
            <a:pPr algn="ctr" eaLnBrk="1" hangingPunct="1"/>
            <a:r>
              <a:rPr lang="ja-JP" altLang="en-US" sz="28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が</a:t>
            </a:r>
            <a:r>
              <a:rPr lang="ja-JP" altLang="en-US" sz="28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確認されました！</a:t>
            </a:r>
            <a:endParaRPr lang="ja-JP" altLang="en-US" sz="2800" u="sng" dirty="0">
              <a:solidFill>
                <a:srgbClr val="FF0000"/>
              </a:solidFill>
              <a:latin typeface="HG創英角ﾎﾟｯﾌﾟ体" pitchFamily="49" charset="-128"/>
              <a:ea typeface="HG創英角ﾎﾟｯﾌﾟ体" pitchFamily="49" charset="-128"/>
              <a:cs typeface="HG丸ｺﾞｼｯｸM-PRO" pitchFamily="50" charset="-128"/>
            </a:endParaRPr>
          </a:p>
        </p:txBody>
      </p:sp>
      <p:sp>
        <p:nvSpPr>
          <p:cNvPr id="1108" name="正方形/長方形 9"/>
          <p:cNvSpPr/>
          <p:nvPr/>
        </p:nvSpPr>
        <p:spPr>
          <a:xfrm>
            <a:off x="4793919" y="163051"/>
            <a:ext cx="1737939" cy="3209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100" b="1" dirty="0">
                <a:solidFill>
                  <a:schemeClr val="tx1"/>
                </a:solidFill>
              </a:rPr>
              <a:t>衛生情報鳥２０２４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－１</a:t>
            </a:r>
            <a:endParaRPr lang="ja-JP" altLang="en-US" sz="1100" b="1" dirty="0">
              <a:solidFill>
                <a:schemeClr val="tx1"/>
              </a:solidFill>
            </a:endParaRPr>
          </a:p>
        </p:txBody>
      </p:sp>
      <p:sp>
        <p:nvSpPr>
          <p:cNvPr id="1109" name="テキスト 12"/>
          <p:cNvSpPr txBox="1"/>
          <p:nvPr/>
        </p:nvSpPr>
        <p:spPr>
          <a:xfrm>
            <a:off x="909000" y="7581395"/>
            <a:ext cx="6089439" cy="399217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endParaRPr lang="ja-JP" altLang="en-US" sz="2000"/>
          </a:p>
        </p:txBody>
      </p:sp>
      <p:sp>
        <p:nvSpPr>
          <p:cNvPr id="1110" name="テキスト 10"/>
          <p:cNvSpPr txBox="1"/>
          <p:nvPr/>
        </p:nvSpPr>
        <p:spPr>
          <a:xfrm>
            <a:off x="193700" y="7581395"/>
            <a:ext cx="6470601" cy="144565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200">
                <a:latin typeface="HG丸ｺﾞｼｯｸM-PRO"/>
                <a:ea typeface="HG丸ｺﾞｼｯｸM-PRO"/>
              </a:rPr>
              <a:t>　　問い合わせ先：</a:t>
            </a:r>
            <a:r>
              <a:rPr lang="ja-JP" altLang="en-US" sz="1400">
                <a:latin typeface="HG丸ｺﾞｼｯｸM-PRO"/>
                <a:ea typeface="HG丸ｺﾞｼｯｸM-PRO"/>
              </a:rPr>
              <a:t>高知県西部家畜保健衛生所</a:t>
            </a:r>
            <a:endParaRPr lang="ja-JP" altLang="en-US" sz="1400">
              <a:latin typeface="HG丸ｺﾞｼｯｸM-PRO"/>
              <a:ea typeface="HG丸ｺﾞｼｯｸM-PRO"/>
            </a:endParaRPr>
          </a:p>
          <a:p>
            <a:pPr>
              <a:defRPr lang="ja-JP" altLang="en-US"/>
            </a:pPr>
            <a:r>
              <a:rPr lang="ja-JP" altLang="en-US" sz="1400">
                <a:latin typeface="HG丸ｺﾞｼｯｸM-PRO"/>
                <a:ea typeface="HG丸ｺﾞｼｯｸM-PRO"/>
              </a:rPr>
              <a:t>　</a:t>
            </a:r>
            <a:r>
              <a:rPr lang="ja-JP" altLang="en-US" sz="1400">
                <a:latin typeface="HG丸ｺﾞｼｯｸM-PRO"/>
                <a:ea typeface="HG丸ｺﾞｼｯｸM-PRO"/>
              </a:rPr>
              <a:t>　</a:t>
            </a:r>
            <a:r>
              <a:rPr lang="ja-JP" altLang="en-US" sz="1400">
                <a:latin typeface="HG丸ｺﾞｼｯｸM-PRO"/>
                <a:ea typeface="HG丸ｺﾞｼｯｸM-PRO"/>
              </a:rPr>
              <a:t>　</a:t>
            </a:r>
            <a:r>
              <a:rPr lang="ja-JP" altLang="en-US" sz="1400">
                <a:latin typeface="HG丸ｺﾞｼｯｸM-PRO"/>
                <a:ea typeface="HG丸ｺﾞｼｯｸM-PRO"/>
              </a:rPr>
              <a:t>　</a:t>
            </a:r>
            <a:r>
              <a:rPr lang="ja-JP" altLang="en-US" sz="1400">
                <a:latin typeface="HG丸ｺﾞｼｯｸM-PRO"/>
                <a:ea typeface="HG丸ｺﾞｼｯｸM-PRO"/>
              </a:rPr>
              <a:t>　</a:t>
            </a:r>
            <a:r>
              <a:rPr lang="ja-JP" altLang="en-US" sz="1400">
                <a:latin typeface="HG丸ｺﾞｼｯｸM-PRO"/>
                <a:ea typeface="HG丸ｺﾞｼｯｸM-PRO"/>
              </a:rPr>
              <a:t>　</a:t>
            </a:r>
            <a:r>
              <a:rPr lang="ja-JP" altLang="en-US" sz="1400">
                <a:latin typeface="HG丸ｺﾞｼｯｸM-PRO"/>
                <a:ea typeface="HG丸ｺﾞｼｯｸM-PRO"/>
              </a:rPr>
              <a:t>　　</a:t>
            </a:r>
            <a:r>
              <a:rPr lang="ja-JP" altLang="en-US" sz="1400">
                <a:latin typeface="HG丸ｺﾞｼｯｸM-PRO"/>
                <a:ea typeface="HG丸ｺﾞｼｯｸM-PRO"/>
              </a:rPr>
              <a:t>電話：0880-24-0050</a:t>
            </a:r>
            <a:endParaRPr lang="ja-JP" altLang="en-US" sz="1400">
              <a:latin typeface="HG丸ｺﾞｼｯｸM-PRO"/>
              <a:ea typeface="HG丸ｺﾞｼｯｸM-PRO"/>
            </a:endParaRPr>
          </a:p>
          <a:p>
            <a:pPr>
              <a:defRPr lang="ja-JP" altLang="en-US"/>
            </a:pPr>
            <a:endParaRPr lang="ja-JP" altLang="en-US" sz="12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200">
                <a:latin typeface="HG丸ｺﾞｼｯｸM-PRO"/>
                <a:ea typeface="HG丸ｺﾞｼｯｸM-PRO"/>
              </a:rPr>
              <a:t>　</a:t>
            </a:r>
            <a:r>
              <a:rPr lang="ja-JP" altLang="en-US" sz="1200">
                <a:latin typeface="HG丸ｺﾞｼｯｸM-PRO"/>
                <a:ea typeface="HG丸ｺﾞｼｯｸM-PRO"/>
              </a:rPr>
              <a:t>　</a:t>
            </a:r>
            <a:r>
              <a:rPr lang="ja-JP" altLang="en-US" sz="1200">
                <a:latin typeface="HG丸ｺﾞｼｯｸM-PRO"/>
                <a:ea typeface="HG丸ｺﾞｼｯｸM-PRO"/>
              </a:rPr>
              <a:t>　</a:t>
            </a:r>
            <a:r>
              <a:rPr lang="ja-JP" altLang="en-US" sz="1200">
                <a:latin typeface="HG丸ｺﾞｼｯｸM-PRO"/>
                <a:ea typeface="HG丸ｺﾞｼｯｸM-PRO"/>
              </a:rPr>
              <a:t>　</a:t>
            </a:r>
            <a:r>
              <a:rPr lang="ja-JP" altLang="en-US" sz="1200">
                <a:latin typeface="HG丸ｺﾞｼｯｸM-PRO"/>
                <a:ea typeface="HG丸ｺﾞｼｯｸM-PRO"/>
              </a:rPr>
              <a:t>　   </a:t>
            </a:r>
            <a:r>
              <a:rPr lang="ja-JP" altLang="en-US" sz="1200">
                <a:latin typeface="HG丸ｺﾞｼｯｸM-PRO"/>
                <a:ea typeface="HG丸ｺﾞｼｯｸM-PRO"/>
              </a:rPr>
              <a:t>　　　</a:t>
            </a:r>
            <a:r>
              <a:rPr lang="ja-JP" altLang="en-US" sz="1200">
                <a:latin typeface="HG丸ｺﾞｼｯｸM-PRO"/>
                <a:ea typeface="HG丸ｺﾞｼｯｸM-PRO"/>
              </a:rPr>
              <a:t>夜間・休日：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200">
                <a:latin typeface="HG丸ｺﾞｼｯｸM-PRO"/>
                <a:ea typeface="HG丸ｺﾞｼｯｸM-PRO"/>
              </a:rPr>
              <a:t>　</a:t>
            </a:r>
            <a:r>
              <a:rPr lang="ja-JP" altLang="en-US" sz="1200">
                <a:latin typeface="HG丸ｺﾞｼｯｸM-PRO"/>
                <a:ea typeface="HG丸ｺﾞｼｯｸM-PRO"/>
              </a:rPr>
              <a:t>　</a:t>
            </a:r>
            <a:r>
              <a:rPr lang="ja-JP" altLang="en-US" sz="1200">
                <a:latin typeface="HG丸ｺﾞｼｯｸM-PRO"/>
                <a:ea typeface="HG丸ｺﾞｼｯｸM-PRO"/>
              </a:rPr>
              <a:t>　</a:t>
            </a:r>
            <a:r>
              <a:rPr lang="ja-JP" altLang="en-US" sz="1200">
                <a:latin typeface="HG丸ｺﾞｼｯｸM-PRO"/>
                <a:ea typeface="HG丸ｺﾞｼｯｸM-PRO"/>
              </a:rPr>
              <a:t>　</a:t>
            </a:r>
            <a:r>
              <a:rPr lang="ja-JP" altLang="en-US" sz="1200">
                <a:latin typeface="HG丸ｺﾞｼｯｸM-PRO"/>
                <a:ea typeface="HG丸ｺﾞｼｯｸM-PRO"/>
              </a:rPr>
              <a:t>　</a:t>
            </a:r>
            <a:r>
              <a:rPr lang="ja-JP" altLang="en-US" sz="1200">
                <a:latin typeface="HG丸ｺﾞｼｯｸM-PRO"/>
                <a:ea typeface="HG丸ｺﾞｼｯｸM-PRO"/>
              </a:rPr>
              <a:t>　</a:t>
            </a:r>
            <a:r>
              <a:rPr lang="ja-JP" altLang="en-US" sz="1200">
                <a:latin typeface="HG丸ｺﾞｼｯｸM-PRO"/>
                <a:ea typeface="HG丸ｺﾞｼｯｸM-PRO"/>
              </a:rPr>
              <a:t>　　　</a:t>
            </a:r>
            <a:r>
              <a:rPr lang="ja-JP" altLang="en-US" sz="1200">
                <a:latin typeface="HG丸ｺﾞｼｯｸM-PRO"/>
                <a:ea typeface="HG丸ｺﾞｼｯｸM-PRO"/>
              </a:rPr>
              <a:t>080-1999-8324</a:t>
            </a:r>
            <a:r>
              <a:rPr lang="ja-JP" altLang="en-US" sz="1200">
                <a:latin typeface="HG丸ｺﾞｼｯｸM-PRO"/>
                <a:ea typeface="HG丸ｺﾞｼｯｸM-PRO"/>
              </a:rPr>
              <a:t>（旧</a:t>
            </a:r>
            <a:r>
              <a:rPr lang="ja-JP" altLang="en-US" sz="1200">
                <a:latin typeface="HG丸ｺﾞｼｯｸM-PRO"/>
                <a:ea typeface="HG丸ｺﾞｼｯｸM-PRO"/>
              </a:rPr>
              <a:t>高南支所</a:t>
            </a:r>
            <a:r>
              <a:rPr lang="ja-JP" altLang="en-US" sz="1200">
                <a:latin typeface="HG丸ｺﾞｼｯｸM-PRO"/>
                <a:ea typeface="HG丸ｺﾞｼｯｸM-PRO"/>
              </a:rPr>
              <a:t>の</a:t>
            </a:r>
            <a:r>
              <a:rPr lang="ja-JP" altLang="en-US" sz="1200">
                <a:latin typeface="HG丸ｺﾞｼｯｸM-PRO"/>
                <a:ea typeface="HG丸ｺﾞｼｯｸM-PRO"/>
              </a:rPr>
              <a:t>携帯番号</a:t>
            </a:r>
            <a:r>
              <a:rPr lang="ja-JP" altLang="en-US" sz="1200">
                <a:latin typeface="HG丸ｺﾞｼｯｸM-PRO"/>
                <a:ea typeface="HG丸ｺﾞｼｯｸM-PRO"/>
              </a:rPr>
              <a:t>）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200">
                <a:latin typeface="HG丸ｺﾞｼｯｸM-PRO"/>
                <a:ea typeface="HG丸ｺﾞｼｯｸM-PRO"/>
              </a:rPr>
              <a:t>　</a:t>
            </a:r>
            <a:r>
              <a:rPr lang="ja-JP" altLang="en-US" sz="1200">
                <a:latin typeface="HG丸ｺﾞｼｯｸM-PRO"/>
                <a:ea typeface="HG丸ｺﾞｼｯｸM-PRO"/>
              </a:rPr>
              <a:t>　</a:t>
            </a:r>
            <a:r>
              <a:rPr lang="ja-JP" altLang="en-US" sz="1200">
                <a:latin typeface="HG丸ｺﾞｼｯｸM-PRO"/>
                <a:ea typeface="HG丸ｺﾞｼｯｸM-PRO"/>
              </a:rPr>
              <a:t>　</a:t>
            </a:r>
            <a:r>
              <a:rPr lang="ja-JP" altLang="en-US" sz="1200">
                <a:latin typeface="HG丸ｺﾞｼｯｸM-PRO"/>
                <a:ea typeface="HG丸ｺﾞｼｯｸM-PRO"/>
              </a:rPr>
              <a:t>　</a:t>
            </a:r>
            <a:r>
              <a:rPr lang="ja-JP" altLang="en-US" sz="1200">
                <a:latin typeface="HG丸ｺﾞｼｯｸM-PRO"/>
                <a:ea typeface="HG丸ｺﾞｼｯｸM-PRO"/>
              </a:rPr>
              <a:t>　</a:t>
            </a:r>
            <a:r>
              <a:rPr lang="ja-JP" altLang="en-US" sz="1200">
                <a:latin typeface="HG丸ｺﾞｼｯｸM-PRO"/>
                <a:ea typeface="HG丸ｺﾞｼｯｸM-PRO"/>
              </a:rPr>
              <a:t>　</a:t>
            </a:r>
            <a:r>
              <a:rPr lang="ja-JP" altLang="en-US" sz="1200">
                <a:latin typeface="HG丸ｺﾞｼｯｸM-PRO"/>
                <a:ea typeface="HG丸ｺﾞｼｯｸM-PRO"/>
              </a:rPr>
              <a:t>　　　</a:t>
            </a:r>
            <a:r>
              <a:rPr lang="ja-JP" altLang="en-US" sz="1200">
                <a:latin typeface="HG丸ｺﾞｼｯｸM-PRO"/>
                <a:ea typeface="HG丸ｺﾞｼｯｸM-PRO"/>
              </a:rPr>
              <a:t>080-1999-5783</a:t>
            </a:r>
            <a:r>
              <a:rPr lang="ja-JP" altLang="en-US" sz="1200">
                <a:latin typeface="HG丸ｺﾞｼｯｸM-PRO"/>
                <a:ea typeface="HG丸ｺﾞｼｯｸM-PRO"/>
              </a:rPr>
              <a:t>（旧</a:t>
            </a:r>
            <a:r>
              <a:rPr lang="ja-JP" altLang="en-US" sz="1200">
                <a:latin typeface="HG丸ｺﾞｼｯｸM-PRO"/>
                <a:ea typeface="HG丸ｺﾞｼｯｸM-PRO"/>
              </a:rPr>
              <a:t>梼原</a:t>
            </a:r>
            <a:r>
              <a:rPr lang="ja-JP" altLang="en-US" sz="1200">
                <a:latin typeface="HG丸ｺﾞｼｯｸM-PRO"/>
                <a:ea typeface="HG丸ｺﾞｼｯｸM-PRO"/>
              </a:rPr>
              <a:t>支所</a:t>
            </a:r>
            <a:r>
              <a:rPr lang="ja-JP" altLang="en-US" sz="1200">
                <a:latin typeface="HG丸ｺﾞｼｯｸM-PRO"/>
                <a:ea typeface="HG丸ｺﾞｼｯｸM-PRO"/>
              </a:rPr>
              <a:t>の</a:t>
            </a:r>
            <a:r>
              <a:rPr lang="ja-JP" altLang="en-US" sz="1200">
                <a:latin typeface="HG丸ｺﾞｼｯｸM-PRO"/>
                <a:ea typeface="HG丸ｺﾞｼｯｸM-PRO"/>
              </a:rPr>
              <a:t>携帯番号</a:t>
            </a:r>
            <a:r>
              <a:rPr lang="ja-JP" altLang="en-US" sz="1200">
                <a:latin typeface="HG丸ｺﾞｼｯｸM-PRO"/>
                <a:ea typeface="HG丸ｺﾞｼｯｸM-PRO"/>
              </a:rPr>
              <a:t>）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200">
                <a:latin typeface="HG丸ｺﾞｼｯｸM-PRO"/>
                <a:ea typeface="HG丸ｺﾞｼｯｸM-PRO"/>
              </a:rPr>
              <a:t>                     　　090-8978-6474（幡多支所の携帯番号）</a:t>
            </a:r>
            <a:r>
              <a:rPr lang="ja-JP" altLang="en-US" sz="1200">
                <a:latin typeface="HG丸ｺﾞｼｯｸM-PRO"/>
                <a:ea typeface="HG丸ｺﾞｼｯｸM-PRO"/>
              </a:rPr>
              <a:t>　</a:t>
            </a:r>
            <a:endParaRPr lang="ja-JP" altLang="en-US" sz="1200">
              <a:latin typeface="HG丸ｺﾞｼｯｸM-PRO"/>
              <a:ea typeface="HG丸ｺﾞｼｯｸM-PRO"/>
            </a:endParaRPr>
          </a:p>
        </p:txBody>
      </p:sp>
      <p:sp>
        <p:nvSpPr>
          <p:cNvPr id="1111" name="テキスト 11"/>
          <p:cNvSpPr/>
          <p:nvPr/>
        </p:nvSpPr>
        <p:spPr>
          <a:xfrm>
            <a:off x="385439" y="4855386"/>
            <a:ext cx="5908416" cy="306884"/>
          </a:xfrm>
          <a:prstGeom prst="rect">
            <a:avLst/>
          </a:prstGeom>
          <a:solidFill>
            <a:srgbClr val="FFE69A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400" b="1">
                <a:latin typeface="メイリオ"/>
                <a:ea typeface="メイリオ"/>
              </a:rPr>
              <a:t>引き続き、下記のことについて徹底していただきますようお願いします。</a:t>
            </a:r>
            <a:endParaRPr lang="ja-JP" altLang="en-US" sz="1400" b="1">
              <a:latin typeface="メイリオ"/>
              <a:ea typeface="メイリオ"/>
            </a:endParaRPr>
          </a:p>
        </p:txBody>
      </p:sp>
      <p:sp>
        <p:nvSpPr>
          <p:cNvPr id="1112" name="テキスト 12"/>
          <p:cNvSpPr txBox="1"/>
          <p:nvPr/>
        </p:nvSpPr>
        <p:spPr>
          <a:xfrm>
            <a:off x="270396" y="5315711"/>
            <a:ext cx="6392722" cy="119943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p>
            <a:pPr algn="l">
              <a:defRPr lang="ja-JP" altLang="en-US"/>
            </a:pPr>
            <a:r>
              <a:rPr lang="ja-JP" altLang="en-US" sz="1800">
                <a:latin typeface="HG丸ｺﾞｼｯｸM-PRO"/>
                <a:ea typeface="HG丸ｺﾞｼｯｸM-PRO"/>
              </a:rPr>
              <a:t>１</a:t>
            </a:r>
            <a:r>
              <a:rPr lang="ja-JP" altLang="en-US" sz="1800">
                <a:latin typeface="HG丸ｺﾞｼｯｸM-PRO"/>
                <a:ea typeface="HG丸ｺﾞｼｯｸM-PRO"/>
              </a:rPr>
              <a:t>　</a:t>
            </a:r>
            <a:r>
              <a:rPr lang="ja-JP" altLang="en-US" sz="1800">
                <a:latin typeface="HG丸ｺﾞｼｯｸM-PRO"/>
                <a:ea typeface="HG丸ｺﾞｼｯｸM-PRO"/>
              </a:rPr>
              <a:t>破損</a:t>
            </a:r>
            <a:r>
              <a:rPr lang="ja-JP" altLang="en-US" sz="1800">
                <a:latin typeface="HG丸ｺﾞｼｯｸM-PRO"/>
                <a:ea typeface="HG丸ｺﾞｼｯｸM-PRO"/>
              </a:rPr>
              <a:t>している</a:t>
            </a:r>
            <a:r>
              <a:rPr lang="ja-JP" altLang="en-US" sz="1800">
                <a:latin typeface="HG丸ｺﾞｼｯｸM-PRO"/>
                <a:ea typeface="HG丸ｺﾞｼｯｸM-PRO"/>
              </a:rPr>
              <a:t>防鳥ネット、鶏舎の</a:t>
            </a:r>
            <a:r>
              <a:rPr lang="ja-JP" altLang="en-US" sz="1800">
                <a:latin typeface="HG丸ｺﾞｼｯｸM-PRO"/>
                <a:ea typeface="HG丸ｺﾞｼｯｸM-PRO"/>
              </a:rPr>
              <a:t>修繕など</a:t>
            </a:r>
            <a:r>
              <a:rPr lang="ja-JP" altLang="en-US" sz="1800">
                <a:latin typeface="HG丸ｺﾞｼｯｸM-PRO"/>
                <a:ea typeface="HG丸ｺﾞｼｯｸM-PRO"/>
              </a:rPr>
              <a:t>野生動物　</a:t>
            </a:r>
            <a:endParaRPr lang="ja-JP" altLang="en-US" sz="1800">
              <a:latin typeface="HG丸ｺﾞｼｯｸM-PRO"/>
              <a:ea typeface="HG丸ｺﾞｼｯｸM-PRO"/>
            </a:endParaRPr>
          </a:p>
          <a:p>
            <a:pPr algn="l">
              <a:defRPr lang="ja-JP" altLang="en-US"/>
            </a:pPr>
            <a:r>
              <a:rPr lang="ja-JP" altLang="en-US" sz="1800">
                <a:latin typeface="HG丸ｺﾞｼｯｸM-PRO"/>
                <a:ea typeface="HG丸ｺﾞｼｯｸM-PRO"/>
              </a:rPr>
              <a:t>　</a:t>
            </a:r>
            <a:r>
              <a:rPr lang="ja-JP" altLang="en-US" sz="1800">
                <a:latin typeface="HG丸ｺﾞｼｯｸM-PRO"/>
                <a:ea typeface="HG丸ｺﾞｼｯｸM-PRO"/>
              </a:rPr>
              <a:t>　</a:t>
            </a:r>
            <a:r>
              <a:rPr lang="ja-JP" altLang="en-US" sz="1800">
                <a:latin typeface="HG丸ｺﾞｼｯｸM-PRO"/>
                <a:ea typeface="HG丸ｺﾞｼｯｸM-PRO"/>
              </a:rPr>
              <a:t>の</a:t>
            </a:r>
            <a:r>
              <a:rPr lang="ja-JP" altLang="en-US" sz="1800">
                <a:latin typeface="HG丸ｺﾞｼｯｸM-PRO"/>
                <a:ea typeface="HG丸ｺﾞｼｯｸM-PRO"/>
              </a:rPr>
              <a:t>侵入</a:t>
            </a:r>
            <a:r>
              <a:rPr lang="ja-JP" altLang="en-US" sz="1800">
                <a:latin typeface="HG丸ｺﾞｼｯｸM-PRO"/>
                <a:ea typeface="HG丸ｺﾞｼｯｸM-PRO"/>
              </a:rPr>
              <a:t>防止対</a:t>
            </a:r>
            <a:r>
              <a:rPr lang="ja-JP" altLang="en-US" sz="1800">
                <a:latin typeface="HG丸ｺﾞｼｯｸM-PRO"/>
                <a:ea typeface="HG丸ｺﾞｼｯｸM-PRO"/>
              </a:rPr>
              <a:t>策の徹底</a:t>
            </a:r>
            <a:endParaRPr lang="ja-JP" altLang="en-US" sz="1800">
              <a:latin typeface="HG丸ｺﾞｼｯｸM-PRO"/>
              <a:ea typeface="HG丸ｺﾞｼｯｸM-PRO"/>
            </a:endParaRPr>
          </a:p>
          <a:p>
            <a:pPr marL="360000" indent="-360000" algn="l">
              <a:defRPr lang="ja-JP" altLang="en-US"/>
            </a:pPr>
            <a:r>
              <a:rPr lang="ja-JP" altLang="en-US" sz="1800">
                <a:latin typeface="HG丸ｺﾞｼｯｸM-PRO"/>
                <a:ea typeface="HG丸ｺﾞｼｯｸM-PRO"/>
              </a:rPr>
              <a:t>２　農場への関係者以外の立入禁止、車両消毒の徹底</a:t>
            </a:r>
            <a:endParaRPr lang="ja-JP" altLang="en-US" sz="1800">
              <a:latin typeface="HG丸ｺﾞｼｯｸM-PRO"/>
              <a:ea typeface="HG丸ｺﾞｼｯｸM-PRO"/>
            </a:endParaRPr>
          </a:p>
          <a:p>
            <a:pPr marL="360000" indent="-360000" algn="l">
              <a:defRPr lang="ja-JP" altLang="en-US"/>
            </a:pPr>
            <a:r>
              <a:rPr lang="ja-JP" altLang="en-US" sz="1800">
                <a:latin typeface="HG丸ｺﾞｼｯｸM-PRO"/>
                <a:ea typeface="HG丸ｺﾞｼｯｸM-PRO"/>
              </a:rPr>
              <a:t>３　</a:t>
            </a:r>
            <a:r>
              <a:rPr lang="ja-JP" altLang="en-US" sz="1800">
                <a:latin typeface="HG丸ｺﾞｼｯｸM-PRO"/>
                <a:ea typeface="HG丸ｺﾞｼｯｸM-PRO"/>
              </a:rPr>
              <a:t>農場・鶏舎</a:t>
            </a:r>
            <a:r>
              <a:rPr lang="ja-JP" altLang="en-US" sz="1800">
                <a:latin typeface="HG丸ｺﾞｼｯｸM-PRO"/>
                <a:ea typeface="HG丸ｺﾞｼｯｸM-PRO"/>
              </a:rPr>
              <a:t>周辺に消石灰散布など消毒の徹底</a:t>
            </a:r>
            <a:endParaRPr lang="ja-JP" altLang="en-US" sz="1400">
              <a:latin typeface="HG丸ｺﾞｼｯｸM-PRO"/>
              <a:ea typeface="HG丸ｺﾞｼｯｸM-PRO"/>
            </a:endParaRPr>
          </a:p>
        </p:txBody>
      </p:sp>
      <p:sp>
        <p:nvSpPr>
          <p:cNvPr id="1113" name="テキスト 690"/>
          <p:cNvSpPr/>
          <p:nvPr/>
        </p:nvSpPr>
        <p:spPr>
          <a:xfrm>
            <a:off x="160656" y="6796831"/>
            <a:ext cx="6546986" cy="457264"/>
          </a:xfrm>
          <a:prstGeom prst="roundRect">
            <a:avLst/>
          </a:prstGeom>
          <a:solidFill>
            <a:srgbClr val="FFFFBE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900" b="0">
                <a:latin typeface="メイリオ"/>
                <a:ea typeface="メイリオ"/>
              </a:rPr>
              <a:t>異状な家きんを発見したら、すぐに連絡をお願いします!!</a:t>
            </a:r>
            <a:endParaRPr lang="ja-JP" altLang="en-US" sz="1900" b="1">
              <a:latin typeface="メイリオ"/>
              <a:ea typeface="メイリオ"/>
            </a:endParaRPr>
          </a:p>
        </p:txBody>
      </p:sp>
      <p:sp>
        <p:nvSpPr>
          <p:cNvPr id="1114" name="四角形 15"/>
          <p:cNvSpPr/>
          <p:nvPr/>
        </p:nvSpPr>
        <p:spPr>
          <a:xfrm>
            <a:off x="120629" y="1999642"/>
            <a:ext cx="6434090" cy="2649291"/>
          </a:xfrm>
          <a:prstGeom prst="rect">
            <a:avLst/>
          </a:prstGeom>
          <a:noFill/>
          <a:ln w="25400" cap="flat" cmpd="sng" algn="ctr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15" name="テキスト 17"/>
          <p:cNvSpPr txBox="1"/>
          <p:nvPr/>
        </p:nvSpPr>
        <p:spPr>
          <a:xfrm>
            <a:off x="122556" y="2103636"/>
            <a:ext cx="6581586" cy="2553653"/>
          </a:xfrm>
          <a:prstGeom prst="rect">
            <a:avLst/>
          </a:prstGeom>
        </p:spPr>
        <p:txBody>
          <a:bodyPr wrap="square">
            <a:spAutoFit/>
          </a:bodyPr>
          <a:p>
            <a:pPr eaLnBrk="1" hangingPunct="1"/>
            <a:r>
              <a:rPr lang="ja-JP" altLang="en-US" sz="1600" b="1" dirty="0"/>
              <a:t>　</a:t>
            </a:r>
            <a:r>
              <a:rPr lang="ja-JP" altLang="en-US" sz="1600" b="1" dirty="0">
                <a:latin typeface="メイリオ"/>
                <a:ea typeface="メイリオ"/>
              </a:rPr>
              <a:t>１</a:t>
            </a:r>
            <a:r>
              <a:rPr lang="ja-JP" altLang="en-US" sz="1600" b="1" dirty="0">
                <a:latin typeface="メイリオ"/>
                <a:ea typeface="メイリオ"/>
              </a:rPr>
              <a:t>農場概要</a:t>
            </a:r>
            <a:endParaRPr lang="ja-JP" altLang="en-US" sz="1600" b="1" dirty="0">
              <a:latin typeface="メイリオ"/>
              <a:ea typeface="メイリオ"/>
            </a:endParaRPr>
          </a:p>
          <a:p>
            <a:pPr marL="288000" indent="-288000" eaLnBrk="1" hangingPunct="1"/>
            <a:r>
              <a:rPr lang="ja-JP" altLang="en-US" sz="1600" b="1" dirty="0">
                <a:latin typeface="メイリオ"/>
                <a:ea typeface="メイリオ"/>
              </a:rPr>
              <a:t>　　　　　所在地：</a:t>
            </a:r>
            <a:r>
              <a:rPr lang="ja-JP" altLang="en-US" sz="1600" b="1">
                <a:latin typeface="メイリオ"/>
                <a:ea typeface="メイリオ"/>
              </a:rPr>
              <a:t>千葉県富里市</a:t>
            </a:r>
            <a:endParaRPr lang="ja-JP" altLang="en-US" sz="1600" b="1" dirty="0">
              <a:latin typeface="メイリオ"/>
              <a:ea typeface="メイリオ"/>
            </a:endParaRPr>
          </a:p>
          <a:p>
            <a:pPr marL="288000" indent="-288000" eaLnBrk="1" hangingPunct="1"/>
            <a:r>
              <a:rPr lang="ja-JP" altLang="en-US" sz="1600" b="1" dirty="0">
                <a:latin typeface="メイリオ"/>
                <a:ea typeface="メイリオ"/>
              </a:rPr>
              <a:t>　</a:t>
            </a:r>
            <a:r>
              <a:rPr lang="ja-JP" altLang="en-US" sz="1600" b="1" dirty="0">
                <a:latin typeface="メイリオ"/>
                <a:ea typeface="メイリオ"/>
              </a:rPr>
              <a:t>　</a:t>
            </a:r>
            <a:r>
              <a:rPr lang="ja-JP" altLang="en-US" sz="1600" b="1" dirty="0">
                <a:latin typeface="メイリオ"/>
                <a:ea typeface="メイリオ"/>
              </a:rPr>
              <a:t>　　　</a:t>
            </a:r>
            <a:r>
              <a:rPr lang="ja-JP" altLang="en-US" sz="1600" b="1" dirty="0">
                <a:latin typeface="メイリオ"/>
                <a:ea typeface="メイリオ"/>
              </a:rPr>
              <a:t>飼養状況：採卵鶏(約6.3万羽）</a:t>
            </a:r>
            <a:endParaRPr lang="ja-JP" altLang="en-US" sz="1600" b="1" dirty="0">
              <a:latin typeface="メイリオ"/>
              <a:ea typeface="メイリオ"/>
            </a:endParaRPr>
          </a:p>
          <a:p>
            <a:pPr marL="288000" indent="-288000" eaLnBrk="1" hangingPunct="1"/>
            <a:r>
              <a:rPr lang="ja-JP" altLang="en-US" sz="1600" b="1" dirty="0">
                <a:latin typeface="メイリオ"/>
                <a:ea typeface="メイリオ"/>
              </a:rPr>
              <a:t>　</a:t>
            </a:r>
            <a:r>
              <a:rPr lang="ja-JP" altLang="en-US" sz="1600" b="1" dirty="0">
                <a:latin typeface="メイリオ"/>
                <a:ea typeface="メイリオ"/>
              </a:rPr>
              <a:t>　</a:t>
            </a:r>
            <a:r>
              <a:rPr lang="ja-JP" altLang="en-US" sz="1600" b="1" dirty="0">
                <a:latin typeface="メイリオ"/>
                <a:ea typeface="メイリオ"/>
              </a:rPr>
              <a:t>　</a:t>
            </a:r>
            <a:r>
              <a:rPr lang="ja-JP" altLang="en-US" sz="1600" b="1" dirty="0">
                <a:latin typeface="メイリオ"/>
                <a:ea typeface="メイリオ"/>
              </a:rPr>
              <a:t>　</a:t>
            </a:r>
            <a:r>
              <a:rPr lang="ja-JP" altLang="en-US" sz="1600" b="1" dirty="0">
                <a:latin typeface="メイリオ"/>
                <a:ea typeface="メイリオ"/>
              </a:rPr>
              <a:t>　</a:t>
            </a:r>
            <a:endParaRPr lang="ja-JP" altLang="en-US" sz="1600" b="1" dirty="0">
              <a:latin typeface="メイリオ"/>
              <a:ea typeface="メイリオ"/>
            </a:endParaRPr>
          </a:p>
          <a:p>
            <a:pPr marL="288000" indent="-288000" eaLnBrk="1" hangingPunct="1"/>
            <a:r>
              <a:rPr lang="ja-JP" altLang="en-US" sz="1600" b="1" dirty="0">
                <a:latin typeface="メイリオ"/>
                <a:ea typeface="メイリオ"/>
              </a:rPr>
              <a:t>  ２ 経緯</a:t>
            </a:r>
            <a:endParaRPr lang="ja-JP" altLang="en-US" sz="1600" b="1" dirty="0">
              <a:latin typeface="メイリオ"/>
              <a:ea typeface="メイリオ"/>
            </a:endParaRPr>
          </a:p>
          <a:p>
            <a:pPr marL="288000" indent="-288000" eaLnBrk="1" hangingPunct="1"/>
            <a:r>
              <a:rPr lang="ja-JP" altLang="en-US" sz="1600" b="1" dirty="0">
                <a:latin typeface="メイリオ"/>
                <a:ea typeface="メイリオ"/>
              </a:rPr>
              <a:t>  　　４月28日（日）、千葉県は農場から死亡羽数が増加している</a:t>
            </a:r>
            <a:r>
              <a:rPr lang="ja-JP" altLang="en-US" sz="1600" b="1" dirty="0">
                <a:latin typeface="メイリオ"/>
                <a:ea typeface="メイリオ"/>
              </a:rPr>
              <a:t>旨　　</a:t>
            </a:r>
            <a:endParaRPr lang="ja-JP" altLang="en-US" sz="1600" b="1" dirty="0">
              <a:latin typeface="メイリオ"/>
              <a:ea typeface="メイリオ"/>
            </a:endParaRPr>
          </a:p>
          <a:p>
            <a:pPr marL="288000" indent="-288000" eaLnBrk="1" hangingPunct="1"/>
            <a:r>
              <a:rPr lang="ja-JP" altLang="en-US" sz="1600" b="1" dirty="0">
                <a:latin typeface="メイリオ"/>
                <a:ea typeface="メイリオ"/>
              </a:rPr>
              <a:t>　</a:t>
            </a:r>
            <a:r>
              <a:rPr lang="ja-JP" altLang="en-US" sz="1600" b="1" dirty="0">
                <a:latin typeface="メイリオ"/>
                <a:ea typeface="メイリオ"/>
              </a:rPr>
              <a:t>　  </a:t>
            </a:r>
            <a:r>
              <a:rPr lang="ja-JP" altLang="en-US" sz="1600" b="1" dirty="0">
                <a:latin typeface="メイリオ"/>
                <a:ea typeface="メイリオ"/>
              </a:rPr>
              <a:t>の通報を受け、農場へ立入検査を実施しました。</a:t>
            </a:r>
            <a:endParaRPr lang="ja-JP" altLang="en-US" sz="1600" b="1" dirty="0">
              <a:latin typeface="メイリオ"/>
              <a:ea typeface="メイリオ"/>
            </a:endParaRPr>
          </a:p>
          <a:p>
            <a:pPr marL="288000" indent="-288000" eaLnBrk="1" hangingPunct="1"/>
            <a:r>
              <a:rPr lang="ja-JP" altLang="en-US" sz="1600" b="1" dirty="0">
                <a:latin typeface="メイリオ"/>
                <a:ea typeface="メイリオ"/>
              </a:rPr>
              <a:t> </a:t>
            </a:r>
            <a:r>
              <a:rPr lang="ja-JP" altLang="en-US" sz="1600" b="1" dirty="0">
                <a:latin typeface="メイリオ"/>
                <a:ea typeface="メイリオ"/>
              </a:rPr>
              <a:t> </a:t>
            </a:r>
            <a:r>
              <a:rPr lang="ja-JP" altLang="en-US" sz="1600" b="1" dirty="0">
                <a:latin typeface="メイリオ"/>
                <a:ea typeface="メイリオ"/>
              </a:rPr>
              <a:t> </a:t>
            </a:r>
            <a:r>
              <a:rPr lang="ja-JP" altLang="en-US" sz="1600" b="1" dirty="0">
                <a:latin typeface="メイリオ"/>
                <a:ea typeface="メイリオ"/>
              </a:rPr>
              <a:t> </a:t>
            </a:r>
            <a:r>
              <a:rPr lang="ja-JP" altLang="en-US" sz="1600" b="1" dirty="0">
                <a:latin typeface="メイリオ"/>
                <a:ea typeface="メイリオ"/>
              </a:rPr>
              <a:t> </a:t>
            </a:r>
            <a:r>
              <a:rPr lang="ja-JP" altLang="en-US" sz="1600" b="1" dirty="0">
                <a:latin typeface="メイリオ"/>
                <a:ea typeface="メイリオ"/>
              </a:rPr>
              <a:t> </a:t>
            </a:r>
            <a:r>
              <a:rPr lang="ja-JP" altLang="en-US" sz="1600" b="1" dirty="0">
                <a:latin typeface="メイリオ"/>
                <a:ea typeface="メイリオ"/>
              </a:rPr>
              <a:t> </a:t>
            </a:r>
            <a:r>
              <a:rPr lang="ja-JP" altLang="en-US" sz="1600" b="1" dirty="0">
                <a:latin typeface="メイリオ"/>
                <a:ea typeface="メイリオ"/>
              </a:rPr>
              <a:t> </a:t>
            </a:r>
            <a:r>
              <a:rPr lang="ja-JP" altLang="en-US" sz="1600" b="1" dirty="0">
                <a:latin typeface="メイリオ"/>
                <a:ea typeface="メイリオ"/>
              </a:rPr>
              <a:t>同日の</a:t>
            </a:r>
            <a:r>
              <a:rPr lang="ja-JP" altLang="en-US" sz="1600" b="1" dirty="0">
                <a:latin typeface="メイリオ"/>
                <a:ea typeface="メイリオ"/>
              </a:rPr>
              <a:t>簡易検査で陽性となり、４月29日（月）遺伝子検査を </a:t>
            </a:r>
            <a:endParaRPr lang="ja-JP" altLang="en-US" sz="1600" b="1" dirty="0">
              <a:latin typeface="メイリオ"/>
              <a:ea typeface="メイリオ"/>
            </a:endParaRPr>
          </a:p>
          <a:p>
            <a:pPr marL="288000" indent="-288000" eaLnBrk="1" hangingPunct="1"/>
            <a:r>
              <a:rPr lang="ja-JP" altLang="en-US" sz="1600" b="1" dirty="0">
                <a:latin typeface="メイリオ"/>
                <a:ea typeface="メイリオ"/>
              </a:rPr>
              <a:t> </a:t>
            </a:r>
            <a:r>
              <a:rPr lang="ja-JP" altLang="en-US" sz="1600" b="1" dirty="0">
                <a:latin typeface="メイリオ"/>
                <a:ea typeface="メイリオ"/>
              </a:rPr>
              <a:t> </a:t>
            </a:r>
            <a:r>
              <a:rPr lang="ja-JP" altLang="en-US" sz="1600" b="1" dirty="0">
                <a:latin typeface="メイリオ"/>
                <a:ea typeface="メイリオ"/>
              </a:rPr>
              <a:t> </a:t>
            </a:r>
            <a:r>
              <a:rPr lang="ja-JP" altLang="en-US" sz="1600" b="1" dirty="0">
                <a:latin typeface="メイリオ"/>
                <a:ea typeface="メイリオ"/>
              </a:rPr>
              <a:t> </a:t>
            </a:r>
            <a:r>
              <a:rPr lang="ja-JP" altLang="en-US" sz="1600" b="1" dirty="0">
                <a:latin typeface="メイリオ"/>
                <a:ea typeface="メイリオ"/>
              </a:rPr>
              <a:t> </a:t>
            </a:r>
            <a:r>
              <a:rPr lang="ja-JP" altLang="en-US" sz="1600" b="1" dirty="0">
                <a:latin typeface="メイリオ"/>
                <a:ea typeface="メイリオ"/>
              </a:rPr>
              <a:t> </a:t>
            </a:r>
            <a:r>
              <a:rPr lang="ja-JP" altLang="en-US" sz="1600" b="1" dirty="0">
                <a:latin typeface="メイリオ"/>
                <a:ea typeface="メイリオ"/>
              </a:rPr>
              <a:t> </a:t>
            </a:r>
            <a:r>
              <a:rPr lang="ja-JP" altLang="en-US" sz="1600" b="1" dirty="0">
                <a:latin typeface="メイリオ"/>
                <a:ea typeface="メイリオ"/>
              </a:rPr>
              <a:t> </a:t>
            </a:r>
            <a:r>
              <a:rPr lang="ja-JP" altLang="en-US" sz="1600" b="1" dirty="0">
                <a:latin typeface="メイリオ"/>
                <a:ea typeface="メイリオ"/>
              </a:rPr>
              <a:t>実施し</a:t>
            </a:r>
            <a:r>
              <a:rPr lang="ja-JP" altLang="en-US" sz="1600" b="1" dirty="0">
                <a:latin typeface="メイリオ"/>
                <a:ea typeface="メイリオ"/>
              </a:rPr>
              <a:t>た結果、</a:t>
            </a:r>
            <a:r>
              <a:rPr lang="ja-JP" altLang="en-US" sz="1600" b="1" dirty="0">
                <a:latin typeface="メイリオ"/>
                <a:ea typeface="メイリオ"/>
              </a:rPr>
              <a:t>高病原性鳥インフルエンザの疑似患畜であるこ　</a:t>
            </a:r>
            <a:endParaRPr lang="ja-JP" altLang="en-US" sz="1600" b="1" dirty="0">
              <a:latin typeface="メイリオ"/>
              <a:ea typeface="メイリオ"/>
            </a:endParaRPr>
          </a:p>
          <a:p>
            <a:pPr marL="288000" indent="-288000" eaLnBrk="1" hangingPunct="1"/>
            <a:r>
              <a:rPr lang="ja-JP" altLang="en-US" sz="1600" b="1" dirty="0">
                <a:latin typeface="メイリオ"/>
                <a:ea typeface="メイリオ"/>
              </a:rPr>
              <a:t>　</a:t>
            </a:r>
            <a:r>
              <a:rPr lang="ja-JP" altLang="en-US" sz="1600" b="1" dirty="0">
                <a:latin typeface="メイリオ"/>
                <a:ea typeface="メイリオ"/>
              </a:rPr>
              <a:t>　  </a:t>
            </a:r>
            <a:r>
              <a:rPr lang="ja-JP" altLang="en-US" sz="1600" b="1" dirty="0">
                <a:latin typeface="メイリオ"/>
                <a:ea typeface="メイリオ"/>
              </a:rPr>
              <a:t>とを確</a:t>
            </a:r>
            <a:r>
              <a:rPr lang="ja-JP" altLang="en-US" sz="1600" b="1" dirty="0">
                <a:latin typeface="メイリオ"/>
                <a:ea typeface="メイリオ"/>
              </a:rPr>
              <a:t>認しました。</a:t>
            </a:r>
            <a:endParaRPr lang="ja-JP" altLang="en-US" sz="1600" b="1" dirty="0">
              <a:latin typeface="メイリオ"/>
              <a:ea typeface="メイリオ"/>
            </a:endParaRPr>
          </a:p>
        </p:txBody>
      </p:sp>
      <p:pic>
        <p:nvPicPr>
          <p:cNvPr id="1116" name="図 2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82277" y="6796831"/>
            <a:ext cx="1775723" cy="1775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053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ocus">
  <a:themeElements>
    <a:clrScheme name="Focu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cu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ocu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221</TotalTime>
  <Words>85</Words>
  <Application>JUST Focus</Application>
  <Paragraphs>22</Paragraph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スライド 1</vt:lpstr>
    </vt:vector>
  </TitlesOfParts>
  <LinksUpToDate>false</LinksUpToDate>
  <SharedDoc>false</SharedDoc>
  <HyperlinksChanged>false</HyperlinksChanged>
  <AppVersion>4.1.7</AppVersion>
  <PresentationFormat>ユーザー設定</PresentationFormat>
  <Slides>1</Slides>
  <Notes>1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ioas_user</dc:creator>
  <cp:lastModifiedBy>515344</cp:lastModifiedBy>
  <dcterms:created xsi:type="dcterms:W3CDTF">2015-01-20T02:42:54Z</dcterms:created>
  <dcterms:modified xsi:type="dcterms:W3CDTF">2024-04-30T00:28:14Z</dcterms:modified>
  <cp:revision>139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