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661"/>
    <a:srgbClr val="CDF9A5"/>
    <a:srgbClr val="FFFF99"/>
    <a:srgbClr val="FFDDFF"/>
    <a:srgbClr val="00A84C"/>
    <a:srgbClr val="FFBDF7"/>
    <a:srgbClr val="FCD5FF"/>
    <a:srgbClr val="FFBDE7"/>
    <a:srgbClr val="FFC9EC"/>
    <a:srgbClr val="FFB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 snapToGrid="0" showGuides="1">
      <p:cViewPr>
        <p:scale>
          <a:sx n="90" d="100"/>
          <a:sy n="90" d="100"/>
        </p:scale>
        <p:origin x="-1884" y="-72"/>
      </p:cViewPr>
      <p:guideLst>
        <p:guide orient="horz" pos="2279"/>
        <p:guide orient="horz" pos="6725"/>
        <p:guide orient="horz" pos="3368"/>
        <p:guide orient="horz" pos="11"/>
        <p:guide orient="horz" pos="1145"/>
        <p:guide orient="horz" pos="4457"/>
        <p:guide orient="horz" pos="5591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3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03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9801" y="739973"/>
            <a:ext cx="2616162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3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図プレースホルダー 18"/>
          <p:cNvSpPr>
            <a:spLocks noGrp="1"/>
          </p:cNvSpPr>
          <p:nvPr>
            <p:ph type="pic" sz="quarter" idx="10" hasCustomPrompt="1"/>
          </p:nvPr>
        </p:nvSpPr>
        <p:spPr>
          <a:xfrm>
            <a:off x="2686050" y="6365684"/>
            <a:ext cx="982663" cy="1055688"/>
          </a:xfrm>
          <a:blipFill>
            <a:blip r:embed="rId1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 smtClean="0"/>
              <a:t>写真を追加する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2013/7/9</a:t>
            </a:fld>
            <a:endParaRPr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image" Target="../media/image6.jpeg" /><Relationship Id="rId6" Type="http://schemas.openxmlformats.org/officeDocument/2006/relationships/image" Target="../media/image7.jpeg" /><Relationship Id="rId7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角丸四角形 54"/>
          <p:cNvSpPr/>
          <p:nvPr/>
        </p:nvSpPr>
        <p:spPr>
          <a:xfrm>
            <a:off x="456726" y="280053"/>
            <a:ext cx="7042247" cy="10140287"/>
          </a:xfrm>
          <a:prstGeom prst="roundRect">
            <a:avLst>
              <a:gd name="adj" fmla="val 2659"/>
            </a:avLst>
          </a:prstGeom>
          <a:solidFill>
            <a:schemeClr val="bg1"/>
          </a:solidFill>
          <a:ln w="571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gradFill>
                  <a:gsLst>
                    <a:gs pos="0">
                      <a:srgbClr val="00823B"/>
                    </a:gs>
                    <a:gs pos="49000">
                      <a:srgbClr val="00B050"/>
                    </a:gs>
                    <a:gs pos="68000">
                      <a:srgbClr val="00823B"/>
                    </a:gs>
                  </a:gsLst>
                  <a:lin ang="5400000" scaled="1"/>
                  <a:tileRect/>
                </a:gradFill>
              </a:rPr>
              <a:t>＜</a:t>
            </a:r>
            <a:endParaRPr kumimoji="1" lang="ja-JP" altLang="en-US" dirty="0">
              <a:gradFill>
                <a:gsLst>
                  <a:gs pos="0">
                    <a:srgbClr val="00823B"/>
                  </a:gs>
                  <a:gs pos="49000">
                    <a:srgbClr val="00B050"/>
                  </a:gs>
                  <a:gs pos="68000">
                    <a:srgbClr val="00823B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043" name="正方形/長方形 52"/>
          <p:cNvSpPr/>
          <p:nvPr/>
        </p:nvSpPr>
        <p:spPr>
          <a:xfrm>
            <a:off x="-11521" y="0"/>
            <a:ext cx="7572784" cy="11320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44" name="角丸四角形 55"/>
          <p:cNvSpPr/>
          <p:nvPr/>
        </p:nvSpPr>
        <p:spPr>
          <a:xfrm>
            <a:off x="384894" y="427409"/>
            <a:ext cx="6704096" cy="9845573"/>
          </a:xfrm>
          <a:prstGeom prst="roundRect">
            <a:avLst>
              <a:gd name="adj" fmla="val 2048"/>
            </a:avLst>
          </a:prstGeom>
          <a:noFill/>
          <a:ln w="38100" cmpd="thinThick">
            <a:solidFill>
              <a:srgbClr val="90D7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gradFill>
                <a:gsLst>
                  <a:gs pos="0">
                    <a:srgbClr val="00823B"/>
                  </a:gs>
                  <a:gs pos="49000">
                    <a:srgbClr val="00B050"/>
                  </a:gs>
                  <a:gs pos="68000">
                    <a:srgbClr val="00823B"/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045" name="角丸四角形 28"/>
          <p:cNvSpPr/>
          <p:nvPr/>
        </p:nvSpPr>
        <p:spPr>
          <a:xfrm>
            <a:off x="485412" y="6269492"/>
            <a:ext cx="1275905" cy="304666"/>
          </a:xfrm>
          <a:prstGeom prst="roundRect">
            <a:avLst/>
          </a:prstGeom>
          <a:solidFill>
            <a:srgbClr val="FF99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6" name="グループ 35"/>
          <p:cNvGrpSpPr/>
          <p:nvPr/>
        </p:nvGrpSpPr>
        <p:grpSpPr>
          <a:xfrm>
            <a:off x="485369" y="2009435"/>
            <a:ext cx="6458657" cy="1358504"/>
            <a:chOff x="625890" y="1579890"/>
            <a:chExt cx="6286600" cy="1268765"/>
          </a:xfrm>
        </p:grpSpPr>
        <p:sp>
          <p:nvSpPr>
            <p:cNvPr id="1047" name="角丸四角形 22"/>
            <p:cNvSpPr/>
            <p:nvPr/>
          </p:nvSpPr>
          <p:spPr>
            <a:xfrm>
              <a:off x="625890" y="1579890"/>
              <a:ext cx="6286600" cy="1268765"/>
            </a:xfrm>
            <a:prstGeom prst="roundRect">
              <a:avLst>
                <a:gd name="adj" fmla="val 4590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8" name="テキスト ボックス 77"/>
            <p:cNvSpPr txBox="1"/>
            <p:nvPr/>
          </p:nvSpPr>
          <p:spPr>
            <a:xfrm>
              <a:off x="723013" y="1654170"/>
              <a:ext cx="6185312" cy="1120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100" spc="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</a:t>
              </a:r>
              <a:r>
                <a:rPr kumimoji="1" lang="ja-JP" altLang="en-US" sz="1200" spc="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高知県立消費生活センターでは、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身近な地域の消費者トラブルを防ぐために</a:t>
              </a:r>
              <a:r>
                <a:rPr kumimoji="1" lang="ja-JP" altLang="en-US" sz="1200" spc="1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、センターと消費者をつなぎ、消費者に役立つ情報を広めたり、地域の情報やニーズをセンターに情報提供していただくボランティア「くらしのサポーター」を募集しています。</a:t>
              </a:r>
              <a:endParaRPr kumimoji="1" lang="ja-JP" altLang="en-US" sz="1200" spc="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049" name="角丸四角形 47"/>
          <p:cNvSpPr/>
          <p:nvPr/>
        </p:nvSpPr>
        <p:spPr>
          <a:xfrm>
            <a:off x="502615" y="7442809"/>
            <a:ext cx="2090425" cy="340241"/>
          </a:xfrm>
          <a:prstGeom prst="roundRect">
            <a:avLst/>
          </a:prstGeom>
          <a:solidFill>
            <a:srgbClr val="FF993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50" name="グループ 32"/>
          <p:cNvGrpSpPr/>
          <p:nvPr/>
        </p:nvGrpSpPr>
        <p:grpSpPr>
          <a:xfrm>
            <a:off x="469275" y="6269492"/>
            <a:ext cx="6669872" cy="2699656"/>
            <a:chOff x="-2604411" y="6427072"/>
            <a:chExt cx="6669872" cy="2699656"/>
          </a:xfrm>
        </p:grpSpPr>
        <p:sp>
          <p:nvSpPr>
            <p:cNvPr id="1051" name="テキスト ボックス 98"/>
            <p:cNvSpPr txBox="1"/>
            <p:nvPr/>
          </p:nvSpPr>
          <p:spPr>
            <a:xfrm>
              <a:off x="-2604411" y="6657714"/>
              <a:ext cx="6669872" cy="20996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・高知県立大学との連携講座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「消費生活講座」を２</a:t>
              </a:r>
              <a:r>
                <a:rPr lang="en-US" altLang="ja-JP" sz="1200" spc="100" dirty="0" smtClean="0">
                  <a:latin typeface="メイリオ" pitchFamily="50" charset="-128"/>
                  <a:ea typeface="メイリオ" pitchFamily="50" charset="-128"/>
                </a:rPr>
                <a:t>講義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以上受講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した方(R6.９月開催）</a:t>
              </a:r>
              <a:endParaRPr lang="ja-JP" altLang="en-US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en-US" altLang="ja-JP" sz="1200" spc="100" dirty="0" smtClean="0">
                  <a:latin typeface="メイリオ" pitchFamily="50" charset="-128"/>
                  <a:ea typeface="メイリオ" pitchFamily="50" charset="-128"/>
                </a:rPr>
                <a:t>・｢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くらしの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サポーター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養成講座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」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を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受講した方(年２回開催)</a:t>
              </a:r>
              <a:endParaRPr lang="ja-JP" altLang="en-US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・平成21年度から実施。(令和７年3月現在、</a:t>
              </a:r>
              <a:r>
                <a:rPr lang="ja-JP" altLang="en-US" sz="1200" b="1" spc="100" dirty="0" smtClean="0">
                  <a:latin typeface="メイリオ" pitchFamily="50" charset="-128"/>
                  <a:ea typeface="メイリオ" pitchFamily="50" charset="-128"/>
                </a:rPr>
                <a:t>247名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が登録)</a:t>
              </a:r>
              <a:endParaRPr lang="en-US" altLang="ja-JP" sz="105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endParaRPr lang="en-US" altLang="ja-JP" sz="105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　</a:t>
              </a:r>
              <a:endParaRPr lang="en-US" altLang="ja-JP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　</a:t>
              </a:r>
              <a:endParaRPr lang="en-US" altLang="ja-JP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・地域住民への消費生活に関する情報提供など、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県立消費生活センター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とのパイプ役！</a:t>
              </a:r>
              <a:endParaRPr lang="ja-JP" altLang="en-US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・消費者月間のイベントなどへの参加</a:t>
              </a:r>
              <a:endParaRPr lang="en-US" altLang="ja-JP" sz="1200" dirty="0" smtClean="0"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・消費生活センター相談員などが行う年４回の研修会や消費者フォーラム</a:t>
              </a:r>
              <a:r>
                <a:rPr lang="ja-JP" altLang="en-US" sz="1200" spc="100" dirty="0" smtClean="0">
                  <a:latin typeface="メイリオ" pitchFamily="50" charset="-128"/>
                  <a:ea typeface="メイリオ" pitchFamily="50" charset="-128"/>
                </a:rPr>
                <a:t>などへの参加</a:t>
              </a:r>
              <a:endParaRPr lang="ja-JP" altLang="en-US" sz="1200" spc="100" dirty="0" smtClean="0">
                <a:latin typeface="メイリオ" pitchFamily="50" charset="-128"/>
                <a:ea typeface="メイリオ" pitchFamily="50" charset="-128"/>
              </a:endParaRPr>
            </a:p>
            <a:p>
              <a:endParaRPr lang="ja-JP" altLang="ja-JP" sz="1200" dirty="0" smtClean="0">
                <a:latin typeface="メイリオ" pitchFamily="50" charset="-128"/>
                <a:ea typeface="メイリオ" pitchFamily="50" charset="-128"/>
              </a:endParaRPr>
            </a:p>
          </p:txBody>
        </p:sp>
        <p:sp>
          <p:nvSpPr>
            <p:cNvPr id="1052" name="テキスト ボックス 96"/>
            <p:cNvSpPr txBox="1"/>
            <p:nvPr/>
          </p:nvSpPr>
          <p:spPr>
            <a:xfrm>
              <a:off x="-2571071" y="6427072"/>
              <a:ext cx="1589385" cy="276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どんな人たち？</a:t>
              </a:r>
              <a:endParaRPr kumimoji="1" lang="ja-JP" altLang="en-US" sz="1200" b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053" name="角丸四角形 25"/>
          <p:cNvSpPr/>
          <p:nvPr/>
        </p:nvSpPr>
        <p:spPr>
          <a:xfrm>
            <a:off x="560731" y="8995882"/>
            <a:ext cx="3417118" cy="1147578"/>
          </a:xfrm>
          <a:prstGeom prst="roundRect">
            <a:avLst>
              <a:gd name="adj" fmla="val 4590"/>
            </a:avLst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9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困った時は、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消費者ホットライン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１８８番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！</a:t>
            </a:r>
            <a:endParaRPr lang="en-US" altLang="ja-JP" sz="1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又は、</a:t>
            </a:r>
            <a:r>
              <a:rPr lang="ja-JP" altLang="en-US" sz="105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高知県立消費生活センター</a:t>
            </a:r>
            <a:r>
              <a:rPr lang="ja-JP" altLang="en-US" sz="105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へ！</a:t>
            </a:r>
            <a:endParaRPr lang="en-US" altLang="ja-JP" sz="105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　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〒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780-0935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　高知市旭町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丁目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115番地</a:t>
            </a:r>
            <a:endParaRPr lang="ja-JP" altLang="en-US" sz="1050" dirty="0" smtClean="0">
              <a:solidFill>
                <a:schemeClr val="tx1"/>
              </a:solidFill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　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相談電話：</a:t>
            </a:r>
            <a:r>
              <a:rPr lang="en-US" altLang="ja-JP" sz="105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088-824-0999</a:t>
            </a:r>
            <a:endParaRPr sz="1000">
              <a:solidFill>
                <a:srgbClr val="FF0000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　　相談受付：日～金　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9:00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～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16:45</a:t>
            </a:r>
            <a:endParaRPr sz="1000"/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　　　　　　 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（土・祝日・年末年始を除く）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1054" name="正方形/長方形 26"/>
          <p:cNvSpPr/>
          <p:nvPr/>
        </p:nvSpPr>
        <p:spPr>
          <a:xfrm>
            <a:off x="418150" y="8695154"/>
            <a:ext cx="2984413" cy="374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★</a:t>
            </a:r>
            <a:r>
              <a:rPr lang="ja-JP" altLang="en-US" sz="105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契約トラブルや借金で悩んでいませんか？</a:t>
            </a:r>
            <a:endParaRPr kumimoji="1" lang="ja-JP" altLang="en-US" sz="900" b="1" dirty="0"/>
          </a:p>
        </p:txBody>
      </p:sp>
      <p:sp>
        <p:nvSpPr>
          <p:cNvPr id="1055" name="正方形/長方形 34"/>
          <p:cNvSpPr/>
          <p:nvPr/>
        </p:nvSpPr>
        <p:spPr>
          <a:xfrm>
            <a:off x="202019" y="650299"/>
            <a:ext cx="7187609" cy="4607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メイリオ" pitchFamily="50" charset="-128"/>
                <a:ea typeface="メイリオ" pitchFamily="50" charset="-128"/>
              </a:rPr>
              <a:t>「</a:t>
            </a:r>
            <a:r>
              <a:rPr lang="ja-JP" altLang="en-US" sz="2400" b="1" spc="300" dirty="0" smtClean="0">
                <a:ln w="1143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メイリオ" pitchFamily="50" charset="-128"/>
                <a:ea typeface="メイリオ" pitchFamily="50" charset="-128"/>
              </a:rPr>
              <a:t>高知県くらしのサポーター</a:t>
            </a:r>
            <a:r>
              <a:rPr lang="ja-JP" altLang="en-U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メイリオ" pitchFamily="50" charset="-128"/>
                <a:ea typeface="メイリオ" pitchFamily="50" charset="-128"/>
              </a:rPr>
              <a:t>」</a:t>
            </a:r>
            <a:endParaRPr lang="ja-JP" altLang="en-US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56" name="角丸四角形 39"/>
          <p:cNvSpPr/>
          <p:nvPr/>
        </p:nvSpPr>
        <p:spPr>
          <a:xfrm>
            <a:off x="3977849" y="9969739"/>
            <a:ext cx="2966483" cy="238565"/>
          </a:xfrm>
          <a:prstGeom prst="roundRect">
            <a:avLst>
              <a:gd name="adj" fmla="val 4590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くまった</a:t>
            </a:r>
            <a:r>
              <a:rPr lang="ja-JP" altLang="en-US" sz="800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ちゃん</a:t>
            </a:r>
            <a:r>
              <a:rPr lang="ja-JP" altLang="en-US" sz="8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（高知県立消費生活センターキャラクター）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57" name="円形吹き出し 29"/>
          <p:cNvSpPr/>
          <p:nvPr/>
        </p:nvSpPr>
        <p:spPr>
          <a:xfrm rot="20162411">
            <a:off x="542254" y="529421"/>
            <a:ext cx="736684" cy="769781"/>
          </a:xfrm>
          <a:prstGeom prst="wedgeEllipseCallout">
            <a:avLst>
              <a:gd name="adj1" fmla="val 74506"/>
              <a:gd name="adj2" fmla="val 11520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8" name="角丸四角形 30"/>
          <p:cNvSpPr/>
          <p:nvPr/>
        </p:nvSpPr>
        <p:spPr>
          <a:xfrm>
            <a:off x="600248" y="645395"/>
            <a:ext cx="796501" cy="582087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募集中！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  <p:sp>
        <p:nvSpPr>
          <p:cNvPr id="1059" name="角丸四角形 31"/>
          <p:cNvSpPr/>
          <p:nvPr/>
        </p:nvSpPr>
        <p:spPr>
          <a:xfrm>
            <a:off x="2308529" y="1039824"/>
            <a:ext cx="2741061" cy="219886"/>
          </a:xfrm>
          <a:prstGeom prst="roundRect">
            <a:avLst>
              <a:gd name="adj" fmla="val 4590"/>
            </a:avLst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spc="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－</a:t>
            </a:r>
            <a:r>
              <a:rPr lang="en-US" altLang="ja-JP" sz="900" spc="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Kochi Consumer Support Group</a:t>
            </a:r>
            <a:r>
              <a:rPr lang="ja-JP" altLang="en-US" sz="800" spc="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sym typeface="Wingdings"/>
              </a:rPr>
              <a:t>－</a:t>
            </a:r>
            <a:endParaRPr kumimoji="1" lang="ja-JP" altLang="en-US" sz="800" spc="100" dirty="0">
              <a:solidFill>
                <a:schemeClr val="tx1"/>
              </a:solidFill>
            </a:endParaRPr>
          </a:p>
        </p:txBody>
      </p:sp>
      <p:pic>
        <p:nvPicPr>
          <p:cNvPr id="1060" name="Picture 2" descr="\\nas2009\intra\141602\総務・田所\平成２４年度\ホットペッパー広告作成\Hotpepper広告（加工用）.JPG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08558" y="556799"/>
            <a:ext cx="731417" cy="966047"/>
          </a:xfrm>
          <a:prstGeom prst="rect">
            <a:avLst/>
          </a:prstGeom>
          <a:noFill/>
        </p:spPr>
      </p:pic>
      <p:pic>
        <p:nvPicPr>
          <p:cNvPr id="1061" name="図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0915" y="8726903"/>
            <a:ext cx="895705" cy="1245843"/>
          </a:xfrm>
          <a:prstGeom prst="rect">
            <a:avLst/>
          </a:prstGeom>
        </p:spPr>
      </p:pic>
      <p:grpSp>
        <p:nvGrpSpPr>
          <p:cNvPr id="1062" name="グループ 33"/>
          <p:cNvGrpSpPr/>
          <p:nvPr/>
        </p:nvGrpSpPr>
        <p:grpSpPr>
          <a:xfrm>
            <a:off x="536819" y="3643006"/>
            <a:ext cx="4359893" cy="2558476"/>
            <a:chOff x="-993163" y="2797858"/>
            <a:chExt cx="5244958" cy="3006118"/>
          </a:xfrm>
        </p:grpSpPr>
        <p:sp>
          <p:nvSpPr>
            <p:cNvPr id="1063" name="円/楕円 23"/>
            <p:cNvSpPr/>
            <p:nvPr/>
          </p:nvSpPr>
          <p:spPr>
            <a:xfrm>
              <a:off x="1033389" y="2797858"/>
              <a:ext cx="3218406" cy="2740783"/>
            </a:xfrm>
            <a:prstGeom prst="ellipse">
              <a:avLst/>
            </a:prstGeom>
            <a:solidFill>
              <a:srgbClr val="FFFFBE"/>
            </a:solidFill>
            <a:ln w="12700">
              <a:solidFill>
                <a:srgbClr val="0070C0"/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4" name="テキスト ボックス 108"/>
            <p:cNvSpPr txBox="1"/>
            <p:nvPr/>
          </p:nvSpPr>
          <p:spPr>
            <a:xfrm>
              <a:off x="1134120" y="2984339"/>
              <a:ext cx="3117675" cy="2819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400" b="1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－202４年５月</a:t>
              </a:r>
              <a:r>
                <a:rPr lang="ja-JP" altLang="en-US" sz="1400" b="1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－</a:t>
              </a:r>
              <a:endParaRPr lang="en-US" altLang="ja-JP" sz="1100" b="1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/>
              <a:endParaRPr lang="ja-JP" altLang="en-US" sz="800" b="1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消費者月間イベント</a:t>
              </a:r>
              <a:endParaRPr lang="ja-JP" altLang="en-US" sz="14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「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高知大丸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一日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店長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」</a:t>
              </a:r>
              <a:endParaRPr lang="ja-JP" altLang="en-US" sz="14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幼稚園児たちのお手伝いに</a:t>
              </a:r>
              <a:endParaRPr lang="ja-JP" altLang="en-US" sz="14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「くらしの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サポーター」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の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皆さん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に</a:t>
              </a:r>
              <a:r>
                <a:rPr lang="ja-JP" altLang="en-US" sz="1400" spc="-100" dirty="0" smtClean="0"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ご協力していただきました。</a:t>
              </a:r>
              <a:endParaRPr lang="ja-JP" altLang="en-US" sz="14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l"/>
              <a:endParaRPr lang="ja-JP" altLang="en-US" sz="11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l"/>
              <a:endParaRPr lang="ja-JP" altLang="en-US" sz="11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l"/>
              <a:endParaRPr lang="ja-JP" altLang="en-US" sz="1100" spc="-100" dirty="0" smtClean="0"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200" b="1" spc="-100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  <a:cs typeface="メイリオ" pitchFamily="50" charset="-128"/>
                </a:rPr>
                <a:t>　</a:t>
              </a:r>
              <a:endParaRPr lang="en-US" altLang="ja-JP" sz="1200" b="1" spc="-1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  <a:cs typeface="メイリオ" pitchFamily="50" charset="-128"/>
              </a:endParaRPr>
            </a:p>
          </p:txBody>
        </p:sp>
      </p:grpSp>
      <p:sp>
        <p:nvSpPr>
          <p:cNvPr id="1066" name="テキスト 32"/>
          <p:cNvSpPr txBox="1"/>
          <p:nvPr/>
        </p:nvSpPr>
        <p:spPr>
          <a:xfrm>
            <a:off x="485412" y="1522846"/>
            <a:ext cx="6341853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あなたも</a:t>
            </a:r>
            <a:r>
              <a:rPr lang="ja-JP" altLang="en-US" sz="1400" b="1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くらしのサポーター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として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ボランティア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に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参加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してみませんか</a:t>
            </a:r>
            <a:r>
              <a:rPr lang="ja-JP" altLang="en-US" sz="1400" spc="100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。</a:t>
            </a:r>
            <a:endParaRPr lang="ja-JP" altLang="en-US" sz="1200">
              <a:solidFill>
                <a:srgbClr val="FF0000"/>
              </a:solidFill>
            </a:endParaRPr>
          </a:p>
        </p:txBody>
      </p:sp>
      <p:pic>
        <p:nvPicPr>
          <p:cNvPr id="1067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109" y="3748802"/>
            <a:ext cx="1930074" cy="1060530"/>
          </a:xfrm>
          <a:prstGeom prst="rect">
            <a:avLst/>
          </a:prstGeom>
        </p:spPr>
      </p:pic>
      <p:pic>
        <p:nvPicPr>
          <p:cNvPr id="1068" name="図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7859" y="5138989"/>
            <a:ext cx="2131363" cy="1065682"/>
          </a:xfrm>
          <a:prstGeom prst="rect">
            <a:avLst/>
          </a:prstGeom>
        </p:spPr>
      </p:pic>
      <p:sp>
        <p:nvSpPr>
          <p:cNvPr id="1069" name="テキスト ボックス 33"/>
          <p:cNvSpPr txBox="1"/>
          <p:nvPr/>
        </p:nvSpPr>
        <p:spPr>
          <a:xfrm>
            <a:off x="489896" y="7496586"/>
            <a:ext cx="2103884" cy="276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どんな活動をしているの？</a:t>
            </a:r>
            <a:endParaRPr kumimoji="1" lang="ja-JP" altLang="en-US" sz="1200" b="1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74" name="図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5601" y="8724213"/>
            <a:ext cx="1794899" cy="1009632"/>
          </a:xfrm>
          <a:prstGeom prst="rect">
            <a:avLst/>
          </a:prstGeom>
        </p:spPr>
      </p:pic>
      <p:pic>
        <p:nvPicPr>
          <p:cNvPr id="1075" name="図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4560000">
            <a:off x="374917" y="4185625"/>
            <a:ext cx="2080653" cy="156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806_a_new_welcome_fly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21806_a_new_welcome_flyer</Template>
  <TotalTime>0</TotalTime>
  <Words>67</Words>
  <Application>JUST Focus</Application>
  <Paragraphs>56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21806_a_new_welcome_flyer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terms:created xsi:type="dcterms:W3CDTF">2012-04-19T08:12:40Z</dcterms:created>
  <dcterms:modified xsi:type="dcterms:W3CDTF">2025-03-10T06:40:48Z</dcterms:modified>
  <cp:revision>26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_TemplateID">
    <vt:lpwstr>TC028374269991</vt:lpwstr>
  </property>
</Properties>
</file>