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  <p:sldId id="257" r:id="rId5"/>
  </p:sldIdLst>
  <p:sldSz cx="9906000" cy="6858000" type="A4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08"/>
    <p:restoredTop sz="94660"/>
  </p:normalViewPr>
  <p:slideViewPr>
    <p:cSldViewPr>
      <p:cViewPr varScale="0">
        <p:scale>
          <a:sx n="70" d="100"/>
          <a:sy n="70" d="100"/>
        </p:scale>
        <p:origin x="-1188" y="-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14350"/>
            <a:ext cx="3714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15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6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7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46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47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48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95300" y="1652803"/>
            <a:ext cx="8915400" cy="13441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95300" y="3092963"/>
            <a:ext cx="8915400" cy="23042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736814"/>
            <a:ext cx="8915400" cy="42364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69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69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736814"/>
            <a:ext cx="8915400" cy="42813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95300" y="2948946"/>
            <a:ext cx="8915400" cy="1056117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4749"/>
            <a:ext cx="8915400" cy="176419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736815"/>
            <a:ext cx="4301683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70013" y="1736815"/>
            <a:ext cx="4340687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09017" y="1535114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09017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3259006" cy="116205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38887" y="273052"/>
            <a:ext cx="5121391" cy="56423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700808"/>
            <a:ext cx="3259005" cy="42724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689140"/>
            <a:ext cx="5943600" cy="566739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212643"/>
            <a:ext cx="5943600" cy="43788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01209"/>
            <a:ext cx="5943600" cy="6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729753" y="6237312"/>
            <a:ext cx="4446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418654"/>
            <a:ext cx="8915400" cy="994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736814"/>
            <a:ext cx="89154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237312"/>
            <a:ext cx="2039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32265" y="6237312"/>
            <a:ext cx="20784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四角形 54"/>
          <p:cNvSpPr/>
          <p:nvPr/>
        </p:nvSpPr>
        <p:spPr>
          <a:xfrm>
            <a:off x="-13450" y="664045"/>
            <a:ext cx="9934481" cy="774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08" name="四角形 13"/>
          <p:cNvSpPr/>
          <p:nvPr/>
        </p:nvSpPr>
        <p:spPr>
          <a:xfrm>
            <a:off x="-14996" y="389330"/>
            <a:ext cx="9923668" cy="45298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09" name="テキスト 12"/>
          <p:cNvSpPr txBox="1"/>
          <p:nvPr/>
        </p:nvSpPr>
        <p:spPr>
          <a:xfrm>
            <a:off x="29117" y="445331"/>
            <a:ext cx="2701198" cy="399217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Meiryo UI"/>
                <a:ea typeface="Meiryo UI"/>
              </a:rPr>
              <a:t>補助事業の実施体制表</a:t>
            </a:r>
            <a:endParaRPr lang="ja-JP" altLang="en-US" sz="110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110" name="テキスト 14"/>
          <p:cNvSpPr txBox="1"/>
          <p:nvPr/>
        </p:nvSpPr>
        <p:spPr>
          <a:xfrm>
            <a:off x="-71802" y="5783"/>
            <a:ext cx="1208802" cy="399217"/>
          </a:xfrm>
          <a:prstGeom prst="rect">
            <a:avLst/>
          </a:prstGeom>
        </p:spPr>
        <p:txBody>
          <a:bodyPr wrap="none">
            <a:spAutoFit/>
          </a:bodyPr>
          <a:p>
            <a:pPr algn="r"/>
            <a:r>
              <a:rPr lang="ja-JP" altLang="en-US" sz="2000">
                <a:latin typeface="Meiryo UI" pitchFamily="0" charset="0"/>
                <a:ea typeface="Meiryo UI" pitchFamily="0" charset="0"/>
              </a:rPr>
              <a:t>【様式８】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11" name="テキスト 48"/>
          <p:cNvSpPr txBox="1"/>
          <p:nvPr/>
        </p:nvSpPr>
        <p:spPr>
          <a:xfrm>
            <a:off x="10343237" y="5868376"/>
            <a:ext cx="182880" cy="296624"/>
          </a:xfrm>
          <a:prstGeom prst="rect">
            <a:avLst/>
          </a:prstGeom>
          <a:noFill/>
        </p:spPr>
        <p:txBody>
          <a:bodyPr wrap="none">
            <a:spAutoFit/>
          </a:bodyPr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1050"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12" name="テキスト 59"/>
          <p:cNvSpPr txBox="1"/>
          <p:nvPr/>
        </p:nvSpPr>
        <p:spPr>
          <a:xfrm>
            <a:off x="-1352315" y="1716852"/>
            <a:ext cx="182880" cy="260717"/>
          </a:xfrm>
          <a:prstGeom prst="rect">
            <a:avLst/>
          </a:prstGeom>
        </p:spPr>
        <p:txBody>
          <a:bodyPr vertOverflow="overflow" horzOverflow="overflow" wrap="none">
            <a:spAutoFit/>
          </a:bodyPr>
          <a:p>
            <a:pPr/>
            <a:endParaRPr lang="ja-JP" altLang="en-US" sz="1100"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13" name="テキスト 105"/>
          <p:cNvSpPr txBox="1"/>
          <p:nvPr/>
        </p:nvSpPr>
        <p:spPr>
          <a:xfrm>
            <a:off x="117007" y="4722407"/>
            <a:ext cx="3199783" cy="2030432"/>
          </a:xfrm>
          <a:prstGeom prst="rect">
            <a:avLst/>
          </a:prstGeom>
        </p:spPr>
        <p:txBody>
          <a:bodyPr vertOverflow="overflow" horzOverflow="overflow" wrap="square">
            <a:spAutoFit/>
          </a:bodyPr>
          <a:p>
            <a:pPr/>
            <a:r>
              <a:rPr lang="ja-JP" altLang="en-US" sz="1600">
                <a:latin typeface="Meiryo UI" pitchFamily="0" charset="0"/>
                <a:ea typeface="Meiryo UI" pitchFamily="0" charset="0"/>
              </a:rPr>
              <a:t>【留意事項】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  <a:p>
            <a:pPr/>
            <a:r>
              <a:rPr lang="ja-JP" altLang="en-US" sz="1100">
                <a:latin typeface="Meiryo UI" pitchFamily="0" charset="0"/>
                <a:ea typeface="Meiryo UI" pitchFamily="0" charset="0"/>
              </a:rPr>
              <a:t>※申請時に、設備の設置場所、需要家及び申請者を含むすべての補助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事業者が確定していること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  <a:p>
            <a:pPr/>
            <a:r>
              <a:rPr lang="ja-JP" altLang="en-US" sz="1100">
                <a:latin typeface="Meiryo UI" pitchFamily="0" charset="0"/>
                <a:ea typeface="Meiryo UI" pitchFamily="0" charset="0"/>
              </a:rPr>
              <a:t>※本補助事業における「需要家」は、対象施設で、太陽光発電設備の発電電力を実際に消費する主体を指している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  <a:p>
            <a:pPr/>
            <a:r>
              <a:rPr lang="ja-JP" altLang="en-US" sz="1100">
                <a:latin typeface="Meiryo UI" pitchFamily="0" charset="0"/>
                <a:ea typeface="Meiryo UI" pitchFamily="0" charset="0"/>
              </a:rPr>
              <a:t>※申請後の実施体制表の変更は認めない。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  <a:p>
            <a:pPr/>
            <a:r>
              <a:rPr lang="ja-JP" altLang="en-US" sz="1100">
                <a:latin typeface="Meiryo UI" pitchFamily="0" charset="0"/>
                <a:ea typeface="Meiryo UI" pitchFamily="0" charset="0"/>
              </a:rPr>
              <a:t>※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補助対象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設備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の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発注先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の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工事会社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などは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未定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でも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可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  <a:p>
            <a:pPr/>
            <a:r>
              <a:rPr lang="ja-JP" altLang="en-US" sz="1100">
                <a:latin typeface="Meiryo UI" pitchFamily="0" charset="0"/>
                <a:ea typeface="Meiryo UI" pitchFamily="0" charset="0"/>
              </a:rPr>
              <a:t>※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補助対象経費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に補助事業者の利益が含まれないこと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四角形 54"/>
          <p:cNvSpPr/>
          <p:nvPr/>
        </p:nvSpPr>
        <p:spPr>
          <a:xfrm>
            <a:off x="-13450" y="664045"/>
            <a:ext cx="9934481" cy="774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0" name="四角形 13"/>
          <p:cNvSpPr/>
          <p:nvPr/>
        </p:nvSpPr>
        <p:spPr>
          <a:xfrm>
            <a:off x="-14996" y="389330"/>
            <a:ext cx="9923668" cy="45298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1" name="テキスト 12"/>
          <p:cNvSpPr txBox="1"/>
          <p:nvPr/>
        </p:nvSpPr>
        <p:spPr>
          <a:xfrm>
            <a:off x="29117" y="445331"/>
            <a:ext cx="2701198" cy="399217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Meiryo UI"/>
                <a:ea typeface="Meiryo UI"/>
              </a:rPr>
              <a:t>補助事業の実施体制表</a:t>
            </a:r>
            <a:endParaRPr lang="ja-JP" altLang="en-US" sz="110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122" name="テキスト 14"/>
          <p:cNvSpPr txBox="1"/>
          <p:nvPr/>
        </p:nvSpPr>
        <p:spPr>
          <a:xfrm>
            <a:off x="-71802" y="5783"/>
            <a:ext cx="1208802" cy="399217"/>
          </a:xfrm>
          <a:prstGeom prst="rect">
            <a:avLst/>
          </a:prstGeom>
        </p:spPr>
        <p:txBody>
          <a:bodyPr wrap="none">
            <a:spAutoFit/>
          </a:bodyPr>
          <a:p>
            <a:pPr algn="r"/>
            <a:r>
              <a:rPr lang="ja-JP" altLang="en-US" sz="2000">
                <a:latin typeface="Meiryo UI" pitchFamily="0" charset="0"/>
                <a:ea typeface="Meiryo UI" pitchFamily="0" charset="0"/>
              </a:rPr>
              <a:t>【様式８】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23" name="テキスト 48"/>
          <p:cNvSpPr txBox="1"/>
          <p:nvPr/>
        </p:nvSpPr>
        <p:spPr>
          <a:xfrm>
            <a:off x="10343237" y="5868376"/>
            <a:ext cx="182880" cy="296624"/>
          </a:xfrm>
          <a:prstGeom prst="rect">
            <a:avLst/>
          </a:prstGeom>
          <a:noFill/>
        </p:spPr>
        <p:txBody>
          <a:bodyPr wrap="none">
            <a:spAutoFit/>
          </a:bodyPr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endParaRPr lang="ja-JP" altLang="en-US" sz="1050"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24" name="テキスト 59"/>
          <p:cNvSpPr txBox="1"/>
          <p:nvPr/>
        </p:nvSpPr>
        <p:spPr>
          <a:xfrm>
            <a:off x="-1352315" y="1716852"/>
            <a:ext cx="182880" cy="260717"/>
          </a:xfrm>
          <a:prstGeom prst="rect">
            <a:avLst/>
          </a:prstGeom>
        </p:spPr>
        <p:txBody>
          <a:bodyPr vertOverflow="overflow" horzOverflow="overflow" wrap="none">
            <a:spAutoFit/>
          </a:bodyPr>
          <a:p>
            <a:pPr/>
            <a:endParaRPr lang="ja-JP" altLang="en-US" sz="1100">
              <a:latin typeface="Meiryo UI" pitchFamily="0" charset="0"/>
              <a:ea typeface="Meiryo UI" pitchFamily="0" charset="0"/>
            </a:endParaRPr>
          </a:p>
        </p:txBody>
      </p:sp>
      <p:sp>
        <p:nvSpPr>
          <p:cNvPr id="1125" name="正方形/長方形 57"/>
          <p:cNvSpPr/>
          <p:nvPr/>
        </p:nvSpPr>
        <p:spPr>
          <a:xfrm>
            <a:off x="3414135" y="3298311"/>
            <a:ext cx="3130819" cy="864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prstClr val="white"/>
                </a:solidFill>
                <a:latin typeface="+mj-ea"/>
              </a:rPr>
              <a:t>株式会社●●　</a:t>
            </a:r>
            <a:br>
              <a:rPr lang="en-US" altLang="ja-JP" sz="1600" dirty="0">
                <a:solidFill>
                  <a:prstClr val="white"/>
                </a:solidFill>
                <a:latin typeface="+mj-ea"/>
              </a:rPr>
            </a:br>
            <a:r>
              <a:rPr lang="en-US" altLang="ja-JP" sz="1600" dirty="0"/>
              <a:t>【</a:t>
            </a:r>
            <a:r>
              <a:rPr lang="ja-JP" altLang="en-US" sz="1600" dirty="0"/>
              <a:t>設備の所有者／</a:t>
            </a:r>
            <a:r>
              <a:rPr lang="en-US" altLang="ja-JP" sz="1600" dirty="0">
                <a:solidFill>
                  <a:prstClr val="white"/>
                </a:solidFill>
                <a:latin typeface="+mj-ea"/>
              </a:rPr>
              <a:t> PPA</a:t>
            </a:r>
            <a:r>
              <a:rPr lang="ja-JP" altLang="en-US" sz="1600" dirty="0">
                <a:solidFill>
                  <a:prstClr val="white"/>
                </a:solidFill>
                <a:latin typeface="+mj-ea"/>
              </a:rPr>
              <a:t>事業者</a:t>
            </a:r>
            <a:r>
              <a:rPr lang="en-US" altLang="ja-JP" sz="1600" dirty="0"/>
              <a:t>】</a:t>
            </a:r>
          </a:p>
          <a:p>
            <a:pPr algn="ctr"/>
            <a:r>
              <a:rPr kumimoji="1" lang="ja-JP" altLang="en-US" sz="1600" dirty="0">
                <a:solidFill>
                  <a:srgbClr val="FF0000"/>
                </a:solidFill>
              </a:rPr>
              <a:t>補助事業者</a:t>
            </a:r>
          </a:p>
        </p:txBody>
      </p:sp>
      <p:sp>
        <p:nvSpPr>
          <p:cNvPr id="1126" name="正方形/長方形 58"/>
          <p:cNvSpPr/>
          <p:nvPr/>
        </p:nvSpPr>
        <p:spPr>
          <a:xfrm>
            <a:off x="3562952" y="1299126"/>
            <a:ext cx="2636609" cy="848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株式会社</a:t>
            </a:r>
            <a:r>
              <a:rPr lang="ja-JP" altLang="en-US" sz="16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▲▲</a:t>
            </a:r>
            <a:endParaRPr kumimoji="1" lang="en-US" altLang="ja-JP" sz="1600" dirty="0"/>
          </a:p>
          <a:p>
            <a:pPr algn="ctr"/>
            <a:r>
              <a:rPr kumimoji="1" lang="en-US" altLang="ja-JP" sz="1600" dirty="0">
                <a:solidFill>
                  <a:schemeClr val="bg1"/>
                </a:solidFill>
              </a:rPr>
              <a:t>【</a:t>
            </a:r>
            <a:r>
              <a:rPr kumimoji="1" lang="ja-JP" altLang="en-US" sz="1600" dirty="0"/>
              <a:t>施設の所有者／</a:t>
            </a:r>
            <a:r>
              <a:rPr kumimoji="1" lang="ja-JP" altLang="en-US" sz="1600" dirty="0">
                <a:solidFill>
                  <a:schemeClr val="bg1"/>
                </a:solidFill>
              </a:rPr>
              <a:t>需要家</a:t>
            </a:r>
            <a:r>
              <a:rPr kumimoji="1" lang="en-US" altLang="ja-JP" sz="1600" dirty="0">
                <a:solidFill>
                  <a:schemeClr val="bg1"/>
                </a:solidFill>
              </a:rPr>
              <a:t>】</a:t>
            </a:r>
          </a:p>
        </p:txBody>
      </p:sp>
      <p:cxnSp>
        <p:nvCxnSpPr>
          <p:cNvPr id="1127" name="直線矢印コネクタ 59"/>
          <p:cNvCxnSpPr>
            <a:cxnSpLocks/>
          </p:cNvCxnSpPr>
          <p:nvPr/>
        </p:nvCxnSpPr>
        <p:spPr>
          <a:xfrm flipV="1">
            <a:off x="5179698" y="2230347"/>
            <a:ext cx="0" cy="8832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8" name="直線矢印コネクタ 60"/>
          <p:cNvCxnSpPr>
            <a:cxnSpLocks/>
          </p:cNvCxnSpPr>
          <p:nvPr/>
        </p:nvCxnSpPr>
        <p:spPr>
          <a:xfrm>
            <a:off x="4644177" y="2249511"/>
            <a:ext cx="0" cy="8640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" name="テキスト ボックス 61"/>
          <p:cNvSpPr txBox="1"/>
          <p:nvPr/>
        </p:nvSpPr>
        <p:spPr>
          <a:xfrm>
            <a:off x="3094578" y="2521777"/>
            <a:ext cx="1574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サービス料金の</a:t>
            </a:r>
            <a:r>
              <a:rPr kumimoji="1" lang="ja-JP" altLang="en-US" sz="1200" dirty="0"/>
              <a:t>支払</a:t>
            </a:r>
          </a:p>
        </p:txBody>
      </p:sp>
      <p:sp>
        <p:nvSpPr>
          <p:cNvPr id="1130" name="テキスト ボックス 62"/>
          <p:cNvSpPr txBox="1"/>
          <p:nvPr/>
        </p:nvSpPr>
        <p:spPr>
          <a:xfrm>
            <a:off x="5178837" y="2501756"/>
            <a:ext cx="1129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電力供給</a:t>
            </a:r>
            <a:endParaRPr lang="en-US" altLang="ja-JP" sz="1400" dirty="0"/>
          </a:p>
        </p:txBody>
      </p:sp>
      <p:cxnSp>
        <p:nvCxnSpPr>
          <p:cNvPr id="1131" name="直線矢印コネクタ 63"/>
          <p:cNvCxnSpPr>
            <a:cxnSpLocks/>
          </p:cNvCxnSpPr>
          <p:nvPr/>
        </p:nvCxnSpPr>
        <p:spPr>
          <a:xfrm flipV="1">
            <a:off x="5171850" y="4271195"/>
            <a:ext cx="0" cy="8832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2" name="直線矢印コネクタ 64"/>
          <p:cNvCxnSpPr>
            <a:cxnSpLocks/>
          </p:cNvCxnSpPr>
          <p:nvPr/>
        </p:nvCxnSpPr>
        <p:spPr>
          <a:xfrm>
            <a:off x="4758565" y="4290359"/>
            <a:ext cx="0" cy="8640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3" name="テキスト ボックス 65"/>
          <p:cNvSpPr txBox="1"/>
          <p:nvPr/>
        </p:nvSpPr>
        <p:spPr>
          <a:xfrm>
            <a:off x="4030678" y="4441633"/>
            <a:ext cx="668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発注</a:t>
            </a:r>
            <a:endParaRPr lang="en-US" altLang="ja-JP" sz="1400" dirty="0"/>
          </a:p>
          <a:p>
            <a:r>
              <a:rPr kumimoji="1" lang="ja-JP" altLang="en-US" sz="1400" dirty="0"/>
              <a:t>支払</a:t>
            </a:r>
          </a:p>
        </p:txBody>
      </p:sp>
      <p:sp>
        <p:nvSpPr>
          <p:cNvPr id="1134" name="テキスト ボックス 66"/>
          <p:cNvSpPr txBox="1"/>
          <p:nvPr/>
        </p:nvSpPr>
        <p:spPr>
          <a:xfrm>
            <a:off x="5272961" y="4540980"/>
            <a:ext cx="14805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太陽光発電設備</a:t>
            </a:r>
            <a:endParaRPr lang="en-US" altLang="ja-JP" sz="1400" dirty="0"/>
          </a:p>
        </p:txBody>
      </p:sp>
      <p:sp>
        <p:nvSpPr>
          <p:cNvPr id="1135" name="テキスト ボックス 67"/>
          <p:cNvSpPr txBox="1"/>
          <p:nvPr/>
        </p:nvSpPr>
        <p:spPr>
          <a:xfrm>
            <a:off x="2723438" y="473876"/>
            <a:ext cx="5760639" cy="368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>
                <a:solidFill>
                  <a:srgbClr val="FFFF00"/>
                </a:solidFill>
              </a:rPr>
              <a:t>（記載例）※</a:t>
            </a:r>
            <a:r>
              <a:rPr lang="ja-JP" altLang="en-US" sz="1800" dirty="0">
                <a:solidFill>
                  <a:srgbClr val="FFFF00"/>
                </a:solidFill>
              </a:rPr>
              <a:t>「オンサイト</a:t>
            </a:r>
            <a:r>
              <a:rPr lang="en-US" altLang="ja-JP" sz="1800" dirty="0">
                <a:solidFill>
                  <a:srgbClr val="FFFF00"/>
                </a:solidFill>
              </a:rPr>
              <a:t>PPA</a:t>
            </a:r>
            <a:r>
              <a:rPr lang="ja-JP" altLang="en-US" sz="1800" dirty="0">
                <a:solidFill>
                  <a:srgbClr val="FFFF00"/>
                </a:solidFill>
              </a:rPr>
              <a:t>モデル」で太陽光発電</a:t>
            </a:r>
            <a:endParaRPr kumimoji="1" lang="ja-JP" altLang="en-US" sz="1800" dirty="0">
              <a:solidFill>
                <a:srgbClr val="FFFF00"/>
              </a:solidFill>
            </a:endParaRPr>
          </a:p>
        </p:txBody>
      </p:sp>
      <p:grpSp>
        <p:nvGrpSpPr>
          <p:cNvPr id="1136" name="グループ化 68"/>
          <p:cNvGrpSpPr/>
          <p:nvPr/>
        </p:nvGrpSpPr>
        <p:grpSpPr>
          <a:xfrm>
            <a:off x="6517133" y="1720432"/>
            <a:ext cx="534658" cy="2031364"/>
            <a:chOff x="7092280" y="1899992"/>
            <a:chExt cx="648072" cy="1889048"/>
          </a:xfrm>
        </p:grpSpPr>
        <p:cxnSp>
          <p:nvCxnSpPr>
            <p:cNvPr id="1137" name="直線矢印コネクタ 5"/>
            <p:cNvCxnSpPr/>
            <p:nvPr/>
          </p:nvCxnSpPr>
          <p:spPr>
            <a:xfrm flipH="1">
              <a:off x="7092280" y="1899992"/>
              <a:ext cx="6480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8" name="直線コネクタ 9"/>
            <p:cNvCxnSpPr/>
            <p:nvPr/>
          </p:nvCxnSpPr>
          <p:spPr>
            <a:xfrm>
              <a:off x="7740352" y="1899992"/>
              <a:ext cx="0" cy="18890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9" name="直線コネクタ 11"/>
            <p:cNvCxnSpPr/>
            <p:nvPr/>
          </p:nvCxnSpPr>
          <p:spPr>
            <a:xfrm flipH="1">
              <a:off x="7164288" y="3789040"/>
              <a:ext cx="57606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40" name="テキスト ボックス 72"/>
          <p:cNvSpPr txBox="1"/>
          <p:nvPr/>
        </p:nvSpPr>
        <p:spPr>
          <a:xfrm>
            <a:off x="6889256" y="2578700"/>
            <a:ext cx="1951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設備譲渡</a:t>
            </a:r>
            <a:endParaRPr lang="en-US" altLang="ja-JP" sz="1200" dirty="0"/>
          </a:p>
          <a:p>
            <a:r>
              <a:rPr lang="ja-JP" altLang="en-US" sz="1200" dirty="0"/>
              <a:t>（</a:t>
            </a:r>
            <a:r>
              <a:rPr lang="en-US" altLang="ja-JP" sz="1200" dirty="0"/>
              <a:t>PPA</a:t>
            </a:r>
            <a:r>
              <a:rPr lang="ja-JP" altLang="en-US" sz="1200" dirty="0"/>
              <a:t>契約期間満了後）</a:t>
            </a:r>
            <a:endParaRPr lang="en-US" altLang="ja-JP" sz="1200" dirty="0"/>
          </a:p>
        </p:txBody>
      </p:sp>
      <p:sp>
        <p:nvSpPr>
          <p:cNvPr id="1141" name="角丸四角形 73"/>
          <p:cNvSpPr/>
          <p:nvPr/>
        </p:nvSpPr>
        <p:spPr>
          <a:xfrm>
            <a:off x="3310603" y="3136058"/>
            <a:ext cx="3324114" cy="115429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142" name="角丸四角形 74"/>
          <p:cNvSpPr/>
          <p:nvPr/>
        </p:nvSpPr>
        <p:spPr>
          <a:xfrm>
            <a:off x="3454613" y="1197000"/>
            <a:ext cx="2853289" cy="1076444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143" name="正方形/長方形 76"/>
          <p:cNvSpPr/>
          <p:nvPr/>
        </p:nvSpPr>
        <p:spPr>
          <a:xfrm>
            <a:off x="4033876" y="5263245"/>
            <a:ext cx="1893380" cy="883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見積もり合わせ</a:t>
            </a:r>
            <a:br>
              <a:rPr lang="en-US" altLang="ja-JP" sz="1600" dirty="0"/>
            </a:br>
            <a:r>
              <a:rPr lang="ja-JP" altLang="en-US" sz="1600" dirty="0"/>
              <a:t>により選定</a:t>
            </a:r>
            <a:br>
              <a:rPr lang="en-US" altLang="ja-JP" sz="1600" dirty="0">
                <a:solidFill>
                  <a:prstClr val="white"/>
                </a:solidFill>
                <a:latin typeface="+mj-ea"/>
              </a:rPr>
            </a:br>
            <a:r>
              <a:rPr lang="en-US" altLang="ja-JP" sz="1600" dirty="0"/>
              <a:t>【</a:t>
            </a:r>
            <a:r>
              <a:rPr lang="ja-JP" altLang="en-US" sz="1600" dirty="0"/>
              <a:t>工事会社</a:t>
            </a:r>
            <a:r>
              <a:rPr kumimoji="1" lang="en-US" altLang="ja-JP" sz="1600" dirty="0"/>
              <a:t>】</a:t>
            </a:r>
            <a:endParaRPr kumimoji="1" lang="ja-JP" altLang="en-US" sz="1600" dirty="0"/>
          </a:p>
        </p:txBody>
      </p:sp>
      <p:sp>
        <p:nvSpPr>
          <p:cNvPr id="1144" name="テキスト 104"/>
          <p:cNvSpPr txBox="1"/>
          <p:nvPr/>
        </p:nvSpPr>
        <p:spPr>
          <a:xfrm>
            <a:off x="117007" y="4722407"/>
            <a:ext cx="3199783" cy="2030432"/>
          </a:xfrm>
          <a:prstGeom prst="rect">
            <a:avLst/>
          </a:prstGeom>
        </p:spPr>
        <p:txBody>
          <a:bodyPr vertOverflow="overflow" horzOverflow="overflow" wrap="square">
            <a:spAutoFit/>
          </a:bodyPr>
          <a:p>
            <a:pPr/>
            <a:r>
              <a:rPr lang="ja-JP" altLang="en-US" sz="1600">
                <a:latin typeface="Meiryo UI" pitchFamily="0" charset="0"/>
                <a:ea typeface="Meiryo UI" pitchFamily="0" charset="0"/>
              </a:rPr>
              <a:t>【留意事項】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  <a:p>
            <a:pPr/>
            <a:r>
              <a:rPr lang="ja-JP" altLang="en-US" sz="1100">
                <a:latin typeface="Meiryo UI" pitchFamily="0" charset="0"/>
                <a:ea typeface="Meiryo UI" pitchFamily="0" charset="0"/>
              </a:rPr>
              <a:t>※申請時に、設備の設置場所、需要家及び申請者を含むすべての補助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事業者が確定していること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  <a:p>
            <a:pPr/>
            <a:r>
              <a:rPr lang="ja-JP" altLang="en-US" sz="1100">
                <a:latin typeface="Meiryo UI" pitchFamily="0" charset="0"/>
                <a:ea typeface="Meiryo UI" pitchFamily="0" charset="0"/>
              </a:rPr>
              <a:t>※本補助事業における「需要家」は、対象施設で、太陽光発電設備の発電電力を実際に消費する主体を指している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  <a:p>
            <a:pPr/>
            <a:r>
              <a:rPr lang="ja-JP" altLang="en-US" sz="1100">
                <a:latin typeface="Meiryo UI" pitchFamily="0" charset="0"/>
                <a:ea typeface="Meiryo UI" pitchFamily="0" charset="0"/>
              </a:rPr>
              <a:t>※申請後の実施体制表の変更は認めない。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  <a:p>
            <a:pPr/>
            <a:r>
              <a:rPr lang="ja-JP" altLang="en-US" sz="1100">
                <a:latin typeface="Meiryo UI" pitchFamily="0" charset="0"/>
                <a:ea typeface="Meiryo UI" pitchFamily="0" charset="0"/>
              </a:rPr>
              <a:t>※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補助対象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設備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の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発注先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の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工事会社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などは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未定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でも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可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  <a:p>
            <a:pPr/>
            <a:r>
              <a:rPr lang="ja-JP" altLang="en-US" sz="1100">
                <a:latin typeface="Meiryo UI" pitchFamily="0" charset="0"/>
                <a:ea typeface="Meiryo UI" pitchFamily="0" charset="0"/>
              </a:rPr>
              <a:t>※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補助対象経費</a:t>
            </a:r>
            <a:r>
              <a:rPr lang="ja-JP" altLang="en-US" sz="1100">
                <a:latin typeface="Meiryo UI" pitchFamily="0" charset="0"/>
                <a:ea typeface="Meiryo UI" pitchFamily="0" charset="0"/>
              </a:rPr>
              <a:t>に補助事業者の利益が含まれないこと</a:t>
            </a:r>
            <a:endParaRPr lang="ja-JP" altLang="en-US" sz="1100">
              <a:latin typeface="Meiryo UI" pitchFamily="0" charset="0"/>
              <a:ea typeface="Meiryo UI" pitchFamily="0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tx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 wrap="none">
        <a:spAutoFit/>
      </a:bodyPr>
      <a:lstStyle>
        <a:defPPr>
          <a:defRPr lang="ja-JP" altLang="en-US" sz="1100">
            <a:latin typeface="Meiryo UI"/>
            <a:ea typeface="Meiryo UI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4.1.2</AppVersion>
  <PresentationFormat>ユーザー設定</PresentationFormat>
  <Slides>2</Slides>
  <Notes>2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441191</dc:creator>
  <cp:lastModifiedBy>483911</cp:lastModifiedBy>
  <dcterms:created xsi:type="dcterms:W3CDTF">2021-11-20T05:36:33Z</dcterms:created>
  <dcterms:modified xsi:type="dcterms:W3CDTF">2022-04-15T00:26:55Z</dcterms:modified>
  <cp:revision>62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