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8"/>
    <p:restoredTop sz="94660"/>
  </p:normalViewPr>
  <p:slideViewPr>
    <p:cSldViewPr>
      <p:cViewPr varScale="0">
        <p:scale>
          <a:sx n="150" d="100"/>
          <a:sy n="150" d="100"/>
        </p:scale>
        <p:origin x="-522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charts/_rels/chart1.xml.rels><?xml version="1.0" encoding="UTF-8"?><Relationships xmlns="http://schemas.openxmlformats.org/package/2006/relationships"><Relationship Id="rId1" Type="http://schemas.openxmlformats.org/officeDocument/2006/relationships/oleObject" Target="file:///\\nas2013\intra\131301\b&#22320;&#22495;&#21307;&#30274;&#25512;&#36914;&#38306;&#20418;\w)&#27231;&#33021;&#20998;&#21270;&#12539;&#22320;&#22495;&#21307;&#30274;&#12499;&#12472;&#12519;&#12531;\&#9679;&#30149;&#24202;&#27231;&#33021;&#22577;&#21578;&#21046;&#24230;\R3\R4.99.99%20%20&#20844;&#34920;&#29992;\&#23450;&#37327;&#30340;&#22522;&#28310;\&#30011;&#20687;&#20803;&#12487;&#12540;&#12479;.xlsx" TargetMode="External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'[0]定量的な基準＋転換意向反映（公表)'!$F$2</c:f>
              <c:strCache>
                <c:ptCount val="1"/>
                <c:pt idx="0">
                  <c:v>休棟等</c:v>
                </c:pt>
              </c:strCache>
            </c:strRef>
          </c:tx>
          <c:spPr>
            <a:solidFill>
              <a:srgbClr val="FFA6A6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現状（R3.7.1）</c:v>
                </c:pt>
                <c:pt idx="1">
                  <c:v>定量的な基準</c:v>
                </c:pt>
                <c:pt idx="2">
                  <c:v>定量的な基準
＋
R4.3月時点の最新値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'[画像元データ.xlsx]定量的な基準＋転換意向反映（公表)'!$F$3:$F$6</c:f>
              <c:numCache>
                <c:formatCode xml:space="preserve">#,##0_ </c:formatCode>
                <c:ptCount val="4"/>
                <c:pt idx="0">
                  <c:v>319</c:v>
                </c:pt>
                <c:pt idx="1">
                  <c:v>319</c:v>
                </c:pt>
                <c:pt idx="2">
                  <c:v>338</c:v>
                </c:pt>
              </c:numCache>
            </c:numRef>
          </c:val>
        </c:ser>
        <c:ser>
          <c:idx val="3"/>
          <c:order val="1"/>
          <c:tx>
            <c:strRef>
              <c:f>'[0]定量的な基準＋転換意向反映（公表)'!$E$2</c:f>
              <c:strCache>
                <c:ptCount val="1"/>
                <c:pt idx="0">
                  <c:v>慢性期</c:v>
                </c:pt>
              </c:strCache>
            </c:strRef>
          </c:tx>
          <c:spPr>
            <a:solidFill>
              <a:srgbClr val="00B05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現状（R3.7.1）</c:v>
                </c:pt>
                <c:pt idx="1">
                  <c:v>定量的な基準</c:v>
                </c:pt>
                <c:pt idx="2">
                  <c:v>定量的な基準
＋
R4.3月時点の最新値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'[画像元データ.xlsx]定量的な基準＋転換意向反映（公表)'!$E$3:$E$6</c:f>
              <c:numCache>
                <c:formatCode xml:space="preserve">#,##0_ </c:formatCode>
                <c:ptCount val="4"/>
                <c:pt idx="0">
                  <c:v>5332</c:v>
                </c:pt>
                <c:pt idx="1">
                  <c:v>5299</c:v>
                </c:pt>
                <c:pt idx="2">
                  <c:v>5140</c:v>
                </c:pt>
                <c:pt idx="3">
                  <c:v>4266</c:v>
                </c:pt>
              </c:numCache>
            </c:numRef>
          </c:val>
        </c:ser>
        <c:ser>
          <c:idx val="2"/>
          <c:order val="2"/>
          <c:tx>
            <c:strRef>
              <c:f>'[0]定量的な基準＋転換意向反映（公表)'!$D$2</c:f>
              <c:strCache>
                <c:ptCount val="1"/>
                <c:pt idx="0">
                  <c:v>回復期</c:v>
                </c:pt>
              </c:strCache>
            </c:strRef>
          </c:tx>
          <c:spPr>
            <a:solidFill>
              <a:srgbClr val="FF0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1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現状（R3.7.1）</c:v>
                </c:pt>
                <c:pt idx="1">
                  <c:v>定量的な基準</c:v>
                </c:pt>
                <c:pt idx="2">
                  <c:v>定量的な基準
＋
R4.3月時点の最新値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'[画像元データ.xlsx]定量的な基準＋転換意向反映（公表)'!$D$3:$D$6</c:f>
              <c:numCache>
                <c:formatCode xml:space="preserve">#,##0_ </c:formatCode>
                <c:ptCount val="4"/>
                <c:pt idx="0">
                  <c:v>2051</c:v>
                </c:pt>
                <c:pt idx="1">
                  <c:v>2774</c:v>
                </c:pt>
                <c:pt idx="2">
                  <c:v>2773</c:v>
                </c:pt>
                <c:pt idx="3">
                  <c:v>3286</c:v>
                </c:pt>
              </c:numCache>
            </c:numRef>
          </c:val>
        </c:ser>
        <c:ser>
          <c:idx val="1"/>
          <c:order val="3"/>
          <c:tx>
            <c:strRef>
              <c:f>'[0]定量的な基準＋転換意向反映（公表)'!$C$2</c:f>
              <c:strCache>
                <c:ptCount val="1"/>
                <c:pt idx="0">
                  <c:v>急性期</c:v>
                </c:pt>
              </c:strCache>
            </c:strRef>
          </c:tx>
          <c:spPr>
            <a:solidFill>
              <a:srgbClr val="FFC000"/>
            </a:solidFill>
            <a:ln/>
            <a:effectLst/>
          </c:spPr>
          <c:invertIfNegative val="0"/>
          <c:dLbls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1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/>
              </c:ext>
            </c:extLst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現状（R3.7.1）</c:v>
                </c:pt>
                <c:pt idx="1">
                  <c:v>定量的な基準</c:v>
                </c:pt>
                <c:pt idx="2">
                  <c:v>定量的な基準
＋
R4.3月時点の最新値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'[画像元データ.xlsx]定量的な基準＋転換意向反映（公表)'!$C$3:$C$6</c:f>
              <c:numCache>
                <c:formatCode xml:space="preserve">#,##0_ </c:formatCode>
                <c:ptCount val="4"/>
                <c:pt idx="0">
                  <c:v>4583</c:v>
                </c:pt>
                <c:pt idx="1">
                  <c:v>3893</c:v>
                </c:pt>
                <c:pt idx="2">
                  <c:v>3884</c:v>
                </c:pt>
                <c:pt idx="3">
                  <c:v>2860</c:v>
                </c:pt>
              </c:numCache>
            </c:numRef>
          </c:val>
        </c:ser>
        <c:ser>
          <c:idx val="0"/>
          <c:order val="4"/>
          <c:tx>
            <c:strRef>
              <c:f>'[0]定量的な基準＋転換意向反映（公表)'!$B$2</c:f>
              <c:strCache>
                <c:ptCount val="1"/>
                <c:pt idx="0">
                  <c:v>高度急性期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/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/>
              <a:effectLst/>
            </c:spPr>
          </c:dPt>
          <c:dLbls>
            <c:dLbl>
              <c:idx val="0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Pr>
                <a:bodyPr rot="0" spcFirstLastPara="1" vertOverflow="overflow" horzOverflow="overflow" wrap="square" lIns="36576" tIns="18288" rIns="36576" bIns="18288" anchor="ctr" anchorCtr="1">
                  <a:spAutoFit/>
                </a:bodyPr>
                <a:lstStyle/>
                <a:p>
                  <a:pPr algn="ctr" rtl="0">
                    <a:defRPr kumimoji="0" lang="ja-JP" altLang="en-US" sz="1600" b="0" i="0" kern="1200">
                      <a:solidFill>
                        <a:schemeClr val="tx1"/>
                      </a:solidFill>
                    </a:defRPr>
                  </a:pPr>
                  <a:endParaRPr lang="ja-JP" altLang="en-US" sz="1600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spcFirstLastPara="1" vertOverflow="overflow" horzOverflow="overflow" wrap="square" lIns="36576" tIns="18288" rIns="36576" bIns="18288" anchor="ctr" anchorCtr="1">
                <a:spAutoFit/>
              </a:bodyPr>
              <a:lstStyle/>
              <a:p>
                <a:pPr algn="ctr" rtl="0">
                  <a:defRPr kumimoji="0" lang="ja-JP" altLang="en-US" sz="1600" b="0" i="0" kern="1200">
                    <a:solidFill>
                      <a:schemeClr val="tx1"/>
                    </a:solidFill>
                  </a:defRPr>
                </a:pPr>
                <a:endParaRPr lang="ja-JP" alt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</c:dLbls>
          <c:cat>
            <c:strRef>
              <c:f>'[0]定量的な基準＋転換意向反映（公表)'!$A$3:$A$6</c:f>
              <c:strCache>
                <c:ptCount val="4"/>
                <c:pt idx="0">
                  <c:v>現状（R3.7.1）</c:v>
                </c:pt>
                <c:pt idx="1">
                  <c:v>定量的な基準</c:v>
                </c:pt>
                <c:pt idx="2">
                  <c:v>定量的な基準
＋
R4.3月時点の最新値
＋　転換予定反映</c:v>
                </c:pt>
                <c:pt idx="3">
                  <c:v>必要病床数（2025）</c:v>
                </c:pt>
              </c:strCache>
            </c:strRef>
          </c:cat>
          <c:val>
            <c:numRef>
              <c:f>'[画像元データ.xlsx]定量的な基準＋転換意向反映（公表)'!$B$3:$B$6</c:f>
              <c:numCache>
                <c:formatCode xml:space="preserve">#,##0_ </c:formatCode>
                <c:ptCount val="4"/>
                <c:pt idx="0">
                  <c:v>1031</c:v>
                </c:pt>
                <c:pt idx="1">
                  <c:v>1031</c:v>
                </c:pt>
                <c:pt idx="2">
                  <c:v>1031</c:v>
                </c:pt>
                <c:pt idx="3">
                  <c:v>840</c:v>
                </c:pt>
              </c:numCache>
            </c:numRef>
          </c:val>
        </c:ser>
        <c:dLbls>
          <c:txPr>
            <a:bodyPr rot="0" spcFirstLastPara="1" vertOverflow="overflow" horzOverflow="overflow" wrap="square" anchor="ctr" anchorCtr="1">
              <a:spAutoFit/>
            </a:bodyPr>
            <a:lstStyle/>
            <a:p>
              <a:pPr algn="ctr" rtl="0">
                <a:defRPr lang="ja-JP" altLang="en-US" sz="1000">
                  <a:solidFill>
                    <a:schemeClr val="tx1"/>
                  </a:solidFill>
                </a:defRPr>
              </a:pPr>
              <a:endParaRPr lang="ja-JP" alt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"/>
        <c:axId val="2"/>
      </c:barChart>
      <c:catAx>
        <c:axId val="1"/>
        <c:scaling>
          <c:orientation val="minMax"/>
        </c:scaling>
        <c:delete val="1"/>
        <c:axPos val="b"/>
        <c:numFmt formatCode="#,##0_ " sourceLinked="1"/>
        <c:majorTickMark val="out"/>
        <c:minorTickMark val="none"/>
        <c:tickLblPos val="nextTo"/>
        <c:txPr>
          <a:bodyPr rot="0" spcFirstLastPara="1" vertOverflow="overflow" horzOverflow="overflow" wrap="square" anchor="ctr" anchorCtr="1"/>
          <a:lstStyle/>
          <a:p>
            <a:pPr algn="ctr" rtl="0">
              <a:defRPr kumimoji="0" lang="ja-JP" altLang="en-US" sz="1100" b="1" kern="1200">
                <a:solidFill>
                  <a:schemeClr val="tx1"/>
                </a:solidFill>
              </a:defRPr>
            </a:pPr>
            <a:endParaRPr lang="ja-JP" altLang="en-US"/>
          </a:p>
        </c:txPr>
        <c:crossAx val="2"/>
        <c:crosses val="autoZero"/>
        <c:auto val="1"/>
        <c:lblAlgn val="ctr"/>
        <c:lblOffset val="100"/>
        <c:noMultiLvlLbl val="0"/>
      </c:catAx>
      <c:valAx>
        <c:axId val="2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out"/>
        <c:minorTickMark val="none"/>
        <c:tickLblPos val="nextTo"/>
        <c:txPr>
          <a:bodyPr rot="-60000000" spcFirstLastPara="1" vertOverflow="overflow" horzOverflow="overflow" wrap="square" anchor="ctr" anchorCtr="1"/>
          <a:lstStyle/>
          <a:p>
            <a:pPr algn="ctr" rtl="0">
              <a:defRPr lang="ja-JP" altLang="en-US" sz="1000">
                <a:solidFill>
                  <a:schemeClr val="tx1"/>
                </a:solidFill>
              </a:defRPr>
            </a:pPr>
            <a:endParaRPr lang="ja-JP" altLang="en-US"/>
          </a:p>
        </c:txPr>
        <c:crossAx val="1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overflow" horzOverflow="overflow" wrap="square" anchor="ctr" anchorCtr="1"/>
        <a:lstStyle/>
        <a:p>
          <a:pPr algn="ctr" rtl="0">
            <a:defRPr kumimoji="0" lang="ja-JP" altLang="en-US" sz="1300" b="1" kern="1200">
              <a:solidFill>
                <a:schemeClr val="tx1"/>
              </a:solidFill>
              <a:latin typeface="メイリオ"/>
              <a:ea typeface="メイリオ"/>
              <a:cs typeface="+mn-cs"/>
            </a:defRPr>
          </a:pPr>
          <a:endParaRPr lang="ja-JP" altLang="en-US"/>
        </a:p>
      </c:txPr>
    </c:legend>
    <c:plotVisOnly val="1"/>
    <c:dispBlanksAs val="gap"/>
    <c:showDLblsOverMax val="0"/>
  </c:chart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chart" Target="../charts/chart1.xml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9" name="グラフ 43"/>
          <p:cNvGraphicFramePr/>
          <p:nvPr/>
        </p:nvGraphicFramePr>
        <p:xfrm>
          <a:off x="170506" y="906118"/>
          <a:ext cx="8461076" cy="3356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08" name="直線 11"/>
          <p:cNvSpPr/>
          <p:nvPr/>
        </p:nvSpPr>
        <p:spPr>
          <a:xfrm>
            <a:off x="2001799" y="1437409"/>
            <a:ext cx="979959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9" name="直線 12"/>
          <p:cNvSpPr/>
          <p:nvPr/>
        </p:nvSpPr>
        <p:spPr>
          <a:xfrm flipV="1">
            <a:off x="2001395" y="2295006"/>
            <a:ext cx="930829" cy="13630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直線 13"/>
          <p:cNvSpPr/>
          <p:nvPr/>
        </p:nvSpPr>
        <p:spPr>
          <a:xfrm>
            <a:off x="2010014" y="2874818"/>
            <a:ext cx="917461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1" name="直線 14"/>
          <p:cNvSpPr/>
          <p:nvPr/>
        </p:nvSpPr>
        <p:spPr>
          <a:xfrm>
            <a:off x="3601074" y="2872400"/>
            <a:ext cx="924584" cy="3012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2" name="直線 15"/>
          <p:cNvSpPr/>
          <p:nvPr/>
        </p:nvSpPr>
        <p:spPr>
          <a:xfrm flipV="1">
            <a:off x="3592382" y="4011824"/>
            <a:ext cx="959885" cy="1465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3" name="直線 18"/>
          <p:cNvSpPr/>
          <p:nvPr/>
        </p:nvSpPr>
        <p:spPr>
          <a:xfrm>
            <a:off x="3601142" y="1229591"/>
            <a:ext cx="925470" cy="42009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4" name="直線 19"/>
          <p:cNvSpPr/>
          <p:nvPr/>
        </p:nvSpPr>
        <p:spPr>
          <a:xfrm>
            <a:off x="3582425" y="4095750"/>
            <a:ext cx="945874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5" name="直線 20"/>
          <p:cNvSpPr/>
          <p:nvPr/>
        </p:nvSpPr>
        <p:spPr>
          <a:xfrm>
            <a:off x="5197143" y="1261983"/>
            <a:ext cx="953076" cy="41982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6" name="直線 21"/>
          <p:cNvSpPr/>
          <p:nvPr/>
        </p:nvSpPr>
        <p:spPr>
          <a:xfrm>
            <a:off x="2029893" y="1220932"/>
            <a:ext cx="956567" cy="8659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2"/>
          <p:cNvSpPr/>
          <p:nvPr/>
        </p:nvSpPr>
        <p:spPr>
          <a:xfrm flipV="1">
            <a:off x="1997959" y="4101353"/>
            <a:ext cx="938333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4"/>
          <p:cNvSpPr/>
          <p:nvPr/>
        </p:nvSpPr>
        <p:spPr>
          <a:xfrm>
            <a:off x="5193609" y="4029530"/>
            <a:ext cx="919894" cy="4274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正方形/長方形 25"/>
          <p:cNvSpPr/>
          <p:nvPr/>
        </p:nvSpPr>
        <p:spPr>
          <a:xfrm>
            <a:off x="170506" y="4567"/>
            <a:ext cx="8802045" cy="4585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/>
                <a:cs typeface="メイリオ" panose="020B0604030504040204" pitchFamily="50" charset="-128"/>
              </a:rPr>
              <a:t>「定量的な基準」反映後の令和３年度における医療機能別の病床数について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120" name="テキスト 158"/>
          <p:cNvSpPr txBox="1"/>
          <p:nvPr/>
        </p:nvSpPr>
        <p:spPr>
          <a:xfrm>
            <a:off x="-276225" y="1343025"/>
            <a:ext cx="914400" cy="368439"/>
          </a:xfrm>
          <a:prstGeom prst="rect">
            <a:avLst/>
          </a:prstGeom>
        </p:spPr>
        <p:txBody>
          <a:bodyPr wrap="square">
            <a:spAutoFit/>
          </a:bodyPr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21" name="図形 162"/>
          <p:cNvSpPr/>
          <p:nvPr/>
        </p:nvSpPr>
        <p:spPr>
          <a:xfrm>
            <a:off x="2076292" y="1568769"/>
            <a:ext cx="860694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ボックス 163"/>
          <p:cNvSpPr txBox="1"/>
          <p:nvPr/>
        </p:nvSpPr>
        <p:spPr>
          <a:xfrm>
            <a:off x="1861222" y="1711463"/>
            <a:ext cx="1070130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▲690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166"/>
          <p:cNvSpPr txBox="1"/>
          <p:nvPr/>
        </p:nvSpPr>
        <p:spPr>
          <a:xfrm>
            <a:off x="972000" y="606604"/>
            <a:ext cx="3380144" cy="29951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「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定量的な基準」の反映による増減</a:t>
            </a:r>
            <a:endParaRPr kumimoji="1" lang="ja-JP" altLang="en-US" sz="14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4" name="テキスト ボックス 170"/>
          <p:cNvSpPr txBox="1"/>
          <p:nvPr/>
        </p:nvSpPr>
        <p:spPr>
          <a:xfrm>
            <a:off x="7452000" y="756361"/>
            <a:ext cx="1377018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100" b="0" dirty="0">
                <a:solidFill>
                  <a:schemeClr val="tx1"/>
                </a:solidFill>
                <a:latin typeface="メイリオ"/>
                <a:ea typeface="メイリオ"/>
              </a:rPr>
              <a:t>（単位：床）</a:t>
            </a:r>
            <a:endParaRPr kumimoji="1" lang="ja-JP" altLang="en-US" sz="11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5" name="テキスト ボックス 172"/>
          <p:cNvSpPr txBox="1"/>
          <p:nvPr/>
        </p:nvSpPr>
        <p:spPr>
          <a:xfrm>
            <a:off x="1348502" y="955830"/>
            <a:ext cx="76046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13,316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6" name="テキスト ボックス 173"/>
          <p:cNvSpPr txBox="1"/>
          <p:nvPr/>
        </p:nvSpPr>
        <p:spPr>
          <a:xfrm>
            <a:off x="2931352" y="952196"/>
            <a:ext cx="771379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13,316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7" name="テキスト ボックス 174"/>
          <p:cNvSpPr txBox="1"/>
          <p:nvPr/>
        </p:nvSpPr>
        <p:spPr>
          <a:xfrm>
            <a:off x="4502340" y="1018943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13,166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8" name="テキスト ボックス 175"/>
          <p:cNvSpPr txBox="1"/>
          <p:nvPr/>
        </p:nvSpPr>
        <p:spPr>
          <a:xfrm>
            <a:off x="6094426" y="1434401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11,252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9" name="テキスト ボックス 176"/>
          <p:cNvSpPr txBox="1"/>
          <p:nvPr/>
        </p:nvSpPr>
        <p:spPr>
          <a:xfrm>
            <a:off x="953057" y="4184949"/>
            <a:ext cx="1513464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Ｒ3病床機能報告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　（R3.7.1）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0" name="テキスト ボックス 178"/>
          <p:cNvSpPr txBox="1"/>
          <p:nvPr/>
        </p:nvSpPr>
        <p:spPr>
          <a:xfrm>
            <a:off x="4103366" y="4142344"/>
            <a:ext cx="1871578" cy="561124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　　　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【参　考】</a:t>
            </a:r>
            <a:endParaRPr kumimoji="1" lang="ja-JP" altLang="en-US" sz="10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　　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「定量的な基準」</a:t>
            </a:r>
            <a:endParaRPr kumimoji="1" lang="ja-JP" altLang="en-US" sz="10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 　　＋ R4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.3月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最新値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1" name="テキスト ボックス 179"/>
          <p:cNvSpPr txBox="1"/>
          <p:nvPr/>
        </p:nvSpPr>
        <p:spPr>
          <a:xfrm>
            <a:off x="5652000" y="4184948"/>
            <a:ext cx="1692787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病床の必要量　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（R7年 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推計値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2" name="図形 180"/>
          <p:cNvSpPr/>
          <p:nvPr/>
        </p:nvSpPr>
        <p:spPr>
          <a:xfrm>
            <a:off x="2057096" y="2315883"/>
            <a:ext cx="882517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テキスト ボックス 181"/>
          <p:cNvSpPr txBox="1"/>
          <p:nvPr/>
        </p:nvSpPr>
        <p:spPr>
          <a:xfrm>
            <a:off x="1861222" y="2468479"/>
            <a:ext cx="1229143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＋723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4" name="テキスト ボックス 37"/>
          <p:cNvSpPr txBox="1"/>
          <p:nvPr/>
        </p:nvSpPr>
        <p:spPr>
          <a:xfrm>
            <a:off x="2571150" y="4169559"/>
            <a:ext cx="1532216" cy="4841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反映後の数値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5" name="直線 35"/>
          <p:cNvSpPr/>
          <p:nvPr/>
        </p:nvSpPr>
        <p:spPr>
          <a:xfrm>
            <a:off x="3601123" y="1437409"/>
            <a:ext cx="937886" cy="19002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6" name="直線 36"/>
          <p:cNvSpPr/>
          <p:nvPr/>
        </p:nvSpPr>
        <p:spPr>
          <a:xfrm>
            <a:off x="5192636" y="1456239"/>
            <a:ext cx="938549" cy="38027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7" name="直線 37"/>
          <p:cNvSpPr/>
          <p:nvPr/>
        </p:nvSpPr>
        <p:spPr>
          <a:xfrm>
            <a:off x="5192375" y="2319083"/>
            <a:ext cx="936688" cy="150183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8" name="直線 38"/>
          <p:cNvSpPr/>
          <p:nvPr/>
        </p:nvSpPr>
        <p:spPr>
          <a:xfrm>
            <a:off x="5192175" y="2902317"/>
            <a:ext cx="954453" cy="26050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直線 39"/>
          <p:cNvSpPr/>
          <p:nvPr/>
        </p:nvSpPr>
        <p:spPr>
          <a:xfrm>
            <a:off x="1987571" y="4018584"/>
            <a:ext cx="947969" cy="5821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0" name="直線 40"/>
          <p:cNvSpPr/>
          <p:nvPr/>
        </p:nvSpPr>
        <p:spPr>
          <a:xfrm>
            <a:off x="3601123" y="2294832"/>
            <a:ext cx="945618" cy="24068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直線 47"/>
          <p:cNvSpPr/>
          <p:nvPr/>
        </p:nvSpPr>
        <p:spPr>
          <a:xfrm flipV="1">
            <a:off x="5197094" y="4089153"/>
            <a:ext cx="928606" cy="8659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2" name="図形 48"/>
          <p:cNvSpPr/>
          <p:nvPr/>
        </p:nvSpPr>
        <p:spPr>
          <a:xfrm>
            <a:off x="2049017" y="3189698"/>
            <a:ext cx="890596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テキスト ボックス 49"/>
          <p:cNvSpPr txBox="1"/>
          <p:nvPr/>
        </p:nvSpPr>
        <p:spPr>
          <a:xfrm>
            <a:off x="1893605" y="3343501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▲33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50" name="テキスト 44"/>
          <p:cNvSpPr txBox="1"/>
          <p:nvPr/>
        </p:nvSpPr>
        <p:spPr>
          <a:xfrm>
            <a:off x="4103366" y="4653739"/>
            <a:ext cx="1967491" cy="830104"/>
          </a:xfrm>
          <a:prstGeom prst="rect"/>
        </p:spPr>
        <p:txBody>
          <a:bodyPr vertOverflow="overflow" horzOverflow="overflow" wrap="square">
            <a:spAutoFit/>
          </a:bodyPr>
          <a:p>
            <a:pPr algn="l"/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※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報告対象外とした廃止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予定</a:t>
            </a:r>
            <a:endParaRPr kumimoji="1" lang="ja-JP" altLang="en-US" sz="10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の休床病床19床を含む</a:t>
            </a:r>
            <a:endParaRPr kumimoji="1" lang="ja-JP" altLang="en-US" sz="10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　３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月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時点で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/>
                <a:ea typeface="メイリオ"/>
              </a:rPr>
              <a:t>未実施のため</a:t>
            </a:r>
            <a:endParaRPr kumimoji="1" lang="ja-JP" altLang="en-US" sz="10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51" name="図形 45"/>
          <p:cNvSpPr/>
          <p:nvPr/>
        </p:nvSpPr>
        <p:spPr>
          <a:xfrm>
            <a:off x="4138473" y="4653739"/>
            <a:ext cx="1801365" cy="488007"/>
          </a:xfrm>
          <a:prstGeom prst="bracketPair"/>
          <a:ln w="6350" cap="flat" cmpd="sng" algn="ctr">
            <a:solidFill>
              <a:schemeClr val="tx2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>
        <a:spAutoFit/>
      </a:bodyPr>
      <a:lstStyle>
        <a:defPPr>
          <a:defRPr lang="ja-JP" altLang="en-US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442594</dc:creator>
  <cp:lastModifiedBy>445265</cp:lastModifiedBy>
  <dcterms:created xsi:type="dcterms:W3CDTF">2020-03-18T08:59:59Z</dcterms:created>
  <dcterms:modified xsi:type="dcterms:W3CDTF">2022-09-26T06:02:30Z</dcterms:modified>
  <cp:revision>16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