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8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9"/>
    <p:restoredTop sz="40700"/>
  </p:normalViewPr>
  <p:slideViewPr>
    <p:cSldViewPr>
      <p:cViewPr varScale="0">
        <p:scale>
          <a:sx n="100" d="100"/>
          <a:sy n="100" d="100"/>
        </p:scale>
        <p:origin x="-732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0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四角形 12"/>
          <p:cNvSpPr/>
          <p:nvPr/>
        </p:nvSpPr>
        <p:spPr>
          <a:xfrm>
            <a:off x="-13415" y="117000"/>
            <a:ext cx="9935845" cy="539750"/>
          </a:xfrm>
          <a:prstGeom prst="rect">
            <a:avLst/>
          </a:prstGeom>
          <a:solidFill>
            <a:srgbClr val="D7FFA2"/>
          </a:solidFill>
          <a:ln w="3175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 anchorCtr="0"/>
          <a:p>
            <a:pPr algn="l">
              <a:defRPr lang="ja-JP" altLang="en-US"/>
            </a:pPr>
            <a:r>
              <a:rPr lang="ja-JP" altLang="en-US" sz="2200" b="1">
                <a:solidFill>
                  <a:srgbClr val="00B050"/>
                </a:solidFill>
                <a:latin typeface="Meiryo UI"/>
                <a:ea typeface="Meiryo UI"/>
              </a:rPr>
              <a:t>　　　高知県内の新型コロナワクチン接種</a:t>
            </a:r>
            <a:r>
              <a:rPr lang="ja-JP" altLang="en-US" sz="2200" b="1">
                <a:solidFill>
                  <a:srgbClr val="00B050"/>
                </a:solidFill>
                <a:latin typeface="Meiryo UI"/>
                <a:ea typeface="Meiryo UI"/>
              </a:rPr>
              <a:t>スケジュールの概要</a:t>
            </a:r>
            <a:endParaRPr lang="ja-JP" altLang="en-US" sz="2200" b="1">
              <a:solidFill>
                <a:srgbClr val="00B050"/>
              </a:solidFill>
              <a:latin typeface="Meiryo UI"/>
              <a:ea typeface="Meiryo UI"/>
            </a:endParaRPr>
          </a:p>
        </p:txBody>
      </p:sp>
      <p:sp>
        <p:nvSpPr>
          <p:cNvPr id="1108" name="四角形 33"/>
          <p:cNvSpPr/>
          <p:nvPr/>
        </p:nvSpPr>
        <p:spPr>
          <a:xfrm>
            <a:off x="7985410" y="153005"/>
            <a:ext cx="1786685" cy="467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2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Meiryo UI"/>
                <a:ea typeface="Meiryo UI"/>
              </a:rPr>
              <a:t>R４.10.24時点</a:t>
            </a:r>
            <a:endParaRPr lang="ja-JP" altLang="en-US" sz="1600">
              <a:solidFill>
                <a:schemeClr val="tx1">
                  <a:lumMod val="85000"/>
                  <a:lumOff val="1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09" name="テキスト 43"/>
          <p:cNvSpPr txBox="1"/>
          <p:nvPr/>
        </p:nvSpPr>
        <p:spPr>
          <a:xfrm>
            <a:off x="85157" y="912675"/>
            <a:ext cx="9664629" cy="1076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r>
              <a:rPr lang="ja-JP" altLang="en-US" sz="1600" b="1" i="0" u="sng"/>
              <a:t>①９月20日から、２回目接種を完了している12歳以上の方にオミクロン株対応ワクチンの接種を実施。</a:t>
            </a:r>
            <a:endParaRPr lang="ja-JP" altLang="en-US" sz="1600" b="1" i="0" u="sng"/>
          </a:p>
          <a:p>
            <a:r>
              <a:rPr lang="ja-JP" altLang="en-US" sz="1600" b="1" i="0" u="sng"/>
              <a:t>②10月21日から、接種間隔の短縮（前回の接種から5か月⇒</a:t>
            </a:r>
            <a:r>
              <a:rPr lang="ja-JP" altLang="en-US" sz="1600" b="1" i="0" u="sng"/>
              <a:t>３か月以上）が施行。</a:t>
            </a:r>
            <a:endParaRPr lang="ja-JP" altLang="en-US" sz="1600" b="1" i="0" u="sng"/>
          </a:p>
          <a:p>
            <a:r>
              <a:rPr lang="ja-JP" altLang="en-US" sz="1600" b="1" i="0" u="sng"/>
              <a:t>③９月６日から、小児（５～11歳）接種が努力義務化とともに３回目接種を実施。</a:t>
            </a:r>
            <a:endParaRPr lang="ja-JP" altLang="en-US" sz="1600" b="1" i="0" u="sng"/>
          </a:p>
          <a:p>
            <a:r>
              <a:rPr lang="ja-JP" altLang="en-US" sz="1600" b="1" i="0" u="sng"/>
              <a:t>④10月24日から、乳幼児（生後６か月～４歳）接種が施行。</a:t>
            </a:r>
            <a:endParaRPr lang="ja-JP" altLang="en-US" sz="1600" b="1" i="0" u="sng"/>
          </a:p>
        </p:txBody>
      </p:sp>
      <p:graphicFrame>
        <p:nvGraphicFramePr>
          <p:cNvPr id="1110" name="四角形 22"/>
          <p:cNvGraphicFramePr>
            <a:graphicFrameLocks noGrp="1"/>
          </p:cNvGraphicFramePr>
          <p:nvPr/>
        </p:nvGraphicFramePr>
        <p:xfrm>
          <a:off x="85725" y="2126100"/>
          <a:ext cx="9650571" cy="461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861"/>
                <a:gridCol w="1284880"/>
                <a:gridCol w="1074710"/>
                <a:gridCol w="1029624"/>
                <a:gridCol w="1028700"/>
                <a:gridCol w="1066800"/>
                <a:gridCol w="1076325"/>
                <a:gridCol w="1066800"/>
                <a:gridCol w="1001871"/>
              </a:tblGrid>
              <a:tr h="705665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種</a:t>
                      </a:r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別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接種対象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～</a:t>
                      </a:r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R4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9月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10月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11月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/>
                          <a:ea typeface="Meiryo UI"/>
                        </a:rPr>
                        <a:t>12月</a:t>
                      </a:r>
                      <a:endParaRPr kumimoji="1" lang="ja-JP" altLang="en-US" sz="18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/>
                          <a:ea typeface="Meiryo UI"/>
                        </a:rPr>
                        <a:t>R5</a:t>
                      </a:r>
                      <a:endParaRPr kumimoji="1" lang="ja-JP" altLang="en-US" sz="1600" dirty="0"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Meiryo UI"/>
                          <a:ea typeface="Meiryo UI"/>
                        </a:rPr>
                        <a:t>1月</a:t>
                      </a:r>
                      <a:endParaRPr kumimoji="1" lang="ja-JP" altLang="en-US" sz="16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/>
                          <a:ea typeface="Meiryo UI"/>
                        </a:rPr>
                        <a:t>2月</a:t>
                      </a:r>
                      <a:endParaRPr kumimoji="1" lang="ja-JP" altLang="en-US" sz="16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Meiryo UI"/>
                          <a:ea typeface="Meiryo UI"/>
                        </a:rPr>
                        <a:t>3月</a:t>
                      </a:r>
                      <a:endParaRPr kumimoji="1" lang="ja-JP" altLang="en-US" sz="1600" dirty="0"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horz" anchor="ctr" anchorCtr="0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000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endParaRPr kumimoji="1" lang="ja-JP" altLang="en-US" sz="14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endParaRPr kumimoji="1" lang="ja-JP" altLang="en-US" sz="14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3635">
                <a:tc>
                  <a:txBody>
                    <a:bodyPr/>
                    <a:lstStyle/>
                    <a:p>
                      <a:endParaRPr kumimoji="1" lang="ja-JP" altLang="en-US" sz="14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endParaRPr kumimoji="1" lang="ja-JP" altLang="en-US" sz="1400" b="1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Meiryo UI"/>
                        <a:ea typeface="Meiryo UI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66000"/>
                          <a:lumOff val="34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11" name="図形 29"/>
          <p:cNvSpPr/>
          <p:nvPr/>
        </p:nvSpPr>
        <p:spPr>
          <a:xfrm>
            <a:off x="3157695" y="3861000"/>
            <a:ext cx="3447417" cy="358639"/>
          </a:xfrm>
          <a:prstGeom prst="homePlate">
            <a:avLst/>
          </a:prstGeom>
          <a:gradFill>
            <a:gsLst>
              <a:gs pos="0">
                <a:srgbClr val="FFFFFF"/>
              </a:gs>
              <a:gs pos="7999">
                <a:srgbClr val="D4F3B5"/>
              </a:gs>
              <a:gs pos="28000">
                <a:srgbClr val="00B050"/>
              </a:gs>
              <a:gs pos="100000">
                <a:srgbClr val="00B05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bIns="36000" anchor="b" anchorCtr="0"/>
          <a:p>
            <a:pPr algn="l">
              <a:defRPr lang="ja-JP" altLang="en-US"/>
            </a:pPr>
            <a:r>
              <a:rPr lang="ja-JP" altLang="en-US" sz="1200" b="0">
                <a:latin typeface="Meiryo UI"/>
                <a:ea typeface="Meiryo UI"/>
              </a:rPr>
              <a:t>          約</a:t>
            </a:r>
            <a:r>
              <a:rPr lang="ja-JP" altLang="en-US" sz="1200" b="1">
                <a:latin typeface="Meiryo UI"/>
                <a:ea typeface="Meiryo UI"/>
              </a:rPr>
              <a:t> </a:t>
            </a:r>
            <a:r>
              <a:rPr lang="ja-JP" altLang="en-US" sz="1800" b="1">
                <a:latin typeface="Meiryo UI"/>
                <a:ea typeface="Meiryo UI"/>
              </a:rPr>
              <a:t>53.8 </a:t>
            </a:r>
            <a:r>
              <a:rPr lang="ja-JP" altLang="en-US" sz="1200" b="0">
                <a:latin typeface="Meiryo UI"/>
                <a:ea typeface="Meiryo UI"/>
              </a:rPr>
              <a:t>万人　</a:t>
            </a:r>
            <a:r>
              <a:rPr lang="ja-JP" altLang="en-US" sz="900" b="0" u="sng">
                <a:latin typeface="Meiryo UI"/>
                <a:ea typeface="Meiryo UI"/>
              </a:rPr>
              <a:t>※10月13日</a:t>
            </a:r>
            <a:r>
              <a:rPr lang="ja-JP" altLang="en-US" sz="900" b="0" u="sng">
                <a:latin typeface="Meiryo UI"/>
                <a:ea typeface="Meiryo UI"/>
              </a:rPr>
              <a:t>か</a:t>
            </a:r>
            <a:r>
              <a:rPr lang="ja-JP" altLang="en-US" sz="900" b="0" u="sng">
                <a:latin typeface="Meiryo UI"/>
                <a:ea typeface="Meiryo UI"/>
              </a:rPr>
              <a:t>ら</a:t>
            </a:r>
            <a:r>
              <a:rPr lang="ja-JP" altLang="en-US" sz="900" b="0" u="sng">
                <a:latin typeface="Meiryo UI"/>
                <a:ea typeface="Meiryo UI"/>
              </a:rPr>
              <a:t>B</a:t>
            </a:r>
            <a:r>
              <a:rPr lang="ja-JP" altLang="en-US" sz="900" b="0" u="sng">
                <a:latin typeface="Meiryo UI"/>
                <a:ea typeface="Meiryo UI"/>
              </a:rPr>
              <a:t>A</a:t>
            </a:r>
            <a:r>
              <a:rPr lang="ja-JP" altLang="en-US" sz="900" b="0" u="sng">
                <a:latin typeface="Meiryo UI"/>
                <a:ea typeface="Meiryo UI"/>
              </a:rPr>
              <a:t>4.5施行</a:t>
            </a:r>
            <a:endParaRPr lang="ja-JP" altLang="en-US" sz="900" b="0" u="sng">
              <a:latin typeface="Meiryo UI"/>
              <a:ea typeface="Meiryo UI"/>
            </a:endParaRPr>
          </a:p>
        </p:txBody>
      </p:sp>
      <p:sp>
        <p:nvSpPr>
          <p:cNvPr id="1112" name="図形 30"/>
          <p:cNvSpPr/>
          <p:nvPr/>
        </p:nvSpPr>
        <p:spPr>
          <a:xfrm>
            <a:off x="3593975" y="3070134"/>
            <a:ext cx="2145256" cy="358866"/>
          </a:xfrm>
          <a:prstGeom prst="chevron">
            <a:avLst>
              <a:gd name="adj" fmla="val 48387"/>
            </a:avLst>
          </a:prstGeom>
          <a:gradFill>
            <a:gsLst>
              <a:gs pos="0">
                <a:srgbClr val="00B050"/>
              </a:gs>
              <a:gs pos="73000">
                <a:srgbClr val="D4F3B5"/>
              </a:gs>
              <a:gs pos="84000">
                <a:srgbClr val="D4F3B5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anchor="ctr"/>
          <a:p>
            <a:pPr algn="r">
              <a:defRPr lang="ja-JP" altLang="en-US"/>
            </a:pPr>
            <a:endParaRPr lang="ja-JP" altLang="en-US" sz="1400" b="0">
              <a:latin typeface="HGS創英角ｺﾞｼｯｸUB"/>
              <a:ea typeface="HGS創英角ｺﾞｼｯｸUB"/>
            </a:endParaRPr>
          </a:p>
        </p:txBody>
      </p:sp>
      <p:sp>
        <p:nvSpPr>
          <p:cNvPr id="1113" name="テキスト 58"/>
          <p:cNvSpPr txBox="1"/>
          <p:nvPr/>
        </p:nvSpPr>
        <p:spPr>
          <a:xfrm>
            <a:off x="1062634" y="3645000"/>
            <a:ext cx="2522366" cy="138410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1200" u="sng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　12歳以上</a:t>
            </a:r>
            <a:endParaRPr lang="ja-JP" altLang="en-US" sz="12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１･２回目</a:t>
            </a:r>
            <a:endParaRPr lang="ja-JP" altLang="en-US" sz="120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接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種完了者</a:t>
            </a:r>
            <a:endParaRPr lang="ja-JP" altLang="en-US" sz="12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（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３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～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５</a:t>
            </a:r>
            <a:r>
              <a:rPr lang="ja-JP" altLang="en-US" sz="10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回目接種）</a:t>
            </a:r>
            <a:endParaRPr lang="ja-JP" altLang="en-US" sz="10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120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14" name="テキスト 47"/>
          <p:cNvSpPr txBox="1"/>
          <p:nvPr/>
        </p:nvSpPr>
        <p:spPr>
          <a:xfrm>
            <a:off x="-93418" y="4941000"/>
            <a:ext cx="1014418" cy="584831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defRPr lang="ja-JP" altLang="en-US"/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</a:t>
            </a:r>
            <a:r>
              <a:rPr lang="ja-JP" altLang="en-US" sz="1400" b="1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4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小　児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15" name="テキスト 48"/>
          <p:cNvSpPr txBox="1"/>
          <p:nvPr/>
        </p:nvSpPr>
        <p:spPr>
          <a:xfrm>
            <a:off x="1206634" y="4941000"/>
            <a:ext cx="2522366" cy="597899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５～11歳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※2回目から</a:t>
            </a:r>
            <a:endParaRPr lang="ja-JP" altLang="en-US" sz="1200" b="0" u="sng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 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3回目の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接種</a:t>
            </a:r>
            <a:endParaRPr lang="ja-JP" altLang="en-US" sz="1200" b="0" u="sng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間隔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は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5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か</a:t>
            </a:r>
            <a:r>
              <a:rPr lang="ja-JP" altLang="en-US" sz="1200" b="0" u="sng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月</a:t>
            </a:r>
            <a:endParaRPr lang="ja-JP" altLang="en-US" sz="1200" b="0" u="sng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16" name="図形 49"/>
          <p:cNvSpPr/>
          <p:nvPr/>
        </p:nvSpPr>
        <p:spPr>
          <a:xfrm>
            <a:off x="2649096" y="4871443"/>
            <a:ext cx="4893546" cy="213557"/>
          </a:xfrm>
          <a:prstGeom prst="homePlate">
            <a:avLst/>
          </a:prstGeom>
          <a:gradFill>
            <a:gsLst>
              <a:gs pos="0">
                <a:srgbClr val="FFFFFF"/>
              </a:gs>
              <a:gs pos="7999">
                <a:srgbClr val="D4F3B5"/>
              </a:gs>
              <a:gs pos="28000">
                <a:srgbClr val="00B050"/>
              </a:gs>
              <a:gs pos="100000">
                <a:srgbClr val="00B05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bIns="36000" anchor="b" anchorCtr="0"/>
          <a:p>
            <a:pPr algn="l">
              <a:defRPr lang="ja-JP" altLang="en-US"/>
            </a:pPr>
            <a:r>
              <a:rPr lang="ja-JP" altLang="en-US" sz="1050" b="0">
                <a:latin typeface="Meiryo UI"/>
                <a:ea typeface="Meiryo UI"/>
              </a:rPr>
              <a:t>             　　　</a:t>
            </a:r>
            <a:r>
              <a:rPr lang="ja-JP" altLang="en-US" sz="1100" b="0">
                <a:latin typeface="Meiryo UI"/>
                <a:ea typeface="Meiryo UI"/>
              </a:rPr>
              <a:t> </a:t>
            </a:r>
            <a:r>
              <a:rPr lang="ja-JP" altLang="en-US" sz="1200" b="0">
                <a:latin typeface="Meiryo UI"/>
                <a:ea typeface="Meiryo UI"/>
              </a:rPr>
              <a:t>約</a:t>
            </a:r>
            <a:r>
              <a:rPr lang="ja-JP" altLang="en-US" sz="1200" b="1">
                <a:latin typeface="Meiryo UI"/>
                <a:ea typeface="Meiryo UI"/>
              </a:rPr>
              <a:t> 3.</a:t>
            </a:r>
            <a:r>
              <a:rPr lang="ja-JP" altLang="en-US" sz="1200" b="1">
                <a:latin typeface="Meiryo UI"/>
                <a:ea typeface="Meiryo UI"/>
              </a:rPr>
              <a:t>6 </a:t>
            </a:r>
            <a:r>
              <a:rPr lang="ja-JP" altLang="en-US" sz="1200" b="0">
                <a:latin typeface="Meiryo UI"/>
                <a:ea typeface="Meiryo UI"/>
              </a:rPr>
              <a:t>万人</a:t>
            </a:r>
            <a:r>
              <a:rPr lang="ja-JP" altLang="en-US" sz="1100" b="0">
                <a:latin typeface="Meiryo UI"/>
                <a:ea typeface="Meiryo UI"/>
              </a:rPr>
              <a:t>（対象人口）</a:t>
            </a:r>
            <a:endParaRPr lang="ja-JP" altLang="en-US" sz="1400" b="0">
              <a:latin typeface="Meiryo UI"/>
              <a:ea typeface="Meiryo UI"/>
            </a:endParaRPr>
          </a:p>
        </p:txBody>
      </p:sp>
      <p:sp>
        <p:nvSpPr>
          <p:cNvPr id="1117" name="図形 50"/>
          <p:cNvSpPr/>
          <p:nvPr/>
        </p:nvSpPr>
        <p:spPr>
          <a:xfrm>
            <a:off x="7482398" y="4869000"/>
            <a:ext cx="206602" cy="217002"/>
          </a:xfrm>
          <a:prstGeom prst="chevron">
            <a:avLst>
              <a:gd name="adj" fmla="val 48387"/>
            </a:avLst>
          </a:prstGeom>
          <a:gradFill>
            <a:gsLst>
              <a:gs pos="0">
                <a:srgbClr val="00B050"/>
              </a:gs>
              <a:gs pos="73000">
                <a:srgbClr val="D4F3B5"/>
              </a:gs>
              <a:gs pos="84000">
                <a:srgbClr val="D4F3B5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anchor="ctr"/>
          <a:p>
            <a:pPr algn="r">
              <a:defRPr lang="ja-JP" altLang="en-US"/>
            </a:pPr>
            <a:endParaRPr lang="ja-JP" altLang="en-US" sz="1400" b="0">
              <a:latin typeface="HGS創英角ｺﾞｼｯｸUB"/>
              <a:ea typeface="HGS創英角ｺﾞｼｯｸUB"/>
            </a:endParaRPr>
          </a:p>
        </p:txBody>
      </p:sp>
      <p:sp>
        <p:nvSpPr>
          <p:cNvPr id="1118" name="四角形 58"/>
          <p:cNvSpPr/>
          <p:nvPr/>
        </p:nvSpPr>
        <p:spPr>
          <a:xfrm>
            <a:off x="2863699" y="5157000"/>
            <a:ext cx="2737301" cy="56668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000" u="sng">
                <a:solidFill>
                  <a:schemeClr val="tx1"/>
                </a:solidFill>
              </a:rPr>
              <a:t>９月６日から１～３回目接種の努力義務化</a:t>
            </a:r>
            <a:endParaRPr lang="ja-JP" altLang="en-US" sz="10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※ワクチンは従来型ワクチンのみ</a:t>
            </a:r>
            <a:endParaRPr lang="ja-JP" altLang="en-US" sz="10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　</a:t>
            </a:r>
            <a:r>
              <a:rPr lang="ja-JP" altLang="en-US" sz="1000" u="none">
                <a:solidFill>
                  <a:schemeClr val="tx1"/>
                </a:solidFill>
              </a:rPr>
              <a:t>オミクロン</a:t>
            </a:r>
            <a:r>
              <a:rPr lang="ja-JP" altLang="en-US" sz="1000" u="none">
                <a:solidFill>
                  <a:schemeClr val="tx1"/>
                </a:solidFill>
              </a:rPr>
              <a:t>対応ワクチンは</a:t>
            </a:r>
            <a:r>
              <a:rPr lang="ja-JP" altLang="en-US" sz="1000" u="none">
                <a:solidFill>
                  <a:schemeClr val="tx1"/>
                </a:solidFill>
              </a:rPr>
              <a:t>薬事</a:t>
            </a:r>
            <a:r>
              <a:rPr lang="ja-JP" altLang="en-US" sz="1000" u="none">
                <a:solidFill>
                  <a:schemeClr val="tx1"/>
                </a:solidFill>
              </a:rPr>
              <a:t>申請中</a:t>
            </a:r>
            <a:endParaRPr lang="ja-JP" altLang="en-US" sz="1000" u="none">
              <a:solidFill>
                <a:schemeClr val="tx1"/>
              </a:solidFill>
            </a:endParaRPr>
          </a:p>
        </p:txBody>
      </p:sp>
      <p:sp>
        <p:nvSpPr>
          <p:cNvPr id="1119" name="テキスト 55"/>
          <p:cNvSpPr txBox="1"/>
          <p:nvPr/>
        </p:nvSpPr>
        <p:spPr>
          <a:xfrm>
            <a:off x="168454" y="4058673"/>
            <a:ext cx="1040546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kumimoji="1" lang="ja-JP" altLang="en-US" sz="1400" b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オミクロン</a:t>
            </a:r>
            <a:endParaRPr kumimoji="1" lang="ja-JP" altLang="en-US" sz="1400" b="0" u="none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kumimoji="1" lang="ja-JP" altLang="en-US" sz="1400" b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株対応</a:t>
            </a:r>
            <a:endParaRPr kumimoji="1" lang="ja-JP" altLang="en-US" sz="1400" b="0" u="none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0" name="テキスト 38"/>
          <p:cNvSpPr txBox="1"/>
          <p:nvPr/>
        </p:nvSpPr>
        <p:spPr>
          <a:xfrm>
            <a:off x="2937000" y="3861000"/>
            <a:ext cx="357841" cy="2914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3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①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1" name="テキスト 39"/>
          <p:cNvSpPr txBox="1"/>
          <p:nvPr/>
        </p:nvSpPr>
        <p:spPr>
          <a:xfrm>
            <a:off x="2433000" y="4793505"/>
            <a:ext cx="357841" cy="2914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3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③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2" name="四角形 41"/>
          <p:cNvSpPr/>
          <p:nvPr/>
        </p:nvSpPr>
        <p:spPr>
          <a:xfrm>
            <a:off x="4193160" y="4293000"/>
            <a:ext cx="1839840" cy="32047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000" u="sng">
                <a:solidFill>
                  <a:schemeClr val="tx1"/>
                </a:solidFill>
              </a:rPr>
              <a:t>10月21日から接種間隔が３か月以上に短縮された。</a:t>
            </a:r>
            <a:endParaRPr lang="ja-JP" altLang="en-US" sz="1000" u="sng">
              <a:solidFill>
                <a:schemeClr val="tx1"/>
              </a:solidFill>
            </a:endParaRPr>
          </a:p>
        </p:txBody>
      </p:sp>
      <p:sp>
        <p:nvSpPr>
          <p:cNvPr id="1123" name="テキスト 42"/>
          <p:cNvSpPr txBox="1"/>
          <p:nvPr/>
        </p:nvSpPr>
        <p:spPr>
          <a:xfrm>
            <a:off x="3803159" y="4293000"/>
            <a:ext cx="357841" cy="2914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3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②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4" name="テキスト 43"/>
          <p:cNvSpPr txBox="1"/>
          <p:nvPr/>
        </p:nvSpPr>
        <p:spPr>
          <a:xfrm>
            <a:off x="-87000" y="5949000"/>
            <a:ext cx="1014418" cy="584831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defRPr lang="ja-JP" altLang="en-US"/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</a:t>
            </a:r>
            <a:r>
              <a:rPr lang="ja-JP" altLang="en-US" sz="14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乳幼</a:t>
            </a:r>
            <a:r>
              <a:rPr lang="ja-JP" altLang="en-US" sz="14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児</a:t>
            </a:r>
            <a:endParaRPr lang="ja-JP" altLang="en-US" sz="1300" b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5" name="テキスト 44"/>
          <p:cNvSpPr txBox="1"/>
          <p:nvPr/>
        </p:nvSpPr>
        <p:spPr>
          <a:xfrm>
            <a:off x="1350634" y="5999101"/>
            <a:ext cx="2522366" cy="597899"/>
          </a:xfrm>
          <a:prstGeom prst="rect">
            <a:avLst/>
          </a:prstGeom>
        </p:spPr>
        <p:txBody>
          <a:bodyPr wrap="square" anchor="ctr" anchorCtr="0">
            <a:noAutofit/>
          </a:bodyPr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生後6か月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～</a:t>
            </a:r>
            <a:endParaRPr lang="ja-JP" altLang="en-US" sz="12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４歳</a:t>
            </a:r>
            <a:endParaRPr lang="ja-JP" altLang="en-US" sz="12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6" name="図形 45"/>
          <p:cNvSpPr/>
          <p:nvPr/>
        </p:nvSpPr>
        <p:spPr>
          <a:xfrm>
            <a:off x="4214701" y="5876387"/>
            <a:ext cx="5366586" cy="216613"/>
          </a:xfrm>
          <a:prstGeom prst="homePlate">
            <a:avLst/>
          </a:prstGeom>
          <a:gradFill>
            <a:gsLst>
              <a:gs pos="0">
                <a:srgbClr val="FFFFFF"/>
              </a:gs>
              <a:gs pos="7999">
                <a:srgbClr val="D4F3B5"/>
              </a:gs>
              <a:gs pos="28000">
                <a:srgbClr val="00B050"/>
              </a:gs>
              <a:gs pos="100000">
                <a:srgbClr val="00B05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bIns="36000" anchor="b" anchorCtr="0"/>
          <a:p>
            <a:pPr algn="l">
              <a:defRPr lang="ja-JP" altLang="en-US"/>
            </a:pPr>
            <a:r>
              <a:rPr lang="ja-JP" altLang="en-US" sz="1050" b="0">
                <a:latin typeface="Meiryo UI"/>
                <a:ea typeface="Meiryo UI"/>
              </a:rPr>
              <a:t>             　　　</a:t>
            </a:r>
            <a:r>
              <a:rPr lang="ja-JP" altLang="en-US" sz="1100" b="0">
                <a:latin typeface="Meiryo UI"/>
                <a:ea typeface="Meiryo UI"/>
              </a:rPr>
              <a:t> </a:t>
            </a:r>
            <a:r>
              <a:rPr lang="ja-JP" altLang="en-US" sz="1200" b="0">
                <a:latin typeface="Meiryo UI"/>
                <a:ea typeface="Meiryo UI"/>
              </a:rPr>
              <a:t>約</a:t>
            </a:r>
            <a:r>
              <a:rPr lang="ja-JP" altLang="en-US" sz="1200" b="1">
                <a:latin typeface="Meiryo UI"/>
                <a:ea typeface="Meiryo UI"/>
              </a:rPr>
              <a:t> 2.2</a:t>
            </a:r>
            <a:r>
              <a:rPr lang="ja-JP" altLang="en-US" sz="1200" b="1">
                <a:latin typeface="Meiryo UI"/>
                <a:ea typeface="Meiryo UI"/>
              </a:rPr>
              <a:t> </a:t>
            </a:r>
            <a:r>
              <a:rPr lang="ja-JP" altLang="en-US" sz="1200" b="0">
                <a:latin typeface="Meiryo UI"/>
                <a:ea typeface="Meiryo UI"/>
              </a:rPr>
              <a:t>万人</a:t>
            </a:r>
            <a:r>
              <a:rPr lang="ja-JP" altLang="en-US" sz="1100" b="0">
                <a:latin typeface="Meiryo UI"/>
                <a:ea typeface="Meiryo UI"/>
              </a:rPr>
              <a:t>（対象人口）</a:t>
            </a:r>
            <a:endParaRPr lang="ja-JP" altLang="en-US" sz="1400" b="0">
              <a:latin typeface="Meiryo UI"/>
              <a:ea typeface="Meiryo UI"/>
            </a:endParaRPr>
          </a:p>
        </p:txBody>
      </p:sp>
      <p:sp>
        <p:nvSpPr>
          <p:cNvPr id="1127" name="テキスト 46"/>
          <p:cNvSpPr txBox="1"/>
          <p:nvPr/>
        </p:nvSpPr>
        <p:spPr>
          <a:xfrm>
            <a:off x="3947159" y="5805000"/>
            <a:ext cx="357841" cy="2914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3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④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28" name="四角形 47"/>
          <p:cNvSpPr/>
          <p:nvPr/>
        </p:nvSpPr>
        <p:spPr>
          <a:xfrm>
            <a:off x="4232176" y="6168724"/>
            <a:ext cx="2159247" cy="50027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000" u="sng">
                <a:solidFill>
                  <a:schemeClr val="tx1"/>
                </a:solidFill>
              </a:rPr>
              <a:t>10月24日から臨時接種に位置づけ</a:t>
            </a:r>
            <a:endParaRPr lang="ja-JP" altLang="en-US" sz="1000" u="sng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※ワクチンは従来型ワクチンのみ</a:t>
            </a:r>
            <a:endParaRPr lang="ja-JP" altLang="en-US" sz="1000" u="none">
              <a:solidFill>
                <a:schemeClr val="tx1"/>
              </a:solidFill>
            </a:endParaRPr>
          </a:p>
        </p:txBody>
      </p:sp>
      <p:sp>
        <p:nvSpPr>
          <p:cNvPr id="1129" name="図形 48"/>
          <p:cNvSpPr/>
          <p:nvPr/>
        </p:nvSpPr>
        <p:spPr>
          <a:xfrm>
            <a:off x="9529694" y="5875998"/>
            <a:ext cx="206602" cy="217002"/>
          </a:xfrm>
          <a:prstGeom prst="chevron">
            <a:avLst>
              <a:gd name="adj" fmla="val 48387"/>
            </a:avLst>
          </a:prstGeom>
          <a:gradFill>
            <a:gsLst>
              <a:gs pos="0">
                <a:srgbClr val="00B050"/>
              </a:gs>
              <a:gs pos="73000">
                <a:srgbClr val="D4F3B5"/>
              </a:gs>
              <a:gs pos="84000">
                <a:srgbClr val="D4F3B5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anchor="ctr"/>
          <a:p>
            <a:pPr algn="r">
              <a:defRPr lang="ja-JP" altLang="en-US"/>
            </a:pPr>
            <a:endParaRPr lang="ja-JP" altLang="en-US" sz="1400" b="0">
              <a:latin typeface="HGS創英角ｺﾞｼｯｸUB"/>
              <a:ea typeface="HGS創英角ｺﾞｼｯｸUB"/>
            </a:endParaRPr>
          </a:p>
        </p:txBody>
      </p:sp>
      <p:sp>
        <p:nvSpPr>
          <p:cNvPr id="1130" name="テキスト 28"/>
          <p:cNvSpPr txBox="1"/>
          <p:nvPr/>
        </p:nvSpPr>
        <p:spPr>
          <a:xfrm>
            <a:off x="201000" y="3069000"/>
            <a:ext cx="1040546" cy="52232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kumimoji="1" lang="ja-JP" altLang="en-US" sz="1400" b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従来株</a:t>
            </a:r>
            <a:endParaRPr kumimoji="1" lang="ja-JP" altLang="en-US" sz="1400" b="0" u="none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kumimoji="1" lang="ja-JP" altLang="en-US" sz="1400" b="0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対応</a:t>
            </a:r>
            <a:endParaRPr kumimoji="1" lang="ja-JP" altLang="en-US" sz="1400" b="0" u="none" dirty="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1" name="テキスト 29"/>
          <p:cNvSpPr txBox="1"/>
          <p:nvPr/>
        </p:nvSpPr>
        <p:spPr>
          <a:xfrm>
            <a:off x="1062634" y="2774787"/>
            <a:ext cx="2522366" cy="123021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1200" u="sng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 　12歳以上</a:t>
            </a:r>
            <a:endParaRPr lang="ja-JP" altLang="en-US" sz="12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１･２回目</a:t>
            </a:r>
            <a:endParaRPr lang="ja-JP" altLang="en-US" sz="120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　未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接</a:t>
            </a:r>
            <a:r>
              <a:rPr lang="ja-JP" altLang="en-US" sz="1200" b="0" u="none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種者</a:t>
            </a:r>
            <a:endParaRPr lang="ja-JP" altLang="en-US" sz="1000" b="0" u="none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1200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</a:t>
            </a:r>
            <a:endParaRPr lang="ja-JP" altLang="en-US" sz="1300" b="1">
              <a:solidFill>
                <a:schemeClr val="tx1">
                  <a:lumMod val="75000"/>
                  <a:lumOff val="2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132" name="四角形 30"/>
          <p:cNvSpPr/>
          <p:nvPr/>
        </p:nvSpPr>
        <p:spPr>
          <a:xfrm>
            <a:off x="6648488" y="6168724"/>
            <a:ext cx="2159247" cy="500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１回目から２回目は20日の間隔</a:t>
            </a:r>
            <a:endParaRPr lang="ja-JP" altLang="en-US" sz="1000" u="none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２</a:t>
            </a:r>
            <a:r>
              <a:rPr lang="ja-JP" altLang="en-US" sz="1000" u="none">
                <a:solidFill>
                  <a:schemeClr val="tx1"/>
                </a:solidFill>
              </a:rPr>
              <a:t>回目</a:t>
            </a:r>
            <a:r>
              <a:rPr lang="ja-JP" altLang="en-US" sz="1000" u="none">
                <a:solidFill>
                  <a:schemeClr val="tx1"/>
                </a:solidFill>
              </a:rPr>
              <a:t>から</a:t>
            </a:r>
            <a:r>
              <a:rPr lang="ja-JP" altLang="en-US" sz="1000" u="none">
                <a:solidFill>
                  <a:schemeClr val="tx1"/>
                </a:solidFill>
              </a:rPr>
              <a:t>３</a:t>
            </a:r>
            <a:r>
              <a:rPr lang="ja-JP" altLang="en-US" sz="1000" u="none">
                <a:solidFill>
                  <a:schemeClr val="tx1"/>
                </a:solidFill>
              </a:rPr>
              <a:t>回目</a:t>
            </a:r>
            <a:r>
              <a:rPr lang="ja-JP" altLang="en-US" sz="1000" u="none">
                <a:solidFill>
                  <a:schemeClr val="tx1"/>
                </a:solidFill>
              </a:rPr>
              <a:t>は</a:t>
            </a:r>
            <a:r>
              <a:rPr lang="ja-JP" altLang="en-US" sz="1000" u="none">
                <a:solidFill>
                  <a:schemeClr val="tx1"/>
                </a:solidFill>
              </a:rPr>
              <a:t>5</a:t>
            </a:r>
            <a:r>
              <a:rPr lang="ja-JP" altLang="en-US" sz="1000" u="none">
                <a:solidFill>
                  <a:schemeClr val="tx1"/>
                </a:solidFill>
              </a:rPr>
              <a:t>5</a:t>
            </a:r>
            <a:r>
              <a:rPr lang="ja-JP" altLang="en-US" sz="1000" u="none">
                <a:solidFill>
                  <a:schemeClr val="tx1"/>
                </a:solidFill>
              </a:rPr>
              <a:t>日</a:t>
            </a:r>
            <a:r>
              <a:rPr lang="ja-JP" altLang="en-US" sz="1000" u="none">
                <a:solidFill>
                  <a:schemeClr val="tx1"/>
                </a:solidFill>
              </a:rPr>
              <a:t>の</a:t>
            </a:r>
            <a:r>
              <a:rPr lang="ja-JP" altLang="en-US" sz="1000" u="none">
                <a:solidFill>
                  <a:schemeClr val="tx1"/>
                </a:solidFill>
              </a:rPr>
              <a:t>間隔</a:t>
            </a:r>
            <a:endParaRPr lang="ja-JP" altLang="en-US" sz="1000" u="none">
              <a:solidFill>
                <a:schemeClr val="tx1"/>
              </a:solidFill>
            </a:endParaRPr>
          </a:p>
        </p:txBody>
      </p:sp>
      <p:sp>
        <p:nvSpPr>
          <p:cNvPr id="1133" name="四角形 31"/>
          <p:cNvSpPr/>
          <p:nvPr/>
        </p:nvSpPr>
        <p:spPr>
          <a:xfrm>
            <a:off x="5721265" y="5157000"/>
            <a:ext cx="2159247" cy="5002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１回目から２回目は20日の間隔</a:t>
            </a:r>
            <a:endParaRPr lang="ja-JP" altLang="en-US" sz="1000" u="none">
              <a:solidFill>
                <a:schemeClr val="tx1"/>
              </a:solidFill>
            </a:endParaRPr>
          </a:p>
          <a:p>
            <a:pPr algn="l">
              <a:defRPr lang="ja-JP" altLang="en-US"/>
            </a:pPr>
            <a:r>
              <a:rPr lang="ja-JP" altLang="en-US" sz="1000" u="none">
                <a:solidFill>
                  <a:schemeClr val="tx1"/>
                </a:solidFill>
              </a:rPr>
              <a:t>２</a:t>
            </a:r>
            <a:r>
              <a:rPr lang="ja-JP" altLang="en-US" sz="1000" u="none">
                <a:solidFill>
                  <a:schemeClr val="tx1"/>
                </a:solidFill>
              </a:rPr>
              <a:t>回目</a:t>
            </a:r>
            <a:r>
              <a:rPr lang="ja-JP" altLang="en-US" sz="1000" u="none">
                <a:solidFill>
                  <a:schemeClr val="tx1"/>
                </a:solidFill>
              </a:rPr>
              <a:t>から</a:t>
            </a:r>
            <a:r>
              <a:rPr lang="ja-JP" altLang="en-US" sz="1000" u="none">
                <a:solidFill>
                  <a:schemeClr val="tx1"/>
                </a:solidFill>
              </a:rPr>
              <a:t>３</a:t>
            </a:r>
            <a:r>
              <a:rPr lang="ja-JP" altLang="en-US" sz="1000" u="none">
                <a:solidFill>
                  <a:schemeClr val="tx1"/>
                </a:solidFill>
              </a:rPr>
              <a:t>回目</a:t>
            </a:r>
            <a:r>
              <a:rPr lang="ja-JP" altLang="en-US" sz="1000" u="none">
                <a:solidFill>
                  <a:schemeClr val="tx1"/>
                </a:solidFill>
              </a:rPr>
              <a:t>は５か月</a:t>
            </a:r>
            <a:r>
              <a:rPr lang="ja-JP" altLang="en-US" sz="1000" u="none">
                <a:solidFill>
                  <a:schemeClr val="tx1"/>
                </a:solidFill>
              </a:rPr>
              <a:t>の</a:t>
            </a:r>
            <a:r>
              <a:rPr lang="ja-JP" altLang="en-US" sz="1000" u="none">
                <a:solidFill>
                  <a:schemeClr val="tx1"/>
                </a:solidFill>
              </a:rPr>
              <a:t>間隔</a:t>
            </a:r>
            <a:endParaRPr lang="ja-JP" altLang="en-US" sz="1000" u="none">
              <a:solidFill>
                <a:schemeClr val="tx1"/>
              </a:solidFill>
            </a:endParaRPr>
          </a:p>
        </p:txBody>
      </p:sp>
      <p:sp>
        <p:nvSpPr>
          <p:cNvPr id="1134" name="図形 32"/>
          <p:cNvSpPr/>
          <p:nvPr/>
        </p:nvSpPr>
        <p:spPr>
          <a:xfrm>
            <a:off x="2429688" y="3069000"/>
            <a:ext cx="1299312" cy="358639"/>
          </a:xfrm>
          <a:prstGeom prst="homePlate">
            <a:avLst/>
          </a:prstGeom>
          <a:gradFill>
            <a:gsLst>
              <a:gs pos="0">
                <a:srgbClr val="FFFFFF"/>
              </a:gs>
              <a:gs pos="7999">
                <a:srgbClr val="D4F3B5"/>
              </a:gs>
              <a:gs pos="28000">
                <a:srgbClr val="00B050"/>
              </a:gs>
              <a:gs pos="100000">
                <a:srgbClr val="00B05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44000" bIns="36000" anchor="b" anchorCtr="0"/>
          <a:p>
            <a:pPr algn="l">
              <a:defRPr lang="ja-JP" altLang="en-US"/>
            </a:pPr>
            <a:r>
              <a:rPr lang="ja-JP" altLang="en-US" sz="1200" b="0">
                <a:latin typeface="Meiryo UI"/>
                <a:ea typeface="Meiryo UI"/>
              </a:rPr>
              <a:t>         </a:t>
            </a:r>
            <a:endParaRPr lang="ja-JP" altLang="en-US" sz="1200" b="0" u="sng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 b="0">
                <a:latin typeface="Meiryo UI"/>
                <a:ea typeface="Meiryo UI"/>
              </a:rPr>
              <a:t> 　</a:t>
            </a:r>
            <a:endParaRPr lang="ja-JP" altLang="en-US" sz="1200" b="0"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 b="0">
                <a:latin typeface="Meiryo UI"/>
                <a:ea typeface="Meiryo UI"/>
              </a:rPr>
              <a:t>　 </a:t>
            </a:r>
            <a:r>
              <a:rPr lang="ja-JP" altLang="en-US" sz="1050" b="0">
                <a:latin typeface="Meiryo UI"/>
                <a:ea typeface="Meiryo UI"/>
              </a:rPr>
              <a:t>約</a:t>
            </a:r>
            <a:r>
              <a:rPr lang="ja-JP" altLang="en-US" sz="1050" b="1">
                <a:latin typeface="Meiryo UI"/>
                <a:ea typeface="Meiryo UI"/>
              </a:rPr>
              <a:t> </a:t>
            </a:r>
            <a:r>
              <a:rPr lang="ja-JP" altLang="en-US" sz="1050" b="1">
                <a:latin typeface="Meiryo UI"/>
                <a:ea typeface="Meiryo UI"/>
              </a:rPr>
              <a:t>53.8 万</a:t>
            </a:r>
            <a:r>
              <a:rPr lang="ja-JP" altLang="en-US" sz="1050" b="0">
                <a:latin typeface="Meiryo UI"/>
                <a:ea typeface="Meiryo UI"/>
              </a:rPr>
              <a:t>人</a:t>
            </a:r>
            <a:r>
              <a:rPr lang="ja-JP" altLang="en-US" sz="1200" b="0">
                <a:latin typeface="Meiryo UI"/>
                <a:ea typeface="Meiryo UI"/>
              </a:rPr>
              <a:t>　</a:t>
            </a:r>
            <a:endParaRPr lang="ja-JP" altLang="en-US" sz="1050" b="0">
              <a:latin typeface="Meiryo UI"/>
              <a:ea typeface="Meiryo UI"/>
            </a:endParaRPr>
          </a:p>
        </p:txBody>
      </p:sp>
      <p:sp>
        <p:nvSpPr>
          <p:cNvPr id="1135" name="図形 33"/>
          <p:cNvSpPr/>
          <p:nvPr/>
        </p:nvSpPr>
        <p:spPr>
          <a:xfrm>
            <a:off x="6454064" y="3860773"/>
            <a:ext cx="388849" cy="358866"/>
          </a:xfrm>
          <a:prstGeom prst="chevron">
            <a:avLst>
              <a:gd name="adj" fmla="val 48387"/>
            </a:avLst>
          </a:prstGeom>
          <a:gradFill>
            <a:gsLst>
              <a:gs pos="0">
                <a:srgbClr val="00B050"/>
              </a:gs>
              <a:gs pos="73000">
                <a:srgbClr val="D4F3B5"/>
              </a:gs>
              <a:gs pos="84000">
                <a:srgbClr val="D4F3B5"/>
              </a:gs>
              <a:gs pos="100000">
                <a:srgbClr val="FFFFFF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anchor="ctr"/>
          <a:p>
            <a:pPr algn="r">
              <a:defRPr lang="ja-JP" altLang="en-US"/>
            </a:pPr>
            <a:endParaRPr lang="ja-JP" altLang="en-US" sz="1400" b="0">
              <a:latin typeface="HGS創英角ｺﾞｼｯｸUB"/>
              <a:ea typeface="HGS創英角ｺﾞｼｯｸUB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420813</dc:creator>
  <cp:lastModifiedBy>477015</cp:lastModifiedBy>
  <dcterms:created xsi:type="dcterms:W3CDTF">2021-03-05T00:37:41Z</dcterms:created>
  <dcterms:modified xsi:type="dcterms:W3CDTF">2022-10-24T04:07:52Z</dcterms:modified>
  <cp:revision>317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