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2"/>
  </p:sldMasterIdLst>
  <p:notesMasterIdLst>
    <p:notesMasterId r:id="rId3"/>
  </p:notesMasterIdLst>
  <p:sldIdLst>
    <p:sldId id="268" r:id="rId4"/>
  </p:sldIdLst>
  <p:sldSz cx="6858000" cy="1008062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uro10" initials="N" lastIdx="3" clrIdx="0">
    <p:extLst>
      <p:ext uri="{19B8F6BF-5375-455C-9EA6-DF929625EA0E}">
        <p15:presenceInfo xmlns:p15="http://schemas.microsoft.com/office/powerpoint/2012/main" userId="Neuro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737"/>
    <a:srgbClr val="37CBFF"/>
    <a:srgbClr val="0099FF"/>
    <a:srgbClr val="FF7757"/>
    <a:srgbClr val="99FF33"/>
    <a:srgbClr val="66FF33"/>
    <a:srgbClr val="FF0F01"/>
    <a:srgbClr val="FF3300"/>
    <a:srgbClr val="FF6600"/>
    <a:srgbClr val="ADFF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74"/>
    <p:restoredTop sz="94633" autoAdjust="0"/>
  </p:normalViewPr>
  <p:slideViewPr>
    <p:cSldViewPr>
      <p:cViewPr varScale="0">
        <p:scale>
          <a:sx n="107" d="100"/>
          <a:sy n="107" d="100"/>
        </p:scale>
        <p:origin x="-3156" y="-72"/>
      </p:cViewPr>
      <p:guideLst>
        <p:guide orient="horz" pos="3175"/>
        <p:guide pos="2160"/>
      </p:guideLst>
    </p:cSldViewPr>
  </p:slideViewPr>
  <p:outlineViewPr>
    <p:cViewPr>
      <p:scale>
        <a:sx n="33" d="100"/>
        <a:sy n="33" d="100"/>
      </p:scale>
      <p:origin x="0" y="0"/>
    </p:cViewPr>
  </p:outlineViewPr>
  <p:notesTextViewPr>
    <p:cViewPr>
      <p:scale>
        <a:sx n="150" d="100"/>
        <a:sy n="150" d="100"/>
      </p:scale>
      <p:origin x="0" y="0"/>
    </p:cViewPr>
  </p:notesText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 Id="rId8" Type="http://schemas.openxmlformats.org/officeDocument/2006/relationships/commentAuthors" Target="commentAuthor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1101" name="日付プレースホルダ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66EC5D9A-7D1B-4126-A58E-3CBBB0A0EAE3}" type="datetimeFigureOut">
              <a:rPr kumimoji="1" lang="ja-JP" altLang="en-US" smtClean="0"/>
              <a:pPr/>
              <a:t>2021/9/2</a:t>
            </a:fld>
            <a:endParaRPr kumimoji="1" lang="ja-JP" altLang="en-US"/>
          </a:p>
        </p:txBody>
      </p:sp>
      <p:sp>
        <p:nvSpPr>
          <p:cNvPr id="1102" name="スライド イメージ プレースホルダ 3"/>
          <p:cNvSpPr>
            <a:spLocks noGrp="1" noRot="1" noChangeAspect="1"/>
          </p:cNvSpPr>
          <p:nvPr>
            <p:ph type="sldImg" idx="2"/>
          </p:nvPr>
        </p:nvSpPr>
        <p:spPr>
          <a:xfrm>
            <a:off x="2111375" y="741363"/>
            <a:ext cx="251301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1103" name="ノート プレースホルダ 4"/>
          <p:cNvSpPr>
            <a:spLocks noGrp="1"/>
          </p:cNvSpPr>
          <p:nvPr>
            <p:ph type="body" sz="quarter" idx="3"/>
          </p:nvPr>
        </p:nvSpPr>
        <p:spPr>
          <a:xfrm>
            <a:off x="673891" y="4686538"/>
            <a:ext cx="5387982" cy="4439132"/>
          </a:xfrm>
          <a:prstGeom prst="rect">
            <a:avLst/>
          </a:prstGeom>
        </p:spPr>
        <p:txBody>
          <a:bodyPr vert="horz" lIns="90644" tIns="45322" rIns="90644" bIns="4532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1105" name="スライド番号プレースホルダ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ACDBC73E-7403-46B8-9D26-B3DC874571A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429467"/>
            <a:ext cx="6172200" cy="1975775"/>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546369"/>
            <a:ext cx="6172200" cy="3387043"/>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52955"/>
            <a:ext cx="6172200" cy="622721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0" y="403693"/>
            <a:ext cx="1543050" cy="8376479"/>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403693"/>
            <a:ext cx="4514850" cy="837647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52955"/>
            <a:ext cx="6172200" cy="6293171"/>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2021/9/2</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334679"/>
            <a:ext cx="6172200" cy="1552395"/>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41472"/>
            <a:ext cx="6172200" cy="259320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52957"/>
            <a:ext cx="2978088" cy="62272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52957"/>
            <a:ext cx="3005091" cy="62272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56474"/>
            <a:ext cx="2978088" cy="94039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96864"/>
            <a:ext cx="2978088" cy="55833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56474"/>
            <a:ext cx="2978088" cy="94039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96864"/>
            <a:ext cx="2978088" cy="55833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401357"/>
            <a:ext cx="2256235" cy="1708107"/>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2" y="401361"/>
            <a:ext cx="3545579" cy="82937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2" y="2500030"/>
            <a:ext cx="2256234" cy="62801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892602"/>
            <a:ext cx="4114800" cy="83305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12565"/>
            <a:ext cx="4114800" cy="64364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792287"/>
            <a:ext cx="4114800" cy="98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2021/9/2</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168271"/>
            <a:ext cx="3078342" cy="536700"/>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15382"/>
            <a:ext cx="6172200" cy="1461268"/>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52955"/>
            <a:ext cx="6172200" cy="6293171"/>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168271"/>
            <a:ext cx="1411914" cy="536700"/>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2021/9/2</a:t>
            </a:fld>
            <a:endParaRPr lang="ja-JP" altLang="en-US" dirty="0"/>
          </a:p>
        </p:txBody>
      </p:sp>
      <p:sp>
        <p:nvSpPr>
          <p:cNvPr id="1029" name="スライド番号プレースホルダー 5"/>
          <p:cNvSpPr>
            <a:spLocks noGrp="1"/>
          </p:cNvSpPr>
          <p:nvPr>
            <p:ph type="sldNum" sz="quarter" idx="4"/>
          </p:nvPr>
        </p:nvSpPr>
        <p:spPr>
          <a:xfrm>
            <a:off x="5076183" y="9168271"/>
            <a:ext cx="1438917" cy="536700"/>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四角形 43"/>
          <p:cNvSpPr/>
          <p:nvPr/>
        </p:nvSpPr>
        <p:spPr>
          <a:xfrm>
            <a:off x="29037" y="7173919"/>
            <a:ext cx="4913570" cy="458393"/>
          </a:xfrm>
          <a:prstGeom prst="rect">
            <a:avLst/>
          </a:prstGeom>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ctr"/>
          <a:p>
            <a:pPr algn="ctr">
              <a:defRPr lang="ja-JP" altLang="en-US"/>
            </a:pPr>
            <a:r>
              <a:rPr lang="ja-JP" altLang="en-US" sz="1400"/>
              <a:t>【質問】　講師等への事前質問がありましたら、ご記入ください。</a:t>
            </a:r>
            <a:endParaRPr lang="ja-JP" altLang="en-US"/>
          </a:p>
        </p:txBody>
      </p:sp>
      <p:sp>
        <p:nvSpPr>
          <p:cNvPr id="1108" name="タイトル 1"/>
          <p:cNvSpPr>
            <a:spLocks noGrp="1"/>
          </p:cNvSpPr>
          <p:nvPr>
            <p:ph type="title"/>
          </p:nvPr>
        </p:nvSpPr>
        <p:spPr>
          <a:xfrm>
            <a:off x="0" y="792321"/>
            <a:ext cx="6864952" cy="643378"/>
          </a:xfrm>
          <a:solidFill>
            <a:schemeClr val="accent6"/>
          </a:solidFill>
          <a:ln w="25400" cap="flat" cmpd="sng" algn="ctr">
            <a:noFill/>
            <a:prstDash val="solid"/>
          </a:ln>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ctr"/>
            <a:r>
              <a:rPr lang="ja-JP" altLang="en-US" sz="2200" b="1" dirty="0" smtClean="0">
                <a:latin typeface="メイリオ"/>
                <a:ea typeface="メイリオ"/>
              </a:rPr>
              <a:t>令和４年度 高知県若年性認知症フォーラム参加申込書</a:t>
            </a:r>
            <a:endParaRPr b="1"/>
          </a:p>
          <a:p>
            <a:pPr algn="ctr"/>
            <a:r>
              <a:rPr lang="ja-JP" altLang="en-US" sz="2200" b="1" dirty="0" smtClean="0">
                <a:latin typeface="メイリオ"/>
                <a:ea typeface="メイリオ"/>
              </a:rPr>
              <a:t>参加</a:t>
            </a:r>
            <a:r>
              <a:rPr lang="ja-JP" altLang="en-US" sz="2200" b="1" dirty="0" smtClean="0">
                <a:latin typeface="メイリオ"/>
                <a:ea typeface="メイリオ"/>
              </a:rPr>
              <a:t>申込書</a:t>
            </a:r>
            <a:endParaRPr lang="ja-JP" altLang="en-US" sz="2200" b="1" dirty="0" smtClean="0">
              <a:latin typeface="メイリオ"/>
              <a:ea typeface="メイリオ"/>
            </a:endParaRPr>
          </a:p>
        </p:txBody>
      </p:sp>
      <p:sp>
        <p:nvSpPr>
          <p:cNvPr id="1109" name="正方形/長方形 7"/>
          <p:cNvSpPr/>
          <p:nvPr/>
        </p:nvSpPr>
        <p:spPr>
          <a:xfrm>
            <a:off x="115461" y="8725319"/>
            <a:ext cx="6332517" cy="706993"/>
          </a:xfrm>
          <a:prstGeom prst="rect">
            <a:avLst/>
          </a:prstGeom>
        </p:spPr>
        <p:txBody>
          <a:bodyPr wrap="square">
            <a:spAutoFit/>
          </a:bodyPr>
          <a:lstStyle/>
          <a:p>
            <a:pPr algn="just">
              <a:lnSpc>
                <a:spcPts val="813"/>
              </a:lnSpc>
            </a:pPr>
            <a:endParaRPr lang="en-US" altLang="ja-JP" sz="1300" kern="100" dirty="0">
              <a:latin typeface="Century" panose="02040604050505020304" pitchFamily="18" charset="0"/>
              <a:ea typeface="メイリオ" panose="020B0604030504040204" pitchFamily="50" charset="-128"/>
              <a:cs typeface="Times New Roman" panose="02020603050405020304" pitchFamily="18" charset="0"/>
            </a:endParaRPr>
          </a:p>
          <a:p>
            <a:pPr algn="just">
              <a:lnSpc>
                <a:spcPts val="813"/>
              </a:lnSpc>
            </a:pPr>
            <a:r>
              <a:rPr lang="en-US" altLang="ja-JP" sz="1100" kern="100" dirty="0" smtClean="0">
                <a:latin typeface="Century" panose="02040604050505020304" pitchFamily="18" charset="0"/>
                <a:ea typeface="メイリオ" panose="020B0604030504040204" pitchFamily="50" charset="-128"/>
                <a:cs typeface="Times New Roman" panose="02020603050405020304" pitchFamily="18" charset="0"/>
              </a:rPr>
              <a:t>※</a:t>
            </a:r>
            <a:r>
              <a:rPr lang="ja-JP" altLang="en-US" sz="1100" kern="100" dirty="0" smtClean="0">
                <a:latin typeface="Century" panose="02040604050505020304" pitchFamily="18" charset="0"/>
                <a:ea typeface="メイリオ" panose="020B0604030504040204" pitchFamily="50" charset="-128"/>
                <a:cs typeface="Times New Roman" panose="02020603050405020304" pitchFamily="18" charset="0"/>
              </a:rPr>
              <a:t>新型コロナウイルス感染対策のため、マスク着用でのご参加をお願いいたします。</a:t>
            </a:r>
            <a:endParaRPr lang="en-US" altLang="ja-JP" sz="1100" kern="100" dirty="0" smtClean="0">
              <a:latin typeface="Century" panose="02040604050505020304" pitchFamily="18" charset="0"/>
              <a:ea typeface="メイリオ" panose="020B0604030504040204" pitchFamily="50" charset="-128"/>
              <a:cs typeface="Times New Roman" panose="02020603050405020304" pitchFamily="18" charset="0"/>
            </a:endParaRPr>
          </a:p>
          <a:p>
            <a:pPr algn="just">
              <a:lnSpc>
                <a:spcPts val="813"/>
              </a:lnSpc>
            </a:pPr>
            <a:endParaRPr lang="en-US" altLang="ja-JP" sz="1100" kern="100" dirty="0" smtClean="0">
              <a:latin typeface="Century" panose="02040604050505020304" pitchFamily="18" charset="0"/>
              <a:ea typeface="メイリオ" panose="020B0604030504040204" pitchFamily="50" charset="-128"/>
              <a:cs typeface="Times New Roman" panose="02020603050405020304" pitchFamily="18" charset="0"/>
            </a:endParaRPr>
          </a:p>
          <a:p>
            <a:pPr algn="just">
              <a:lnSpc>
                <a:spcPts val="813"/>
              </a:lnSpc>
            </a:pPr>
            <a:r>
              <a:rPr lang="ja-JP" altLang="ja-JP" sz="1100" kern="100" dirty="0" smtClean="0">
                <a:latin typeface="Century" panose="02040604050505020304" pitchFamily="18" charset="0"/>
                <a:ea typeface="メイリオ" panose="020B0604030504040204" pitchFamily="50" charset="-128"/>
                <a:cs typeface="Times New Roman" panose="02020603050405020304" pitchFamily="18" charset="0"/>
              </a:rPr>
              <a:t>※</a:t>
            </a:r>
            <a:r>
              <a:rPr lang="ja-JP" altLang="en-US" sz="1100" kern="100" dirty="0" smtClean="0">
                <a:latin typeface="Century" panose="02040604050505020304" pitchFamily="18" charset="0"/>
                <a:ea typeface="メイリオ" panose="020B0604030504040204" pitchFamily="50" charset="-128"/>
                <a:cs typeface="Times New Roman" panose="02020603050405020304" pitchFamily="18" charset="0"/>
              </a:rPr>
              <a:t>できる</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限り公共交通</a:t>
            </a:r>
            <a:r>
              <a:rPr lang="ja-JP" altLang="en-US" sz="1100" kern="100" dirty="0" smtClean="0">
                <a:latin typeface="Century" panose="02040604050505020304" pitchFamily="18" charset="0"/>
                <a:ea typeface="メイリオ" panose="020B0604030504040204" pitchFamily="50" charset="-128"/>
                <a:cs typeface="Times New Roman" panose="02020603050405020304" pitchFamily="18" charset="0"/>
              </a:rPr>
              <a:t>機関で</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お越</a:t>
            </a:r>
            <a:r>
              <a:rPr lang="ja-JP" altLang="en-US" sz="1100" kern="100" dirty="0" smtClean="0">
                <a:latin typeface="Century" panose="02040604050505020304" pitchFamily="18" charset="0"/>
                <a:ea typeface="メイリオ" panose="020B0604030504040204" pitchFamily="50" charset="-128"/>
                <a:cs typeface="Times New Roman" panose="02020603050405020304" pitchFamily="18" charset="0"/>
              </a:rPr>
              <a:t>しください</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。お車でお越しの場合は、乗り合わせでお願いします。</a:t>
            </a:r>
            <a:endParaRPr lang="en-US" altLang="ja-JP" sz="1100" kern="100" dirty="0">
              <a:latin typeface="Century" panose="02040604050505020304" pitchFamily="18" charset="0"/>
              <a:ea typeface="メイリオ" panose="020B0604030504040204" pitchFamily="50" charset="-128"/>
              <a:cs typeface="Times New Roman" panose="02020603050405020304" pitchFamily="18" charset="0"/>
            </a:endParaRPr>
          </a:p>
          <a:p>
            <a:pPr algn="just">
              <a:lnSpc>
                <a:spcPts val="813"/>
              </a:lnSpc>
            </a:pPr>
            <a:endParaRPr lang="en-US" altLang="ja-JP" sz="1100" kern="100" dirty="0">
              <a:latin typeface="Century" panose="02040604050505020304" pitchFamily="18" charset="0"/>
              <a:ea typeface="メイリオ" panose="020B0604030504040204" pitchFamily="50" charset="-128"/>
              <a:cs typeface="Times New Roman" panose="02020603050405020304" pitchFamily="18" charset="0"/>
            </a:endParaRPr>
          </a:p>
          <a:p>
            <a:pPr algn="just">
              <a:lnSpc>
                <a:spcPts val="813"/>
              </a:lnSpc>
            </a:pPr>
            <a:r>
              <a:rPr lang="ja-JP" altLang="ja-JP" sz="1100" kern="100" dirty="0">
                <a:latin typeface="Century" panose="02040604050505020304" pitchFamily="18" charset="0"/>
                <a:ea typeface="メイリオ" panose="020B0604030504040204" pitchFamily="50" charset="-128"/>
                <a:cs typeface="Times New Roman" panose="02020603050405020304" pitchFamily="18" charset="0"/>
              </a:rPr>
              <a:t>※記載された個人情報は、本事業の連絡</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に</a:t>
            </a:r>
            <a:r>
              <a:rPr lang="ja-JP" altLang="ja-JP" sz="1100" kern="100" dirty="0">
                <a:latin typeface="Century" panose="02040604050505020304" pitchFamily="18" charset="0"/>
                <a:ea typeface="メイリオ" panose="020B0604030504040204" pitchFamily="50" charset="-128"/>
                <a:cs typeface="Times New Roman" panose="02020603050405020304" pitchFamily="18" charset="0"/>
              </a:rPr>
              <a:t>のみ使用します。</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10" name="テキスト ボックス 10"/>
          <p:cNvSpPr txBox="1"/>
          <p:nvPr/>
        </p:nvSpPr>
        <p:spPr>
          <a:xfrm>
            <a:off x="-16651" y="1458208"/>
            <a:ext cx="6596742" cy="894224"/>
          </a:xfrm>
          <a:prstGeom prst="rect">
            <a:avLst/>
          </a:prstGeom>
          <a:noFill/>
          <a:ln w="57150"/>
        </p:spPr>
        <p:txBody>
          <a:bodyPr wrap="square" rtlCol="0">
            <a:spAutoFit/>
          </a:bodyPr>
          <a:lstStyle>
            <a:defPPr>
              <a:defRPr lang="ja-JP"/>
            </a:defPPr>
            <a:lvl1pPr marL="0" algn="l" defTabSz="914248" rtl="0" eaLnBrk="1" latinLnBrk="0" hangingPunct="1">
              <a:defRPr kumimoji="1" sz="1799" kern="1200">
                <a:solidFill>
                  <a:schemeClr val="tx1"/>
                </a:solidFill>
                <a:latin typeface="+mn-lt"/>
                <a:ea typeface="+mn-ea"/>
                <a:cs typeface="+mn-cs"/>
              </a:defRPr>
            </a:lvl1pPr>
            <a:lvl2pPr marL="457123" algn="l" defTabSz="914248" rtl="0" eaLnBrk="1" latinLnBrk="0" hangingPunct="1">
              <a:defRPr kumimoji="1" sz="1799" kern="1200">
                <a:solidFill>
                  <a:schemeClr val="tx1"/>
                </a:solidFill>
                <a:latin typeface="+mn-lt"/>
                <a:ea typeface="+mn-ea"/>
                <a:cs typeface="+mn-cs"/>
              </a:defRPr>
            </a:lvl2pPr>
            <a:lvl3pPr marL="914248" algn="l" defTabSz="914248" rtl="0" eaLnBrk="1" latinLnBrk="0" hangingPunct="1">
              <a:defRPr kumimoji="1" sz="1799" kern="1200">
                <a:solidFill>
                  <a:schemeClr val="tx1"/>
                </a:solidFill>
                <a:latin typeface="+mn-lt"/>
                <a:ea typeface="+mn-ea"/>
                <a:cs typeface="+mn-cs"/>
              </a:defRPr>
            </a:lvl3pPr>
            <a:lvl4pPr marL="1371371" algn="l" defTabSz="914248" rtl="0" eaLnBrk="1" latinLnBrk="0" hangingPunct="1">
              <a:defRPr kumimoji="1" sz="1799" kern="1200">
                <a:solidFill>
                  <a:schemeClr val="tx1"/>
                </a:solidFill>
                <a:latin typeface="+mn-lt"/>
                <a:ea typeface="+mn-ea"/>
                <a:cs typeface="+mn-cs"/>
              </a:defRPr>
            </a:lvl4pPr>
            <a:lvl5pPr marL="1828495" algn="l" defTabSz="914248" rtl="0" eaLnBrk="1" latinLnBrk="0" hangingPunct="1">
              <a:defRPr kumimoji="1" sz="1799" kern="1200">
                <a:solidFill>
                  <a:schemeClr val="tx1"/>
                </a:solidFill>
                <a:latin typeface="+mn-lt"/>
                <a:ea typeface="+mn-ea"/>
                <a:cs typeface="+mn-cs"/>
              </a:defRPr>
            </a:lvl5pPr>
            <a:lvl6pPr marL="2285619" algn="l" defTabSz="914248" rtl="0" eaLnBrk="1" latinLnBrk="0" hangingPunct="1">
              <a:defRPr kumimoji="1" sz="1799" kern="1200">
                <a:solidFill>
                  <a:schemeClr val="tx1"/>
                </a:solidFill>
                <a:latin typeface="+mn-lt"/>
                <a:ea typeface="+mn-ea"/>
                <a:cs typeface="+mn-cs"/>
              </a:defRPr>
            </a:lvl6pPr>
            <a:lvl7pPr marL="2742743" algn="l" defTabSz="914248" rtl="0" eaLnBrk="1" latinLnBrk="0" hangingPunct="1">
              <a:defRPr kumimoji="1" sz="1799" kern="1200">
                <a:solidFill>
                  <a:schemeClr val="tx1"/>
                </a:solidFill>
                <a:latin typeface="+mn-lt"/>
                <a:ea typeface="+mn-ea"/>
                <a:cs typeface="+mn-cs"/>
              </a:defRPr>
            </a:lvl7pPr>
            <a:lvl8pPr marL="3199866" algn="l" defTabSz="914248" rtl="0" eaLnBrk="1" latinLnBrk="0" hangingPunct="1">
              <a:defRPr kumimoji="1" sz="1799" kern="1200">
                <a:solidFill>
                  <a:schemeClr val="tx1"/>
                </a:solidFill>
                <a:latin typeface="+mn-lt"/>
                <a:ea typeface="+mn-ea"/>
                <a:cs typeface="+mn-cs"/>
              </a:defRPr>
            </a:lvl8pPr>
            <a:lvl9pPr marL="3656991" algn="l" defTabSz="914248" rtl="0" eaLnBrk="1" latinLnBrk="0" hangingPunct="1">
              <a:defRPr kumimoji="1" sz="1799" kern="1200">
                <a:solidFill>
                  <a:schemeClr val="tx1"/>
                </a:solidFill>
                <a:latin typeface="+mn-lt"/>
                <a:ea typeface="+mn-ea"/>
                <a:cs typeface="+mn-cs"/>
              </a:defRPr>
            </a:lvl9pPr>
          </a:lstStyle>
          <a:p>
            <a:pPr marL="0" indent="0">
              <a:buNone/>
            </a:pPr>
            <a:r>
              <a:rPr lang="ja-JP" altLang="en-US" sz="1200" dirty="0" smtClean="0">
                <a:latin typeface="メイリオ"/>
                <a:ea typeface="メイリオ"/>
              </a:rPr>
              <a:t>◆新型コロナウイルス感染拡大の状況によっては会場での参加人数を調整させ</a:t>
            </a:r>
            <a:r>
              <a:rPr lang="ja-JP" altLang="en-US" sz="1200" dirty="0" smtClean="0">
                <a:latin typeface="メイリオ"/>
                <a:ea typeface="メイリオ"/>
              </a:rPr>
              <a:t>て</a:t>
            </a:r>
            <a:r>
              <a:rPr lang="ja-JP" altLang="en-US" sz="1200" dirty="0" smtClean="0">
                <a:latin typeface="メイリオ"/>
                <a:ea typeface="メイリオ"/>
              </a:rPr>
              <a:t>いただく場合</a:t>
            </a:r>
            <a:endParaRPr lang="ja-JP" altLang="en-US" sz="1200" dirty="0" smtClean="0">
              <a:latin typeface="メイリオ"/>
              <a:ea typeface="メイリオ"/>
            </a:endParaRPr>
          </a:p>
          <a:p>
            <a:pPr marL="0" indent="0">
              <a:buNone/>
            </a:pPr>
            <a:r>
              <a:rPr lang="ja-JP" altLang="en-US" sz="1200" dirty="0" smtClean="0">
                <a:latin typeface="メイリオ"/>
                <a:ea typeface="メイリオ"/>
              </a:rPr>
              <a:t>　</a:t>
            </a:r>
            <a:r>
              <a:rPr lang="ja-JP" altLang="en-US" sz="1200" dirty="0" smtClean="0">
                <a:latin typeface="メイリオ"/>
                <a:ea typeface="メイリオ"/>
              </a:rPr>
              <a:t>や、本人交流会の中止またはプログラムの変</a:t>
            </a:r>
            <a:r>
              <a:rPr lang="ja-JP" altLang="en-US" sz="1200" dirty="0" smtClean="0">
                <a:latin typeface="メイリオ"/>
                <a:ea typeface="メイリオ"/>
              </a:rPr>
              <a:t>更・</a:t>
            </a:r>
            <a:r>
              <a:rPr lang="ja-JP" altLang="en-US" sz="1200" dirty="0" smtClean="0">
                <a:latin typeface="メイリオ"/>
                <a:ea typeface="メイリオ"/>
              </a:rPr>
              <a:t>短縮、リモートのみで</a:t>
            </a:r>
            <a:r>
              <a:rPr lang="ja-JP" altLang="en-US" sz="1200" dirty="0" smtClean="0">
                <a:latin typeface="メイリオ"/>
                <a:ea typeface="メイリオ"/>
              </a:rPr>
              <a:t>の開</a:t>
            </a:r>
            <a:r>
              <a:rPr lang="ja-JP" altLang="en-US" sz="1200" dirty="0" smtClean="0">
                <a:latin typeface="メイリオ"/>
                <a:ea typeface="メイリオ"/>
              </a:rPr>
              <a:t>催とする場合が</a:t>
            </a:r>
            <a:endParaRPr lang="ja-JP" altLang="en-US" sz="1200" dirty="0" smtClean="0">
              <a:latin typeface="メイリオ"/>
              <a:ea typeface="メイリオ"/>
            </a:endParaRPr>
          </a:p>
          <a:p>
            <a:pPr marL="0" indent="0">
              <a:buNone/>
            </a:pPr>
            <a:r>
              <a:rPr lang="ja-JP" altLang="en-US" sz="1200" dirty="0" smtClean="0">
                <a:latin typeface="メイリオ"/>
                <a:ea typeface="メイリオ"/>
              </a:rPr>
              <a:t>　</a:t>
            </a:r>
            <a:r>
              <a:rPr lang="ja-JP" altLang="en-US" sz="1200" dirty="0" smtClean="0">
                <a:latin typeface="メイリオ"/>
                <a:ea typeface="メイリオ"/>
              </a:rPr>
              <a:t>ございます。</a:t>
            </a:r>
            <a:r>
              <a:rPr lang="ja-JP" altLang="en-US" sz="1200" dirty="0" smtClean="0">
                <a:latin typeface="メイリオ"/>
                <a:ea typeface="メイリオ"/>
              </a:rPr>
              <a:t>このため、</a:t>
            </a:r>
            <a:r>
              <a:rPr lang="ja-JP" altLang="en-US" sz="1200" b="1" u="wavy" dirty="0" smtClean="0">
                <a:latin typeface="メイリオ"/>
                <a:ea typeface="メイリオ"/>
              </a:rPr>
              <a:t>当日連絡が</a:t>
            </a:r>
            <a:r>
              <a:rPr lang="ja-JP" altLang="en-US" sz="1200" b="1" u="wavy" dirty="0" smtClean="0">
                <a:latin typeface="メイリオ"/>
                <a:ea typeface="メイリオ"/>
              </a:rPr>
              <a:t>可能な</a:t>
            </a:r>
            <a:r>
              <a:rPr lang="ja-JP" altLang="en-US" sz="1200" b="1" u="wavy" dirty="0" smtClean="0">
                <a:latin typeface="メイリオ"/>
                <a:ea typeface="メイリオ"/>
              </a:rPr>
              <a:t>連絡先を必ずご記入ください。</a:t>
            </a:r>
            <a:endParaRPr lang="ja-JP" altLang="en-US" sz="1200" dirty="0" smtClean="0">
              <a:latin typeface="メイリオ"/>
              <a:ea typeface="メイリオ"/>
            </a:endParaRPr>
          </a:p>
          <a:p>
            <a:pPr marL="0" indent="0">
              <a:lnSpc>
                <a:spcPct val="100000"/>
              </a:lnSpc>
              <a:spcBef>
                <a:spcPts val="500"/>
              </a:spcBef>
              <a:spcAft>
                <a:spcPts val="0"/>
              </a:spcAft>
              <a:buNone/>
            </a:pPr>
            <a:r>
              <a:rPr kumimoji="1" lang="ja-JP" altLang="en-US" sz="1200" dirty="0" smtClean="0">
                <a:latin typeface="メイリオ"/>
                <a:ea typeface="メイリオ"/>
              </a:rPr>
              <a:t>◆会場での申込多数の場合は、調整させていただく場合がありますのでご了承</a:t>
            </a:r>
            <a:r>
              <a:rPr kumimoji="1" lang="ja-JP" altLang="en-US" sz="1200" dirty="0" smtClean="0">
                <a:latin typeface="メイリオ"/>
                <a:ea typeface="メイリオ"/>
              </a:rPr>
              <a:t>く</a:t>
            </a:r>
            <a:r>
              <a:rPr kumimoji="1" lang="ja-JP" altLang="en-US" sz="1200" dirty="0" smtClean="0">
                <a:latin typeface="メイリオ"/>
                <a:ea typeface="メイリオ"/>
              </a:rPr>
              <a:t>ださい</a:t>
            </a:r>
            <a:r>
              <a:rPr kumimoji="1" lang="ja-JP" altLang="en-US" sz="1200" dirty="0" smtClean="0">
                <a:latin typeface="メイリオ"/>
                <a:ea typeface="メイリオ"/>
              </a:rPr>
              <a:t>。</a:t>
            </a:r>
            <a:endParaRPr kumimoji="1" lang="ja-JP" altLang="en-US" sz="1200" dirty="0" smtClean="0">
              <a:latin typeface="メイリオ"/>
              <a:ea typeface="メイリオ"/>
            </a:endParaRPr>
          </a:p>
        </p:txBody>
      </p:sp>
      <p:sp>
        <p:nvSpPr>
          <p:cNvPr id="1111" name="四角形 243"/>
          <p:cNvSpPr/>
          <p:nvPr/>
        </p:nvSpPr>
        <p:spPr>
          <a:xfrm>
            <a:off x="0" y="9432105"/>
            <a:ext cx="6852589" cy="646648"/>
          </a:xfrm>
          <a:prstGeom prst="rect">
            <a:avLst/>
          </a:prstGeom>
          <a:solidFill>
            <a:schemeClr val="accent6">
              <a:lumMod val="75000"/>
            </a:schemeClr>
          </a:solidFill>
          <a:ln w="3175"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1100">
                <a:solidFill>
                  <a:schemeClr val="bg1"/>
                </a:solidFill>
                <a:latin typeface="メイリオ"/>
                <a:ea typeface="メイリオ"/>
              </a:rPr>
              <a:t>【問合せ先】</a:t>
            </a:r>
            <a:endParaRPr sz="1100">
              <a:solidFill>
                <a:schemeClr val="bg1"/>
              </a:solidFill>
            </a:endParaRPr>
          </a:p>
          <a:p>
            <a:pPr algn="l">
              <a:defRPr lang="ja-JP" altLang="en-US"/>
            </a:pPr>
            <a:r>
              <a:rPr lang="ja-JP" altLang="en-US" sz="1100">
                <a:solidFill>
                  <a:schemeClr val="bg1"/>
                </a:solidFill>
                <a:latin typeface="メイリオ"/>
                <a:ea typeface="メイリオ"/>
              </a:rPr>
              <a:t>　高知県健康政策部在宅療養推進課</a:t>
            </a:r>
            <a:r>
              <a:rPr lang="ja-JP" altLang="en-US" sz="1100">
                <a:solidFill>
                  <a:schemeClr val="bg1"/>
                </a:solidFill>
                <a:latin typeface="メイリオ"/>
                <a:ea typeface="メイリオ"/>
              </a:rPr>
              <a:t>　連携推進担当　横山、濱﨑</a:t>
            </a:r>
            <a:endParaRPr sz="1100">
              <a:solidFill>
                <a:schemeClr val="bg1"/>
              </a:solidFill>
            </a:endParaRPr>
          </a:p>
          <a:p>
            <a:pPr algn="l">
              <a:defRPr lang="ja-JP" altLang="en-US"/>
            </a:pPr>
            <a:r>
              <a:rPr lang="ja-JP" altLang="en-US" sz="1100">
                <a:solidFill>
                  <a:schemeClr val="bg1"/>
                </a:solidFill>
                <a:latin typeface="メイリオ"/>
                <a:ea typeface="メイリオ"/>
              </a:rPr>
              <a:t>　〒780－8520　高知市丸ノ内１丁目２番20号</a:t>
            </a:r>
            <a:r>
              <a:rPr lang="ja-JP" altLang="en-US" sz="1100">
                <a:solidFill>
                  <a:schemeClr val="bg1"/>
                </a:solidFill>
                <a:latin typeface="メイリオ"/>
                <a:ea typeface="メイリオ"/>
              </a:rPr>
              <a:t>　      </a:t>
            </a:r>
            <a:r>
              <a:rPr lang="ja-JP" altLang="en-US" sz="1100">
                <a:solidFill>
                  <a:schemeClr val="bg1"/>
                </a:solidFill>
                <a:latin typeface="メイリオ"/>
                <a:ea typeface="メイリオ"/>
              </a:rPr>
              <a:t>TEL　088-823-9848</a:t>
            </a:r>
            <a:endParaRPr sz="1200">
              <a:solidFill>
                <a:schemeClr val="bg1"/>
              </a:solidFill>
            </a:endParaRPr>
          </a:p>
        </p:txBody>
      </p:sp>
      <p:graphicFrame>
        <p:nvGraphicFramePr>
          <p:cNvPr id="1112" name="四角形 68"/>
          <p:cNvGraphicFramePr>
            <a:graphicFrameLocks noGrp="1"/>
          </p:cNvGraphicFramePr>
          <p:nvPr/>
        </p:nvGraphicFramePr>
        <p:xfrm>
          <a:off x="164617" y="3610083"/>
          <a:ext cx="6432383" cy="3518229"/>
        </p:xfrm>
        <a:graphic>
          <a:graphicData uri="http://schemas.openxmlformats.org/drawingml/2006/table">
            <a:tbl>
              <a:tblPr firstRow="1" bandRow="1">
                <a:tableStyleId>{5940675A-B579-460E-94D1-54222C63F5DA}</a:tableStyleId>
              </a:tblPr>
              <a:tblGrid>
                <a:gridCol w="1126153"/>
                <a:gridCol w="814927"/>
                <a:gridCol w="1187994"/>
                <a:gridCol w="289458"/>
                <a:gridCol w="1312878"/>
                <a:gridCol w="244949"/>
                <a:gridCol w="1456042"/>
              </a:tblGrid>
              <a:tr h="681302">
                <a:tc>
                  <a:txBody>
                    <a:bodyPr/>
                    <a:lstStyle/>
                    <a:p>
                      <a:pPr algn="ctr"/>
                      <a:r>
                        <a:rPr kumimoji="1" lang="ja-JP" altLang="en-US" sz="1050" dirty="0">
                          <a:latin typeface="ＭＳ Ｐ明朝"/>
                          <a:ea typeface="ＭＳ Ｐ明朝"/>
                          <a:cs typeface="+mn-lt"/>
                        </a:rPr>
                        <a:t>お住まいの</a:t>
                      </a:r>
                      <a:endParaRPr kumimoji="1" lang="ja-JP" altLang="en-US" sz="1000" dirty="0">
                        <a:latin typeface="ＭＳ Ｐ明朝"/>
                        <a:ea typeface="ＭＳ Ｐ明朝"/>
                        <a:cs typeface="+mn-lt"/>
                      </a:endParaRPr>
                    </a:p>
                    <a:p>
                      <a:pPr algn="ctr"/>
                      <a:r>
                        <a:rPr kumimoji="1" lang="ja-JP" altLang="en-US" sz="1050" dirty="0">
                          <a:latin typeface="ＭＳ Ｐ明朝"/>
                          <a:ea typeface="ＭＳ Ｐ明朝"/>
                          <a:cs typeface="+mn-lt"/>
                        </a:rPr>
                        <a:t>市町村名</a:t>
                      </a:r>
                      <a:endParaRPr kumimoji="1" lang="ja-JP" altLang="en-US" sz="105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solidFill>
                      <a:schemeClr val="accent6">
                        <a:lumMod val="40000"/>
                        <a:lumOff val="60000"/>
                      </a:schemeClr>
                    </a:solidFill>
                  </a:tcPr>
                </a:tc>
                <a:tc>
                  <a:txBody>
                    <a:bodyPr/>
                    <a:lstStyle/>
                    <a:p>
                      <a:pPr algn="ctr"/>
                      <a:r>
                        <a:rPr kumimoji="1" lang="ja-JP" altLang="en-US" sz="1050" dirty="0">
                          <a:latin typeface="ＭＳ Ｐ明朝"/>
                          <a:ea typeface="ＭＳ Ｐ明朝"/>
                          <a:cs typeface="+mn-lt"/>
                        </a:rPr>
                        <a:t>氏名</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solidFill>
                      <a:schemeClr val="accent6">
                        <a:lumMod val="40000"/>
                        <a:lumOff val="60000"/>
                      </a:schemeClr>
                    </a:solidFill>
                  </a:tcPr>
                </a:tc>
                <a:tc>
                  <a:txBody>
                    <a:bodyPr/>
                    <a:lstStyle/>
                    <a:p>
                      <a:r>
                        <a:rPr kumimoji="1" lang="ja-JP" altLang="en-US" sz="1000" dirty="0">
                          <a:latin typeface="ＭＳ Ｐ明朝"/>
                          <a:ea typeface="ＭＳ Ｐ明朝"/>
                          <a:cs typeface="+mn-lt"/>
                        </a:rPr>
                        <a:t>当日連絡</a:t>
                      </a:r>
                      <a:r>
                        <a:rPr kumimoji="1" lang="ja-JP" altLang="en-US" sz="1000" dirty="0">
                          <a:latin typeface="ＭＳ Ｐ明朝"/>
                          <a:ea typeface="ＭＳ Ｐ明朝"/>
                          <a:cs typeface="+mn-lt"/>
                        </a:rPr>
                        <a:t>が可能な電話番号</a:t>
                      </a:r>
                      <a:endParaRPr kumimoji="1" lang="ja-JP" altLang="en-US" sz="9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solidFill>
                      <a:schemeClr val="accent6">
                        <a:lumMod val="40000"/>
                        <a:lumOff val="60000"/>
                      </a:schemeClr>
                    </a:solidFill>
                  </a:tcPr>
                </a:tc>
                <a:tc rowSpan="2" gridSpan="2">
                  <a:txBody>
                    <a:bodyPr/>
                    <a:lstStyle/>
                    <a:p>
                      <a:r>
                        <a:rPr kumimoji="1" lang="ja-JP" altLang="en-US" sz="1000" b="1" dirty="0">
                          <a:latin typeface="ＭＳ Ｐ明朝"/>
                          <a:ea typeface="ＭＳ Ｐ明朝"/>
                          <a:cs typeface="+mn-lt"/>
                        </a:rPr>
                        <a:t>若年性認知症フォーラム</a:t>
                      </a:r>
                      <a:endParaRPr kumimoji="1" lang="ja-JP" altLang="en-US" sz="1000" b="0" dirty="0">
                        <a:latin typeface="ＭＳ Ｐ明朝"/>
                        <a:ea typeface="ＭＳ Ｐ明朝"/>
                        <a:cs typeface="+mn-lt"/>
                      </a:endParaRPr>
                    </a:p>
                    <a:p>
                      <a:r>
                        <a:rPr kumimoji="1" lang="ja-JP" altLang="en-US" sz="1000" b="0" dirty="0">
                          <a:latin typeface="ＭＳ Ｐ明朝"/>
                          <a:ea typeface="ＭＳ Ｐ明朝"/>
                          <a:cs typeface="+mn-lt"/>
                        </a:rPr>
                        <a:t>◇対象者:</a:t>
                      </a:r>
                      <a:r>
                        <a:rPr kumimoji="1" lang="ja-JP" altLang="en-US" sz="1000" b="0" dirty="0">
                          <a:latin typeface="ＭＳ Ｐ明朝"/>
                          <a:ea typeface="ＭＳ Ｐ明朝"/>
                          <a:cs typeface="+mn-lt"/>
                        </a:rPr>
                        <a:t>どなたでも</a:t>
                      </a:r>
                      <a:r>
                        <a:rPr kumimoji="1" lang="ja-JP" altLang="en-US" sz="1000" b="0" dirty="0">
                          <a:latin typeface="ＭＳ Ｐ明朝"/>
                          <a:ea typeface="ＭＳ Ｐ明朝"/>
                          <a:cs typeface="+mn-lt"/>
                        </a:rPr>
                        <a:t>ご参</a:t>
                      </a:r>
                      <a:endParaRPr kumimoji="1" lang="ja-JP" altLang="en-US" sz="1000" b="0" dirty="0">
                        <a:latin typeface="ＭＳ Ｐ明朝"/>
                        <a:ea typeface="ＭＳ Ｐ明朝"/>
                        <a:cs typeface="+mn-lt"/>
                      </a:endParaRPr>
                    </a:p>
                    <a:p>
                      <a:r>
                        <a:rPr kumimoji="1" lang="ja-JP" altLang="en-US" sz="1000" b="0" dirty="0">
                          <a:latin typeface="ＭＳ Ｐ明朝"/>
                          <a:ea typeface="ＭＳ Ｐ明朝"/>
                          <a:cs typeface="+mn-lt"/>
                        </a:rPr>
                        <a:t>　</a:t>
                      </a:r>
                      <a:r>
                        <a:rPr kumimoji="1" lang="ja-JP" altLang="en-US" sz="1000" b="0" dirty="0">
                          <a:latin typeface="ＭＳ Ｐ明朝"/>
                          <a:ea typeface="ＭＳ Ｐ明朝"/>
                          <a:cs typeface="+mn-lt"/>
                        </a:rPr>
                        <a:t>　</a:t>
                      </a:r>
                      <a:r>
                        <a:rPr kumimoji="1" lang="ja-JP" altLang="en-US" sz="1000" b="0" dirty="0">
                          <a:latin typeface="ＭＳ Ｐ明朝"/>
                          <a:ea typeface="ＭＳ Ｐ明朝"/>
                          <a:cs typeface="+mn-lt"/>
                        </a:rPr>
                        <a:t>　</a:t>
                      </a:r>
                      <a:r>
                        <a:rPr kumimoji="1" lang="ja-JP" altLang="en-US" sz="1000" b="0" dirty="0">
                          <a:latin typeface="ＭＳ Ｐ明朝"/>
                          <a:ea typeface="ＭＳ Ｐ明朝"/>
                          <a:cs typeface="+mn-lt"/>
                        </a:rPr>
                        <a:t>　</a:t>
                      </a:r>
                      <a:r>
                        <a:rPr kumimoji="1" lang="ja-JP" altLang="en-US" sz="1000" b="0" dirty="0">
                          <a:latin typeface="ＭＳ Ｐ明朝"/>
                          <a:ea typeface="ＭＳ Ｐ明朝"/>
                          <a:cs typeface="+mn-lt"/>
                        </a:rPr>
                        <a:t>　</a:t>
                      </a:r>
                      <a:r>
                        <a:rPr kumimoji="1" lang="ja-JP" altLang="en-US" sz="1000" b="0" dirty="0">
                          <a:latin typeface="ＭＳ Ｐ明朝"/>
                          <a:ea typeface="ＭＳ Ｐ明朝"/>
                          <a:cs typeface="+mn-lt"/>
                        </a:rPr>
                        <a:t>　 </a:t>
                      </a:r>
                      <a:r>
                        <a:rPr kumimoji="1" lang="ja-JP" altLang="en-US" sz="1000" b="0" dirty="0">
                          <a:latin typeface="ＭＳ Ｐ明朝"/>
                          <a:ea typeface="ＭＳ Ｐ明朝"/>
                          <a:cs typeface="+mn-lt"/>
                        </a:rPr>
                        <a:t>加いただけます</a:t>
                      </a:r>
                      <a:endParaRPr kumimoji="1" lang="ja-JP" altLang="en-US" sz="1000" dirty="0">
                        <a:latin typeface="ＭＳ Ｐ明朝"/>
                        <a:ea typeface="ＭＳ Ｐ明朝"/>
                        <a:cs typeface="+mn-lt"/>
                      </a:endParaRPr>
                    </a:p>
                    <a:p>
                      <a:endParaRPr kumimoji="1" lang="ja-JP" altLang="en-US" sz="1000" dirty="0">
                        <a:latin typeface="ＭＳ Ｐ明朝"/>
                        <a:ea typeface="ＭＳ Ｐ明朝"/>
                        <a:cs typeface="+mn-lt"/>
                      </a:endParaRPr>
                    </a:p>
                    <a:p>
                      <a:r>
                        <a:rPr kumimoji="1" lang="ja-JP" altLang="en-US" sz="1000" dirty="0">
                          <a:latin typeface="ＭＳ Ｐ明朝"/>
                          <a:ea typeface="ＭＳ Ｐ明朝"/>
                          <a:cs typeface="+mn-lt"/>
                        </a:rPr>
                        <a:t>※参加方法どちらか</a:t>
                      </a:r>
                      <a:r>
                        <a:rPr kumimoji="1" lang="ja-JP" altLang="en-US" sz="1000" dirty="0">
                          <a:latin typeface="ＭＳ Ｐ明朝"/>
                          <a:ea typeface="ＭＳ Ｐ明朝"/>
                          <a:cs typeface="+mn-lt"/>
                        </a:rPr>
                        <a:t>選択</a:t>
                      </a:r>
                      <a:endParaRPr kumimoji="1" lang="ja-JP" altLang="en-US" sz="1000" dirty="0">
                        <a:latin typeface="ＭＳ Ｐ明朝"/>
                        <a:ea typeface="ＭＳ Ｐ明朝"/>
                        <a:cs typeface="+mn-lt"/>
                      </a:endParaRPr>
                    </a:p>
                    <a:p>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してくだ</a:t>
                      </a:r>
                      <a:r>
                        <a:rPr kumimoji="1" lang="ja-JP" altLang="en-US" sz="1000" dirty="0">
                          <a:latin typeface="ＭＳ Ｐ明朝"/>
                          <a:ea typeface="ＭＳ Ｐ明朝"/>
                          <a:cs typeface="+mn-lt"/>
                        </a:rPr>
                        <a:t>さい</a:t>
                      </a:r>
                      <a:endParaRPr kumimoji="1" lang="ja-JP" altLang="en-US" sz="1000" dirty="0">
                        <a:latin typeface="ＭＳ Ｐ明朝"/>
                        <a:ea typeface="ＭＳ Ｐ明朝"/>
                        <a:cs typeface="+mn-lt"/>
                      </a:endParaRPr>
                    </a:p>
                    <a:p>
                      <a:endParaRPr kumimoji="1" lang="ja-JP" altLang="en-US" sz="1000" dirty="0">
                        <a:latin typeface="ＭＳ Ｐ明朝"/>
                        <a:ea typeface="ＭＳ Ｐ明朝"/>
                        <a:cs typeface="+mn-lt"/>
                      </a:endParaRPr>
                    </a:p>
                  </a:txBody>
                  <a:tcPr anchor="ctr">
                    <a:solidFill>
                      <a:schemeClr val="accent6">
                        <a:lumMod val="40000"/>
                        <a:lumOff val="60000"/>
                      </a:schemeClr>
                    </a:solidFill>
                  </a:tcPr>
                </a:tc>
                <a:tc rowSpan="2" hMerge="1">
                  <a:txBody>
                    <a:bodyPr/>
                    <a:lstStyle/>
                    <a:p>
                      <a:endParaRPr kumimoji="1" lang="ja-JP" altLang="en-US" sz="1000" dirty="0">
                        <a:latin typeface="ＭＳ Ｐ明朝"/>
                        <a:ea typeface="ＭＳ Ｐ明朝"/>
                        <a:cs typeface="+mn-lt"/>
                      </a:endParaRPr>
                    </a:p>
                  </a:txBody>
                  <a:tcPr anchor="ctr">
                    <a:solidFill>
                      <a:schemeClr val="accent6">
                        <a:lumMod val="40000"/>
                        <a:lumOff val="60000"/>
                      </a:schemeClr>
                    </a:solidFill>
                  </a:tcPr>
                </a:tc>
                <a:tc rowSpan="2" gridSpan="2">
                  <a:txBody>
                    <a:bodyPr/>
                    <a:lstStyle/>
                    <a:p>
                      <a:r>
                        <a:rPr kumimoji="1" lang="ja-JP" altLang="en-US" sz="1000" b="1" dirty="0">
                          <a:latin typeface="ＭＳ Ｐ明朝"/>
                          <a:ea typeface="ＭＳ Ｐ明朝"/>
                          <a:cs typeface="+mn-lt"/>
                        </a:rPr>
                        <a:t>本人交流会</a:t>
                      </a:r>
                      <a:endParaRPr kumimoji="1" lang="ja-JP" altLang="en-US" sz="1000" dirty="0">
                        <a:latin typeface="ＭＳ Ｐ明朝"/>
                        <a:ea typeface="ＭＳ Ｐ明朝"/>
                        <a:cs typeface="+mn-lt"/>
                      </a:endParaRPr>
                    </a:p>
                    <a:p>
                      <a:r>
                        <a:rPr kumimoji="1" lang="ja-JP" altLang="en-US" sz="1000" dirty="0">
                          <a:latin typeface="ＭＳ Ｐ明朝"/>
                          <a:ea typeface="ＭＳ Ｐ明朝"/>
                          <a:cs typeface="+mn-lt"/>
                        </a:rPr>
                        <a:t>◇対象者：認知症のご本人</a:t>
                      </a:r>
                      <a:endParaRPr kumimoji="1" lang="ja-JP" altLang="en-US" sz="1000" b="1" dirty="0">
                        <a:latin typeface="ＭＳ Ｐ明朝"/>
                        <a:ea typeface="ＭＳ Ｐ明朝"/>
                        <a:cs typeface="+mn-lt"/>
                      </a:endParaRPr>
                    </a:p>
                    <a:p>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と</a:t>
                      </a:r>
                      <a:r>
                        <a:rPr kumimoji="1" lang="ja-JP" altLang="en-US" sz="1000" dirty="0">
                          <a:latin typeface="ＭＳ Ｐ明朝"/>
                          <a:ea typeface="ＭＳ Ｐ明朝"/>
                          <a:cs typeface="+mn-lt"/>
                        </a:rPr>
                        <a:t>そ</a:t>
                      </a:r>
                      <a:r>
                        <a:rPr kumimoji="1" lang="ja-JP" altLang="en-US" sz="1000" dirty="0">
                          <a:latin typeface="ＭＳ Ｐ明朝"/>
                          <a:ea typeface="ＭＳ Ｐ明朝"/>
                          <a:cs typeface="+mn-lt"/>
                        </a:rPr>
                        <a:t>のご家族</a:t>
                      </a:r>
                      <a:endParaRPr kumimoji="1" lang="ja-JP" altLang="en-US" sz="1000" dirty="0">
                        <a:latin typeface="ＭＳ Ｐ明朝"/>
                        <a:ea typeface="ＭＳ Ｐ明朝"/>
                        <a:cs typeface="+mn-lt"/>
                      </a:endParaRPr>
                    </a:p>
                    <a:p>
                      <a:endParaRPr kumimoji="1" lang="ja-JP" altLang="en-US" sz="1000" dirty="0">
                        <a:latin typeface="ＭＳ Ｐ明朝"/>
                        <a:ea typeface="ＭＳ Ｐ明朝"/>
                        <a:cs typeface="+mn-lt"/>
                      </a:endParaRPr>
                    </a:p>
                    <a:p>
                      <a:r>
                        <a:rPr kumimoji="1" lang="ja-JP" altLang="en-US" sz="1000" dirty="0">
                          <a:latin typeface="ＭＳ Ｐ明朝"/>
                          <a:ea typeface="ＭＳ Ｐ明朝"/>
                          <a:cs typeface="+mn-lt"/>
                        </a:rPr>
                        <a:t>※</a:t>
                      </a:r>
                      <a:r>
                        <a:rPr kumimoji="1" lang="ja-JP" altLang="en-US" sz="1000" u="sng" dirty="0">
                          <a:latin typeface="ＭＳ Ｐ明朝"/>
                          <a:ea typeface="ＭＳ Ｐ明朝"/>
                          <a:cs typeface="+mn-lt"/>
                        </a:rPr>
                        <a:t>参加の場合は</a:t>
                      </a:r>
                      <a:r>
                        <a:rPr kumimoji="1" lang="ja-JP" altLang="en-US" sz="1000" u="none" dirty="0">
                          <a:latin typeface="ＭＳ Ｐ明朝"/>
                          <a:ea typeface="ＭＳ Ｐ明朝"/>
                          <a:cs typeface="+mn-lt"/>
                        </a:rPr>
                        <a:t>どなたが</a:t>
                      </a:r>
                      <a:endParaRPr kumimoji="1" lang="ja-JP" altLang="en-US" sz="1000" u="none" dirty="0">
                        <a:latin typeface="ＭＳ Ｐ明朝"/>
                        <a:ea typeface="ＭＳ Ｐ明朝"/>
                        <a:cs typeface="+mn-lt"/>
                      </a:endParaRPr>
                    </a:p>
                    <a:p>
                      <a:r>
                        <a:rPr kumimoji="1" lang="ja-JP" altLang="en-US" sz="1000" u="none" dirty="0">
                          <a:latin typeface="ＭＳ Ｐ明朝"/>
                          <a:ea typeface="ＭＳ Ｐ明朝"/>
                          <a:cs typeface="+mn-lt"/>
                        </a:rPr>
                        <a:t>　 </a:t>
                      </a:r>
                      <a:r>
                        <a:rPr kumimoji="1" lang="ja-JP" altLang="en-US" sz="1000" u="none" dirty="0">
                          <a:latin typeface="ＭＳ Ｐ明朝"/>
                          <a:ea typeface="ＭＳ Ｐ明朝"/>
                          <a:cs typeface="+mn-lt"/>
                        </a:rPr>
                        <a:t>ご</a:t>
                      </a:r>
                      <a:r>
                        <a:rPr kumimoji="1" lang="ja-JP" altLang="en-US" sz="1000" u="none" dirty="0">
                          <a:latin typeface="ＭＳ Ｐ明朝"/>
                          <a:ea typeface="ＭＳ Ｐ明朝"/>
                          <a:cs typeface="+mn-lt"/>
                        </a:rPr>
                        <a:t>参加するかを記入して</a:t>
                      </a:r>
                      <a:endParaRPr kumimoji="1" lang="ja-JP" altLang="en-US" sz="1000" u="none" dirty="0">
                        <a:latin typeface="ＭＳ Ｐ明朝"/>
                        <a:ea typeface="ＭＳ Ｐ明朝"/>
                        <a:cs typeface="+mn-lt"/>
                      </a:endParaRPr>
                    </a:p>
                    <a:p>
                      <a:r>
                        <a:rPr kumimoji="1" lang="ja-JP" altLang="en-US" sz="1000" u="none" dirty="0">
                          <a:latin typeface="ＭＳ Ｐ明朝"/>
                          <a:ea typeface="ＭＳ Ｐ明朝"/>
                          <a:cs typeface="+mn-lt"/>
                        </a:rPr>
                        <a:t>　 </a:t>
                      </a:r>
                      <a:r>
                        <a:rPr kumimoji="1" lang="ja-JP" altLang="en-US" sz="1000" u="none" dirty="0">
                          <a:latin typeface="ＭＳ Ｐ明朝"/>
                          <a:ea typeface="ＭＳ Ｐ明朝"/>
                          <a:cs typeface="+mn-lt"/>
                        </a:rPr>
                        <a:t>くだ</a:t>
                      </a:r>
                      <a:r>
                        <a:rPr kumimoji="1" lang="ja-JP" altLang="en-US" sz="1000" u="none" dirty="0">
                          <a:latin typeface="ＭＳ Ｐ明朝"/>
                          <a:ea typeface="ＭＳ Ｐ明朝"/>
                          <a:cs typeface="+mn-lt"/>
                        </a:rPr>
                        <a:t>さい</a:t>
                      </a:r>
                      <a:endParaRPr kumimoji="1" lang="ja-JP" altLang="en-US" sz="1000" u="none" dirty="0">
                        <a:latin typeface="ＭＳ Ｐ明朝"/>
                        <a:ea typeface="ＭＳ Ｐ明朝"/>
                        <a:cs typeface="+mn-lt"/>
                      </a:endParaRPr>
                    </a:p>
                  </a:txBody>
                  <a:tcPr anchor="ctr">
                    <a:solidFill>
                      <a:schemeClr val="accent6">
                        <a:lumMod val="40000"/>
                        <a:lumOff val="60000"/>
                      </a:schemeClr>
                    </a:solidFill>
                  </a:tcPr>
                </a:tc>
                <a:tc rowSpan="2" hMerge="1">
                  <a:txBody>
                    <a:bodyPr/>
                    <a:lstStyle/>
                    <a:p>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solidFill>
                      <a:schemeClr val="accent6">
                        <a:lumMod val="40000"/>
                        <a:lumOff val="60000"/>
                      </a:schemeClr>
                    </a:solidFill>
                  </a:tcPr>
                </a:tc>
              </a:tr>
              <a:tr h="558207">
                <a:tc>
                  <a:txBody>
                    <a:bodyPr/>
                    <a:lstStyle/>
                    <a:p>
                      <a:r>
                        <a:rPr kumimoji="1" lang="ja-JP" altLang="en-US" sz="1050" dirty="0">
                          <a:latin typeface="ＭＳ Ｐ明朝"/>
                          <a:ea typeface="ＭＳ Ｐ明朝"/>
                          <a:cs typeface="+mn-lt"/>
                        </a:rPr>
                        <a:t>ご所属の団体名</a:t>
                      </a:r>
                      <a:endParaRPr kumimoji="1" lang="ja-JP" altLang="en-US" sz="1000" dirty="0">
                        <a:latin typeface="ＭＳ Ｐ明朝"/>
                        <a:ea typeface="ＭＳ Ｐ明朝"/>
                        <a:cs typeface="+mn-lt"/>
                      </a:endParaRPr>
                    </a:p>
                    <a:p>
                      <a:r>
                        <a:rPr kumimoji="1" lang="ja-JP" altLang="en-US" sz="900" dirty="0">
                          <a:latin typeface="ＭＳ Ｐ明朝"/>
                          <a:ea typeface="ＭＳ Ｐ明朝"/>
                          <a:cs typeface="+mn-lt"/>
                        </a:rPr>
                        <a:t>（所属されている方のみ記載）</a:t>
                      </a:r>
                      <a:endParaRPr kumimoji="1" lang="ja-JP" altLang="en-US" sz="105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solidFill>
                      <a:schemeClr val="accent6">
                        <a:lumMod val="40000"/>
                        <a:lumOff val="60000"/>
                      </a:schemeClr>
                    </a:solidFill>
                  </a:tcPr>
                </a:tc>
                <a:tc gridSpan="2">
                  <a:txBody>
                    <a:bodyPr/>
                    <a:lstStyle/>
                    <a:p>
                      <a:r>
                        <a:rPr kumimoji="1" lang="ja-JP" altLang="en-US" sz="1050" dirty="0">
                          <a:latin typeface="ＭＳ Ｐ明朝"/>
                          <a:ea typeface="ＭＳ Ｐ明朝"/>
                          <a:cs typeface="+mn-lt"/>
                        </a:rPr>
                        <a:t>Eメー</a:t>
                      </a:r>
                      <a:r>
                        <a:rPr kumimoji="1" lang="ja-JP" altLang="en-US" sz="1050" dirty="0">
                          <a:latin typeface="ＭＳ Ｐ明朝"/>
                          <a:ea typeface="ＭＳ Ｐ明朝"/>
                          <a:cs typeface="+mn-lt"/>
                        </a:rPr>
                        <a:t>ル</a:t>
                      </a:r>
                      <a:r>
                        <a:rPr kumimoji="1" lang="ja-JP" altLang="en-US" sz="900" dirty="0">
                          <a:latin typeface="ＭＳ Ｐ明朝"/>
                          <a:ea typeface="ＭＳ Ｐ明朝"/>
                          <a:cs typeface="+mn-lt"/>
                        </a:rPr>
                        <a:t>（リモート参加に必要）</a:t>
                      </a:r>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solidFill>
                      <a:schemeClr val="accent6">
                        <a:lumMod val="40000"/>
                        <a:lumOff val="60000"/>
                      </a:schemeClr>
                    </a:solidFill>
                  </a:tcPr>
                </a:tc>
                <a:tc hMerge="1">
                  <a:txBody>
                    <a:bodyPr/>
                    <a:lstStyle/>
                    <a:p>
                      <a:endParaRPr kumimoji="1" lang="ja-JP" altLang="en-US" dirty="0">
                        <a:latin typeface="ＭＳ Ｐ明朝"/>
                        <a:ea typeface="ＭＳ Ｐ明朝"/>
                        <a:cs typeface="+mn-lt"/>
                      </a:endParaRPr>
                    </a:p>
                  </a:txBody>
                  <a:tcPr>
                    <a:lnT w="12700" cap="flat" cmpd="sng" algn="ctr">
                      <a:solidFill>
                        <a:srgbClr val="000000"/>
                      </a:solidFill>
                      <a:prstDash val="dot"/>
                      <a:round/>
                      <a:headEnd type="none" w="med" len="med"/>
                      <a:tailEnd type="none" w="med" len="med"/>
                    </a:lnT>
                  </a:tcPr>
                </a:tc>
                <a:tc gridSpan="2" vMerge="1">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solidFill>
                      <a:schemeClr val="accent6">
                        <a:lumMod val="40000"/>
                        <a:lumOff val="60000"/>
                      </a:schemeClr>
                    </a:solidFill>
                  </a:tcPr>
                </a:tc>
                <a:tc hMerge="1" vMerge="1">
                  <a:txBody>
                    <a:bodyPr/>
                    <a:lstStyle/>
                    <a:p>
                      <a:endParaRPr kumimoji="1" lang="ja-JP" altLang="en-US"/>
                    </a:p>
                  </a:txBody>
                  <a:tcPr anchor="ctr">
                    <a:lnT w="12700" cap="flat" cmpd="sng" algn="ctr">
                      <a:solidFill>
                        <a:srgbClr val="000000"/>
                      </a:solidFill>
                      <a:prstDash val="dot"/>
                      <a:round/>
                      <a:headEnd type="none" w="med" len="med"/>
                      <a:tailEnd type="none" w="med" len="med"/>
                    </a:lnT>
                    <a:solidFill>
                      <a:schemeClr val="accent6">
                        <a:lumMod val="40000"/>
                        <a:lumOff val="60000"/>
                      </a:schemeClr>
                    </a:solidFill>
                  </a:tcPr>
                </a:tc>
                <a:tc gridSpan="2" vMerge="1">
                  <a:txBody>
                    <a:bodyPr/>
                    <a:lstStyle/>
                    <a:p>
                      <a:endParaRPr kumimoji="1" lang="ja-JP" altLang="en-US"/>
                    </a:p>
                  </a:txBody>
                  <a:tcPr anchor="ctr">
                    <a:lnT w="12700" cap="flat" cmpd="sng" algn="ctr">
                      <a:solidFill>
                        <a:srgbClr val="000000"/>
                      </a:solidFill>
                      <a:prstDash val="dot"/>
                      <a:round/>
                      <a:headEnd type="none" w="med" len="med"/>
                      <a:tailEnd type="none" w="med" len="med"/>
                    </a:lnT>
                    <a:solidFill>
                      <a:schemeClr val="accent6">
                        <a:lumMod val="40000"/>
                        <a:lumOff val="60000"/>
                      </a:schemeClr>
                    </a:solidFill>
                  </a:tcPr>
                </a:tc>
                <a:tc hMerge="1" vMerge="1">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solidFill>
                      <a:schemeClr val="accent6">
                        <a:lumMod val="40000"/>
                        <a:lumOff val="60000"/>
                      </a:schemeClr>
                    </a:solidFill>
                  </a:tcPr>
                </a:tc>
              </a:tr>
              <a:tr h="397680">
                <a:tc>
                  <a:txBody>
                    <a:bodyPr/>
                    <a:lstStyle/>
                    <a:p>
                      <a:r>
                        <a:rPr kumimoji="1" lang="ja-JP" altLang="en-US" sz="1000" dirty="0">
                          <a:latin typeface="ＭＳ Ｐ明朝"/>
                          <a:ea typeface="ＭＳ Ｐ明朝"/>
                          <a:cs typeface="+mn-lt"/>
                        </a:rPr>
                        <a:t>　　高知市</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山田　太郎</a:t>
                      </a:r>
                      <a:endParaRPr kumimoji="1" lang="ja-JP" altLang="en-US" sz="1000" dirty="0">
                        <a:latin typeface="ＭＳ Ｐ明朝"/>
                        <a:ea typeface="ＭＳ Ｐ明朝"/>
                        <a:cs typeface="+mn-lt"/>
                      </a:endParaRPr>
                    </a:p>
                  </a:txBody>
                  <a:tcPr anchor="ctr">
                    <a:lnR w="12700" cap="flat" cmpd="sng" algn="ctr">
                      <a:solidFill>
                        <a:srgbClr val="000000"/>
                      </a:solidFill>
                      <a:prstDash val="dot"/>
                      <a:round/>
                      <a:headEnd type="none" w="med" len="med"/>
                      <a:tailEnd type="none" w="med" len="med"/>
                    </a:lnR>
                    <a:lnB w="12700" cap="flat" cmpd="sng" algn="ctr">
                      <a:solidFill>
                        <a:srgbClr val="000000"/>
                      </a:solidFill>
                      <a:prstDash val="dot"/>
                      <a:round/>
                      <a:headEnd type="none" w="med" len="med"/>
                      <a:tailEnd type="none" w="med" len="med"/>
                    </a:lnB>
                  </a:tcPr>
                </a:tc>
                <a:tc>
                  <a:txBody>
                    <a:bodyPr/>
                    <a:lstStyle/>
                    <a:p>
                      <a:r>
                        <a:rPr kumimoji="1" lang="ja-JP" altLang="en-US" sz="900" dirty="0">
                          <a:latin typeface="ＭＳ Ｐ明朝"/>
                          <a:ea typeface="ＭＳ Ｐ明朝"/>
                          <a:cs typeface="+mn-lt"/>
                        </a:rPr>
                        <a:t>０８８－８２３－９３１１</a:t>
                      </a:r>
                      <a:endParaRPr kumimoji="1" lang="ja-JP" altLang="en-US" dirty="0"/>
                    </a:p>
                  </a:txBody>
                  <a:tcPr anchor="ctr">
                    <a:lnL w="12700" cap="flat" cmpd="sng" algn="ctr">
                      <a:solidFill>
                        <a:srgbClr val="000000"/>
                      </a:solidFill>
                      <a:prstDash val="dot"/>
                      <a:round/>
                      <a:headEnd type="none" w="med" len="med"/>
                      <a:tailEnd type="none" w="med" len="med"/>
                    </a:lnL>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会場</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認知症のご本人</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r>
              <a:tr h="397680">
                <a:tc>
                  <a:txBody>
                    <a:bodyPr/>
                    <a:lstStyle/>
                    <a:p>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高知県庁</a:t>
                      </a:r>
                      <a:r>
                        <a:rPr kumimoji="1" lang="ja-JP" altLang="en-US" sz="1000" dirty="0">
                          <a:latin typeface="ＭＳ Ｐ明朝"/>
                          <a:ea typeface="ＭＳ Ｐ明朝"/>
                          <a:cs typeface="+mn-lt"/>
                        </a:rPr>
                        <a:t>在宅</a:t>
                      </a:r>
                      <a:endParaRPr kumimoji="1" lang="ja-JP" altLang="en-US" sz="1100" dirty="0">
                        <a:latin typeface="ＭＳ Ｐ明朝"/>
                        <a:ea typeface="ＭＳ Ｐ明朝"/>
                        <a:cs typeface="+mn-lt"/>
                      </a:endParaRPr>
                    </a:p>
                    <a:p>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　</a:t>
                      </a:r>
                      <a:r>
                        <a:rPr kumimoji="1" lang="ja-JP" altLang="en-US" sz="1000" dirty="0">
                          <a:latin typeface="ＭＳ Ｐ明朝"/>
                          <a:ea typeface="ＭＳ Ｐ明朝"/>
                          <a:cs typeface="+mn-lt"/>
                        </a:rPr>
                        <a:t>療養推進課</a:t>
                      </a:r>
                      <a:endParaRPr kumimoji="1" lang="ja-JP" altLang="en-US" sz="8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gridSpan="2">
                  <a:txBody>
                    <a:bodyPr/>
                    <a:lstStyle/>
                    <a:p>
                      <a:r>
                        <a:rPr kumimoji="1" lang="ja-JP" altLang="en-US" sz="1000" dirty="0">
                          <a:latin typeface="ＭＳ Ｐ明朝"/>
                          <a:ea typeface="ＭＳ Ｐ明朝"/>
                          <a:cs typeface="+mn-lt"/>
                        </a:rPr>
                        <a:t>131401@ken.pref.kochi.lg.jp</a:t>
                      </a:r>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hMerge="1">
                  <a:txBody>
                    <a:bodyPr/>
                    <a:lstStyle/>
                    <a:p>
                      <a:endParaRPr kumimoji="1" lang="ja-JP" altLang="en-US" sz="1000" dirty="0">
                        <a:latin typeface="ＭＳ Ｐ明朝"/>
                        <a:ea typeface="ＭＳ Ｐ明朝"/>
                        <a:cs typeface="+mn-lt"/>
                      </a:endParaRPr>
                    </a:p>
                  </a:txBody>
                  <a:tcPr>
                    <a:lnT w="12700" cap="flat" cmpd="sng" algn="ctr">
                      <a:solidFill>
                        <a:srgbClr val="000000"/>
                      </a:solidFill>
                      <a:prstDash val="dot"/>
                      <a:round/>
                      <a:headEnd type="none" w="med" len="med"/>
                      <a:tailEnd type="none" w="med" len="med"/>
                    </a:lnT>
                  </a:tcPr>
                </a:tc>
                <a:tc>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r>
                        <a:rPr kumimoji="1" lang="ja-JP" altLang="en-US" sz="1000" dirty="0">
                          <a:latin typeface="ＭＳ Ｐ明朝"/>
                          <a:ea typeface="ＭＳ Ｐ明朝"/>
                          <a:cs typeface="+mn-lt"/>
                        </a:rPr>
                        <a:t>リモート（Zoom）</a:t>
                      </a:r>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r>
                        <a:rPr kumimoji="1" lang="ja-JP" altLang="en-US" sz="1000" dirty="0">
                          <a:latin typeface="ＭＳ Ｐ明朝"/>
                          <a:ea typeface="ＭＳ Ｐ明朝"/>
                          <a:cs typeface="+mn-lt"/>
                        </a:rPr>
                        <a:t>認知症の方のご家族</a:t>
                      </a:r>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r>
              <a:tr h="370840">
                <a:tc>
                  <a:txBody>
                    <a:bodyPr/>
                    <a:lstStyle/>
                    <a:p>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endParaRPr kumimoji="1" lang="ja-JP" altLang="en-US" sz="1000" dirty="0">
                        <a:latin typeface="ＭＳ Ｐ明朝"/>
                        <a:ea typeface="ＭＳ Ｐ明朝"/>
                        <a:cs typeface="+mn-lt"/>
                      </a:endParaRPr>
                    </a:p>
                  </a:txBody>
                  <a:tcPr anchor="ctr">
                    <a:lnR w="12700" cap="flat" cmpd="sng" algn="ctr">
                      <a:solidFill>
                        <a:srgbClr val="000000"/>
                      </a:solidFill>
                      <a:prstDash val="dot"/>
                      <a:round/>
                      <a:headEnd type="none" w="med" len="med"/>
                      <a:tailEnd type="none" w="med" len="med"/>
                    </a:lnR>
                    <a:lnB w="12700" cap="flat" cmpd="sng" algn="ctr">
                      <a:solidFill>
                        <a:srgbClr val="000000"/>
                      </a:solidFill>
                      <a:prstDash val="dot"/>
                      <a:round/>
                      <a:headEnd type="none" w="med" len="med"/>
                      <a:tailEnd type="none" w="med" len="med"/>
                    </a:lnB>
                  </a:tcPr>
                </a:tc>
                <a:tc>
                  <a:txBody>
                    <a:bodyPr/>
                    <a:lstStyle/>
                    <a:p>
                      <a:endParaRPr kumimoji="1" lang="ja-JP" altLang="en-US" sz="1000" dirty="0">
                        <a:latin typeface="ＭＳ Ｐ明朝"/>
                        <a:ea typeface="ＭＳ Ｐ明朝"/>
                        <a:cs typeface="+mn-lt"/>
                      </a:endParaRPr>
                    </a:p>
                  </a:txBody>
                  <a:tcPr anchor="ctr">
                    <a:lnL w="12700" cap="flat" cmpd="sng" algn="ctr">
                      <a:solidFill>
                        <a:srgbClr val="000000"/>
                      </a:solidFill>
                      <a:prstDash val="dot"/>
                      <a:round/>
                      <a:headEnd type="none" w="med" len="med"/>
                      <a:tailEnd type="none" w="med" len="med"/>
                    </a:lnL>
                    <a:lnB w="12700" cap="flat" cmpd="sng" algn="ctr">
                      <a:solidFill>
                        <a:srgbClr val="000000"/>
                      </a:solidFill>
                      <a:prstDash val="dot"/>
                      <a:round/>
                      <a:headEnd type="none" w="med" len="med"/>
                      <a:tailEnd type="none" w="med" len="med"/>
                    </a:lnB>
                  </a:tcPr>
                </a:tc>
                <a:tc>
                  <a:txBody>
                    <a:bodyPr/>
                    <a:lstStyle/>
                    <a:p>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会場</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認知症のご本人</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r>
              <a:tr h="370840">
                <a:tc>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gridSpan="2">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hMerge="1">
                  <a:txBody>
                    <a:bodyPr/>
                    <a:lstStyle/>
                    <a:p>
                      <a:endParaRPr kumimoji="1" lang="ja-JP" altLang="en-US" sz="1000" dirty="0">
                        <a:latin typeface="ＭＳ Ｐ明朝"/>
                        <a:ea typeface="ＭＳ Ｐ明朝"/>
                        <a:cs typeface="+mn-lt"/>
                      </a:endParaRPr>
                    </a:p>
                  </a:txBody>
                  <a:tcPr>
                    <a:lnT w="12700" cap="flat" cmpd="sng" algn="ctr">
                      <a:solidFill>
                        <a:srgbClr val="000000"/>
                      </a:solidFill>
                      <a:prstDash val="dot"/>
                      <a:round/>
                      <a:headEnd type="none" w="med" len="med"/>
                      <a:tailEnd type="none" w="med" len="med"/>
                    </a:lnT>
                  </a:tcPr>
                </a:tc>
                <a:tc>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r>
                        <a:rPr kumimoji="1" lang="ja-JP" altLang="en-US" sz="1000" dirty="0">
                          <a:latin typeface="ＭＳ Ｐ明朝"/>
                          <a:ea typeface="ＭＳ Ｐ明朝"/>
                          <a:cs typeface="+mn-lt"/>
                        </a:rPr>
                        <a:t>リモート（Zoom）</a:t>
                      </a:r>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r>
                        <a:rPr kumimoji="1" lang="ja-JP" altLang="en-US" sz="1000" dirty="0">
                          <a:latin typeface="ＭＳ Ｐ明朝"/>
                          <a:ea typeface="ＭＳ Ｐ明朝"/>
                          <a:cs typeface="+mn-lt"/>
                        </a:rPr>
                        <a:t>認知症の方のご家族</a:t>
                      </a:r>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r>
              <a:tr h="370840">
                <a:tc>
                  <a:txBody>
                    <a:bodyPr/>
                    <a:lstStyle/>
                    <a:p>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endParaRPr kumimoji="1" lang="ja-JP" altLang="en-US" sz="1000" dirty="0">
                        <a:latin typeface="ＭＳ Ｐ明朝"/>
                        <a:ea typeface="ＭＳ Ｐ明朝"/>
                        <a:cs typeface="+mn-lt"/>
                      </a:endParaRPr>
                    </a:p>
                  </a:txBody>
                  <a:tcPr anchor="ctr">
                    <a:lnR w="12700" cap="flat" cmpd="sng" algn="ctr">
                      <a:solidFill>
                        <a:srgbClr val="000000"/>
                      </a:solidFill>
                      <a:prstDash val="dot"/>
                      <a:round/>
                      <a:headEnd type="none" w="med" len="med"/>
                      <a:tailEnd type="none" w="med" len="med"/>
                    </a:lnR>
                    <a:lnB w="12700" cap="flat" cmpd="sng" algn="ctr">
                      <a:solidFill>
                        <a:srgbClr val="000000"/>
                      </a:solidFill>
                      <a:prstDash val="dot"/>
                      <a:round/>
                      <a:headEnd type="none" w="med" len="med"/>
                      <a:tailEnd type="none" w="med" len="med"/>
                    </a:lnB>
                  </a:tcPr>
                </a:tc>
                <a:tc>
                  <a:txBody>
                    <a:bodyPr/>
                    <a:lstStyle/>
                    <a:p>
                      <a:endParaRPr kumimoji="1" lang="ja-JP" altLang="en-US" sz="1000" dirty="0">
                        <a:latin typeface="ＭＳ Ｐ明朝"/>
                        <a:ea typeface="ＭＳ Ｐ明朝"/>
                        <a:cs typeface="+mn-lt"/>
                      </a:endParaRPr>
                    </a:p>
                  </a:txBody>
                  <a:tcPr anchor="ctr">
                    <a:lnL w="12700" cap="flat" cmpd="sng" algn="ctr">
                      <a:solidFill>
                        <a:srgbClr val="000000"/>
                      </a:solidFill>
                      <a:prstDash val="dot"/>
                      <a:round/>
                      <a:headEnd type="none" w="med" len="med"/>
                      <a:tailEnd type="none" w="med" len="med"/>
                    </a:lnL>
                    <a:lnB w="12700" cap="flat" cmpd="sng" algn="ctr">
                      <a:solidFill>
                        <a:srgbClr val="000000"/>
                      </a:solidFill>
                      <a:prstDash val="dot"/>
                      <a:round/>
                      <a:headEnd type="none" w="med" len="med"/>
                      <a:tailEnd type="none" w="med" len="med"/>
                    </a:lnB>
                  </a:tcPr>
                </a:tc>
                <a:tc>
                  <a:txBody>
                    <a:bodyPr/>
                    <a:lstStyle/>
                    <a:p>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会場</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c>
                  <a:txBody>
                    <a:bodyPr/>
                    <a:lstStyle/>
                    <a:p>
                      <a:r>
                        <a:rPr kumimoji="1" lang="ja-JP" altLang="en-US" sz="1000" dirty="0">
                          <a:latin typeface="ＭＳ Ｐ明朝"/>
                          <a:ea typeface="ＭＳ Ｐ明朝"/>
                          <a:cs typeface="+mn-lt"/>
                        </a:rPr>
                        <a:t>認知症のご本人</a:t>
                      </a:r>
                      <a:endParaRPr kumimoji="1" lang="ja-JP" altLang="en-US" sz="1000" dirty="0">
                        <a:latin typeface="ＭＳ Ｐ明朝"/>
                        <a:ea typeface="ＭＳ Ｐ明朝"/>
                        <a:cs typeface="+mn-lt"/>
                      </a:endParaRPr>
                    </a:p>
                  </a:txBody>
                  <a:tcPr anchor="ctr">
                    <a:lnB w="12700" cap="flat" cmpd="sng" algn="ctr">
                      <a:solidFill>
                        <a:srgbClr val="000000"/>
                      </a:solidFill>
                      <a:prstDash val="dot"/>
                      <a:round/>
                      <a:headEnd type="none" w="med" len="med"/>
                      <a:tailEnd type="none" w="med" len="med"/>
                    </a:lnB>
                  </a:tcPr>
                </a:tc>
              </a:tr>
              <a:tr h="370840">
                <a:tc>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gridSpan="2">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hMerge="1">
                  <a:txBody>
                    <a:bodyPr/>
                    <a:lstStyle/>
                    <a:p>
                      <a:endParaRPr kumimoji="1" lang="ja-JP" altLang="en-US" sz="1000" dirty="0">
                        <a:latin typeface="ＭＳ Ｐ明朝"/>
                        <a:ea typeface="ＭＳ Ｐ明朝"/>
                        <a:cs typeface="+mn-lt"/>
                      </a:endParaRPr>
                    </a:p>
                  </a:txBody>
                  <a:tcPr>
                    <a:lnT w="12700" cap="flat" cmpd="sng" algn="ctr">
                      <a:solidFill>
                        <a:srgbClr val="000000"/>
                      </a:solidFill>
                      <a:prstDash val="dot"/>
                      <a:round/>
                      <a:headEnd type="none" w="med" len="med"/>
                      <a:tailEnd type="none" w="med" len="med"/>
                    </a:lnT>
                  </a:tcPr>
                </a:tc>
                <a:tc>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r>
                        <a:rPr kumimoji="1" lang="ja-JP" altLang="en-US" sz="1000" dirty="0">
                          <a:latin typeface="ＭＳ Ｐ明朝"/>
                          <a:ea typeface="ＭＳ Ｐ明朝"/>
                          <a:cs typeface="+mn-lt"/>
                        </a:rPr>
                        <a:t>リモート（Zoom）</a:t>
                      </a:r>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c>
                  <a:txBody>
                    <a:bodyPr/>
                    <a:lstStyle/>
                    <a:p>
                      <a:r>
                        <a:rPr kumimoji="1" lang="ja-JP" altLang="en-US" sz="1000" dirty="0">
                          <a:latin typeface="ＭＳ Ｐ明朝"/>
                          <a:ea typeface="ＭＳ Ｐ明朝"/>
                          <a:cs typeface="+mn-lt"/>
                        </a:rPr>
                        <a:t>認知症の方のご家族</a:t>
                      </a:r>
                      <a:endParaRPr kumimoji="1" lang="ja-JP" altLang="en-US" sz="1000" dirty="0">
                        <a:latin typeface="ＭＳ Ｐ明朝"/>
                        <a:ea typeface="ＭＳ Ｐ明朝"/>
                        <a:cs typeface="+mn-lt"/>
                      </a:endParaRPr>
                    </a:p>
                  </a:txBody>
                  <a:tcPr anchor="ctr">
                    <a:lnT w="12700" cap="flat" cmpd="sng" algn="ctr">
                      <a:solidFill>
                        <a:srgbClr val="000000"/>
                      </a:solidFill>
                      <a:prstDash val="dot"/>
                      <a:round/>
                      <a:headEnd type="none" w="med" len="med"/>
                      <a:tailEnd type="none" w="med" len="med"/>
                    </a:lnT>
                  </a:tcPr>
                </a:tc>
              </a:tr>
            </a:tbl>
          </a:graphicData>
        </a:graphic>
      </p:graphicFrame>
      <p:sp>
        <p:nvSpPr>
          <p:cNvPr id="1113" name="四角形 69"/>
          <p:cNvSpPr/>
          <p:nvPr/>
        </p:nvSpPr>
        <p:spPr>
          <a:xfrm>
            <a:off x="9662" y="4896312"/>
            <a:ext cx="309911" cy="683895"/>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r>
              <a:rPr lang="ja-JP" altLang="en-US" sz="1200"/>
              <a:t>記載例</a:t>
            </a:r>
            <a:endParaRPr lang="ja-JP" altLang="en-US"/>
          </a:p>
        </p:txBody>
      </p:sp>
      <p:graphicFrame>
        <p:nvGraphicFramePr>
          <p:cNvPr id="1114" name="四角形 44"/>
          <p:cNvGraphicFramePr>
            <a:graphicFrameLocks noGrp="1"/>
          </p:cNvGraphicFramePr>
          <p:nvPr/>
        </p:nvGraphicFramePr>
        <p:xfrm>
          <a:off x="164617" y="7527792"/>
          <a:ext cx="6283361" cy="1112520"/>
        </p:xfrm>
        <a:graphic>
          <a:graphicData uri="http://schemas.openxmlformats.org/drawingml/2006/table">
            <a:tbl>
              <a:tblPr firstRow="1" bandRow="1">
                <a:tableStyleId>{5940675A-B579-460E-94D1-54222C63F5DA}</a:tableStyleId>
              </a:tblPr>
              <a:tblGrid>
                <a:gridCol w="6283361"/>
              </a:tblGrid>
              <a:tr h="370840">
                <a:tc>
                  <a:txBody>
                    <a:bodyPr/>
                    <a:lstStyle/>
                    <a:p>
                      <a:endParaRPr kumimoji="1" lang="ja-JP" altLang="en-US" sz="1100" dirty="0">
                        <a:latin typeface="ＭＳ Ｐ明朝"/>
                        <a:ea typeface="ＭＳ Ｐ明朝"/>
                      </a:endParaRPr>
                    </a:p>
                  </a:txBody>
                  <a:tcPr anchor="ctr">
                    <a:lnB w="12700" cap="flat" cmpd="sng" algn="ctr">
                      <a:solidFill>
                        <a:srgbClr val="000000"/>
                      </a:solidFill>
                      <a:prstDash val="sysDot"/>
                      <a:round/>
                      <a:headEnd type="none" w="med" len="med"/>
                      <a:tailEnd type="none" w="med" len="med"/>
                    </a:lnB>
                  </a:tcPr>
                </a:tc>
              </a:tr>
              <a:tr h="370840">
                <a:tc>
                  <a:txBody>
                    <a:bodyPr/>
                    <a:lstStyle/>
                    <a:p>
                      <a:endParaRPr kumimoji="1" lang="ja-JP" altLang="en-US" sz="1050" dirty="0">
                        <a:latin typeface="ＭＳ Ｐ明朝"/>
                        <a:ea typeface="ＭＳ Ｐ明朝"/>
                      </a:endParaRPr>
                    </a:p>
                  </a:txBody>
                  <a:tcPr anchor="ctr">
                    <a:lnT w="12700"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tcPr>
                </a:tc>
              </a:tr>
              <a:tr h="370840">
                <a:tc>
                  <a:txBody>
                    <a:bodyPr/>
                    <a:lstStyle/>
                    <a:p>
                      <a:endParaRPr kumimoji="1" lang="ja-JP" altLang="en-US" sz="1050" dirty="0">
                        <a:latin typeface="ＭＳ Ｐ明朝"/>
                        <a:ea typeface="ＭＳ Ｐ明朝"/>
                      </a:endParaRPr>
                    </a:p>
                  </a:txBody>
                  <a:tcPr anchor="ctr">
                    <a:lnT w="12700" cap="flat" cmpd="sng" algn="ctr">
                      <a:solidFill>
                        <a:srgbClr val="000000"/>
                      </a:solidFill>
                      <a:prstDash val="sysDot"/>
                      <a:round/>
                      <a:headEnd type="none" w="med" len="med"/>
                      <a:tailEnd type="none" w="med" len="med"/>
                    </a:lnT>
                  </a:tcPr>
                </a:tc>
              </a:tr>
            </a:tbl>
          </a:graphicData>
        </a:graphic>
      </p:graphicFrame>
      <p:sp>
        <p:nvSpPr>
          <p:cNvPr id="1115" name="図形 45"/>
          <p:cNvSpPr/>
          <p:nvPr/>
        </p:nvSpPr>
        <p:spPr>
          <a:xfrm>
            <a:off x="1848468" y="42577"/>
            <a:ext cx="3168015" cy="723029"/>
          </a:xfrm>
          <a:prstGeom prst="upArrow">
            <a:avLst/>
          </a:prstGeom>
          <a:ln w="25400" cap="flat" cmpd="sng" algn="ctr">
            <a:solidFill>
              <a:schemeClr val="tx1"/>
            </a:solidFill>
            <a:prstDash val="solid"/>
          </a:ln>
        </p:spPr>
        <p:style>
          <a:lnRef idx="2">
            <a:schemeClr val="accent6"/>
          </a:lnRef>
          <a:fillRef idx="1">
            <a:schemeClr val="lt1"/>
          </a:fillRef>
          <a:effectRef idx="0">
            <a:schemeClr val="accent6"/>
          </a:effectRef>
          <a:fontRef idx="minor">
            <a:schemeClr val="dk1"/>
          </a:fontRef>
        </p:style>
        <p:txBody>
          <a:bodyPr anchor="ctr"/>
          <a:p>
            <a:pPr algn="ctr">
              <a:defRPr lang="ja-JP" altLang="en-US"/>
            </a:pPr>
            <a:r>
              <a:rPr lang="ja-JP" altLang="en-US">
                <a:latin typeface="メイリオ"/>
                <a:ea typeface="メイリオ"/>
              </a:rPr>
              <a:t>ＦＡＸ送信票</a:t>
            </a:r>
            <a:endParaRPr lang="ja-JP" altLang="en-US">
              <a:latin typeface="メイリオ"/>
              <a:ea typeface="メイリオ"/>
            </a:endParaRPr>
          </a:p>
          <a:p>
            <a:pPr algn="ctr">
              <a:defRPr lang="ja-JP" altLang="en-US"/>
            </a:pPr>
            <a:r>
              <a:rPr lang="ja-JP" altLang="en-US" sz="1100" dirty="0">
                <a:latin typeface="メイリオ"/>
                <a:ea typeface="メイリオ"/>
                <a:cs typeface="+mn-lt"/>
              </a:rPr>
              <a:t>FAX：088-823-9137</a:t>
            </a:r>
            <a:endParaRPr lang="ja-JP" altLang="en-US">
              <a:latin typeface="メイリオ"/>
              <a:ea typeface="メイリオ"/>
            </a:endParaRPr>
          </a:p>
        </p:txBody>
      </p:sp>
      <p:sp>
        <p:nvSpPr>
          <p:cNvPr id="1116" name="テキスト ボックス 46"/>
          <p:cNvSpPr txBox="1"/>
          <p:nvPr/>
        </p:nvSpPr>
        <p:spPr>
          <a:xfrm>
            <a:off x="189000" y="2421209"/>
            <a:ext cx="6260978" cy="1107103"/>
          </a:xfrm>
          <a:prstGeom prst="rect">
            <a:avLst/>
          </a:prstGeom>
          <a:ln w="57150" cap="flat" cmpd="sng" algn="ctr">
            <a:solidFill>
              <a:schemeClr val="accent6"/>
            </a:solidFill>
            <a:prstDash val="solid"/>
          </a:ln>
        </p:spPr>
        <p:style>
          <a:lnRef idx="2">
            <a:schemeClr val="accent6"/>
          </a:lnRef>
          <a:fillRef idx="1">
            <a:schemeClr val="lt1"/>
          </a:fillRef>
          <a:effectRef idx="0">
            <a:schemeClr val="accent6"/>
          </a:effectRef>
          <a:fontRef idx="minor">
            <a:schemeClr val="dk1"/>
          </a:fontRef>
        </p:style>
        <p:txBody>
          <a:bodyPr wrap="square" rtlCol="0">
            <a:spAutoFit/>
          </a:bodyPr>
          <a:lstStyle/>
          <a:p>
            <a:pPr algn="l"/>
            <a:r>
              <a:rPr lang="ja-JP" altLang="en-US" sz="1800" b="1" dirty="0">
                <a:solidFill>
                  <a:schemeClr val="tx1"/>
                </a:solidFill>
                <a:latin typeface="メイリオ"/>
                <a:ea typeface="メイリオ"/>
                <a:cs typeface="+mn-lt"/>
              </a:rPr>
              <a:t>締切：</a:t>
            </a:r>
            <a:r>
              <a:rPr lang="ja-JP" altLang="en-US" sz="1800" b="1" dirty="0" smtClean="0">
                <a:solidFill>
                  <a:schemeClr val="tx1"/>
                </a:solidFill>
                <a:latin typeface="メイリオ"/>
                <a:ea typeface="メイリオ"/>
                <a:cs typeface="+mn-lt"/>
              </a:rPr>
              <a:t>令和５年２</a:t>
            </a:r>
            <a:r>
              <a:rPr lang="ja-JP" altLang="en-US" sz="1800" b="1" dirty="0" smtClean="0">
                <a:solidFill>
                  <a:schemeClr val="tx1"/>
                </a:solidFill>
                <a:latin typeface="メイリオ"/>
                <a:ea typeface="メイリオ"/>
                <a:cs typeface="+mn-lt"/>
              </a:rPr>
              <a:t>月28</a:t>
            </a:r>
            <a:r>
              <a:rPr lang="ja-JP" altLang="en-US" sz="1800" b="1" dirty="0" smtClean="0">
                <a:solidFill>
                  <a:schemeClr val="tx1"/>
                </a:solidFill>
                <a:latin typeface="メイリオ"/>
                <a:ea typeface="メイリオ"/>
                <a:cs typeface="+mn-lt"/>
              </a:rPr>
              <a:t>日（火）</a:t>
            </a:r>
            <a:endParaRPr lang="ja-JP" altLang="en-US" sz="1400" b="1" dirty="0" smtClean="0">
              <a:solidFill>
                <a:schemeClr val="tx1"/>
              </a:solidFill>
              <a:latin typeface="メイリオ"/>
              <a:ea typeface="メイリオ"/>
              <a:cs typeface="+mn-lt"/>
            </a:endParaRPr>
          </a:p>
          <a:p>
            <a:pPr algn="l"/>
            <a:r>
              <a:rPr lang="ja-JP" altLang="en-US" sz="1200" b="0" dirty="0" smtClean="0">
                <a:solidFill>
                  <a:schemeClr val="tx1"/>
                </a:solidFill>
                <a:latin typeface="メイリオ"/>
                <a:ea typeface="メイリオ"/>
                <a:cs typeface="+mn-lt"/>
              </a:rPr>
              <a:t>必要事項を記入のうえ、Eメール</a:t>
            </a:r>
            <a:r>
              <a:rPr lang="ja-JP" altLang="en-US" sz="1200" b="0" dirty="0" smtClean="0">
                <a:solidFill>
                  <a:schemeClr val="tx1"/>
                </a:solidFill>
                <a:latin typeface="メイリオ"/>
                <a:ea typeface="メイリオ"/>
                <a:cs typeface="+mn-lt"/>
              </a:rPr>
              <a:t>またはＦＡＸにてお申し込みください</a:t>
            </a:r>
            <a:r>
              <a:rPr lang="ja-JP" altLang="en-US" sz="1200" b="0" dirty="0" smtClean="0">
                <a:solidFill>
                  <a:schemeClr val="tx1"/>
                </a:solidFill>
                <a:latin typeface="メイリオ"/>
                <a:ea typeface="メイリオ"/>
                <a:cs typeface="+mn-lt"/>
              </a:rPr>
              <a:t>。</a:t>
            </a:r>
            <a:endParaRPr lang="ja-JP" altLang="en-US" sz="1200" b="0" dirty="0" smtClean="0">
              <a:solidFill>
                <a:schemeClr val="tx1"/>
              </a:solidFill>
              <a:latin typeface="メイリオ"/>
              <a:ea typeface="メイリオ"/>
              <a:cs typeface="+mn-lt"/>
            </a:endParaRPr>
          </a:p>
          <a:p>
            <a:pPr algn="l"/>
            <a:r>
              <a:rPr lang="ja-JP" altLang="en-US" sz="1200" b="0" dirty="0" smtClean="0">
                <a:solidFill>
                  <a:schemeClr val="tx1"/>
                </a:solidFill>
                <a:latin typeface="メイリオ"/>
                <a:ea typeface="メイリオ"/>
                <a:cs typeface="+mn-lt"/>
              </a:rPr>
              <a:t>メール、FAXでのご連絡が難しい場合は、下記問合せ先へお電話でお申し込みください。</a:t>
            </a:r>
            <a:endParaRPr lang="ja-JP" altLang="en-US" sz="1200" b="0" dirty="0" smtClean="0">
              <a:solidFill>
                <a:schemeClr val="tx1"/>
              </a:solidFill>
              <a:latin typeface="メイリオ"/>
              <a:ea typeface="メイリオ"/>
              <a:cs typeface="+mn-lt"/>
            </a:endParaRPr>
          </a:p>
          <a:p>
            <a:pPr algn="l"/>
            <a:r>
              <a:rPr lang="ja-JP" altLang="en-US" sz="1200" dirty="0">
                <a:latin typeface="メイリオ"/>
                <a:ea typeface="メイリオ"/>
                <a:cs typeface="+mn-lt"/>
              </a:rPr>
              <a:t>【申 込 先】 高知県在宅療養推進課</a:t>
            </a:r>
            <a:r>
              <a:rPr lang="ja-JP" altLang="en-US" sz="1200" dirty="0">
                <a:latin typeface="メイリオ"/>
                <a:ea typeface="メイリオ"/>
                <a:cs typeface="+mn-lt"/>
              </a:rPr>
              <a:t>（担当：横山、濱﨑）</a:t>
            </a:r>
            <a:endParaRPr lang="ja-JP" altLang="en-US" sz="1200" dirty="0">
              <a:latin typeface="メイリオ"/>
              <a:ea typeface="メイリオ"/>
              <a:cs typeface="+mn-lt"/>
            </a:endParaRPr>
          </a:p>
          <a:p>
            <a:pPr algn="l"/>
            <a:r>
              <a:rPr lang="ja-JP" altLang="en-US" sz="1200" dirty="0">
                <a:latin typeface="メイリオ"/>
                <a:ea typeface="メイリオ"/>
                <a:cs typeface="+mn-lt"/>
              </a:rPr>
              <a:t>　</a:t>
            </a:r>
            <a:r>
              <a:rPr lang="ja-JP" altLang="en-US" sz="1200" dirty="0">
                <a:latin typeface="メイリオ"/>
                <a:ea typeface="メイリオ"/>
                <a:cs typeface="+mn-lt"/>
              </a:rPr>
              <a:t> Eメール：</a:t>
            </a:r>
            <a:r>
              <a:rPr lang="ja-JP" altLang="en-US" sz="1200" dirty="0">
                <a:latin typeface="メイリオ"/>
                <a:ea typeface="メイリオ"/>
                <a:cs typeface="+mn-lt"/>
              </a:rPr>
              <a:t>131401@ken.pref.kochi.lg.jp</a:t>
            </a:r>
            <a:r>
              <a:rPr lang="ja-JP" altLang="en-US" sz="1200" dirty="0">
                <a:latin typeface="メイリオ"/>
                <a:ea typeface="メイリオ"/>
                <a:cs typeface="+mn-lt"/>
              </a:rPr>
              <a:t>　　</a:t>
            </a:r>
            <a:r>
              <a:rPr lang="ja-JP" altLang="en-US" sz="1200" dirty="0">
                <a:latin typeface="メイリオ"/>
                <a:ea typeface="メイリオ"/>
                <a:cs typeface="+mn-lt"/>
              </a:rPr>
              <a:t>FAX：088-823-9137</a:t>
            </a:r>
            <a:endParaRPr lang="ja-JP" altLang="en-US" sz="1200" b="0" dirty="0" smtClean="0">
              <a:solidFill>
                <a:schemeClr val="tx1"/>
              </a:solidFill>
              <a:latin typeface="メイリオ"/>
              <a:ea typeface="メイリオ"/>
              <a:cs typeface="+mn-lt"/>
            </a:endParaRPr>
          </a:p>
        </p:txBody>
      </p:sp>
    </p:spTree>
    <p:extLst>
      <p:ext uri="{BB962C8B-B14F-4D97-AF65-F5344CB8AC3E}">
        <p14:creationId xmlns:p14="http://schemas.microsoft.com/office/powerpoint/2010/main" val="4029660005"/>
      </p:ext>
    </p:extLst>
  </p:cSld>
  <p:clrMapOvr>
    <a:masterClrMapping/>
  </p:clrMapOvr>
</p:sld>
</file>

<file path=ppt/theme/theme1.xml><?xml version="1.0" encoding="utf-8"?>
<a:theme xmlns:a="http://schemas.openxmlformats.org/drawingml/2006/main" name="1_標準">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1441</TotalTime>
  <Words>198</Words>
  <Application>JUST Focus</Application>
  <Paragraphs>67</Paragraph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HGP創英角ｺﾞｼｯｸUB</vt:lpstr>
      <vt:lpstr>ＭＳ Ｐゴシック</vt:lpstr>
      <vt:lpstr>ＭＳ 明朝</vt:lpstr>
      <vt:lpstr>メイリオ</vt:lpstr>
      <vt:lpstr>Arial</vt:lpstr>
      <vt:lpstr>Calibri</vt:lpstr>
      <vt:lpstr>Century</vt:lpstr>
      <vt:lpstr>Times New Roman</vt:lpstr>
      <vt:lpstr>Wingdings</vt:lpstr>
      <vt:lpstr>1_標準</vt:lpstr>
      <vt:lpstr>PowerPoint プレゼンテーション</vt:lpstr>
      <vt:lpstr>～治療と仕事の両立支援に向けて～ 令和２年度企業向け高知県若年性認知症フォーラム 参加申込書</vt:lpstr>
    </vt:vector>
  </TitlesOfParts>
  <LinksUpToDate>false</LinksUpToDate>
  <SharedDoc>false</SharedDoc>
  <HyperlinksChanged>false</HyperlinksChanged>
  <AppVersion>4.1.7</AppVersion>
  <PresentationFormat>ユーザー設定</PresentationFormat>
  <Slides>1</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参加申込書</dc:title>
  <dc:creator>高知県在宅療養推進課</dc:creator>
  <cp:lastModifiedBy>449087</cp:lastModifiedBy>
  <cp:lastPrinted>2021-09-01T06:51:11Z</cp:lastPrinted>
  <dcterms:created xsi:type="dcterms:W3CDTF">2014-11-04T07:51:56Z</dcterms:created>
  <dcterms:modified xsi:type="dcterms:W3CDTF">2023-01-27T01:02:05Z</dcterms:modified>
  <cp:revision>268</cp:revision>
</cp:coreProperties>
</file>

<file path=docProps/custom.xml><?xml version="1.0" encoding="utf-8"?>
<Properties xmlns:vt="http://schemas.openxmlformats.org/officeDocument/2006/docPropsVTypes" xmlns="http://schemas.openxmlformats.org/officeDocument/2006/custom-properties"/>
</file>