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96"/>
    <p:restoredTop sz="94660"/>
  </p:normalViewPr>
  <p:slideViewPr>
    <p:cSldViewPr>
      <p:cViewPr varScale="1">
        <p:scale>
          <a:sx n="152" d="100"/>
          <a:sy n="152" d="100"/>
        </p:scale>
        <p:origin x="-114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presProps" Target="presProps.xml" /><Relationship Id="rId9" Type="http://schemas.openxmlformats.org/officeDocument/2006/relationships/viewProps" Target="viewProps.xml" /><Relationship Id="rId10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image" Target="../media/image4.png" /><Relationship Id="rId3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image" Target="../media/image6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33"/>
          <p:cNvSpPr txBox="1"/>
          <p:nvPr/>
        </p:nvSpPr>
        <p:spPr>
          <a:xfrm>
            <a:off x="1289866" y="16307"/>
            <a:ext cx="6522134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/>
              <a:t>高知県私立高等学校運動部活動強化校支援事業費補助金交付要綱　新旧対照表</a:t>
            </a:r>
            <a:endParaRPr lang="ja-JP" altLang="en-US" sz="1400"/>
          </a:p>
        </p:txBody>
      </p:sp>
      <p:sp>
        <p:nvSpPr>
          <p:cNvPr id="1108" name="四角形 35"/>
          <p:cNvSpPr/>
          <p:nvPr/>
        </p:nvSpPr>
        <p:spPr>
          <a:xfrm>
            <a:off x="6606000" y="433641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旧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09" name="四角形 37"/>
          <p:cNvSpPr/>
          <p:nvPr/>
        </p:nvSpPr>
        <p:spPr>
          <a:xfrm>
            <a:off x="2034001" y="411750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新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10" name="テキスト 19"/>
          <p:cNvSpPr txBox="1"/>
          <p:nvPr/>
        </p:nvSpPr>
        <p:spPr>
          <a:xfrm>
            <a:off x="2" y="804744"/>
            <a:ext cx="4572000" cy="3784759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200"/>
              <a:t>附 則 </a:t>
            </a:r>
            <a:endParaRPr sz="1200"/>
          </a:p>
          <a:p>
            <a:r>
              <a:rPr lang="ja-JP" altLang="en-US" sz="1200"/>
              <a:t>１ この要綱は、平成30年５月８日から施行する。  　</a:t>
            </a:r>
            <a:r>
              <a:rPr lang="ja-JP" altLang="en-US" sz="1200"/>
              <a:t> </a:t>
            </a:r>
            <a:endParaRPr sz="1200"/>
          </a:p>
          <a:p>
            <a:pPr algn="l"/>
            <a:r>
              <a:rPr lang="ja-JP" altLang="en-US" sz="1200"/>
              <a:t>２ この要綱は、</a:t>
            </a:r>
            <a:r>
              <a:rPr lang="ja-JP" altLang="en-US" sz="1200"/>
              <a:t>令和</a:t>
            </a:r>
            <a:r>
              <a:rPr lang="ja-JP" altLang="en-US" sz="1200" u="sng"/>
              <a:t>９</a:t>
            </a:r>
            <a:r>
              <a:rPr lang="ja-JP" altLang="en-US" sz="1200"/>
              <a:t>年５月31日限り</a:t>
            </a:r>
            <a:r>
              <a:rPr lang="ja-JP" altLang="en-US" sz="1200"/>
              <a:t>、その効力を失う。ただし、この要綱に基づき交付された補助金については、第７条第３号から第７号まで</a:t>
            </a:r>
            <a:r>
              <a:rPr lang="ja-JP" altLang="en-US" sz="1200" u="sng"/>
              <a:t>、第10条３項</a:t>
            </a:r>
            <a:r>
              <a:rPr lang="ja-JP" altLang="en-US" sz="1200" u="sng"/>
              <a:t> </a:t>
            </a:r>
            <a:r>
              <a:rPr lang="ja-JP" altLang="en-US" sz="1200"/>
              <a:t>及び第12条の規定は、同日以降もなおその</a:t>
            </a:r>
            <a:r>
              <a:rPr lang="ja-JP" altLang="en-US" sz="1200"/>
              <a:t>効力を有する。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　　附 則 </a:t>
            </a:r>
            <a:endParaRPr sz="1200"/>
          </a:p>
          <a:p>
            <a:r>
              <a:rPr lang="ja-JP" altLang="en-US" sz="1200"/>
              <a:t>  この要綱は、平成31年４月１日から施行する。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この要綱は、令和２年４月１日から施行する。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この要綱は、令和３年４月１日から施行する。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この要綱は、令和３年４月30日から施行する。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この要綱は、令和４年４月１日から施行する。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この要綱は、令和５年４月１日から施行する。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 u="sng"/>
              <a:t>附 則</a:t>
            </a:r>
            <a:r>
              <a:rPr lang="ja-JP" altLang="en-US" sz="1200" u="sng"/>
              <a:t> </a:t>
            </a:r>
            <a:endParaRPr sz="1200" u="sng"/>
          </a:p>
          <a:p>
            <a:r>
              <a:rPr lang="ja-JP" altLang="en-US" sz="1200" u="none"/>
              <a:t>  </a:t>
            </a:r>
            <a:r>
              <a:rPr lang="ja-JP" altLang="en-US" sz="1200" u="sng"/>
              <a:t>この要綱は、令和６年４月１日から施行する</a:t>
            </a:r>
            <a:r>
              <a:rPr lang="ja-JP" altLang="en-US" sz="1200" u="sng"/>
              <a:t>。</a:t>
            </a:r>
            <a:r>
              <a:rPr lang="ja-JP" altLang="en-US" sz="1200"/>
              <a:t> </a:t>
            </a:r>
            <a:endParaRPr sz="1200"/>
          </a:p>
        </p:txBody>
      </p:sp>
      <p:sp>
        <p:nvSpPr>
          <p:cNvPr id="1111" name="テキスト 20"/>
          <p:cNvSpPr txBox="1"/>
          <p:nvPr/>
        </p:nvSpPr>
        <p:spPr>
          <a:xfrm>
            <a:off x="4572002" y="804744"/>
            <a:ext cx="4572000" cy="341542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200"/>
              <a:t>附 則 </a:t>
            </a:r>
            <a:endParaRPr sz="1200"/>
          </a:p>
          <a:p>
            <a:r>
              <a:rPr lang="ja-JP" altLang="en-US" sz="1200"/>
              <a:t>１ この要綱は、平成30年５月８日から施行する。  　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２ この要綱は、</a:t>
            </a:r>
            <a:r>
              <a:rPr lang="ja-JP" altLang="en-US" sz="1200"/>
              <a:t>令和</a:t>
            </a:r>
            <a:r>
              <a:rPr lang="ja-JP" altLang="en-US" sz="1200" u="sng"/>
              <a:t>６</a:t>
            </a:r>
            <a:r>
              <a:rPr lang="ja-JP" altLang="en-US" sz="1200"/>
              <a:t>年５月31日限り</a:t>
            </a:r>
            <a:r>
              <a:rPr lang="ja-JP" altLang="en-US" sz="1200"/>
              <a:t>、その効力を失う。ただし、この要綱に基づき交付された補助金については、第７条第３号から第７号まで及び第12条の規定は、同日以降もなおその効力を有する。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　　附 則 </a:t>
            </a:r>
            <a:endParaRPr sz="1200"/>
          </a:p>
          <a:p>
            <a:r>
              <a:rPr lang="ja-JP" altLang="en-US" sz="1200"/>
              <a:t>  この要綱は、平成31年４月１日から施行する。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この要綱は、令和２年４月１日から施行する。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この要綱は、令和３年４月１日から施行する。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この要綱は、令和３年４月30日から施行する。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この要綱は、令和４年４月１日から施行する。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 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  この要綱は、令和５年４月１日から施行する。</a:t>
            </a:r>
            <a:r>
              <a:rPr lang="ja-JP" altLang="en-US" sz="1200"/>
              <a:t> 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四角形 35"/>
          <p:cNvSpPr/>
          <p:nvPr/>
        </p:nvSpPr>
        <p:spPr>
          <a:xfrm>
            <a:off x="6606000" y="433641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旧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14" name="四角形 37"/>
          <p:cNvSpPr/>
          <p:nvPr/>
        </p:nvSpPr>
        <p:spPr>
          <a:xfrm>
            <a:off x="2034001" y="411750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新</a:t>
            </a:r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1115" name="図 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28073" y="1376973"/>
            <a:ext cx="4259855" cy="1840316"/>
          </a:xfrm>
          <a:prstGeom prst="rect">
            <a:avLst/>
          </a:prstGeom>
        </p:spPr>
      </p:pic>
      <p:pic>
        <p:nvPicPr>
          <p:cNvPr id="1116" name="図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0" y="1377036"/>
            <a:ext cx="4479850" cy="119514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四角形 35"/>
          <p:cNvSpPr/>
          <p:nvPr/>
        </p:nvSpPr>
        <p:spPr>
          <a:xfrm>
            <a:off x="6606000" y="433641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旧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19" name="四角形 37"/>
          <p:cNvSpPr/>
          <p:nvPr/>
        </p:nvSpPr>
        <p:spPr>
          <a:xfrm>
            <a:off x="2034001" y="411750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新</a:t>
            </a:r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1120" name="図 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6264" y="838572"/>
            <a:ext cx="3359474" cy="4304986"/>
          </a:xfrm>
          <a:prstGeom prst="rect">
            <a:avLst/>
          </a:prstGeom>
        </p:spPr>
      </p:pic>
      <p:pic>
        <p:nvPicPr>
          <p:cNvPr id="1121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700" y="796470"/>
            <a:ext cx="3206601" cy="43107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四角形 35"/>
          <p:cNvSpPr/>
          <p:nvPr/>
        </p:nvSpPr>
        <p:spPr>
          <a:xfrm>
            <a:off x="6606000" y="433641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旧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30" name="四角形 37"/>
          <p:cNvSpPr/>
          <p:nvPr/>
        </p:nvSpPr>
        <p:spPr>
          <a:xfrm>
            <a:off x="2034001" y="411750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新</a:t>
            </a:r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1137" name="図 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8105" y="1203750"/>
            <a:ext cx="2475793" cy="3652113"/>
          </a:xfrm>
          <a:prstGeom prst="rect">
            <a:avLst/>
          </a:prstGeom>
        </p:spPr>
      </p:pic>
      <p:pic>
        <p:nvPicPr>
          <p:cNvPr id="1138" name="図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306" y="1131770"/>
            <a:ext cx="2573388" cy="37960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4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447775</dc:creator>
  <cp:lastModifiedBy>509295</cp:lastModifiedBy>
  <dcterms:created xsi:type="dcterms:W3CDTF">2022-11-16T05:01:48Z</dcterms:created>
  <dcterms:modified xsi:type="dcterms:W3CDTF">2024-03-08T02:53:24Z</dcterms:modified>
  <cp:revision>23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