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Lst>
  <p:notesMasterIdLst>
    <p:notesMasterId r:id="rId3"/>
  </p:notesMasterIdLst>
  <p:handoutMasterIdLst>
    <p:handoutMasterId r:id="rId4"/>
  </p:handoutMasterIdLst>
  <p:sldIdLst>
    <p:sldId id="256" r:id="rId5"/>
    <p:sldId id="364" r:id="rId6"/>
    <p:sldId id="363" r:id="rId7"/>
    <p:sldId id="333" r:id="rId8"/>
    <p:sldId id="362" r:id="rId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rgbClr val="00000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7"/>
    <p:restoredTop sz="94631" autoAdjust="0"/>
  </p:normalViewPr>
  <p:slideViewPr>
    <p:cSldViewPr snapToGrid="0">
      <p:cViewPr varScale="0">
        <p:scale>
          <a:sx n="100" d="100"/>
          <a:sy n="100" d="100"/>
        </p:scale>
        <p:origin x="-2124" y="-2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724" y="84"/>
      </p:cViewPr>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ableStyles" Target="tableStyles.xml" /><Relationship Id="rId13" Type="http://schemas.openxmlformats.org/officeDocument/2006/relationships/commentAuthors" Target="commentAuthor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28" name="ヘッダー プレースホルダー 1"/>
          <p:cNvSpPr>
            <a:spLocks noGrp="1"/>
          </p:cNvSpPr>
          <p:nvPr>
            <p:ph type="hdr" sz="quarter"/>
          </p:nvPr>
        </p:nvSpPr>
        <p:spPr>
          <a:xfrm>
            <a:off x="2" y="0"/>
            <a:ext cx="2918830" cy="495029"/>
          </a:xfrm>
          <a:prstGeom prst="rect">
            <a:avLst/>
          </a:prstGeom>
        </p:spPr>
        <p:txBody>
          <a:bodyPr vert="horz" lIns="90749" tIns="45375" rIns="90749" bIns="45375" rtlCol="0"/>
          <a:lstStyle>
            <a:lvl1pPr algn="l">
              <a:defRPr sz="1200"/>
            </a:lvl1pPr>
          </a:lstStyle>
          <a:p>
            <a:endParaRPr kumimoji="1" lang="ja-JP" altLang="en-US"/>
          </a:p>
        </p:txBody>
      </p:sp>
      <p:sp>
        <p:nvSpPr>
          <p:cNvPr id="1129" name="日付プレースホルダー 2"/>
          <p:cNvSpPr>
            <a:spLocks noGrp="1"/>
          </p:cNvSpPr>
          <p:nvPr>
            <p:ph type="dt" sz="quarter" idx="1"/>
          </p:nvPr>
        </p:nvSpPr>
        <p:spPr>
          <a:xfrm>
            <a:off x="3815376" y="0"/>
            <a:ext cx="2918830" cy="495029"/>
          </a:xfrm>
          <a:prstGeom prst="rect">
            <a:avLst/>
          </a:prstGeom>
        </p:spPr>
        <p:txBody>
          <a:bodyPr vert="horz" lIns="90749" tIns="45375" rIns="90749" bIns="45375" rtlCol="0"/>
          <a:lstStyle>
            <a:lvl1pPr algn="r">
              <a:defRPr sz="1200"/>
            </a:lvl1pPr>
          </a:lstStyle>
          <a:p>
            <a:fld id="{872F1A84-A268-4F93-9D19-62796C79DD2F}" type="datetimeFigureOut">
              <a:rPr kumimoji="1" lang="ja-JP" altLang="en-US" smtClean="0"/>
              <a:t>2023/1/26</a:t>
            </a:fld>
            <a:endParaRPr kumimoji="1" lang="ja-JP" altLang="en-US"/>
          </a:p>
        </p:txBody>
      </p:sp>
      <p:sp>
        <p:nvSpPr>
          <p:cNvPr id="1130" name="フッター プレースホルダー 3"/>
          <p:cNvSpPr>
            <a:spLocks noGrp="1"/>
          </p:cNvSpPr>
          <p:nvPr>
            <p:ph type="ftr" sz="quarter" idx="2"/>
          </p:nvPr>
        </p:nvSpPr>
        <p:spPr>
          <a:xfrm>
            <a:off x="2" y="9371286"/>
            <a:ext cx="2918830" cy="495028"/>
          </a:xfrm>
          <a:prstGeom prst="rect">
            <a:avLst/>
          </a:prstGeom>
        </p:spPr>
        <p:txBody>
          <a:bodyPr vert="horz" lIns="90749" tIns="45375" rIns="90749" bIns="45375" rtlCol="0" anchor="b"/>
          <a:lstStyle>
            <a:lvl1pPr algn="l">
              <a:defRPr sz="1200"/>
            </a:lvl1pPr>
          </a:lstStyle>
          <a:p>
            <a:endParaRPr kumimoji="1" lang="ja-JP" altLang="en-US"/>
          </a:p>
        </p:txBody>
      </p:sp>
      <p:sp>
        <p:nvSpPr>
          <p:cNvPr id="1131" name="スライド番号プレースホルダー 4"/>
          <p:cNvSpPr>
            <a:spLocks noGrp="1"/>
          </p:cNvSpPr>
          <p:nvPr>
            <p:ph type="sldNum" sz="quarter" idx="3"/>
          </p:nvPr>
        </p:nvSpPr>
        <p:spPr>
          <a:xfrm>
            <a:off x="3815376" y="9371286"/>
            <a:ext cx="2918830" cy="495028"/>
          </a:xfrm>
          <a:prstGeom prst="rect">
            <a:avLst/>
          </a:prstGeom>
        </p:spPr>
        <p:txBody>
          <a:bodyPr vert="horz" lIns="90749" tIns="45375" rIns="90749" bIns="45375" rtlCol="0" anchor="b"/>
          <a:lstStyle>
            <a:lvl1pPr algn="r">
              <a:defRPr sz="1200"/>
            </a:lvl1pPr>
          </a:lstStyle>
          <a:p>
            <a:fld id="{69602B12-4146-4885-BDB6-9667B0E86F60}" type="slidenum">
              <a:rPr kumimoji="1" lang="ja-JP" altLang="en-US" smtClean="0"/>
              <a:t>‹#›</a:t>
            </a:fld>
            <a:endParaRPr kumimoji="1" lang="ja-JP" altLang="en-US"/>
          </a:p>
        </p:txBody>
      </p:sp>
    </p:spTree>
    <p:extLst>
      <p:ext uri="{BB962C8B-B14F-4D97-AF65-F5344CB8AC3E}">
        <p14:creationId xmlns:p14="http://schemas.microsoft.com/office/powerpoint/2010/main" val="1083117001"/>
      </p:ext>
    </p:extLst>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21" name="ヘッダー プレースホルダー 1"/>
          <p:cNvSpPr>
            <a:spLocks noGrp="1"/>
          </p:cNvSpPr>
          <p:nvPr>
            <p:ph type="hdr" sz="quarter"/>
          </p:nvPr>
        </p:nvSpPr>
        <p:spPr>
          <a:xfrm>
            <a:off x="2" y="0"/>
            <a:ext cx="2918830" cy="495029"/>
          </a:xfrm>
          <a:prstGeom prst="rect">
            <a:avLst/>
          </a:prstGeom>
        </p:spPr>
        <p:txBody>
          <a:bodyPr vert="horz" lIns="90749" tIns="45375" rIns="90749" bIns="45375" rtlCol="0"/>
          <a:lstStyle>
            <a:lvl1pPr algn="l">
              <a:defRPr sz="1200"/>
            </a:lvl1pPr>
          </a:lstStyle>
          <a:p>
            <a:endParaRPr kumimoji="1" lang="ja-JP" altLang="en-US"/>
          </a:p>
        </p:txBody>
      </p:sp>
      <p:sp>
        <p:nvSpPr>
          <p:cNvPr id="1122" name="日付プレースホルダー 2"/>
          <p:cNvSpPr>
            <a:spLocks noGrp="1"/>
          </p:cNvSpPr>
          <p:nvPr>
            <p:ph type="dt" idx="1"/>
          </p:nvPr>
        </p:nvSpPr>
        <p:spPr>
          <a:xfrm>
            <a:off x="3815376" y="0"/>
            <a:ext cx="2918830" cy="495029"/>
          </a:xfrm>
          <a:prstGeom prst="rect">
            <a:avLst/>
          </a:prstGeom>
        </p:spPr>
        <p:txBody>
          <a:bodyPr vert="horz" lIns="90749" tIns="45375" rIns="90749" bIns="45375" rtlCol="0"/>
          <a:lstStyle>
            <a:lvl1pPr algn="r">
              <a:defRPr sz="1200"/>
            </a:lvl1pPr>
          </a:lstStyle>
          <a:p>
            <a:fld id="{E9245374-BF2D-4693-832B-520167D0D881}" type="datetimeFigureOut">
              <a:rPr kumimoji="1" lang="ja-JP" altLang="en-US" smtClean="0"/>
              <a:t>2023/1/26</a:t>
            </a:fld>
            <a:endParaRPr kumimoji="1" lang="ja-JP" altLang="en-US"/>
          </a:p>
        </p:txBody>
      </p:sp>
      <p:sp>
        <p:nvSpPr>
          <p:cNvPr id="1123"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0749" tIns="45375" rIns="90749" bIns="45375" rtlCol="0" anchor="ctr"/>
          <a:lstStyle/>
          <a:p>
            <a:endParaRPr lang="ja-JP" altLang="en-US"/>
          </a:p>
        </p:txBody>
      </p:sp>
      <p:sp>
        <p:nvSpPr>
          <p:cNvPr id="1124" name="ノート プレースホルダー 4"/>
          <p:cNvSpPr>
            <a:spLocks noGrp="1"/>
          </p:cNvSpPr>
          <p:nvPr>
            <p:ph type="body" sz="quarter" idx="3"/>
          </p:nvPr>
        </p:nvSpPr>
        <p:spPr>
          <a:xfrm>
            <a:off x="673577" y="4748164"/>
            <a:ext cx="5388610" cy="3884861"/>
          </a:xfrm>
          <a:prstGeom prst="rect">
            <a:avLst/>
          </a:prstGeom>
        </p:spPr>
        <p:txBody>
          <a:bodyPr vert="horz" lIns="90749" tIns="45375" rIns="90749" bIns="453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5" name="フッター プレースホルダー 5"/>
          <p:cNvSpPr>
            <a:spLocks noGrp="1"/>
          </p:cNvSpPr>
          <p:nvPr>
            <p:ph type="ftr" sz="quarter" idx="4"/>
          </p:nvPr>
        </p:nvSpPr>
        <p:spPr>
          <a:xfrm>
            <a:off x="2" y="9371286"/>
            <a:ext cx="2918830" cy="495028"/>
          </a:xfrm>
          <a:prstGeom prst="rect">
            <a:avLst/>
          </a:prstGeom>
        </p:spPr>
        <p:txBody>
          <a:bodyPr vert="horz" lIns="90749" tIns="45375" rIns="90749" bIns="45375" rtlCol="0" anchor="b"/>
          <a:lstStyle>
            <a:lvl1pPr algn="l">
              <a:defRPr sz="1200"/>
            </a:lvl1pPr>
          </a:lstStyle>
          <a:p>
            <a:endParaRPr kumimoji="1" lang="ja-JP" altLang="en-US"/>
          </a:p>
        </p:txBody>
      </p:sp>
      <p:sp>
        <p:nvSpPr>
          <p:cNvPr id="1126" name="スライド番号プレースホルダー 6"/>
          <p:cNvSpPr>
            <a:spLocks noGrp="1"/>
          </p:cNvSpPr>
          <p:nvPr>
            <p:ph type="sldNum" sz="quarter" idx="5"/>
          </p:nvPr>
        </p:nvSpPr>
        <p:spPr>
          <a:xfrm>
            <a:off x="3815376" y="9371286"/>
            <a:ext cx="2918830" cy="495028"/>
          </a:xfrm>
          <a:prstGeom prst="rect">
            <a:avLst/>
          </a:prstGeom>
        </p:spPr>
        <p:txBody>
          <a:bodyPr vert="horz" lIns="90749" tIns="45375" rIns="90749" bIns="45375" rtlCol="0" anchor="b"/>
          <a:lstStyle>
            <a:lvl1pPr algn="r">
              <a:defRPr sz="1200"/>
            </a:lvl1pPr>
          </a:lstStyle>
          <a:p>
            <a:fld id="{7CF1BD7E-063F-4741-897D-B000EFE8EC96}" type="slidenum">
              <a:rPr kumimoji="1" lang="ja-JP" altLang="en-US" smtClean="0"/>
              <a:t>‹#›</a:t>
            </a:fld>
            <a:endParaRPr kumimoji="1" lang="ja-JP" altLang="en-US"/>
          </a:p>
        </p:txBody>
      </p:sp>
    </p:spTree>
    <p:extLst>
      <p:ext uri="{BB962C8B-B14F-4D97-AF65-F5344CB8AC3E}">
        <p14:creationId xmlns:p14="http://schemas.microsoft.com/office/powerpoint/2010/main" val="16775801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37" name="四角形 119"/>
          <p:cNvSpPr>
            <a:spLocks noGrp="1" noRot="1" noChangeAspect="1"/>
          </p:cNvSpPr>
          <p:nvPr>
            <p:ph type="sldImg" idx="2"/>
          </p:nvPr>
        </p:nvSpPr>
        <p:spPr>
          <a:prstGeom prst="rect">
            <a:avLst/>
          </a:prstGeom>
        </p:spPr>
        <p:txBody>
          <a:bodyPr/>
          <a:p>
            <a:endParaRPr kumimoji="1" lang="ja-JP" altLang="en-US"/>
          </a:p>
        </p:txBody>
      </p:sp>
      <p:sp>
        <p:nvSpPr>
          <p:cNvPr id="1138" name="四角形 120"/>
          <p:cNvSpPr>
            <a:spLocks noGrp="1"/>
          </p:cNvSpPr>
          <p:nvPr>
            <p:ph type="body" sz="quarter" idx="3"/>
          </p:nvPr>
        </p:nvSpPr>
        <p:spPr>
          <a:prstGeom prst="rect">
            <a:avLst/>
          </a:prstGeom>
        </p:spPr>
        <p:txBody>
          <a:bodyPr/>
          <a:p>
            <a:endParaRPr kumimoji="1" lang="ja-JP" altLang="en-US"/>
          </a:p>
        </p:txBody>
      </p:sp>
      <p:sp>
        <p:nvSpPr>
          <p:cNvPr id="1139" name="四角形 121"/>
          <p:cNvSpPr>
            <a:spLocks noGrp="1"/>
          </p:cNvSpPr>
          <p:nvPr>
            <p:ph type="sldNum" sz="quarter" idx="5"/>
          </p:nvPr>
        </p:nvSpPr>
        <p:spPr>
          <a:prstGeom prst="rect">
            <a:avLst/>
          </a:prstGeom>
        </p:spPr>
        <p:txBody>
          <a:bodyPr vert="horz" lIns="90749" tIns="45375" rIns="90749" bIns="45375" rtlCol="0" anchor="b"/>
          <a:lstStyle>
            <a:lvl1pPr algn="r">
              <a:defRPr sz="1200"/>
            </a:lvl1pPr>
          </a:lstStyle>
          <a:p>
            <a:fld id="{7CF1BD7E-063F-4741-897D-B000EFE8EC96}" type="slidenum">
              <a:rPr kumimoji="1" lang="ja-JP" altLang="en-US" smtClean="0"/>
              <a:t>‹#›</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11" name="四角形 594"/>
          <p:cNvSpPr>
            <a:spLocks noGrp="1" noRot="1" noChangeAspect="1"/>
          </p:cNvSpPr>
          <p:nvPr>
            <p:ph type="sldImg" idx="2"/>
          </p:nvPr>
        </p:nvSpPr>
        <p:spPr>
          <a:prstGeom prst="rect">
            <a:avLst/>
          </a:prstGeom>
        </p:spPr>
        <p:txBody>
          <a:bodyPr/>
          <a:p>
            <a:endParaRPr kumimoji="1" lang="ja-JP" altLang="en-US"/>
          </a:p>
        </p:txBody>
      </p:sp>
      <p:sp>
        <p:nvSpPr>
          <p:cNvPr id="1312" name="四角形 595"/>
          <p:cNvSpPr>
            <a:spLocks noGrp="1"/>
          </p:cNvSpPr>
          <p:nvPr>
            <p:ph type="body" sz="quarter" idx="3"/>
          </p:nvPr>
        </p:nvSpPr>
        <p:spPr>
          <a:prstGeom prst="rect">
            <a:avLst/>
          </a:prstGeom>
        </p:spPr>
        <p:txBody>
          <a:bodyPr/>
          <a:p>
            <a:r>
              <a:rPr kumimoji="1" lang="ja-JP" altLang="en-US"/>
              <a:t>これまでの取り組みの成果として、IoPの取り組みが全国の各自治体から注目を集めてきているところ。（中央部のグラフの赤丸囲み：高知県とIoPプロジェクトで連携したいという声有り）</a:t>
            </a:r>
            <a:endParaRPr kumimoji="1" lang="ja-JP" altLang="en-US"/>
          </a:p>
        </p:txBody>
      </p:sp>
      <p:sp>
        <p:nvSpPr>
          <p:cNvPr id="1313" name="四角形 59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8" name="スライド イメージ プレースホルダー 1"/>
          <p:cNvSpPr>
            <a:spLocks noGrp="1" noRot="1" noChangeAspect="1"/>
          </p:cNvSpPr>
          <p:nvPr>
            <p:ph type="sldImg"/>
          </p:nvPr>
        </p:nvSpPr>
        <p:spPr/>
      </p:sp>
      <p:sp>
        <p:nvSpPr>
          <p:cNvPr id="1159" name="ノート プレースホルダー 2"/>
          <p:cNvSpPr>
            <a:spLocks noGrp="1"/>
          </p:cNvSpPr>
          <p:nvPr>
            <p:ph type="body" idx="1"/>
          </p:nvPr>
        </p:nvSpPr>
        <p:spPr/>
        <p:txBody>
          <a:bodyPr/>
          <a:lstStyle/>
          <a:p>
            <a:endParaRPr kumimoji="1" lang="ja-JP" altLang="en-US" dirty="0"/>
          </a:p>
        </p:txBody>
      </p:sp>
      <p:sp>
        <p:nvSpPr>
          <p:cNvPr id="1160" name="スライド番号プレースホルダー 3"/>
          <p:cNvSpPr>
            <a:spLocks noGrp="1"/>
          </p:cNvSpPr>
          <p:nvPr>
            <p:ph type="sldNum" sz="quarter" idx="10"/>
          </p:nvPr>
        </p:nvSpPr>
        <p:spPr/>
        <p:txBody>
          <a:bodyPr/>
          <a:lstStyle/>
          <a:p>
            <a:pPr defTabSz="914118"/>
            <a:fld id="{7CF1BD7E-063F-4741-897D-B000EFE8EC96}" type="slidenum">
              <a:rPr lang="ja-JP" altLang="en-US">
                <a:solidFill>
                  <a:prstClr val="black"/>
                </a:solidFill>
                <a:latin typeface="Calibri" panose="020F0502020204030204"/>
                <a:ea typeface="ＭＳ Ｐゴシック" panose="020B0600070205080204" pitchFamily="50" charset="-128"/>
              </a:rPr>
              <a:pPr defTabSz="914118"/>
              <a:t>3</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99990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51" name="四角形 1857"/>
          <p:cNvSpPr>
            <a:spLocks noGrp="1" noRot="1" noChangeAspect="1"/>
          </p:cNvSpPr>
          <p:nvPr>
            <p:ph type="sldImg" idx="2"/>
          </p:nvPr>
        </p:nvSpPr>
        <p:spPr>
          <a:prstGeom prst="rect">
            <a:avLst/>
          </a:prstGeom>
        </p:spPr>
        <p:txBody>
          <a:bodyPr/>
          <a:p>
            <a:endParaRPr kumimoji="1" lang="ja-JP" altLang="en-US"/>
          </a:p>
        </p:txBody>
      </p:sp>
      <p:sp>
        <p:nvSpPr>
          <p:cNvPr id="1252" name="四角形 1858"/>
          <p:cNvSpPr>
            <a:spLocks noGrp="1"/>
          </p:cNvSpPr>
          <p:nvPr>
            <p:ph type="body" sz="quarter" idx="3"/>
          </p:nvPr>
        </p:nvSpPr>
        <p:spPr>
          <a:prstGeom prst="rect">
            <a:avLst/>
          </a:prstGeom>
        </p:spPr>
        <p:txBody>
          <a:bodyPr/>
          <a:p>
            <a:endParaRPr kumimoji="1" lang="ja-JP" altLang="en-US"/>
          </a:p>
        </p:txBody>
      </p:sp>
      <p:sp>
        <p:nvSpPr>
          <p:cNvPr id="1253" name="四角形 1859"/>
          <p:cNvSpPr>
            <a:spLocks noGrp="1"/>
          </p:cNvSpPr>
          <p:nvPr>
            <p:ph type="sldNum" sz="quarter" idx="5"/>
          </p:nvPr>
        </p:nvSpPr>
        <p:spPr>
          <a:prstGeom prst="rect">
            <a:avLst/>
          </a:prstGeom>
        </p:spPr>
        <p:txBody>
          <a:bodyPr vert="horz" lIns="90749" tIns="45375" rIns="90749" bIns="45375" rtlCol="0" anchor="b"/>
          <a:lstStyle>
            <a:lvl1pPr algn="r">
              <a:defRPr sz="1200"/>
            </a:lvl1pPr>
          </a:lstStyle>
          <a:p>
            <a:fld id="{7CF1BD7E-063F-4741-897D-B000EFE8EC96}"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29"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1030"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1031" name="Date Placeholder 3"/>
          <p:cNvSpPr>
            <a:spLocks noGrp="1"/>
          </p:cNvSpPr>
          <p:nvPr>
            <p:ph type="dt" sz="half" idx="10"/>
          </p:nvPr>
        </p:nvSpPr>
        <p:spPr>
          <a:xfrm>
            <a:off x="628650" y="6356351"/>
            <a:ext cx="2057400" cy="365125"/>
          </a:xfrm>
          <a:prstGeom prst="rect">
            <a:avLst/>
          </a:prstGeom>
        </p:spPr>
        <p:txBody>
          <a:bodyPr/>
          <a:lstStyle/>
          <a:p>
            <a:fld id="{8E51A242-1C13-403A-A8C4-7A4B2CF6E9C7}" type="datetime1">
              <a:rPr kumimoji="1" lang="ja-JP" altLang="en-US" smtClean="0"/>
              <a:t>2023/1/26</a:t>
            </a:fld>
            <a:endParaRPr kumimoji="1" lang="ja-JP" altLang="en-US"/>
          </a:p>
        </p:txBody>
      </p:sp>
      <p:sp>
        <p:nvSpPr>
          <p:cNvPr id="1032"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1033" name="Slide Number Placeholder 5"/>
          <p:cNvSpPr>
            <a:spLocks noGrp="1"/>
          </p:cNvSpPr>
          <p:nvPr>
            <p:ph type="sldNum" sz="quarter" idx="12"/>
          </p:nvPr>
        </p:nvSpPr>
        <p:spPr/>
        <p:txBody>
          <a:bodyPr/>
          <a:lstStyle/>
          <a:p>
            <a:fld id="{2F143BD1-2DB3-4352-8591-6DD94F4E97F2}" type="slidenum">
              <a:rPr kumimoji="1" lang="ja-JP" altLang="en-US" smtClean="0"/>
              <a:t>‹#›</a:t>
            </a:fld>
            <a:endParaRPr kumimoji="1" lang="ja-JP" altLang="en-US" dirty="0"/>
          </a:p>
        </p:txBody>
      </p:sp>
    </p:spTree>
    <p:extLst>
      <p:ext uri="{BB962C8B-B14F-4D97-AF65-F5344CB8AC3E}">
        <p14:creationId xmlns:p14="http://schemas.microsoft.com/office/powerpoint/2010/main" val="56558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4"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1085"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1086"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87" name="Date Placeholder 4"/>
          <p:cNvSpPr>
            <a:spLocks noGrp="1"/>
          </p:cNvSpPr>
          <p:nvPr>
            <p:ph type="dt" sz="half" idx="10"/>
          </p:nvPr>
        </p:nvSpPr>
        <p:spPr>
          <a:xfrm>
            <a:off x="628650" y="6356351"/>
            <a:ext cx="2057400" cy="365125"/>
          </a:xfrm>
          <a:prstGeom prst="rect">
            <a:avLst/>
          </a:prstGeom>
        </p:spPr>
        <p:txBody>
          <a:bodyPr/>
          <a:lstStyle/>
          <a:p>
            <a:fld id="{240FC2B3-54C7-40C9-9E5A-60C40CDAC87D}" type="datetime1">
              <a:rPr kumimoji="1" lang="ja-JP" altLang="en-US" smtClean="0"/>
              <a:t>2023/1/26</a:t>
            </a:fld>
            <a:endParaRPr kumimoji="1" lang="ja-JP" altLang="en-US"/>
          </a:p>
        </p:txBody>
      </p:sp>
      <p:sp>
        <p:nvSpPr>
          <p:cNvPr id="1088"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1089" name="Slide Number Placeholder 6"/>
          <p:cNvSpPr>
            <a:spLocks noGrp="1"/>
          </p:cNvSpPr>
          <p:nvPr>
            <p:ph type="sldNum" sz="quarter" idx="12"/>
          </p:nvPr>
        </p:nvSpPr>
        <p:spPr/>
        <p:txBody>
          <a:bodyPr/>
          <a:lstStyle/>
          <a:p>
            <a:fld id="{2F143BD1-2DB3-4352-8591-6DD94F4E97F2}" type="slidenum">
              <a:rPr kumimoji="1" lang="ja-JP" altLang="en-US" smtClean="0"/>
              <a:t>‹#›</a:t>
            </a:fld>
            <a:endParaRPr kumimoji="1" lang="ja-JP" altLang="en-US"/>
          </a:p>
        </p:txBody>
      </p:sp>
    </p:spTree>
    <p:extLst>
      <p:ext uri="{BB962C8B-B14F-4D97-AF65-F5344CB8AC3E}">
        <p14:creationId xmlns:p14="http://schemas.microsoft.com/office/powerpoint/2010/main" val="314495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91" name="Title 1"/>
          <p:cNvSpPr>
            <a:spLocks noGrp="1"/>
          </p:cNvSpPr>
          <p:nvPr>
            <p:ph type="title"/>
          </p:nvPr>
        </p:nvSpPr>
        <p:spPr/>
        <p:txBody>
          <a:bodyPr/>
          <a:lstStyle/>
          <a:p>
            <a:r>
              <a:rPr lang="ja-JP" altLang="en-US"/>
              <a:t>マスター タイトルの書式設定</a:t>
            </a:r>
            <a:endParaRPr lang="en-US" dirty="0"/>
          </a:p>
        </p:txBody>
      </p:sp>
      <p:sp>
        <p:nvSpPr>
          <p:cNvPr id="1092"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3" name="Date Placeholder 3"/>
          <p:cNvSpPr>
            <a:spLocks noGrp="1"/>
          </p:cNvSpPr>
          <p:nvPr>
            <p:ph type="dt" sz="half" idx="10"/>
          </p:nvPr>
        </p:nvSpPr>
        <p:spPr>
          <a:xfrm>
            <a:off x="628650" y="6356351"/>
            <a:ext cx="2057400" cy="365125"/>
          </a:xfrm>
          <a:prstGeom prst="rect">
            <a:avLst/>
          </a:prstGeom>
        </p:spPr>
        <p:txBody>
          <a:bodyPr/>
          <a:lstStyle/>
          <a:p>
            <a:fld id="{CA0EEDAF-F308-4AC7-ABCA-EF57520A880C}" type="datetime1">
              <a:rPr kumimoji="1" lang="ja-JP" altLang="en-US" smtClean="0"/>
              <a:t>2023/1/26</a:t>
            </a:fld>
            <a:endParaRPr kumimoji="1" lang="ja-JP" altLang="en-US"/>
          </a:p>
        </p:txBody>
      </p:sp>
      <p:sp>
        <p:nvSpPr>
          <p:cNvPr id="1094"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1095" name="Slide Number Placeholder 5"/>
          <p:cNvSpPr>
            <a:spLocks noGrp="1"/>
          </p:cNvSpPr>
          <p:nvPr>
            <p:ph type="sldNum" sz="quarter" idx="12"/>
          </p:nvPr>
        </p:nvSpPr>
        <p:spPr/>
        <p:txBody>
          <a:bodyPr/>
          <a:lstStyle/>
          <a:p>
            <a:fld id="{2F143BD1-2DB3-4352-8591-6DD94F4E97F2}" type="slidenum">
              <a:rPr kumimoji="1" lang="ja-JP" altLang="en-US" smtClean="0"/>
              <a:t>‹#›</a:t>
            </a:fld>
            <a:endParaRPr kumimoji="1" lang="ja-JP" altLang="en-US"/>
          </a:p>
        </p:txBody>
      </p:sp>
    </p:spTree>
    <p:extLst>
      <p:ext uri="{BB962C8B-B14F-4D97-AF65-F5344CB8AC3E}">
        <p14:creationId xmlns:p14="http://schemas.microsoft.com/office/powerpoint/2010/main" val="312995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7"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1098"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9" name="Date Placeholder 3"/>
          <p:cNvSpPr>
            <a:spLocks noGrp="1"/>
          </p:cNvSpPr>
          <p:nvPr>
            <p:ph type="dt" sz="half" idx="10"/>
          </p:nvPr>
        </p:nvSpPr>
        <p:spPr>
          <a:xfrm>
            <a:off x="628650" y="6356351"/>
            <a:ext cx="2057400" cy="365125"/>
          </a:xfrm>
          <a:prstGeom prst="rect">
            <a:avLst/>
          </a:prstGeom>
        </p:spPr>
        <p:txBody>
          <a:bodyPr/>
          <a:lstStyle/>
          <a:p>
            <a:fld id="{7EC260BB-EE3A-4C01-9823-AA3BEC5FE99A}" type="datetime1">
              <a:rPr kumimoji="1" lang="ja-JP" altLang="en-US" smtClean="0"/>
              <a:t>2023/1/26</a:t>
            </a:fld>
            <a:endParaRPr kumimoji="1" lang="ja-JP" altLang="en-US"/>
          </a:p>
        </p:txBody>
      </p:sp>
      <p:sp>
        <p:nvSpPr>
          <p:cNvPr id="1100"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1101" name="Slide Number Placeholder 5"/>
          <p:cNvSpPr>
            <a:spLocks noGrp="1"/>
          </p:cNvSpPr>
          <p:nvPr>
            <p:ph type="sldNum" sz="quarter" idx="12"/>
          </p:nvPr>
        </p:nvSpPr>
        <p:spPr/>
        <p:txBody>
          <a:bodyPr/>
          <a:lstStyle/>
          <a:p>
            <a:fld id="{2F143BD1-2DB3-4352-8591-6DD94F4E97F2}" type="slidenum">
              <a:rPr kumimoji="1" lang="ja-JP" altLang="en-US" smtClean="0"/>
              <a:t>‹#›</a:t>
            </a:fld>
            <a:endParaRPr kumimoji="1" lang="ja-JP" altLang="en-US"/>
          </a:p>
        </p:txBody>
      </p:sp>
    </p:spTree>
    <p:extLst>
      <p:ext uri="{BB962C8B-B14F-4D97-AF65-F5344CB8AC3E}">
        <p14:creationId xmlns:p14="http://schemas.microsoft.com/office/powerpoint/2010/main" val="428913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0" name=""/>
        <p:cNvGrpSpPr/>
        <p:nvPr/>
      </p:nvGrpSpPr>
      <p:grpSpPr>
        <a:xfrm>
          <a:off x="0" y="0"/>
          <a:ext cx="0" cy="0"/>
          <a:chOff x="0" y="0"/>
          <a:chExt cx="0" cy="0"/>
        </a:xfrm>
      </p:grpSpPr>
      <p:sp>
        <p:nvSpPr>
          <p:cNvPr id="1103" name="Title 1"/>
          <p:cNvSpPr>
            <a:spLocks noGrp="1"/>
          </p:cNvSpPr>
          <p:nvPr>
            <p:ph type="title"/>
          </p:nvPr>
        </p:nvSpPr>
        <p:spPr/>
        <p:txBody>
          <a:bodyPr/>
          <a:lstStyle/>
          <a:p>
            <a:r>
              <a:rPr lang="ja-JP" altLang="en-US"/>
              <a:t>マスター タイトルの書式設定</a:t>
            </a:r>
            <a:endParaRPr lang="en-US" dirty="0"/>
          </a:p>
        </p:txBody>
      </p:sp>
      <p:sp>
        <p:nvSpPr>
          <p:cNvPr id="1104"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05" name="Date Placeholder 3"/>
          <p:cNvSpPr>
            <a:spLocks noGrp="1"/>
          </p:cNvSpPr>
          <p:nvPr>
            <p:ph type="dt" sz="half" idx="10"/>
          </p:nvPr>
        </p:nvSpPr>
        <p:spPr/>
        <p:txBody>
          <a:bodyPr/>
          <a:lstStyle/>
          <a:p>
            <a:fld id="{1B14F5FC-0C83-4AEC-A942-E00BAEE3344B}" type="datetime1">
              <a:rPr lang="ja-JP" altLang="en-US" smtClean="0">
                <a:solidFill>
                  <a:prstClr val="black">
                    <a:tint val="75000"/>
                  </a:prstClr>
                </a:solidFill>
              </a:rPr>
              <a:pPr/>
              <a:t>2023/1/26</a:t>
            </a:fld>
            <a:endParaRPr lang="ja-JP" altLang="en-US">
              <a:solidFill>
                <a:prstClr val="black">
                  <a:tint val="75000"/>
                </a:prstClr>
              </a:solidFill>
            </a:endParaRPr>
          </a:p>
        </p:txBody>
      </p:sp>
      <p:sp>
        <p:nvSpPr>
          <p:cNvPr id="110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107" name="Slide Number Placeholder 5"/>
          <p:cNvSpPr>
            <a:spLocks noGrp="1"/>
          </p:cNvSpPr>
          <p:nvPr>
            <p:ph type="sldNum" sz="quarter" idx="12"/>
          </p:nvPr>
        </p:nvSpPr>
        <p:spPr/>
        <p:txBody>
          <a:bodyPr/>
          <a:lstStyle/>
          <a:p>
            <a:fld id="{4D610342-F525-4D79-8B74-A2F01FB2D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074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0" name=""/>
        <p:cNvGrpSpPr/>
        <p:nvPr/>
      </p:nvGrpSpPr>
      <p:grpSpPr>
        <a:xfrm>
          <a:off x="0" y="0"/>
          <a:ext cx="0" cy="0"/>
          <a:chOff x="0" y="0"/>
          <a:chExt cx="0" cy="0"/>
        </a:xfrm>
      </p:grpSpPr>
      <p:sp>
        <p:nvSpPr>
          <p:cNvPr id="1109" name="タイトル 1"/>
          <p:cNvSpPr>
            <a:spLocks noGrp="1"/>
          </p:cNvSpPr>
          <p:nvPr>
            <p:ph type="title"/>
          </p:nvPr>
        </p:nvSpPr>
        <p:spPr>
          <a:xfrm>
            <a:off x="0" y="1"/>
            <a:ext cx="9144000" cy="411982"/>
          </a:xfrm>
          <a:solidFill>
            <a:srgbClr val="002060"/>
          </a:solidFill>
        </p:spPr>
        <p:txBody>
          <a:bodyPr>
            <a:normAutofit/>
          </a:bodyPr>
          <a:lstStyle>
            <a:lvl1pPr>
              <a:defRPr sz="2215">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110" name="スライド番号プレースホルダー 4"/>
          <p:cNvSpPr>
            <a:spLocks noGrp="1"/>
          </p:cNvSpPr>
          <p:nvPr>
            <p:ph type="sldNum" sz="quarter" idx="12"/>
          </p:nvPr>
        </p:nvSpPr>
        <p:spPr>
          <a:xfrm>
            <a:off x="7086600" y="6492876"/>
            <a:ext cx="2057400" cy="365125"/>
          </a:xfrm>
        </p:spPr>
        <p:txBody>
          <a:bodyPr/>
          <a:lstStyle>
            <a:lvl1pPr>
              <a:defRPr sz="1477">
                <a:latin typeface="Meiryo UI" panose="020B0604030504040204" pitchFamily="50" charset="-128"/>
                <a:ea typeface="Meiryo UI" panose="020B0604030504040204" pitchFamily="50" charset="-128"/>
              </a:defRPr>
            </a:lvl1pPr>
          </a:lstStyle>
          <a:p>
            <a:fld id="{2C05932C-F660-46D9-BCAC-BA474BACF4CC}" type="slidenum">
              <a:rPr lang="ja-JP" altLang="en-US" smtClean="0"/>
              <a:pPr/>
              <a:t>‹#›</a:t>
            </a:fld>
            <a:endParaRPr lang="ja-JP" altLang="en-US"/>
          </a:p>
        </p:txBody>
      </p:sp>
      <p:sp>
        <p:nvSpPr>
          <p:cNvPr id="1111" name="テキスト プレースホルダー 7"/>
          <p:cNvSpPr>
            <a:spLocks noGrp="1"/>
          </p:cNvSpPr>
          <p:nvPr>
            <p:ph type="body" sz="quarter" idx="13" hasCustomPrompt="1"/>
          </p:nvPr>
        </p:nvSpPr>
        <p:spPr>
          <a:xfrm>
            <a:off x="55685" y="478342"/>
            <a:ext cx="9032631" cy="936000"/>
          </a:xfrm>
          <a:ln w="12700">
            <a:solidFill>
              <a:schemeClr val="tx1"/>
            </a:solidFill>
            <a:prstDash val="solid"/>
          </a:ln>
        </p:spPr>
        <p:txBody>
          <a:bodyPr>
            <a:noAutofit/>
          </a:bodyPr>
          <a:lstStyle>
            <a:lvl1pPr>
              <a:defRPr sz="1477">
                <a:latin typeface="Meiryo UI" panose="020B0604030504040204" pitchFamily="50" charset="-128"/>
                <a:ea typeface="Meiryo UI" panose="020B0604030504040204" pitchFamily="50" charset="-128"/>
              </a:defRPr>
            </a:lvl1pPr>
            <a:lvl2pPr>
              <a:defRPr sz="1846"/>
            </a:lvl2pPr>
            <a:lvl3pPr>
              <a:defRPr sz="1662"/>
            </a:lvl3pPr>
            <a:lvl4pPr>
              <a:defRPr sz="1477"/>
            </a:lvl4pPr>
            <a:lvl5pPr>
              <a:defRPr sz="1477"/>
            </a:lvl5pPr>
          </a:lstStyle>
          <a:p>
            <a:pPr lvl="0"/>
            <a:r>
              <a:rPr kumimoji="1" lang="en-US" altLang="ja-JP" dirty="0"/>
              <a:t>【</a:t>
            </a:r>
            <a:r>
              <a:rPr kumimoji="1" lang="ja-JP" altLang="en-US" dirty="0"/>
              <a:t>このスライドのポイントを記載</a:t>
            </a:r>
            <a:r>
              <a:rPr kumimoji="1" lang="en-US" altLang="ja-JP" dirty="0"/>
              <a:t>】</a:t>
            </a:r>
          </a:p>
          <a:p>
            <a:pPr lvl="0"/>
            <a:endParaRPr kumimoji="1" lang="en-US" altLang="ja-JP" dirty="0"/>
          </a:p>
          <a:p>
            <a:pPr lvl="0"/>
            <a:endParaRPr kumimoji="1" lang="ja-JP" altLang="en-US" dirty="0"/>
          </a:p>
        </p:txBody>
      </p:sp>
    </p:spTree>
    <p:extLst>
      <p:ext uri="{BB962C8B-B14F-4D97-AF65-F5344CB8AC3E}">
        <p14:creationId xmlns:p14="http://schemas.microsoft.com/office/powerpoint/2010/main" val="101985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0" name=""/>
        <p:cNvGrpSpPr/>
        <p:nvPr/>
      </p:nvGrpSpPr>
      <p:grpSpPr>
        <a:xfrm>
          <a:off x="0" y="0"/>
          <a:ext cx="0" cy="0"/>
          <a:chOff x="0" y="0"/>
          <a:chExt cx="0" cy="0"/>
        </a:xfrm>
      </p:grpSpPr>
      <p:sp>
        <p:nvSpPr>
          <p:cNvPr id="1113" name="タイトル 1"/>
          <p:cNvSpPr>
            <a:spLocks noGrp="1"/>
          </p:cNvSpPr>
          <p:nvPr>
            <p:ph type="title"/>
          </p:nvPr>
        </p:nvSpPr>
        <p:spPr>
          <a:xfrm>
            <a:off x="0" y="1"/>
            <a:ext cx="9144000" cy="411982"/>
          </a:xfrm>
          <a:solidFill>
            <a:srgbClr val="002060"/>
          </a:solidFill>
        </p:spPr>
        <p:txBody>
          <a:bodyPr>
            <a:normAutofit/>
          </a:bodyPr>
          <a:lstStyle>
            <a:lvl1pPr>
              <a:defRPr sz="2215">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114" name="スライド番号プレースホルダー 4"/>
          <p:cNvSpPr>
            <a:spLocks noGrp="1"/>
          </p:cNvSpPr>
          <p:nvPr>
            <p:ph type="sldNum" sz="quarter" idx="12"/>
          </p:nvPr>
        </p:nvSpPr>
        <p:spPr>
          <a:xfrm>
            <a:off x="7086600" y="6492876"/>
            <a:ext cx="2057400" cy="365125"/>
          </a:xfrm>
        </p:spPr>
        <p:txBody>
          <a:bodyPr/>
          <a:lstStyle>
            <a:lvl1pPr>
              <a:defRPr sz="1477">
                <a:latin typeface="Meiryo UI" panose="020B0604030504040204" pitchFamily="50" charset="-128"/>
                <a:ea typeface="Meiryo UI" panose="020B0604030504040204" pitchFamily="50" charset="-128"/>
              </a:defRPr>
            </a:lvl1pPr>
          </a:lstStyle>
          <a:p>
            <a:fld id="{2C05932C-F660-46D9-BCAC-BA474BACF4CC}" type="slidenum">
              <a:rPr lang="ja-JP" altLang="en-US" smtClean="0"/>
              <a:pPr/>
              <a:t>‹#›</a:t>
            </a:fld>
            <a:endParaRPr lang="ja-JP" altLang="en-US"/>
          </a:p>
        </p:txBody>
      </p:sp>
      <p:sp>
        <p:nvSpPr>
          <p:cNvPr id="1115" name="テキスト プレースホルダー 7"/>
          <p:cNvSpPr>
            <a:spLocks noGrp="1"/>
          </p:cNvSpPr>
          <p:nvPr>
            <p:ph type="body" sz="quarter" idx="13" hasCustomPrompt="1"/>
          </p:nvPr>
        </p:nvSpPr>
        <p:spPr>
          <a:xfrm>
            <a:off x="55685" y="478342"/>
            <a:ext cx="9032631" cy="936000"/>
          </a:xfrm>
          <a:ln w="12700">
            <a:solidFill>
              <a:schemeClr val="tx1"/>
            </a:solidFill>
            <a:prstDash val="solid"/>
          </a:ln>
        </p:spPr>
        <p:txBody>
          <a:bodyPr>
            <a:noAutofit/>
          </a:bodyPr>
          <a:lstStyle>
            <a:lvl1pPr>
              <a:defRPr sz="1477">
                <a:latin typeface="Meiryo UI" panose="020B0604030504040204" pitchFamily="50" charset="-128"/>
                <a:ea typeface="Meiryo UI" panose="020B0604030504040204" pitchFamily="50" charset="-128"/>
              </a:defRPr>
            </a:lvl1pPr>
            <a:lvl2pPr>
              <a:defRPr sz="1846"/>
            </a:lvl2pPr>
            <a:lvl3pPr>
              <a:defRPr sz="1662"/>
            </a:lvl3pPr>
            <a:lvl4pPr>
              <a:defRPr sz="1477"/>
            </a:lvl4pPr>
            <a:lvl5pPr>
              <a:defRPr sz="1477"/>
            </a:lvl5pPr>
          </a:lstStyle>
          <a:p>
            <a:pPr lvl="0"/>
            <a:r>
              <a:rPr kumimoji="1" lang="en-US" altLang="ja-JP" dirty="0"/>
              <a:t>【</a:t>
            </a:r>
            <a:r>
              <a:rPr kumimoji="1" lang="ja-JP" altLang="en-US" dirty="0"/>
              <a:t>このスライドのポイントを記載</a:t>
            </a:r>
            <a:r>
              <a:rPr kumimoji="1" lang="en-US" altLang="ja-JP" dirty="0"/>
              <a:t>】</a:t>
            </a:r>
          </a:p>
          <a:p>
            <a:pPr lvl="0"/>
            <a:endParaRPr kumimoji="1" lang="en-US" altLang="ja-JP" dirty="0"/>
          </a:p>
          <a:p>
            <a:pPr lvl="0"/>
            <a:endParaRPr kumimoji="1" lang="ja-JP" altLang="en-US" dirty="0"/>
          </a:p>
        </p:txBody>
      </p:sp>
    </p:spTree>
    <p:extLst>
      <p:ext uri="{BB962C8B-B14F-4D97-AF65-F5344CB8AC3E}">
        <p14:creationId xmlns:p14="http://schemas.microsoft.com/office/powerpoint/2010/main" val="3261784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0" name=""/>
        <p:cNvGrpSpPr/>
        <p:nvPr/>
      </p:nvGrpSpPr>
      <p:grpSpPr>
        <a:xfrm>
          <a:off x="0" y="0"/>
          <a:ext cx="0" cy="0"/>
          <a:chOff x="0" y="0"/>
          <a:chExt cx="0" cy="0"/>
        </a:xfrm>
      </p:grpSpPr>
      <p:sp>
        <p:nvSpPr>
          <p:cNvPr id="1117" name="タイトル 1"/>
          <p:cNvSpPr>
            <a:spLocks noGrp="1"/>
          </p:cNvSpPr>
          <p:nvPr>
            <p:ph type="title"/>
          </p:nvPr>
        </p:nvSpPr>
        <p:spPr>
          <a:xfrm>
            <a:off x="0" y="1"/>
            <a:ext cx="9144000" cy="411982"/>
          </a:xfrm>
          <a:solidFill>
            <a:srgbClr val="002060"/>
          </a:solidFill>
        </p:spPr>
        <p:txBody>
          <a:bodyPr>
            <a:normAutofit/>
          </a:bodyPr>
          <a:lstStyle>
            <a:lvl1pPr>
              <a:defRPr sz="2215">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118" name="スライド番号プレースホルダー 4"/>
          <p:cNvSpPr>
            <a:spLocks noGrp="1"/>
          </p:cNvSpPr>
          <p:nvPr>
            <p:ph type="sldNum" sz="quarter" idx="12"/>
          </p:nvPr>
        </p:nvSpPr>
        <p:spPr>
          <a:xfrm>
            <a:off x="7086600" y="6492876"/>
            <a:ext cx="2057400" cy="365125"/>
          </a:xfrm>
        </p:spPr>
        <p:txBody>
          <a:bodyPr/>
          <a:lstStyle>
            <a:lvl1pPr>
              <a:defRPr sz="1477">
                <a:latin typeface="Meiryo UI" panose="020B0604030504040204" pitchFamily="50" charset="-128"/>
                <a:ea typeface="Meiryo UI" panose="020B0604030504040204" pitchFamily="50" charset="-128"/>
              </a:defRPr>
            </a:lvl1pPr>
          </a:lstStyle>
          <a:p>
            <a:fld id="{2C05932C-F660-46D9-BCAC-BA474BACF4CC}" type="slidenum">
              <a:rPr lang="ja-JP" altLang="en-US" smtClean="0"/>
              <a:pPr/>
              <a:t>‹#›</a:t>
            </a:fld>
            <a:endParaRPr lang="ja-JP" altLang="en-US"/>
          </a:p>
        </p:txBody>
      </p:sp>
      <p:sp>
        <p:nvSpPr>
          <p:cNvPr id="1119" name="テキスト プレースホルダー 7"/>
          <p:cNvSpPr>
            <a:spLocks noGrp="1"/>
          </p:cNvSpPr>
          <p:nvPr>
            <p:ph type="body" sz="quarter" idx="13" hasCustomPrompt="1"/>
          </p:nvPr>
        </p:nvSpPr>
        <p:spPr>
          <a:xfrm>
            <a:off x="55685" y="478342"/>
            <a:ext cx="9032631" cy="936000"/>
          </a:xfrm>
          <a:ln w="12700">
            <a:solidFill>
              <a:schemeClr val="tx1"/>
            </a:solidFill>
            <a:prstDash val="solid"/>
          </a:ln>
        </p:spPr>
        <p:txBody>
          <a:bodyPr>
            <a:noAutofit/>
          </a:bodyPr>
          <a:lstStyle>
            <a:lvl1pPr>
              <a:defRPr sz="1477">
                <a:latin typeface="Meiryo UI" panose="020B0604030504040204" pitchFamily="50" charset="-128"/>
                <a:ea typeface="Meiryo UI" panose="020B0604030504040204" pitchFamily="50" charset="-128"/>
              </a:defRPr>
            </a:lvl1pPr>
            <a:lvl2pPr>
              <a:defRPr sz="1846"/>
            </a:lvl2pPr>
            <a:lvl3pPr>
              <a:defRPr sz="1662"/>
            </a:lvl3pPr>
            <a:lvl4pPr>
              <a:defRPr sz="1477"/>
            </a:lvl4pPr>
            <a:lvl5pPr>
              <a:defRPr sz="1477"/>
            </a:lvl5pPr>
          </a:lstStyle>
          <a:p>
            <a:pPr lvl="0"/>
            <a:r>
              <a:rPr kumimoji="1" lang="en-US" altLang="ja-JP" dirty="0"/>
              <a:t>【</a:t>
            </a:r>
            <a:r>
              <a:rPr kumimoji="1" lang="ja-JP" altLang="en-US" dirty="0"/>
              <a:t>このスライドのポイントを記載</a:t>
            </a:r>
            <a:r>
              <a:rPr kumimoji="1" lang="en-US" altLang="ja-JP" dirty="0"/>
              <a:t>】</a:t>
            </a:r>
          </a:p>
          <a:p>
            <a:pPr lvl="0"/>
            <a:endParaRPr kumimoji="1" lang="en-US" altLang="ja-JP" dirty="0"/>
          </a:p>
          <a:p>
            <a:pPr lvl="0"/>
            <a:endParaRPr kumimoji="1" lang="ja-JP" altLang="en-US" dirty="0"/>
          </a:p>
        </p:txBody>
      </p:sp>
    </p:spTree>
    <p:extLst>
      <p:ext uri="{BB962C8B-B14F-4D97-AF65-F5344CB8AC3E}">
        <p14:creationId xmlns:p14="http://schemas.microsoft.com/office/powerpoint/2010/main" val="389364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0" name=""/>
        <p:cNvGrpSpPr/>
        <p:nvPr/>
      </p:nvGrpSpPr>
      <p:grpSpPr>
        <a:xfrm>
          <a:off x="0" y="0"/>
          <a:ext cx="0" cy="0"/>
          <a:chOff x="0" y="0"/>
          <a:chExt cx="0" cy="0"/>
        </a:xfrm>
      </p:grpSpPr>
      <p:sp>
        <p:nvSpPr>
          <p:cNvPr id="1035" name="Title 1"/>
          <p:cNvSpPr>
            <a:spLocks noGrp="1"/>
          </p:cNvSpPr>
          <p:nvPr>
            <p:ph type="title" hasCustomPrompt="1"/>
          </p:nvPr>
        </p:nvSpPr>
        <p:spPr>
          <a:xfrm>
            <a:off x="0" y="0"/>
            <a:ext cx="9144000" cy="438150"/>
          </a:xfrm>
          <a:solidFill>
            <a:srgbClr val="002060"/>
          </a:solidFill>
        </p:spPr>
        <p:txBody>
          <a:bodyPr>
            <a:noAutofit/>
          </a:bodyPr>
          <a:lstStyle>
            <a:lvl1pPr>
              <a:defRPr sz="2400">
                <a:solidFill>
                  <a:schemeClr val="bg1"/>
                </a:solidFill>
              </a:defRPr>
            </a:lvl1pPr>
          </a:lstStyle>
          <a:p>
            <a:r>
              <a:rPr lang="ja-JP" altLang="en-US" dirty="0"/>
              <a:t>　マスター タイトルの書式設定</a:t>
            </a:r>
            <a:endParaRPr lang="en-US" dirty="0"/>
          </a:p>
        </p:txBody>
      </p:sp>
      <p:sp>
        <p:nvSpPr>
          <p:cNvPr id="1036" name="Date Placeholder 3"/>
          <p:cNvSpPr>
            <a:spLocks noGrp="1"/>
          </p:cNvSpPr>
          <p:nvPr>
            <p:ph type="dt" sz="half" idx="10"/>
          </p:nvPr>
        </p:nvSpPr>
        <p:spPr>
          <a:xfrm>
            <a:off x="628650" y="6356351"/>
            <a:ext cx="2057400" cy="365125"/>
          </a:xfrm>
          <a:prstGeom prst="rect">
            <a:avLst/>
          </a:prstGeom>
        </p:spPr>
        <p:txBody>
          <a:bodyPr/>
          <a:lstStyle/>
          <a:p>
            <a:fld id="{999DE866-E4EA-463B-8C4D-50A4BE5C6167}" type="datetime1">
              <a:rPr kumimoji="1" lang="ja-JP" altLang="en-US" smtClean="0"/>
              <a:t>2023/1/26</a:t>
            </a:fld>
            <a:endParaRPr kumimoji="1" lang="ja-JP" altLang="en-US"/>
          </a:p>
        </p:txBody>
      </p:sp>
      <p:sp>
        <p:nvSpPr>
          <p:cNvPr id="1037"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1038" name="Slide Number Placeholder 5"/>
          <p:cNvSpPr>
            <a:spLocks noGrp="1"/>
          </p:cNvSpPr>
          <p:nvPr>
            <p:ph type="sldNum" sz="quarter" idx="12"/>
          </p:nvPr>
        </p:nvSpPr>
        <p:spPr>
          <a:xfrm>
            <a:off x="7086600" y="6524405"/>
            <a:ext cx="2057400" cy="365125"/>
          </a:xfrm>
        </p:spPr>
        <p:txBody>
          <a:bodyPr/>
          <a:lstStyle/>
          <a:p>
            <a:fld id="{2F143BD1-2DB3-4352-8591-6DD94F4E97F2}" type="slidenum">
              <a:rPr kumimoji="1" lang="ja-JP" altLang="en-US" smtClean="0"/>
              <a:t>‹#›</a:t>
            </a:fld>
            <a:endParaRPr kumimoji="1" lang="ja-JP" altLang="en-US"/>
          </a:p>
        </p:txBody>
      </p:sp>
      <p:sp>
        <p:nvSpPr>
          <p:cNvPr id="1039" name="コンテンツ プレースホルダー 8"/>
          <p:cNvSpPr>
            <a:spLocks noGrp="1"/>
          </p:cNvSpPr>
          <p:nvPr>
            <p:ph sz="quarter" idx="13"/>
          </p:nvPr>
        </p:nvSpPr>
        <p:spPr>
          <a:xfrm>
            <a:off x="114301" y="741405"/>
            <a:ext cx="8915399" cy="5842012"/>
          </a:xfrm>
          <a:ln>
            <a:noFill/>
          </a:ln>
        </p:spPr>
        <p:txBody>
          <a:bodyPr>
            <a:normAutofit/>
          </a:bodyPr>
          <a:lstStyle>
            <a:lvl1pPr marL="0" indent="0">
              <a:buNone/>
              <a:defRPr sz="1600" baseline="0"/>
            </a:lvl1pPr>
          </a:lstStyle>
          <a:p>
            <a:pPr lvl="0"/>
            <a:endParaRPr kumimoji="1" lang="ja-JP" altLang="en-US" dirty="0"/>
          </a:p>
        </p:txBody>
      </p:sp>
    </p:spTree>
    <p:extLst>
      <p:ext uri="{BB962C8B-B14F-4D97-AF65-F5344CB8AC3E}">
        <p14:creationId xmlns:p14="http://schemas.microsoft.com/office/powerpoint/2010/main" val="405441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0" name=""/>
        <p:cNvGrpSpPr/>
        <p:nvPr/>
      </p:nvGrpSpPr>
      <p:grpSpPr>
        <a:xfrm>
          <a:off x="0" y="0"/>
          <a:ext cx="0" cy="0"/>
          <a:chOff x="0" y="0"/>
          <a:chExt cx="0" cy="0"/>
        </a:xfrm>
      </p:grpSpPr>
      <p:sp>
        <p:nvSpPr>
          <p:cNvPr id="1041" name="Title 1"/>
          <p:cNvSpPr>
            <a:spLocks noGrp="1"/>
          </p:cNvSpPr>
          <p:nvPr>
            <p:ph type="title" hasCustomPrompt="1"/>
          </p:nvPr>
        </p:nvSpPr>
        <p:spPr>
          <a:xfrm>
            <a:off x="0" y="0"/>
            <a:ext cx="9144000" cy="438150"/>
          </a:xfrm>
          <a:solidFill>
            <a:srgbClr val="002060"/>
          </a:solidFill>
        </p:spPr>
        <p:txBody>
          <a:bodyPr>
            <a:noAutofit/>
          </a:bodyPr>
          <a:lstStyle>
            <a:lvl1pPr>
              <a:defRPr sz="2400">
                <a:solidFill>
                  <a:schemeClr val="bg1"/>
                </a:solidFill>
              </a:defRPr>
            </a:lvl1pPr>
          </a:lstStyle>
          <a:p>
            <a:r>
              <a:rPr lang="ja-JP" altLang="en-US" dirty="0"/>
              <a:t>　マスター タイトルの書式設定</a:t>
            </a:r>
            <a:endParaRPr lang="en-US" dirty="0"/>
          </a:p>
        </p:txBody>
      </p:sp>
      <p:sp>
        <p:nvSpPr>
          <p:cNvPr id="1042" name="Content Placeholder 2"/>
          <p:cNvSpPr>
            <a:spLocks noGrp="1"/>
          </p:cNvSpPr>
          <p:nvPr>
            <p:ph idx="1" hasCustomPrompt="1"/>
          </p:nvPr>
        </p:nvSpPr>
        <p:spPr>
          <a:xfrm>
            <a:off x="114301" y="545771"/>
            <a:ext cx="8915400" cy="1043049"/>
          </a:xfrm>
          <a:ln w="15875">
            <a:solidFill>
              <a:schemeClr val="tx1"/>
            </a:solidFill>
            <a:prstDash val="dash"/>
          </a:ln>
        </p:spPr>
        <p:txBody>
          <a:bodyPr>
            <a:normAutofit/>
          </a:bodyPr>
          <a:lstStyle>
            <a:lvl1pPr marL="0" indent="0">
              <a:buNone/>
              <a:defRPr sz="1800" i="0">
                <a:effectLst/>
              </a:defRPr>
            </a:lvl1pPr>
          </a:lstStyle>
          <a:p>
            <a:pPr lvl="0"/>
            <a:r>
              <a:rPr lang="en-US" altLang="ja-JP" dirty="0"/>
              <a:t>【</a:t>
            </a:r>
            <a:r>
              <a:rPr lang="ja-JP" altLang="en-US" dirty="0"/>
              <a:t>本囲み内に</a:t>
            </a:r>
            <a:r>
              <a:rPr lang="en-US" altLang="ja-JP" dirty="0"/>
              <a:t>】</a:t>
            </a:r>
            <a:endParaRPr lang="en-US" dirty="0"/>
          </a:p>
        </p:txBody>
      </p:sp>
      <p:sp>
        <p:nvSpPr>
          <p:cNvPr id="1043" name="Date Placeholder 3"/>
          <p:cNvSpPr>
            <a:spLocks noGrp="1"/>
          </p:cNvSpPr>
          <p:nvPr>
            <p:ph type="dt" sz="half" idx="10"/>
          </p:nvPr>
        </p:nvSpPr>
        <p:spPr>
          <a:xfrm>
            <a:off x="628650" y="6356351"/>
            <a:ext cx="2057400" cy="365125"/>
          </a:xfrm>
          <a:prstGeom prst="rect">
            <a:avLst/>
          </a:prstGeom>
        </p:spPr>
        <p:txBody>
          <a:bodyPr/>
          <a:lstStyle/>
          <a:p>
            <a:fld id="{999DE866-E4EA-463B-8C4D-50A4BE5C6167}" type="datetime1">
              <a:rPr kumimoji="1" lang="ja-JP" altLang="en-US" smtClean="0"/>
              <a:t>2023/1/26</a:t>
            </a:fld>
            <a:endParaRPr kumimoji="1" lang="ja-JP" altLang="en-US"/>
          </a:p>
        </p:txBody>
      </p:sp>
      <p:sp>
        <p:nvSpPr>
          <p:cNvPr id="1044"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1045" name="Slide Number Placeholder 5"/>
          <p:cNvSpPr>
            <a:spLocks noGrp="1"/>
          </p:cNvSpPr>
          <p:nvPr>
            <p:ph type="sldNum" sz="quarter" idx="12"/>
          </p:nvPr>
        </p:nvSpPr>
        <p:spPr>
          <a:xfrm>
            <a:off x="7086600" y="6524405"/>
            <a:ext cx="2057400" cy="365125"/>
          </a:xfrm>
        </p:spPr>
        <p:txBody>
          <a:bodyPr/>
          <a:lstStyle/>
          <a:p>
            <a:fld id="{2F143BD1-2DB3-4352-8591-6DD94F4E97F2}" type="slidenum">
              <a:rPr kumimoji="1" lang="ja-JP" altLang="en-US" smtClean="0"/>
              <a:t>‹#›</a:t>
            </a:fld>
            <a:endParaRPr kumimoji="1" lang="ja-JP" altLang="en-US"/>
          </a:p>
        </p:txBody>
      </p:sp>
      <p:sp>
        <p:nvSpPr>
          <p:cNvPr id="1046" name="コンテンツ プレースホルダー 8"/>
          <p:cNvSpPr>
            <a:spLocks noGrp="1"/>
          </p:cNvSpPr>
          <p:nvPr>
            <p:ph sz="quarter" idx="13"/>
          </p:nvPr>
        </p:nvSpPr>
        <p:spPr>
          <a:xfrm>
            <a:off x="114301" y="1658341"/>
            <a:ext cx="8915399" cy="4925076"/>
          </a:xfrm>
          <a:ln>
            <a:noFill/>
          </a:ln>
        </p:spPr>
        <p:txBody>
          <a:bodyPr>
            <a:normAutofit/>
          </a:bodyPr>
          <a:lstStyle>
            <a:lvl1pPr marL="0" indent="0">
              <a:buNone/>
              <a:defRPr sz="1600" baseline="0"/>
            </a:lvl1pPr>
          </a:lstStyle>
          <a:p>
            <a:pPr lvl="0"/>
            <a:endParaRPr kumimoji="1" lang="ja-JP" altLang="en-US" dirty="0"/>
          </a:p>
        </p:txBody>
      </p:sp>
    </p:spTree>
    <p:extLst>
      <p:ext uri="{BB962C8B-B14F-4D97-AF65-F5344CB8AC3E}">
        <p14:creationId xmlns:p14="http://schemas.microsoft.com/office/powerpoint/2010/main" val="299042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048" name="Title 1"/>
          <p:cNvSpPr>
            <a:spLocks noGrp="1"/>
          </p:cNvSpPr>
          <p:nvPr>
            <p:ph type="title"/>
          </p:nvPr>
        </p:nvSpPr>
        <p:spPr>
          <a:xfrm>
            <a:off x="623888" y="2187702"/>
            <a:ext cx="7886700" cy="1995362"/>
          </a:xfrm>
        </p:spPr>
        <p:txBody>
          <a:bodyPr anchor="b">
            <a:normAutofit/>
          </a:bodyPr>
          <a:lstStyle>
            <a:lvl1pPr>
              <a:defRPr sz="4800"/>
            </a:lvl1pPr>
          </a:lstStyle>
          <a:p>
            <a:endParaRPr lang="en-US" dirty="0"/>
          </a:p>
        </p:txBody>
      </p:sp>
      <p:sp>
        <p:nvSpPr>
          <p:cNvPr id="1049" name="Date Placeholder 3"/>
          <p:cNvSpPr>
            <a:spLocks noGrp="1"/>
          </p:cNvSpPr>
          <p:nvPr>
            <p:ph type="dt" sz="half" idx="10"/>
          </p:nvPr>
        </p:nvSpPr>
        <p:spPr>
          <a:xfrm>
            <a:off x="628650" y="6356351"/>
            <a:ext cx="2057400" cy="365125"/>
          </a:xfrm>
          <a:prstGeom prst="rect">
            <a:avLst/>
          </a:prstGeom>
        </p:spPr>
        <p:txBody>
          <a:bodyPr/>
          <a:lstStyle/>
          <a:p>
            <a:fld id="{CD98F211-EC23-4573-A545-2CAC481BC956}" type="datetime1">
              <a:rPr kumimoji="1" lang="ja-JP" altLang="en-US" smtClean="0"/>
              <a:t>2023/1/26</a:t>
            </a:fld>
            <a:endParaRPr kumimoji="1" lang="ja-JP" altLang="en-US"/>
          </a:p>
        </p:txBody>
      </p:sp>
      <p:sp>
        <p:nvSpPr>
          <p:cNvPr id="1050"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Tree>
    <p:extLst>
      <p:ext uri="{BB962C8B-B14F-4D97-AF65-F5344CB8AC3E}">
        <p14:creationId xmlns:p14="http://schemas.microsoft.com/office/powerpoint/2010/main" val="326723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52" name="Title 1"/>
          <p:cNvSpPr>
            <a:spLocks noGrp="1"/>
          </p:cNvSpPr>
          <p:nvPr>
            <p:ph type="title"/>
          </p:nvPr>
        </p:nvSpPr>
        <p:spPr/>
        <p:txBody>
          <a:bodyPr/>
          <a:lstStyle/>
          <a:p>
            <a:r>
              <a:rPr lang="ja-JP" altLang="en-US" dirty="0"/>
              <a:t>マスター タイトルの書式設定</a:t>
            </a:r>
            <a:endParaRPr lang="en-US" dirty="0"/>
          </a:p>
        </p:txBody>
      </p:sp>
      <p:sp>
        <p:nvSpPr>
          <p:cNvPr id="1053" name="Content Placeholder 2"/>
          <p:cNvSpPr>
            <a:spLocks noGrp="1"/>
          </p:cNvSpPr>
          <p:nvPr>
            <p:ph sz="half" idx="1"/>
          </p:nvPr>
        </p:nvSpPr>
        <p:spPr>
          <a:xfrm>
            <a:off x="628650" y="1825625"/>
            <a:ext cx="3886200" cy="43513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05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5" name="Date Placeholder 4"/>
          <p:cNvSpPr>
            <a:spLocks noGrp="1"/>
          </p:cNvSpPr>
          <p:nvPr>
            <p:ph type="dt" sz="half" idx="10"/>
          </p:nvPr>
        </p:nvSpPr>
        <p:spPr>
          <a:xfrm>
            <a:off x="628650" y="6356351"/>
            <a:ext cx="2057400" cy="365125"/>
          </a:xfrm>
          <a:prstGeom prst="rect">
            <a:avLst/>
          </a:prstGeom>
        </p:spPr>
        <p:txBody>
          <a:bodyPr/>
          <a:lstStyle/>
          <a:p>
            <a:fld id="{B764C4B6-F439-4E52-8FE3-3249F1E307D6}" type="datetime1">
              <a:rPr kumimoji="1" lang="ja-JP" altLang="en-US" smtClean="0"/>
              <a:t>2023/1/26</a:t>
            </a:fld>
            <a:endParaRPr kumimoji="1" lang="ja-JP" altLang="en-US"/>
          </a:p>
        </p:txBody>
      </p:sp>
      <p:sp>
        <p:nvSpPr>
          <p:cNvPr id="105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1057" name="Slide Number Placeholder 6"/>
          <p:cNvSpPr>
            <a:spLocks noGrp="1"/>
          </p:cNvSpPr>
          <p:nvPr>
            <p:ph type="sldNum" sz="quarter" idx="12"/>
          </p:nvPr>
        </p:nvSpPr>
        <p:spPr/>
        <p:txBody>
          <a:bodyPr/>
          <a:lstStyle/>
          <a:p>
            <a:fld id="{2F143BD1-2DB3-4352-8591-6DD94F4E97F2}" type="slidenum">
              <a:rPr kumimoji="1" lang="ja-JP" altLang="en-US" smtClean="0"/>
              <a:t>‹#›</a:t>
            </a:fld>
            <a:endParaRPr kumimoji="1" lang="ja-JP" altLang="en-US"/>
          </a:p>
        </p:txBody>
      </p:sp>
    </p:spTree>
    <p:extLst>
      <p:ext uri="{BB962C8B-B14F-4D97-AF65-F5344CB8AC3E}">
        <p14:creationId xmlns:p14="http://schemas.microsoft.com/office/powerpoint/2010/main" val="351215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9" name="Title 1"/>
          <p:cNvSpPr>
            <a:spLocks noGrp="1"/>
          </p:cNvSpPr>
          <p:nvPr>
            <p:ph type="title"/>
          </p:nvPr>
        </p:nvSpPr>
        <p:spPr>
          <a:xfrm>
            <a:off x="629841" y="365126"/>
            <a:ext cx="7886700" cy="1325563"/>
          </a:xfrm>
        </p:spPr>
        <p:txBody>
          <a:bodyPr/>
          <a:lstStyle/>
          <a:p>
            <a:r>
              <a:rPr lang="ja-JP" altLang="en-US" dirty="0"/>
              <a:t>マスター タイトルの書式設定</a:t>
            </a:r>
            <a:endParaRPr lang="en-US" dirty="0"/>
          </a:p>
        </p:txBody>
      </p:sp>
      <p:sp>
        <p:nvSpPr>
          <p:cNvPr id="1060"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1061" name="Content Placeholder 3"/>
          <p:cNvSpPr>
            <a:spLocks noGrp="1"/>
          </p:cNvSpPr>
          <p:nvPr>
            <p:ph sz="half" idx="2"/>
          </p:nvPr>
        </p:nvSpPr>
        <p:spPr>
          <a:xfrm>
            <a:off x="629842" y="2505075"/>
            <a:ext cx="3868340" cy="368458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062"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1063" name="Content Placeholder 5"/>
          <p:cNvSpPr>
            <a:spLocks noGrp="1"/>
          </p:cNvSpPr>
          <p:nvPr>
            <p:ph sz="quarter" idx="4"/>
          </p:nvPr>
        </p:nvSpPr>
        <p:spPr>
          <a:xfrm>
            <a:off x="4629150" y="2505075"/>
            <a:ext cx="3887391" cy="368458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064" name="Date Placeholder 6"/>
          <p:cNvSpPr>
            <a:spLocks noGrp="1"/>
          </p:cNvSpPr>
          <p:nvPr>
            <p:ph type="dt" sz="half" idx="10"/>
          </p:nvPr>
        </p:nvSpPr>
        <p:spPr>
          <a:xfrm>
            <a:off x="628650" y="6356351"/>
            <a:ext cx="2057400" cy="365125"/>
          </a:xfrm>
          <a:prstGeom prst="rect">
            <a:avLst/>
          </a:prstGeom>
        </p:spPr>
        <p:txBody>
          <a:bodyPr/>
          <a:lstStyle/>
          <a:p>
            <a:fld id="{E493BD09-7A28-4E7E-A693-D71A7B18F66C}" type="datetime1">
              <a:rPr kumimoji="1" lang="ja-JP" altLang="en-US" smtClean="0"/>
              <a:t>2023/1/26</a:t>
            </a:fld>
            <a:endParaRPr kumimoji="1" lang="ja-JP" altLang="en-US"/>
          </a:p>
        </p:txBody>
      </p:sp>
      <p:sp>
        <p:nvSpPr>
          <p:cNvPr id="1065"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1066" name="Slide Number Placeholder 8"/>
          <p:cNvSpPr>
            <a:spLocks noGrp="1"/>
          </p:cNvSpPr>
          <p:nvPr>
            <p:ph type="sldNum" sz="quarter" idx="12"/>
          </p:nvPr>
        </p:nvSpPr>
        <p:spPr/>
        <p:txBody>
          <a:bodyPr/>
          <a:lstStyle/>
          <a:p>
            <a:fld id="{2F143BD1-2DB3-4352-8591-6DD94F4E97F2}" type="slidenum">
              <a:rPr kumimoji="1" lang="ja-JP" altLang="en-US" smtClean="0"/>
              <a:t>‹#›</a:t>
            </a:fld>
            <a:endParaRPr kumimoji="1" lang="ja-JP" altLang="en-US"/>
          </a:p>
        </p:txBody>
      </p:sp>
    </p:spTree>
    <p:extLst>
      <p:ext uri="{BB962C8B-B14F-4D97-AF65-F5344CB8AC3E}">
        <p14:creationId xmlns:p14="http://schemas.microsoft.com/office/powerpoint/2010/main" val="209920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8" name="Title 1"/>
          <p:cNvSpPr>
            <a:spLocks noGrp="1"/>
          </p:cNvSpPr>
          <p:nvPr>
            <p:ph type="title"/>
          </p:nvPr>
        </p:nvSpPr>
        <p:spPr/>
        <p:txBody>
          <a:bodyPr/>
          <a:lstStyle/>
          <a:p>
            <a:r>
              <a:rPr lang="ja-JP" altLang="en-US" dirty="0"/>
              <a:t>マスター タイトルの書式設定</a:t>
            </a:r>
            <a:endParaRPr lang="en-US" dirty="0"/>
          </a:p>
        </p:txBody>
      </p:sp>
      <p:sp>
        <p:nvSpPr>
          <p:cNvPr id="1069" name="Date Placeholder 2"/>
          <p:cNvSpPr>
            <a:spLocks noGrp="1"/>
          </p:cNvSpPr>
          <p:nvPr>
            <p:ph type="dt" sz="half" idx="10"/>
          </p:nvPr>
        </p:nvSpPr>
        <p:spPr>
          <a:xfrm>
            <a:off x="628650" y="6356351"/>
            <a:ext cx="2057400" cy="365125"/>
          </a:xfrm>
          <a:prstGeom prst="rect">
            <a:avLst/>
          </a:prstGeom>
        </p:spPr>
        <p:txBody>
          <a:bodyPr/>
          <a:lstStyle/>
          <a:p>
            <a:fld id="{B111611A-82C7-4913-AE5E-56EDF21C3B5A}" type="datetime1">
              <a:rPr kumimoji="1" lang="ja-JP" altLang="en-US" smtClean="0"/>
              <a:t>2023/1/26</a:t>
            </a:fld>
            <a:endParaRPr kumimoji="1" lang="ja-JP" altLang="en-US"/>
          </a:p>
        </p:txBody>
      </p:sp>
      <p:sp>
        <p:nvSpPr>
          <p:cNvPr id="1070"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1071" name="Slide Number Placeholder 4"/>
          <p:cNvSpPr>
            <a:spLocks noGrp="1"/>
          </p:cNvSpPr>
          <p:nvPr>
            <p:ph type="sldNum" sz="quarter" idx="12"/>
          </p:nvPr>
        </p:nvSpPr>
        <p:spPr/>
        <p:txBody>
          <a:bodyPr/>
          <a:lstStyle/>
          <a:p>
            <a:fld id="{2F143BD1-2DB3-4352-8591-6DD94F4E97F2}" type="slidenum">
              <a:rPr kumimoji="1" lang="ja-JP" altLang="en-US" smtClean="0"/>
              <a:t>‹#›</a:t>
            </a:fld>
            <a:endParaRPr kumimoji="1" lang="ja-JP" altLang="en-US"/>
          </a:p>
        </p:txBody>
      </p:sp>
    </p:spTree>
    <p:extLst>
      <p:ext uri="{BB962C8B-B14F-4D97-AF65-F5344CB8AC3E}">
        <p14:creationId xmlns:p14="http://schemas.microsoft.com/office/powerpoint/2010/main" val="140299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3" name="Date Placeholder 1"/>
          <p:cNvSpPr>
            <a:spLocks noGrp="1"/>
          </p:cNvSpPr>
          <p:nvPr>
            <p:ph type="dt" sz="half" idx="10"/>
          </p:nvPr>
        </p:nvSpPr>
        <p:spPr>
          <a:xfrm>
            <a:off x="628650" y="6356351"/>
            <a:ext cx="2057400" cy="365125"/>
          </a:xfrm>
          <a:prstGeom prst="rect">
            <a:avLst/>
          </a:prstGeom>
        </p:spPr>
        <p:txBody>
          <a:bodyPr/>
          <a:lstStyle/>
          <a:p>
            <a:fld id="{E633B30B-41D4-473D-9C99-B8C7C5A4A379}" type="datetime1">
              <a:rPr kumimoji="1" lang="ja-JP" altLang="en-US" smtClean="0"/>
              <a:t>2023/1/26</a:t>
            </a:fld>
            <a:endParaRPr kumimoji="1" lang="ja-JP" altLang="en-US"/>
          </a:p>
        </p:txBody>
      </p:sp>
      <p:sp>
        <p:nvSpPr>
          <p:cNvPr id="1074" name="Footer Placeholder 2"/>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1075" name="Slide Number Placeholder 3"/>
          <p:cNvSpPr>
            <a:spLocks noGrp="1"/>
          </p:cNvSpPr>
          <p:nvPr>
            <p:ph type="sldNum" sz="quarter" idx="12"/>
          </p:nvPr>
        </p:nvSpPr>
        <p:spPr/>
        <p:txBody>
          <a:bodyPr/>
          <a:lstStyle/>
          <a:p>
            <a:fld id="{2F143BD1-2DB3-4352-8591-6DD94F4E97F2}" type="slidenum">
              <a:rPr kumimoji="1" lang="ja-JP" altLang="en-US" smtClean="0"/>
              <a:t>‹#›</a:t>
            </a:fld>
            <a:endParaRPr kumimoji="1" lang="ja-JP" altLang="en-US"/>
          </a:p>
        </p:txBody>
      </p:sp>
    </p:spTree>
    <p:extLst>
      <p:ext uri="{BB962C8B-B14F-4D97-AF65-F5344CB8AC3E}">
        <p14:creationId xmlns:p14="http://schemas.microsoft.com/office/powerpoint/2010/main" val="231941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7"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1078"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9"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80" name="Date Placeholder 4"/>
          <p:cNvSpPr>
            <a:spLocks noGrp="1"/>
          </p:cNvSpPr>
          <p:nvPr>
            <p:ph type="dt" sz="half" idx="10"/>
          </p:nvPr>
        </p:nvSpPr>
        <p:spPr>
          <a:xfrm>
            <a:off x="628650" y="6356351"/>
            <a:ext cx="2057400" cy="365125"/>
          </a:xfrm>
          <a:prstGeom prst="rect">
            <a:avLst/>
          </a:prstGeom>
        </p:spPr>
        <p:txBody>
          <a:bodyPr/>
          <a:lstStyle/>
          <a:p>
            <a:fld id="{8A9D5057-F702-4334-9709-7D5A12414262}" type="datetime1">
              <a:rPr kumimoji="1" lang="ja-JP" altLang="en-US" smtClean="0"/>
              <a:t>2023/1/26</a:t>
            </a:fld>
            <a:endParaRPr kumimoji="1" lang="ja-JP" altLang="en-US"/>
          </a:p>
        </p:txBody>
      </p:sp>
      <p:sp>
        <p:nvSpPr>
          <p:cNvPr id="1081"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1082" name="Slide Number Placeholder 6"/>
          <p:cNvSpPr>
            <a:spLocks noGrp="1"/>
          </p:cNvSpPr>
          <p:nvPr>
            <p:ph type="sldNum" sz="quarter" idx="12"/>
          </p:nvPr>
        </p:nvSpPr>
        <p:spPr/>
        <p:txBody>
          <a:bodyPr/>
          <a:lstStyle/>
          <a:p>
            <a:fld id="{2F143BD1-2DB3-4352-8591-6DD94F4E97F2}" type="slidenum">
              <a:rPr kumimoji="1" lang="ja-JP" altLang="en-US" smtClean="0"/>
              <a:t>‹#›</a:t>
            </a:fld>
            <a:endParaRPr kumimoji="1" lang="ja-JP" altLang="en-US"/>
          </a:p>
        </p:txBody>
      </p:sp>
    </p:spTree>
    <p:extLst>
      <p:ext uri="{BB962C8B-B14F-4D97-AF65-F5344CB8AC3E}">
        <p14:creationId xmlns:p14="http://schemas.microsoft.com/office/powerpoint/2010/main" val="2803350183"/>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1026"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027"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400">
                <a:solidFill>
                  <a:schemeClr val="tx1"/>
                </a:solidFill>
              </a:defRPr>
            </a:lvl1pPr>
          </a:lstStyle>
          <a:p>
            <a:fld id="{2F143BD1-2DB3-4352-8591-6DD94F4E97F2}" type="slidenum">
              <a:rPr lang="ja-JP" altLang="en-US" smtClean="0"/>
              <a:pPr/>
              <a:t>‹#›</a:t>
            </a:fld>
            <a:endParaRPr lang="ja-JP" altLang="en-US" dirty="0"/>
          </a:p>
        </p:txBody>
      </p:sp>
    </p:spTree>
    <p:extLst>
      <p:ext uri="{BB962C8B-B14F-4D97-AF65-F5344CB8AC3E}">
        <p14:creationId xmlns:p14="http://schemas.microsoft.com/office/powerpoint/2010/main" val="3339759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jpeg" /><Relationship Id="rId7" Type="http://schemas.openxmlformats.org/officeDocument/2006/relationships/image" Target="../media/image7.jpeg" /><Relationship Id="rId8" Type="http://schemas.openxmlformats.org/officeDocument/2006/relationships/image" Target="../media/image8.jpeg" /><Relationship Id="rId9" Type="http://schemas.openxmlformats.org/officeDocument/2006/relationships/image" Target="../media/image9.jpeg" /><Relationship Id="rId10" Type="http://schemas.openxmlformats.org/officeDocument/2006/relationships/image" Target="../media/image10.jpeg" /><Relationship Id="rId11" Type="http://schemas.openxmlformats.org/officeDocument/2006/relationships/image" Target="../media/image11.jpeg" /><Relationship Id="rId12" Type="http://schemas.openxmlformats.org/officeDocument/2006/relationships/image" Target="../media/image12.jpeg" /><Relationship Id="rId13" Type="http://schemas.openxmlformats.org/officeDocument/2006/relationships/image" Target="../media/image13.jpeg" /><Relationship Id="rId14" Type="http://schemas.openxmlformats.org/officeDocument/2006/relationships/image" Target="../media/image14.png" /><Relationship Id="rId15" Type="http://schemas.openxmlformats.org/officeDocument/2006/relationships/image" Target="../media/image15.png" /><Relationship Id="rId16" Type="http://schemas.openxmlformats.org/officeDocument/2006/relationships/image" Target="../media/image16.png" /><Relationship Id="rId17" Type="http://schemas.openxmlformats.org/officeDocument/2006/relationships/image" Target="../media/image17.png" /><Relationship Id="rId18" Type="http://schemas.openxmlformats.org/officeDocument/2006/relationships/slideLayout" Target="../slideLayouts/slideLayout13.xml" /><Relationship Id="rId19" Type="http://schemas.openxmlformats.org/officeDocument/2006/relationships/notesSlide" Target="../notesSlides/notesSlide2.xml" /></Relationships>
</file>

<file path=ppt/slides/_rels/slide3.xml.rels><?xml version="1.0" encoding="UTF-8"?><Relationships xmlns="http://schemas.openxmlformats.org/package/2006/relationships"><Relationship Id="rId1" Type="http://schemas.openxmlformats.org/officeDocument/2006/relationships/image" Target="../media/image18.jpeg" /><Relationship Id="rId2" Type="http://schemas.openxmlformats.org/officeDocument/2006/relationships/slideLayout" Target="../slideLayouts/slideLayout2.xml" /><Relationship Id="rId3"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image" Target="../media/image19.png" /><Relationship Id="rId2" Type="http://schemas.openxmlformats.org/officeDocument/2006/relationships/image" Target="../media/image20.png" /><Relationship Id="rId3" Type="http://schemas.openxmlformats.org/officeDocument/2006/relationships/image" Target="../media/image21.png" /><Relationship Id="rId4" Type="http://schemas.openxmlformats.org/officeDocument/2006/relationships/image" Target="../media/image22.png" /><Relationship Id="rId5" Type="http://schemas.openxmlformats.org/officeDocument/2006/relationships/image" Target="../media/image23.png" /><Relationship Id="rId6" Type="http://schemas.openxmlformats.org/officeDocument/2006/relationships/image" Target="../media/image24.png" /><Relationship Id="rId7" Type="http://schemas.openxmlformats.org/officeDocument/2006/relationships/image" Target="../media/image25.png" /><Relationship Id="rId8" Type="http://schemas.openxmlformats.org/officeDocument/2006/relationships/image" Target="../media/image26.emf" /><Relationship Id="rId9" Type="http://schemas.openxmlformats.org/officeDocument/2006/relationships/image" Target="../media/image27.png" /><Relationship Id="rId10" Type="http://schemas.openxmlformats.org/officeDocument/2006/relationships/image" Target="../media/image28.jpeg" /><Relationship Id="rId11" Type="http://schemas.openxmlformats.org/officeDocument/2006/relationships/slideLayout" Target="../slideLayouts/slideLayout1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4" name="テキスト ボックス 3"/>
          <p:cNvSpPr txBox="1"/>
          <p:nvPr/>
        </p:nvSpPr>
        <p:spPr>
          <a:xfrm>
            <a:off x="8019618" y="135374"/>
            <a:ext cx="875377" cy="368439"/>
          </a:xfrm>
          <a:prstGeom prst="rect">
            <a:avLst/>
          </a:prstGeom>
          <a:noFill/>
          <a:ln>
            <a:solidFill>
              <a:schemeClr val="tx1"/>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資料１</a:t>
            </a:r>
            <a:endParaRPr kumimoji="1" lang="ja-JP" altLang="en-US" dirty="0"/>
          </a:p>
        </p:txBody>
      </p:sp>
      <p:sp>
        <p:nvSpPr>
          <p:cNvPr id="1135" name="タイトル 231"/>
          <p:cNvSpPr>
            <a:spLocks noGrp="1"/>
          </p:cNvSpPr>
          <p:nvPr>
            <p:ph type="ctrTitle" idx="0"/>
          </p:nvPr>
        </p:nvSpPr>
        <p:spPr>
          <a:xfrm>
            <a:off x="418380" y="1128813"/>
            <a:ext cx="8381246" cy="2538916"/>
          </a:xfrm>
          <a:ln>
            <a:solidFill>
              <a:schemeClr val="tx1"/>
            </a:solidFill>
          </a:ln>
        </p:spPr>
        <p:txBody>
          <a:bodyPr>
            <a:noAutofit/>
          </a:bodyPr>
          <a:lstStyle/>
          <a:p>
            <a:r>
              <a:rPr kumimoji="1" lang="en-US" altLang="ja-JP" sz="4000" dirty="0" err="1"/>
              <a:t>ＩｏＰプロジェクトのこれまでの成果と</a:t>
            </a:r>
            <a:br>
              <a:rPr kumimoji="1" lang="en-US" altLang="ja-JP" sz="4400" dirty="0"/>
            </a:br>
            <a:r>
              <a:rPr kumimoji="1" lang="ja-JP" altLang="en-US" sz="4000" dirty="0"/>
              <a:t>展開枠活用によるさらなる進化</a:t>
            </a:r>
            <a:br>
              <a:rPr kumimoji="1" lang="en-US" altLang="ja-JP" sz="3200" dirty="0"/>
            </a:br>
            <a:endParaRPr kumimoji="1" lang="ja-JP" altLang="en-US" sz="4000" dirty="0"/>
          </a:p>
        </p:txBody>
      </p:sp>
    </p:spTree>
    <p:extLst>
      <p:ext uri="{BB962C8B-B14F-4D97-AF65-F5344CB8AC3E}">
        <p14:creationId xmlns:p14="http://schemas.microsoft.com/office/powerpoint/2010/main" val="392612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71" name="図 1737"/>
          <p:cNvPicPr>
            <a:picLocks noChangeAspect="1"/>
          </p:cNvPicPr>
          <p:nvPr/>
        </p:nvPicPr>
        <p:blipFill>
          <a:blip r:embed="rId1"/>
          <a:stretch>
            <a:fillRect/>
          </a:stretch>
        </p:blipFill>
        <p:spPr>
          <a:xfrm>
            <a:off x="6229649" y="2213943"/>
            <a:ext cx="2867351" cy="1908105"/>
          </a:xfrm>
          <a:prstGeom prst="rect">
            <a:avLst/>
          </a:prstGeom>
        </p:spPr>
      </p:pic>
      <p:grpSp>
        <p:nvGrpSpPr>
          <p:cNvPr id="1372" name="グループ 1037"/>
          <p:cNvGrpSpPr/>
          <p:nvPr/>
        </p:nvGrpSpPr>
        <p:grpSpPr>
          <a:xfrm>
            <a:off x="3657392" y="1899237"/>
            <a:ext cx="2029211" cy="4944114"/>
            <a:chOff x="3657392" y="1899237"/>
            <a:chExt cx="2029211" cy="4944114"/>
          </a:xfrm>
        </p:grpSpPr>
        <p:grpSp>
          <p:nvGrpSpPr>
            <p:cNvPr id="1373" name="グループ 1035"/>
            <p:cNvGrpSpPr/>
            <p:nvPr/>
          </p:nvGrpSpPr>
          <p:grpSpPr>
            <a:xfrm>
              <a:off x="3710642" y="1899237"/>
              <a:ext cx="1975961" cy="4944114"/>
              <a:chOff x="3710642" y="1899237"/>
              <a:chExt cx="1975961" cy="4944114"/>
            </a:xfrm>
          </p:grpSpPr>
          <p:pic>
            <p:nvPicPr>
              <p:cNvPr id="1374" name="図 108"/>
              <p:cNvPicPr>
                <a:picLocks noChangeAspect="1"/>
              </p:cNvPicPr>
              <p:nvPr/>
            </p:nvPicPr>
            <p:blipFill>
              <a:blip r:embed="rId2"/>
              <a:stretch>
                <a:fillRect/>
              </a:stretch>
            </p:blipFill>
            <p:spPr>
              <a:xfrm>
                <a:off x="3710642" y="1899237"/>
                <a:ext cx="1975961" cy="4944114"/>
              </a:xfrm>
              <a:prstGeom prst="rect">
                <a:avLst/>
              </a:prstGeom>
            </p:spPr>
          </p:pic>
          <p:sp>
            <p:nvSpPr>
              <p:cNvPr id="1375" name="四角形 1034"/>
              <p:cNvSpPr/>
              <p:nvPr/>
            </p:nvSpPr>
            <p:spPr>
              <a:xfrm>
                <a:off x="3768689" y="2272135"/>
                <a:ext cx="190500" cy="111080"/>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grpSp>
        <p:sp>
          <p:nvSpPr>
            <p:cNvPr id="1376" name="テキスト 1033"/>
            <p:cNvSpPr txBox="1"/>
            <p:nvPr/>
          </p:nvSpPr>
          <p:spPr>
            <a:xfrm>
              <a:off x="3657392" y="2219951"/>
              <a:ext cx="413094" cy="229939"/>
            </a:xfrm>
            <a:prstGeom prst="rect">
              <a:avLst/>
            </a:prstGeom>
          </p:spPr>
          <p:txBody>
            <a:bodyPr wrap="square">
              <a:spAutoFit/>
            </a:bodyPr>
            <a:lstStyle/>
            <a:p>
              <a:pPr>
                <a:defRPr lang="ja-JP" altLang="en-US"/>
              </a:pPr>
              <a:r>
                <a:rPr lang="ja-JP" altLang="en-US" sz="900" b="1">
                  <a:latin typeface="Meiryo UI"/>
                  <a:ea typeface="Meiryo UI"/>
                </a:rPr>
                <a:t>高知</a:t>
              </a:r>
              <a:endParaRPr>
                <a:latin typeface="Meiryo UI"/>
                <a:ea typeface="Meiryo UI"/>
              </a:endParaRPr>
            </a:p>
          </p:txBody>
        </p:sp>
      </p:grpSp>
      <p:sp>
        <p:nvSpPr>
          <p:cNvPr id="1377" name="テキスト 722"/>
          <p:cNvSpPr txBox="1"/>
          <p:nvPr/>
        </p:nvSpPr>
        <p:spPr>
          <a:xfrm>
            <a:off x="6052091" y="5085053"/>
            <a:ext cx="819878" cy="214551"/>
          </a:xfrm>
          <a:prstGeom prst="rect">
            <a:avLst/>
          </a:prstGeom>
          <a:solidFill>
            <a:schemeClr val="bg1"/>
          </a:solidFill>
        </p:spPr>
        <p:txBody>
          <a:bodyPr wrap="none">
            <a:spAutoFit/>
          </a:bodyPr>
          <a:lstStyle/>
          <a:p>
            <a:pPr algn="l">
              <a:defRPr lang="ja-JP" altLang="en-US"/>
            </a:pPr>
            <a:r>
              <a:rPr lang="ja-JP" altLang="en-US" sz="800" b="0" dirty="0">
                <a:latin typeface="Meiryo UI"/>
                <a:ea typeface="Meiryo UI"/>
              </a:rPr>
              <a:t>微気象(気象庁)</a:t>
            </a:r>
            <a:endParaRPr lang="ja-JP" altLang="en-US" sz="500" b="0" dirty="0">
              <a:latin typeface="Meiryo UI"/>
              <a:ea typeface="Meiryo UI"/>
            </a:endParaRPr>
          </a:p>
        </p:txBody>
      </p:sp>
      <p:pic>
        <p:nvPicPr>
          <p:cNvPr id="1378" name="図 110"/>
          <p:cNvPicPr>
            <a:picLocks noChangeAspect="1"/>
          </p:cNvPicPr>
          <p:nvPr/>
        </p:nvPicPr>
        <p:blipFill>
          <a:blip r:embed="rId3"/>
          <a:stretch>
            <a:fillRect/>
          </a:stretch>
        </p:blipFill>
        <p:spPr>
          <a:xfrm>
            <a:off x="1898512" y="5409434"/>
            <a:ext cx="1808067" cy="1438735"/>
          </a:xfrm>
          <a:prstGeom prst="rect">
            <a:avLst/>
          </a:prstGeom>
          <a:noFill/>
          <a:ln>
            <a:miter/>
          </a:ln>
        </p:spPr>
      </p:pic>
      <p:sp>
        <p:nvSpPr>
          <p:cNvPr id="1379" name="直線 132"/>
          <p:cNvSpPr/>
          <p:nvPr/>
        </p:nvSpPr>
        <p:spPr>
          <a:xfrm flipH="1" flipV="1">
            <a:off x="7370748" y="5439041"/>
            <a:ext cx="0" cy="159474"/>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sp>
      <p:sp>
        <p:nvSpPr>
          <p:cNvPr id="1380" name="タイトル 1"/>
          <p:cNvSpPr>
            <a:spLocks noGrp="1"/>
          </p:cNvSpPr>
          <p:nvPr>
            <p:ph type="title"/>
          </p:nvPr>
        </p:nvSpPr>
        <p:spPr>
          <a:xfrm>
            <a:off x="2310" y="0"/>
            <a:ext cx="9141735" cy="405086"/>
          </a:xfrm>
          <a:solidFill>
            <a:srgbClr val="002060"/>
          </a:solidFill>
        </p:spPr>
        <p:txBody>
          <a:bodyPr>
            <a:normAutofit fontScale="90000"/>
          </a:bodyPr>
          <a:lstStyle/>
          <a:p>
            <a:r>
              <a:rPr kumimoji="1" lang="ja-JP" altLang="en-US" sz="2666" dirty="0">
                <a:solidFill>
                  <a:schemeClr val="bg1"/>
                </a:solidFill>
                <a:latin typeface="Meiryo UI"/>
                <a:ea typeface="Meiryo UI"/>
              </a:rPr>
              <a:t>１－１．IoPプロジェクト　　これまでの取組・実績</a:t>
            </a:r>
            <a:endParaRPr sz="2666">
              <a:solidFill>
                <a:schemeClr val="bg1"/>
              </a:solidFill>
              <a:latin typeface="Meiryo UI"/>
              <a:ea typeface="Meiryo UI"/>
            </a:endParaRPr>
          </a:p>
        </p:txBody>
      </p:sp>
      <p:pic>
        <p:nvPicPr>
          <p:cNvPr id="1381" name="コンテンツ プレースホルダー 4"/>
          <p:cNvPicPr>
            <a:picLocks noGrp="1"/>
          </p:cNvPicPr>
          <p:nvPr>
            <p:ph sz="quarter" idx="13"/>
          </p:nvPr>
        </p:nvPicPr>
        <p:blipFill>
          <a:blip r:embed="rId4"/>
          <a:stretch>
            <a:fillRect/>
          </a:stretch>
        </p:blipFill>
        <p:spPr>
          <a:xfrm>
            <a:off x="114527" y="1934093"/>
            <a:ext cx="3490176" cy="1377004"/>
          </a:xfrm>
          <a:prstGeom prst="rect">
            <a:avLst/>
          </a:prstGeom>
        </p:spPr>
      </p:pic>
      <p:sp>
        <p:nvSpPr>
          <p:cNvPr id="1382" name="テキスト 52"/>
          <p:cNvSpPr txBox="1"/>
          <p:nvPr/>
        </p:nvSpPr>
        <p:spPr>
          <a:xfrm>
            <a:off x="114709" y="1566552"/>
            <a:ext cx="2527446" cy="399217"/>
          </a:xfrm>
          <a:prstGeom prst="rect">
            <a:avLst/>
          </a:prstGeom>
        </p:spPr>
        <p:txBody>
          <a:bodyPr wrap="none">
            <a:spAutoFit/>
          </a:bodyPr>
          <a:lstStyle/>
          <a:p>
            <a:pPr>
              <a:defRPr lang="ja-JP" altLang="en-US"/>
            </a:pPr>
            <a:r>
              <a:rPr lang="ja-JP" altLang="en-US" sz="1000" dirty="0">
                <a:latin typeface="Meiryo UI"/>
                <a:ea typeface="Meiryo UI"/>
              </a:rPr>
              <a:t>1-1)野菜の販売農家戸数は全国的に激減</a:t>
            </a:r>
            <a:endParaRPr lang="ja-JP" altLang="en-US" sz="1100" dirty="0">
              <a:latin typeface="Meiryo UI"/>
              <a:ea typeface="Meiryo UI"/>
            </a:endParaRPr>
          </a:p>
          <a:p>
            <a:pPr>
              <a:defRPr lang="ja-JP" altLang="en-US"/>
            </a:pPr>
            <a:r>
              <a:rPr lang="ja-JP" altLang="en-US" sz="1000" dirty="0">
                <a:latin typeface="Meiryo UI"/>
                <a:ea typeface="Meiryo UI"/>
              </a:rPr>
              <a:t>　　　(高知の割合：1.9％(H27)→2.1％(R2))</a:t>
            </a:r>
            <a:endParaRPr>
              <a:latin typeface="Meiryo UI"/>
              <a:ea typeface="Meiryo UI"/>
            </a:endParaRPr>
          </a:p>
        </p:txBody>
      </p:sp>
      <p:sp>
        <p:nvSpPr>
          <p:cNvPr id="1383" name="テキスト 53"/>
          <p:cNvSpPr txBox="1"/>
          <p:nvPr/>
        </p:nvSpPr>
        <p:spPr>
          <a:xfrm>
            <a:off x="114301" y="3311097"/>
            <a:ext cx="3372353" cy="399217"/>
          </a:xfrm>
          <a:prstGeom prst="rect">
            <a:avLst/>
          </a:prstGeom>
        </p:spPr>
        <p:txBody>
          <a:bodyPr wrap="none">
            <a:spAutoFit/>
          </a:bodyPr>
          <a:lstStyle/>
          <a:p>
            <a:pPr>
              <a:defRPr lang="ja-JP" altLang="en-US"/>
            </a:pPr>
            <a:r>
              <a:rPr lang="ja-JP" altLang="en-US" sz="1000" dirty="0">
                <a:latin typeface="Meiryo UI"/>
                <a:ea typeface="Meiryo UI"/>
              </a:rPr>
              <a:t>1-2)主要野菜(10品目)の生産量は微減の中、高知のシェアやや増</a:t>
            </a:r>
            <a:endParaRPr lang="ja-JP" altLang="en-US" sz="1100" dirty="0">
              <a:latin typeface="Meiryo UI"/>
              <a:ea typeface="Meiryo UI"/>
            </a:endParaRPr>
          </a:p>
          <a:p>
            <a:pPr>
              <a:defRPr lang="ja-JP" altLang="en-US"/>
            </a:pPr>
            <a:r>
              <a:rPr lang="ja-JP" altLang="en-US" sz="1000" dirty="0">
                <a:latin typeface="Meiryo UI"/>
                <a:ea typeface="Meiryo UI"/>
              </a:rPr>
              <a:t>　　　(高知の割合：5.5％(H27)　→　5.6％(R2)　)</a:t>
            </a:r>
            <a:endParaRPr>
              <a:latin typeface="Meiryo UI"/>
              <a:ea typeface="Meiryo UI"/>
            </a:endParaRPr>
          </a:p>
        </p:txBody>
      </p:sp>
      <p:sp>
        <p:nvSpPr>
          <p:cNvPr id="1384" name="テキスト 54"/>
          <p:cNvSpPr txBox="1"/>
          <p:nvPr/>
        </p:nvSpPr>
        <p:spPr>
          <a:xfrm>
            <a:off x="114709" y="5031603"/>
            <a:ext cx="3190350" cy="414605"/>
          </a:xfrm>
          <a:prstGeom prst="rect">
            <a:avLst/>
          </a:prstGeom>
        </p:spPr>
        <p:txBody>
          <a:bodyPr wrap="none">
            <a:spAutoFit/>
          </a:bodyPr>
          <a:lstStyle/>
          <a:p>
            <a:pPr>
              <a:defRPr lang="ja-JP" altLang="en-US"/>
            </a:pPr>
            <a:r>
              <a:rPr lang="ja-JP" altLang="en-US" sz="1100" b="1" u="sng" dirty="0">
                <a:latin typeface="Meiryo UI"/>
                <a:ea typeface="Meiryo UI"/>
              </a:rPr>
              <a:t>1-3)野菜の産出額が全国的に減少する中、高知県は増</a:t>
            </a:r>
            <a:endParaRPr>
              <a:latin typeface="Meiryo UI"/>
              <a:ea typeface="Meiryo UI"/>
            </a:endParaRPr>
          </a:p>
          <a:p>
            <a:pPr>
              <a:defRPr lang="ja-JP" altLang="en-US"/>
            </a:pPr>
            <a:r>
              <a:rPr lang="ja-JP" altLang="en-US" sz="1000" dirty="0">
                <a:latin typeface="Meiryo UI"/>
                <a:ea typeface="Meiryo UI"/>
              </a:rPr>
              <a:t>　　　(高知の割合：2.6％(H27)　→　3.2％(R２)　)</a:t>
            </a:r>
            <a:endParaRPr>
              <a:latin typeface="Meiryo UI"/>
              <a:ea typeface="Meiryo UI"/>
            </a:endParaRPr>
          </a:p>
        </p:txBody>
      </p:sp>
      <p:sp>
        <p:nvSpPr>
          <p:cNvPr id="1385" name="楕円 55"/>
          <p:cNvSpPr/>
          <p:nvPr/>
        </p:nvSpPr>
        <p:spPr>
          <a:xfrm>
            <a:off x="3151263" y="5674621"/>
            <a:ext cx="367450" cy="1162552"/>
          </a:xfrm>
          <a:prstGeom prst="ellipse">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86" name="テキスト 59"/>
          <p:cNvSpPr txBox="1"/>
          <p:nvPr/>
        </p:nvSpPr>
        <p:spPr>
          <a:xfrm>
            <a:off x="3277155" y="1535115"/>
            <a:ext cx="2536325" cy="399217"/>
          </a:xfrm>
          <a:prstGeom prst="rect">
            <a:avLst/>
          </a:prstGeom>
        </p:spPr>
        <p:txBody>
          <a:bodyPr wrap="none">
            <a:spAutoFit/>
          </a:bodyPr>
          <a:lstStyle/>
          <a:p>
            <a:pPr>
              <a:defRPr lang="ja-JP" altLang="en-US"/>
            </a:pPr>
            <a:r>
              <a:rPr lang="ja-JP" altLang="en-US" sz="1000" b="1" dirty="0">
                <a:latin typeface="Meiryo UI"/>
                <a:ea typeface="Meiryo UI"/>
              </a:rPr>
              <a:t>２-1)面積当たりの生産性　高知県が全国1位</a:t>
            </a:r>
            <a:endParaRPr lang="ja-JP" altLang="en-US" sz="1100" b="1" dirty="0">
              <a:latin typeface="Meiryo UI"/>
              <a:ea typeface="Meiryo UI"/>
            </a:endParaRPr>
          </a:p>
          <a:p>
            <a:pPr>
              <a:defRPr lang="ja-JP" altLang="en-US"/>
            </a:pPr>
            <a:r>
              <a:rPr lang="ja-JP" altLang="en-US" sz="1000" b="1" dirty="0">
                <a:latin typeface="Meiryo UI"/>
                <a:ea typeface="Meiryo UI"/>
              </a:rPr>
              <a:t>　(全国平均:125</a:t>
            </a:r>
            <a:r>
              <a:rPr lang="ja-JP" altLang="en-US" sz="800" b="1" dirty="0">
                <a:latin typeface="Meiryo UI"/>
                <a:ea typeface="Meiryo UI"/>
              </a:rPr>
              <a:t>万円/ha</a:t>
            </a:r>
            <a:r>
              <a:rPr lang="ja-JP" altLang="en-US" sz="1000" b="1" dirty="0">
                <a:latin typeface="Meiryo UI"/>
                <a:ea typeface="Meiryo UI"/>
              </a:rPr>
              <a:t>、高知県638</a:t>
            </a:r>
            <a:r>
              <a:rPr lang="ja-JP" altLang="en-US" sz="800" b="1" dirty="0">
                <a:latin typeface="Meiryo UI"/>
                <a:ea typeface="Meiryo UI"/>
              </a:rPr>
              <a:t>万円/ha</a:t>
            </a:r>
            <a:r>
              <a:rPr lang="ja-JP" altLang="en-US" sz="1000" b="1" dirty="0">
                <a:latin typeface="Meiryo UI"/>
                <a:ea typeface="Meiryo UI"/>
              </a:rPr>
              <a:t>)</a:t>
            </a:r>
            <a:endParaRPr>
              <a:latin typeface="Meiryo UI"/>
              <a:ea typeface="Meiryo UI"/>
            </a:endParaRPr>
          </a:p>
        </p:txBody>
      </p:sp>
      <p:sp>
        <p:nvSpPr>
          <p:cNvPr id="1387" name="楕円 60"/>
          <p:cNvSpPr/>
          <p:nvPr/>
        </p:nvSpPr>
        <p:spPr>
          <a:xfrm>
            <a:off x="3756589" y="2412405"/>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88" name="楕円 61"/>
          <p:cNvSpPr/>
          <p:nvPr/>
        </p:nvSpPr>
        <p:spPr>
          <a:xfrm>
            <a:off x="3765491" y="2840761"/>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89" name="楕円 62"/>
          <p:cNvSpPr/>
          <p:nvPr/>
        </p:nvSpPr>
        <p:spPr>
          <a:xfrm>
            <a:off x="3756589" y="3098918"/>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90" name="楕円 63"/>
          <p:cNvSpPr/>
          <p:nvPr/>
        </p:nvSpPr>
        <p:spPr>
          <a:xfrm>
            <a:off x="3765491" y="4858129"/>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91" name="楕円 64"/>
          <p:cNvSpPr/>
          <p:nvPr/>
        </p:nvSpPr>
        <p:spPr>
          <a:xfrm>
            <a:off x="3765491" y="3452843"/>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92" name="楕円 65"/>
          <p:cNvSpPr/>
          <p:nvPr/>
        </p:nvSpPr>
        <p:spPr>
          <a:xfrm>
            <a:off x="3765491" y="3621294"/>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93" name="楕円 66"/>
          <p:cNvSpPr/>
          <p:nvPr/>
        </p:nvSpPr>
        <p:spPr>
          <a:xfrm>
            <a:off x="3756589" y="5643787"/>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94" name="楕円 67"/>
          <p:cNvSpPr/>
          <p:nvPr/>
        </p:nvSpPr>
        <p:spPr>
          <a:xfrm>
            <a:off x="3780644" y="4684228"/>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95" name="楕円 68"/>
          <p:cNvSpPr/>
          <p:nvPr/>
        </p:nvSpPr>
        <p:spPr>
          <a:xfrm>
            <a:off x="3756589" y="6343209"/>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96" name="楕円 70"/>
          <p:cNvSpPr/>
          <p:nvPr/>
        </p:nvSpPr>
        <p:spPr>
          <a:xfrm>
            <a:off x="3756589" y="5198847"/>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97" name="テキスト 71"/>
          <p:cNvSpPr txBox="1"/>
          <p:nvPr/>
        </p:nvSpPr>
        <p:spPr>
          <a:xfrm>
            <a:off x="4557799" y="5563828"/>
            <a:ext cx="914578" cy="783937"/>
          </a:xfrm>
          <a:prstGeom prst="rect">
            <a:avLst/>
          </a:prstGeom>
          <a:solidFill>
            <a:schemeClr val="bg1"/>
          </a:solidFill>
        </p:spPr>
        <p:txBody>
          <a:bodyPr wrap="none">
            <a:spAutoFit/>
          </a:bodyPr>
          <a:lstStyle/>
          <a:p>
            <a:pPr>
              <a:defRPr lang="ja-JP" altLang="en-US"/>
            </a:pPr>
            <a:r>
              <a:rPr lang="ja-JP" altLang="en-US" sz="900">
                <a:latin typeface="Meiryo UI"/>
                <a:ea typeface="Meiryo UI"/>
              </a:rPr>
              <a:t>IoPの取り組み</a:t>
            </a:r>
            <a:endParaRPr>
              <a:latin typeface="Meiryo UI"/>
              <a:ea typeface="Meiryo UI"/>
            </a:endParaRPr>
          </a:p>
          <a:p>
            <a:pPr>
              <a:defRPr lang="ja-JP" altLang="en-US"/>
            </a:pPr>
            <a:r>
              <a:rPr lang="ja-JP" altLang="en-US" sz="900">
                <a:latin typeface="Meiryo UI"/>
                <a:ea typeface="Meiryo UI"/>
              </a:rPr>
              <a:t>(SAWACHI)の</a:t>
            </a:r>
            <a:endParaRPr>
              <a:latin typeface="Meiryo UI"/>
              <a:ea typeface="Meiryo UI"/>
            </a:endParaRPr>
          </a:p>
          <a:p>
            <a:pPr>
              <a:defRPr lang="ja-JP" altLang="en-US"/>
            </a:pPr>
            <a:r>
              <a:rPr lang="ja-JP" altLang="en-US" sz="900">
                <a:latin typeface="Meiryo UI"/>
                <a:ea typeface="Meiryo UI"/>
              </a:rPr>
              <a:t>導入を検討中、</a:t>
            </a:r>
            <a:endParaRPr>
              <a:latin typeface="Meiryo UI"/>
              <a:ea typeface="Meiryo UI"/>
            </a:endParaRPr>
          </a:p>
          <a:p>
            <a:pPr>
              <a:defRPr lang="ja-JP" altLang="en-US"/>
            </a:pPr>
            <a:r>
              <a:rPr lang="ja-JP" altLang="en-US" sz="900">
                <a:latin typeface="Meiryo UI"/>
                <a:ea typeface="Meiryo UI"/>
              </a:rPr>
              <a:t>あるいは興味を</a:t>
            </a:r>
            <a:endParaRPr>
              <a:latin typeface="Meiryo UI"/>
              <a:ea typeface="Meiryo UI"/>
            </a:endParaRPr>
          </a:p>
          <a:p>
            <a:pPr>
              <a:defRPr lang="ja-JP" altLang="en-US"/>
            </a:pPr>
            <a:r>
              <a:rPr lang="ja-JP" altLang="en-US" sz="900">
                <a:latin typeface="Meiryo UI"/>
                <a:ea typeface="Meiryo UI"/>
              </a:rPr>
              <a:t>持っている自治体</a:t>
            </a:r>
            <a:endParaRPr lang="ja-JP" altLang="en-US" sz="1000">
              <a:latin typeface="Meiryo UI"/>
              <a:ea typeface="Meiryo UI"/>
            </a:endParaRPr>
          </a:p>
        </p:txBody>
      </p:sp>
      <p:sp>
        <p:nvSpPr>
          <p:cNvPr id="1398" name="楕円 72"/>
          <p:cNvSpPr/>
          <p:nvPr/>
        </p:nvSpPr>
        <p:spPr>
          <a:xfrm>
            <a:off x="3767623" y="4339380"/>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399" name="楕円 73"/>
          <p:cNvSpPr/>
          <p:nvPr/>
        </p:nvSpPr>
        <p:spPr>
          <a:xfrm>
            <a:off x="3768689" y="3975464"/>
            <a:ext cx="231449" cy="80117"/>
          </a:xfrm>
          <a:prstGeom prst="ellipse">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00" name="テキスト 76"/>
          <p:cNvSpPr txBox="1"/>
          <p:nvPr/>
        </p:nvSpPr>
        <p:spPr>
          <a:xfrm>
            <a:off x="4584901" y="4599297"/>
            <a:ext cx="879066" cy="922437"/>
          </a:xfrm>
          <a:prstGeom prst="rect">
            <a:avLst/>
          </a:prstGeom>
          <a:solidFill>
            <a:schemeClr val="bg1"/>
          </a:solidFill>
        </p:spPr>
        <p:txBody>
          <a:bodyPr wrap="none">
            <a:spAutoFit/>
          </a:bodyPr>
          <a:lstStyle/>
          <a:p>
            <a:pPr>
              <a:defRPr lang="ja-JP" altLang="en-US"/>
            </a:pPr>
            <a:r>
              <a:rPr lang="ja-JP" altLang="en-US" sz="900">
                <a:latin typeface="Meiryo UI"/>
                <a:ea typeface="Meiryo UI"/>
              </a:rPr>
              <a:t>R4年度　</a:t>
            </a:r>
            <a:endParaRPr lang="ja-JP" altLang="en-US" sz="900">
              <a:latin typeface="Meiryo UI"/>
              <a:ea typeface="Meiryo UI"/>
            </a:endParaRPr>
          </a:p>
          <a:p>
            <a:pPr>
              <a:defRPr lang="ja-JP" altLang="en-US"/>
            </a:pPr>
            <a:r>
              <a:rPr lang="ja-JP" altLang="en-US" sz="900">
                <a:latin typeface="Meiryo UI"/>
                <a:ea typeface="Meiryo UI"/>
              </a:rPr>
              <a:t>IoP共創センター</a:t>
            </a:r>
            <a:endParaRPr sz="900">
              <a:latin typeface="Meiryo UI"/>
              <a:ea typeface="Meiryo UI"/>
            </a:endParaRPr>
          </a:p>
          <a:p>
            <a:pPr>
              <a:defRPr lang="ja-JP" altLang="en-US"/>
            </a:pPr>
            <a:r>
              <a:rPr lang="ja-JP" altLang="en-US" sz="900">
                <a:latin typeface="Meiryo UI"/>
                <a:ea typeface="Meiryo UI"/>
              </a:rPr>
              <a:t>(高知大)への</a:t>
            </a:r>
            <a:endParaRPr sz="900">
              <a:latin typeface="Meiryo UI"/>
              <a:ea typeface="Meiryo UI"/>
            </a:endParaRPr>
          </a:p>
          <a:p>
            <a:pPr>
              <a:defRPr lang="ja-JP" altLang="en-US"/>
            </a:pPr>
            <a:r>
              <a:rPr lang="ja-JP" altLang="en-US" sz="900">
                <a:latin typeface="Meiryo UI"/>
                <a:ea typeface="Meiryo UI"/>
              </a:rPr>
              <a:t>研究員の派遣</a:t>
            </a:r>
            <a:endParaRPr sz="900">
              <a:latin typeface="Meiryo UI"/>
              <a:ea typeface="Meiryo UI"/>
            </a:endParaRPr>
          </a:p>
          <a:p>
            <a:pPr>
              <a:defRPr lang="ja-JP" altLang="en-US"/>
            </a:pPr>
            <a:r>
              <a:rPr lang="ja-JP" altLang="en-US" sz="900">
                <a:latin typeface="Meiryo UI"/>
                <a:ea typeface="Meiryo UI"/>
              </a:rPr>
              <a:t>大学間での共同</a:t>
            </a:r>
            <a:endParaRPr>
              <a:latin typeface="Meiryo UI"/>
              <a:ea typeface="Meiryo UI"/>
            </a:endParaRPr>
          </a:p>
          <a:p>
            <a:pPr>
              <a:defRPr lang="ja-JP" altLang="en-US"/>
            </a:pPr>
            <a:r>
              <a:rPr lang="ja-JP" altLang="en-US" sz="900">
                <a:latin typeface="Meiryo UI"/>
                <a:ea typeface="Meiryo UI"/>
              </a:rPr>
              <a:t>研究実施</a:t>
            </a:r>
            <a:endParaRPr>
              <a:latin typeface="Meiryo UI"/>
              <a:ea typeface="Meiryo UI"/>
            </a:endParaRPr>
          </a:p>
        </p:txBody>
      </p:sp>
      <p:sp>
        <p:nvSpPr>
          <p:cNvPr id="1401" name="図形 75"/>
          <p:cNvSpPr/>
          <p:nvPr/>
        </p:nvSpPr>
        <p:spPr>
          <a:xfrm>
            <a:off x="4528422" y="4465605"/>
            <a:ext cx="167329" cy="164404"/>
          </a:xfrm>
          <a:prstGeom prst="star5">
            <a:avLst/>
          </a:prstGeom>
          <a:solidFill>
            <a:srgbClr val="FF0000"/>
          </a:solidFill>
          <a:ln w="127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02" name="楕円 69"/>
          <p:cNvSpPr/>
          <p:nvPr/>
        </p:nvSpPr>
        <p:spPr>
          <a:xfrm>
            <a:off x="4385047" y="5461980"/>
            <a:ext cx="286751" cy="114077"/>
          </a:xfrm>
          <a:prstGeom prst="ellipse">
            <a:avLst/>
          </a:prstGeom>
          <a:solidFill>
            <a:schemeClr val="bg1"/>
          </a:solid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03" name="テキスト 78"/>
          <p:cNvSpPr txBox="1"/>
          <p:nvPr/>
        </p:nvSpPr>
        <p:spPr>
          <a:xfrm>
            <a:off x="5955923" y="1539846"/>
            <a:ext cx="2966916" cy="399217"/>
          </a:xfrm>
          <a:prstGeom prst="rect">
            <a:avLst/>
          </a:prstGeom>
        </p:spPr>
        <p:txBody>
          <a:bodyPr wrap="none">
            <a:spAutoFit/>
          </a:bodyPr>
          <a:lstStyle/>
          <a:p>
            <a:pPr>
              <a:defRPr lang="ja-JP" altLang="en-US"/>
            </a:pPr>
            <a:r>
              <a:rPr lang="ja-JP" altLang="en-US" sz="1000" b="1" dirty="0">
                <a:latin typeface="Meiryo UI"/>
                <a:ea typeface="Meiryo UI"/>
              </a:rPr>
              <a:t>２-2)データ駆動型農業　県内1,500戸に定着（R3)</a:t>
            </a:r>
            <a:endParaRPr lang="ja-JP" altLang="en-US" sz="1100" b="1" dirty="0">
              <a:latin typeface="Meiryo UI"/>
              <a:ea typeface="Meiryo UI"/>
            </a:endParaRPr>
          </a:p>
          <a:p>
            <a:pPr>
              <a:defRPr lang="ja-JP" altLang="en-US"/>
            </a:pPr>
            <a:r>
              <a:rPr lang="ja-JP" altLang="en-US" sz="1000" b="1" dirty="0">
                <a:latin typeface="Meiryo UI"/>
                <a:ea typeface="Meiryo UI"/>
              </a:rPr>
              <a:t>　　　IoP生理生態AI：ナス、ニラで完成→多品目へ展開</a:t>
            </a:r>
            <a:endParaRPr>
              <a:latin typeface="Meiryo UI"/>
              <a:ea typeface="Meiryo UI"/>
            </a:endParaRPr>
          </a:p>
        </p:txBody>
      </p:sp>
      <p:sp>
        <p:nvSpPr>
          <p:cNvPr id="1404" name="図形 79"/>
          <p:cNvSpPr/>
          <p:nvPr/>
        </p:nvSpPr>
        <p:spPr>
          <a:xfrm>
            <a:off x="6273619" y="2454422"/>
            <a:ext cx="922648" cy="765192"/>
          </a:xfrm>
          <a:prstGeom prst="flowChartAlternateProcess">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05" name="図形 80"/>
          <p:cNvSpPr/>
          <p:nvPr/>
        </p:nvSpPr>
        <p:spPr>
          <a:xfrm>
            <a:off x="8374394" y="3249715"/>
            <a:ext cx="670858" cy="886014"/>
          </a:xfrm>
          <a:prstGeom prst="flowChartAlternateProcess">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06" name="図形 81"/>
          <p:cNvSpPr/>
          <p:nvPr/>
        </p:nvSpPr>
        <p:spPr>
          <a:xfrm>
            <a:off x="7237588" y="2458434"/>
            <a:ext cx="922648" cy="770157"/>
          </a:xfrm>
          <a:prstGeom prst="flowChartAlternateProcess">
            <a:avLst/>
          </a:prstGeom>
          <a:noFill/>
          <a:ln w="25400" cap="flat" cmpd="sng" algn="ctr">
            <a:solidFill>
              <a:srgbClr val="FF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07" name="図形 82"/>
          <p:cNvSpPr/>
          <p:nvPr/>
        </p:nvSpPr>
        <p:spPr>
          <a:xfrm>
            <a:off x="6985793" y="3258681"/>
            <a:ext cx="694248" cy="882527"/>
          </a:xfrm>
          <a:prstGeom prst="flowChartAlternateProcess">
            <a:avLst/>
          </a:prstGeom>
          <a:noFill/>
          <a:ln w="25400" cap="flat" cmpd="sng" algn="ctr">
            <a:solidFill>
              <a:srgbClr val="FF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08" name="図形 83"/>
          <p:cNvSpPr/>
          <p:nvPr/>
        </p:nvSpPr>
        <p:spPr>
          <a:xfrm>
            <a:off x="6311719" y="3258681"/>
            <a:ext cx="645681" cy="882527"/>
          </a:xfrm>
          <a:prstGeom prst="flowChartAlternateProcess">
            <a:avLst/>
          </a:prstGeom>
          <a:noFill/>
          <a:ln w="25400" cap="flat" cmpd="sng" algn="ctr">
            <a:solidFill>
              <a:srgbClr val="FF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09" name="図形 84"/>
          <p:cNvSpPr/>
          <p:nvPr/>
        </p:nvSpPr>
        <p:spPr>
          <a:xfrm>
            <a:off x="5867637" y="2036985"/>
            <a:ext cx="244950" cy="112821"/>
          </a:xfrm>
          <a:prstGeom prst="flowChartAlternateProcess">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10" name="図形 85"/>
          <p:cNvSpPr/>
          <p:nvPr/>
        </p:nvSpPr>
        <p:spPr>
          <a:xfrm>
            <a:off x="6868868" y="2033230"/>
            <a:ext cx="244950" cy="112821"/>
          </a:xfrm>
          <a:prstGeom prst="flowChartAlternateProcess">
            <a:avLst/>
          </a:prstGeom>
          <a:noFill/>
          <a:ln w="25400" cap="flat" cmpd="sng" algn="ctr">
            <a:solidFill>
              <a:srgbClr val="FF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11" name="図形 86"/>
          <p:cNvSpPr/>
          <p:nvPr/>
        </p:nvSpPr>
        <p:spPr>
          <a:xfrm>
            <a:off x="6628963" y="4276898"/>
            <a:ext cx="631767" cy="150691"/>
          </a:xfrm>
          <a:prstGeom prst="flowChartAlternateProcess">
            <a:avLst/>
          </a:prstGeom>
          <a:noFill/>
          <a:ln w="25400" cap="flat" cmpd="sng" algn="ctr">
            <a:solidFill>
              <a:srgbClr val="00B05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000" b="1">
                <a:solidFill>
                  <a:srgbClr val="008000"/>
                </a:solidFill>
                <a:latin typeface="Meiryo UI"/>
                <a:ea typeface="Meiryo UI"/>
              </a:rPr>
              <a:t>イチゴ</a:t>
            </a:r>
            <a:endParaRPr>
              <a:latin typeface="Meiryo UI"/>
              <a:ea typeface="Meiryo UI"/>
            </a:endParaRPr>
          </a:p>
        </p:txBody>
      </p:sp>
      <p:sp>
        <p:nvSpPr>
          <p:cNvPr id="1412" name="図形 87"/>
          <p:cNvSpPr/>
          <p:nvPr/>
        </p:nvSpPr>
        <p:spPr>
          <a:xfrm>
            <a:off x="7322640" y="4278607"/>
            <a:ext cx="631767" cy="150691"/>
          </a:xfrm>
          <a:prstGeom prst="flowChartAlternateProcess">
            <a:avLst/>
          </a:prstGeom>
          <a:noFill/>
          <a:ln w="25400" cap="flat" cmpd="sng" algn="ctr">
            <a:solidFill>
              <a:srgbClr val="00B05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000" b="1">
                <a:solidFill>
                  <a:srgbClr val="008000"/>
                </a:solidFill>
                <a:latin typeface="Meiryo UI"/>
                <a:ea typeface="Meiryo UI"/>
              </a:rPr>
              <a:t>ﾎｳﾚﾝｿｳ</a:t>
            </a:r>
            <a:endParaRPr>
              <a:latin typeface="Meiryo UI"/>
              <a:ea typeface="Meiryo UI"/>
            </a:endParaRPr>
          </a:p>
        </p:txBody>
      </p:sp>
      <p:sp>
        <p:nvSpPr>
          <p:cNvPr id="1413" name="図形 88"/>
          <p:cNvSpPr/>
          <p:nvPr/>
        </p:nvSpPr>
        <p:spPr>
          <a:xfrm>
            <a:off x="8035457" y="4278607"/>
            <a:ext cx="631767" cy="150691"/>
          </a:xfrm>
          <a:prstGeom prst="flowChartAlternateProcess">
            <a:avLst/>
          </a:prstGeom>
          <a:noFill/>
          <a:ln w="25400" cap="flat" cmpd="sng" algn="ctr">
            <a:solidFill>
              <a:srgbClr val="00B05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000" b="1">
                <a:solidFill>
                  <a:srgbClr val="008000"/>
                </a:solidFill>
                <a:latin typeface="Meiryo UI"/>
                <a:ea typeface="Meiryo UI"/>
              </a:rPr>
              <a:t>ネギ</a:t>
            </a:r>
            <a:endParaRPr>
              <a:latin typeface="Meiryo UI"/>
              <a:ea typeface="Meiryo UI"/>
            </a:endParaRPr>
          </a:p>
        </p:txBody>
      </p:sp>
      <p:sp>
        <p:nvSpPr>
          <p:cNvPr id="1414" name="テキスト 89"/>
          <p:cNvSpPr txBox="1"/>
          <p:nvPr/>
        </p:nvSpPr>
        <p:spPr>
          <a:xfrm>
            <a:off x="5803098" y="2559860"/>
            <a:ext cx="310863" cy="1502083"/>
          </a:xfrm>
          <a:prstGeom prst="rect">
            <a:avLst/>
          </a:prstGeom>
        </p:spPr>
        <p:txBody>
          <a:bodyPr vert="eaVert" wrap="none">
            <a:spAutoFit/>
          </a:bodyPr>
          <a:lstStyle/>
          <a:p>
            <a:pPr>
              <a:defRPr lang="ja-JP" altLang="en-US"/>
            </a:pPr>
            <a:r>
              <a:rPr lang="ja-JP" altLang="en-US" sz="1000">
                <a:latin typeface="Meiryo UI"/>
                <a:ea typeface="Meiryo UI"/>
              </a:rPr>
              <a:t>高知の産学官連携で開発</a:t>
            </a:r>
            <a:endParaRPr>
              <a:latin typeface="Meiryo UI"/>
              <a:ea typeface="Meiryo UI"/>
            </a:endParaRPr>
          </a:p>
        </p:txBody>
      </p:sp>
      <p:sp>
        <p:nvSpPr>
          <p:cNvPr id="1415" name="図形 90"/>
          <p:cNvSpPr/>
          <p:nvPr/>
        </p:nvSpPr>
        <p:spPr>
          <a:xfrm rot="5400000">
            <a:off x="5259210" y="3202483"/>
            <a:ext cx="1708993" cy="165587"/>
          </a:xfrm>
          <a:prstGeom prst="flowChartMerge">
            <a:avLst/>
          </a:prstGeom>
          <a:solidFill>
            <a:srgbClr val="D4F3B5"/>
          </a:solidFill>
          <a:ln w="9525" cap="flat" cmpd="sng" algn="ctr">
            <a:solidFill>
              <a:schemeClr val="accent6">
                <a:lumMod val="7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16" name="テキスト 91"/>
          <p:cNvSpPr txBox="1"/>
          <p:nvPr/>
        </p:nvSpPr>
        <p:spPr>
          <a:xfrm>
            <a:off x="8599209" y="4210588"/>
            <a:ext cx="500264" cy="306884"/>
          </a:xfrm>
          <a:prstGeom prst="rect">
            <a:avLst/>
          </a:prstGeom>
        </p:spPr>
        <p:txBody>
          <a:bodyPr wrap="none">
            <a:spAutoFit/>
          </a:bodyPr>
          <a:lstStyle/>
          <a:p>
            <a:pPr>
              <a:defRPr lang="ja-JP" altLang="en-US"/>
            </a:pPr>
            <a:r>
              <a:rPr lang="ja-JP" altLang="en-US" sz="1400">
                <a:latin typeface="Meiryo UI"/>
                <a:ea typeface="Meiryo UI"/>
              </a:rPr>
              <a:t>・・・・</a:t>
            </a:r>
            <a:endParaRPr lang="ja-JP" altLang="en-US">
              <a:latin typeface="Meiryo UI"/>
              <a:ea typeface="Meiryo UI"/>
            </a:endParaRPr>
          </a:p>
        </p:txBody>
      </p:sp>
      <p:sp>
        <p:nvSpPr>
          <p:cNvPr id="1417" name="テキスト 92"/>
          <p:cNvSpPr txBox="1"/>
          <p:nvPr/>
        </p:nvSpPr>
        <p:spPr>
          <a:xfrm>
            <a:off x="5746480" y="4164315"/>
            <a:ext cx="836155" cy="368439"/>
          </a:xfrm>
          <a:prstGeom prst="rect">
            <a:avLst/>
          </a:prstGeom>
        </p:spPr>
        <p:txBody>
          <a:bodyPr wrap="none">
            <a:spAutoFit/>
          </a:bodyPr>
          <a:lstStyle/>
          <a:p>
            <a:pPr>
              <a:defRPr lang="ja-JP" altLang="en-US"/>
            </a:pPr>
            <a:r>
              <a:rPr lang="ja-JP" altLang="en-US" sz="900">
                <a:latin typeface="Meiryo UI"/>
                <a:ea typeface="Meiryo UI"/>
              </a:rPr>
              <a:t>福岡､広島等</a:t>
            </a:r>
            <a:endParaRPr>
              <a:latin typeface="Meiryo UI"/>
              <a:ea typeface="Meiryo UI"/>
            </a:endParaRPr>
          </a:p>
          <a:p>
            <a:pPr>
              <a:defRPr lang="ja-JP" altLang="en-US"/>
            </a:pPr>
            <a:r>
              <a:rPr lang="ja-JP" altLang="en-US" sz="900">
                <a:latin typeface="Meiryo UI"/>
                <a:ea typeface="Meiryo UI"/>
              </a:rPr>
              <a:t>との連携で開発</a:t>
            </a:r>
            <a:endParaRPr>
              <a:latin typeface="Meiryo UI"/>
              <a:ea typeface="Meiryo UI"/>
            </a:endParaRPr>
          </a:p>
        </p:txBody>
      </p:sp>
      <p:sp>
        <p:nvSpPr>
          <p:cNvPr id="1418" name="テキスト 93"/>
          <p:cNvSpPr txBox="1"/>
          <p:nvPr/>
        </p:nvSpPr>
        <p:spPr>
          <a:xfrm>
            <a:off x="6081607" y="1969701"/>
            <a:ext cx="673389" cy="229939"/>
          </a:xfrm>
          <a:prstGeom prst="rect">
            <a:avLst/>
          </a:prstGeom>
        </p:spPr>
        <p:txBody>
          <a:bodyPr wrap="none">
            <a:spAutoFit/>
          </a:bodyPr>
          <a:lstStyle/>
          <a:p>
            <a:pPr>
              <a:defRPr lang="ja-JP" altLang="en-US"/>
            </a:pPr>
            <a:r>
              <a:rPr lang="ja-JP" altLang="en-US" sz="900">
                <a:latin typeface="Meiryo UI"/>
                <a:ea typeface="Meiryo UI"/>
              </a:rPr>
              <a:t>:R3開発済</a:t>
            </a:r>
            <a:endParaRPr>
              <a:latin typeface="Meiryo UI"/>
              <a:ea typeface="Meiryo UI"/>
            </a:endParaRPr>
          </a:p>
        </p:txBody>
      </p:sp>
      <p:sp>
        <p:nvSpPr>
          <p:cNvPr id="1419" name="テキスト 94"/>
          <p:cNvSpPr txBox="1"/>
          <p:nvPr/>
        </p:nvSpPr>
        <p:spPr>
          <a:xfrm>
            <a:off x="7083319" y="1956867"/>
            <a:ext cx="760690" cy="229939"/>
          </a:xfrm>
          <a:prstGeom prst="rect">
            <a:avLst/>
          </a:prstGeom>
        </p:spPr>
        <p:txBody>
          <a:bodyPr wrap="none">
            <a:spAutoFit/>
          </a:bodyPr>
          <a:lstStyle/>
          <a:p>
            <a:pPr>
              <a:defRPr lang="ja-JP" altLang="en-US"/>
            </a:pPr>
            <a:r>
              <a:rPr lang="ja-JP" altLang="en-US" sz="900">
                <a:latin typeface="Meiryo UI"/>
                <a:ea typeface="Meiryo UI"/>
              </a:rPr>
              <a:t>:R4～開発へ</a:t>
            </a:r>
            <a:endParaRPr>
              <a:latin typeface="Meiryo UI"/>
              <a:ea typeface="Meiryo UI"/>
            </a:endParaRPr>
          </a:p>
        </p:txBody>
      </p:sp>
      <p:sp>
        <p:nvSpPr>
          <p:cNvPr id="1420" name="図形 95"/>
          <p:cNvSpPr/>
          <p:nvPr/>
        </p:nvSpPr>
        <p:spPr>
          <a:xfrm>
            <a:off x="7866958" y="2025394"/>
            <a:ext cx="244950" cy="112821"/>
          </a:xfrm>
          <a:prstGeom prst="flowChartAlternateProcess">
            <a:avLst/>
          </a:prstGeom>
          <a:noFill/>
          <a:ln w="25400" cap="flat" cmpd="sng" algn="ctr">
            <a:solidFill>
              <a:srgbClr val="00B05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21" name="テキスト 96"/>
          <p:cNvSpPr txBox="1"/>
          <p:nvPr/>
        </p:nvSpPr>
        <p:spPr>
          <a:xfrm>
            <a:off x="8395851" y="1863116"/>
            <a:ext cx="683746" cy="337661"/>
          </a:xfrm>
          <a:prstGeom prst="rect">
            <a:avLst/>
          </a:prstGeom>
        </p:spPr>
        <p:txBody>
          <a:bodyPr wrap="none">
            <a:spAutoFit/>
          </a:bodyPr>
          <a:lstStyle/>
          <a:p>
            <a:pPr>
              <a:defRPr lang="ja-JP" altLang="en-US"/>
            </a:pPr>
            <a:r>
              <a:rPr lang="ja-JP" altLang="en-US" sz="800">
                <a:latin typeface="Meiryo UI"/>
                <a:ea typeface="Meiryo UI"/>
              </a:rPr>
              <a:t>他自治体との</a:t>
            </a:r>
            <a:endParaRPr>
              <a:latin typeface="Meiryo UI"/>
              <a:ea typeface="Meiryo UI"/>
            </a:endParaRPr>
          </a:p>
          <a:p>
            <a:pPr>
              <a:defRPr lang="ja-JP" altLang="en-US"/>
            </a:pPr>
            <a:r>
              <a:rPr lang="ja-JP" altLang="en-US" sz="800">
                <a:latin typeface="Meiryo UI"/>
                <a:ea typeface="Meiryo UI"/>
              </a:rPr>
              <a:t>連携で展開</a:t>
            </a:r>
            <a:endParaRPr lang="ja-JP" altLang="en-US" sz="900">
              <a:latin typeface="Meiryo UI"/>
              <a:ea typeface="Meiryo UI"/>
            </a:endParaRPr>
          </a:p>
        </p:txBody>
      </p:sp>
      <p:sp>
        <p:nvSpPr>
          <p:cNvPr id="1422" name="テキスト 97"/>
          <p:cNvSpPr txBox="1"/>
          <p:nvPr/>
        </p:nvSpPr>
        <p:spPr>
          <a:xfrm>
            <a:off x="8035087" y="1966835"/>
            <a:ext cx="460313" cy="229939"/>
          </a:xfrm>
          <a:prstGeom prst="rect">
            <a:avLst/>
          </a:prstGeom>
        </p:spPr>
        <p:txBody>
          <a:bodyPr wrap="none">
            <a:spAutoFit/>
          </a:bodyPr>
          <a:lstStyle/>
          <a:p>
            <a:pPr>
              <a:defRPr lang="ja-JP" altLang="en-US"/>
            </a:pPr>
            <a:r>
              <a:rPr lang="ja-JP" altLang="en-US" sz="900">
                <a:latin typeface="Meiryo UI"/>
                <a:ea typeface="Meiryo UI"/>
              </a:rPr>
              <a:t>:R4～</a:t>
            </a:r>
            <a:endParaRPr>
              <a:latin typeface="Meiryo UI"/>
              <a:ea typeface="Meiryo UI"/>
            </a:endParaRPr>
          </a:p>
        </p:txBody>
      </p:sp>
      <p:sp>
        <p:nvSpPr>
          <p:cNvPr id="1423" name="テキスト 98"/>
          <p:cNvSpPr txBox="1"/>
          <p:nvPr/>
        </p:nvSpPr>
        <p:spPr>
          <a:xfrm>
            <a:off x="5751911" y="4571138"/>
            <a:ext cx="3101568" cy="399217"/>
          </a:xfrm>
          <a:prstGeom prst="rect">
            <a:avLst/>
          </a:prstGeom>
        </p:spPr>
        <p:txBody>
          <a:bodyPr wrap="none">
            <a:spAutoFit/>
          </a:bodyPr>
          <a:lstStyle/>
          <a:p>
            <a:pPr>
              <a:defRPr lang="ja-JP" altLang="en-US"/>
            </a:pPr>
            <a:r>
              <a:rPr lang="ja-JP" altLang="en-US" sz="1000" b="1">
                <a:latin typeface="Meiryo UI"/>
                <a:ea typeface="Meiryo UI"/>
              </a:rPr>
              <a:t>3)IoPクラウド(SAWACHI)　</a:t>
            </a:r>
            <a:r>
              <a:rPr lang="ja-JP" altLang="en-US" sz="900" b="1">
                <a:latin typeface="Meiryo UI"/>
                <a:ea typeface="Meiryo UI"/>
              </a:rPr>
              <a:t>唯一無二のプラットフォーム完成</a:t>
            </a:r>
            <a:endParaRPr lang="ja-JP" altLang="en-US" sz="1100" b="1">
              <a:latin typeface="Meiryo UI"/>
              <a:ea typeface="Meiryo UI"/>
            </a:endParaRPr>
          </a:p>
          <a:p>
            <a:pPr>
              <a:defRPr lang="ja-JP" altLang="en-US"/>
            </a:pPr>
            <a:r>
              <a:rPr lang="ja-JP" altLang="en-US" sz="1000" b="1">
                <a:latin typeface="Meiryo UI"/>
                <a:ea typeface="Meiryo UI"/>
              </a:rPr>
              <a:t>　　　</a:t>
            </a:r>
            <a:endParaRPr>
              <a:latin typeface="Meiryo UI"/>
              <a:ea typeface="Meiryo UI"/>
            </a:endParaRPr>
          </a:p>
        </p:txBody>
      </p:sp>
      <p:pic>
        <p:nvPicPr>
          <p:cNvPr id="1424" name="図 100"/>
          <p:cNvPicPr>
            <a:picLocks noChangeAspect="1"/>
          </p:cNvPicPr>
          <p:nvPr/>
        </p:nvPicPr>
        <p:blipFill>
          <a:blip r:embed="rId5"/>
          <a:stretch>
            <a:fillRect/>
          </a:stretch>
        </p:blipFill>
        <p:spPr>
          <a:xfrm>
            <a:off x="6903868" y="4927924"/>
            <a:ext cx="899580" cy="540527"/>
          </a:xfrm>
          <a:prstGeom prst="rect">
            <a:avLst/>
          </a:prstGeom>
        </p:spPr>
      </p:pic>
      <p:pic>
        <p:nvPicPr>
          <p:cNvPr id="1425" name="図 713"/>
          <p:cNvPicPr>
            <a:picLocks noChangeAspect="1"/>
          </p:cNvPicPr>
          <p:nvPr/>
        </p:nvPicPr>
        <p:blipFill>
          <a:blip r:embed="rId6"/>
          <a:stretch>
            <a:fillRect/>
          </a:stretch>
        </p:blipFill>
        <p:spPr>
          <a:xfrm flipH="1">
            <a:off x="6349187" y="7650154"/>
            <a:ext cx="212230" cy="217277"/>
          </a:xfrm>
          <a:prstGeom prst="rect">
            <a:avLst/>
          </a:prstGeom>
          <a:solidFill>
            <a:schemeClr val="bg1"/>
          </a:solidFill>
        </p:spPr>
      </p:pic>
      <p:pic>
        <p:nvPicPr>
          <p:cNvPr id="1426" name="図 715"/>
          <p:cNvPicPr>
            <a:picLocks noChangeAspect="1"/>
          </p:cNvPicPr>
          <p:nvPr/>
        </p:nvPicPr>
        <p:blipFill>
          <a:blip r:embed="rId7"/>
          <a:stretch>
            <a:fillRect/>
          </a:stretch>
        </p:blipFill>
        <p:spPr>
          <a:xfrm>
            <a:off x="6940292" y="5803768"/>
            <a:ext cx="276068" cy="226928"/>
          </a:xfrm>
          <a:prstGeom prst="rect">
            <a:avLst/>
          </a:prstGeom>
          <a:solidFill>
            <a:schemeClr val="bg1"/>
          </a:solidFill>
        </p:spPr>
      </p:pic>
      <p:pic>
        <p:nvPicPr>
          <p:cNvPr id="1427" name="図 716"/>
          <p:cNvPicPr>
            <a:picLocks noChangeAspect="1"/>
          </p:cNvPicPr>
          <p:nvPr/>
        </p:nvPicPr>
        <p:blipFill>
          <a:blip r:embed="rId8"/>
          <a:stretch>
            <a:fillRect/>
          </a:stretch>
        </p:blipFill>
        <p:spPr>
          <a:xfrm>
            <a:off x="5798019" y="5862414"/>
            <a:ext cx="249233" cy="266387"/>
          </a:xfrm>
          <a:prstGeom prst="rect">
            <a:avLst/>
          </a:prstGeom>
          <a:solidFill>
            <a:schemeClr val="bg1"/>
          </a:solidFill>
        </p:spPr>
      </p:pic>
      <p:pic>
        <p:nvPicPr>
          <p:cNvPr id="1428" name="図 717"/>
          <p:cNvPicPr>
            <a:picLocks noChangeAspect="1"/>
          </p:cNvPicPr>
          <p:nvPr/>
        </p:nvPicPr>
        <p:blipFill>
          <a:blip r:embed="rId9"/>
          <a:stretch>
            <a:fillRect/>
          </a:stretch>
        </p:blipFill>
        <p:spPr>
          <a:xfrm>
            <a:off x="8826044" y="5764996"/>
            <a:ext cx="309786" cy="349355"/>
          </a:xfrm>
          <a:prstGeom prst="rect">
            <a:avLst/>
          </a:prstGeom>
          <a:solidFill>
            <a:schemeClr val="bg1"/>
          </a:solidFill>
        </p:spPr>
      </p:pic>
      <p:pic>
        <p:nvPicPr>
          <p:cNvPr id="1429" name="図 718"/>
          <p:cNvPicPr>
            <a:picLocks noChangeAspect="1"/>
          </p:cNvPicPr>
          <p:nvPr/>
        </p:nvPicPr>
        <p:blipFill>
          <a:blip r:embed="rId10"/>
          <a:stretch>
            <a:fillRect/>
          </a:stretch>
        </p:blipFill>
        <p:spPr>
          <a:xfrm>
            <a:off x="6334760" y="7995097"/>
            <a:ext cx="245697" cy="232013"/>
          </a:xfrm>
          <a:prstGeom prst="rect">
            <a:avLst/>
          </a:prstGeom>
          <a:solidFill>
            <a:schemeClr val="bg1"/>
          </a:solidFill>
        </p:spPr>
      </p:pic>
      <p:sp>
        <p:nvSpPr>
          <p:cNvPr id="1430" name="テキスト 723"/>
          <p:cNvSpPr txBox="1"/>
          <p:nvPr/>
        </p:nvSpPr>
        <p:spPr>
          <a:xfrm>
            <a:off x="7869420" y="5076151"/>
            <a:ext cx="819878" cy="460772"/>
          </a:xfrm>
          <a:prstGeom prst="rect">
            <a:avLst/>
          </a:prstGeom>
          <a:solidFill>
            <a:schemeClr val="bg1"/>
          </a:solidFill>
        </p:spPr>
        <p:txBody>
          <a:bodyPr wrap="none">
            <a:spAutoFit/>
          </a:bodyPr>
          <a:lstStyle/>
          <a:p>
            <a:pPr algn="l">
              <a:defRPr lang="ja-JP" altLang="en-US"/>
            </a:pPr>
            <a:r>
              <a:rPr lang="ja-JP" altLang="en-US" sz="800" b="0">
                <a:latin typeface="Meiryo UI"/>
                <a:ea typeface="Meiryo UI"/>
              </a:rPr>
              <a:t>ハウス内環境・</a:t>
            </a:r>
            <a:endParaRPr lang="ja-JP" altLang="en-US" sz="500" b="0">
              <a:latin typeface="Meiryo UI"/>
              <a:ea typeface="Meiryo UI"/>
            </a:endParaRPr>
          </a:p>
          <a:p>
            <a:pPr algn="l">
              <a:defRPr lang="ja-JP" altLang="en-US"/>
            </a:pPr>
            <a:r>
              <a:rPr lang="ja-JP" altLang="en-US" sz="800" b="0">
                <a:latin typeface="Meiryo UI"/>
                <a:ea typeface="Meiryo UI"/>
              </a:rPr>
              <a:t>機器稼働・エネル</a:t>
            </a:r>
            <a:endParaRPr>
              <a:latin typeface="Meiryo UI"/>
              <a:ea typeface="Meiryo UI"/>
            </a:endParaRPr>
          </a:p>
          <a:p>
            <a:pPr algn="l">
              <a:defRPr lang="ja-JP" altLang="en-US"/>
            </a:pPr>
            <a:r>
              <a:rPr lang="ja-JP" altLang="en-US" sz="800" b="0">
                <a:latin typeface="Meiryo UI"/>
                <a:ea typeface="Meiryo UI"/>
              </a:rPr>
              <a:t>ギー・画像データ</a:t>
            </a:r>
            <a:endParaRPr>
              <a:latin typeface="Meiryo UI"/>
              <a:ea typeface="Meiryo UI"/>
            </a:endParaRPr>
          </a:p>
        </p:txBody>
      </p:sp>
      <p:sp>
        <p:nvSpPr>
          <p:cNvPr id="1431" name="テキスト 724"/>
          <p:cNvSpPr txBox="1"/>
          <p:nvPr/>
        </p:nvSpPr>
        <p:spPr>
          <a:xfrm>
            <a:off x="7216360" y="5768510"/>
            <a:ext cx="737015" cy="460772"/>
          </a:xfrm>
          <a:prstGeom prst="rect">
            <a:avLst/>
          </a:prstGeom>
          <a:solidFill>
            <a:schemeClr val="bg1"/>
          </a:solidFill>
        </p:spPr>
        <p:txBody>
          <a:bodyPr wrap="none">
            <a:spAutoFit/>
          </a:bodyPr>
          <a:lstStyle/>
          <a:p>
            <a:pPr algn="l">
              <a:defRPr lang="ja-JP" altLang="en-US"/>
            </a:pPr>
            <a:r>
              <a:rPr lang="ja-JP" altLang="en-US" sz="800" b="1">
                <a:latin typeface="Meiryo UI"/>
                <a:ea typeface="Meiryo UI"/>
              </a:rPr>
              <a:t>作物生理生態</a:t>
            </a:r>
            <a:endParaRPr lang="ja-JP" altLang="en-US" sz="500" b="1">
              <a:latin typeface="Meiryo UI"/>
              <a:ea typeface="Meiryo UI"/>
            </a:endParaRPr>
          </a:p>
          <a:p>
            <a:pPr algn="l">
              <a:defRPr lang="ja-JP" altLang="en-US"/>
            </a:pPr>
            <a:r>
              <a:rPr lang="ja-JP" altLang="en-US" sz="800" b="1">
                <a:latin typeface="Meiryo UI"/>
                <a:ea typeface="Meiryo UI"/>
              </a:rPr>
              <a:t>営農支援AI</a:t>
            </a:r>
            <a:endParaRPr>
              <a:latin typeface="Meiryo UI"/>
              <a:ea typeface="Meiryo UI"/>
            </a:endParaRPr>
          </a:p>
          <a:p>
            <a:pPr algn="l">
              <a:defRPr lang="ja-JP" altLang="en-US"/>
            </a:pPr>
            <a:r>
              <a:rPr lang="ja-JP" altLang="en-US" sz="800" b="1">
                <a:latin typeface="Meiryo UI"/>
                <a:ea typeface="Meiryo UI"/>
              </a:rPr>
              <a:t>エンジン</a:t>
            </a:r>
            <a:endParaRPr>
              <a:latin typeface="Meiryo UI"/>
              <a:ea typeface="Meiryo UI"/>
            </a:endParaRPr>
          </a:p>
        </p:txBody>
      </p:sp>
      <p:sp>
        <p:nvSpPr>
          <p:cNvPr id="1432" name="テキスト 726"/>
          <p:cNvSpPr txBox="1"/>
          <p:nvPr/>
        </p:nvSpPr>
        <p:spPr>
          <a:xfrm>
            <a:off x="6142203" y="5827603"/>
            <a:ext cx="624558" cy="337661"/>
          </a:xfrm>
          <a:prstGeom prst="rect">
            <a:avLst/>
          </a:prstGeom>
          <a:solidFill>
            <a:schemeClr val="bg1"/>
          </a:solidFill>
        </p:spPr>
        <p:txBody>
          <a:bodyPr wrap="none">
            <a:spAutoFit/>
          </a:bodyPr>
          <a:lstStyle/>
          <a:p>
            <a:pPr algn="l">
              <a:defRPr lang="ja-JP" altLang="en-US"/>
            </a:pPr>
            <a:r>
              <a:rPr lang="ja-JP" altLang="en-US" sz="800" b="0" dirty="0">
                <a:latin typeface="Meiryo UI"/>
                <a:ea typeface="Meiryo UI"/>
              </a:rPr>
              <a:t>日々の出荷</a:t>
            </a:r>
            <a:endParaRPr lang="ja-JP" altLang="en-US" sz="500" b="0" dirty="0">
              <a:latin typeface="Meiryo UI"/>
              <a:ea typeface="Meiryo UI"/>
            </a:endParaRPr>
          </a:p>
          <a:p>
            <a:pPr algn="l">
              <a:defRPr lang="ja-JP" altLang="en-US"/>
            </a:pPr>
            <a:r>
              <a:rPr lang="ja-JP" altLang="en-US" sz="800" b="0" dirty="0">
                <a:latin typeface="Meiryo UI"/>
                <a:ea typeface="Meiryo UI"/>
              </a:rPr>
              <a:t>データ</a:t>
            </a:r>
            <a:endParaRPr>
              <a:latin typeface="Meiryo UI"/>
              <a:ea typeface="Meiryo UI"/>
            </a:endParaRPr>
          </a:p>
        </p:txBody>
      </p:sp>
      <p:sp>
        <p:nvSpPr>
          <p:cNvPr id="1433" name="テキスト 727"/>
          <p:cNvSpPr txBox="1"/>
          <p:nvPr/>
        </p:nvSpPr>
        <p:spPr>
          <a:xfrm>
            <a:off x="7972013" y="5816980"/>
            <a:ext cx="784365" cy="337661"/>
          </a:xfrm>
          <a:prstGeom prst="rect">
            <a:avLst/>
          </a:prstGeom>
          <a:solidFill>
            <a:schemeClr val="bg1"/>
          </a:solidFill>
        </p:spPr>
        <p:txBody>
          <a:bodyPr wrap="none">
            <a:spAutoFit/>
          </a:bodyPr>
          <a:lstStyle/>
          <a:p>
            <a:pPr algn="l">
              <a:defRPr lang="ja-JP" altLang="en-US"/>
            </a:pPr>
            <a:r>
              <a:rPr lang="ja-JP" altLang="en-US" sz="800" b="0" dirty="0">
                <a:latin typeface="Meiryo UI"/>
                <a:ea typeface="Meiryo UI"/>
              </a:rPr>
              <a:t>生産履歴・労務</a:t>
            </a:r>
            <a:endParaRPr lang="ja-JP" altLang="en-US" sz="500" b="0" dirty="0">
              <a:latin typeface="Meiryo UI"/>
              <a:ea typeface="Meiryo UI"/>
            </a:endParaRPr>
          </a:p>
          <a:p>
            <a:pPr algn="l">
              <a:defRPr lang="ja-JP" altLang="en-US"/>
            </a:pPr>
            <a:r>
              <a:rPr lang="ja-JP" altLang="en-US" sz="800" b="0" dirty="0">
                <a:latin typeface="Meiryo UI"/>
                <a:ea typeface="Meiryo UI"/>
              </a:rPr>
              <a:t>管理データ等</a:t>
            </a:r>
            <a:endParaRPr>
              <a:latin typeface="Meiryo UI"/>
              <a:ea typeface="Meiryo UI"/>
            </a:endParaRPr>
          </a:p>
        </p:txBody>
      </p:sp>
      <p:sp>
        <p:nvSpPr>
          <p:cNvPr id="1434" name="テキスト 728"/>
          <p:cNvSpPr txBox="1"/>
          <p:nvPr/>
        </p:nvSpPr>
        <p:spPr>
          <a:xfrm>
            <a:off x="6254719" y="7491460"/>
            <a:ext cx="901025" cy="214551"/>
          </a:xfrm>
          <a:prstGeom prst="rect">
            <a:avLst/>
          </a:prstGeom>
          <a:solidFill>
            <a:schemeClr val="bg1"/>
          </a:solidFill>
        </p:spPr>
        <p:txBody>
          <a:bodyPr wrap="none">
            <a:spAutoFit/>
          </a:bodyPr>
          <a:lstStyle/>
          <a:p>
            <a:pPr algn="l">
              <a:defRPr lang="ja-JP" altLang="en-US"/>
            </a:pPr>
            <a:r>
              <a:rPr lang="ja-JP" altLang="en-US" sz="800" b="1">
                <a:latin typeface="メイリオ"/>
                <a:ea typeface="メイリオ"/>
              </a:rPr>
              <a:t>生産履歴データ</a:t>
            </a:r>
            <a:endParaRPr lang="ja-JP" altLang="en-US" sz="500" b="1">
              <a:latin typeface="メイリオ"/>
              <a:ea typeface="メイリオ"/>
            </a:endParaRPr>
          </a:p>
        </p:txBody>
      </p:sp>
      <p:sp>
        <p:nvSpPr>
          <p:cNvPr id="1435" name="テキスト 729"/>
          <p:cNvSpPr txBox="1"/>
          <p:nvPr/>
        </p:nvSpPr>
        <p:spPr>
          <a:xfrm>
            <a:off x="6264902" y="7867430"/>
            <a:ext cx="1003618" cy="214551"/>
          </a:xfrm>
          <a:prstGeom prst="rect">
            <a:avLst/>
          </a:prstGeom>
          <a:solidFill>
            <a:schemeClr val="bg1"/>
          </a:solidFill>
        </p:spPr>
        <p:txBody>
          <a:bodyPr wrap="none">
            <a:spAutoFit/>
          </a:bodyPr>
          <a:lstStyle/>
          <a:p>
            <a:pPr algn="l">
              <a:defRPr lang="ja-JP" altLang="en-US"/>
            </a:pPr>
            <a:r>
              <a:rPr lang="ja-JP" altLang="en-US" sz="800" b="1">
                <a:latin typeface="メイリオ"/>
                <a:ea typeface="メイリオ"/>
              </a:rPr>
              <a:t>エネルギーデータ</a:t>
            </a:r>
            <a:endParaRPr lang="ja-JP" altLang="en-US" sz="500" b="1">
              <a:latin typeface="メイリオ"/>
              <a:ea typeface="メイリオ"/>
            </a:endParaRPr>
          </a:p>
        </p:txBody>
      </p:sp>
      <p:sp>
        <p:nvSpPr>
          <p:cNvPr id="1436" name="テキスト 773"/>
          <p:cNvSpPr txBox="1"/>
          <p:nvPr/>
        </p:nvSpPr>
        <p:spPr>
          <a:xfrm>
            <a:off x="6291904" y="8210491"/>
            <a:ext cx="798433" cy="337661"/>
          </a:xfrm>
          <a:prstGeom prst="rect">
            <a:avLst/>
          </a:prstGeom>
          <a:solidFill>
            <a:schemeClr val="bg1"/>
          </a:solidFill>
        </p:spPr>
        <p:txBody>
          <a:bodyPr wrap="none">
            <a:spAutoFit/>
          </a:bodyPr>
          <a:lstStyle/>
          <a:p>
            <a:pPr algn="l">
              <a:defRPr lang="ja-JP" altLang="en-US"/>
            </a:pPr>
            <a:r>
              <a:rPr lang="ja-JP" altLang="en-US" sz="800" b="1">
                <a:latin typeface="メイリオ"/>
                <a:ea typeface="メイリオ"/>
              </a:rPr>
              <a:t>病害虫データ</a:t>
            </a:r>
            <a:endParaRPr lang="ja-JP" altLang="en-US" sz="900" b="1">
              <a:latin typeface="メイリオ"/>
              <a:ea typeface="メイリオ"/>
            </a:endParaRPr>
          </a:p>
          <a:p>
            <a:pPr algn="l">
              <a:defRPr lang="ja-JP" altLang="en-US"/>
            </a:pPr>
            <a:r>
              <a:rPr lang="ja-JP" altLang="en-US" sz="800" b="1">
                <a:latin typeface="メイリオ"/>
                <a:ea typeface="メイリオ"/>
              </a:rPr>
              <a:t>　・・・etc.</a:t>
            </a:r>
            <a:endParaRPr lang="ja-JP" altLang="en-US" sz="900" b="1">
              <a:latin typeface="メイリオ"/>
              <a:ea typeface="メイリオ"/>
            </a:endParaRPr>
          </a:p>
        </p:txBody>
      </p:sp>
      <p:sp>
        <p:nvSpPr>
          <p:cNvPr id="1437" name="四角形 121"/>
          <p:cNvSpPr/>
          <p:nvPr/>
        </p:nvSpPr>
        <p:spPr>
          <a:xfrm>
            <a:off x="5938119" y="4864312"/>
            <a:ext cx="818204" cy="192248"/>
          </a:xfrm>
          <a:prstGeom prst="rect">
            <a:avLst/>
          </a:prstGeom>
          <a:solidFill>
            <a:schemeClr val="accent1">
              <a:lumMod val="20000"/>
              <a:lumOff val="80000"/>
            </a:schemeClr>
          </a:solidFill>
          <a:ln w="63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900">
                <a:solidFill>
                  <a:schemeClr val="tx1"/>
                </a:solidFill>
                <a:latin typeface="Meiryo UI"/>
                <a:ea typeface="Meiryo UI"/>
              </a:rPr>
              <a:t>国と連携</a:t>
            </a:r>
            <a:endParaRPr>
              <a:latin typeface="Meiryo UI"/>
              <a:ea typeface="Meiryo UI"/>
            </a:endParaRPr>
          </a:p>
        </p:txBody>
      </p:sp>
      <p:sp>
        <p:nvSpPr>
          <p:cNvPr id="1438" name="テキスト 122"/>
          <p:cNvSpPr txBox="1"/>
          <p:nvPr/>
        </p:nvSpPr>
        <p:spPr>
          <a:xfrm>
            <a:off x="6048818" y="5278964"/>
            <a:ext cx="769568" cy="214551"/>
          </a:xfrm>
          <a:prstGeom prst="rect">
            <a:avLst/>
          </a:prstGeom>
          <a:solidFill>
            <a:schemeClr val="bg1"/>
          </a:solidFill>
        </p:spPr>
        <p:txBody>
          <a:bodyPr wrap="none">
            <a:spAutoFit/>
          </a:bodyPr>
          <a:lstStyle/>
          <a:p>
            <a:pPr algn="l">
              <a:defRPr lang="ja-JP" altLang="en-US"/>
            </a:pPr>
            <a:r>
              <a:rPr lang="ja-JP" altLang="en-US" sz="800" b="0" dirty="0">
                <a:latin typeface="Meiryo UI"/>
                <a:ea typeface="Meiryo UI"/>
              </a:rPr>
              <a:t>市況(WAGRI)</a:t>
            </a:r>
            <a:endParaRPr lang="ja-JP" altLang="en-US" sz="500" b="0" dirty="0">
              <a:latin typeface="Meiryo UI"/>
              <a:ea typeface="Meiryo UI"/>
            </a:endParaRPr>
          </a:p>
        </p:txBody>
      </p:sp>
      <p:pic>
        <p:nvPicPr>
          <p:cNvPr id="1439" name="図 712"/>
          <p:cNvPicPr>
            <a:picLocks noChangeAspect="1"/>
          </p:cNvPicPr>
          <p:nvPr/>
        </p:nvPicPr>
        <p:blipFill>
          <a:blip r:embed="rId11"/>
          <a:stretch>
            <a:fillRect/>
          </a:stretch>
        </p:blipFill>
        <p:spPr>
          <a:xfrm>
            <a:off x="5852015" y="5062482"/>
            <a:ext cx="269309" cy="237122"/>
          </a:xfrm>
          <a:prstGeom prst="rect">
            <a:avLst/>
          </a:prstGeom>
          <a:solidFill>
            <a:schemeClr val="bg1"/>
          </a:solidFill>
        </p:spPr>
      </p:pic>
      <p:pic>
        <p:nvPicPr>
          <p:cNvPr id="1440" name="図 719"/>
          <p:cNvPicPr>
            <a:picLocks noChangeAspect="1"/>
          </p:cNvPicPr>
          <p:nvPr/>
        </p:nvPicPr>
        <p:blipFill>
          <a:blip r:embed="rId12"/>
          <a:stretch>
            <a:fillRect/>
          </a:stretch>
        </p:blipFill>
        <p:spPr>
          <a:xfrm>
            <a:off x="5946397" y="5304466"/>
            <a:ext cx="176344" cy="199598"/>
          </a:xfrm>
          <a:prstGeom prst="rect">
            <a:avLst/>
          </a:prstGeom>
          <a:solidFill>
            <a:schemeClr val="bg1"/>
          </a:solidFill>
        </p:spPr>
      </p:pic>
      <p:sp>
        <p:nvSpPr>
          <p:cNvPr id="1441" name="四角形 123"/>
          <p:cNvSpPr/>
          <p:nvPr/>
        </p:nvSpPr>
        <p:spPr>
          <a:xfrm>
            <a:off x="5922636" y="5530379"/>
            <a:ext cx="818204" cy="300142"/>
          </a:xfrm>
          <a:prstGeom prst="rect">
            <a:avLst/>
          </a:prstGeom>
          <a:solidFill>
            <a:srgbClr val="FFFFBE"/>
          </a:solidFill>
          <a:ln w="635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900" dirty="0">
                <a:solidFill>
                  <a:schemeClr val="tx1"/>
                </a:solidFill>
                <a:latin typeface="Meiryo UI"/>
                <a:ea typeface="Meiryo UI"/>
              </a:rPr>
              <a:t>ＪＡと連携</a:t>
            </a:r>
            <a:endParaRPr lang="en-US" altLang="ja-JP" sz="900" dirty="0">
              <a:solidFill>
                <a:schemeClr val="tx1"/>
              </a:solidFill>
              <a:latin typeface="Meiryo UI"/>
              <a:ea typeface="Meiryo UI"/>
            </a:endParaRPr>
          </a:p>
          <a:p>
            <a:pPr algn="ctr">
              <a:defRPr lang="ja-JP" altLang="en-US"/>
            </a:pPr>
            <a:r>
              <a:rPr lang="ja-JP" altLang="en-US" sz="900" dirty="0">
                <a:solidFill>
                  <a:schemeClr val="tx1"/>
                </a:solidFill>
                <a:latin typeface="Meiryo UI"/>
                <a:ea typeface="Meiryo UI"/>
              </a:rPr>
              <a:t>営農支援</a:t>
            </a:r>
            <a:endParaRPr>
              <a:latin typeface="Meiryo UI"/>
              <a:ea typeface="Meiryo UI"/>
            </a:endParaRPr>
          </a:p>
        </p:txBody>
      </p:sp>
      <p:sp>
        <p:nvSpPr>
          <p:cNvPr id="1442" name="四角形 124"/>
          <p:cNvSpPr/>
          <p:nvPr/>
        </p:nvSpPr>
        <p:spPr>
          <a:xfrm>
            <a:off x="7883779" y="4862056"/>
            <a:ext cx="1070426" cy="175064"/>
          </a:xfrm>
          <a:prstGeom prst="rect">
            <a:avLst/>
          </a:prstGeom>
          <a:solidFill>
            <a:srgbClr val="D4F3B5"/>
          </a:solidFill>
          <a:ln w="63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900" dirty="0">
                <a:solidFill>
                  <a:schemeClr val="tx1"/>
                </a:solidFill>
                <a:latin typeface="Meiryo UI"/>
                <a:ea typeface="Meiryo UI"/>
              </a:rPr>
              <a:t>企業(12社)と連携</a:t>
            </a:r>
            <a:endParaRPr>
              <a:latin typeface="Meiryo UI"/>
              <a:ea typeface="Meiryo UI"/>
            </a:endParaRPr>
          </a:p>
        </p:txBody>
      </p:sp>
      <p:pic>
        <p:nvPicPr>
          <p:cNvPr id="1443" name="図 720"/>
          <p:cNvPicPr>
            <a:picLocks noChangeAspect="1"/>
          </p:cNvPicPr>
          <p:nvPr/>
        </p:nvPicPr>
        <p:blipFill>
          <a:blip r:embed="rId13"/>
          <a:stretch>
            <a:fillRect/>
          </a:stretch>
        </p:blipFill>
        <p:spPr>
          <a:xfrm>
            <a:off x="8816774" y="5064413"/>
            <a:ext cx="258534" cy="196828"/>
          </a:xfrm>
          <a:prstGeom prst="rect">
            <a:avLst/>
          </a:prstGeom>
          <a:solidFill>
            <a:schemeClr val="bg1"/>
          </a:solidFill>
        </p:spPr>
      </p:pic>
      <p:pic>
        <p:nvPicPr>
          <p:cNvPr id="1444" name="図 721"/>
          <p:cNvPicPr>
            <a:picLocks noChangeAspect="1"/>
          </p:cNvPicPr>
          <p:nvPr/>
        </p:nvPicPr>
        <p:blipFill>
          <a:blip r:embed="rId14"/>
          <a:stretch>
            <a:fillRect/>
          </a:stretch>
        </p:blipFill>
        <p:spPr>
          <a:xfrm>
            <a:off x="8795319" y="5304466"/>
            <a:ext cx="301444" cy="220193"/>
          </a:xfrm>
          <a:prstGeom prst="rect">
            <a:avLst/>
          </a:prstGeom>
          <a:solidFill>
            <a:schemeClr val="bg1"/>
          </a:solidFill>
        </p:spPr>
      </p:pic>
      <p:sp>
        <p:nvSpPr>
          <p:cNvPr id="1445" name="四角形 125"/>
          <p:cNvSpPr/>
          <p:nvPr/>
        </p:nvSpPr>
        <p:spPr>
          <a:xfrm>
            <a:off x="6978315" y="5559217"/>
            <a:ext cx="818204" cy="192248"/>
          </a:xfrm>
          <a:prstGeom prst="rect">
            <a:avLst/>
          </a:prstGeom>
          <a:solidFill>
            <a:srgbClr val="FFE9FF"/>
          </a:solidFill>
          <a:ln w="635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900">
                <a:solidFill>
                  <a:schemeClr val="tx1"/>
                </a:solidFill>
                <a:latin typeface="Meiryo UI"/>
                <a:ea typeface="Meiryo UI"/>
              </a:rPr>
              <a:t>大学で開発</a:t>
            </a:r>
            <a:endParaRPr>
              <a:latin typeface="Meiryo UI"/>
              <a:ea typeface="Meiryo UI"/>
            </a:endParaRPr>
          </a:p>
        </p:txBody>
      </p:sp>
      <p:sp>
        <p:nvSpPr>
          <p:cNvPr id="1446" name="四角形 126"/>
          <p:cNvSpPr/>
          <p:nvPr/>
        </p:nvSpPr>
        <p:spPr>
          <a:xfrm>
            <a:off x="7996988" y="5549555"/>
            <a:ext cx="946319" cy="300141"/>
          </a:xfrm>
          <a:prstGeom prst="rect">
            <a:avLst/>
          </a:prstGeom>
          <a:solidFill>
            <a:srgbClr val="FFFFBE"/>
          </a:solidFill>
          <a:ln w="635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900" dirty="0">
                <a:solidFill>
                  <a:schemeClr val="tx1"/>
                </a:solidFill>
                <a:latin typeface="Meiryo UI"/>
                <a:ea typeface="Meiryo UI"/>
              </a:rPr>
              <a:t>農家</a:t>
            </a:r>
            <a:r>
              <a:rPr lang="en-US" altLang="ja-JP" sz="900" dirty="0">
                <a:solidFill>
                  <a:schemeClr val="tx1"/>
                </a:solidFill>
                <a:latin typeface="Meiryo UI"/>
                <a:ea typeface="Meiryo UI"/>
              </a:rPr>
              <a:t>1,500</a:t>
            </a:r>
            <a:r>
              <a:rPr lang="ja-JP" altLang="en-US" sz="900" dirty="0">
                <a:solidFill>
                  <a:schemeClr val="tx1"/>
                </a:solidFill>
                <a:latin typeface="Meiryo UI"/>
                <a:ea typeface="Meiryo UI"/>
              </a:rPr>
              <a:t>戸と連携</a:t>
            </a:r>
            <a:endParaRPr>
              <a:latin typeface="Meiryo UI"/>
              <a:ea typeface="Meiryo UI"/>
            </a:endParaRPr>
          </a:p>
        </p:txBody>
      </p:sp>
      <p:sp>
        <p:nvSpPr>
          <p:cNvPr id="1447" name="直線 128"/>
          <p:cNvSpPr/>
          <p:nvPr/>
        </p:nvSpPr>
        <p:spPr>
          <a:xfrm>
            <a:off x="6756518" y="4967242"/>
            <a:ext cx="322003" cy="119149"/>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sp>
      <p:sp>
        <p:nvSpPr>
          <p:cNvPr id="1448" name="直線 129"/>
          <p:cNvSpPr/>
          <p:nvPr/>
        </p:nvSpPr>
        <p:spPr>
          <a:xfrm flipV="1">
            <a:off x="6742715" y="5413348"/>
            <a:ext cx="284089" cy="211340"/>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sp>
      <p:sp>
        <p:nvSpPr>
          <p:cNvPr id="1449" name="直線 130"/>
          <p:cNvSpPr/>
          <p:nvPr/>
        </p:nvSpPr>
        <p:spPr>
          <a:xfrm flipH="1">
            <a:off x="7617718" y="5000681"/>
            <a:ext cx="293088" cy="179185"/>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sp>
      <p:sp>
        <p:nvSpPr>
          <p:cNvPr id="1450" name="直線 131"/>
          <p:cNvSpPr/>
          <p:nvPr/>
        </p:nvSpPr>
        <p:spPr>
          <a:xfrm flipH="1" flipV="1">
            <a:off x="7678244" y="5420528"/>
            <a:ext cx="351965" cy="204762"/>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sp>
      <p:sp>
        <p:nvSpPr>
          <p:cNvPr id="1451" name="図形 133"/>
          <p:cNvSpPr/>
          <p:nvPr/>
        </p:nvSpPr>
        <p:spPr>
          <a:xfrm>
            <a:off x="5891312" y="6169030"/>
            <a:ext cx="3051996" cy="166932"/>
          </a:xfrm>
          <a:prstGeom prst="flowChartMerge">
            <a:avLst/>
          </a:prstGeom>
          <a:solidFill>
            <a:srgbClr val="D4F3B5"/>
          </a:solidFill>
          <a:ln w="9525" cap="flat" cmpd="sng" algn="ctr">
            <a:solidFill>
              <a:schemeClr val="accent6">
                <a:lumMod val="7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52" name="図形 134"/>
          <p:cNvSpPr/>
          <p:nvPr/>
        </p:nvSpPr>
        <p:spPr>
          <a:xfrm>
            <a:off x="5742900" y="6338757"/>
            <a:ext cx="3325597" cy="409212"/>
          </a:xfrm>
          <a:prstGeom prst="foldedCorner">
            <a:avLst>
              <a:gd name="adj" fmla="val 9459"/>
            </a:avLst>
          </a:prstGeom>
        </p:spPr>
        <p:style>
          <a:lnRef idx="0">
            <a:schemeClr val="accent2"/>
          </a:lnRef>
          <a:fillRef idx="3">
            <a:schemeClr val="accent2"/>
          </a:fillRef>
          <a:effectRef idx="3">
            <a:schemeClr val="accent2"/>
          </a:effectRef>
          <a:fontRef idx="minor">
            <a:schemeClr val="lt1"/>
          </a:fontRef>
        </p:style>
        <p:txBody>
          <a:bodyPr lIns="36000" rIns="36000" anchor="b" anchorCtr="0"/>
          <a:lstStyle/>
          <a:p>
            <a:pPr algn="ctr">
              <a:defRPr lang="ja-JP" altLang="en-US"/>
            </a:pPr>
            <a:r>
              <a:rPr lang="ja-JP" altLang="en-US" sz="900">
                <a:latin typeface="Meiryo UI"/>
                <a:ea typeface="Meiryo UI"/>
              </a:rPr>
              <a:t>４）IoPで得たノウハウやシステム基盤を他県や他産業にも展開</a:t>
            </a:r>
            <a:endParaRPr lang="ja-JP" altLang="en-US" sz="600">
              <a:latin typeface="Meiryo UI"/>
              <a:ea typeface="Meiryo UI"/>
            </a:endParaRPr>
          </a:p>
          <a:p>
            <a:pPr algn="ctr">
              <a:defRPr lang="ja-JP" altLang="en-US"/>
            </a:pPr>
            <a:r>
              <a:rPr lang="ja-JP" altLang="en-US" sz="1100">
                <a:latin typeface="Meiryo UI"/>
                <a:ea typeface="Meiryo UI"/>
              </a:rPr>
              <a:t>日本のSociety5.0の推進に貢献</a:t>
            </a:r>
            <a:endParaRPr lang="ja-JP" altLang="en-US" sz="2000">
              <a:latin typeface="Meiryo UI"/>
              <a:ea typeface="Meiryo UI"/>
            </a:endParaRPr>
          </a:p>
        </p:txBody>
      </p:sp>
      <p:sp>
        <p:nvSpPr>
          <p:cNvPr id="1453" name="スライド番号プレースホルダー 3"/>
          <p:cNvSpPr>
            <a:spLocks noGrp="1"/>
          </p:cNvSpPr>
          <p:nvPr>
            <p:ph type="sldNum" sz="quarter" idx="12"/>
          </p:nvPr>
        </p:nvSpPr>
        <p:spPr>
          <a:xfrm>
            <a:off x="7149941" y="6371443"/>
            <a:ext cx="1918556" cy="365125"/>
          </a:xfrm>
        </p:spPr>
        <p:txBody>
          <a:bodyPr/>
          <a:lstStyle/>
          <a:p>
            <a:fld id="{2F143BD1-2DB3-4352-8591-6DD94F4E97F2}" type="slidenum">
              <a:rPr kumimoji="1" lang="ja-JP" altLang="en-US" sz="2000" smtClean="0">
                <a:latin typeface="Meiryo UI"/>
                <a:ea typeface="Meiryo UI"/>
              </a:rPr>
              <a:t>2</a:t>
            </a:fld>
            <a:endParaRPr kumimoji="1" lang="ja-JP" altLang="en-US" dirty="0">
              <a:latin typeface="Meiryo UI"/>
              <a:ea typeface="Meiryo UI"/>
            </a:endParaRPr>
          </a:p>
        </p:txBody>
      </p:sp>
      <p:pic>
        <p:nvPicPr>
          <p:cNvPr id="1454" name="図 109"/>
          <p:cNvPicPr>
            <a:picLocks noChangeAspect="1"/>
          </p:cNvPicPr>
          <p:nvPr/>
        </p:nvPicPr>
        <p:blipFill>
          <a:blip r:embed="rId15"/>
          <a:stretch>
            <a:fillRect/>
          </a:stretch>
        </p:blipFill>
        <p:spPr>
          <a:xfrm>
            <a:off x="114871" y="5418698"/>
            <a:ext cx="1808067" cy="1438735"/>
          </a:xfrm>
          <a:prstGeom prst="rect">
            <a:avLst/>
          </a:prstGeom>
          <a:noFill/>
          <a:ln>
            <a:miter/>
          </a:ln>
        </p:spPr>
      </p:pic>
      <p:pic>
        <p:nvPicPr>
          <p:cNvPr id="1455" name="図 115"/>
          <p:cNvPicPr>
            <a:picLocks noChangeAspect="1"/>
          </p:cNvPicPr>
          <p:nvPr/>
        </p:nvPicPr>
        <p:blipFill>
          <a:blip r:embed="rId16"/>
          <a:stretch>
            <a:fillRect/>
          </a:stretch>
        </p:blipFill>
        <p:spPr>
          <a:xfrm>
            <a:off x="1889610" y="3700732"/>
            <a:ext cx="1831930" cy="1292465"/>
          </a:xfrm>
          <a:prstGeom prst="rect">
            <a:avLst/>
          </a:prstGeom>
          <a:noFill/>
          <a:ln>
            <a:miter/>
          </a:ln>
        </p:spPr>
      </p:pic>
      <p:pic>
        <p:nvPicPr>
          <p:cNvPr id="1456" name="図 116"/>
          <p:cNvPicPr>
            <a:picLocks noChangeAspect="1"/>
          </p:cNvPicPr>
          <p:nvPr/>
        </p:nvPicPr>
        <p:blipFill>
          <a:blip r:embed="rId17"/>
          <a:stretch>
            <a:fillRect/>
          </a:stretch>
        </p:blipFill>
        <p:spPr>
          <a:xfrm>
            <a:off x="66582" y="3692879"/>
            <a:ext cx="1831930" cy="1292465"/>
          </a:xfrm>
          <a:prstGeom prst="rect">
            <a:avLst/>
          </a:prstGeom>
          <a:noFill/>
          <a:ln>
            <a:miter/>
          </a:ln>
        </p:spPr>
      </p:pic>
      <p:sp>
        <p:nvSpPr>
          <p:cNvPr id="1457" name="図形 74"/>
          <p:cNvSpPr/>
          <p:nvPr/>
        </p:nvSpPr>
        <p:spPr>
          <a:xfrm>
            <a:off x="3631941" y="4597575"/>
            <a:ext cx="167329" cy="164404"/>
          </a:xfrm>
          <a:prstGeom prst="star5">
            <a:avLst/>
          </a:prstGeom>
          <a:solidFill>
            <a:srgbClr val="FF0000"/>
          </a:solidFill>
          <a:ln w="127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58" name="楕円 117"/>
          <p:cNvSpPr/>
          <p:nvPr/>
        </p:nvSpPr>
        <p:spPr>
          <a:xfrm>
            <a:off x="3124557" y="3988776"/>
            <a:ext cx="370913" cy="977156"/>
          </a:xfrm>
          <a:prstGeom prst="ellipse">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59" name="楕円 118"/>
          <p:cNvSpPr/>
          <p:nvPr/>
        </p:nvSpPr>
        <p:spPr>
          <a:xfrm>
            <a:off x="3091501" y="2335590"/>
            <a:ext cx="370913" cy="975508"/>
          </a:xfrm>
          <a:prstGeom prst="ellipse">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60" name="テキスト 122"/>
          <p:cNvSpPr txBox="1"/>
          <p:nvPr/>
        </p:nvSpPr>
        <p:spPr>
          <a:xfrm>
            <a:off x="114464" y="460524"/>
            <a:ext cx="8980412" cy="1107103"/>
          </a:xfrm>
          <a:prstGeom prst="rect">
            <a:avLst/>
          </a:prstGeom>
          <a:ln w="19050">
            <a:solidFill>
              <a:schemeClr val="tx1"/>
            </a:solidFill>
          </a:ln>
        </p:spPr>
        <p:txBody>
          <a:bodyPr wrap="square">
            <a:spAutoFit/>
          </a:bodyPr>
          <a:lstStyle/>
          <a:p>
            <a:pPr>
              <a:defRPr lang="ja-JP" altLang="en-US"/>
            </a:pPr>
            <a:r>
              <a:rPr lang="ja-JP" altLang="en-US" sz="1100" dirty="0">
                <a:latin typeface="Meiryo UI"/>
                <a:ea typeface="Meiryo UI"/>
              </a:rPr>
              <a:t>【ポイント】１）全国の野菜生産農家が激減し、生産量が減少する中、高知県の施設園芸農家数も減っているが、IoPの取り組みにより生産効率が高まり、</a:t>
            </a:r>
            <a:endParaRPr>
              <a:latin typeface="Meiryo UI"/>
              <a:ea typeface="Meiryo UI"/>
            </a:endParaRPr>
          </a:p>
          <a:p>
            <a:pPr>
              <a:defRPr lang="ja-JP" altLang="en-US"/>
            </a:pPr>
            <a:r>
              <a:rPr lang="ja-JP" altLang="en-US" sz="1100" dirty="0">
                <a:latin typeface="Meiryo UI"/>
                <a:ea typeface="Meiryo UI"/>
              </a:rPr>
              <a:t>　　　　　　　　　高知の</a:t>
            </a:r>
            <a:r>
              <a:rPr lang="ja-JP" altLang="en-US" sz="1100" b="1" u="none" dirty="0">
                <a:solidFill>
                  <a:schemeClr val="tx1"/>
                </a:solidFill>
                <a:latin typeface="Meiryo UI"/>
                <a:ea typeface="Meiryo UI"/>
              </a:rPr>
              <a:t>主要野菜（10品目）における高知のシェアはやや高</a:t>
            </a:r>
            <a:r>
              <a:rPr lang="ja-JP" altLang="en-US" sz="1100" dirty="0">
                <a:latin typeface="Meiryo UI"/>
                <a:ea typeface="Meiryo UI"/>
              </a:rPr>
              <a:t>まり、</a:t>
            </a:r>
            <a:r>
              <a:rPr lang="ja-JP" altLang="en-US" sz="1100" b="1" u="none" dirty="0">
                <a:solidFill>
                  <a:schemeClr val="tx1"/>
                </a:solidFill>
                <a:latin typeface="Meiryo UI"/>
                <a:ea typeface="Meiryo UI"/>
              </a:rPr>
              <a:t>高知県の野菜全体の農業産出額は増加</a:t>
            </a:r>
            <a:r>
              <a:rPr lang="ja-JP" altLang="en-US" sz="1100" dirty="0">
                <a:latin typeface="Meiryo UI"/>
                <a:ea typeface="Meiryo UI"/>
              </a:rPr>
              <a:t>している。</a:t>
            </a:r>
            <a:br>
              <a:rPr lang="ja-JP" altLang="en-US" sz="1100" dirty="0">
                <a:latin typeface="Meiryo UI"/>
                <a:ea typeface="Meiryo UI"/>
              </a:rPr>
            </a:br>
            <a:r>
              <a:rPr lang="ja-JP" altLang="en-US" sz="1100" dirty="0">
                <a:latin typeface="Meiryo UI"/>
                <a:ea typeface="Meiryo UI"/>
              </a:rPr>
              <a:t>　　　　　　２）施設園芸における</a:t>
            </a:r>
            <a:r>
              <a:rPr lang="ja-JP" altLang="en-US" sz="1100" b="1" dirty="0">
                <a:solidFill>
                  <a:schemeClr val="tx1"/>
                </a:solidFill>
                <a:latin typeface="Meiryo UI"/>
                <a:ea typeface="Meiryo UI"/>
              </a:rPr>
              <a:t>生産性の高さでは、高知県が全国１位</a:t>
            </a:r>
            <a:r>
              <a:rPr lang="ja-JP" altLang="en-US" sz="1100" dirty="0">
                <a:latin typeface="Meiryo UI"/>
                <a:ea typeface="Meiryo UI"/>
              </a:rPr>
              <a:t>。さらにIoPの研究開発により、高知県が全国１位のシェアを誇るナス、ニラで作物の</a:t>
            </a:r>
            <a:br>
              <a:rPr lang="ja-JP" altLang="en-US" sz="1100" dirty="0">
                <a:latin typeface="Meiryo UI"/>
                <a:ea typeface="Meiryo UI"/>
              </a:rPr>
            </a:br>
            <a:r>
              <a:rPr lang="ja-JP" altLang="en-US" sz="1100" dirty="0">
                <a:latin typeface="Meiryo UI"/>
                <a:ea typeface="Meiryo UI"/>
              </a:rPr>
              <a:t>　　　　　　　　　</a:t>
            </a:r>
            <a:r>
              <a:rPr lang="ja-JP" altLang="en-US" sz="1100" b="1" dirty="0">
                <a:solidFill>
                  <a:srgbClr val="FF0000"/>
                </a:solidFill>
                <a:latin typeface="Meiryo UI"/>
                <a:ea typeface="Meiryo UI"/>
              </a:rPr>
              <a:t>生理・生態を可視化するAIエンジン（世界初）を開発</a:t>
            </a:r>
            <a:r>
              <a:rPr lang="ja-JP" altLang="en-US" sz="1100" dirty="0">
                <a:latin typeface="Meiryo UI"/>
                <a:ea typeface="Meiryo UI"/>
              </a:rPr>
              <a:t>。</a:t>
            </a:r>
            <a:r>
              <a:rPr lang="ja-JP" altLang="en-US" sz="1100" b="1" u="none" dirty="0">
                <a:solidFill>
                  <a:schemeClr val="tx1"/>
                </a:solidFill>
                <a:latin typeface="Meiryo UI"/>
                <a:ea typeface="Meiryo UI"/>
              </a:rPr>
              <a:t>全国各自治体（産地）から注目</a:t>
            </a:r>
            <a:r>
              <a:rPr lang="ja-JP" altLang="en-US" sz="1100" dirty="0">
                <a:latin typeface="Meiryo UI"/>
                <a:ea typeface="Meiryo UI"/>
              </a:rPr>
              <a:t>されており、今後、</a:t>
            </a:r>
            <a:r>
              <a:rPr lang="ja-JP" altLang="en-US" sz="1100" b="1" dirty="0">
                <a:solidFill>
                  <a:srgbClr val="FF0000"/>
                </a:solidFill>
                <a:latin typeface="Meiryo UI"/>
                <a:ea typeface="Meiryo UI"/>
              </a:rPr>
              <a:t>様々な品目への横展開が可能</a:t>
            </a:r>
            <a:r>
              <a:rPr lang="ja-JP" altLang="en-US" sz="1100" dirty="0">
                <a:latin typeface="Meiryo UI"/>
                <a:ea typeface="Meiryo UI"/>
              </a:rPr>
              <a:t>。</a:t>
            </a:r>
            <a:br>
              <a:rPr lang="ja-JP" altLang="en-US" sz="1100" dirty="0">
                <a:latin typeface="Meiryo UI"/>
                <a:ea typeface="Meiryo UI"/>
              </a:rPr>
            </a:br>
            <a:r>
              <a:rPr lang="ja-JP" altLang="en-US" sz="1100" dirty="0">
                <a:latin typeface="Meiryo UI"/>
                <a:ea typeface="Meiryo UI"/>
              </a:rPr>
              <a:t>　　　　　　３）産学官連携により、施設園芸に関する</a:t>
            </a:r>
            <a:r>
              <a:rPr lang="ja-JP" altLang="en-US" sz="1100" b="1" u="none" dirty="0">
                <a:solidFill>
                  <a:schemeClr val="tx1"/>
                </a:solidFill>
                <a:latin typeface="Meiryo UI"/>
                <a:ea typeface="Meiryo UI"/>
              </a:rPr>
              <a:t>様々なデータ群を自動収集・蓄積・分析診断できるIoPクラウド(SAWACHI)が完成</a:t>
            </a:r>
            <a:r>
              <a:rPr lang="ja-JP" altLang="en-US" sz="1100" dirty="0">
                <a:latin typeface="Meiryo UI"/>
                <a:ea typeface="Meiryo UI"/>
              </a:rPr>
              <a:t>。</a:t>
            </a:r>
            <a:br>
              <a:rPr lang="ja-JP" altLang="en-US" sz="1100" dirty="0">
                <a:latin typeface="Meiryo UI"/>
                <a:ea typeface="Meiryo UI"/>
              </a:rPr>
            </a:br>
            <a:r>
              <a:rPr lang="ja-JP" altLang="en-US" sz="1100" dirty="0">
                <a:latin typeface="Meiryo UI"/>
                <a:ea typeface="Meiryo UI"/>
              </a:rPr>
              <a:t>　　　　　　４）県内の生産者</a:t>
            </a:r>
            <a:r>
              <a:rPr lang="ja-JP" altLang="en-US" sz="1100" b="1" u="none" dirty="0">
                <a:solidFill>
                  <a:schemeClr val="tx1"/>
                </a:solidFill>
                <a:latin typeface="Meiryo UI"/>
                <a:ea typeface="Meiryo UI"/>
              </a:rPr>
              <a:t>1,500戸にデータ駆動型農業を定着</a:t>
            </a:r>
            <a:r>
              <a:rPr lang="ja-JP" altLang="en-US" sz="1100" dirty="0">
                <a:latin typeface="Meiryo UI"/>
                <a:ea typeface="Meiryo UI"/>
              </a:rPr>
              <a:t>させ、さらに、他自治体と連携し日本の施設園芸のDXに貢献できる可能性有り。</a:t>
            </a:r>
            <a:endParaRPr>
              <a:latin typeface="Meiryo UI"/>
              <a:ea typeface="Meiryo UI"/>
            </a:endParaRPr>
          </a:p>
        </p:txBody>
      </p:sp>
      <p:grpSp>
        <p:nvGrpSpPr>
          <p:cNvPr id="1461" name="グループ 134"/>
          <p:cNvGrpSpPr/>
          <p:nvPr/>
        </p:nvGrpSpPr>
        <p:grpSpPr>
          <a:xfrm rot="20100000">
            <a:off x="12045" y="4861457"/>
            <a:ext cx="700122" cy="229939"/>
            <a:chOff x="62313" y="2124034"/>
            <a:chExt cx="700122" cy="229939"/>
          </a:xfrm>
        </p:grpSpPr>
        <p:sp>
          <p:nvSpPr>
            <p:cNvPr id="1462" name="図形 132"/>
            <p:cNvSpPr/>
            <p:nvPr/>
          </p:nvSpPr>
          <p:spPr>
            <a:xfrm>
              <a:off x="62313" y="2176269"/>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latin typeface="Meiryo UI"/>
                <a:ea typeface="Meiryo UI"/>
              </a:endParaRPr>
            </a:p>
          </p:txBody>
        </p:sp>
        <p:sp>
          <p:nvSpPr>
            <p:cNvPr id="1463" name="テキスト 133"/>
            <p:cNvSpPr txBox="1"/>
            <p:nvPr/>
          </p:nvSpPr>
          <p:spPr>
            <a:xfrm>
              <a:off x="97051" y="2124034"/>
              <a:ext cx="614200" cy="229939"/>
            </a:xfrm>
            <a:prstGeom prst="rect">
              <a:avLst/>
            </a:prstGeom>
          </p:spPr>
          <p:txBody>
            <a:bodyPr wrap="none">
              <a:spAutoFit/>
            </a:bodyPr>
            <a:lstStyle/>
            <a:p>
              <a:pPr>
                <a:defRPr lang="ja-JP" altLang="en-US"/>
              </a:pPr>
              <a:r>
                <a:rPr lang="ja-JP" altLang="en-US" sz="900" b="1" dirty="0">
                  <a:solidFill>
                    <a:schemeClr val="bg1"/>
                  </a:solidFill>
                  <a:latin typeface="Meiryo UI"/>
                  <a:ea typeface="Meiryo UI"/>
                </a:rPr>
                <a:t>ポイント１</a:t>
              </a:r>
              <a:endParaRPr>
                <a:latin typeface="Meiryo UI"/>
                <a:ea typeface="Meiryo UI"/>
              </a:endParaRPr>
            </a:p>
          </p:txBody>
        </p:sp>
      </p:grpSp>
      <p:grpSp>
        <p:nvGrpSpPr>
          <p:cNvPr id="1464" name="グループ 136"/>
          <p:cNvGrpSpPr/>
          <p:nvPr/>
        </p:nvGrpSpPr>
        <p:grpSpPr>
          <a:xfrm rot="20100000">
            <a:off x="5578919" y="1815500"/>
            <a:ext cx="685556" cy="229939"/>
            <a:chOff x="62313" y="2126349"/>
            <a:chExt cx="685556" cy="229939"/>
          </a:xfrm>
        </p:grpSpPr>
        <p:sp>
          <p:nvSpPr>
            <p:cNvPr id="1465" name="図形 132"/>
            <p:cNvSpPr/>
            <p:nvPr/>
          </p:nvSpPr>
          <p:spPr>
            <a:xfrm>
              <a:off x="62313" y="2176269"/>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latin typeface="Meiryo UI"/>
                <a:ea typeface="Meiryo UI"/>
              </a:endParaRPr>
            </a:p>
          </p:txBody>
        </p:sp>
        <p:sp>
          <p:nvSpPr>
            <p:cNvPr id="1466" name="テキスト 133"/>
            <p:cNvSpPr txBox="1"/>
            <p:nvPr/>
          </p:nvSpPr>
          <p:spPr>
            <a:xfrm>
              <a:off x="82485" y="2126349"/>
              <a:ext cx="614200" cy="229939"/>
            </a:xfrm>
            <a:prstGeom prst="rect">
              <a:avLst/>
            </a:prstGeom>
          </p:spPr>
          <p:txBody>
            <a:bodyPr wrap="none">
              <a:spAutoFit/>
            </a:bodyPr>
            <a:lstStyle/>
            <a:p>
              <a:pPr>
                <a:defRPr lang="ja-JP" altLang="en-US"/>
              </a:pPr>
              <a:r>
                <a:rPr lang="ja-JP" altLang="en-US" sz="900" b="1" dirty="0">
                  <a:solidFill>
                    <a:schemeClr val="bg1"/>
                  </a:solidFill>
                  <a:latin typeface="Meiryo UI"/>
                  <a:ea typeface="Meiryo UI"/>
                </a:rPr>
                <a:t>ポイント２</a:t>
              </a:r>
              <a:endParaRPr>
                <a:latin typeface="Meiryo UI"/>
                <a:ea typeface="Meiryo UI"/>
              </a:endParaRPr>
            </a:p>
          </p:txBody>
        </p:sp>
      </p:grpSp>
      <p:grpSp>
        <p:nvGrpSpPr>
          <p:cNvPr id="1467" name="グループ 139"/>
          <p:cNvGrpSpPr/>
          <p:nvPr/>
        </p:nvGrpSpPr>
        <p:grpSpPr>
          <a:xfrm rot="20100000">
            <a:off x="5360483" y="4536486"/>
            <a:ext cx="696384" cy="229939"/>
            <a:chOff x="62313" y="2133961"/>
            <a:chExt cx="696384" cy="229939"/>
          </a:xfrm>
        </p:grpSpPr>
        <p:sp>
          <p:nvSpPr>
            <p:cNvPr id="1468" name="図形 132"/>
            <p:cNvSpPr/>
            <p:nvPr/>
          </p:nvSpPr>
          <p:spPr>
            <a:xfrm>
              <a:off x="62313" y="2176269"/>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latin typeface="Meiryo UI"/>
                <a:ea typeface="Meiryo UI"/>
              </a:endParaRPr>
            </a:p>
          </p:txBody>
        </p:sp>
        <p:sp>
          <p:nvSpPr>
            <p:cNvPr id="1469" name="テキスト 133"/>
            <p:cNvSpPr txBox="1"/>
            <p:nvPr/>
          </p:nvSpPr>
          <p:spPr>
            <a:xfrm>
              <a:off x="93313" y="2133961"/>
              <a:ext cx="614200" cy="229939"/>
            </a:xfrm>
            <a:prstGeom prst="rect">
              <a:avLst/>
            </a:prstGeom>
          </p:spPr>
          <p:txBody>
            <a:bodyPr wrap="none">
              <a:spAutoFit/>
            </a:bodyPr>
            <a:lstStyle/>
            <a:p>
              <a:pPr>
                <a:defRPr lang="ja-JP" altLang="en-US"/>
              </a:pPr>
              <a:r>
                <a:rPr lang="ja-JP" altLang="en-US" sz="900" b="1" dirty="0">
                  <a:solidFill>
                    <a:schemeClr val="bg1"/>
                  </a:solidFill>
                  <a:latin typeface="Meiryo UI"/>
                  <a:ea typeface="Meiryo UI"/>
                </a:rPr>
                <a:t>ポイント３</a:t>
              </a:r>
              <a:endParaRPr>
                <a:latin typeface="Meiryo UI"/>
                <a:ea typeface="Meiryo UI"/>
              </a:endParaRPr>
            </a:p>
          </p:txBody>
        </p:sp>
      </p:grpSp>
      <p:grpSp>
        <p:nvGrpSpPr>
          <p:cNvPr id="1470" name="グループ 142"/>
          <p:cNvGrpSpPr/>
          <p:nvPr/>
        </p:nvGrpSpPr>
        <p:grpSpPr>
          <a:xfrm rot="20100000">
            <a:off x="5530427" y="6198271"/>
            <a:ext cx="736599" cy="229939"/>
            <a:chOff x="62313" y="2132896"/>
            <a:chExt cx="736599" cy="229939"/>
          </a:xfrm>
        </p:grpSpPr>
        <p:sp>
          <p:nvSpPr>
            <p:cNvPr id="1471" name="図形 132"/>
            <p:cNvSpPr/>
            <p:nvPr/>
          </p:nvSpPr>
          <p:spPr>
            <a:xfrm>
              <a:off x="62313" y="2176269"/>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latin typeface="Meiryo UI"/>
                <a:ea typeface="Meiryo UI"/>
              </a:endParaRPr>
            </a:p>
          </p:txBody>
        </p:sp>
        <p:sp>
          <p:nvSpPr>
            <p:cNvPr id="1472" name="テキスト 133"/>
            <p:cNvSpPr txBox="1"/>
            <p:nvPr/>
          </p:nvSpPr>
          <p:spPr>
            <a:xfrm>
              <a:off x="133528" y="2132896"/>
              <a:ext cx="614201" cy="229939"/>
            </a:xfrm>
            <a:prstGeom prst="rect">
              <a:avLst/>
            </a:prstGeom>
          </p:spPr>
          <p:txBody>
            <a:bodyPr wrap="none">
              <a:spAutoFit/>
            </a:bodyPr>
            <a:lstStyle/>
            <a:p>
              <a:pPr>
                <a:defRPr lang="ja-JP" altLang="en-US"/>
              </a:pPr>
              <a:r>
                <a:rPr lang="ja-JP" altLang="en-US" sz="900" b="1" dirty="0">
                  <a:solidFill>
                    <a:schemeClr val="bg1"/>
                  </a:solidFill>
                  <a:latin typeface="Meiryo UI"/>
                  <a:ea typeface="Meiryo UI"/>
                </a:rPr>
                <a:t>ポイント４</a:t>
              </a:r>
              <a:endParaRPr>
                <a:latin typeface="Meiryo UI"/>
                <a:ea typeface="Meiryo UI"/>
              </a:endParaRPr>
            </a:p>
          </p:txBody>
        </p:sp>
      </p:grpSp>
      <p:sp>
        <p:nvSpPr>
          <p:cNvPr id="1473" name="図形 993"/>
          <p:cNvSpPr/>
          <p:nvPr/>
        </p:nvSpPr>
        <p:spPr>
          <a:xfrm>
            <a:off x="3613315" y="3055217"/>
            <a:ext cx="167329" cy="164404"/>
          </a:xfrm>
          <a:prstGeom prst="star5">
            <a:avLst/>
          </a:prstGeom>
          <a:solidFill>
            <a:srgbClr val="FF0000"/>
          </a:solidFill>
          <a:ln w="127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
        <p:nvSpPr>
          <p:cNvPr id="1474" name="図形 75"/>
          <p:cNvSpPr/>
          <p:nvPr/>
        </p:nvSpPr>
        <p:spPr>
          <a:xfrm>
            <a:off x="3640841" y="3555439"/>
            <a:ext cx="167329" cy="164404"/>
          </a:xfrm>
          <a:prstGeom prst="star5">
            <a:avLst/>
          </a:prstGeom>
          <a:solidFill>
            <a:srgbClr val="FF0000"/>
          </a:solidFill>
          <a:ln w="127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latin typeface="Meiryo UI"/>
              <a:ea typeface="Meiryo UI"/>
            </a:endParaRPr>
          </a:p>
        </p:txBody>
      </p:sp>
    </p:spTree>
    <p:extLst>
      <p:ext uri="{BB962C8B-B14F-4D97-AF65-F5344CB8AC3E}">
        <p14:creationId xmlns:p14="http://schemas.microsoft.com/office/powerpoint/2010/main" val="128074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1" name="正方形/長方形 1007"/>
          <p:cNvSpPr/>
          <p:nvPr/>
        </p:nvSpPr>
        <p:spPr>
          <a:xfrm>
            <a:off x="4595340" y="1701511"/>
            <a:ext cx="4371784" cy="1520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bIns="0" rtlCol="0" anchor="ctr"/>
          <a:lstStyle/>
          <a:p>
            <a:pPr lvl="0">
              <a:defRPr/>
            </a:pPr>
            <a:r>
              <a:rPr lang="ja-JP" altLang="en-US" sz="1200" dirty="0">
                <a:solidFill>
                  <a:prstClr val="black"/>
                </a:solidFill>
                <a:latin typeface="+mn-ea"/>
                <a:ea typeface="+mn-ea"/>
              </a:rPr>
              <a:t>高知大学では、</a:t>
            </a:r>
            <a:r>
              <a:rPr lang="en-US" altLang="ja-JP" sz="1200" dirty="0" err="1">
                <a:solidFill>
                  <a:prstClr val="black"/>
                </a:solidFill>
                <a:latin typeface="+mn-ea"/>
                <a:ea typeface="+mn-ea"/>
              </a:rPr>
              <a:t>IoP</a:t>
            </a:r>
            <a:r>
              <a:rPr lang="ja-JP" altLang="en-US" sz="1200" dirty="0">
                <a:solidFill>
                  <a:prstClr val="black"/>
                </a:solidFill>
                <a:latin typeface="+mn-ea"/>
                <a:ea typeface="+mn-ea"/>
              </a:rPr>
              <a:t>共創センターを中核とする最先端研究の展開、トップレベル人材の招聘、海外連携の強化及び、展開枠での新たな研究分野を教育面に反映した学部定員増・大学院改革を実施する。</a:t>
            </a:r>
            <a:endParaRPr lang="en-US" altLang="ja-JP" sz="900" dirty="0">
              <a:solidFill>
                <a:prstClr val="black"/>
              </a:solidFill>
              <a:latin typeface="+mn-ea"/>
              <a:ea typeface="+mn-ea"/>
            </a:endParaRPr>
          </a:p>
          <a:p>
            <a:pPr lvl="0">
              <a:defRPr/>
            </a:pPr>
            <a:r>
              <a:rPr lang="ja-JP" altLang="en-US" sz="1200" dirty="0">
                <a:solidFill>
                  <a:prstClr val="black"/>
                </a:solidFill>
                <a:latin typeface="+mn-ea"/>
                <a:ea typeface="+mn-ea"/>
              </a:rPr>
              <a:t>　上記取組による大学全体の機能強化に繋がる「地域課題解決</a:t>
            </a:r>
            <a:r>
              <a:rPr lang="en-US" altLang="ja-JP" sz="1200" dirty="0">
                <a:solidFill>
                  <a:prstClr val="black"/>
                </a:solidFill>
                <a:latin typeface="+mn-ea"/>
                <a:ea typeface="+mn-ea"/>
              </a:rPr>
              <a:t>×DX</a:t>
            </a:r>
            <a:r>
              <a:rPr lang="ja-JP" altLang="en-US" sz="1200" dirty="0">
                <a:solidFill>
                  <a:prstClr val="black"/>
                </a:solidFill>
                <a:latin typeface="+mn-ea"/>
                <a:ea typeface="+mn-ea"/>
              </a:rPr>
              <a:t>」モデルを構築し、「</a:t>
            </a:r>
            <a:r>
              <a:rPr lang="en-US" altLang="ja-JP" sz="1200" dirty="0">
                <a:solidFill>
                  <a:prstClr val="black"/>
                </a:solidFill>
                <a:latin typeface="+mn-ea"/>
                <a:ea typeface="+mn-ea"/>
              </a:rPr>
              <a:t>Super Regional University</a:t>
            </a:r>
            <a:r>
              <a:rPr lang="ja-JP" altLang="en-US" sz="1200" dirty="0">
                <a:solidFill>
                  <a:prstClr val="black"/>
                </a:solidFill>
                <a:latin typeface="+mn-ea"/>
                <a:ea typeface="+mn-ea"/>
              </a:rPr>
              <a:t>（</a:t>
            </a:r>
            <a:r>
              <a:rPr lang="en-US" altLang="ja-JP" sz="1200" dirty="0">
                <a:solidFill>
                  <a:prstClr val="black"/>
                </a:solidFill>
                <a:latin typeface="+mn-ea"/>
                <a:ea typeface="+mn-ea"/>
              </a:rPr>
              <a:t>SRU</a:t>
            </a:r>
            <a:r>
              <a:rPr lang="ja-JP" altLang="en-US" sz="1200" dirty="0">
                <a:solidFill>
                  <a:prstClr val="black"/>
                </a:solidFill>
                <a:latin typeface="+mn-ea"/>
                <a:ea typeface="+mn-ea"/>
              </a:rPr>
              <a:t>）＝世界標準の研究力によって地域と世界を繋ぎ、地域と世界を変えることのできる大学」を実現する。</a:t>
            </a:r>
            <a:endParaRPr>
              <a:solidFill>
                <a:schemeClr val="tx1"/>
              </a:solidFill>
              <a:latin typeface="+mn-ea"/>
              <a:ea typeface="+mn-ea"/>
            </a:endParaRPr>
          </a:p>
        </p:txBody>
      </p:sp>
      <p:sp>
        <p:nvSpPr>
          <p:cNvPr id="1352" name="正方形/長方形 10"/>
          <p:cNvSpPr/>
          <p:nvPr/>
        </p:nvSpPr>
        <p:spPr>
          <a:xfrm>
            <a:off x="109682" y="3813545"/>
            <a:ext cx="4371784" cy="2918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Meiryo UI"/>
                <a:cs typeface="+mn-cs"/>
              </a:rPr>
              <a:t>①計画推進事業</a:t>
            </a:r>
            <a:r>
              <a:rPr kumimoji="1" lang="ja-JP" altLang="en-US" sz="1200" b="0" i="0" u="none" strike="noStrike" kern="1200" cap="none" spc="0" normalizeH="0" baseline="0" noProof="0" dirty="0">
                <a:ln>
                  <a:noFill/>
                </a:ln>
                <a:solidFill>
                  <a:prstClr val="black"/>
                </a:solidFill>
                <a:effectLst/>
                <a:uLnTx/>
                <a:uFillTx/>
                <a:latin typeface="Calibr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Meiryo UI"/>
                <a:cs typeface="+mn-cs"/>
              </a:rPr>
              <a:t>事業の計画策定・運営・進捗管理</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（PDCA）</a:t>
            </a:r>
            <a:r>
              <a:rPr kumimoji="1" lang="ja-JP" altLang="en-US" sz="1100" b="0" i="0" u="none" strike="noStrike" kern="1200" cap="none" spc="0" normalizeH="0" baseline="0" noProof="0" dirty="0">
                <a:ln>
                  <a:noFill/>
                </a:ln>
                <a:solidFill>
                  <a:prstClr val="black"/>
                </a:solidFill>
                <a:effectLst/>
                <a:uLnTx/>
                <a:uFillTx/>
                <a:latin typeface="Calibri"/>
                <a:ea typeface="Meiryo UI"/>
                <a:cs typeface="+mn-cs"/>
              </a:rPr>
              <a:t>、人材招へ</a:t>
            </a:r>
            <a:endParaRPr kumimoji="1" lang="en-US" altLang="ja-JP" sz="90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Meiryo UI"/>
                <a:cs typeface="+mn-cs"/>
              </a:rPr>
              <a:t>　</a:t>
            </a:r>
            <a:r>
              <a:rPr kumimoji="1" lang="ja-JP" altLang="en-US" sz="1100" b="0" i="0" u="none" strike="noStrike" kern="1200" cap="none" spc="0" normalizeH="0" baseline="0" noProof="0" dirty="0">
                <a:ln>
                  <a:noFill/>
                </a:ln>
                <a:solidFill>
                  <a:prstClr val="black"/>
                </a:solidFill>
                <a:effectLst/>
                <a:uLnTx/>
                <a:uFillTx/>
                <a:latin typeface="Calibri"/>
                <a:ea typeface="Meiryo UI"/>
                <a:cs typeface="+mn-cs"/>
              </a:rPr>
              <a:t>い</a:t>
            </a:r>
            <a:r>
              <a:rPr kumimoji="1" lang="ja-JP" altLang="en-US" sz="1100" b="0" i="0" u="none" strike="noStrike" kern="1200" cap="none" spc="0" normalizeH="0" baseline="0" noProof="0" dirty="0">
                <a:ln>
                  <a:noFill/>
                </a:ln>
                <a:solidFill>
                  <a:prstClr val="black"/>
                </a:solidFill>
                <a:effectLst/>
                <a:uLnTx/>
                <a:uFillTx/>
                <a:latin typeface="Calibri"/>
                <a:ea typeface="Meiryo UI"/>
                <a:cs typeface="+mn-cs"/>
              </a:rPr>
              <a:t>による事業推進、広報活動</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（IoP国際シンポジウ</a:t>
            </a:r>
            <a:r>
              <a:rPr kumimoji="1" lang="ja-JP" altLang="en-US" sz="900" b="0" i="0" u="none" strike="noStrike" kern="1200" cap="none" spc="0" normalizeH="0" baseline="0" noProof="0" dirty="0">
                <a:ln>
                  <a:noFill/>
                </a:ln>
                <a:solidFill>
                  <a:schemeClr val="tx1"/>
                </a:solidFill>
                <a:effectLst/>
                <a:uLnTx/>
                <a:uFillTx/>
                <a:latin typeface="Calibri"/>
                <a:ea typeface="Meiryo UI"/>
                <a:cs typeface="+mn-cs"/>
              </a:rPr>
              <a:t>ム、</a:t>
            </a:r>
            <a:r>
              <a:rPr kumimoji="1" lang="ja-JP" altLang="en-US" sz="900" b="0" i="0" u="sng" strike="noStrike" kern="1200" cap="none" spc="0" normalizeH="0" baseline="0" noProof="0" dirty="0">
                <a:ln>
                  <a:noFill/>
                </a:ln>
                <a:solidFill>
                  <a:schemeClr val="tx1"/>
                </a:solidFill>
                <a:effectLst/>
                <a:uLnTx/>
                <a:uFillTx/>
                <a:latin typeface="Calibri"/>
                <a:ea typeface="Meiryo UI"/>
                <a:cs typeface="+mn-cs"/>
              </a:rPr>
              <a:t>IoP農業研究会</a:t>
            </a:r>
            <a:r>
              <a:rPr kumimoji="1" lang="ja-JP" altLang="en-US" sz="900" b="0" i="0" u="none" strike="noStrike" kern="1200" cap="none" spc="0" normalizeH="0" baseline="0" noProof="0" dirty="0">
                <a:ln>
                  <a:noFill/>
                </a:ln>
                <a:solidFill>
                  <a:schemeClr val="tx1"/>
                </a:solidFill>
                <a:effectLst/>
                <a:uLnTx/>
                <a:uFillTx/>
                <a:latin typeface="Calibri"/>
                <a:ea typeface="Meiryo UI"/>
                <a:cs typeface="+mn-cs"/>
              </a:rPr>
              <a:t>等）</a:t>
            </a:r>
            <a:endParaRPr kumimoji="1" lang="ja-JP" altLang="en-US" sz="1200" b="0" i="0" u="none" strike="noStrike" kern="1200" cap="none" spc="0" normalizeH="0" baseline="0" noProof="0" dirty="0">
              <a:ln>
                <a:noFill/>
              </a:ln>
              <a:solidFill>
                <a:schemeClr val="tx1"/>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a:ea typeface="Meiryo UI"/>
                <a:cs typeface="+mn-cs"/>
              </a:rPr>
              <a:t>②大学改革関連事業</a:t>
            </a:r>
            <a:r>
              <a:rPr kumimoji="1" lang="ja-JP" altLang="en-US" sz="1000" b="1" i="0" u="none" strike="noStrike" kern="1200" cap="none" spc="0" normalizeH="0" baseline="0" noProof="0" dirty="0">
                <a:ln>
                  <a:noFill/>
                </a:ln>
                <a:solidFill>
                  <a:schemeClr val="tx1"/>
                </a:solidFill>
                <a:effectLst/>
                <a:uLnTx/>
                <a:uFillTx/>
                <a:latin typeface="Calibri"/>
                <a:ea typeface="Meiryo UI"/>
                <a:cs typeface="+mn-cs"/>
              </a:rPr>
              <a:t>（基盤構築）</a:t>
            </a: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a:t>
            </a: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大学院改革</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a:t>
            </a: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学部定員増</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と改組の　</a:t>
            </a:r>
            <a:endParaRPr sz="20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　</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実</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現、トップレベルの人材招へい、大学組織改革につながる推進体制の整備</a:t>
            </a:r>
            <a:endParaRPr kumimoji="1" lang="ja-JP" altLang="en-US" sz="1100" b="0" i="0" u="none" strike="noStrike" kern="1200" cap="none" spc="0" normalizeH="0" baseline="0" noProof="0" dirty="0">
              <a:ln>
                <a:noFill/>
              </a:ln>
              <a:solidFill>
                <a:schemeClr val="tx1"/>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a:ea typeface="Meiryo UI"/>
                <a:cs typeface="+mn-cs"/>
              </a:rPr>
              <a:t>③IoP研究基盤整備事業</a:t>
            </a: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a:t>
            </a: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非IoTデータを含めた多様な現場データの集積</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a:t>
            </a:r>
            <a:endParaRPr kumimoji="1" lang="ja-JP" altLang="en-US" sz="1200" b="0" i="0" u="sng" strike="noStrike" kern="1200" cap="none" spc="0" normalizeH="0" baseline="0" noProof="0" dirty="0">
              <a:ln>
                <a:noFill/>
              </a:ln>
              <a:solidFill>
                <a:schemeClr val="tx1"/>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　</a:t>
            </a: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IoP未来農場群のネットワーク化</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、SINET活用による最先端研究基盤整備</a:t>
            </a:r>
            <a:endParaRPr kumimoji="1" lang="ja-JP" altLang="en-US" sz="1100" b="0" i="0" u="none" strike="noStrike" kern="1200" cap="none" spc="0" normalizeH="0" baseline="0" noProof="0" dirty="0">
              <a:ln>
                <a:noFill/>
              </a:ln>
              <a:solidFill>
                <a:schemeClr val="tx1"/>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a:ea typeface="Meiryo UI"/>
                <a:cs typeface="+mn-cs"/>
              </a:rPr>
              <a:t>④産学官連携事業</a:t>
            </a: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データ連携基盤「IoPクラウド」を、</a:t>
            </a: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省力、省エネルギー、</a:t>
            </a:r>
            <a:endParaRPr sz="1800" b="0" u="sng"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　</a:t>
            </a: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低コスト、低環境負荷等の実現にも資するプラットフォームとして進化、海外も</a:t>
            </a:r>
            <a:endParaRPr sz="2000"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　</a:t>
            </a: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含めた域外への展開やテストベット活用により新規ビジネス創出を支援</a:t>
            </a:r>
            <a:endParaRPr kumimoji="1" lang="ja-JP" altLang="en-US" sz="1100" b="0" i="0" u="sng" strike="noStrike" kern="1200" cap="none" spc="0" normalizeH="0" baseline="0" noProof="0" dirty="0">
              <a:ln>
                <a:noFill/>
              </a:ln>
              <a:solidFill>
                <a:schemeClr val="tx1"/>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a:ea typeface="Meiryo UI"/>
                <a:cs typeface="+mn-cs"/>
              </a:rPr>
              <a:t>⑤大学改革関連事業</a:t>
            </a:r>
            <a:r>
              <a:rPr kumimoji="1" lang="ja-JP" altLang="en-US" sz="1000" b="1" i="0" u="none" strike="noStrike" kern="1200" cap="none" spc="0" normalizeH="0" baseline="0" noProof="0" dirty="0">
                <a:ln>
                  <a:noFill/>
                </a:ln>
                <a:solidFill>
                  <a:schemeClr val="tx1"/>
                </a:solidFill>
                <a:effectLst/>
                <a:uLnTx/>
                <a:uFillTx/>
                <a:latin typeface="Calibri"/>
                <a:ea typeface="Meiryo UI"/>
                <a:cs typeface="+mn-cs"/>
              </a:rPr>
              <a:t>（人材育成）</a:t>
            </a: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3大学連携による「IoP連携プログラ</a:t>
            </a:r>
            <a:endParaRPr sz="18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　</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ム」や</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研修生等を対象とした「IoP塾」を開講し、IoP専門人材の育成・定着を</a:t>
            </a:r>
            <a:endParaRPr sz="20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　</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促進</a:t>
            </a:r>
            <a:endParaRPr kumimoji="1" lang="ja-JP" altLang="en-US" sz="1100" b="0" i="0" u="none" strike="noStrike" kern="1200" cap="none" spc="0" normalizeH="0" baseline="0" noProof="0" dirty="0">
              <a:ln>
                <a:noFill/>
              </a:ln>
              <a:solidFill>
                <a:schemeClr val="tx1"/>
              </a:solidFill>
              <a:effectLst/>
              <a:uLnTx/>
              <a:uFillTx/>
              <a:latin typeface="Calibr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a:ea typeface="Meiryo UI"/>
                <a:cs typeface="+mn-cs"/>
              </a:rPr>
              <a:t>⑥IoP研究開発事業</a:t>
            </a: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a:t>
            </a: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作物の生理生態および営農支援AIエンジン開発、サブエンジン群開発、サステイナブル、高付加価値化を研究開発の４本柱</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とし、最先端のIoP研究を実施し、</a:t>
            </a:r>
            <a:r>
              <a:rPr kumimoji="1" lang="ja-JP" altLang="en-US" sz="1100" b="0" i="0" u="sng" strike="noStrike" kern="1200" cap="none" spc="0" normalizeH="0" baseline="0" noProof="0" dirty="0">
                <a:ln>
                  <a:noFill/>
                </a:ln>
                <a:solidFill>
                  <a:schemeClr val="tx1"/>
                </a:solidFill>
                <a:effectLst/>
                <a:uLnTx/>
                <a:uFillTx/>
                <a:latin typeface="Calibri"/>
                <a:ea typeface="Meiryo UI"/>
                <a:cs typeface="+mn-cs"/>
              </a:rPr>
              <a:t>早期の社会実装によりSociety5.0型農業を確立</a:t>
            </a:r>
            <a:endParaRPr>
              <a:solidFill>
                <a:schemeClr val="tx1"/>
              </a:solidFill>
            </a:endParaRPr>
          </a:p>
        </p:txBody>
      </p:sp>
      <p:sp>
        <p:nvSpPr>
          <p:cNvPr id="1353" name="正方形/長方形 8"/>
          <p:cNvSpPr/>
          <p:nvPr/>
        </p:nvSpPr>
        <p:spPr>
          <a:xfrm>
            <a:off x="4595340" y="3437261"/>
            <a:ext cx="4371784" cy="864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bIns="0" rtlCol="0" anchor="ctr"/>
          <a:lstStyle/>
          <a:p>
            <a:pPr marL="0" marR="0" lvl="0" indent="0" algn="l" defTabSz="914400" rtl="0" eaLnBrk="1" fontAlgn="auto" latinLnBrk="0" hangingPunct="1">
              <a:lnSpc>
                <a:spcPts val="125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Meiryo UI"/>
                <a:cs typeface="+mn-cs"/>
              </a:rPr>
              <a:t>高知県、高知大学、高知工科大学、高知県立大学、高知県農業協同組合中央会、高知県農業協同組合、（一社）高知県工業会、高知県IoT推進ラボ研究会、IoP推進機構、</a:t>
            </a:r>
            <a:r>
              <a:rPr kumimoji="1" lang="ja-JP" altLang="en-US" sz="1100" b="0" i="0" u="none" strike="noStrike" kern="1200" cap="none" spc="0" normalizeH="0" baseline="0" noProof="0" dirty="0">
                <a:ln>
                  <a:noFill/>
                </a:ln>
                <a:solidFill>
                  <a:schemeClr val="tx1"/>
                </a:solidFill>
                <a:effectLst/>
                <a:uLnTx/>
                <a:uFillTx/>
                <a:latin typeface="Calibri"/>
                <a:ea typeface="Meiryo UI"/>
                <a:cs typeface="+mn-cs"/>
              </a:rPr>
              <a:t>IoP参画企業コンソーシアム、IoP自治体ネットワーク</a:t>
            </a:r>
            <a:r>
              <a:rPr kumimoji="1" lang="ja-JP" altLang="en-US" sz="1100" b="0" i="0" u="none" strike="noStrike" kern="1200" cap="none" spc="0" normalizeH="0" baseline="0" noProof="0" dirty="0">
                <a:ln>
                  <a:noFill/>
                </a:ln>
                <a:solidFill>
                  <a:prstClr val="black"/>
                </a:solidFill>
                <a:effectLst/>
                <a:uLnTx/>
                <a:uFillTx/>
                <a:latin typeface="Calibri"/>
                <a:ea typeface="Meiryo UI"/>
                <a:cs typeface="+mn-cs"/>
              </a:rPr>
              <a:t>（株）四国銀行、（株）高知銀行</a:t>
            </a:r>
          </a:p>
        </p:txBody>
      </p:sp>
      <p:sp>
        <p:nvSpPr>
          <p:cNvPr id="1354" name="コンテンツ プレースホルダー 2"/>
          <p:cNvSpPr>
            <a:spLocks noGrp="1"/>
          </p:cNvSpPr>
          <p:nvPr>
            <p:ph idx="1"/>
          </p:nvPr>
        </p:nvSpPr>
        <p:spPr>
          <a:xfrm>
            <a:off x="57798" y="519790"/>
            <a:ext cx="9028406" cy="1000704"/>
          </a:xfrm>
          <a:ln>
            <a:solidFill>
              <a:schemeClr val="tx1"/>
            </a:solidFill>
            <a:prstDash val="dash"/>
          </a:ln>
        </p:spPr>
        <p:txBody>
          <a:bodyPr lIns="72000" tIns="72000" rIns="36000" bIns="0" anchor="ctr" anchorCtr="0">
            <a:normAutofit lnSpcReduction="10000"/>
          </a:bodyPr>
          <a:lstStyle/>
          <a:p>
            <a:pPr marL="0" indent="0">
              <a:buNone/>
            </a:pPr>
            <a:r>
              <a:rPr lang="en-US" altLang="ja-JP" sz="1400" dirty="0"/>
              <a:t>【</a:t>
            </a:r>
            <a:r>
              <a:rPr lang="ja-JP" altLang="en-US" sz="1400" dirty="0"/>
              <a:t>ポイント</a:t>
            </a:r>
            <a:r>
              <a:rPr lang="en-US" altLang="ja-JP" sz="1400" dirty="0"/>
              <a:t>】　これまでの「次世代型施設園芸農業」に</a:t>
            </a:r>
            <a:r>
              <a:rPr lang="en-US" altLang="ja-JP" sz="1400" dirty="0">
                <a:latin typeface="Meiryo UI"/>
                <a:ea typeface="Meiryo UI"/>
              </a:rPr>
              <a:t>IoT・AI</a:t>
            </a:r>
            <a:r>
              <a:rPr lang="en-US" altLang="ja-JP" sz="1400" dirty="0"/>
              <a:t>などの先端技術を融合し</a:t>
            </a:r>
            <a:r>
              <a:rPr lang="en-US" altLang="ja-JP" sz="1400" u="none" dirty="0">
                <a:solidFill>
                  <a:schemeClr val="tx1"/>
                </a:solidFill>
              </a:rPr>
              <a:t>進化させてきた</a:t>
            </a:r>
            <a:r>
              <a:rPr lang="en-US" altLang="ja-JP" sz="1400" dirty="0"/>
              <a:t>「Next次世代型施設園芸農業」を、</a:t>
            </a:r>
            <a:r>
              <a:rPr lang="en-US" altLang="ja-JP" sz="1400" b="1" dirty="0">
                <a:solidFill>
                  <a:schemeClr val="tx1"/>
                </a:solidFill>
              </a:rPr>
              <a:t>多様な品目・環境に対応できるように深化</a:t>
            </a:r>
            <a:r>
              <a:rPr lang="en-US" altLang="ja-JP" sz="1400" dirty="0">
                <a:solidFill>
                  <a:schemeClr val="tx1"/>
                </a:solidFill>
              </a:rPr>
              <a:t>させる。さらに、これまでに構築してきた農家、行政、JA、大学、各企業が活用できる｢</a:t>
            </a:r>
            <a:r>
              <a:rPr lang="en-US" altLang="ja-JP" sz="1400" dirty="0">
                <a:solidFill>
                  <a:schemeClr val="tx1"/>
                </a:solidFill>
                <a:latin typeface="Meiryo UI"/>
                <a:ea typeface="Meiryo UI"/>
                <a:cs typeface="+mn-lt"/>
              </a:rPr>
              <a:t>IoP</a:t>
            </a:r>
            <a:r>
              <a:rPr lang="en-US" altLang="ja-JP" sz="1400" dirty="0">
                <a:solidFill>
                  <a:schemeClr val="tx1"/>
                </a:solidFill>
                <a:cs typeface="+mn-lt"/>
              </a:rPr>
              <a:t>データ連携基盤｣を、農家のレベルに応じて生産性の向上</a:t>
            </a:r>
            <a:r>
              <a:rPr lang="ja-JP" altLang="en-US" sz="1400" dirty="0">
                <a:solidFill>
                  <a:schemeClr val="tx1"/>
                </a:solidFill>
              </a:rPr>
              <a:t>へ</a:t>
            </a:r>
            <a:r>
              <a:rPr lang="en-US" altLang="ja-JP" sz="1400" dirty="0" err="1">
                <a:solidFill>
                  <a:schemeClr val="tx1"/>
                </a:solidFill>
              </a:rPr>
              <a:t>導き</a:t>
            </a:r>
            <a:r>
              <a:rPr lang="en-US" altLang="ja-JP" sz="1400" b="0" u="none" dirty="0" err="1">
                <a:solidFill>
                  <a:schemeClr val="tx1"/>
                </a:solidFill>
              </a:rPr>
              <a:t>、</a:t>
            </a:r>
            <a:r>
              <a:rPr lang="en-US" altLang="ja-JP" sz="1400" b="1" u="none" dirty="0" err="1">
                <a:solidFill>
                  <a:schemeClr val="tx1"/>
                </a:solidFill>
              </a:rPr>
              <a:t>省力、省エネルギ</a:t>
            </a:r>
            <a:r>
              <a:rPr lang="en-US" altLang="ja-JP" sz="1400" b="1" u="none" dirty="0">
                <a:solidFill>
                  <a:schemeClr val="tx1"/>
                </a:solidFill>
              </a:rPr>
              <a:t>ー、低コスト、低環境負荷等の実現</a:t>
            </a:r>
            <a:r>
              <a:rPr lang="en-US" altLang="ja-JP" sz="1400" b="0" u="none" dirty="0">
                <a:solidFill>
                  <a:schemeClr val="tx1"/>
                </a:solidFill>
              </a:rPr>
              <a:t>にも資するプラットフォームとして展開。</a:t>
            </a:r>
            <a:r>
              <a:rPr lang="en-US" altLang="ja-JP" sz="1400" b="0" dirty="0">
                <a:solidFill>
                  <a:schemeClr val="tx1"/>
                </a:solidFill>
              </a:rPr>
              <a:t>SDG</a:t>
            </a:r>
            <a:r>
              <a:rPr lang="en-US" altLang="ja-JP" sz="1400" b="0" baseline="0" dirty="0">
                <a:solidFill>
                  <a:schemeClr val="tx1"/>
                </a:solidFill>
              </a:rPr>
              <a:t>s</a:t>
            </a:r>
            <a:r>
              <a:rPr lang="en-US" altLang="ja-JP" sz="1400" b="0" dirty="0">
                <a:solidFill>
                  <a:schemeClr val="tx1"/>
                </a:solidFill>
              </a:rPr>
              <a:t>時代に対応できる</a:t>
            </a:r>
            <a:r>
              <a:rPr lang="en-US" altLang="ja-JP" sz="1400" b="1" u="none" dirty="0">
                <a:solidFill>
                  <a:schemeClr val="tx1"/>
                </a:solidFill>
              </a:rPr>
              <a:t>Society5.0型農業の確立により地方大学</a:t>
            </a:r>
            <a:r>
              <a:rPr lang="ja-JP" altLang="en-US" sz="1400" b="1" u="none" dirty="0">
                <a:solidFill>
                  <a:schemeClr val="tx1"/>
                </a:solidFill>
              </a:rPr>
              <a:t>の活性化</a:t>
            </a:r>
            <a:r>
              <a:rPr lang="en-US" altLang="ja-JP" sz="1400" b="1" u="none" dirty="0" err="1">
                <a:solidFill>
                  <a:schemeClr val="tx1"/>
                </a:solidFill>
              </a:rPr>
              <a:t>と地域産業の創生</a:t>
            </a:r>
            <a:r>
              <a:rPr lang="en-US" altLang="ja-JP" sz="1400" b="0" u="none" dirty="0" err="1">
                <a:solidFill>
                  <a:schemeClr val="tx1"/>
                </a:solidFill>
              </a:rPr>
              <a:t>につなげる</a:t>
            </a:r>
            <a:r>
              <a:rPr lang="en-US" altLang="ja-JP" sz="1400" b="0" u="none" dirty="0">
                <a:solidFill>
                  <a:schemeClr val="tx1"/>
                </a:solidFill>
              </a:rPr>
              <a:t>。</a:t>
            </a:r>
          </a:p>
        </p:txBody>
      </p:sp>
      <p:sp>
        <p:nvSpPr>
          <p:cNvPr id="1355" name="正方形/長方形 7"/>
          <p:cNvSpPr/>
          <p:nvPr/>
        </p:nvSpPr>
        <p:spPr>
          <a:xfrm>
            <a:off x="4595340" y="3312501"/>
            <a:ext cx="931468" cy="22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Meiryo UI"/>
                <a:cs typeface="+mn-cs"/>
              </a:rPr>
              <a:t>推進主体</a:t>
            </a:r>
          </a:p>
        </p:txBody>
      </p:sp>
      <p:sp>
        <p:nvSpPr>
          <p:cNvPr id="1356" name="正方形/長方形 9"/>
          <p:cNvSpPr/>
          <p:nvPr/>
        </p:nvSpPr>
        <p:spPr>
          <a:xfrm>
            <a:off x="109682" y="3700377"/>
            <a:ext cx="931468" cy="22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Meiryo UI"/>
                <a:cs typeface="+mn-cs"/>
              </a:rPr>
              <a:t>事業内容</a:t>
            </a:r>
          </a:p>
        </p:txBody>
      </p:sp>
      <p:graphicFrame>
        <p:nvGraphicFramePr>
          <p:cNvPr id="1357" name="表 21"/>
          <p:cNvGraphicFramePr>
            <a:graphicFrameLocks noGrp="1"/>
          </p:cNvGraphicFramePr>
          <p:nvPr>
            <p:extLst>
              <p:ext uri="{D42A27DB-BD31-4B8C-83A1-F6EECF244321}">
                <p14:modId xmlns:p14="http://schemas.microsoft.com/office/powerpoint/2010/main" val="3872387605"/>
              </p:ext>
            </p:extLst>
          </p:nvPr>
        </p:nvGraphicFramePr>
        <p:xfrm>
          <a:off x="9344786" y="1216085"/>
          <a:ext cx="4437889" cy="2416476"/>
        </p:xfrm>
        <a:graphic>
          <a:graphicData uri="http://schemas.openxmlformats.org/drawingml/2006/table">
            <a:tbl>
              <a:tblPr/>
              <a:tblGrid>
                <a:gridCol w="906711">
                  <a:extLst>
                    <a:ext uri="{9D8B030D-6E8A-4147-A177-3AD203B41FA5}"/>
                  </a:extLst>
                </a:gridCol>
                <a:gridCol w="480955">
                  <a:extLst>
                    <a:ext uri="{9D8B030D-6E8A-4147-A177-3AD203B41FA5}"/>
                  </a:extLst>
                </a:gridCol>
                <a:gridCol w="516402">
                  <a:extLst>
                    <a:ext uri="{9D8B030D-6E8A-4147-A177-3AD203B41FA5}"/>
                  </a:extLst>
                </a:gridCol>
                <a:gridCol w="516402">
                  <a:extLst>
                    <a:ext uri="{9D8B030D-6E8A-4147-A177-3AD203B41FA5}"/>
                  </a:extLst>
                </a:gridCol>
                <a:gridCol w="516402">
                  <a:extLst>
                    <a:ext uri="{9D8B030D-6E8A-4147-A177-3AD203B41FA5}"/>
                  </a:extLst>
                </a:gridCol>
                <a:gridCol w="516402">
                  <a:extLst>
                    <a:ext uri="{9D8B030D-6E8A-4147-A177-3AD203B41FA5}"/>
                  </a:extLst>
                </a:gridCol>
                <a:gridCol w="516402">
                  <a:extLst>
                    <a:ext uri="{9D8B030D-6E8A-4147-A177-3AD203B41FA5}"/>
                  </a:extLst>
                </a:gridCol>
                <a:gridCol w="468213">
                  <a:extLst>
                    <a:ext uri="{9D8B030D-6E8A-4147-A177-3AD203B41FA5}"/>
                  </a:extLst>
                </a:gridCol>
              </a:tblGrid>
              <a:tr h="205903">
                <a:tc>
                  <a:txBody>
                    <a:bodyPr/>
                    <a:lstStyle/>
                    <a:p>
                      <a:pPr algn="l" fontAlgn="ctr"/>
                      <a:r>
                        <a:rPr lang="ja-JP" altLang="en-US" sz="800" b="0" i="0" u="none" strike="noStrike" dirty="0">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ea"/>
                          <a:ea typeface="+mj-ea"/>
                        </a:rPr>
                        <a:t>2017</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ea"/>
                          <a:ea typeface="+mj-ea"/>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ea"/>
                          <a:ea typeface="+mj-ea"/>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ea"/>
                          <a:ea typeface="+mj-ea"/>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ea"/>
                          <a:ea typeface="+mj-ea"/>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ea"/>
                          <a:ea typeface="+mj-ea"/>
                        </a:rPr>
                        <a:t>2022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ea"/>
                          <a:ea typeface="+mj-ea"/>
                        </a:rPr>
                        <a:t>2027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9771">
                <a:tc>
                  <a:txBody>
                    <a:bodyPr/>
                    <a:lstStyle/>
                    <a:p>
                      <a:pPr algn="l" fontAlgn="ctr"/>
                      <a:r>
                        <a:rPr lang="ja-JP" altLang="en-US" sz="800">
                          <a:effectLst/>
                          <a:latin typeface="メイリオ" panose="020B0604030504040204" pitchFamily="50" charset="-128"/>
                          <a:ea typeface="メイリオ" panose="020B0604030504040204" pitchFamily="50" charset="-128"/>
                        </a:rPr>
                        <a:t>野菜の産出額の増加額 </a:t>
                      </a:r>
                      <a:r>
                        <a:rPr lang="en-US" altLang="ja-JP" sz="800">
                          <a:effectLst/>
                          <a:latin typeface="メイリオ" panose="020B0604030504040204" pitchFamily="50" charset="-128"/>
                          <a:ea typeface="メイリオ" panose="020B0604030504040204" pitchFamily="50" charset="-128"/>
                        </a:rPr>
                        <a:t>130</a:t>
                      </a:r>
                      <a:r>
                        <a:rPr lang="ja-JP" altLang="en-US" sz="800">
                          <a:effectLst/>
                          <a:latin typeface="メイリオ" panose="020B0604030504040204" pitchFamily="50" charset="-128"/>
                          <a:ea typeface="メイリオ" panose="020B0604030504040204" pitchFamily="50" charset="-128"/>
                        </a:rPr>
                        <a:t>億円</a:t>
                      </a:r>
                      <a:endParaRPr lang="en-US" altLang="ja-JP" sz="800" b="0" i="0" u="none" strike="noStrike" dirty="0">
                        <a:solidFill>
                          <a:srgbClr val="000000"/>
                        </a:solidFill>
                        <a:effectLst/>
                        <a:latin typeface="+mj-ea"/>
                        <a:ea typeface="+mj-ea"/>
                      </a:endParaRPr>
                    </a:p>
                  </a:txBody>
                  <a:tcPr marL="36000" marR="0"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621</a:t>
                      </a:r>
                      <a:r>
                        <a:rPr lang="ja-JP" altLang="en-US" sz="800" dirty="0">
                          <a:effectLst/>
                          <a:latin typeface="メイリオ" panose="020B0604030504040204" pitchFamily="50" charset="-128"/>
                          <a:ea typeface="メイリオ" panose="020B0604030504040204" pitchFamily="50" charset="-128"/>
                        </a:rPr>
                        <a:t>億円</a:t>
                      </a:r>
                      <a:r>
                        <a:rPr lang="ja-JP" altLang="en-US" sz="800" b="0" i="0" u="none" strike="noStrike" dirty="0">
                          <a:solidFill>
                            <a:srgbClr val="000000"/>
                          </a:solidFill>
                          <a:effectLst/>
                          <a:latin typeface="+mj-ea"/>
                          <a:ea typeface="+mj-ea"/>
                        </a:rPr>
                        <a:t>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628</a:t>
                      </a:r>
                      <a:r>
                        <a:rPr lang="ja-JP" altLang="en-US" sz="800" dirty="0">
                          <a:effectLst/>
                          <a:latin typeface="メイリオ" panose="020B0604030504040204" pitchFamily="50" charset="-128"/>
                          <a:ea typeface="メイリオ" panose="020B0604030504040204" pitchFamily="50" charset="-128"/>
                        </a:rPr>
                        <a:t>億円</a:t>
                      </a:r>
                      <a:r>
                        <a:rPr lang="ja-JP" altLang="en-US" sz="800" b="0" i="0" u="none" strike="noStrike" dirty="0">
                          <a:solidFill>
                            <a:srgbClr val="000000"/>
                          </a:solidFill>
                          <a:effectLst/>
                          <a:latin typeface="+mj-ea"/>
                          <a:ea typeface="+mj-ea"/>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651</a:t>
                      </a:r>
                      <a:r>
                        <a:rPr lang="ja-JP" altLang="en-US" sz="800">
                          <a:effectLst/>
                          <a:latin typeface="メイリオ" panose="020B0604030504040204" pitchFamily="50" charset="-128"/>
                          <a:ea typeface="メイリオ" panose="020B0604030504040204" pitchFamily="50" charset="-128"/>
                        </a:rPr>
                        <a:t>億円</a:t>
                      </a:r>
                      <a:r>
                        <a:rPr lang="ja-JP" altLang="en-US" sz="800" b="0" i="0" u="none" strike="noStrike" dirty="0">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663</a:t>
                      </a:r>
                      <a:r>
                        <a:rPr lang="ja-JP" altLang="en-US" sz="800">
                          <a:effectLst/>
                          <a:latin typeface="メイリオ" panose="020B0604030504040204" pitchFamily="50" charset="-128"/>
                          <a:ea typeface="メイリオ" panose="020B0604030504040204" pitchFamily="50" charset="-128"/>
                        </a:rPr>
                        <a:t>億円</a:t>
                      </a:r>
                      <a:r>
                        <a:rPr lang="ja-JP" altLang="en-US" sz="800" b="0" i="0" u="none" strike="noStrike" dirty="0">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674</a:t>
                      </a:r>
                      <a:r>
                        <a:rPr lang="ja-JP" altLang="en-US" sz="800">
                          <a:effectLst/>
                          <a:latin typeface="メイリオ" panose="020B0604030504040204" pitchFamily="50" charset="-128"/>
                          <a:ea typeface="メイリオ" panose="020B0604030504040204" pitchFamily="50" charset="-128"/>
                        </a:rPr>
                        <a:t>億円</a:t>
                      </a:r>
                      <a:r>
                        <a:rPr lang="ja-JP" altLang="en-US" sz="800" b="0" i="0" u="none" strike="noStrike">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677</a:t>
                      </a:r>
                      <a:r>
                        <a:rPr lang="ja-JP" altLang="en-US" sz="800">
                          <a:effectLst/>
                          <a:latin typeface="メイリオ" panose="020B0604030504040204" pitchFamily="50" charset="-128"/>
                          <a:ea typeface="メイリオ" panose="020B0604030504040204" pitchFamily="50" charset="-128"/>
                        </a:rPr>
                        <a:t>億円</a:t>
                      </a:r>
                      <a:r>
                        <a:rPr lang="ja-JP" altLang="en-US" sz="800" b="0" i="0" u="none" strike="noStrike">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751</a:t>
                      </a:r>
                      <a:r>
                        <a:rPr lang="ja-JP" altLang="en-US" sz="800" dirty="0">
                          <a:effectLst/>
                          <a:latin typeface="メイリオ" panose="020B0604030504040204" pitchFamily="50" charset="-128"/>
                          <a:ea typeface="メイリオ" panose="020B0604030504040204" pitchFamily="50" charset="-128"/>
                        </a:rPr>
                        <a:t>億円</a:t>
                      </a:r>
                      <a:r>
                        <a:rPr lang="ja-JP" altLang="en-US" sz="800" b="0" i="0" u="none" strike="noStrike">
                          <a:solidFill>
                            <a:srgbClr val="000000"/>
                          </a:solidFill>
                          <a:effectLst/>
                          <a:latin typeface="+mj-ea"/>
                          <a:ea typeface="+mj-ea"/>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00050">
                <a:tc>
                  <a:txBody>
                    <a:bodyPr/>
                    <a:lstStyle/>
                    <a:p>
                      <a:pPr algn="l" fontAlgn="ctr"/>
                      <a:r>
                        <a:rPr lang="ja-JP" altLang="en-US" sz="800">
                          <a:effectLst/>
                          <a:latin typeface="メイリオ" panose="020B0604030504040204" pitchFamily="50" charset="-128"/>
                          <a:ea typeface="メイリオ" panose="020B0604030504040204" pitchFamily="50" charset="-128"/>
                        </a:rPr>
                        <a:t>農業現場への新規雇用就農者の増加数</a:t>
                      </a:r>
                      <a:r>
                        <a:rPr lang="en-US" altLang="ja-JP" sz="800">
                          <a:effectLst/>
                          <a:latin typeface="メイリオ" panose="020B0604030504040204" pitchFamily="50" charset="-128"/>
                          <a:ea typeface="メイリオ" panose="020B0604030504040204" pitchFamily="50" charset="-128"/>
                        </a:rPr>
                        <a:t>1,000</a:t>
                      </a:r>
                      <a:r>
                        <a:rPr lang="ja-JP" altLang="en-US" sz="800">
                          <a:effectLst/>
                          <a:latin typeface="メイリオ" panose="020B0604030504040204" pitchFamily="50" charset="-128"/>
                          <a:ea typeface="メイリオ" panose="020B0604030504040204" pitchFamily="50" charset="-128"/>
                        </a:rPr>
                        <a:t>人</a:t>
                      </a:r>
                      <a:r>
                        <a:rPr lang="ja-JP" altLang="en-US" sz="700">
                          <a:effectLst/>
                          <a:latin typeface="メイリオ" panose="020B0604030504040204" pitchFamily="50" charset="-128"/>
                          <a:ea typeface="メイリオ" panose="020B0604030504040204" pitchFamily="50" charset="-128"/>
                        </a:rPr>
                        <a:t>（累計）</a:t>
                      </a:r>
                      <a:endParaRPr lang="en-US" altLang="ja-JP" sz="700" b="0" i="0" u="none" strike="noStrike" dirty="0">
                        <a:solidFill>
                          <a:srgbClr val="000000"/>
                        </a:solidFill>
                        <a:effectLst/>
                        <a:latin typeface="+mj-ea"/>
                        <a:ea typeface="+mj-ea"/>
                      </a:endParaRPr>
                    </a:p>
                  </a:txBody>
                  <a:tcPr marL="36000" marR="0"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77</a:t>
                      </a:r>
                      <a:r>
                        <a:rPr lang="ja-JP" altLang="en-US" sz="800">
                          <a:effectLst/>
                          <a:latin typeface="メイリオ" panose="020B0604030504040204" pitchFamily="50" charset="-128"/>
                          <a:ea typeface="メイリオ" panose="020B0604030504040204" pitchFamily="50" charset="-128"/>
                        </a:rPr>
                        <a:t>人</a:t>
                      </a:r>
                    </a:p>
                    <a:p>
                      <a:pPr algn="r" fontAlgn="ctr"/>
                      <a:r>
                        <a:rPr lang="ja-JP" altLang="en-US" sz="600">
                          <a:effectLst/>
                          <a:latin typeface="メイリオ" panose="020B0604030504040204" pitchFamily="50" charset="-128"/>
                          <a:ea typeface="メイリオ" panose="020B0604030504040204" pitchFamily="50" charset="-128"/>
                        </a:rPr>
                        <a:t>（</a:t>
                      </a:r>
                      <a:r>
                        <a:rPr lang="en-US" altLang="ja-JP" sz="600">
                          <a:effectLst/>
                          <a:latin typeface="メイリオ" panose="020B0604030504040204" pitchFamily="50" charset="-128"/>
                          <a:ea typeface="メイリオ" panose="020B0604030504040204" pitchFamily="50" charset="-128"/>
                        </a:rPr>
                        <a:t>5</a:t>
                      </a:r>
                      <a:r>
                        <a:rPr lang="ja-JP" altLang="en-US" sz="600">
                          <a:effectLst/>
                          <a:latin typeface="メイリオ" panose="020B0604030504040204" pitchFamily="50" charset="-128"/>
                          <a:ea typeface="メイリオ" panose="020B0604030504040204" pitchFamily="50" charset="-128"/>
                        </a:rPr>
                        <a:t>年平均）</a:t>
                      </a:r>
                      <a:r>
                        <a:rPr lang="ja-JP" altLang="en-US" sz="700" b="0" i="0" u="none" strike="noStrike" dirty="0">
                          <a:solidFill>
                            <a:srgbClr val="000000"/>
                          </a:solidFill>
                          <a:effectLst/>
                          <a:latin typeface="+mj-ea"/>
                          <a:ea typeface="+mj-ea"/>
                        </a:rPr>
                        <a:t>　</a:t>
                      </a:r>
                      <a:endParaRPr lang="ja-JP" altLang="en-US" sz="800">
                        <a:effectLst/>
                        <a:latin typeface="メイリオ" panose="020B0604030504040204" pitchFamily="50" charset="-128"/>
                        <a:ea typeface="メイリオ" panose="020B0604030504040204" pitchFamily="50" charset="-128"/>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80</a:t>
                      </a:r>
                      <a:r>
                        <a:rPr lang="ja-JP" altLang="en-US" sz="800">
                          <a:effectLst/>
                          <a:latin typeface="メイリオ" panose="020B0604030504040204" pitchFamily="50" charset="-128"/>
                          <a:ea typeface="メイリオ" panose="020B0604030504040204" pitchFamily="50" charset="-128"/>
                        </a:rPr>
                        <a:t>人</a:t>
                      </a:r>
                      <a:r>
                        <a:rPr lang="ja-JP" altLang="en-US" sz="800" b="0" i="0" u="none" strike="noStrike">
                          <a:solidFill>
                            <a:srgbClr val="000000"/>
                          </a:solidFill>
                          <a:effectLst/>
                          <a:latin typeface="+mj-ea"/>
                          <a:ea typeface="+mj-ea"/>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160</a:t>
                      </a:r>
                      <a:r>
                        <a:rPr lang="ja-JP" altLang="en-US" sz="800">
                          <a:effectLst/>
                          <a:latin typeface="メイリオ" panose="020B0604030504040204" pitchFamily="50" charset="-128"/>
                          <a:ea typeface="メイリオ" panose="020B0604030504040204" pitchFamily="50" charset="-128"/>
                        </a:rPr>
                        <a:t>人</a:t>
                      </a:r>
                      <a:r>
                        <a:rPr lang="ja-JP" altLang="en-US" sz="800" b="0" i="0" u="none" strike="noStrike" dirty="0">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250</a:t>
                      </a:r>
                      <a:r>
                        <a:rPr lang="ja-JP" altLang="en-US" sz="800" dirty="0">
                          <a:effectLst/>
                          <a:latin typeface="メイリオ" panose="020B0604030504040204" pitchFamily="50" charset="-128"/>
                          <a:ea typeface="メイリオ" panose="020B0604030504040204" pitchFamily="50" charset="-128"/>
                        </a:rPr>
                        <a:t>人</a:t>
                      </a:r>
                      <a:r>
                        <a:rPr lang="ja-JP" altLang="en-US" sz="800" b="0" i="0" u="none" strike="noStrike" dirty="0">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340</a:t>
                      </a:r>
                      <a:r>
                        <a:rPr lang="ja-JP" altLang="en-US" sz="800">
                          <a:effectLst/>
                          <a:latin typeface="メイリオ" panose="020B0604030504040204" pitchFamily="50" charset="-128"/>
                          <a:ea typeface="メイリオ" panose="020B0604030504040204" pitchFamily="50" charset="-128"/>
                        </a:rPr>
                        <a:t>人</a:t>
                      </a:r>
                      <a:r>
                        <a:rPr lang="ja-JP" altLang="en-US" sz="800" b="0" i="0" u="none" strike="noStrike">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430</a:t>
                      </a:r>
                      <a:r>
                        <a:rPr lang="ja-JP" altLang="en-US" sz="800">
                          <a:effectLst/>
                          <a:latin typeface="メイリオ" panose="020B0604030504040204" pitchFamily="50" charset="-128"/>
                          <a:ea typeface="メイリオ" panose="020B0604030504040204" pitchFamily="50" charset="-128"/>
                        </a:rPr>
                        <a:t>人</a:t>
                      </a:r>
                      <a:r>
                        <a:rPr lang="ja-JP" altLang="en-US" sz="800" b="0" i="0" u="none" strike="noStrike">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1,000</a:t>
                      </a:r>
                      <a:r>
                        <a:rPr lang="ja-JP" altLang="en-US" sz="800">
                          <a:effectLst/>
                          <a:latin typeface="メイリオ" panose="020B0604030504040204" pitchFamily="50" charset="-128"/>
                          <a:ea typeface="メイリオ" panose="020B0604030504040204" pitchFamily="50" charset="-128"/>
                        </a:rPr>
                        <a:t>人</a:t>
                      </a:r>
                      <a:r>
                        <a:rPr lang="ja-JP" altLang="en-US" sz="800" b="0" i="0" u="none" strike="noStrike">
                          <a:solidFill>
                            <a:srgbClr val="000000"/>
                          </a:solidFill>
                          <a:effectLst/>
                          <a:latin typeface="+mj-ea"/>
                          <a:ea typeface="+mj-ea"/>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00050">
                <a:tc>
                  <a:txBody>
                    <a:bodyPr/>
                    <a:lstStyle/>
                    <a:p>
                      <a:pPr algn="l" fontAlgn="ctr"/>
                      <a:r>
                        <a:rPr lang="ja-JP" altLang="en-US" sz="800">
                          <a:effectLst/>
                          <a:latin typeface="メイリオ" panose="020B0604030504040204" pitchFamily="50" charset="-128"/>
                          <a:ea typeface="メイリオ" panose="020B0604030504040204" pitchFamily="50" charset="-128"/>
                        </a:rPr>
                        <a:t>専門人材育成ﾌﾟﾛｸﾞﾗﾑ受講生の地元就職・起業数</a:t>
                      </a:r>
                      <a:r>
                        <a:rPr lang="ja-JP" altLang="en-US" sz="700">
                          <a:effectLst/>
                          <a:latin typeface="メイリオ" panose="020B0604030504040204" pitchFamily="50" charset="-128"/>
                          <a:ea typeface="メイリオ" panose="020B0604030504040204" pitchFamily="50" charset="-128"/>
                        </a:rPr>
                        <a:t>（累計）</a:t>
                      </a:r>
                      <a:endParaRPr lang="ja-JP" altLang="en-US" sz="700" b="0" i="0" u="none" strike="noStrike" dirty="0">
                        <a:solidFill>
                          <a:srgbClr val="000000"/>
                        </a:solidFill>
                        <a:effectLst/>
                        <a:latin typeface="+mj-ea"/>
                        <a:ea typeface="+mj-ea"/>
                      </a:endParaRPr>
                    </a:p>
                  </a:txBody>
                  <a:tcPr marL="36000" marR="0"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000000"/>
                          </a:solidFill>
                          <a:effectLst/>
                          <a:latin typeface="+mj-ea"/>
                          <a:ea typeface="+mj-ea"/>
                        </a:rPr>
                        <a:t>ー　</a:t>
                      </a:r>
                      <a:endParaRPr lang="ja-JP" altLang="en-US" sz="800">
                        <a:effectLst/>
                        <a:latin typeface="メイリオ" panose="020B0604030504040204" pitchFamily="50" charset="-128"/>
                        <a:ea typeface="メイリオ" panose="020B0604030504040204" pitchFamily="50" charset="-128"/>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0</a:t>
                      </a:r>
                      <a:r>
                        <a:rPr lang="ja-JP" altLang="en-US" sz="800">
                          <a:effectLst/>
                          <a:latin typeface="メイリオ" panose="020B0604030504040204" pitchFamily="50" charset="-128"/>
                          <a:ea typeface="メイリオ" panose="020B0604030504040204" pitchFamily="50" charset="-128"/>
                        </a:rPr>
                        <a:t>人</a:t>
                      </a:r>
                      <a:r>
                        <a:rPr lang="ja-JP" altLang="en-US" sz="800" b="0" i="0" u="none" strike="noStrike" dirty="0">
                          <a:solidFill>
                            <a:srgbClr val="000000"/>
                          </a:solidFill>
                          <a:effectLst/>
                          <a:latin typeface="+mj-ea"/>
                          <a:ea typeface="+mj-ea"/>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4</a:t>
                      </a:r>
                      <a:r>
                        <a:rPr lang="ja-JP" altLang="en-US" sz="800" dirty="0">
                          <a:effectLst/>
                          <a:latin typeface="メイリオ" panose="020B0604030504040204" pitchFamily="50" charset="-128"/>
                          <a:ea typeface="メイリオ" panose="020B0604030504040204" pitchFamily="50" charset="-128"/>
                        </a:rPr>
                        <a:t>人</a:t>
                      </a:r>
                      <a:r>
                        <a:rPr lang="ja-JP" altLang="en-US" sz="800" b="0" i="0" u="none" strike="noStrike" dirty="0">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16</a:t>
                      </a:r>
                      <a:r>
                        <a:rPr lang="ja-JP" altLang="en-US" sz="800">
                          <a:effectLst/>
                          <a:latin typeface="メイリオ" panose="020B0604030504040204" pitchFamily="50" charset="-128"/>
                          <a:ea typeface="メイリオ" panose="020B0604030504040204" pitchFamily="50" charset="-128"/>
                        </a:rPr>
                        <a:t>人</a:t>
                      </a:r>
                      <a:r>
                        <a:rPr lang="ja-JP" altLang="en-US" sz="800" b="0" i="0" u="none" strike="noStrike" dirty="0">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28</a:t>
                      </a:r>
                      <a:r>
                        <a:rPr lang="ja-JP" altLang="en-US" sz="800" dirty="0">
                          <a:effectLst/>
                          <a:latin typeface="メイリオ" panose="020B0604030504040204" pitchFamily="50" charset="-128"/>
                          <a:ea typeface="メイリオ" panose="020B0604030504040204" pitchFamily="50" charset="-128"/>
                        </a:rPr>
                        <a:t>人</a:t>
                      </a:r>
                      <a:r>
                        <a:rPr lang="ja-JP" altLang="en-US" sz="800" b="0" i="0" u="none" strike="noStrike" dirty="0">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40</a:t>
                      </a:r>
                      <a:r>
                        <a:rPr lang="ja-JP" altLang="en-US" sz="800">
                          <a:effectLst/>
                          <a:latin typeface="メイリオ" panose="020B0604030504040204" pitchFamily="50" charset="-128"/>
                          <a:ea typeface="メイリオ" panose="020B0604030504040204" pitchFamily="50" charset="-128"/>
                        </a:rPr>
                        <a:t>人</a:t>
                      </a:r>
                      <a:r>
                        <a:rPr lang="ja-JP" altLang="en-US" sz="800" b="0" i="0" u="none" strike="noStrike" dirty="0">
                          <a:solidFill>
                            <a:srgbClr val="000000"/>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100</a:t>
                      </a:r>
                      <a:r>
                        <a:rPr lang="ja-JP" altLang="en-US" sz="800">
                          <a:effectLst/>
                          <a:latin typeface="メイリオ" panose="020B0604030504040204" pitchFamily="50" charset="-128"/>
                          <a:ea typeface="メイリオ" panose="020B0604030504040204" pitchFamily="50" charset="-128"/>
                        </a:rPr>
                        <a:t>人</a:t>
                      </a:r>
                      <a:r>
                        <a:rPr lang="ja-JP" altLang="en-US" sz="800" b="0" i="0" u="none" strike="noStrike" dirty="0">
                          <a:solidFill>
                            <a:srgbClr val="000000"/>
                          </a:solidFill>
                          <a:effectLst/>
                          <a:latin typeface="+mj-ea"/>
                          <a:ea typeface="+mj-ea"/>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86292">
                <a:tc>
                  <a:txBody>
                    <a:bodyPr/>
                    <a:lstStyle/>
                    <a:p>
                      <a:pPr algn="l" fontAlgn="ctr"/>
                      <a:r>
                        <a:rPr lang="ja-JP" altLang="en-US" sz="800" dirty="0">
                          <a:effectLst/>
                          <a:latin typeface="メイリオ" panose="020B0604030504040204" pitchFamily="50" charset="-128"/>
                          <a:ea typeface="メイリオ" panose="020B0604030504040204" pitchFamily="50" charset="-128"/>
                        </a:rPr>
                        <a:t>施設野菜の労働生産性の上昇率10％</a:t>
                      </a:r>
                      <a:endParaRPr lang="ja-JP" altLang="en-US" sz="800" b="0" i="0" u="none" strike="noStrike" dirty="0">
                        <a:solidFill>
                          <a:srgbClr val="000000"/>
                        </a:solidFill>
                        <a:effectLst/>
                        <a:latin typeface="+mj-ea"/>
                        <a:ea typeface="+mj-ea"/>
                      </a:endParaRPr>
                    </a:p>
                  </a:txBody>
                  <a:tcPr marL="36000" marR="0"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000000"/>
                          </a:solidFill>
                          <a:effectLst/>
                          <a:latin typeface="+mj-ea"/>
                          <a:ea typeface="+mj-ea"/>
                        </a:rPr>
                        <a:t>ー</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1%</a:t>
                      </a:r>
                      <a:endParaRPr lang="ja-JP" altLang="en-US" sz="800" b="0" i="0" u="none" strike="noStrike" dirty="0">
                        <a:solidFill>
                          <a:srgbClr val="000000"/>
                        </a:solidFill>
                        <a:effectLst/>
                        <a:latin typeface="+mj-ea"/>
                        <a:ea typeface="+mj-ea"/>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2%</a:t>
                      </a:r>
                      <a:endParaRPr lang="ja-JP" altLang="en-US" sz="800" b="0" i="0" u="none" strike="noStrike" dirty="0">
                        <a:solidFill>
                          <a:srgbClr val="000000"/>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3%</a:t>
                      </a:r>
                      <a:endParaRPr lang="ja-JP" altLang="en-US" sz="800" b="0" i="0" u="none" strike="noStrike" dirty="0">
                        <a:solidFill>
                          <a:srgbClr val="000000"/>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4%</a:t>
                      </a:r>
                      <a:endParaRPr lang="ja-JP" altLang="en-US" sz="800" b="0" i="0" u="none" strike="noStrike" dirty="0">
                        <a:solidFill>
                          <a:srgbClr val="000000"/>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5%</a:t>
                      </a:r>
                      <a:endParaRPr lang="ja-JP" altLang="en-US" sz="800" b="0" i="0" u="none" strike="noStrike" dirty="0">
                        <a:solidFill>
                          <a:srgbClr val="000000"/>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20%</a:t>
                      </a:r>
                      <a:endParaRPr lang="ja-JP" altLang="en-US" sz="800" b="0" i="0" u="none" strike="noStrike" dirty="0">
                        <a:solidFill>
                          <a:srgbClr val="000000"/>
                        </a:solidFill>
                        <a:effectLst/>
                        <a:latin typeface="+mj-ea"/>
                        <a:ea typeface="+mj-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1776">
                <a:tc>
                  <a:txBody>
                    <a:bodyPr/>
                    <a:lstStyle/>
                    <a:p>
                      <a:pPr algn="l" fontAlgn="ctr"/>
                      <a:r>
                        <a:rPr lang="ja-JP" altLang="en-US" sz="800">
                          <a:effectLst/>
                          <a:latin typeface="メイリオ" panose="020B0604030504040204" pitchFamily="50" charset="-128"/>
                          <a:ea typeface="メイリオ" panose="020B0604030504040204" pitchFamily="50" charset="-128"/>
                        </a:rPr>
                        <a:t>売上</a:t>
                      </a:r>
                      <a:r>
                        <a:rPr lang="en-US" altLang="ja-JP" sz="800">
                          <a:effectLst/>
                          <a:latin typeface="メイリオ" panose="020B0604030504040204" pitchFamily="50" charset="-128"/>
                          <a:ea typeface="メイリオ" panose="020B0604030504040204" pitchFamily="50" charset="-128"/>
                        </a:rPr>
                        <a:t>3,000</a:t>
                      </a:r>
                      <a:r>
                        <a:rPr lang="ja-JP" altLang="en-US" sz="800">
                          <a:effectLst/>
                          <a:latin typeface="メイリオ" panose="020B0604030504040204" pitchFamily="50" charset="-128"/>
                          <a:ea typeface="メイリオ" panose="020B0604030504040204" pitchFamily="50" charset="-128"/>
                        </a:rPr>
                        <a:t>万円以上の販売農家数倍増 </a:t>
                      </a:r>
                      <a:r>
                        <a:rPr lang="en-US" altLang="ja-JP" sz="800">
                          <a:effectLst/>
                          <a:latin typeface="メイリオ" panose="020B0604030504040204" pitchFamily="50" charset="-128"/>
                          <a:ea typeface="メイリオ" panose="020B0604030504040204" pitchFamily="50" charset="-128"/>
                        </a:rPr>
                        <a:t>500</a:t>
                      </a:r>
                      <a:r>
                        <a:rPr lang="ja-JP" altLang="en-US" sz="800">
                          <a:effectLst/>
                          <a:latin typeface="メイリオ" panose="020B0604030504040204" pitchFamily="50" charset="-128"/>
                          <a:ea typeface="メイリオ" panose="020B0604030504040204" pitchFamily="50" charset="-128"/>
                        </a:rPr>
                        <a:t>戸</a:t>
                      </a:r>
                      <a:endParaRPr lang="en-US" altLang="ja-JP" sz="800" b="0" i="0" u="none" strike="noStrike" dirty="0">
                        <a:solidFill>
                          <a:srgbClr val="000000"/>
                        </a:solidFill>
                        <a:effectLst/>
                        <a:latin typeface="+mj-ea"/>
                        <a:ea typeface="+mj-ea"/>
                      </a:endParaRPr>
                    </a:p>
                  </a:txBody>
                  <a:tcPr marL="36000"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243</a:t>
                      </a:r>
                      <a:r>
                        <a:rPr lang="ja-JP" altLang="en-US" sz="800" dirty="0">
                          <a:effectLst/>
                          <a:latin typeface="メイリオ" panose="020B0604030504040204" pitchFamily="50" charset="-128"/>
                          <a:ea typeface="メイリオ" panose="020B0604030504040204" pitchFamily="50" charset="-128"/>
                        </a:rPr>
                        <a:t>戸</a:t>
                      </a:r>
                      <a:endParaRPr sz="800" dirty="0"/>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250</a:t>
                      </a:r>
                      <a:r>
                        <a:rPr lang="ja-JP" altLang="en-US" sz="800" dirty="0">
                          <a:effectLst/>
                          <a:latin typeface="メイリオ" panose="020B0604030504040204" pitchFamily="50" charset="-128"/>
                          <a:ea typeface="メイリオ" panose="020B0604030504040204" pitchFamily="50" charset="-128"/>
                        </a:rPr>
                        <a:t>戸</a:t>
                      </a:r>
                      <a:endParaRPr sz="800" dirty="0"/>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270</a:t>
                      </a:r>
                      <a:r>
                        <a:rPr lang="ja-JP" altLang="en-US" sz="800" dirty="0">
                          <a:effectLst/>
                          <a:latin typeface="メイリオ" panose="020B0604030504040204" pitchFamily="50" charset="-128"/>
                          <a:ea typeface="メイリオ" panose="020B0604030504040204" pitchFamily="50" charset="-128"/>
                        </a:rPr>
                        <a:t>戸</a:t>
                      </a:r>
                      <a:endParaRPr sz="8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290</a:t>
                      </a:r>
                      <a:r>
                        <a:rPr lang="ja-JP" altLang="en-US" sz="800" dirty="0">
                          <a:effectLst/>
                          <a:latin typeface="メイリオ" panose="020B0604030504040204" pitchFamily="50" charset="-128"/>
                          <a:ea typeface="メイリオ" panose="020B0604030504040204" pitchFamily="50" charset="-128"/>
                        </a:rPr>
                        <a:t>戸</a:t>
                      </a:r>
                      <a:endParaRPr sz="8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310</a:t>
                      </a:r>
                      <a:r>
                        <a:rPr lang="ja-JP" altLang="en-US" sz="800" dirty="0">
                          <a:effectLst/>
                          <a:latin typeface="メイリオ" panose="020B0604030504040204" pitchFamily="50" charset="-128"/>
                          <a:ea typeface="メイリオ" panose="020B0604030504040204" pitchFamily="50" charset="-128"/>
                        </a:rPr>
                        <a:t>戸</a:t>
                      </a:r>
                      <a:endParaRPr sz="80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330</a:t>
                      </a:r>
                      <a:r>
                        <a:rPr lang="ja-JP" altLang="en-US" sz="800">
                          <a:effectLst/>
                          <a:latin typeface="メイリオ" panose="020B0604030504040204" pitchFamily="50" charset="-128"/>
                          <a:ea typeface="メイリオ" panose="020B0604030504040204" pitchFamily="50" charset="-128"/>
                        </a:rPr>
                        <a:t>戸</a:t>
                      </a:r>
                      <a:endParaRPr sz="80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500</a:t>
                      </a:r>
                      <a:r>
                        <a:rPr lang="ja-JP" altLang="en-US" sz="800">
                          <a:effectLst/>
                          <a:latin typeface="メイリオ" panose="020B0604030504040204" pitchFamily="50" charset="-128"/>
                          <a:ea typeface="メイリオ" panose="020B0604030504040204" pitchFamily="50" charset="-128"/>
                        </a:rPr>
                        <a:t>戸</a:t>
                      </a:r>
                      <a:endParaRPr sz="80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1776">
                <a:tc>
                  <a:txBody>
                    <a:bodyPr/>
                    <a:lstStyle/>
                    <a:p>
                      <a:pPr algn="l" fontAlgn="ctr"/>
                      <a:r>
                        <a:rPr lang="ja-JP" altLang="en-US" sz="800" dirty="0">
                          <a:effectLst/>
                          <a:latin typeface="メイリオ" panose="020B0604030504040204" pitchFamily="50" charset="-128"/>
                          <a:ea typeface="メイリオ" panose="020B0604030504040204" pitchFamily="50" charset="-128"/>
                        </a:rPr>
                        <a:t>施設園芸関連産業群の集積</a:t>
                      </a:r>
                      <a:r>
                        <a:rPr lang="ja-JP" altLang="en-US" sz="600" dirty="0">
                          <a:effectLst/>
                          <a:latin typeface="メイリオ" panose="020B0604030504040204" pitchFamily="50" charset="-128"/>
                          <a:ea typeface="メイリオ" panose="020B0604030504040204" pitchFamily="50" charset="-128"/>
                        </a:rPr>
                        <a:t>（機器・システムの</a:t>
                      </a:r>
                      <a:r>
                        <a:rPr lang="en-US" altLang="ja-JP" sz="600" dirty="0">
                          <a:effectLst/>
                          <a:latin typeface="メイリオ" panose="020B0604030504040204" pitchFamily="50" charset="-128"/>
                          <a:ea typeface="メイリオ" panose="020B0604030504040204" pitchFamily="50" charset="-128"/>
                        </a:rPr>
                        <a:t>2018</a:t>
                      </a:r>
                      <a:r>
                        <a:rPr lang="ja-JP" altLang="en-US" sz="600" dirty="0">
                          <a:effectLst/>
                          <a:latin typeface="メイリオ" panose="020B0604030504040204" pitchFamily="50" charset="-128"/>
                          <a:ea typeface="メイリオ" panose="020B0604030504040204" pitchFamily="50" charset="-128"/>
                        </a:rPr>
                        <a:t>年からの累計販売額100億円）</a:t>
                      </a:r>
                      <a:endParaRPr lang="en-US" altLang="ja-JP" sz="600" b="0" i="0" u="none" strike="noStrike" dirty="0">
                        <a:solidFill>
                          <a:srgbClr val="000000"/>
                        </a:solidFill>
                        <a:effectLst/>
                        <a:latin typeface="+mj-ea"/>
                        <a:ea typeface="+mj-ea"/>
                      </a:endParaRPr>
                    </a:p>
                  </a:txBody>
                  <a:tcPr marL="36000" marR="0"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000000"/>
                          </a:solidFill>
                          <a:effectLst/>
                          <a:latin typeface="+mj-ea"/>
                          <a:ea typeface="+mj-ea"/>
                        </a:rPr>
                        <a:t>ー</a:t>
                      </a:r>
                      <a:endParaRPr sz="800"/>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2</a:t>
                      </a:r>
                      <a:r>
                        <a:rPr lang="ja-JP" altLang="en-US" sz="800" dirty="0">
                          <a:effectLst/>
                          <a:latin typeface="メイリオ" panose="020B0604030504040204" pitchFamily="50" charset="-128"/>
                          <a:ea typeface="メイリオ" panose="020B0604030504040204" pitchFamily="50" charset="-128"/>
                        </a:rPr>
                        <a:t>億円</a:t>
                      </a:r>
                      <a:endParaRPr sz="800" dirty="0"/>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4.5</a:t>
                      </a:r>
                      <a:r>
                        <a:rPr lang="ja-JP" altLang="en-US" sz="800">
                          <a:effectLst/>
                          <a:latin typeface="メイリオ" panose="020B0604030504040204" pitchFamily="50" charset="-128"/>
                          <a:ea typeface="メイリオ" panose="020B0604030504040204" pitchFamily="50" charset="-128"/>
                        </a:rPr>
                        <a:t>億円</a:t>
                      </a:r>
                      <a:endParaRPr sz="80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7.5</a:t>
                      </a:r>
                      <a:r>
                        <a:rPr lang="ja-JP" altLang="en-US" sz="800">
                          <a:effectLst/>
                          <a:latin typeface="メイリオ" panose="020B0604030504040204" pitchFamily="50" charset="-128"/>
                          <a:ea typeface="メイリオ" panose="020B0604030504040204" pitchFamily="50" charset="-128"/>
                        </a:rPr>
                        <a:t>億円</a:t>
                      </a:r>
                      <a:endParaRPr sz="80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11.5</a:t>
                      </a:r>
                      <a:r>
                        <a:rPr lang="ja-JP" altLang="en-US" sz="800" dirty="0">
                          <a:effectLst/>
                          <a:latin typeface="メイリオ" panose="020B0604030504040204" pitchFamily="50" charset="-128"/>
                          <a:ea typeface="メイリオ" panose="020B0604030504040204" pitchFamily="50" charset="-128"/>
                        </a:rPr>
                        <a:t>億円</a:t>
                      </a:r>
                      <a:endParaRPr sz="80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dirty="0">
                          <a:effectLst/>
                          <a:latin typeface="メイリオ" panose="020B0604030504040204" pitchFamily="50" charset="-128"/>
                          <a:ea typeface="メイリオ" panose="020B0604030504040204" pitchFamily="50" charset="-128"/>
                        </a:rPr>
                        <a:t>16.5</a:t>
                      </a:r>
                      <a:r>
                        <a:rPr lang="ja-JP" altLang="en-US" sz="800" dirty="0">
                          <a:effectLst/>
                          <a:latin typeface="メイリオ" panose="020B0604030504040204" pitchFamily="50" charset="-128"/>
                          <a:ea typeface="メイリオ" panose="020B0604030504040204" pitchFamily="50" charset="-128"/>
                        </a:rPr>
                        <a:t>億円</a:t>
                      </a:r>
                      <a:endParaRPr sz="80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a:effectLst/>
                          <a:latin typeface="メイリオ" panose="020B0604030504040204" pitchFamily="50" charset="-128"/>
                          <a:ea typeface="メイリオ" panose="020B0604030504040204" pitchFamily="50" charset="-128"/>
                        </a:rPr>
                        <a:t>100</a:t>
                      </a:r>
                      <a:r>
                        <a:rPr lang="ja-JP" altLang="en-US" sz="800">
                          <a:effectLst/>
                          <a:latin typeface="メイリオ" panose="020B0604030504040204" pitchFamily="50" charset="-128"/>
                          <a:ea typeface="メイリオ" panose="020B0604030504040204" pitchFamily="50" charset="-128"/>
                        </a:rPr>
                        <a:t>億円</a:t>
                      </a:r>
                      <a:endParaRPr sz="80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1358" name="正方形/長方形 18"/>
          <p:cNvSpPr/>
          <p:nvPr/>
        </p:nvSpPr>
        <p:spPr>
          <a:xfrm>
            <a:off x="98917" y="1690038"/>
            <a:ext cx="4371784" cy="194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36000" bIns="0" rtlCol="0" anchor="ctr"/>
          <a:lstStyle/>
          <a:p>
            <a:pPr marL="0" marR="0" lvl="0" indent="0" algn="l"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Meiryo UI"/>
                <a:cs typeface="+mn-cs"/>
              </a:rPr>
              <a:t>　高知県は、全国屈指の施設園芸産地である</a:t>
            </a: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が、就農者の減少、労働力不足は深刻化している。また燃油や肥料等生産資材の高騰と野菜価格の低迷により、</a:t>
            </a:r>
            <a:r>
              <a:rPr kumimoji="1" lang="ja-JP" altLang="en-US" sz="1200" b="1" i="0" u="none" strike="noStrike" kern="1200" cap="none" spc="0" normalizeH="0" baseline="0" noProof="0" dirty="0">
                <a:ln>
                  <a:noFill/>
                </a:ln>
                <a:solidFill>
                  <a:schemeClr val="tx1"/>
                </a:solidFill>
                <a:effectLst/>
                <a:uLnTx/>
                <a:uFillTx/>
                <a:latin typeface="Calibri"/>
                <a:ea typeface="Meiryo UI"/>
                <a:cs typeface="+mn-cs"/>
              </a:rPr>
              <a:t>個々の農家の経営は未曾有の危機に直面</a:t>
            </a: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している。</a:t>
            </a:r>
            <a:endParaRPr sz="2000" dirty="0">
              <a:solidFill>
                <a:schemeClr val="tx1"/>
              </a:solidFill>
            </a:endParaRPr>
          </a:p>
          <a:p>
            <a:pPr marL="0" marR="0" lvl="0" indent="0" algn="l"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　この危機を打開し、持続可能な産地として維持・発展していくために、より</a:t>
            </a:r>
            <a:r>
              <a:rPr kumimoji="1" lang="ja-JP" altLang="en-US" sz="1200" b="1" i="0" u="none" strike="noStrike" kern="1200" cap="none" spc="0" normalizeH="0" baseline="0" noProof="0" dirty="0">
                <a:ln>
                  <a:noFill/>
                </a:ln>
                <a:solidFill>
                  <a:schemeClr val="tx1"/>
                </a:solidFill>
                <a:effectLst/>
                <a:uLnTx/>
                <a:uFillTx/>
                <a:latin typeface="Calibri"/>
                <a:ea typeface="Meiryo UI"/>
                <a:cs typeface="+mn-cs"/>
              </a:rPr>
              <a:t>多様な品目・環境に対応し、個々の農家レベルに応じた営農支援を可能とするAIエンジン開発</a:t>
            </a: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により、さらなる生産性の向上を実現すると共に、</a:t>
            </a:r>
            <a:r>
              <a:rPr kumimoji="1" lang="ja-JP" altLang="en-US" sz="1200" b="1" i="0" u="none" strike="noStrike" kern="1200" cap="none" spc="0" normalizeH="0" baseline="0" noProof="0" dirty="0">
                <a:ln>
                  <a:noFill/>
                </a:ln>
                <a:solidFill>
                  <a:schemeClr val="tx1"/>
                </a:solidFill>
                <a:effectLst/>
                <a:uLnTx/>
                <a:uFillTx/>
                <a:latin typeface="Calibri"/>
                <a:ea typeface="Meiryo UI"/>
                <a:cs typeface="+mn-cs"/>
              </a:rPr>
              <a:t>作物生産1t当たりに消費する労力、コスト、エネルギーを最小化し、SDGs時代に対応できるSociety5.0型農業を確立</a:t>
            </a:r>
            <a:r>
              <a:rPr kumimoji="1" lang="ja-JP" altLang="en-US" sz="1200" b="0" i="0" u="none" strike="noStrike" kern="1200" cap="none" spc="0" normalizeH="0" baseline="0" noProof="0" dirty="0">
                <a:ln>
                  <a:noFill/>
                </a:ln>
                <a:solidFill>
                  <a:schemeClr val="tx1"/>
                </a:solidFill>
                <a:effectLst/>
                <a:uLnTx/>
                <a:uFillTx/>
                <a:latin typeface="Calibri"/>
                <a:ea typeface="Meiryo UI"/>
                <a:cs typeface="+mn-cs"/>
              </a:rPr>
              <a:t>し、地方大学と地域産業の創生に</a:t>
            </a:r>
            <a:r>
              <a:rPr kumimoji="1" lang="ja-JP" altLang="en-US" sz="1200" b="0" i="0" u="none" strike="noStrike" kern="1200" cap="none" spc="0" normalizeH="0" baseline="0" noProof="0" dirty="0">
                <a:ln>
                  <a:noFill/>
                </a:ln>
                <a:solidFill>
                  <a:prstClr val="black"/>
                </a:solidFill>
                <a:effectLst/>
                <a:uLnTx/>
                <a:uFillTx/>
                <a:latin typeface="Calibri"/>
                <a:ea typeface="Meiryo UI"/>
                <a:cs typeface="+mn-cs"/>
              </a:rPr>
              <a:t>つなげる。</a:t>
            </a:r>
          </a:p>
        </p:txBody>
      </p:sp>
      <p:sp>
        <p:nvSpPr>
          <p:cNvPr id="1359" name="正方形/長方形 19"/>
          <p:cNvSpPr/>
          <p:nvPr/>
        </p:nvSpPr>
        <p:spPr>
          <a:xfrm>
            <a:off x="109682" y="1577644"/>
            <a:ext cx="1181140" cy="2225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a:t>背景・目的</a:t>
            </a:r>
          </a:p>
        </p:txBody>
      </p:sp>
      <p:sp>
        <p:nvSpPr>
          <p:cNvPr id="1360" name="タイトル 1"/>
          <p:cNvSpPr txBox="1"/>
          <p:nvPr/>
        </p:nvSpPr>
        <p:spPr>
          <a:xfrm>
            <a:off x="0" y="-17404"/>
            <a:ext cx="9144000" cy="43815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kern="1200">
                <a:solidFill>
                  <a:schemeClr val="bg1"/>
                </a:solidFill>
                <a:latin typeface="+mj-lt"/>
                <a:ea typeface="+mj-ea"/>
                <a:cs typeface="+mj-cs"/>
              </a:defRPr>
            </a:lvl1pPr>
          </a:lstStyle>
          <a:p>
            <a:r>
              <a:rPr lang="ja-JP" altLang="en-US" dirty="0"/>
              <a:t>１－２．計画の全体像</a:t>
            </a:r>
          </a:p>
        </p:txBody>
      </p:sp>
      <p:pic>
        <p:nvPicPr>
          <p:cNvPr id="1361" name="図 992" descr="抽象, 挿絵, 記号 が含まれている画像_x000a__x000a_自動的に生成された説明"/>
          <p:cNvPicPr>
            <a:picLocks noChangeAspect="1"/>
          </p:cNvPicPr>
          <p:nvPr/>
        </p:nvPicPr>
        <p:blipFill>
          <a:blip r:embed="rId1"/>
          <a:stretch>
            <a:fillRect/>
          </a:stretch>
        </p:blipFill>
        <p:spPr>
          <a:xfrm>
            <a:off x="8427323" y="-19050"/>
            <a:ext cx="722510" cy="431160"/>
          </a:xfrm>
          <a:prstGeom prst="rect">
            <a:avLst/>
          </a:prstGeom>
        </p:spPr>
      </p:pic>
      <p:sp>
        <p:nvSpPr>
          <p:cNvPr id="1362" name="スライド番号プレースホルダー 1060"/>
          <p:cNvSpPr/>
          <p:nvPr/>
        </p:nvSpPr>
        <p:spPr>
          <a:xfrm>
            <a:off x="7092433" y="6550025"/>
            <a:ext cx="2057400" cy="365125"/>
          </a:xfrm>
          <a:prstGeom prst="rect">
            <a:avLst/>
          </a:prstGeom>
        </p:spPr>
        <p:txBody>
          <a:bodyPr vert="horz" lIns="91440" tIns="45720" rIns="91440" bIns="45720" rtlCol="0" anchor="ctr"/>
          <a:lstStyle>
            <a:lvl1pPr algn="r">
              <a:defRPr sz="2400">
                <a:solidFill>
                  <a:schemeClr val="tx1"/>
                </a:solidFill>
              </a:defRPr>
            </a:lvl1pPr>
          </a:lstStyle>
          <a:p>
            <a:fld id="{2F143BD1-2DB3-4352-8591-6DD94F4E97F2}" type="slidenum">
              <a:rPr kumimoji="1" lang="ja-JP" altLang="en-US" sz="2400" smtClean="0"/>
              <a:t>3</a:t>
            </a:fld>
            <a:endParaRPr kumimoji="1" lang="ja-JP" altLang="en-US"/>
          </a:p>
        </p:txBody>
      </p:sp>
      <p:sp>
        <p:nvSpPr>
          <p:cNvPr id="1363" name="正方形/長方形 1486"/>
          <p:cNvSpPr/>
          <p:nvPr/>
        </p:nvSpPr>
        <p:spPr>
          <a:xfrm>
            <a:off x="4595340" y="4590066"/>
            <a:ext cx="4371784" cy="21421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nchorCtr="0"/>
          <a:lstStyle/>
          <a:p>
            <a:r>
              <a:rPr lang="en-US" altLang="ja-JP" sz="1050" dirty="0">
                <a:solidFill>
                  <a:prstClr val="black"/>
                </a:solidFill>
                <a:latin typeface="+mn-ea"/>
                <a:ea typeface="+mn-ea"/>
              </a:rPr>
              <a:t>【</a:t>
            </a:r>
            <a:r>
              <a:rPr lang="ja-JP" altLang="en-US" sz="1050" dirty="0">
                <a:solidFill>
                  <a:prstClr val="black"/>
                </a:solidFill>
                <a:latin typeface="+mn-ea"/>
                <a:ea typeface="+mn-ea"/>
              </a:rPr>
              <a:t>必須</a:t>
            </a:r>
            <a:r>
              <a:rPr lang="en-US" altLang="ja-JP" sz="1050" dirty="0">
                <a:solidFill>
                  <a:prstClr val="black"/>
                </a:solidFill>
                <a:latin typeface="+mn-ea"/>
                <a:ea typeface="+mn-ea"/>
              </a:rPr>
              <a:t>KPI】</a:t>
            </a:r>
            <a:endParaRPr sz="1050" dirty="0">
              <a:latin typeface="+mn-ea"/>
              <a:ea typeface="+mn-ea"/>
            </a:endParaRPr>
          </a:p>
          <a:p>
            <a:r>
              <a:rPr lang="ja-JP" altLang="en-US" sz="1050" dirty="0">
                <a:solidFill>
                  <a:prstClr val="black"/>
                </a:solidFill>
                <a:latin typeface="+mn-ea"/>
                <a:ea typeface="+mn-ea"/>
              </a:rPr>
              <a:t>・野菜の産出額の増加額</a:t>
            </a:r>
            <a:r>
              <a:rPr lang="ja-JP" altLang="en-US" sz="1000" dirty="0">
                <a:solidFill>
                  <a:prstClr val="black"/>
                </a:solidFill>
                <a:latin typeface="+mn-ea"/>
                <a:ea typeface="+mn-ea"/>
              </a:rPr>
              <a:t>（R2:711億 → R9:761億）</a:t>
            </a:r>
            <a:endParaRPr lang="en-US" altLang="ja-JP" sz="1050" dirty="0">
              <a:solidFill>
                <a:prstClr val="black"/>
              </a:solidFill>
              <a:latin typeface="+mn-ea"/>
              <a:ea typeface="+mn-ea"/>
            </a:endParaRPr>
          </a:p>
          <a:p>
            <a:r>
              <a:rPr lang="ja-JP" altLang="en-US" sz="1050" dirty="0">
                <a:solidFill>
                  <a:prstClr val="black"/>
                </a:solidFill>
                <a:latin typeface="+mn-ea"/>
                <a:ea typeface="+mn-ea"/>
              </a:rPr>
              <a:t>・農業現場への新規雇用者数の増加数</a:t>
            </a:r>
            <a:endParaRPr lang="ja-JP" altLang="en-US" sz="1050" dirty="0">
              <a:solidFill>
                <a:prstClr val="black"/>
              </a:solidFill>
              <a:latin typeface="+mn-ea"/>
              <a:ea typeface="+mn-ea"/>
            </a:endParaRPr>
          </a:p>
          <a:p>
            <a:r>
              <a:rPr lang="ja-JP" altLang="en-US" sz="1050" dirty="0">
                <a:solidFill>
                  <a:prstClr val="black"/>
                </a:solidFill>
                <a:latin typeface="+mn-ea"/>
                <a:ea typeface="+mn-ea"/>
              </a:rPr>
              <a:t> </a:t>
            </a:r>
            <a:r>
              <a:rPr lang="ja-JP" altLang="en-US" sz="1050" dirty="0">
                <a:solidFill>
                  <a:prstClr val="black"/>
                </a:solidFill>
                <a:latin typeface="+mn-ea"/>
                <a:ea typeface="+mn-ea"/>
              </a:rPr>
              <a:t> </a:t>
            </a:r>
            <a:r>
              <a:rPr lang="ja-JP" altLang="en-US" sz="1050" dirty="0">
                <a:solidFill>
                  <a:prstClr val="black"/>
                </a:solidFill>
                <a:latin typeface="+mn-ea"/>
                <a:ea typeface="+mn-ea"/>
              </a:rPr>
              <a:t>　</a:t>
            </a:r>
            <a:r>
              <a:rPr lang="ja-JP" altLang="en-US" sz="1000" dirty="0">
                <a:solidFill>
                  <a:prstClr val="black"/>
                </a:solidFill>
                <a:latin typeface="+mn-ea"/>
                <a:ea typeface="+mn-ea"/>
              </a:rPr>
              <a:t>(H30～累計　R4:339人 → R9:1,000人)</a:t>
            </a:r>
            <a:endParaRPr lang="ja-JP" altLang="en-US" sz="1050" dirty="0">
              <a:solidFill>
                <a:prstClr val="black"/>
              </a:solidFill>
              <a:latin typeface="+mn-ea"/>
              <a:ea typeface="+mn-ea"/>
            </a:endParaRPr>
          </a:p>
          <a:p>
            <a:r>
              <a:rPr lang="ja-JP" altLang="en-US" sz="1050" dirty="0">
                <a:solidFill>
                  <a:prstClr val="black"/>
                </a:solidFill>
                <a:latin typeface="+mn-ea"/>
                <a:ea typeface="+mn-ea"/>
              </a:rPr>
              <a:t>・専門人材育成プログラム受講生の地元就職・起業数</a:t>
            </a:r>
            <a:endParaRPr sz="2000"/>
          </a:p>
          <a:p>
            <a:r>
              <a:rPr lang="ja-JP" altLang="en-US" sz="1050" dirty="0">
                <a:solidFill>
                  <a:prstClr val="black"/>
                </a:solidFill>
                <a:latin typeface="+mn-ea"/>
                <a:ea typeface="+mn-ea"/>
              </a:rPr>
              <a:t>　　</a:t>
            </a:r>
            <a:r>
              <a:rPr lang="ja-JP" altLang="en-US" sz="1000" dirty="0">
                <a:solidFill>
                  <a:prstClr val="black"/>
                </a:solidFill>
                <a:latin typeface="+mn-ea"/>
                <a:ea typeface="+mn-ea"/>
              </a:rPr>
              <a:t>(</a:t>
            </a:r>
            <a:r>
              <a:rPr lang="ja-JP" altLang="en-US" sz="1000" dirty="0">
                <a:solidFill>
                  <a:schemeClr val="tx1"/>
                </a:solidFill>
                <a:latin typeface="+mn-ea"/>
                <a:ea typeface="+mn-ea"/>
              </a:rPr>
              <a:t>H30～累計　R4:</a:t>
            </a:r>
            <a:r>
              <a:rPr lang="en-US" altLang="ja-JP" sz="1000" dirty="0">
                <a:solidFill>
                  <a:schemeClr val="tx1"/>
                </a:solidFill>
                <a:latin typeface="+mn-ea"/>
                <a:ea typeface="+mn-ea"/>
              </a:rPr>
              <a:t>30</a:t>
            </a:r>
            <a:r>
              <a:rPr lang="ja-JP" altLang="en-US" sz="1000" dirty="0">
                <a:solidFill>
                  <a:schemeClr val="tx1"/>
                </a:solidFill>
                <a:latin typeface="+mn-ea"/>
                <a:ea typeface="+mn-ea"/>
              </a:rPr>
              <a:t>人 → R9:</a:t>
            </a:r>
            <a:r>
              <a:rPr lang="en-US" altLang="ja-JP" sz="1000" dirty="0">
                <a:solidFill>
                  <a:schemeClr val="tx1"/>
                </a:solidFill>
                <a:latin typeface="+mn-ea"/>
                <a:ea typeface="+mn-ea"/>
              </a:rPr>
              <a:t>126</a:t>
            </a:r>
            <a:r>
              <a:rPr lang="ja-JP" altLang="en-US" sz="1000" dirty="0">
                <a:solidFill>
                  <a:schemeClr val="tx1"/>
                </a:solidFill>
                <a:latin typeface="+mn-ea"/>
                <a:ea typeface="+mn-ea"/>
              </a:rPr>
              <a:t>人)</a:t>
            </a:r>
            <a:endParaRPr lang="ja-JP" altLang="en-US" sz="1050" dirty="0">
              <a:solidFill>
                <a:schemeClr val="tx1"/>
              </a:solidFill>
              <a:latin typeface="+mn-ea"/>
              <a:ea typeface="+mn-ea"/>
            </a:endParaRPr>
          </a:p>
          <a:p>
            <a:r>
              <a:rPr lang="ja-JP" altLang="en-US" sz="1050" dirty="0">
                <a:solidFill>
                  <a:schemeClr val="tx1"/>
                </a:solidFill>
                <a:latin typeface="+mn-ea"/>
                <a:ea typeface="+mn-ea"/>
              </a:rPr>
              <a:t>・大学改革の実現</a:t>
            </a:r>
            <a:endParaRPr sz="1050" dirty="0">
              <a:solidFill>
                <a:schemeClr val="tx1"/>
              </a:solidFill>
              <a:latin typeface="+mn-ea"/>
              <a:ea typeface="+mn-ea"/>
            </a:endParaRPr>
          </a:p>
          <a:p>
            <a:r>
              <a:rPr lang="en-US" altLang="ja-JP" sz="1050" dirty="0">
                <a:solidFill>
                  <a:schemeClr val="tx1"/>
                </a:solidFill>
                <a:latin typeface="+mn-ea"/>
                <a:ea typeface="+mn-ea"/>
              </a:rPr>
              <a:t>【</a:t>
            </a:r>
            <a:r>
              <a:rPr lang="ja-JP" altLang="en-US" sz="1050" dirty="0">
                <a:solidFill>
                  <a:schemeClr val="tx1"/>
                </a:solidFill>
                <a:latin typeface="+mn-ea"/>
                <a:ea typeface="+mn-ea"/>
              </a:rPr>
              <a:t>任意</a:t>
            </a:r>
            <a:r>
              <a:rPr lang="en-US" altLang="ja-JP" sz="1050" dirty="0">
                <a:solidFill>
                  <a:schemeClr val="tx1"/>
                </a:solidFill>
                <a:latin typeface="+mn-ea"/>
                <a:ea typeface="+mn-ea"/>
              </a:rPr>
              <a:t>KPI（新規）】</a:t>
            </a:r>
            <a:endParaRPr sz="1050" dirty="0">
              <a:solidFill>
                <a:schemeClr val="tx1"/>
              </a:solidFill>
              <a:latin typeface="+mn-ea"/>
              <a:ea typeface="+mn-ea"/>
            </a:endParaRPr>
          </a:p>
          <a:p>
            <a:r>
              <a:rPr lang="en-US" altLang="ja-JP" sz="1050" dirty="0">
                <a:solidFill>
                  <a:schemeClr val="tx1"/>
                </a:solidFill>
                <a:latin typeface="+mn-ea"/>
                <a:ea typeface="+mn-ea"/>
              </a:rPr>
              <a:t>・IoPプロジェクト参画農家の拡大</a:t>
            </a:r>
            <a:r>
              <a:rPr lang="en-US" altLang="ja-JP" sz="1000" dirty="0">
                <a:solidFill>
                  <a:schemeClr val="tx1"/>
                </a:solidFill>
                <a:latin typeface="+mn-ea"/>
                <a:ea typeface="+mn-ea"/>
              </a:rPr>
              <a:t>(R3~累計　R4:500戸 → R9:4,000戸）</a:t>
            </a:r>
            <a:endParaRPr sz="1050" dirty="0">
              <a:solidFill>
                <a:schemeClr val="tx1"/>
              </a:solidFill>
              <a:latin typeface="+mn-ea"/>
              <a:ea typeface="+mn-ea"/>
            </a:endParaRPr>
          </a:p>
          <a:p>
            <a:r>
              <a:rPr lang="en-US" altLang="ja-JP" sz="1050" dirty="0">
                <a:solidFill>
                  <a:schemeClr val="tx1"/>
                </a:solidFill>
                <a:latin typeface="+mn-ea"/>
                <a:ea typeface="+mn-ea"/>
              </a:rPr>
              <a:t>・IoPクラウド利用農家の販売金額(域外)</a:t>
            </a:r>
            <a:r>
              <a:rPr lang="en-US" altLang="ja-JP" sz="1000" dirty="0">
                <a:solidFill>
                  <a:schemeClr val="tx1"/>
                </a:solidFill>
                <a:latin typeface="+mn-ea"/>
                <a:ea typeface="+mn-ea"/>
              </a:rPr>
              <a:t>（R3:0億 → R9:30億）</a:t>
            </a:r>
            <a:endParaRPr lang="en-US" altLang="ja-JP" sz="1050" dirty="0">
              <a:solidFill>
                <a:schemeClr val="tx1"/>
              </a:solidFill>
              <a:latin typeface="+mn-ea"/>
              <a:ea typeface="+mn-ea"/>
            </a:endParaRPr>
          </a:p>
          <a:p>
            <a:r>
              <a:rPr lang="en-US" altLang="ja-JP" sz="1050" dirty="0">
                <a:solidFill>
                  <a:schemeClr val="tx1"/>
                </a:solidFill>
                <a:latin typeface="+mn-ea"/>
                <a:ea typeface="+mn-ea"/>
              </a:rPr>
              <a:t>・クラウド周辺機器・システム・アプリ・サービスの拡大</a:t>
            </a:r>
            <a:endParaRPr sz="2000">
              <a:solidFill>
                <a:schemeClr val="tx1"/>
              </a:solidFill>
            </a:endParaRPr>
          </a:p>
          <a:p>
            <a:r>
              <a:rPr lang="en-US" altLang="ja-JP" sz="1050" dirty="0">
                <a:solidFill>
                  <a:schemeClr val="tx1"/>
                </a:solidFill>
                <a:latin typeface="+mn-ea"/>
                <a:ea typeface="+mn-ea"/>
              </a:rPr>
              <a:t>　　</a:t>
            </a:r>
            <a:r>
              <a:rPr lang="en-US" altLang="ja-JP" sz="1000" dirty="0">
                <a:solidFill>
                  <a:schemeClr val="tx1"/>
                </a:solidFill>
                <a:latin typeface="+mn-ea"/>
                <a:ea typeface="+mn-ea"/>
              </a:rPr>
              <a:t>(R3~累計　R4:11</a:t>
            </a:r>
            <a:r>
              <a:rPr lang="ja-JP" altLang="en-US" sz="1000" dirty="0">
                <a:solidFill>
                  <a:schemeClr val="tx1"/>
                </a:solidFill>
                <a:latin typeface="+mn-ea"/>
                <a:ea typeface="+mn-ea"/>
              </a:rPr>
              <a:t>件</a:t>
            </a:r>
            <a:r>
              <a:rPr lang="en-US" altLang="ja-JP" sz="1000" dirty="0">
                <a:solidFill>
                  <a:schemeClr val="tx1"/>
                </a:solidFill>
                <a:latin typeface="+mn-ea"/>
                <a:ea typeface="+mn-ea"/>
              </a:rPr>
              <a:t> → R9:30</a:t>
            </a:r>
            <a:r>
              <a:rPr lang="ja-JP" altLang="en-US" sz="1000" dirty="0">
                <a:solidFill>
                  <a:schemeClr val="tx1"/>
                </a:solidFill>
                <a:latin typeface="+mn-ea"/>
                <a:ea typeface="+mn-ea"/>
              </a:rPr>
              <a:t>件</a:t>
            </a:r>
            <a:r>
              <a:rPr lang="en-US" altLang="ja-JP" sz="1000" dirty="0">
                <a:solidFill>
                  <a:prstClr val="black"/>
                </a:solidFill>
                <a:latin typeface="+mn-ea"/>
                <a:ea typeface="+mn-ea"/>
              </a:rPr>
              <a:t>）</a:t>
            </a:r>
            <a:r>
              <a:rPr lang="en-US" altLang="ja-JP" sz="1050" dirty="0">
                <a:solidFill>
                  <a:prstClr val="black"/>
                </a:solidFill>
                <a:latin typeface="+mn-ea"/>
                <a:ea typeface="+mn-ea"/>
              </a:rPr>
              <a:t>他3項目</a:t>
            </a:r>
          </a:p>
        </p:txBody>
      </p:sp>
      <p:sp>
        <p:nvSpPr>
          <p:cNvPr id="1364" name="正方形/長方形 14"/>
          <p:cNvSpPr/>
          <p:nvPr/>
        </p:nvSpPr>
        <p:spPr>
          <a:xfrm>
            <a:off x="4595340" y="4353128"/>
            <a:ext cx="668082" cy="2369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Calibri"/>
                <a:ea typeface="Meiryo UI"/>
                <a:cs typeface="+mn-cs"/>
              </a:rPr>
              <a:t>KPI</a:t>
            </a:r>
            <a:endParaRPr kumimoji="1" lang="ja-JP" altLang="en-US" sz="1200" b="0" i="0" u="none" strike="noStrike" kern="1200" cap="none" spc="0" normalizeH="0" baseline="0" noProof="0" dirty="0">
              <a:ln>
                <a:noFill/>
              </a:ln>
              <a:solidFill>
                <a:prstClr val="white"/>
              </a:solidFill>
              <a:effectLst/>
              <a:uLnTx/>
              <a:uFillTx/>
              <a:latin typeface="Calibri"/>
              <a:ea typeface="Meiryo UI"/>
              <a:cs typeface="+mn-cs"/>
            </a:endParaRPr>
          </a:p>
        </p:txBody>
      </p:sp>
      <p:graphicFrame>
        <p:nvGraphicFramePr>
          <p:cNvPr id="1365" name="四角形 2448"/>
          <p:cNvGraphicFramePr>
            <a:graphicFrameLocks noGrp="1"/>
          </p:cNvGraphicFramePr>
          <p:nvPr/>
        </p:nvGraphicFramePr>
        <p:xfrm>
          <a:off x="9344786" y="3814926"/>
          <a:ext cx="4498213" cy="3771614"/>
        </p:xfrm>
        <a:graphic>
          <a:graphicData uri="http://schemas.openxmlformats.org/drawingml/2006/table">
            <a:tbl>
              <a:tblPr/>
              <a:tblGrid>
                <a:gridCol w="522827">
                  <a:extLst>
                    <a:ext uri="{9D8B030D-6E8A-4147-A177-3AD203B41FA5}"/>
                  </a:extLst>
                </a:gridCol>
                <a:gridCol w="586795">
                  <a:extLst>
                    <a:ext uri="{9D8B030D-6E8A-4147-A177-3AD203B41FA5}"/>
                  </a:extLst>
                </a:gridCol>
                <a:gridCol w="1222997">
                  <a:extLst>
                    <a:ext uri="{9D8B030D-6E8A-4147-A177-3AD203B41FA5}"/>
                  </a:extLst>
                </a:gridCol>
                <a:gridCol w="448137">
                  <a:extLst>
                    <a:ext uri="{9D8B030D-6E8A-4147-A177-3AD203B41FA5}"/>
                  </a:extLst>
                </a:gridCol>
                <a:gridCol w="534048">
                  <a:extLst>
                    <a:ext uri="{9D8B030D-6E8A-4147-A177-3AD203B41FA5}"/>
                  </a:extLst>
                </a:gridCol>
                <a:gridCol w="531091">
                  <a:extLst>
                    <a:ext uri="{9D8B030D-6E8A-4147-A177-3AD203B41FA5}"/>
                  </a:extLst>
                </a:gridCol>
                <a:gridCol w="652318">
                  <a:extLst>
                    <a:ext uri="{9D8B030D-6E8A-4147-A177-3AD203B41FA5}"/>
                  </a:extLst>
                </a:gridCol>
              </a:tblGrid>
              <a:tr h="280815">
                <a:tc>
                  <a:txBody>
                    <a:bodyPr/>
                    <a:lstStyle/>
                    <a:p>
                      <a:pPr algn="l"/>
                      <a:r>
                        <a:rPr lang="ja-JP" altLang="en-US" sz="1600" dirty="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a:r>
                        <a:rPr lang="ja-JP" altLang="en-US" sz="700">
                          <a:solidFill>
                            <a:srgbClr val="000000"/>
                          </a:solidFill>
                          <a:latin typeface="+mj-ea"/>
                        </a:rPr>
                        <a:t>交付対象事業費</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a:noFill/>
                    </a:lnL>
                    <a:lnR>
                      <a:noFill/>
                    </a:lnR>
                    <a:lnT>
                      <a:noFill/>
                    </a:lnT>
                    <a:lnB>
                      <a:noFill/>
                    </a:lnB>
                  </a:tcPr>
                </a:tc>
                <a:tc hMerge="1">
                  <a:txBody>
                    <a:bodyPr/>
                    <a:lstStyle/>
                    <a:p>
                      <a:endParaRPr kumimoji="1" lang="ja-JP" altLang="en-US" dirty="0"/>
                    </a:p>
                  </a:txBody>
                  <a:tcPr>
                    <a:lnL>
                      <a:noFill/>
                    </a:lnL>
                    <a:lnR>
                      <a:noFill/>
                    </a:lnR>
                    <a:lnT>
                      <a:noFill/>
                    </a:lnT>
                    <a:lnB>
                      <a:noFill/>
                    </a:lnB>
                  </a:tcPr>
                </a:tc>
                <a:tc gridSpan="3">
                  <a:txBody>
                    <a:bodyPr/>
                    <a:lstStyle/>
                    <a:p>
                      <a:pPr algn="ctr"/>
                      <a:r>
                        <a:rPr lang="ja-JP" altLang="en-US" sz="700">
                          <a:solidFill>
                            <a:srgbClr val="000000"/>
                          </a:solidFill>
                          <a:latin typeface="+mj-ea"/>
                        </a:rPr>
                        <a:t>自己財源分</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17774">
                <a:tc rowSpan="3">
                  <a:txBody>
                    <a:bodyPr/>
                    <a:lstStyle/>
                    <a:p>
                      <a:pPr algn="l"/>
                      <a:r>
                        <a:rPr lang="ja-JP" altLang="en-US" sz="800">
                          <a:solidFill>
                            <a:srgbClr val="000000"/>
                          </a:solidFill>
                          <a:latin typeface="+mj-ea"/>
                        </a:rPr>
                        <a:t>　</a:t>
                      </a:r>
                      <a:r>
                        <a:rPr lang="ja-JP" altLang="en-US" sz="700">
                          <a:solidFill>
                            <a:srgbClr val="000000"/>
                          </a:solidFill>
                          <a:latin typeface="+mj-ea"/>
                        </a:rPr>
                        <a:t>年度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700">
                          <a:solidFill>
                            <a:srgbClr val="000000"/>
                          </a:solidFill>
                          <a:latin typeface="+mj-ea"/>
                        </a:rPr>
                        <a:t>地方大学・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r>
                        <a:rPr lang="ja-JP" altLang="en-US" sz="700">
                          <a:solidFill>
                            <a:srgbClr val="000000"/>
                          </a:solidFill>
                          <a:latin typeface="+mj-ea"/>
                        </a:rPr>
                        <a:t>地方公共団体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a:r>
                        <a:rPr lang="ja-JP" altLang="en-US" sz="700">
                          <a:solidFill>
                            <a:srgbClr val="000000"/>
                          </a:solidFill>
                          <a:latin typeface="+mj-ea"/>
                        </a:rPr>
                        <a:t>合計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700">
                          <a:solidFill>
                            <a:srgbClr val="000000"/>
                          </a:solidFill>
                          <a:latin typeface="+mj-ea"/>
                        </a:rPr>
                        <a:t>地方公共団体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a:r>
                        <a:rPr lang="ja-JP" altLang="en-US" sz="700">
                          <a:solidFill>
                            <a:srgbClr val="000000"/>
                          </a:solidFill>
                          <a:latin typeface="+mj-ea"/>
                        </a:rPr>
                        <a:t>大学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a:r>
                        <a:rPr lang="ja-JP" altLang="en-US" sz="700">
                          <a:solidFill>
                            <a:srgbClr val="000000"/>
                          </a:solidFill>
                          <a:latin typeface="+mj-ea"/>
                        </a:rPr>
                        <a:t>事業者等</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8007">
                <a:tc vMerge="1">
                  <a:txBody>
                    <a:bodyPr/>
                    <a:lstStyle/>
                    <a:p>
                      <a:endParaRPr kumimoji="1" lang="ja-JP" altLang="en-US" dirty="0"/>
                    </a:p>
                  </a:txBody>
                  <a:tcPr>
                    <a:lnL>
                      <a:noFill/>
                    </a:lnL>
                    <a:lnR>
                      <a:noFill/>
                    </a:lnR>
                    <a:lnT>
                      <a:noFill/>
                    </a:lnT>
                    <a:lnB>
                      <a:noFill/>
                    </a:lnB>
                  </a:tcPr>
                </a:tc>
                <a:tc>
                  <a:txBody>
                    <a:bodyPr/>
                    <a:lstStyle/>
                    <a:p>
                      <a:pPr algn="ctr"/>
                      <a:r>
                        <a:rPr lang="ja-JP" altLang="en-US" sz="700">
                          <a:solidFill>
                            <a:srgbClr val="000000"/>
                          </a:solidFill>
                          <a:latin typeface="+mj-ea"/>
                        </a:rPr>
                        <a:t>地域産業</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a:r>
                        <a:rPr lang="ja-JP" altLang="en-US" sz="700">
                          <a:solidFill>
                            <a:srgbClr val="000000"/>
                          </a:solidFill>
                          <a:latin typeface="+mj-ea"/>
                        </a:rPr>
                        <a:t>（補助裏）</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dirty="0"/>
                    </a:p>
                  </a:txBody>
                  <a:tcPr>
                    <a:lnL w="6350" cap="flat" cmpd="sng" algn="ctr">
                      <a:solidFill>
                        <a:srgbClr val="000000"/>
                      </a:solidFill>
                      <a:prstDash val="solid"/>
                      <a:round/>
                      <a:headEnd type="none" w="med" len="med"/>
                      <a:tailEnd type="none" w="med" len="med"/>
                    </a:lnL>
                    <a:lnR>
                      <a:noFill/>
                    </a:lnR>
                    <a:lnT>
                      <a:noFill/>
                    </a:lnT>
                    <a:lnB>
                      <a:noFill/>
                    </a:lnB>
                  </a:tcPr>
                </a:tc>
                <a:tc>
                  <a:txBody>
                    <a:bodyPr/>
                    <a:lstStyle/>
                    <a:p>
                      <a:pPr algn="ctr"/>
                      <a:r>
                        <a:rPr lang="ja-JP" altLang="en-US" sz="700">
                          <a:solidFill>
                            <a:srgbClr val="000000"/>
                          </a:solidFill>
                          <a:latin typeface="+mj-ea"/>
                        </a:rPr>
                        <a:t>（</a:t>
                      </a:r>
                      <a:r>
                        <a:rPr lang="ja-JP" altLang="en-US" sz="700">
                          <a:solidFill>
                            <a:srgbClr val="000000"/>
                          </a:solidFill>
                          <a:latin typeface="+mn-lt"/>
                        </a:rPr>
                        <a:t>補助裏除く</a:t>
                      </a:r>
                      <a:r>
                        <a:rPr lang="ja-JP" altLang="en-US" sz="700">
                          <a:solidFill>
                            <a:srgbClr val="000000"/>
                          </a:solidFill>
                          <a:latin typeface="+mj-ea"/>
                        </a:rPr>
                        <a:t>）</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dirty="0"/>
                    </a:p>
                  </a:txBody>
                  <a:tcPr>
                    <a:lnL w="6350" cap="flat" cmpd="sng" algn="ctr">
                      <a:solidFill>
                        <a:srgbClr val="000000"/>
                      </a:solidFill>
                      <a:prstDash val="solid"/>
                      <a:round/>
                      <a:headEnd type="none" w="med" len="med"/>
                      <a:tailEnd type="none" w="med" len="med"/>
                    </a:lnL>
                    <a:lnR>
                      <a:noFill/>
                    </a:lnR>
                    <a:lnT>
                      <a:noFill/>
                    </a:lnT>
                    <a:lnB>
                      <a:noFill/>
                    </a:lnB>
                  </a:tcPr>
                </a:tc>
                <a:tc vMerge="1">
                  <a:txBody>
                    <a:bodyPr/>
                    <a:lstStyle/>
                    <a:p>
                      <a:endParaRPr kumimoji="1" lang="ja-JP" altLang="en-US" dirty="0"/>
                    </a:p>
                  </a:txBody>
                  <a:tcPr>
                    <a:lnL>
                      <a:noFill/>
                    </a:lnL>
                    <a:lnR>
                      <a:noFill/>
                    </a:lnR>
                    <a:lnT>
                      <a:noFill/>
                    </a:lnT>
                    <a:lnB>
                      <a:noFill/>
                    </a:lnB>
                  </a:tcPr>
                </a:tc>
                <a:extLst>
                  <a:ext uri="{0D108BD9-81ED-4DB2-BD59-A6C34878D82A}"/>
                </a:extLst>
              </a:tr>
              <a:tr h="202932">
                <a:tc vMerge="1">
                  <a:txBody>
                    <a:bodyPr/>
                    <a:lstStyle/>
                    <a:p>
                      <a:endParaRPr kumimoji="1" lang="ja-JP" altLang="en-US" dirty="0"/>
                    </a:p>
                  </a:txBody>
                  <a:tcPr>
                    <a:lnL>
                      <a:noFill/>
                    </a:lnL>
                    <a:lnR>
                      <a:noFill/>
                    </a:lnR>
                    <a:lnT>
                      <a:noFill/>
                    </a:lnT>
                    <a:lnB>
                      <a:noFill/>
                    </a:lnB>
                  </a:tcPr>
                </a:tc>
                <a:tc>
                  <a:txBody>
                    <a:bodyPr/>
                    <a:lstStyle/>
                    <a:p>
                      <a:pPr algn="ctr"/>
                      <a:r>
                        <a:rPr lang="ja-JP" altLang="en-US" sz="700">
                          <a:solidFill>
                            <a:srgbClr val="000000"/>
                          </a:solidFill>
                          <a:latin typeface="+mj-ea"/>
                        </a:rPr>
                        <a:t>創生交付金</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dirty="0"/>
                    </a:p>
                  </a:txBody>
                  <a:tcPr>
                    <a:lnL w="6350" cap="flat" cmpd="sng" algn="ctr">
                      <a:solidFill>
                        <a:srgbClr val="000000"/>
                      </a:solidFill>
                      <a:prstDash val="solid"/>
                      <a:round/>
                      <a:headEnd type="none" w="med" len="med"/>
                      <a:tailEnd type="none" w="med" len="med"/>
                    </a:lnL>
                    <a:lnR>
                      <a:noFill/>
                    </a:lnR>
                    <a:lnT>
                      <a:noFill/>
                    </a:lnT>
                    <a:lnB>
                      <a:noFill/>
                    </a:lnB>
                  </a:tcPr>
                </a:tc>
                <a:tc>
                  <a:txBody>
                    <a:bodyPr/>
                    <a:lstStyle/>
                    <a:p>
                      <a:pPr algn="l"/>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dirty="0"/>
                    </a:p>
                  </a:txBody>
                  <a:tcPr>
                    <a:lnL w="6350" cap="flat" cmpd="sng" algn="ctr">
                      <a:solidFill>
                        <a:srgbClr val="000000"/>
                      </a:solidFill>
                      <a:prstDash val="solid"/>
                      <a:round/>
                      <a:headEnd type="none" w="med" len="med"/>
                      <a:tailEnd type="none" w="med" len="med"/>
                    </a:lnL>
                    <a:lnR>
                      <a:noFill/>
                    </a:lnR>
                    <a:lnT>
                      <a:noFill/>
                    </a:lnT>
                    <a:lnB>
                      <a:noFill/>
                    </a:lnB>
                  </a:tcPr>
                </a:tc>
                <a:tc vMerge="1">
                  <a:txBody>
                    <a:bodyPr/>
                    <a:lstStyle/>
                    <a:p>
                      <a:endParaRPr kumimoji="1" lang="ja-JP" altLang="en-US" dirty="0"/>
                    </a:p>
                  </a:txBody>
                  <a:tcPr>
                    <a:lnL>
                      <a:noFill/>
                    </a:lnL>
                    <a:lnR>
                      <a:noFill/>
                    </a:lnR>
                    <a:lnT>
                      <a:noFill/>
                    </a:lnT>
                    <a:lnB>
                      <a:noFill/>
                    </a:lnB>
                  </a:tcPr>
                </a:tc>
                <a:extLst>
                  <a:ext uri="{0D108BD9-81ED-4DB2-BD59-A6C34878D82A}"/>
                </a:extLst>
              </a:tr>
              <a:tr h="217774">
                <a:tc>
                  <a:txBody>
                    <a:bodyPr/>
                    <a:lstStyle/>
                    <a:p>
                      <a:pPr algn="ctr"/>
                      <a:r>
                        <a:rPr lang="ja-JP" altLang="en-US" sz="900" dirty="0">
                          <a:latin typeface="ＭＳ Ｐゴシック"/>
                        </a:rPr>
                        <a:t>2022</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504,601</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277,078</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781,679</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688,318</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138,954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1,210,600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17774">
                <a:tc>
                  <a:txBody>
                    <a:bodyPr/>
                    <a:lstStyle/>
                    <a:p>
                      <a:pPr algn="ctr"/>
                      <a:r>
                        <a:rPr lang="ja-JP" altLang="en-US" sz="900" dirty="0">
                          <a:latin typeface="ＭＳ Ｐゴシック"/>
                        </a:rPr>
                        <a:t>2023</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388,183</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199,599</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587,782</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645,000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186,064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1,262,600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17774">
                <a:tc>
                  <a:txBody>
                    <a:bodyPr/>
                    <a:lstStyle/>
                    <a:p>
                      <a:pPr algn="ctr"/>
                      <a:r>
                        <a:rPr lang="ja-JP" altLang="en-US" sz="900" dirty="0">
                          <a:latin typeface="ＭＳ Ｐゴシック"/>
                        </a:rPr>
                        <a:t>2024</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388,341</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196,547</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584,888</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645,000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186,064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1,282,600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17774">
                <a:tc>
                  <a:txBody>
                    <a:bodyPr/>
                    <a:lstStyle/>
                    <a:p>
                      <a:pPr algn="ctr"/>
                      <a:r>
                        <a:rPr lang="ja-JP" altLang="en-US" sz="900" dirty="0">
                          <a:latin typeface="ＭＳ Ｐゴシック"/>
                        </a:rPr>
                        <a:t>2025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393,217</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190,667</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583,884</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645,000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186,064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1,292,600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17774">
                <a:tc>
                  <a:txBody>
                    <a:bodyPr/>
                    <a:lstStyle/>
                    <a:p>
                      <a:pPr algn="ctr"/>
                      <a:r>
                        <a:rPr lang="ja-JP" altLang="en-US" sz="900" dirty="0">
                          <a:latin typeface="ＭＳ Ｐゴシック"/>
                        </a:rPr>
                        <a:t>2026</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391,317</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184,848</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576,165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640,000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186,064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1,302,600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80815">
                <a:tc>
                  <a:txBody>
                    <a:bodyPr/>
                    <a:lstStyle/>
                    <a:p>
                      <a:pPr algn="ctr"/>
                      <a:r>
                        <a:rPr lang="ja-JP" altLang="en-US" sz="900" dirty="0">
                          <a:latin typeface="ＭＳ Ｐゴシック"/>
                        </a:rPr>
                        <a:t>2027</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740,000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194,134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1,340,600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80815">
                <a:tc>
                  <a:txBody>
                    <a:bodyPr/>
                    <a:lstStyle/>
                    <a:p>
                      <a:pPr algn="ctr"/>
                      <a:r>
                        <a:rPr lang="ja-JP" altLang="en-US" sz="900" dirty="0">
                          <a:latin typeface="ＭＳ Ｐゴシック"/>
                        </a:rPr>
                        <a:t>2028</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740,000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solidFill>
                            <a:srgbClr val="000000"/>
                          </a:solidFill>
                          <a:latin typeface="ＭＳ Ｐゴシック"/>
                        </a:rPr>
                        <a:t>194,134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1,353,000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80815">
                <a:tc>
                  <a:txBody>
                    <a:bodyPr/>
                    <a:lstStyle/>
                    <a:p>
                      <a:pPr algn="ctr"/>
                      <a:r>
                        <a:rPr lang="ja-JP" altLang="en-US" sz="900" dirty="0">
                          <a:latin typeface="ＭＳ Ｐゴシック"/>
                        </a:rPr>
                        <a:t>2029</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720,000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solidFill>
                            <a:srgbClr val="000000"/>
                          </a:solidFill>
                          <a:latin typeface="ＭＳ Ｐゴシック"/>
                        </a:rPr>
                        <a:t>194,134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1,389,200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80815">
                <a:tc>
                  <a:txBody>
                    <a:bodyPr/>
                    <a:lstStyle/>
                    <a:p>
                      <a:pPr algn="ctr"/>
                      <a:r>
                        <a:rPr lang="ja-JP" altLang="en-US" sz="900" dirty="0">
                          <a:latin typeface="ＭＳ Ｐゴシック"/>
                        </a:rPr>
                        <a:t>2030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720,000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solidFill>
                            <a:srgbClr val="000000"/>
                          </a:solidFill>
                          <a:latin typeface="ＭＳ Ｐゴシック"/>
                        </a:rPr>
                        <a:t>194,134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1,428,800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80815">
                <a:tc>
                  <a:txBody>
                    <a:bodyPr/>
                    <a:lstStyle/>
                    <a:p>
                      <a:pPr algn="ctr"/>
                      <a:r>
                        <a:rPr lang="ja-JP" altLang="en-US" sz="900" dirty="0">
                          <a:latin typeface="ＭＳ Ｐゴシック"/>
                        </a:rPr>
                        <a:t>2031</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1600">
                          <a:solidFill>
                            <a:srgbClr val="000000"/>
                          </a:solidFill>
                          <a:latin typeface="Meiryo UI"/>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700,000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solidFill>
                            <a:srgbClr val="000000"/>
                          </a:solidFill>
                          <a:latin typeface="ＭＳ Ｐゴシック"/>
                        </a:rPr>
                        <a:t>194,134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1,496,400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06313">
                <a:tc>
                  <a:txBody>
                    <a:bodyPr/>
                    <a:lstStyle/>
                    <a:p>
                      <a:pPr algn="ctr"/>
                      <a:r>
                        <a:rPr lang="ja-JP" altLang="en-US" sz="900">
                          <a:solidFill>
                            <a:srgbClr val="000000"/>
                          </a:solidFill>
                          <a:latin typeface="+mj-ea"/>
                        </a:rPr>
                        <a:t>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dirty="0">
                          <a:latin typeface="ＭＳ Ｐゴシック"/>
                        </a:rPr>
                        <a:t>2,065,659</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1,048,739</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3,114,398</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6,883,318</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1,853,880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ja-JP" altLang="en-US" sz="900">
                          <a:latin typeface="ＭＳ Ｐゴシック"/>
                        </a:rPr>
                        <a:t>13,359,000</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1366" name="正方形/長方形 1006"/>
          <p:cNvSpPr/>
          <p:nvPr/>
        </p:nvSpPr>
        <p:spPr>
          <a:xfrm>
            <a:off x="4595340" y="1577644"/>
            <a:ext cx="931468" cy="22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a:t>大学改革</a:t>
            </a:r>
          </a:p>
        </p:txBody>
      </p:sp>
    </p:spTree>
    <p:extLst>
      <p:ext uri="{BB962C8B-B14F-4D97-AF65-F5344CB8AC3E}">
        <p14:creationId xmlns:p14="http://schemas.microsoft.com/office/powerpoint/2010/main" val="142444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5" name="タイトル 1"/>
          <p:cNvSpPr>
            <a:spLocks noGrp="1"/>
          </p:cNvSpPr>
          <p:nvPr>
            <p:ph type="title" idx="0"/>
          </p:nvPr>
        </p:nvSpPr>
        <p:spPr>
          <a:xfrm>
            <a:off x="0" y="0"/>
            <a:ext cx="9144000" cy="438150"/>
          </a:xfrm>
        </p:spPr>
        <p:txBody>
          <a:bodyPr/>
          <a:lstStyle/>
          <a:p>
            <a:r>
              <a:rPr lang="ja-JP" altLang="en-US" dirty="0"/>
              <a:t>１－３．産業創生・雇用創出で目指す</a:t>
            </a:r>
            <a:r>
              <a:rPr kumimoji="1" lang="ja-JP" altLang="en-US" dirty="0"/>
              <a:t>姿</a:t>
            </a:r>
          </a:p>
        </p:txBody>
      </p:sp>
      <p:sp>
        <p:nvSpPr>
          <p:cNvPr id="1166" name="スライド番号プレースホルダー 3"/>
          <p:cNvSpPr>
            <a:spLocks noGrp="1"/>
          </p:cNvSpPr>
          <p:nvPr>
            <p:ph type="sldNum" sz="quarter" idx="12"/>
          </p:nvPr>
        </p:nvSpPr>
        <p:spPr>
          <a:xfrm>
            <a:off x="11144250" y="6524405"/>
            <a:ext cx="2057400" cy="365125"/>
          </a:xfrm>
        </p:spPr>
        <p:txBody>
          <a:bodyPr/>
          <a:lstStyle/>
          <a:p>
            <a:fld id="{2F143BD1-2DB3-4352-8591-6DD94F4E97F2}" type="slidenum">
              <a:rPr kumimoji="1" lang="ja-JP" altLang="en-US" smtClean="0"/>
              <a:t>4</a:t>
            </a:fld>
            <a:endParaRPr kumimoji="1" lang="ja-JP" altLang="en-US" dirty="0"/>
          </a:p>
        </p:txBody>
      </p:sp>
      <p:sp>
        <p:nvSpPr>
          <p:cNvPr id="1167" name="テキスト 128"/>
          <p:cNvSpPr txBox="1"/>
          <p:nvPr/>
        </p:nvSpPr>
        <p:spPr>
          <a:xfrm>
            <a:off x="88051" y="459738"/>
            <a:ext cx="8986747" cy="937826"/>
          </a:xfrm>
          <a:prstGeom prst="rect">
            <a:avLst/>
          </a:prstGeom>
          <a:ln w="19050">
            <a:solidFill>
              <a:schemeClr val="tx1"/>
            </a:solidFill>
          </a:ln>
        </p:spPr>
        <p:txBody>
          <a:bodyPr wrap="square">
            <a:spAutoFit/>
          </a:bodyPr>
          <a:lstStyle/>
          <a:p>
            <a:pPr>
              <a:defRPr lang="ja-JP" altLang="en-US"/>
            </a:pPr>
            <a:r>
              <a:rPr lang="ja-JP" altLang="en-US" sz="1100" dirty="0">
                <a:latin typeface="+mn-ea"/>
              </a:rPr>
              <a:t>【ポイント】１）IoPのメインエンジン「群落での作物の生理・生態を可視化するAIエンジン」と「営農支援AIエンジン」（共に世界初となる）をさらにブラッシュアップ</a:t>
            </a:r>
            <a:br>
              <a:rPr lang="ja-JP" altLang="en-US" sz="1100" dirty="0">
                <a:latin typeface="+mn-ea"/>
              </a:rPr>
            </a:br>
            <a:r>
              <a:rPr lang="ja-JP" altLang="en-US" sz="1100" dirty="0">
                <a:latin typeface="+mn-ea"/>
              </a:rPr>
              <a:t>　　　　　　　　　し、</a:t>
            </a:r>
            <a:r>
              <a:rPr lang="ja-JP" altLang="en-US" sz="1100" b="1" u="sng" dirty="0">
                <a:solidFill>
                  <a:srgbClr val="FF0000"/>
                </a:solidFill>
                <a:latin typeface="+mn-ea"/>
              </a:rPr>
              <a:t>足元を固めた上（県内全域への普及）、全国展開・グローバル化</a:t>
            </a:r>
            <a:r>
              <a:rPr lang="ja-JP" altLang="en-US" sz="1100" b="0" u="none" dirty="0">
                <a:solidFill>
                  <a:schemeClr val="tx1"/>
                </a:solidFill>
                <a:latin typeface="+mn-ea"/>
              </a:rPr>
              <a:t>を目指す</a:t>
            </a:r>
            <a:r>
              <a:rPr lang="ja-JP" altLang="en-US" sz="1100" dirty="0">
                <a:latin typeface="+mn-ea"/>
              </a:rPr>
              <a:t>（｢地産地消｣から「地産外商」へ）。</a:t>
            </a:r>
            <a:br>
              <a:rPr lang="ja-JP" altLang="en-US" sz="1100" dirty="0">
                <a:latin typeface="+mn-ea"/>
              </a:rPr>
            </a:br>
            <a:r>
              <a:rPr lang="ja-JP" altLang="en-US" sz="1100" dirty="0">
                <a:latin typeface="+mn-ea"/>
              </a:rPr>
              <a:t>　　　　　　２）</a:t>
            </a:r>
            <a:r>
              <a:rPr lang="ja-JP" altLang="en-US" sz="1100" b="1" u="sng" dirty="0">
                <a:solidFill>
                  <a:srgbClr val="FF0000"/>
                </a:solidFill>
                <a:latin typeface="+mn-ea"/>
              </a:rPr>
              <a:t>IoPクラウド（SAWACHI）を</a:t>
            </a:r>
            <a:r>
              <a:rPr lang="ja-JP" altLang="en-US" sz="1100" dirty="0">
                <a:latin typeface="+mn-ea"/>
              </a:rPr>
              <a:t>、施設園芸分野を核として産業間連携の強化による</a:t>
            </a:r>
            <a:r>
              <a:rPr lang="ja-JP" altLang="en-US" sz="1100" b="1" u="sng" dirty="0">
                <a:solidFill>
                  <a:srgbClr val="FF0000"/>
                </a:solidFill>
                <a:latin typeface="+mn-ea"/>
              </a:rPr>
              <a:t>新たな付加価値を創出できるデータ連携プラットフォーム</a:t>
            </a:r>
          </a:p>
          <a:p>
            <a:pPr>
              <a:defRPr lang="ja-JP" altLang="en-US"/>
            </a:pPr>
            <a:r>
              <a:rPr lang="ja-JP" altLang="en-US" sz="1100" b="1" u="none" dirty="0">
                <a:solidFill>
                  <a:srgbClr val="FF0000"/>
                </a:solidFill>
                <a:latin typeface="+mn-ea"/>
              </a:rPr>
              <a:t>　　　　　　　　　</a:t>
            </a:r>
            <a:r>
              <a:rPr lang="ja-JP" altLang="en-US" sz="1100" b="1" u="sng" dirty="0">
                <a:solidFill>
                  <a:srgbClr val="FF0000"/>
                </a:solidFill>
                <a:latin typeface="+mn-ea"/>
              </a:rPr>
              <a:t>として展開</a:t>
            </a:r>
            <a:r>
              <a:rPr lang="ja-JP" altLang="en-US" sz="1100" dirty="0">
                <a:latin typeface="+mn-ea"/>
              </a:rPr>
              <a:t>し、新領域・新分野に挑戦していくことで施設園芸を、</a:t>
            </a:r>
            <a:r>
              <a:rPr lang="ja-JP" altLang="en-US" sz="1100" b="1" u="sng" dirty="0">
                <a:solidFill>
                  <a:srgbClr val="FF0000"/>
                </a:solidFill>
                <a:latin typeface="+mn-ea"/>
              </a:rPr>
              <a:t>若者にとっても、さらに魅力ある「Society5.0型農業」へと導く</a:t>
            </a:r>
            <a:r>
              <a:rPr lang="ja-JP" altLang="en-US" sz="1100" dirty="0">
                <a:latin typeface="+mn-ea"/>
              </a:rPr>
              <a:t>。</a:t>
            </a:r>
            <a:br>
              <a:rPr lang="ja-JP" altLang="en-US" sz="1100" dirty="0">
                <a:latin typeface="+mn-ea"/>
              </a:rPr>
            </a:br>
            <a:r>
              <a:rPr lang="ja-JP" altLang="en-US" sz="1100" dirty="0">
                <a:latin typeface="+mn-ea"/>
              </a:rPr>
              <a:t>　　　　　　３）野菜の供給責任産地として、</a:t>
            </a:r>
            <a:r>
              <a:rPr lang="ja-JP" altLang="en-US" sz="1100" b="1" u="sng" dirty="0">
                <a:solidFill>
                  <a:srgbClr val="FF0000"/>
                </a:solidFill>
                <a:latin typeface="+mn-ea"/>
              </a:rPr>
              <a:t>GX(Green Transformation) with IoPを確立</a:t>
            </a:r>
            <a:r>
              <a:rPr lang="ja-JP" altLang="en-US" sz="1100" dirty="0">
                <a:latin typeface="+mn-ea"/>
              </a:rPr>
              <a:t>し、次世代につなぐ</a:t>
            </a:r>
            <a:r>
              <a:rPr lang="ja-JP" altLang="en-US" sz="1100" b="1" u="sng" dirty="0">
                <a:solidFill>
                  <a:srgbClr val="FF0000"/>
                </a:solidFill>
                <a:latin typeface="+mn-ea"/>
              </a:rPr>
              <a:t>「持続型IoP未来農場群」を展開</a:t>
            </a:r>
            <a:r>
              <a:rPr lang="ja-JP" altLang="en-US" sz="1100" dirty="0">
                <a:latin typeface="+mn-ea"/>
              </a:rPr>
              <a:t>する。　</a:t>
            </a:r>
          </a:p>
        </p:txBody>
      </p:sp>
      <p:grpSp>
        <p:nvGrpSpPr>
          <p:cNvPr id="1168" name="グループ 177"/>
          <p:cNvGrpSpPr/>
          <p:nvPr/>
        </p:nvGrpSpPr>
        <p:grpSpPr>
          <a:xfrm>
            <a:off x="125634" y="-1703958"/>
            <a:ext cx="9863233" cy="8417930"/>
            <a:chOff x="-1005594" y="-4705707"/>
            <a:chExt cx="15918398" cy="14554707"/>
          </a:xfrm>
        </p:grpSpPr>
        <p:sp>
          <p:nvSpPr>
            <p:cNvPr id="1169" name="図形 131"/>
            <p:cNvSpPr/>
            <p:nvPr/>
          </p:nvSpPr>
          <p:spPr>
            <a:xfrm rot="420000">
              <a:off x="2602331" y="3088185"/>
              <a:ext cx="2887045" cy="824233"/>
            </a:xfrm>
            <a:custGeom>
              <a:avLst>
                <a:gd name="adj1" fmla="val 10800000"/>
                <a:gd name="adj2" fmla="val 16200000"/>
                <a:gd name="adj3" fmla="val 5769"/>
              </a:avLst>
              <a:gdLst/>
              <a:ahLst/>
              <a:cxnLst/>
              <a:rect l="l" t="t" r="r" b="b"/>
              <a:pathLst>
                <a:path w="21600" h="21600">
                  <a:moveTo>
                    <a:pt x="0" y="21394"/>
                  </a:moveTo>
                  <a:cubicBezTo>
                    <a:pt x="0" y="9579"/>
                    <a:pt x="9671" y="0"/>
                    <a:pt x="21600" y="0"/>
                  </a:cubicBezTo>
                  <a:lnTo>
                    <a:pt x="21600" y="2468"/>
                  </a:lnTo>
                  <a:lnTo>
                    <a:pt x="21600" y="2468"/>
                  </a:lnTo>
                  <a:cubicBezTo>
                    <a:pt x="10571" y="2468"/>
                    <a:pt x="136" y="11148"/>
                    <a:pt x="136" y="21600"/>
                  </a:cubicBezTo>
                  <a:lnTo>
                    <a:pt x="0" y="21394"/>
                  </a:lnTo>
                  <a:close/>
                </a:path>
              </a:pathLst>
            </a:custGeom>
            <a:solidFill>
              <a:srgbClr val="FFC000"/>
            </a:solidFill>
            <a:ln w="25400" cap="flat" cmpd="sng"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170" name="図形 132"/>
            <p:cNvSpPr/>
            <p:nvPr/>
          </p:nvSpPr>
          <p:spPr>
            <a:xfrm>
              <a:off x="-1005594" y="1168466"/>
              <a:ext cx="8033096" cy="8680534"/>
            </a:xfrm>
            <a:prstGeom prst="flowChartConnector">
              <a:avLst/>
            </a:prstGeom>
            <a:gradFill>
              <a:gsLst>
                <a:gs pos="0">
                  <a:srgbClr val="C0FFA0">
                    <a:alpha val="95000"/>
                  </a:srgbClr>
                </a:gs>
                <a:gs pos="100000">
                  <a:srgbClr val="A0FFA1"/>
                </a:gs>
              </a:gsLst>
              <a:lin ang="5400000" scaled="1"/>
              <a:tileRect/>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171" name="図形 133"/>
            <p:cNvSpPr/>
            <p:nvPr/>
          </p:nvSpPr>
          <p:spPr>
            <a:xfrm>
              <a:off x="-757469" y="1570385"/>
              <a:ext cx="6880992" cy="6316737"/>
            </a:xfrm>
            <a:prstGeom prst="flowChartConnector">
              <a:avLst/>
            </a:prstGeom>
            <a:solidFill>
              <a:schemeClr val="accent3">
                <a:lumMod val="40000"/>
                <a:lumOff val="60000"/>
                <a:alpha val="9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172" name="図形 134"/>
            <p:cNvSpPr/>
            <p:nvPr/>
          </p:nvSpPr>
          <p:spPr>
            <a:xfrm>
              <a:off x="-210076" y="2154339"/>
              <a:ext cx="5251274" cy="4869031"/>
            </a:xfrm>
            <a:prstGeom prst="flowChartConnector">
              <a:avLst/>
            </a:prstGeom>
            <a:solidFill>
              <a:schemeClr val="accent3">
                <a:lumMod val="60000"/>
                <a:lumOff val="40000"/>
                <a:alpha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173" name="図形 135"/>
            <p:cNvSpPr/>
            <p:nvPr/>
          </p:nvSpPr>
          <p:spPr>
            <a:xfrm>
              <a:off x="-924295" y="2526803"/>
              <a:ext cx="4471058" cy="4023056"/>
            </a:xfrm>
            <a:prstGeom prst="flowChartConnector">
              <a:avLst/>
            </a:prstGeom>
            <a:gradFill>
              <a:gsLst>
                <a:gs pos="0">
                  <a:srgbClr val="00C000">
                    <a:alpha val="75000"/>
                  </a:srgbClr>
                </a:gs>
                <a:gs pos="100000">
                  <a:srgbClr val="FFFFFF"/>
                </a:gs>
              </a:gsLst>
              <a:lin ang="5400000" scaled="1"/>
              <a:tileRect/>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174" name="図形 136"/>
            <p:cNvSpPr/>
            <p:nvPr/>
          </p:nvSpPr>
          <p:spPr>
            <a:xfrm>
              <a:off x="-601345" y="2881619"/>
              <a:ext cx="3612300" cy="2867954"/>
            </a:xfrm>
            <a:prstGeom prst="flowChartConnector">
              <a:avLst/>
            </a:prstGeom>
            <a:gradFill>
              <a:gsLst>
                <a:gs pos="0">
                  <a:srgbClr val="108000">
                    <a:alpha val="85000"/>
                  </a:srgbClr>
                </a:gs>
                <a:gs pos="100000">
                  <a:srgbClr val="FFFFFF"/>
                </a:gs>
              </a:gsLst>
              <a:lin ang="5400000" scaled="1"/>
              <a:tileRect/>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175" name="図形 137"/>
            <p:cNvSpPr/>
            <p:nvPr/>
          </p:nvSpPr>
          <p:spPr>
            <a:xfrm>
              <a:off x="608073" y="3593518"/>
              <a:ext cx="1600654" cy="1444155"/>
            </a:xfrm>
            <a:prstGeom prst="flowChartConnector">
              <a:avLst/>
            </a:prstGeom>
            <a:solidFill>
              <a:srgbClr val="008000">
                <a:alpha val="85000"/>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600" b="1">
                  <a:latin typeface="Meiryo UI"/>
                  <a:ea typeface="Meiryo UI"/>
                </a:rPr>
                <a:t>IoP</a:t>
              </a:r>
              <a:endParaRPr lang="ja-JP" altLang="en-US" sz="1050" b="1">
                <a:latin typeface="Meiryo UI"/>
                <a:ea typeface="Meiryo UI"/>
              </a:endParaRPr>
            </a:p>
          </p:txBody>
        </p:sp>
        <p:sp>
          <p:nvSpPr>
            <p:cNvPr id="1176" name="直線 138"/>
            <p:cNvSpPr/>
            <p:nvPr/>
          </p:nvSpPr>
          <p:spPr>
            <a:xfrm rot="5400000">
              <a:off x="1923700" y="5339304"/>
              <a:ext cx="8901308" cy="15452"/>
            </a:xfrm>
            <a:prstGeom prst="line">
              <a:avLst/>
            </a:prstGeom>
            <a:ln w="38100" cap="flat" cmpd="sng" algn="ctr">
              <a:solidFill>
                <a:srgbClr val="00B050"/>
              </a:solidFill>
              <a:prstDash val="sysDash"/>
            </a:ln>
          </p:spPr>
          <p:style>
            <a:lnRef idx="1">
              <a:schemeClr val="accent1"/>
            </a:lnRef>
            <a:fillRef idx="0">
              <a:schemeClr val="accent1"/>
            </a:fillRef>
            <a:effectRef idx="0">
              <a:schemeClr val="accent1"/>
            </a:effectRef>
            <a:fontRef idx="minor">
              <a:schemeClr val="tx1"/>
            </a:fontRef>
          </p:style>
        </p:sp>
        <p:sp>
          <p:nvSpPr>
            <p:cNvPr id="1177" name="直線 139"/>
            <p:cNvSpPr/>
            <p:nvPr/>
          </p:nvSpPr>
          <p:spPr>
            <a:xfrm rot="5400000">
              <a:off x="-979891" y="5281706"/>
              <a:ext cx="9030165" cy="32612"/>
            </a:xfrm>
            <a:prstGeom prst="line">
              <a:avLst/>
            </a:prstGeom>
            <a:ln w="101600" cap="flat"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sp>
        <p:sp>
          <p:nvSpPr>
            <p:cNvPr id="1178" name="楕円 141"/>
            <p:cNvSpPr/>
            <p:nvPr/>
          </p:nvSpPr>
          <p:spPr>
            <a:xfrm>
              <a:off x="3149606" y="2295782"/>
              <a:ext cx="765300" cy="575945"/>
            </a:xfrm>
            <a:prstGeom prst="rect">
              <a:avLst/>
            </a:prstGeom>
            <a:solidFill>
              <a:srgbClr val="108000"/>
            </a:solidFill>
          </p:spPr>
          <p:style>
            <a:lnRef idx="0">
              <a:schemeClr val="accent3"/>
            </a:lnRef>
            <a:fillRef idx="3">
              <a:schemeClr val="accent3"/>
            </a:fillRef>
            <a:effectRef idx="3">
              <a:schemeClr val="accent3"/>
            </a:effectRef>
            <a:fontRef idx="minor">
              <a:schemeClr val="lt1"/>
            </a:fontRef>
          </p:style>
          <p:txBody>
            <a:bodyPr wrap="none" lIns="36000" tIns="18000" rIns="36000" bIns="18000" rtlCol="0" anchor="ctr"/>
            <a:lstStyle/>
            <a:p>
              <a:pPr algn="ctr"/>
              <a:r>
                <a:rPr lang="ja-JP" altLang="en-US" sz="1000" b="1">
                  <a:solidFill>
                    <a:schemeClr val="bg1"/>
                  </a:solidFill>
                  <a:latin typeface="Meiryo UI"/>
                  <a:ea typeface="Meiryo UI"/>
                </a:rPr>
                <a:t>農　業</a:t>
              </a:r>
              <a:endParaRPr sz="1000" b="1">
                <a:solidFill>
                  <a:schemeClr val="bg1"/>
                </a:solidFill>
                <a:latin typeface="Meiryo UI"/>
                <a:ea typeface="Meiryo UI"/>
              </a:endParaRPr>
            </a:p>
          </p:txBody>
        </p:sp>
        <p:sp>
          <p:nvSpPr>
            <p:cNvPr id="1179" name="直線 142"/>
            <p:cNvSpPr/>
            <p:nvPr/>
          </p:nvSpPr>
          <p:spPr>
            <a:xfrm rot="10800000">
              <a:off x="-793553" y="6319471"/>
              <a:ext cx="7824541" cy="20964"/>
            </a:xfrm>
            <a:prstGeom prst="line">
              <a:avLst/>
            </a:prstGeom>
            <a:ln w="101600" cap="flat"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sp>
        <p:sp>
          <p:nvSpPr>
            <p:cNvPr id="1180" name="楕円 144"/>
            <p:cNvSpPr/>
            <p:nvPr/>
          </p:nvSpPr>
          <p:spPr>
            <a:xfrm>
              <a:off x="3149606" y="6828379"/>
              <a:ext cx="765300" cy="596632"/>
            </a:xfrm>
            <a:prstGeom prst="rect">
              <a:avLst/>
            </a:prstGeom>
            <a:solidFill>
              <a:schemeClr val="tx2">
                <a:lumMod val="75000"/>
              </a:schemeClr>
            </a:solidFill>
            <a:ln w="31750" cap="flat" cmpd="sng" algn="ctr">
              <a:solidFill>
                <a:schemeClr val="accent4"/>
              </a:solidFill>
              <a:prstDash val="solid"/>
              <a:miter lim="800000"/>
            </a:ln>
          </p:spPr>
          <p:style>
            <a:lnRef idx="1">
              <a:schemeClr val="accent4"/>
            </a:lnRef>
            <a:fillRef idx="3">
              <a:schemeClr val="accent4"/>
            </a:fillRef>
            <a:effectRef idx="2">
              <a:schemeClr val="accent4"/>
            </a:effectRef>
            <a:fontRef idx="minor">
              <a:schemeClr val="lt1"/>
            </a:fontRef>
          </p:style>
          <p:txBody>
            <a:bodyPr wrap="none" lIns="36000" tIns="18000" rIns="36000" bIns="18000" rtlCol="0" anchor="ctr"/>
            <a:lstStyle/>
            <a:p>
              <a:pPr algn="ctr"/>
              <a:r>
                <a:rPr lang="ja-JP" altLang="en-US" sz="900" b="1" dirty="0">
                  <a:solidFill>
                    <a:schemeClr val="bg1"/>
                  </a:solidFill>
                  <a:latin typeface="Meiryo UI"/>
                  <a:ea typeface="Meiryo UI"/>
                </a:rPr>
                <a:t>ものづくり</a:t>
              </a:r>
              <a:endParaRPr sz="900" b="1" dirty="0">
                <a:solidFill>
                  <a:schemeClr val="bg1"/>
                </a:solidFill>
                <a:latin typeface="Meiryo UI"/>
                <a:ea typeface="Meiryo UI"/>
              </a:endParaRPr>
            </a:p>
            <a:p>
              <a:pPr algn="ctr"/>
              <a:r>
                <a:rPr lang="en-US" altLang="ja-JP" sz="900" b="1" dirty="0">
                  <a:solidFill>
                    <a:schemeClr val="bg1"/>
                  </a:solidFill>
                  <a:latin typeface="Meiryo UI"/>
                  <a:ea typeface="Meiryo UI"/>
                </a:rPr>
                <a:t>IT</a:t>
              </a:r>
              <a:r>
                <a:rPr lang="ja-JP" altLang="en-US" sz="900" b="1" dirty="0">
                  <a:solidFill>
                    <a:schemeClr val="bg1"/>
                  </a:solidFill>
                  <a:latin typeface="Meiryo UI"/>
                  <a:ea typeface="Meiryo UI"/>
                </a:rPr>
                <a:t>産業</a:t>
              </a:r>
            </a:p>
          </p:txBody>
        </p:sp>
        <p:sp>
          <p:nvSpPr>
            <p:cNvPr id="1181" name="楕円 145"/>
            <p:cNvSpPr/>
            <p:nvPr/>
          </p:nvSpPr>
          <p:spPr>
            <a:xfrm>
              <a:off x="3139711" y="8484379"/>
              <a:ext cx="765300" cy="425259"/>
            </a:xfrm>
            <a:prstGeom prst="rect">
              <a:avLst/>
            </a:prstGeom>
            <a:solidFill>
              <a:schemeClr val="tx2">
                <a:lumMod val="75000"/>
              </a:schemeClr>
            </a:solidFill>
            <a:ln w="31750" cap="flat" cmpd="sng" algn="ctr">
              <a:solidFill>
                <a:schemeClr val="accent4"/>
              </a:solidFill>
              <a:prstDash val="solid"/>
              <a:miter lim="800000"/>
            </a:ln>
          </p:spPr>
          <p:style>
            <a:lnRef idx="1">
              <a:schemeClr val="accent4"/>
            </a:lnRef>
            <a:fillRef idx="3">
              <a:schemeClr val="accent4"/>
            </a:fillRef>
            <a:effectRef idx="2">
              <a:schemeClr val="accent4"/>
            </a:effectRef>
            <a:fontRef idx="minor">
              <a:schemeClr val="lt1"/>
            </a:fontRef>
          </p:style>
          <p:txBody>
            <a:bodyPr wrap="none" lIns="36000" tIns="18000" rIns="36000" bIns="18000" rtlCol="0" anchor="ctr"/>
            <a:lstStyle/>
            <a:p>
              <a:pPr algn="ctr"/>
              <a:r>
                <a:rPr lang="ja-JP" altLang="en-US" sz="900" b="1">
                  <a:solidFill>
                    <a:schemeClr val="bg1"/>
                  </a:solidFill>
                  <a:latin typeface="Meiryo UI"/>
                  <a:ea typeface="Meiryo UI"/>
                </a:rPr>
                <a:t>サービス</a:t>
              </a:r>
              <a:endParaRPr sz="900" b="1">
                <a:solidFill>
                  <a:schemeClr val="bg1"/>
                </a:solidFill>
                <a:latin typeface="Meiryo UI"/>
                <a:ea typeface="Meiryo UI"/>
              </a:endParaRPr>
            </a:p>
          </p:txBody>
        </p:sp>
        <p:sp>
          <p:nvSpPr>
            <p:cNvPr id="1182" name="テキスト 146"/>
            <p:cNvSpPr txBox="1"/>
            <p:nvPr/>
          </p:nvSpPr>
          <p:spPr>
            <a:xfrm>
              <a:off x="-373994" y="1842444"/>
              <a:ext cx="3057021" cy="690252"/>
            </a:xfrm>
            <a:prstGeom prst="rect">
              <a:avLst/>
            </a:prstGeom>
          </p:spPr>
          <p:style>
            <a:lnRef idx="1">
              <a:schemeClr val="accent6"/>
            </a:lnRef>
            <a:fillRef idx="2">
              <a:schemeClr val="accent6"/>
            </a:fillRef>
            <a:effectRef idx="1">
              <a:schemeClr val="accent6"/>
            </a:effectRef>
            <a:fontRef idx="minor">
              <a:schemeClr val="dk1"/>
            </a:fontRef>
          </p:style>
          <p:txBody>
            <a:bodyPr wrap="square" lIns="36000" rIns="36000">
              <a:spAutoFit/>
            </a:bodyPr>
            <a:lstStyle/>
            <a:p>
              <a:pPr algn="ctr">
                <a:defRPr lang="ja-JP" altLang="en-US"/>
              </a:pPr>
              <a:r>
                <a:rPr lang="ja-JP" altLang="en-US" sz="1000" b="1" u="none">
                  <a:solidFill>
                    <a:schemeClr val="tx1"/>
                  </a:solidFill>
                  <a:latin typeface="Meiryo UI"/>
                  <a:ea typeface="Meiryo UI"/>
                  <a:cs typeface="+mn-lt"/>
                </a:rPr>
                <a:t>⓪　当初計画を着実に達成</a:t>
              </a:r>
              <a:endParaRPr lang="ja-JP" altLang="en-US" sz="800" b="1" u="none">
                <a:solidFill>
                  <a:schemeClr val="tx1"/>
                </a:solidFill>
                <a:latin typeface="Meiryo UI"/>
                <a:ea typeface="Meiryo UI"/>
                <a:cs typeface="+mn-lt"/>
              </a:endParaRPr>
            </a:p>
            <a:p>
              <a:pPr algn="ctr">
                <a:defRPr lang="ja-JP" altLang="en-US"/>
              </a:pPr>
              <a:r>
                <a:rPr lang="ja-JP" altLang="en-US" sz="1000" b="1">
                  <a:solidFill>
                    <a:schemeClr val="accent6">
                      <a:lumMod val="50000"/>
                    </a:schemeClr>
                  </a:solidFill>
                  <a:latin typeface="Meiryo UI"/>
                  <a:ea typeface="Meiryo UI"/>
                </a:rPr>
                <a:t> 足元を固める（営農支援）</a:t>
              </a:r>
              <a:endParaRPr lang="ja-JP" altLang="en-US" sz="1000" b="1" u="none">
                <a:solidFill>
                  <a:schemeClr val="tx1"/>
                </a:solidFill>
                <a:latin typeface="Meiryo UI"/>
                <a:ea typeface="Meiryo UI"/>
                <a:cs typeface="+mn-lt"/>
              </a:endParaRPr>
            </a:p>
          </p:txBody>
        </p:sp>
        <p:sp>
          <p:nvSpPr>
            <p:cNvPr id="1183" name="四角形 147"/>
            <p:cNvSpPr/>
            <p:nvPr/>
          </p:nvSpPr>
          <p:spPr>
            <a:xfrm>
              <a:off x="2043993" y="3415104"/>
              <a:ext cx="1017036" cy="9144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Meiryo UI"/>
                  <a:ea typeface="Meiryo UI"/>
                </a:rPr>
                <a:t>４年目</a:t>
              </a:r>
            </a:p>
            <a:p>
              <a:pPr algn="ctr">
                <a:defRPr lang="ja-JP" altLang="en-US"/>
              </a:pPr>
              <a:r>
                <a:rPr lang="ja-JP" altLang="en-US" sz="800">
                  <a:solidFill>
                    <a:schemeClr val="tx1"/>
                  </a:solidFill>
                  <a:latin typeface="Meiryo UI"/>
                  <a:ea typeface="Meiryo UI"/>
                </a:rPr>
                <a:t>(現在値)</a:t>
              </a:r>
              <a:endParaRPr lang="ja-JP" altLang="en-US" sz="600">
                <a:solidFill>
                  <a:schemeClr val="tx1"/>
                </a:solidFill>
                <a:latin typeface="Meiryo UI"/>
                <a:ea typeface="Meiryo UI"/>
              </a:endParaRPr>
            </a:p>
          </p:txBody>
        </p:sp>
        <p:sp>
          <p:nvSpPr>
            <p:cNvPr id="1184" name="四角形 149"/>
            <p:cNvSpPr/>
            <p:nvPr/>
          </p:nvSpPr>
          <p:spPr>
            <a:xfrm>
              <a:off x="2618664" y="3136318"/>
              <a:ext cx="914400" cy="9144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Meiryo UI"/>
                  <a:ea typeface="Meiryo UI"/>
                </a:rPr>
                <a:t>５年目</a:t>
              </a:r>
              <a:endParaRPr lang="ja-JP" altLang="en-US" sz="600">
                <a:solidFill>
                  <a:schemeClr val="tx1"/>
                </a:solidFill>
                <a:latin typeface="Meiryo UI"/>
                <a:ea typeface="Meiryo UI"/>
              </a:endParaRPr>
            </a:p>
          </p:txBody>
        </p:sp>
        <p:sp>
          <p:nvSpPr>
            <p:cNvPr id="1185" name="四角形 150"/>
            <p:cNvSpPr/>
            <p:nvPr/>
          </p:nvSpPr>
          <p:spPr>
            <a:xfrm>
              <a:off x="3414468" y="2940379"/>
              <a:ext cx="914400" cy="9144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Meiryo UI"/>
                  <a:ea typeface="Meiryo UI"/>
                </a:rPr>
                <a:t>６年目</a:t>
              </a:r>
              <a:endParaRPr lang="ja-JP" altLang="en-US" sz="600">
                <a:solidFill>
                  <a:schemeClr val="tx1"/>
                </a:solidFill>
                <a:latin typeface="Meiryo UI"/>
                <a:ea typeface="Meiryo UI"/>
              </a:endParaRPr>
            </a:p>
          </p:txBody>
        </p:sp>
        <p:sp>
          <p:nvSpPr>
            <p:cNvPr id="1186" name="四角形 151"/>
            <p:cNvSpPr/>
            <p:nvPr/>
          </p:nvSpPr>
          <p:spPr>
            <a:xfrm>
              <a:off x="5226902" y="2174206"/>
              <a:ext cx="914400" cy="9144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Meiryo UI"/>
                  <a:ea typeface="Meiryo UI"/>
                </a:rPr>
                <a:t>10年目</a:t>
              </a:r>
              <a:endParaRPr lang="ja-JP" altLang="en-US" sz="600">
                <a:solidFill>
                  <a:schemeClr val="tx1"/>
                </a:solidFill>
                <a:latin typeface="Meiryo UI"/>
                <a:ea typeface="Meiryo UI"/>
              </a:endParaRPr>
            </a:p>
          </p:txBody>
        </p:sp>
        <p:sp>
          <p:nvSpPr>
            <p:cNvPr id="1187" name="図形 152"/>
            <p:cNvSpPr/>
            <p:nvPr/>
          </p:nvSpPr>
          <p:spPr>
            <a:xfrm rot="-6120000" flipV="1">
              <a:off x="1120865" y="1213734"/>
              <a:ext cx="2039497" cy="5859141"/>
            </a:xfrm>
            <a:prstGeom prst="blockArc">
              <a:avLst>
                <a:gd name="adj1" fmla="val 9349068"/>
                <a:gd name="adj2" fmla="val 1342220"/>
                <a:gd name="adj3" fmla="val 2605"/>
              </a:avLst>
            </a:prstGeom>
            <a:gradFill rotWithShape="1">
              <a:gsLst>
                <a:gs pos="0">
                  <a:srgbClr val="A84D02">
                    <a:alpha val="80000"/>
                  </a:srgbClr>
                </a:gs>
                <a:gs pos="79999">
                  <a:srgbClr val="DC6500"/>
                </a:gs>
                <a:gs pos="100000">
                  <a:srgbClr val="E26400"/>
                </a:gs>
              </a:gsLst>
              <a:lin ang="16200000" scaled="1"/>
              <a:tileRect/>
            </a:gradFill>
          </p:spPr>
          <p:style>
            <a:lnRef idx="1">
              <a:schemeClr val="accent6"/>
            </a:lnRef>
            <a:fillRef idx="3">
              <a:schemeClr val="accent6"/>
            </a:fillRef>
            <a:effectRef idx="2">
              <a:schemeClr val="accent6"/>
            </a:effectRef>
            <a:fontRef idx="minor">
              <a:schemeClr val="lt1"/>
            </a:fontRef>
          </p:style>
          <p:txBody>
            <a:bodyPr anchor="ctr"/>
            <a:lstStyle/>
            <a:p>
              <a:pPr algn="ctr">
                <a:defRPr lang="ja-JP" altLang="en-US"/>
              </a:pPr>
              <a:endParaRPr lang="ja-JP" altLang="en-US" sz="1000"/>
            </a:p>
          </p:txBody>
        </p:sp>
        <p:sp>
          <p:nvSpPr>
            <p:cNvPr id="1188" name="図形 154"/>
            <p:cNvSpPr/>
            <p:nvPr/>
          </p:nvSpPr>
          <p:spPr>
            <a:xfrm rot="-60000" flipV="1">
              <a:off x="439858" y="3922906"/>
              <a:ext cx="1996207" cy="5174568"/>
            </a:xfrm>
            <a:prstGeom prst="blockArc">
              <a:avLst>
                <a:gd name="adj1" fmla="val 10637707"/>
                <a:gd name="adj2" fmla="val 20993698"/>
                <a:gd name="adj3" fmla="val 3581"/>
              </a:avLst>
            </a:prstGeom>
            <a:gradFill rotWithShape="1">
              <a:gsLst>
                <a:gs pos="0">
                  <a:srgbClr val="A84D02">
                    <a:alpha val="80000"/>
                  </a:srgbClr>
                </a:gs>
                <a:gs pos="79999">
                  <a:srgbClr val="DC6500"/>
                </a:gs>
                <a:gs pos="100000">
                  <a:srgbClr val="E26400"/>
                </a:gs>
              </a:gsLst>
              <a:lin ang="16200000" scaled="1"/>
              <a:tileRect/>
            </a:gradFill>
          </p:spPr>
          <p:style>
            <a:lnRef idx="1">
              <a:schemeClr val="accent6"/>
            </a:lnRef>
            <a:fillRef idx="3">
              <a:schemeClr val="accent6"/>
            </a:fillRef>
            <a:effectRef idx="2">
              <a:schemeClr val="accent6"/>
            </a:effectRef>
            <a:fontRef idx="minor">
              <a:schemeClr val="lt1"/>
            </a:fontRef>
          </p:style>
          <p:txBody>
            <a:bodyPr anchor="ctr"/>
            <a:lstStyle/>
            <a:p>
              <a:pPr algn="ctr">
                <a:defRPr lang="ja-JP" altLang="en-US"/>
              </a:pPr>
              <a:endParaRPr lang="ja-JP" altLang="en-US" sz="1000"/>
            </a:p>
          </p:txBody>
        </p:sp>
        <p:sp>
          <p:nvSpPr>
            <p:cNvPr id="1189" name="テキスト 155"/>
            <p:cNvSpPr txBox="1"/>
            <p:nvPr/>
          </p:nvSpPr>
          <p:spPr>
            <a:xfrm>
              <a:off x="-304834" y="8979356"/>
              <a:ext cx="2486318" cy="690252"/>
            </a:xfrm>
            <a:prstGeom prst="rect">
              <a:avLst/>
            </a:prstGeom>
          </p:spPr>
          <p:style>
            <a:lnRef idx="1">
              <a:schemeClr val="accent6"/>
            </a:lnRef>
            <a:fillRef idx="2">
              <a:schemeClr val="accent6"/>
            </a:fillRef>
            <a:effectRef idx="1">
              <a:schemeClr val="accent6"/>
            </a:effectRef>
            <a:fontRef idx="minor">
              <a:schemeClr val="dk1"/>
            </a:fontRef>
          </p:style>
          <p:txBody>
            <a:bodyPr wrap="square" lIns="36000" rIns="36000">
              <a:spAutoFit/>
            </a:bodyPr>
            <a:lstStyle/>
            <a:p>
              <a:pPr algn="l">
                <a:defRPr lang="ja-JP" altLang="en-US"/>
              </a:pPr>
              <a:r>
                <a:rPr lang="ja-JP" altLang="en-US" sz="1000" b="1" u="none">
                  <a:solidFill>
                    <a:schemeClr val="tx2">
                      <a:lumMod val="75000"/>
                    </a:schemeClr>
                  </a:solidFill>
                  <a:latin typeface="Meiryo UI"/>
                  <a:ea typeface="Meiryo UI"/>
                  <a:cs typeface="+mn-lt"/>
                </a:rPr>
                <a:t> </a:t>
              </a:r>
              <a:r>
                <a:rPr lang="ja-JP" altLang="en-US" sz="1000" b="1">
                  <a:solidFill>
                    <a:srgbClr val="0070C0"/>
                  </a:solidFill>
                  <a:latin typeface="Meiryo UI"/>
                  <a:ea typeface="Meiryo UI"/>
                </a:rPr>
                <a:t> ②　足腰を強め</a:t>
              </a:r>
              <a:endParaRPr lang="ja-JP" altLang="en-US" sz="800" b="1" u="none">
                <a:solidFill>
                  <a:schemeClr val="tx2">
                    <a:lumMod val="75000"/>
                  </a:schemeClr>
                </a:solidFill>
                <a:latin typeface="Meiryo UI"/>
                <a:ea typeface="Meiryo UI"/>
                <a:cs typeface="+mn-lt"/>
              </a:endParaRPr>
            </a:p>
            <a:p>
              <a:pPr algn="l">
                <a:defRPr lang="ja-JP" altLang="en-US"/>
              </a:pPr>
              <a:r>
                <a:rPr lang="ja-JP" altLang="en-US" sz="1000" b="1">
                  <a:solidFill>
                    <a:srgbClr val="0070C0"/>
                  </a:solidFill>
                  <a:latin typeface="Meiryo UI"/>
                  <a:ea typeface="Meiryo UI"/>
                </a:rPr>
                <a:t>　　　新領域・新分野へ挑戦</a:t>
              </a:r>
            </a:p>
          </p:txBody>
        </p:sp>
        <p:sp>
          <p:nvSpPr>
            <p:cNvPr id="1190" name="図形 156"/>
            <p:cNvSpPr/>
            <p:nvPr/>
          </p:nvSpPr>
          <p:spPr>
            <a:xfrm rot="-6240000" flipV="1">
              <a:off x="2801531" y="718487"/>
              <a:ext cx="2134488" cy="5859140"/>
            </a:xfrm>
            <a:prstGeom prst="blockArc">
              <a:avLst>
                <a:gd name="adj1" fmla="val 11013104"/>
                <a:gd name="adj2" fmla="val 20654272"/>
                <a:gd name="adj3" fmla="val 2087"/>
              </a:avLst>
            </a:prstGeom>
            <a:gradFill rotWithShape="1">
              <a:gsLst>
                <a:gs pos="0">
                  <a:srgbClr val="A84D02">
                    <a:alpha val="80000"/>
                  </a:srgbClr>
                </a:gs>
                <a:gs pos="79999">
                  <a:srgbClr val="DC6500"/>
                </a:gs>
                <a:gs pos="100000">
                  <a:srgbClr val="E26400"/>
                </a:gs>
              </a:gsLst>
              <a:lin ang="16200000" scaled="1"/>
              <a:tileRect/>
            </a:gradFill>
          </p:spPr>
          <p:style>
            <a:lnRef idx="1">
              <a:schemeClr val="accent6"/>
            </a:lnRef>
            <a:fillRef idx="3">
              <a:schemeClr val="accent6"/>
            </a:fillRef>
            <a:effectRef idx="2">
              <a:schemeClr val="accent6"/>
            </a:effectRef>
            <a:fontRef idx="minor">
              <a:schemeClr val="lt1"/>
            </a:fontRef>
          </p:style>
          <p:txBody>
            <a:bodyPr anchor="ctr"/>
            <a:lstStyle/>
            <a:p>
              <a:pPr algn="ctr">
                <a:defRPr lang="ja-JP" altLang="en-US"/>
              </a:pPr>
              <a:endParaRPr lang="ja-JP" altLang="en-US" sz="1000"/>
            </a:p>
          </p:txBody>
        </p:sp>
        <p:sp>
          <p:nvSpPr>
            <p:cNvPr id="1191" name="四角形 157"/>
            <p:cNvSpPr/>
            <p:nvPr/>
          </p:nvSpPr>
          <p:spPr>
            <a:xfrm>
              <a:off x="4242600" y="2529979"/>
              <a:ext cx="914400" cy="9144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Meiryo UI"/>
                  <a:ea typeface="Meiryo UI"/>
                </a:rPr>
                <a:t>８年目</a:t>
              </a:r>
              <a:endParaRPr lang="ja-JP" altLang="en-US" sz="600">
                <a:solidFill>
                  <a:schemeClr val="tx1"/>
                </a:solidFill>
                <a:latin typeface="Meiryo UI"/>
                <a:ea typeface="Meiryo UI"/>
              </a:endParaRPr>
            </a:p>
          </p:txBody>
        </p:sp>
        <p:sp>
          <p:nvSpPr>
            <p:cNvPr id="1192" name="四角形 158"/>
            <p:cNvSpPr/>
            <p:nvPr/>
          </p:nvSpPr>
          <p:spPr>
            <a:xfrm>
              <a:off x="4672118" y="2346809"/>
              <a:ext cx="914400" cy="9144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Meiryo UI"/>
                  <a:ea typeface="Meiryo UI"/>
                </a:rPr>
                <a:t>９年目</a:t>
              </a:r>
              <a:endParaRPr lang="ja-JP" altLang="en-US" sz="600">
                <a:solidFill>
                  <a:schemeClr val="tx1"/>
                </a:solidFill>
                <a:latin typeface="Meiryo UI"/>
                <a:ea typeface="Meiryo UI"/>
              </a:endParaRPr>
            </a:p>
          </p:txBody>
        </p:sp>
        <p:sp>
          <p:nvSpPr>
            <p:cNvPr id="1193" name="テキスト 160"/>
            <p:cNvSpPr txBox="1"/>
            <p:nvPr/>
          </p:nvSpPr>
          <p:spPr>
            <a:xfrm>
              <a:off x="6366677" y="5120317"/>
              <a:ext cx="812808" cy="1009541"/>
            </a:xfrm>
            <a:prstGeom prst="rect">
              <a:avLst/>
            </a:prstGeom>
            <a:noFill/>
            <a:ln w="12700">
              <a:noFill/>
            </a:ln>
          </p:spPr>
          <p:txBody>
            <a:bodyPr wrap="square" lIns="36000" rIns="36000">
              <a:spAutoFit/>
            </a:bodyPr>
            <a:lstStyle/>
            <a:p>
              <a:pPr algn="ctr">
                <a:defRPr lang="ja-JP" altLang="en-US"/>
              </a:pPr>
              <a:r>
                <a:rPr lang="ja-JP" altLang="en-US" sz="800" b="1" u="none">
                  <a:solidFill>
                    <a:schemeClr val="tx2">
                      <a:lumMod val="50000"/>
                    </a:schemeClr>
                  </a:solidFill>
                  <a:latin typeface="Meiryo UI"/>
                  <a:ea typeface="Meiryo UI"/>
                  <a:cs typeface="+mn-lt"/>
                </a:rPr>
                <a:t>途上国</a:t>
              </a:r>
            </a:p>
            <a:p>
              <a:pPr algn="ctr">
                <a:defRPr lang="ja-JP" altLang="en-US"/>
              </a:pPr>
              <a:r>
                <a:rPr lang="ja-JP" altLang="en-US" sz="800" b="1" u="none">
                  <a:solidFill>
                    <a:schemeClr val="tx2">
                      <a:lumMod val="50000"/>
                    </a:schemeClr>
                  </a:solidFill>
                  <a:latin typeface="Meiryo UI"/>
                  <a:ea typeface="Meiryo UI"/>
                  <a:cs typeface="+mn-lt"/>
                </a:rPr>
                <a:t>等への</a:t>
              </a:r>
            </a:p>
            <a:p>
              <a:pPr algn="ctr">
                <a:defRPr lang="ja-JP" altLang="en-US"/>
              </a:pPr>
              <a:r>
                <a:rPr lang="ja-JP" altLang="en-US" sz="800" b="1" u="none">
                  <a:solidFill>
                    <a:schemeClr val="tx2">
                      <a:lumMod val="50000"/>
                    </a:schemeClr>
                  </a:solidFill>
                  <a:latin typeface="Meiryo UI"/>
                  <a:ea typeface="Meiryo UI"/>
                  <a:cs typeface="+mn-lt"/>
                </a:rPr>
                <a:t>食糧確保</a:t>
              </a:r>
            </a:p>
            <a:p>
              <a:pPr algn="ctr">
                <a:defRPr lang="ja-JP" altLang="en-US"/>
              </a:pPr>
              <a:r>
                <a:rPr lang="ja-JP" altLang="en-US" sz="800" b="1" u="none">
                  <a:solidFill>
                    <a:schemeClr val="tx2">
                      <a:lumMod val="50000"/>
                    </a:schemeClr>
                  </a:solidFill>
                  <a:latin typeface="Meiryo UI"/>
                  <a:ea typeface="Meiryo UI"/>
                  <a:cs typeface="+mn-lt"/>
                </a:rPr>
                <a:t>基盤支援</a:t>
              </a:r>
              <a:endParaRPr lang="ja-JP" altLang="en-US" sz="600" b="1" u="none">
                <a:solidFill>
                  <a:schemeClr val="tx2">
                    <a:lumMod val="50000"/>
                  </a:schemeClr>
                </a:solidFill>
                <a:latin typeface="Meiryo UI"/>
                <a:ea typeface="Meiryo UI"/>
                <a:cs typeface="+mn-lt"/>
              </a:endParaRPr>
            </a:p>
          </p:txBody>
        </p:sp>
        <p:sp>
          <p:nvSpPr>
            <p:cNvPr id="1194" name="テキスト 161"/>
            <p:cNvSpPr txBox="1"/>
            <p:nvPr/>
          </p:nvSpPr>
          <p:spPr>
            <a:xfrm>
              <a:off x="477000" y="7339248"/>
              <a:ext cx="2329546" cy="796681"/>
            </a:xfrm>
            <a:prstGeom prst="rect">
              <a:avLst/>
            </a:prstGeom>
            <a:noFill/>
            <a:ln w="12700">
              <a:noFill/>
            </a:ln>
          </p:spPr>
          <p:txBody>
            <a:bodyPr wrap="square" lIns="36000" rIns="36000">
              <a:spAutoFit/>
            </a:bodyPr>
            <a:lstStyle/>
            <a:p>
              <a:pPr algn="ctr">
                <a:defRPr lang="ja-JP" altLang="en-US"/>
              </a:pPr>
              <a:endParaRPr lang="ja-JP" altLang="en-US" sz="800" b="1" u="none">
                <a:solidFill>
                  <a:schemeClr val="tx2">
                    <a:lumMod val="50000"/>
                  </a:schemeClr>
                </a:solidFill>
                <a:latin typeface="Meiryo UI"/>
                <a:ea typeface="Meiryo UI"/>
                <a:cs typeface="+mn-lt"/>
              </a:endParaRPr>
            </a:p>
            <a:p>
              <a:pPr algn="ctr">
                <a:defRPr lang="ja-JP" altLang="en-US"/>
              </a:pPr>
              <a:r>
                <a:rPr lang="ja-JP" altLang="en-US" sz="800" b="1" u="none">
                  <a:solidFill>
                    <a:schemeClr val="tx2">
                      <a:lumMod val="50000"/>
                    </a:schemeClr>
                  </a:solidFill>
                  <a:latin typeface="Meiryo UI"/>
                  <a:ea typeface="Meiryo UI"/>
                  <a:cs typeface="+mn-lt"/>
                </a:rPr>
                <a:t>ロボティクスなど</a:t>
              </a:r>
            </a:p>
            <a:p>
              <a:pPr algn="ctr">
                <a:defRPr lang="ja-JP" altLang="en-US"/>
              </a:pPr>
              <a:r>
                <a:rPr lang="ja-JP" altLang="en-US" sz="800" b="1" u="none">
                  <a:solidFill>
                    <a:schemeClr val="tx2">
                      <a:lumMod val="50000"/>
                    </a:schemeClr>
                  </a:solidFill>
                  <a:latin typeface="Meiryo UI"/>
                  <a:ea typeface="Meiryo UI"/>
                  <a:cs typeface="+mn-lt"/>
                </a:rPr>
                <a:t>関連産業育成</a:t>
              </a:r>
              <a:endParaRPr lang="ja-JP" altLang="en-US" sz="500" b="1" u="none">
                <a:solidFill>
                  <a:schemeClr val="tx2">
                    <a:lumMod val="50000"/>
                  </a:schemeClr>
                </a:solidFill>
                <a:latin typeface="Meiryo UI"/>
                <a:ea typeface="Meiryo UI"/>
                <a:cs typeface="+mn-lt"/>
              </a:endParaRPr>
            </a:p>
          </p:txBody>
        </p:sp>
        <p:sp>
          <p:nvSpPr>
            <p:cNvPr id="1195" name="図形 162"/>
            <p:cNvSpPr/>
            <p:nvPr/>
          </p:nvSpPr>
          <p:spPr>
            <a:xfrm rot="-60000" flipV="1">
              <a:off x="449846" y="1908107"/>
              <a:ext cx="1962441" cy="5468083"/>
            </a:xfrm>
            <a:prstGeom prst="blockArc">
              <a:avLst>
                <a:gd name="adj1" fmla="val 10121404"/>
                <a:gd name="adj2" fmla="val 19406852"/>
                <a:gd name="adj3" fmla="val 2873"/>
              </a:avLst>
            </a:prstGeom>
            <a:gradFill rotWithShape="1">
              <a:gsLst>
                <a:gs pos="0">
                  <a:srgbClr val="A84D02">
                    <a:alpha val="80000"/>
                  </a:srgbClr>
                </a:gs>
                <a:gs pos="79999">
                  <a:srgbClr val="DC6500"/>
                </a:gs>
                <a:gs pos="100000">
                  <a:srgbClr val="E26400"/>
                </a:gs>
              </a:gsLst>
              <a:lin ang="16200000" scaled="1"/>
              <a:tileRect/>
            </a:gradFill>
          </p:spPr>
          <p:style>
            <a:lnRef idx="1">
              <a:schemeClr val="accent6"/>
            </a:lnRef>
            <a:fillRef idx="3">
              <a:schemeClr val="accent6"/>
            </a:fillRef>
            <a:effectRef idx="2">
              <a:schemeClr val="accent6"/>
            </a:effectRef>
            <a:fontRef idx="minor">
              <a:schemeClr val="lt1"/>
            </a:fontRef>
          </p:style>
          <p:txBody>
            <a:bodyPr anchor="ctr"/>
            <a:lstStyle/>
            <a:p>
              <a:pPr algn="ctr">
                <a:defRPr lang="ja-JP" altLang="en-US"/>
              </a:pPr>
              <a:endParaRPr lang="ja-JP" altLang="en-US" sz="1000"/>
            </a:p>
          </p:txBody>
        </p:sp>
        <p:sp>
          <p:nvSpPr>
            <p:cNvPr id="1196" name="図形 163"/>
            <p:cNvSpPr/>
            <p:nvPr/>
          </p:nvSpPr>
          <p:spPr>
            <a:xfrm rot="2460000">
              <a:off x="1173921" y="5676464"/>
              <a:ext cx="4679950" cy="990599"/>
            </a:xfrm>
            <a:custGeom>
              <a:avLst/>
              <a:gdLst/>
              <a:ahLst/>
              <a:cxnLst/>
              <a:rect l="l" t="t" r="r" b="b"/>
              <a:pathLst>
                <a:path w="21600" h="21600">
                  <a:moveTo>
                    <a:pt x="0" y="9020"/>
                  </a:moveTo>
                  <a:lnTo>
                    <a:pt x="17761" y="5400"/>
                  </a:lnTo>
                  <a:lnTo>
                    <a:pt x="17761" y="0"/>
                  </a:lnTo>
                  <a:lnTo>
                    <a:pt x="21600" y="10800"/>
                  </a:lnTo>
                  <a:lnTo>
                    <a:pt x="17761" y="21600"/>
                  </a:lnTo>
                  <a:lnTo>
                    <a:pt x="17761" y="16200"/>
                  </a:lnTo>
                  <a:lnTo>
                    <a:pt x="506" y="9732"/>
                  </a:lnTo>
                  <a:lnTo>
                    <a:pt x="0" y="9020"/>
                  </a:lnTo>
                  <a:close/>
                </a:path>
              </a:pathLst>
            </a:custGeom>
            <a:gradFill>
              <a:gsLst>
                <a:gs pos="0">
                  <a:srgbClr val="278000">
                    <a:alpha val="80000"/>
                  </a:srgbClr>
                </a:gs>
                <a:gs pos="100000">
                  <a:srgbClr val="FFFF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197" name="図形 164"/>
            <p:cNvSpPr/>
            <p:nvPr/>
          </p:nvSpPr>
          <p:spPr>
            <a:xfrm rot="20580000">
              <a:off x="1734608" y="3443610"/>
              <a:ext cx="4082971" cy="990599"/>
            </a:xfrm>
            <a:custGeom>
              <a:avLst/>
              <a:gdLst/>
              <a:ahLst/>
              <a:cxnLst/>
              <a:rect l="l" t="t" r="r" b="b"/>
              <a:pathLst>
                <a:path w="21600" h="21600">
                  <a:moveTo>
                    <a:pt x="0" y="9020"/>
                  </a:moveTo>
                  <a:lnTo>
                    <a:pt x="17761" y="5400"/>
                  </a:lnTo>
                  <a:lnTo>
                    <a:pt x="17761" y="0"/>
                  </a:lnTo>
                  <a:lnTo>
                    <a:pt x="21600" y="10800"/>
                  </a:lnTo>
                  <a:lnTo>
                    <a:pt x="17761" y="21600"/>
                  </a:lnTo>
                  <a:lnTo>
                    <a:pt x="17761" y="16200"/>
                  </a:lnTo>
                  <a:lnTo>
                    <a:pt x="506" y="9732"/>
                  </a:lnTo>
                  <a:lnTo>
                    <a:pt x="0" y="9020"/>
                  </a:lnTo>
                  <a:close/>
                </a:path>
              </a:pathLst>
            </a:custGeom>
            <a:gradFill>
              <a:gsLst>
                <a:gs pos="0">
                  <a:srgbClr val="108000">
                    <a:alpha val="80000"/>
                  </a:srgbClr>
                </a:gs>
                <a:gs pos="100000">
                  <a:srgbClr val="FFFF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198" name="図形 165"/>
            <p:cNvSpPr/>
            <p:nvPr/>
          </p:nvSpPr>
          <p:spPr>
            <a:xfrm rot="6660000">
              <a:off x="-1052965" y="6019390"/>
              <a:ext cx="4226385" cy="990599"/>
            </a:xfrm>
            <a:custGeom>
              <a:avLst/>
              <a:gdLst/>
              <a:ahLst/>
              <a:cxnLst/>
              <a:rect l="l" t="t" r="r" b="b"/>
              <a:pathLst>
                <a:path w="21600" h="21600">
                  <a:moveTo>
                    <a:pt x="0" y="9020"/>
                  </a:moveTo>
                  <a:lnTo>
                    <a:pt x="17761" y="5400"/>
                  </a:lnTo>
                  <a:lnTo>
                    <a:pt x="17761" y="0"/>
                  </a:lnTo>
                  <a:lnTo>
                    <a:pt x="21600" y="10800"/>
                  </a:lnTo>
                  <a:lnTo>
                    <a:pt x="17761" y="21600"/>
                  </a:lnTo>
                  <a:lnTo>
                    <a:pt x="17761" y="16200"/>
                  </a:lnTo>
                  <a:lnTo>
                    <a:pt x="506" y="9732"/>
                  </a:lnTo>
                  <a:lnTo>
                    <a:pt x="0" y="9020"/>
                  </a:lnTo>
                  <a:close/>
                </a:path>
              </a:pathLst>
            </a:custGeom>
            <a:gradFill>
              <a:gsLst>
                <a:gs pos="0">
                  <a:srgbClr val="108000">
                    <a:alpha val="80000"/>
                  </a:srgbClr>
                </a:gs>
                <a:gs pos="100000">
                  <a:srgbClr val="FFFF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199" name="四角形 167"/>
            <p:cNvSpPr/>
            <p:nvPr/>
          </p:nvSpPr>
          <p:spPr>
            <a:xfrm>
              <a:off x="3810600" y="2669949"/>
              <a:ext cx="914400" cy="9144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Meiryo UI"/>
                  <a:ea typeface="Meiryo UI"/>
                </a:rPr>
                <a:t>７年目</a:t>
              </a:r>
              <a:endParaRPr lang="ja-JP" altLang="en-US" sz="600">
                <a:solidFill>
                  <a:schemeClr val="tx1"/>
                </a:solidFill>
                <a:latin typeface="Meiryo UI"/>
                <a:ea typeface="Meiryo UI"/>
              </a:endParaRPr>
            </a:p>
          </p:txBody>
        </p:sp>
        <p:sp>
          <p:nvSpPr>
            <p:cNvPr id="1200" name="テキスト 168"/>
            <p:cNvSpPr txBox="1"/>
            <p:nvPr/>
          </p:nvSpPr>
          <p:spPr>
            <a:xfrm>
              <a:off x="3811756" y="3904638"/>
              <a:ext cx="2329546" cy="796681"/>
            </a:xfrm>
            <a:prstGeom prst="rect">
              <a:avLst/>
            </a:prstGeom>
            <a:noFill/>
            <a:ln w="12700">
              <a:noFill/>
            </a:ln>
          </p:spPr>
          <p:txBody>
            <a:bodyPr wrap="square" lIns="36000" rIns="36000">
              <a:spAutoFit/>
            </a:bodyPr>
            <a:lstStyle/>
            <a:p>
              <a:pPr algn="ctr">
                <a:defRPr lang="ja-JP" altLang="en-US"/>
              </a:pPr>
              <a:endParaRPr lang="ja-JP" altLang="en-US" sz="800" b="1" u="none">
                <a:solidFill>
                  <a:schemeClr val="tx2">
                    <a:lumMod val="50000"/>
                  </a:schemeClr>
                </a:solidFill>
                <a:latin typeface="Meiryo UI"/>
                <a:ea typeface="Meiryo UI"/>
                <a:cs typeface="+mn-lt"/>
              </a:endParaRPr>
            </a:p>
            <a:p>
              <a:pPr algn="ctr">
                <a:defRPr lang="ja-JP" altLang="en-US"/>
              </a:pPr>
              <a:r>
                <a:rPr lang="ja-JP" altLang="en-US" sz="800" b="1" u="none">
                  <a:solidFill>
                    <a:schemeClr val="tx2">
                      <a:lumMod val="50000"/>
                    </a:schemeClr>
                  </a:solidFill>
                  <a:latin typeface="Meiryo UI"/>
                  <a:ea typeface="Meiryo UI"/>
                  <a:cs typeface="+mn-lt"/>
                </a:rPr>
                <a:t>域外の他自治体やJA等への</a:t>
              </a:r>
            </a:p>
            <a:p>
              <a:pPr algn="ctr">
                <a:defRPr lang="ja-JP" altLang="en-US"/>
              </a:pPr>
              <a:r>
                <a:rPr lang="ja-JP" altLang="en-US" sz="800" b="1" u="none">
                  <a:solidFill>
                    <a:schemeClr val="tx2">
                      <a:lumMod val="50000"/>
                    </a:schemeClr>
                  </a:solidFill>
                  <a:latin typeface="Meiryo UI"/>
                  <a:ea typeface="Meiryo UI"/>
                  <a:cs typeface="+mn-lt"/>
                </a:rPr>
                <a:t>プラットフォーム展開</a:t>
              </a:r>
              <a:endParaRPr lang="ja-JP" altLang="en-US" sz="500" b="1" u="none">
                <a:solidFill>
                  <a:schemeClr val="tx2">
                    <a:lumMod val="50000"/>
                  </a:schemeClr>
                </a:solidFill>
                <a:latin typeface="Meiryo UI"/>
                <a:ea typeface="Meiryo UI"/>
                <a:cs typeface="+mn-lt"/>
              </a:endParaRPr>
            </a:p>
          </p:txBody>
        </p:sp>
        <p:sp>
          <p:nvSpPr>
            <p:cNvPr id="1201" name="図形 169"/>
            <p:cNvSpPr/>
            <p:nvPr/>
          </p:nvSpPr>
          <p:spPr>
            <a:xfrm>
              <a:off x="4149183" y="4823100"/>
              <a:ext cx="1893331" cy="880635"/>
            </a:xfrm>
            <a:prstGeom prst="roundRect">
              <a:avLst>
                <a:gd name="adj" fmla="val 8108"/>
              </a:avLst>
            </a:prstGeom>
            <a:solidFill>
              <a:schemeClr val="bg1"/>
            </a:solidFill>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lang="ja-JP" altLang="en-US"/>
              </a:pPr>
              <a:r>
                <a:rPr lang="ja-JP" altLang="en-US" sz="900" b="1">
                  <a:solidFill>
                    <a:schemeClr val="tx1"/>
                  </a:solidFill>
                  <a:latin typeface="Meiryo UI"/>
                  <a:ea typeface="Meiryo UI"/>
                </a:rPr>
                <a:t>Ⓐ多品目展開</a:t>
              </a:r>
              <a:endParaRPr b="1"/>
            </a:p>
            <a:p>
              <a:pPr>
                <a:defRPr lang="ja-JP" altLang="en-US"/>
              </a:pPr>
              <a:r>
                <a:rPr lang="ja-JP" altLang="en-US" sz="800">
                  <a:solidFill>
                    <a:schemeClr val="tx1"/>
                  </a:solidFill>
                </a:rPr>
                <a:t>・ 九州大（イチゴ）</a:t>
              </a:r>
            </a:p>
            <a:p>
              <a:pPr>
                <a:defRPr lang="ja-JP" altLang="en-US"/>
              </a:pPr>
              <a:endParaRPr lang="ja-JP" altLang="en-US" sz="100">
                <a:solidFill>
                  <a:schemeClr val="tx1"/>
                </a:solidFill>
              </a:endParaRPr>
            </a:p>
            <a:p>
              <a:pPr>
                <a:defRPr lang="ja-JP" altLang="en-US"/>
              </a:pPr>
              <a:r>
                <a:rPr lang="ja-JP" altLang="en-US" sz="800">
                  <a:solidFill>
                    <a:schemeClr val="tx1"/>
                  </a:solidFill>
                </a:rPr>
                <a:t>・ 広島県（ネギ）　etc</a:t>
              </a:r>
            </a:p>
          </p:txBody>
        </p:sp>
        <p:sp>
          <p:nvSpPr>
            <p:cNvPr id="1202" name="テキスト 170"/>
            <p:cNvSpPr txBox="1"/>
            <p:nvPr/>
          </p:nvSpPr>
          <p:spPr>
            <a:xfrm>
              <a:off x="7317001" y="4293781"/>
              <a:ext cx="182880" cy="424176"/>
            </a:xfrm>
            <a:prstGeom prst="rect">
              <a:avLst/>
            </a:prstGeom>
          </p:spPr>
          <p:txBody>
            <a:bodyPr wrap="none">
              <a:spAutoFit/>
            </a:bodyPr>
            <a:lstStyle/>
            <a:p>
              <a:pPr>
                <a:defRPr lang="ja-JP" altLang="en-US"/>
              </a:pPr>
              <a:endParaRPr lang="ja-JP" altLang="en-US" sz="1000"/>
            </a:p>
          </p:txBody>
        </p:sp>
        <p:sp>
          <p:nvSpPr>
            <p:cNvPr id="1203" name="図形 171"/>
            <p:cNvSpPr/>
            <p:nvPr/>
          </p:nvSpPr>
          <p:spPr>
            <a:xfrm>
              <a:off x="4149000" y="7890175"/>
              <a:ext cx="2349786" cy="1020028"/>
            </a:xfrm>
            <a:prstGeom prst="roundRect">
              <a:avLst>
                <a:gd name="adj" fmla="val 10811"/>
              </a:avLst>
            </a:prstGeom>
            <a:solidFill>
              <a:schemeClr val="bg1"/>
            </a:solidFill>
            <a:ln w="38100" cap="flat" cmpd="sng" algn="ctr">
              <a:solidFill>
                <a:srgbClr val="00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b="1">
                  <a:solidFill>
                    <a:srgbClr val="008000"/>
                  </a:solidFill>
                  <a:latin typeface="+mn-ea"/>
                </a:rPr>
                <a:t>Green Transformation</a:t>
              </a:r>
              <a:endParaRPr sz="1000" b="1">
                <a:solidFill>
                  <a:srgbClr val="008000"/>
                </a:solidFill>
                <a:latin typeface="+mn-ea"/>
              </a:endParaRPr>
            </a:p>
            <a:p>
              <a:pPr algn="ctr">
                <a:defRPr lang="ja-JP" altLang="en-US"/>
              </a:pPr>
              <a:endParaRPr lang="ja-JP" altLang="en-US" sz="100" b="1">
                <a:solidFill>
                  <a:schemeClr val="tx1"/>
                </a:solidFill>
                <a:latin typeface="Meiryo UI"/>
                <a:ea typeface="Meiryo UI"/>
                <a:cs typeface="+mn-lt"/>
              </a:endParaRPr>
            </a:p>
            <a:p>
              <a:pPr>
                <a:defRPr lang="ja-JP" altLang="en-US"/>
              </a:pPr>
              <a:r>
                <a:rPr lang="ja-JP" altLang="en-US" sz="800">
                  <a:solidFill>
                    <a:schemeClr val="tx1"/>
                  </a:solidFill>
                  <a:latin typeface="Meiryo UI"/>
                  <a:ea typeface="Meiryo UI"/>
                  <a:cs typeface="+mn-lt"/>
                </a:rPr>
                <a:t>・カーボンニュートラルの取組</a:t>
              </a:r>
            </a:p>
            <a:p>
              <a:pPr>
                <a:defRPr lang="ja-JP" altLang="en-US"/>
              </a:pPr>
              <a:endParaRPr lang="ja-JP" altLang="en-US" sz="100">
                <a:solidFill>
                  <a:schemeClr val="tx1"/>
                </a:solidFill>
                <a:latin typeface="Meiryo UI"/>
                <a:ea typeface="Meiryo UI"/>
                <a:cs typeface="+mn-lt"/>
              </a:endParaRPr>
            </a:p>
            <a:p>
              <a:pPr>
                <a:defRPr lang="ja-JP" altLang="en-US"/>
              </a:pPr>
              <a:r>
                <a:rPr lang="ja-JP" altLang="en-US" sz="800">
                  <a:solidFill>
                    <a:schemeClr val="tx1"/>
                  </a:solidFill>
                  <a:latin typeface="Meiryo UI"/>
                  <a:ea typeface="Meiryo UI"/>
                  <a:cs typeface="+mn-lt"/>
                </a:rPr>
                <a:t>・炭素循環、窒素循環</a:t>
              </a:r>
            </a:p>
            <a:p>
              <a:pPr>
                <a:defRPr lang="ja-JP" altLang="en-US"/>
              </a:pPr>
              <a:r>
                <a:rPr lang="ja-JP" altLang="en-US" sz="800">
                  <a:solidFill>
                    <a:schemeClr val="tx1"/>
                  </a:solidFill>
                  <a:latin typeface="Meiryo UI"/>
                  <a:ea typeface="Meiryo UI"/>
                  <a:cs typeface="+mn-lt"/>
                </a:rPr>
                <a:t>・高付加価値化 etc</a:t>
              </a:r>
            </a:p>
          </p:txBody>
        </p:sp>
        <p:sp>
          <p:nvSpPr>
            <p:cNvPr id="1204" name="図形 172"/>
            <p:cNvSpPr/>
            <p:nvPr/>
          </p:nvSpPr>
          <p:spPr>
            <a:xfrm>
              <a:off x="1153138" y="8096066"/>
              <a:ext cx="1806003" cy="961965"/>
            </a:xfrm>
            <a:prstGeom prst="roundRect">
              <a:avLst>
                <a:gd name="adj" fmla="val 16667"/>
              </a:avLst>
            </a:prstGeom>
            <a:solidFill>
              <a:schemeClr val="bg1"/>
            </a:solidFill>
            <a:ln w="28575"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900" b="1">
                  <a:solidFill>
                    <a:schemeClr val="tx1"/>
                  </a:solidFill>
                  <a:latin typeface="Meiryo UI"/>
                  <a:ea typeface="Meiryo UI"/>
                </a:rPr>
                <a:t>Ⓒ新</a:t>
              </a:r>
              <a:r>
                <a:rPr lang="ja-JP" altLang="en-US" sz="900" b="1" u="none">
                  <a:solidFill>
                    <a:schemeClr val="tx2">
                      <a:lumMod val="50000"/>
                    </a:schemeClr>
                  </a:solidFill>
                  <a:latin typeface="Meiryo UI"/>
                  <a:ea typeface="Meiryo UI"/>
                  <a:cs typeface="+mn-lt"/>
                </a:rPr>
                <a:t>分野</a:t>
              </a:r>
              <a:endParaRPr lang="ja-JP" altLang="en-US" sz="900" b="0" u="none">
                <a:solidFill>
                  <a:schemeClr val="tx2">
                    <a:lumMod val="50000"/>
                  </a:schemeClr>
                </a:solidFill>
                <a:latin typeface="Meiryo UI"/>
                <a:ea typeface="Meiryo UI"/>
                <a:cs typeface="+mn-lt"/>
              </a:endParaRPr>
            </a:p>
            <a:p>
              <a:pPr algn="l">
                <a:defRPr lang="ja-JP" altLang="en-US"/>
              </a:pPr>
              <a:r>
                <a:rPr lang="ja-JP" altLang="en-US" sz="800" b="0" u="none">
                  <a:solidFill>
                    <a:schemeClr val="tx2">
                      <a:lumMod val="50000"/>
                    </a:schemeClr>
                  </a:solidFill>
                  <a:latin typeface="Meiryo UI"/>
                  <a:ea typeface="Meiryo UI"/>
                  <a:cs typeface="+mn-lt"/>
                </a:rPr>
                <a:t>その他産業（ヘルスケア分野など）プラットフォーム活用へ</a:t>
              </a:r>
              <a:endParaRPr lang="ja-JP" altLang="en-US" sz="700" b="0">
                <a:solidFill>
                  <a:schemeClr val="tx1"/>
                </a:solidFill>
              </a:endParaRPr>
            </a:p>
          </p:txBody>
        </p:sp>
        <p:sp>
          <p:nvSpPr>
            <p:cNvPr id="1205" name="図形 173"/>
            <p:cNvSpPr/>
            <p:nvPr/>
          </p:nvSpPr>
          <p:spPr>
            <a:xfrm>
              <a:off x="1153141" y="6434823"/>
              <a:ext cx="1800649" cy="970967"/>
            </a:xfrm>
            <a:prstGeom prst="roundRect">
              <a:avLst>
                <a:gd name="adj" fmla="val 16667"/>
              </a:avLst>
            </a:prstGeom>
            <a:solidFill>
              <a:schemeClr val="bg1"/>
            </a:solidFill>
            <a:ln w="28575"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900" b="1">
                  <a:solidFill>
                    <a:schemeClr val="tx1"/>
                  </a:solidFill>
                  <a:latin typeface="Meiryo UI"/>
                  <a:ea typeface="Meiryo UI"/>
                </a:rPr>
                <a:t>Ⓑ新領域</a:t>
              </a:r>
              <a:endParaRPr lang="ja-JP" altLang="en-US" sz="1000" b="1" u="none">
                <a:solidFill>
                  <a:schemeClr val="tx2">
                    <a:lumMod val="50000"/>
                  </a:schemeClr>
                </a:solidFill>
                <a:latin typeface="Meiryo UI"/>
                <a:ea typeface="Meiryo UI"/>
                <a:cs typeface="+mn-lt"/>
              </a:endParaRPr>
            </a:p>
            <a:p>
              <a:pPr algn="l">
                <a:defRPr lang="ja-JP" altLang="en-US"/>
              </a:pPr>
              <a:r>
                <a:rPr lang="ja-JP" altLang="en-US" sz="800" b="0" u="none">
                  <a:solidFill>
                    <a:schemeClr val="tx2">
                      <a:lumMod val="50000"/>
                    </a:schemeClr>
                  </a:solidFill>
                  <a:latin typeface="Meiryo UI"/>
                  <a:ea typeface="Meiryo UI"/>
                  <a:cs typeface="+mn-lt"/>
                </a:rPr>
                <a:t>システム開発やIoPデータを活用した関連産業を創出</a:t>
              </a:r>
              <a:endParaRPr lang="ja-JP" altLang="en-US" sz="700" b="0" u="none">
                <a:solidFill>
                  <a:schemeClr val="tx2">
                    <a:lumMod val="50000"/>
                  </a:schemeClr>
                </a:solidFill>
                <a:latin typeface="Meiryo UI"/>
                <a:ea typeface="Meiryo UI"/>
                <a:cs typeface="+mn-lt"/>
              </a:endParaRPr>
            </a:p>
          </p:txBody>
        </p:sp>
        <p:sp>
          <p:nvSpPr>
            <p:cNvPr id="1206" name="テキスト 174"/>
            <p:cNvSpPr txBox="1"/>
            <p:nvPr/>
          </p:nvSpPr>
          <p:spPr>
            <a:xfrm rot="20760000">
              <a:off x="3542283" y="3516283"/>
              <a:ext cx="1599053" cy="397567"/>
            </a:xfrm>
            <a:prstGeom prst="rect">
              <a:avLst/>
            </a:prstGeom>
          </p:spPr>
          <p:txBody>
            <a:bodyPr wrap="none">
              <a:spAutoFit/>
            </a:bodyPr>
            <a:lstStyle/>
            <a:p>
              <a:pPr>
                <a:defRPr lang="ja-JP" altLang="en-US"/>
              </a:pPr>
              <a:r>
                <a:rPr lang="ja-JP" altLang="en-US" sz="900">
                  <a:latin typeface="Meiryo UI"/>
                  <a:ea typeface="Meiryo UI"/>
                </a:rPr>
                <a:t>展開枠予算活用</a:t>
              </a:r>
              <a:endParaRPr lang="ja-JP" altLang="en-US" sz="800">
                <a:latin typeface="Meiryo UI"/>
                <a:ea typeface="Meiryo UI"/>
              </a:endParaRPr>
            </a:p>
          </p:txBody>
        </p:sp>
        <p:sp>
          <p:nvSpPr>
            <p:cNvPr id="1207" name="テキスト 175"/>
            <p:cNvSpPr txBox="1"/>
            <p:nvPr/>
          </p:nvSpPr>
          <p:spPr>
            <a:xfrm rot="18780000">
              <a:off x="13931274" y="-5223789"/>
              <a:ext cx="463585" cy="1499612"/>
            </a:xfrm>
            <a:prstGeom prst="rect">
              <a:avLst/>
            </a:prstGeom>
          </p:spPr>
          <p:txBody>
            <a:bodyPr vert="eaVert" wrap="none">
              <a:spAutoFit/>
            </a:bodyPr>
            <a:lstStyle/>
            <a:p>
              <a:pPr>
                <a:defRPr lang="ja-JP" altLang="en-US"/>
              </a:pPr>
              <a:r>
                <a:rPr lang="ja-JP" altLang="en-US" sz="800">
                  <a:latin typeface="Meiryo UI"/>
                  <a:ea typeface="Meiryo UI"/>
                </a:rPr>
                <a:t>加速化予算活用</a:t>
              </a:r>
            </a:p>
          </p:txBody>
        </p:sp>
        <p:sp>
          <p:nvSpPr>
            <p:cNvPr id="1208" name="テキスト 176"/>
            <p:cNvSpPr txBox="1"/>
            <p:nvPr/>
          </p:nvSpPr>
          <p:spPr>
            <a:xfrm rot="1500000">
              <a:off x="542404" y="6500824"/>
              <a:ext cx="493842" cy="1399783"/>
            </a:xfrm>
            <a:prstGeom prst="rect">
              <a:avLst/>
            </a:prstGeom>
          </p:spPr>
          <p:txBody>
            <a:bodyPr vert="eaVert" wrap="none">
              <a:spAutoFit/>
            </a:bodyPr>
            <a:lstStyle/>
            <a:p>
              <a:pPr>
                <a:defRPr lang="ja-JP" altLang="en-US"/>
              </a:pPr>
              <a:r>
                <a:rPr lang="ja-JP" altLang="en-US" sz="800">
                  <a:latin typeface="Meiryo UI"/>
                  <a:ea typeface="Meiryo UI"/>
                </a:rPr>
                <a:t>展開枠予算活用</a:t>
              </a:r>
              <a:endParaRPr lang="ja-JP" altLang="en-US" sz="1400">
                <a:latin typeface="Meiryo UI"/>
                <a:ea typeface="Meiryo UI"/>
              </a:endParaRPr>
            </a:p>
          </p:txBody>
        </p:sp>
      </p:grpSp>
      <p:sp>
        <p:nvSpPr>
          <p:cNvPr id="1209" name="テキスト 179"/>
          <p:cNvSpPr txBox="1"/>
          <p:nvPr/>
        </p:nvSpPr>
        <p:spPr>
          <a:xfrm rot="2460000">
            <a:off x="2772028" y="4735673"/>
            <a:ext cx="990793" cy="229939"/>
          </a:xfrm>
          <a:prstGeom prst="rect">
            <a:avLst/>
          </a:prstGeom>
        </p:spPr>
        <p:txBody>
          <a:bodyPr wrap="none">
            <a:spAutoFit/>
          </a:bodyPr>
          <a:lstStyle/>
          <a:p>
            <a:pPr>
              <a:defRPr lang="ja-JP" altLang="en-US"/>
            </a:pPr>
            <a:r>
              <a:rPr lang="ja-JP" altLang="en-US" sz="900">
                <a:latin typeface="Meiryo UI"/>
                <a:ea typeface="Meiryo UI"/>
              </a:rPr>
              <a:t>展開枠予算活用</a:t>
            </a:r>
            <a:endParaRPr lang="ja-JP" altLang="en-US" sz="800">
              <a:latin typeface="Meiryo UI"/>
              <a:ea typeface="Meiryo UI"/>
            </a:endParaRPr>
          </a:p>
        </p:txBody>
      </p:sp>
      <p:grpSp>
        <p:nvGrpSpPr>
          <p:cNvPr id="1210" name="グループ 384"/>
          <p:cNvGrpSpPr/>
          <p:nvPr/>
        </p:nvGrpSpPr>
        <p:grpSpPr>
          <a:xfrm rot="20100000">
            <a:off x="3887223" y="2784167"/>
            <a:ext cx="696100" cy="229939"/>
            <a:chOff x="62313" y="2134494"/>
            <a:chExt cx="696100" cy="229939"/>
          </a:xfrm>
        </p:grpSpPr>
        <p:sp>
          <p:nvSpPr>
            <p:cNvPr id="1211" name="図形 132"/>
            <p:cNvSpPr/>
            <p:nvPr/>
          </p:nvSpPr>
          <p:spPr>
            <a:xfrm>
              <a:off x="62313" y="2176269"/>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p>
          </p:txBody>
        </p:sp>
        <p:sp>
          <p:nvSpPr>
            <p:cNvPr id="1212" name="テキスト 133"/>
            <p:cNvSpPr txBox="1"/>
            <p:nvPr/>
          </p:nvSpPr>
          <p:spPr>
            <a:xfrm>
              <a:off x="93029" y="2134494"/>
              <a:ext cx="665384" cy="229939"/>
            </a:xfrm>
            <a:prstGeom prst="rect">
              <a:avLst/>
            </a:prstGeom>
          </p:spPr>
          <p:txBody>
            <a:bodyPr wrap="none">
              <a:spAutoFit/>
            </a:bodyPr>
            <a:lstStyle/>
            <a:p>
              <a:pPr>
                <a:defRPr lang="ja-JP" altLang="en-US"/>
              </a:pPr>
              <a:r>
                <a:rPr lang="ja-JP" altLang="en-US" sz="900" b="1" dirty="0">
                  <a:solidFill>
                    <a:schemeClr val="bg1"/>
                  </a:solidFill>
                  <a:latin typeface="+mn-ea"/>
                </a:rPr>
                <a:t>ポイント１</a:t>
              </a:r>
            </a:p>
          </p:txBody>
        </p:sp>
      </p:grpSp>
      <p:grpSp>
        <p:nvGrpSpPr>
          <p:cNvPr id="1213" name="グループ 387"/>
          <p:cNvGrpSpPr/>
          <p:nvPr/>
        </p:nvGrpSpPr>
        <p:grpSpPr>
          <a:xfrm rot="20100000">
            <a:off x="738059" y="5542226"/>
            <a:ext cx="696695" cy="229939"/>
            <a:chOff x="102217" y="2132896"/>
            <a:chExt cx="696695" cy="229939"/>
          </a:xfrm>
        </p:grpSpPr>
        <p:sp>
          <p:nvSpPr>
            <p:cNvPr id="1214" name="図形 132"/>
            <p:cNvSpPr/>
            <p:nvPr/>
          </p:nvSpPr>
          <p:spPr>
            <a:xfrm>
              <a:off x="102217" y="2179976"/>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p>
          </p:txBody>
        </p:sp>
        <p:sp>
          <p:nvSpPr>
            <p:cNvPr id="1215" name="テキスト 133"/>
            <p:cNvSpPr txBox="1"/>
            <p:nvPr/>
          </p:nvSpPr>
          <p:spPr>
            <a:xfrm>
              <a:off x="133528" y="2132896"/>
              <a:ext cx="665384" cy="229939"/>
            </a:xfrm>
            <a:prstGeom prst="rect">
              <a:avLst/>
            </a:prstGeom>
          </p:spPr>
          <p:txBody>
            <a:bodyPr wrap="none">
              <a:spAutoFit/>
            </a:bodyPr>
            <a:lstStyle/>
            <a:p>
              <a:pPr>
                <a:defRPr lang="ja-JP" altLang="en-US"/>
              </a:pPr>
              <a:r>
                <a:rPr lang="ja-JP" altLang="en-US" sz="900" b="1" dirty="0">
                  <a:solidFill>
                    <a:schemeClr val="bg1"/>
                  </a:solidFill>
                  <a:latin typeface="+mn-ea"/>
                </a:rPr>
                <a:t>ポイント２</a:t>
              </a:r>
            </a:p>
          </p:txBody>
        </p:sp>
      </p:grpSp>
      <p:grpSp>
        <p:nvGrpSpPr>
          <p:cNvPr id="1216" name="グループ 390"/>
          <p:cNvGrpSpPr/>
          <p:nvPr/>
        </p:nvGrpSpPr>
        <p:grpSpPr>
          <a:xfrm rot="20100000">
            <a:off x="3472422" y="5089236"/>
            <a:ext cx="675104" cy="229940"/>
            <a:chOff x="107140" y="2146932"/>
            <a:chExt cx="675104" cy="235726"/>
          </a:xfrm>
        </p:grpSpPr>
        <p:sp>
          <p:nvSpPr>
            <p:cNvPr id="1217" name="図形 132"/>
            <p:cNvSpPr/>
            <p:nvPr/>
          </p:nvSpPr>
          <p:spPr>
            <a:xfrm>
              <a:off x="107140" y="2184685"/>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p>
          </p:txBody>
        </p:sp>
        <p:sp>
          <p:nvSpPr>
            <p:cNvPr id="1218" name="テキスト 133"/>
            <p:cNvSpPr txBox="1"/>
            <p:nvPr/>
          </p:nvSpPr>
          <p:spPr>
            <a:xfrm>
              <a:off x="116860" y="2146932"/>
              <a:ext cx="665384" cy="235726"/>
            </a:xfrm>
            <a:prstGeom prst="rect">
              <a:avLst/>
            </a:prstGeom>
          </p:spPr>
          <p:txBody>
            <a:bodyPr wrap="none">
              <a:spAutoFit/>
            </a:bodyPr>
            <a:lstStyle/>
            <a:p>
              <a:pPr>
                <a:defRPr lang="ja-JP" altLang="en-US"/>
              </a:pPr>
              <a:r>
                <a:rPr lang="ja-JP" altLang="en-US" sz="900" b="1" dirty="0">
                  <a:solidFill>
                    <a:schemeClr val="bg1"/>
                  </a:solidFill>
                  <a:latin typeface="+mn-ea"/>
                </a:rPr>
                <a:t>ポイント３</a:t>
              </a:r>
            </a:p>
          </p:txBody>
        </p:sp>
      </p:grpSp>
      <p:sp>
        <p:nvSpPr>
          <p:cNvPr id="1219" name="テキスト 585"/>
          <p:cNvSpPr txBox="1"/>
          <p:nvPr/>
        </p:nvSpPr>
        <p:spPr>
          <a:xfrm>
            <a:off x="2071500" y="3509118"/>
            <a:ext cx="928277" cy="383828"/>
          </a:xfrm>
          <a:prstGeom prst="rect">
            <a:avLst/>
          </a:prstGeom>
        </p:spPr>
        <p:txBody>
          <a:bodyPr wrap="none">
            <a:spAutoFit/>
          </a:bodyPr>
          <a:lstStyle/>
          <a:p>
            <a:pPr>
              <a:defRPr lang="ja-JP" altLang="en-US"/>
            </a:pPr>
            <a:r>
              <a:rPr lang="ja-JP" altLang="en-US" sz="1000" b="1">
                <a:solidFill>
                  <a:srgbClr val="FF0000"/>
                </a:solidFill>
                <a:latin typeface="+mn-ea"/>
                <a:cs typeface="+mn-lt"/>
              </a:rPr>
              <a:t>IoP未来農場</a:t>
            </a:r>
            <a:endParaRPr lang="ja-JP" altLang="en-US" b="1">
              <a:solidFill>
                <a:srgbClr val="FF0000"/>
              </a:solidFill>
              <a:latin typeface="+mn-ea"/>
              <a:cs typeface="+mn-lt"/>
            </a:endParaRPr>
          </a:p>
          <a:p>
            <a:pPr>
              <a:defRPr lang="ja-JP" altLang="en-US"/>
            </a:pPr>
            <a:r>
              <a:rPr lang="ja-JP" altLang="en-US" sz="900" b="1">
                <a:solidFill>
                  <a:srgbClr val="FF0000"/>
                </a:solidFill>
                <a:latin typeface="+mn-ea"/>
                <a:cs typeface="+mn-lt"/>
              </a:rPr>
              <a:t>(フラッグシップ)</a:t>
            </a:r>
            <a:endParaRPr lang="ja-JP" altLang="en-US" sz="1000" b="1">
              <a:solidFill>
                <a:srgbClr val="FF0000"/>
              </a:solidFill>
              <a:latin typeface="+mn-ea"/>
              <a:cs typeface="+mn-lt"/>
            </a:endParaRPr>
          </a:p>
        </p:txBody>
      </p:sp>
      <p:sp>
        <p:nvSpPr>
          <p:cNvPr id="1220" name="テキスト 586"/>
          <p:cNvSpPr txBox="1"/>
          <p:nvPr/>
        </p:nvSpPr>
        <p:spPr>
          <a:xfrm>
            <a:off x="4078543" y="4946362"/>
            <a:ext cx="928277" cy="553105"/>
          </a:xfrm>
          <a:prstGeom prst="rect">
            <a:avLst/>
          </a:prstGeom>
        </p:spPr>
        <p:txBody>
          <a:bodyPr wrap="none">
            <a:spAutoFit/>
          </a:bodyPr>
          <a:lstStyle/>
          <a:p>
            <a:pPr algn="ctr">
              <a:defRPr lang="ja-JP" altLang="en-US"/>
            </a:pPr>
            <a:r>
              <a:rPr lang="ja-JP" altLang="en-US" sz="1000" b="1">
                <a:solidFill>
                  <a:srgbClr val="FF0000"/>
                </a:solidFill>
                <a:latin typeface="+mn-ea"/>
                <a:cs typeface="+mn-lt"/>
              </a:rPr>
              <a:t>持続型</a:t>
            </a:r>
          </a:p>
          <a:p>
            <a:pPr algn="ctr">
              <a:defRPr lang="ja-JP" altLang="en-US"/>
            </a:pPr>
            <a:r>
              <a:rPr lang="ja-JP" altLang="en-US" sz="1000" b="1">
                <a:solidFill>
                  <a:srgbClr val="FF0000"/>
                </a:solidFill>
                <a:latin typeface="+mn-ea"/>
                <a:cs typeface="+mn-lt"/>
              </a:rPr>
              <a:t>IoP未来農場</a:t>
            </a:r>
          </a:p>
          <a:p>
            <a:pPr algn="ctr">
              <a:defRPr lang="ja-JP" altLang="en-US"/>
            </a:pPr>
            <a:r>
              <a:rPr lang="ja-JP" altLang="en-US" sz="1000" b="1">
                <a:solidFill>
                  <a:srgbClr val="FF0000"/>
                </a:solidFill>
                <a:latin typeface="+mn-ea"/>
                <a:cs typeface="+mn-lt"/>
              </a:rPr>
              <a:t>群の形成へ</a:t>
            </a:r>
          </a:p>
        </p:txBody>
      </p:sp>
      <p:sp>
        <p:nvSpPr>
          <p:cNvPr id="1221" name="楕円 994"/>
          <p:cNvSpPr/>
          <p:nvPr/>
        </p:nvSpPr>
        <p:spPr>
          <a:xfrm>
            <a:off x="4386628" y="4559305"/>
            <a:ext cx="706488" cy="227021"/>
          </a:xfrm>
          <a:prstGeom prst="ellipse">
            <a:avLst/>
          </a:prstGeom>
          <a:solidFill>
            <a:schemeClr val="tx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900">
                <a:solidFill>
                  <a:schemeClr val="bg1"/>
                </a:solidFill>
                <a:latin typeface="+mn-ea"/>
              </a:rPr>
              <a:t>外 商</a:t>
            </a:r>
          </a:p>
        </p:txBody>
      </p:sp>
      <p:sp>
        <p:nvSpPr>
          <p:cNvPr id="1222" name="楕円 995"/>
          <p:cNvSpPr/>
          <p:nvPr/>
        </p:nvSpPr>
        <p:spPr>
          <a:xfrm>
            <a:off x="689292" y="4556833"/>
            <a:ext cx="706488" cy="227021"/>
          </a:xfrm>
          <a:prstGeom prst="ellipse">
            <a:avLst/>
          </a:prstGeom>
          <a:solidFill>
            <a:schemeClr val="tx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000" b="1">
                <a:solidFill>
                  <a:schemeClr val="bg1"/>
                </a:solidFill>
                <a:latin typeface="+mn-ea"/>
              </a:rPr>
              <a:t>地 商</a:t>
            </a:r>
            <a:endParaRPr lang="ja-JP" altLang="en-US" sz="900" b="1">
              <a:solidFill>
                <a:schemeClr val="bg1"/>
              </a:solidFill>
              <a:latin typeface="+mn-ea"/>
            </a:endParaRPr>
          </a:p>
        </p:txBody>
      </p:sp>
      <p:sp>
        <p:nvSpPr>
          <p:cNvPr id="1223" name="テキスト 996"/>
          <p:cNvSpPr txBox="1"/>
          <p:nvPr/>
        </p:nvSpPr>
        <p:spPr>
          <a:xfrm>
            <a:off x="3218020" y="2054518"/>
            <a:ext cx="1896532" cy="245328"/>
          </a:xfrm>
          <a:prstGeom prst="rect">
            <a:avLst/>
          </a:prstGeom>
        </p:spPr>
        <p:style>
          <a:lnRef idx="1">
            <a:schemeClr val="accent6"/>
          </a:lnRef>
          <a:fillRef idx="2">
            <a:schemeClr val="accent6"/>
          </a:fillRef>
          <a:effectRef idx="1">
            <a:schemeClr val="accent6"/>
          </a:effectRef>
          <a:fontRef idx="minor">
            <a:schemeClr val="dk1"/>
          </a:fontRef>
        </p:style>
        <p:txBody>
          <a:bodyPr wrap="square" lIns="36000" rIns="36000">
            <a:spAutoFit/>
          </a:bodyPr>
          <a:lstStyle/>
          <a:p>
            <a:pPr algn="l">
              <a:defRPr lang="ja-JP" altLang="en-US"/>
            </a:pPr>
            <a:r>
              <a:rPr lang="ja-JP" altLang="en-US" sz="1000" b="1">
                <a:solidFill>
                  <a:srgbClr val="0070C0"/>
                </a:solidFill>
                <a:latin typeface="Meiryo UI"/>
                <a:ea typeface="Meiryo UI"/>
              </a:rPr>
              <a:t>① IoPの全国展開・グローバル化</a:t>
            </a:r>
          </a:p>
        </p:txBody>
      </p:sp>
      <p:sp>
        <p:nvSpPr>
          <p:cNvPr id="1224" name="楕円 997"/>
          <p:cNvSpPr/>
          <p:nvPr/>
        </p:nvSpPr>
        <p:spPr>
          <a:xfrm>
            <a:off x="2715309" y="1536656"/>
            <a:ext cx="474189" cy="245955"/>
          </a:xfrm>
          <a:prstGeom prst="rect">
            <a:avLst/>
          </a:prstGeom>
          <a:solidFill>
            <a:schemeClr val="tx2">
              <a:lumMod val="75000"/>
            </a:schemeClr>
          </a:solidFill>
          <a:ln w="31750" cap="flat" cmpd="sng" algn="ctr">
            <a:solidFill>
              <a:schemeClr val="accent4"/>
            </a:solidFill>
            <a:prstDash val="solid"/>
            <a:miter lim="800000"/>
          </a:ln>
        </p:spPr>
        <p:style>
          <a:lnRef idx="1">
            <a:schemeClr val="accent4"/>
          </a:lnRef>
          <a:fillRef idx="3">
            <a:schemeClr val="accent4"/>
          </a:fillRef>
          <a:effectRef idx="2">
            <a:schemeClr val="accent4"/>
          </a:effectRef>
          <a:fontRef idx="minor">
            <a:schemeClr val="lt1"/>
          </a:fontRef>
        </p:style>
        <p:txBody>
          <a:bodyPr wrap="none" lIns="36000" tIns="18000" rIns="36000" bIns="18000" rtlCol="0" anchor="ctr"/>
          <a:lstStyle/>
          <a:p>
            <a:pPr algn="ctr"/>
            <a:r>
              <a:rPr lang="ja-JP" altLang="en-US" sz="900" b="1">
                <a:solidFill>
                  <a:schemeClr val="bg1"/>
                </a:solidFill>
                <a:latin typeface="Meiryo UI"/>
                <a:ea typeface="Meiryo UI"/>
              </a:rPr>
              <a:t>産　業</a:t>
            </a:r>
            <a:endParaRPr sz="900" b="1">
              <a:solidFill>
                <a:schemeClr val="bg1"/>
              </a:solidFill>
              <a:latin typeface="Meiryo UI"/>
              <a:ea typeface="Meiryo UI"/>
            </a:endParaRPr>
          </a:p>
        </p:txBody>
      </p:sp>
      <p:grpSp>
        <p:nvGrpSpPr>
          <p:cNvPr id="1225" name="グループ 1000"/>
          <p:cNvGrpSpPr/>
          <p:nvPr/>
        </p:nvGrpSpPr>
        <p:grpSpPr>
          <a:xfrm>
            <a:off x="4429067" y="1818637"/>
            <a:ext cx="508639" cy="214551"/>
            <a:chOff x="3467100" y="1507853"/>
            <a:chExt cx="508639" cy="214551"/>
          </a:xfrm>
        </p:grpSpPr>
        <p:sp>
          <p:nvSpPr>
            <p:cNvPr id="1226" name="図形 998"/>
            <p:cNvSpPr/>
            <p:nvPr/>
          </p:nvSpPr>
          <p:spPr>
            <a:xfrm>
              <a:off x="3467100" y="1530469"/>
              <a:ext cx="508639" cy="169319"/>
            </a:xfrm>
            <a:prstGeom prst="flowChartPreparation">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900">
                <a:solidFill>
                  <a:schemeClr val="bg1"/>
                </a:solidFill>
                <a:latin typeface="+mn-ea"/>
              </a:endParaRPr>
            </a:p>
          </p:txBody>
        </p:sp>
        <p:sp>
          <p:nvSpPr>
            <p:cNvPr id="1227" name="テキスト 999"/>
            <p:cNvSpPr txBox="1"/>
            <p:nvPr/>
          </p:nvSpPr>
          <p:spPr>
            <a:xfrm>
              <a:off x="3492923" y="1507853"/>
              <a:ext cx="456994" cy="214551"/>
            </a:xfrm>
            <a:prstGeom prst="rect">
              <a:avLst/>
            </a:prstGeom>
          </p:spPr>
          <p:txBody>
            <a:bodyPr wrap="none">
              <a:spAutoFit/>
            </a:bodyPr>
            <a:lstStyle/>
            <a:p>
              <a:pPr>
                <a:defRPr lang="ja-JP" altLang="en-US"/>
              </a:pPr>
              <a:r>
                <a:rPr lang="ja-JP" altLang="en-US" sz="800" b="1">
                  <a:solidFill>
                    <a:schemeClr val="bg1"/>
                  </a:solidFill>
                  <a:latin typeface="+mn-ea"/>
                </a:rPr>
                <a:t>国　境</a:t>
              </a:r>
            </a:p>
          </p:txBody>
        </p:sp>
      </p:grpSp>
      <p:grpSp>
        <p:nvGrpSpPr>
          <p:cNvPr id="1228" name="グループ 1002"/>
          <p:cNvGrpSpPr/>
          <p:nvPr/>
        </p:nvGrpSpPr>
        <p:grpSpPr>
          <a:xfrm>
            <a:off x="2684122" y="1818637"/>
            <a:ext cx="560504" cy="245406"/>
            <a:chOff x="3467100" y="1507853"/>
            <a:chExt cx="508639" cy="214551"/>
          </a:xfrm>
        </p:grpSpPr>
        <p:sp>
          <p:nvSpPr>
            <p:cNvPr id="1229" name="図形 998"/>
            <p:cNvSpPr/>
            <p:nvPr/>
          </p:nvSpPr>
          <p:spPr>
            <a:xfrm>
              <a:off x="3467100" y="1530469"/>
              <a:ext cx="508639" cy="169319"/>
            </a:xfrm>
            <a:prstGeom prst="flowChartPreparation">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solidFill>
                  <a:schemeClr val="bg1"/>
                </a:solidFill>
                <a:latin typeface="+mn-ea"/>
              </a:endParaRPr>
            </a:p>
          </p:txBody>
        </p:sp>
        <p:sp>
          <p:nvSpPr>
            <p:cNvPr id="1230" name="テキスト 999"/>
            <p:cNvSpPr txBox="1"/>
            <p:nvPr/>
          </p:nvSpPr>
          <p:spPr>
            <a:xfrm>
              <a:off x="3492923" y="1507853"/>
              <a:ext cx="445255" cy="201029"/>
            </a:xfrm>
            <a:prstGeom prst="rect">
              <a:avLst/>
            </a:prstGeom>
          </p:spPr>
          <p:txBody>
            <a:bodyPr wrap="none">
              <a:spAutoFit/>
            </a:bodyPr>
            <a:lstStyle/>
            <a:p>
              <a:pPr>
                <a:defRPr lang="ja-JP" altLang="en-US"/>
              </a:pPr>
              <a:r>
                <a:rPr lang="ja-JP" altLang="en-US" sz="900" b="1">
                  <a:solidFill>
                    <a:schemeClr val="bg1"/>
                  </a:solidFill>
                  <a:latin typeface="+mn-ea"/>
                </a:rPr>
                <a:t>県　境</a:t>
              </a:r>
              <a:endParaRPr lang="ja-JP" altLang="en-US" sz="800" b="1">
                <a:solidFill>
                  <a:schemeClr val="bg1"/>
                </a:solidFill>
                <a:latin typeface="+mn-ea"/>
              </a:endParaRPr>
            </a:p>
          </p:txBody>
        </p:sp>
      </p:grpSp>
      <p:sp>
        <p:nvSpPr>
          <p:cNvPr id="1231" name="テキスト 1480"/>
          <p:cNvSpPr txBox="1"/>
          <p:nvPr/>
        </p:nvSpPr>
        <p:spPr>
          <a:xfrm>
            <a:off x="-17850" y="1417473"/>
            <a:ext cx="2585782" cy="337661"/>
          </a:xfrm>
          <a:prstGeom prst="rect">
            <a:avLst/>
          </a:prstGeom>
        </p:spPr>
        <p:txBody>
          <a:bodyPr wrap="none">
            <a:spAutoFit/>
          </a:bodyPr>
          <a:lstStyle/>
          <a:p>
            <a:pPr>
              <a:defRPr lang="ja-JP" altLang="en-US"/>
            </a:pPr>
            <a:r>
              <a:rPr lang="ja-JP" altLang="en-US" sz="1600" b="1">
                <a:latin typeface="+mn-ea"/>
              </a:rPr>
              <a:t>【展開枠で拡充するポイント】</a:t>
            </a:r>
            <a:endParaRPr lang="ja-JP" altLang="en-US" sz="1400" b="1">
              <a:latin typeface="+mn-ea"/>
            </a:endParaRPr>
          </a:p>
        </p:txBody>
      </p:sp>
      <p:sp>
        <p:nvSpPr>
          <p:cNvPr id="1232" name="テキスト 1483"/>
          <p:cNvSpPr txBox="1"/>
          <p:nvPr/>
        </p:nvSpPr>
        <p:spPr>
          <a:xfrm>
            <a:off x="5241007" y="1394704"/>
            <a:ext cx="2723775" cy="276106"/>
          </a:xfrm>
          <a:prstGeom prst="rect">
            <a:avLst/>
          </a:prstGeom>
        </p:spPr>
        <p:txBody>
          <a:bodyPr wrap="square">
            <a:spAutoFit/>
          </a:bodyPr>
          <a:lstStyle/>
          <a:p>
            <a:pPr>
              <a:defRPr lang="ja-JP" altLang="en-US"/>
            </a:pPr>
            <a:r>
              <a:rPr lang="ja-JP" altLang="en-US" sz="1200" b="1">
                <a:latin typeface="+mn-ea"/>
              </a:rPr>
              <a:t>【</a:t>
            </a:r>
            <a:r>
              <a:rPr lang="ja-JP" altLang="en-US" sz="1200" b="1" dirty="0"/>
              <a:t>当初計画と展開枠の差分の明確性</a:t>
            </a:r>
            <a:r>
              <a:rPr lang="ja-JP" altLang="en-US" sz="1200" b="1">
                <a:latin typeface="+mn-ea"/>
              </a:rPr>
              <a:t>】</a:t>
            </a:r>
            <a:endParaRPr lang="ja-JP" altLang="en-US" sz="1400" b="1">
              <a:latin typeface="+mn-ea"/>
            </a:endParaRPr>
          </a:p>
        </p:txBody>
      </p:sp>
      <p:graphicFrame>
        <p:nvGraphicFramePr>
          <p:cNvPr id="1233" name="四角形 1484"/>
          <p:cNvGraphicFramePr>
            <a:graphicFrameLocks noGrp="1"/>
          </p:cNvGraphicFramePr>
          <p:nvPr/>
        </p:nvGraphicFramePr>
        <p:xfrm>
          <a:off x="5268825" y="1638513"/>
          <a:ext cx="3805972" cy="1980440"/>
        </p:xfrm>
        <a:graphic>
          <a:graphicData uri="http://schemas.openxmlformats.org/drawingml/2006/table">
            <a:tbl>
              <a:tblPr firstRow="1" bandRow="1">
                <a:tableStyleId>{5C22544A-7EE6-4342-B048-85BDC9FD1C3A}</a:tableStyleId>
              </a:tblPr>
              <a:tblGrid>
                <a:gridCol w="301305">
                  <a:extLst>
                    <a:ext uri="{9D8B030D-6E8A-4147-A177-3AD203B41FA5}"/>
                  </a:extLst>
                </a:gridCol>
                <a:gridCol w="1248375">
                  <a:extLst>
                    <a:ext uri="{9D8B030D-6E8A-4147-A177-3AD203B41FA5}"/>
                  </a:extLst>
                </a:gridCol>
                <a:gridCol w="2256292">
                  <a:extLst>
                    <a:ext uri="{9D8B030D-6E8A-4147-A177-3AD203B41FA5}"/>
                  </a:extLst>
                </a:gridCol>
              </a:tblGrid>
              <a:tr h="224325">
                <a:tc>
                  <a:txBody>
                    <a:bodyPr/>
                    <a:lstStyle/>
                    <a:p>
                      <a:endParaRPr kumimoji="1" lang="ja-JP" altLang="en-US" sz="900" b="0" dirty="0">
                        <a:latin typeface="+mn-ea"/>
                      </a:endParaRPr>
                    </a:p>
                  </a:txBody>
                  <a:tcPr/>
                </a:tc>
                <a:tc>
                  <a:txBody>
                    <a:bodyPr/>
                    <a:lstStyle/>
                    <a:p>
                      <a:pPr algn="ctr"/>
                      <a:r>
                        <a:rPr kumimoji="1" lang="ja-JP" altLang="en-US" sz="900" dirty="0">
                          <a:latin typeface="+mn-ea"/>
                        </a:rPr>
                        <a:t>当初計画の目標</a:t>
                      </a:r>
                      <a:endParaRPr sz="1400"/>
                    </a:p>
                  </a:txBody>
                  <a:tcPr/>
                </a:tc>
                <a:tc>
                  <a:txBody>
                    <a:bodyPr/>
                    <a:lstStyle/>
                    <a:p>
                      <a:pPr algn="ctr"/>
                      <a:r>
                        <a:rPr kumimoji="1" lang="ja-JP" altLang="en-US" sz="900" dirty="0">
                          <a:latin typeface="+mn-ea"/>
                        </a:rPr>
                        <a:t>展開枠の目標</a:t>
                      </a:r>
                      <a:r>
                        <a:rPr kumimoji="1" lang="ja-JP" altLang="en-US" sz="800" dirty="0">
                          <a:latin typeface="+mn-ea"/>
                        </a:rPr>
                        <a:t>（当初目標にプラス）</a:t>
                      </a:r>
                      <a:endParaRPr kumimoji="1" lang="ja-JP" altLang="en-US" sz="900" dirty="0">
                        <a:latin typeface="+mn-ea"/>
                      </a:endParaRPr>
                    </a:p>
                  </a:txBody>
                  <a:tcPr/>
                </a:tc>
                <a:extLst>
                  <a:ext uri="{0D108BD9-81ED-4DB2-BD59-A6C34878D82A}"/>
                </a:extLst>
              </a:tr>
              <a:tr h="370840">
                <a:tc rowSpan="2">
                  <a:txBody>
                    <a:bodyPr/>
                    <a:lstStyle/>
                    <a:p>
                      <a:r>
                        <a:rPr kumimoji="1" lang="ja-JP" altLang="en-US" sz="800" dirty="0">
                          <a:latin typeface="+mn-ea"/>
                        </a:rPr>
                        <a:t>1)</a:t>
                      </a:r>
                      <a:endParaRPr kumimoji="1" lang="ja-JP" altLang="en-US" sz="900" dirty="0">
                        <a:latin typeface="+mn-ea"/>
                      </a:endParaRPr>
                    </a:p>
                  </a:txBody>
                  <a:tcPr/>
                </a:tc>
                <a:tc rowSpan="2">
                  <a:txBody>
                    <a:bodyPr/>
                    <a:lstStyle/>
                    <a:p>
                      <a:r>
                        <a:rPr lang="ja-JP" altLang="en-US" sz="900">
                          <a:latin typeface="+mn-ea"/>
                        </a:rPr>
                        <a:t>高知県の施設園芸</a:t>
                      </a:r>
                      <a:endParaRPr kumimoji="1" lang="ja-JP" altLang="en-US" sz="900" dirty="0">
                        <a:latin typeface="+mn-ea"/>
                      </a:endParaRPr>
                    </a:p>
                    <a:p>
                      <a:r>
                        <a:rPr lang="ja-JP" altLang="en-US" sz="900">
                          <a:latin typeface="+mn-ea"/>
                        </a:rPr>
                        <a:t>の飛躍的発展</a:t>
                      </a:r>
                      <a:endParaRPr sz="1400"/>
                    </a:p>
                  </a:txBody>
                  <a:tcPr/>
                </a:tc>
                <a:tc>
                  <a:txBody>
                    <a:bodyPr/>
                    <a:lstStyle/>
                    <a:p>
                      <a:r>
                        <a:rPr kumimoji="1" lang="ja-JP" altLang="en-US" sz="900" dirty="0">
                          <a:latin typeface="+mn-ea"/>
                        </a:rPr>
                        <a:t>①IoPを県内に止まらず、</a:t>
                      </a:r>
                      <a:r>
                        <a:rPr kumimoji="1" lang="ja-JP" altLang="en-US" sz="900" b="1" u="sng" dirty="0">
                          <a:latin typeface="+mn-ea"/>
                        </a:rPr>
                        <a:t>全国展開・</a:t>
                      </a:r>
                      <a:endParaRPr sz="1400"/>
                    </a:p>
                    <a:p>
                      <a:r>
                        <a:rPr kumimoji="1" lang="ja-JP" altLang="en-US" sz="900" b="1" u="none" dirty="0">
                          <a:latin typeface="+mn-ea"/>
                        </a:rPr>
                        <a:t>　　</a:t>
                      </a:r>
                      <a:r>
                        <a:rPr kumimoji="1" lang="ja-JP" altLang="en-US" sz="900" b="1" u="sng" dirty="0">
                          <a:latin typeface="+mn-ea"/>
                        </a:rPr>
                        <a:t>グローバル化</a:t>
                      </a:r>
                      <a:r>
                        <a:rPr kumimoji="1" lang="ja-JP" altLang="en-US" sz="900" dirty="0">
                          <a:latin typeface="+mn-ea"/>
                        </a:rPr>
                        <a:t>を目指す。</a:t>
                      </a:r>
                      <a:endParaRPr sz="1400"/>
                    </a:p>
                  </a:txBody>
                  <a:tcPr/>
                </a:tc>
                <a:extLst>
                  <a:ext uri="{0D108BD9-81ED-4DB2-BD59-A6C34878D82A}"/>
                </a:extLst>
              </a:tr>
              <a:tr h="370840">
                <a:tc vMerge="1">
                  <a:txBody>
                    <a:bodyPr/>
                    <a:lstStyle/>
                    <a:p>
                      <a:endParaRPr kumimoji="1" lang="ja-JP" altLang="en-US" sz="900" dirty="0">
                        <a:latin typeface="+mn-ea"/>
                      </a:endParaRPr>
                    </a:p>
                  </a:txBody>
                  <a:tcPr/>
                </a:tc>
                <a:tc vMerge="1">
                  <a:txBody>
                    <a:bodyPr/>
                    <a:lstStyle/>
                    <a:p>
                      <a:endParaRPr lang="ja-JP" altLang="en-US" sz="900">
                        <a:latin typeface="+mn-ea"/>
                      </a:endParaRPr>
                    </a:p>
                  </a:txBody>
                  <a:tcPr/>
                </a:tc>
                <a:tc>
                  <a:txBody>
                    <a:bodyPr/>
                    <a:lstStyle/>
                    <a:p>
                      <a:r>
                        <a:rPr kumimoji="1" lang="ja-JP" altLang="en-US" sz="900" dirty="0">
                          <a:latin typeface="+mn-ea"/>
                        </a:rPr>
                        <a:t>・メイン＆サブエンジンの強化、多品目展開</a:t>
                      </a:r>
                      <a:endParaRPr sz="1400"/>
                    </a:p>
                    <a:p>
                      <a:r>
                        <a:rPr kumimoji="1" lang="ja-JP" altLang="en-US" sz="900" dirty="0">
                          <a:latin typeface="+mn-ea"/>
                        </a:rPr>
                        <a:t>・九大、広島県、日越大学</a:t>
                      </a:r>
                      <a:r>
                        <a:rPr kumimoji="1" lang="ja-JP" altLang="en-US" sz="600" dirty="0">
                          <a:latin typeface="+mn-ea"/>
                        </a:rPr>
                        <a:t>(ベトナム)</a:t>
                      </a:r>
                      <a:r>
                        <a:rPr kumimoji="1" lang="ja-JP" altLang="en-US" sz="900" dirty="0">
                          <a:latin typeface="+mn-ea"/>
                        </a:rPr>
                        <a:t>と連携</a:t>
                      </a:r>
                      <a:endParaRPr sz="1400"/>
                    </a:p>
                    <a:p>
                      <a:r>
                        <a:rPr kumimoji="1" lang="ja-JP" altLang="en-US" sz="900" dirty="0">
                          <a:latin typeface="+mn-ea"/>
                        </a:rPr>
                        <a:t>・他自治体等へのプラットフォーム展開</a:t>
                      </a:r>
                      <a:endParaRPr sz="1400"/>
                    </a:p>
                  </a:txBody>
                  <a:tcPr/>
                </a:tc>
                <a:extLst>
                  <a:ext uri="{0D108BD9-81ED-4DB2-BD59-A6C34878D82A}"/>
                </a:extLst>
              </a:tr>
              <a:tr h="370840">
                <a:tc>
                  <a:txBody>
                    <a:bodyPr/>
                    <a:lstStyle/>
                    <a:p>
                      <a:r>
                        <a:rPr kumimoji="1" lang="ja-JP" altLang="en-US" sz="800" dirty="0">
                          <a:latin typeface="+mn-ea"/>
                        </a:rPr>
                        <a:t>2)</a:t>
                      </a:r>
                      <a:endParaRPr kumimoji="1" lang="ja-JP" altLang="en-US" sz="900" dirty="0">
                        <a:latin typeface="+mn-ea"/>
                      </a:endParaRPr>
                    </a:p>
                  </a:txBody>
                  <a:tcPr/>
                </a:tc>
                <a:tc>
                  <a:txBody>
                    <a:bodyPr/>
                    <a:lstStyle/>
                    <a:p>
                      <a:r>
                        <a:rPr lang="ja-JP" altLang="en-US" sz="900">
                          <a:latin typeface="+mn-ea"/>
                        </a:rPr>
                        <a:t>施設園芸関連産業群の創出・集積</a:t>
                      </a:r>
                      <a:endParaRPr kumimoji="1" lang="ja-JP" altLang="en-US" sz="900" dirty="0">
                        <a:latin typeface="+mn-ea"/>
                      </a:endParaRPr>
                    </a:p>
                  </a:txBody>
                  <a:tcPr/>
                </a:tc>
                <a:tc>
                  <a:txBody>
                    <a:bodyPr/>
                    <a:lstStyle/>
                    <a:p>
                      <a:r>
                        <a:rPr kumimoji="1" lang="ja-JP" altLang="en-US" sz="900" dirty="0">
                          <a:latin typeface="+mn-ea"/>
                        </a:rPr>
                        <a:t>②</a:t>
                      </a:r>
                      <a:r>
                        <a:rPr kumimoji="1" lang="ja-JP" altLang="en-US" sz="900" b="1" u="sng" dirty="0">
                          <a:latin typeface="+mn-ea"/>
                        </a:rPr>
                        <a:t>IoPクラウド→プラットフォームとして</a:t>
                      </a:r>
                      <a:endParaRPr sz="1400"/>
                    </a:p>
                    <a:p>
                      <a:r>
                        <a:rPr kumimoji="1" lang="ja-JP" altLang="en-US" sz="900" b="1" u="none" dirty="0">
                          <a:latin typeface="+mn-ea"/>
                        </a:rPr>
                        <a:t>　</a:t>
                      </a:r>
                      <a:r>
                        <a:rPr kumimoji="1" lang="ja-JP" altLang="en-US" sz="900" b="1" u="sng" dirty="0">
                          <a:latin typeface="+mn-ea"/>
                        </a:rPr>
                        <a:t>展開し</a:t>
                      </a:r>
                      <a:r>
                        <a:rPr kumimoji="1" lang="ja-JP" altLang="en-US" sz="900" dirty="0">
                          <a:latin typeface="+mn-ea"/>
                        </a:rPr>
                        <a:t>、新領域・新分野に挑戦</a:t>
                      </a:r>
                      <a:endParaRPr kumimoji="1" lang="ja-JP" altLang="en-US" sz="900" b="1" u="sng" dirty="0">
                        <a:latin typeface="+mn-ea"/>
                      </a:endParaRPr>
                    </a:p>
                  </a:txBody>
                  <a:tcPr/>
                </a:tc>
                <a:extLst>
                  <a:ext uri="{0D108BD9-81ED-4DB2-BD59-A6C34878D82A}"/>
                </a:extLst>
              </a:tr>
              <a:tr h="370840">
                <a:tc>
                  <a:txBody>
                    <a:bodyPr/>
                    <a:lstStyle/>
                    <a:p>
                      <a:r>
                        <a:rPr kumimoji="1" lang="ja-JP" altLang="en-US" sz="800" dirty="0">
                          <a:latin typeface="+mn-ea"/>
                        </a:rPr>
                        <a:t>3)</a:t>
                      </a:r>
                      <a:endParaRPr kumimoji="1" lang="ja-JP" altLang="en-US" sz="900" dirty="0">
                        <a:latin typeface="+mn-ea"/>
                      </a:endParaRPr>
                    </a:p>
                  </a:txBody>
                  <a:tcPr/>
                </a:tc>
                <a:tc>
                  <a:txBody>
                    <a:bodyPr/>
                    <a:lstStyle/>
                    <a:p>
                      <a:r>
                        <a:rPr kumimoji="1" lang="ja-JP" altLang="en-US" sz="900" dirty="0">
                          <a:latin typeface="+mn-ea"/>
                        </a:rPr>
                        <a:t>当初計画の目標は上記の２つのみ。</a:t>
                      </a:r>
                      <a:endParaRPr sz="1400"/>
                    </a:p>
                    <a:p>
                      <a:r>
                        <a:rPr kumimoji="1" lang="ja-JP" altLang="en-US" sz="900" dirty="0">
                          <a:latin typeface="+mn-ea"/>
                        </a:rPr>
                        <a:t>(GXについて未設定)</a:t>
                      </a:r>
                      <a:endParaRPr sz="1400"/>
                    </a:p>
                  </a:txBody>
                  <a:tcPr/>
                </a:tc>
                <a:tc>
                  <a:txBody>
                    <a:bodyPr/>
                    <a:lstStyle/>
                    <a:p>
                      <a:pPr algn="l">
                        <a:defRPr lang="ja-JP" altLang="en-US"/>
                      </a:pPr>
                      <a:r>
                        <a:rPr lang="ja-JP" altLang="en-US" sz="900" b="0">
                          <a:solidFill>
                            <a:schemeClr val="tx1"/>
                          </a:solidFill>
                          <a:latin typeface="Meiryo UI"/>
                          <a:ea typeface="Meiryo UI"/>
                        </a:rPr>
                        <a:t>③　</a:t>
                      </a:r>
                      <a:r>
                        <a:rPr lang="ja-JP" altLang="en-US" sz="900" b="1" u="sng">
                          <a:solidFill>
                            <a:schemeClr val="tx1"/>
                          </a:solidFill>
                          <a:latin typeface="Meiryo UI"/>
                          <a:ea typeface="Meiryo UI"/>
                        </a:rPr>
                        <a:t>GX with IoP</a:t>
                      </a:r>
                      <a:r>
                        <a:rPr lang="ja-JP" altLang="en-US" sz="900" b="0">
                          <a:solidFill>
                            <a:schemeClr val="tx1"/>
                          </a:solidFill>
                          <a:latin typeface="Meiryo UI"/>
                          <a:ea typeface="Meiryo UI"/>
                        </a:rPr>
                        <a:t>により</a:t>
                      </a:r>
                      <a:endParaRPr lang="ja-JP" altLang="en-US" sz="800" b="0">
                        <a:solidFill>
                          <a:schemeClr val="tx1"/>
                        </a:solidFill>
                        <a:latin typeface="Meiryo UI"/>
                        <a:ea typeface="Meiryo UI"/>
                      </a:endParaRPr>
                    </a:p>
                    <a:p>
                      <a:pPr algn="l">
                        <a:defRPr lang="ja-JP" altLang="en-US"/>
                      </a:pPr>
                      <a:r>
                        <a:rPr lang="ja-JP" altLang="en-US" sz="900" b="0">
                          <a:solidFill>
                            <a:schemeClr val="tx1"/>
                          </a:solidFill>
                          <a:latin typeface="Meiryo UI"/>
                          <a:ea typeface="Meiryo UI"/>
                        </a:rPr>
                        <a:t>　　2030年CO</a:t>
                      </a:r>
                      <a:r>
                        <a:rPr lang="ja-JP" altLang="en-US" sz="900" b="0" baseline="-25000">
                          <a:solidFill>
                            <a:schemeClr val="tx1"/>
                          </a:solidFill>
                          <a:latin typeface="Meiryo UI"/>
                          <a:ea typeface="Meiryo UI"/>
                        </a:rPr>
                        <a:t>2</a:t>
                      </a:r>
                      <a:r>
                        <a:rPr lang="ja-JP" altLang="en-US" sz="900" b="0">
                          <a:solidFill>
                            <a:schemeClr val="tx1"/>
                          </a:solidFill>
                          <a:latin typeface="Meiryo UI"/>
                          <a:ea typeface="Meiryo UI"/>
                        </a:rPr>
                        <a:t>排出50％減の　</a:t>
                      </a:r>
                      <a:endParaRPr lang="ja-JP" altLang="en-US" sz="800" b="0">
                        <a:solidFill>
                          <a:schemeClr val="tx1"/>
                        </a:solidFill>
                        <a:latin typeface="Meiryo UI"/>
                        <a:ea typeface="Meiryo UI"/>
                      </a:endParaRPr>
                    </a:p>
                    <a:p>
                      <a:pPr algn="l">
                        <a:defRPr lang="ja-JP" altLang="en-US"/>
                      </a:pPr>
                      <a:r>
                        <a:rPr lang="ja-JP" altLang="en-US" sz="900" b="0">
                          <a:solidFill>
                            <a:schemeClr val="tx1"/>
                          </a:solidFill>
                          <a:latin typeface="Meiryo UI"/>
                          <a:ea typeface="Meiryo UI"/>
                        </a:rPr>
                        <a:t>　　達成に資する技術を確立</a:t>
                      </a:r>
                      <a:endParaRPr kumimoji="1" lang="ja-JP" altLang="en-US" sz="1050" b="0" dirty="0">
                        <a:solidFill>
                          <a:schemeClr val="tx1"/>
                        </a:solidFill>
                        <a:latin typeface="+mn-ea"/>
                      </a:endParaRPr>
                    </a:p>
                  </a:txBody>
                  <a:tcPr/>
                </a:tc>
                <a:extLst>
                  <a:ext uri="{0D108BD9-81ED-4DB2-BD59-A6C34878D82A}"/>
                </a:extLst>
              </a:tr>
            </a:tbl>
          </a:graphicData>
        </a:graphic>
      </p:graphicFrame>
      <p:sp>
        <p:nvSpPr>
          <p:cNvPr id="1234" name="テキスト 1485"/>
          <p:cNvSpPr txBox="1"/>
          <p:nvPr/>
        </p:nvSpPr>
        <p:spPr>
          <a:xfrm>
            <a:off x="2203179" y="5396837"/>
            <a:ext cx="729505" cy="337661"/>
          </a:xfrm>
          <a:prstGeom prst="rect">
            <a:avLst/>
          </a:prstGeom>
        </p:spPr>
        <p:txBody>
          <a:bodyPr wrap="none">
            <a:spAutoFit/>
          </a:bodyPr>
          <a:lstStyle/>
          <a:p>
            <a:pPr algn="ctr">
              <a:defRPr lang="ja-JP" altLang="en-US"/>
            </a:pPr>
            <a:r>
              <a:rPr lang="ja-JP" altLang="en-US" sz="800" b="1" u="none">
                <a:solidFill>
                  <a:schemeClr val="tx2">
                    <a:lumMod val="75000"/>
                  </a:schemeClr>
                </a:solidFill>
                <a:latin typeface="Meiryo UI"/>
                <a:ea typeface="Meiryo UI"/>
                <a:cs typeface="+mn-lt"/>
              </a:rPr>
              <a:t> </a:t>
            </a:r>
            <a:r>
              <a:rPr lang="ja-JP" altLang="en-US" sz="800" b="1">
                <a:solidFill>
                  <a:schemeClr val="tx2">
                    <a:lumMod val="50000"/>
                  </a:schemeClr>
                </a:solidFill>
                <a:latin typeface="Meiryo UI"/>
                <a:ea typeface="Meiryo UI"/>
              </a:rPr>
              <a:t>産業間連携</a:t>
            </a:r>
            <a:endParaRPr lang="ja-JP" altLang="en-US" sz="800" b="1" u="none">
              <a:solidFill>
                <a:schemeClr val="tx2">
                  <a:lumMod val="75000"/>
                </a:schemeClr>
              </a:solidFill>
              <a:latin typeface="Meiryo UI"/>
              <a:ea typeface="Meiryo UI"/>
              <a:cs typeface="+mn-lt"/>
            </a:endParaRPr>
          </a:p>
          <a:p>
            <a:pPr algn="ctr">
              <a:defRPr lang="ja-JP" altLang="en-US"/>
            </a:pPr>
            <a:r>
              <a:rPr lang="ja-JP" altLang="en-US" sz="800" b="1">
                <a:solidFill>
                  <a:schemeClr val="tx2">
                    <a:lumMod val="50000"/>
                  </a:schemeClr>
                </a:solidFill>
                <a:latin typeface="Meiryo UI"/>
                <a:ea typeface="Meiryo UI"/>
              </a:rPr>
              <a:t>の強化</a:t>
            </a:r>
            <a:endParaRPr lang="ja-JP" altLang="en-US" sz="1000"/>
          </a:p>
        </p:txBody>
      </p:sp>
      <p:sp>
        <p:nvSpPr>
          <p:cNvPr id="1235" name="テキスト 1486"/>
          <p:cNvSpPr txBox="1"/>
          <p:nvPr/>
        </p:nvSpPr>
        <p:spPr>
          <a:xfrm>
            <a:off x="3093252" y="6184641"/>
            <a:ext cx="1667296" cy="522327"/>
          </a:xfrm>
          <a:prstGeom prst="rect">
            <a:avLst/>
          </a:prstGeom>
        </p:spPr>
        <p:style>
          <a:lnRef idx="1">
            <a:schemeClr val="accent6"/>
          </a:lnRef>
          <a:fillRef idx="2">
            <a:schemeClr val="accent6"/>
          </a:fillRef>
          <a:effectRef idx="1">
            <a:schemeClr val="accent6"/>
          </a:effectRef>
          <a:fontRef idx="minor">
            <a:schemeClr val="dk1"/>
          </a:fontRef>
        </p:style>
        <p:txBody>
          <a:bodyPr wrap="square" lIns="36000" rIns="36000">
            <a:spAutoFit/>
          </a:bodyPr>
          <a:lstStyle/>
          <a:p>
            <a:pPr algn="l">
              <a:defRPr lang="ja-JP" altLang="en-US"/>
            </a:pPr>
            <a:r>
              <a:rPr lang="ja-JP" altLang="en-US" sz="1000" b="1" u="none">
                <a:solidFill>
                  <a:schemeClr val="tx2">
                    <a:lumMod val="75000"/>
                  </a:schemeClr>
                </a:solidFill>
                <a:latin typeface="Meiryo UI"/>
                <a:ea typeface="Meiryo UI"/>
                <a:cs typeface="+mn-lt"/>
              </a:rPr>
              <a:t> </a:t>
            </a:r>
            <a:r>
              <a:rPr lang="ja-JP" altLang="en-US" sz="1000" b="1">
                <a:solidFill>
                  <a:srgbClr val="0070C0"/>
                </a:solidFill>
                <a:latin typeface="Meiryo UI"/>
                <a:ea typeface="Meiryo UI"/>
              </a:rPr>
              <a:t>③　GX with IoPにより</a:t>
            </a:r>
          </a:p>
          <a:p>
            <a:pPr algn="l">
              <a:defRPr lang="ja-JP" altLang="en-US"/>
            </a:pPr>
            <a:r>
              <a:rPr lang="ja-JP" altLang="en-US" sz="900" b="1">
                <a:solidFill>
                  <a:srgbClr val="0070C0"/>
                </a:solidFill>
                <a:latin typeface="Meiryo UI"/>
                <a:ea typeface="Meiryo UI"/>
              </a:rPr>
              <a:t>　　2030年CO</a:t>
            </a:r>
            <a:r>
              <a:rPr lang="ja-JP" altLang="en-US" sz="900" b="1" baseline="-25000">
                <a:solidFill>
                  <a:srgbClr val="0070C0"/>
                </a:solidFill>
                <a:latin typeface="Meiryo UI"/>
                <a:ea typeface="Meiryo UI"/>
              </a:rPr>
              <a:t>2</a:t>
            </a:r>
            <a:r>
              <a:rPr lang="ja-JP" altLang="en-US" sz="900" b="1">
                <a:solidFill>
                  <a:srgbClr val="0070C0"/>
                </a:solidFill>
                <a:latin typeface="Meiryo UI"/>
                <a:ea typeface="Meiryo UI"/>
              </a:rPr>
              <a:t>排出50％減を　</a:t>
            </a:r>
            <a:endParaRPr lang="ja-JP" altLang="en-US" sz="1000" b="1">
              <a:solidFill>
                <a:srgbClr val="0070C0"/>
              </a:solidFill>
              <a:latin typeface="Meiryo UI"/>
              <a:ea typeface="Meiryo UI"/>
            </a:endParaRPr>
          </a:p>
          <a:p>
            <a:pPr algn="l">
              <a:defRPr lang="ja-JP" altLang="en-US"/>
            </a:pPr>
            <a:r>
              <a:rPr lang="ja-JP" altLang="en-US" sz="900" b="1">
                <a:solidFill>
                  <a:srgbClr val="0070C0"/>
                </a:solidFill>
                <a:latin typeface="Meiryo UI"/>
                <a:ea typeface="Meiryo UI"/>
              </a:rPr>
              <a:t>　　達成に資する技術を確立</a:t>
            </a:r>
          </a:p>
        </p:txBody>
      </p:sp>
      <p:sp>
        <p:nvSpPr>
          <p:cNvPr id="1236" name="テキスト 1497"/>
          <p:cNvSpPr txBox="1"/>
          <p:nvPr/>
        </p:nvSpPr>
        <p:spPr>
          <a:xfrm rot="1800000">
            <a:off x="504817" y="4786043"/>
            <a:ext cx="429101" cy="1117362"/>
          </a:xfrm>
          <a:prstGeom prst="rect">
            <a:avLst/>
          </a:prstGeom>
        </p:spPr>
        <p:txBody>
          <a:bodyPr vert="eaVert" wrap="none">
            <a:spAutoFit/>
          </a:bodyPr>
          <a:lstStyle/>
          <a:p>
            <a:pPr>
              <a:defRPr lang="ja-JP" altLang="en-US"/>
            </a:pPr>
            <a:r>
              <a:rPr lang="ja-JP" altLang="en-US" sz="800" b="1"/>
              <a:t>新分野・新領域への</a:t>
            </a:r>
          </a:p>
          <a:p>
            <a:pPr>
              <a:defRPr lang="ja-JP" altLang="en-US"/>
            </a:pPr>
            <a:r>
              <a:rPr lang="ja-JP" altLang="en-US" sz="800" b="1"/>
              <a:t>プラットフォーム展開</a:t>
            </a:r>
          </a:p>
        </p:txBody>
      </p:sp>
      <p:sp>
        <p:nvSpPr>
          <p:cNvPr id="1237" name="スライド番号プレースホルダー 1034"/>
          <p:cNvSpPr/>
          <p:nvPr/>
        </p:nvSpPr>
        <p:spPr>
          <a:xfrm>
            <a:off x="7086601" y="6492875"/>
            <a:ext cx="2057400" cy="365125"/>
          </a:xfrm>
          <a:prstGeom prst="rect">
            <a:avLst/>
          </a:prstGeom>
        </p:spPr>
        <p:txBody>
          <a:bodyPr vert="horz" lIns="91440" tIns="45720" rIns="91440" bIns="45720" rtlCol="0" anchor="ctr"/>
          <a:lstStyle>
            <a:lvl1pPr algn="r">
              <a:defRPr sz="2400">
                <a:solidFill>
                  <a:schemeClr val="tx1"/>
                </a:solidFill>
              </a:defRPr>
            </a:lvl1pPr>
          </a:lstStyle>
          <a:p>
            <a:fld id="{2F143BD1-2DB3-4352-8591-6DD94F4E97F2}" type="slidenum">
              <a:rPr kumimoji="1" lang="ja-JP" altLang="en-US" smtClean="0"/>
              <a:t>4</a:t>
            </a:fld>
            <a:endParaRPr kumimoji="1" lang="ja-JP" altLang="en-US" dirty="0"/>
          </a:p>
        </p:txBody>
      </p:sp>
      <p:sp>
        <p:nvSpPr>
          <p:cNvPr id="1238" name="図形 2392"/>
          <p:cNvSpPr/>
          <p:nvPr/>
        </p:nvSpPr>
        <p:spPr>
          <a:xfrm rot="13620000">
            <a:off x="592879" y="2754260"/>
            <a:ext cx="1015696" cy="605201"/>
          </a:xfrm>
          <a:custGeom>
            <a:avLst/>
            <a:gdLst/>
            <a:ahLst/>
            <a:cxnLst/>
            <a:rect l="l" t="t" r="r" b="b"/>
            <a:pathLst>
              <a:path w="21600" h="21600">
                <a:moveTo>
                  <a:pt x="0" y="9020"/>
                </a:moveTo>
                <a:lnTo>
                  <a:pt x="17761" y="5400"/>
                </a:lnTo>
                <a:lnTo>
                  <a:pt x="17761" y="0"/>
                </a:lnTo>
                <a:lnTo>
                  <a:pt x="21600" y="10800"/>
                </a:lnTo>
                <a:lnTo>
                  <a:pt x="17761" y="21600"/>
                </a:lnTo>
                <a:lnTo>
                  <a:pt x="17761" y="16200"/>
                </a:lnTo>
                <a:lnTo>
                  <a:pt x="506" y="9732"/>
                </a:lnTo>
                <a:lnTo>
                  <a:pt x="0" y="9020"/>
                </a:lnTo>
                <a:close/>
              </a:path>
            </a:pathLst>
          </a:custGeom>
          <a:gradFill>
            <a:gsLst>
              <a:gs pos="0">
                <a:srgbClr val="FF0000"/>
              </a:gs>
              <a:gs pos="100000">
                <a:srgbClr val="FFFFFF"/>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000"/>
          </a:p>
        </p:txBody>
      </p:sp>
      <p:sp>
        <p:nvSpPr>
          <p:cNvPr id="1239" name="テキスト 2393"/>
          <p:cNvSpPr txBox="1"/>
          <p:nvPr/>
        </p:nvSpPr>
        <p:spPr>
          <a:xfrm rot="2880000">
            <a:off x="595701" y="2899807"/>
            <a:ext cx="952321" cy="200688"/>
          </a:xfrm>
          <a:prstGeom prst="rect">
            <a:avLst/>
          </a:prstGeom>
        </p:spPr>
        <p:txBody>
          <a:bodyPr wrap="square">
            <a:spAutoFit/>
          </a:bodyPr>
          <a:lstStyle/>
          <a:p>
            <a:pPr>
              <a:defRPr lang="ja-JP" altLang="en-US"/>
            </a:pPr>
            <a:r>
              <a:rPr lang="ja-JP" altLang="en-US" sz="1000" b="1">
                <a:latin typeface="+mn-ea"/>
              </a:rPr>
              <a:t>当初計画範囲</a:t>
            </a:r>
            <a:endParaRPr lang="ja-JP" altLang="en-US" sz="1400" b="1">
              <a:latin typeface="+mn-ea"/>
            </a:endParaRPr>
          </a:p>
        </p:txBody>
      </p:sp>
      <p:sp>
        <p:nvSpPr>
          <p:cNvPr id="1240" name="楕円 2426"/>
          <p:cNvSpPr/>
          <p:nvPr/>
        </p:nvSpPr>
        <p:spPr>
          <a:xfrm>
            <a:off x="128314" y="2372460"/>
            <a:ext cx="3193854" cy="2887925"/>
          </a:xfrm>
          <a:prstGeom prst="ellipse">
            <a:avLst/>
          </a:prstGeom>
          <a:noFill/>
          <a:ln w="15875" cap="flat" cmpd="sng" algn="ctr">
            <a:solidFill>
              <a:srgbClr val="FF000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41" name="テキスト 2427"/>
          <p:cNvSpPr txBox="1"/>
          <p:nvPr/>
        </p:nvSpPr>
        <p:spPr>
          <a:xfrm>
            <a:off x="5185484" y="3619080"/>
            <a:ext cx="3630940" cy="253023"/>
          </a:xfrm>
          <a:prstGeom prst="rect">
            <a:avLst/>
          </a:prstGeom>
        </p:spPr>
        <p:txBody>
          <a:bodyPr wrap="none">
            <a:spAutoFit/>
          </a:bodyPr>
          <a:lstStyle/>
          <a:p>
            <a:pPr algn="l"/>
            <a:r>
              <a:rPr lang="ja-JP" altLang="en-US" sz="1050" b="1">
                <a:latin typeface="+mn-ea"/>
              </a:rPr>
              <a:t>【実施内容(研究開発､人材育成､大学改革)の概要と関連性】</a:t>
            </a:r>
            <a:endParaRPr lang="ja-JP" altLang="en-US" sz="1000">
              <a:latin typeface="+mn-ea"/>
            </a:endParaRPr>
          </a:p>
        </p:txBody>
      </p:sp>
      <p:graphicFrame>
        <p:nvGraphicFramePr>
          <p:cNvPr id="1242" name="四角形 2428"/>
          <p:cNvGraphicFramePr>
            <a:graphicFrameLocks noGrp="1"/>
          </p:cNvGraphicFramePr>
          <p:nvPr>
            <p:extLst>
              <p:ext uri="{D42A27DB-BD31-4B8C-83A1-F6EECF244321}">
                <p14:modId xmlns:p14="http://schemas.microsoft.com/office/powerpoint/2010/main" val="2677892790"/>
              </p:ext>
            </p:extLst>
          </p:nvPr>
        </p:nvGraphicFramePr>
        <p:xfrm>
          <a:off x="5289577" y="3833085"/>
          <a:ext cx="3785220" cy="1770720"/>
        </p:xfrm>
        <a:graphic>
          <a:graphicData uri="http://schemas.openxmlformats.org/drawingml/2006/table">
            <a:tbl>
              <a:tblPr firstRow="1" bandRow="1">
                <a:tableStyleId>{5C22544A-7EE6-4342-B048-85BDC9FD1C3A}</a:tableStyleId>
              </a:tblPr>
              <a:tblGrid>
                <a:gridCol w="574605">
                  <a:extLst>
                    <a:ext uri="{9D8B030D-6E8A-4147-A177-3AD203B41FA5}"/>
                  </a:extLst>
                </a:gridCol>
                <a:gridCol w="1142057">
                  <a:extLst>
                    <a:ext uri="{9D8B030D-6E8A-4147-A177-3AD203B41FA5}"/>
                  </a:extLst>
                </a:gridCol>
                <a:gridCol w="2068558">
                  <a:extLst>
                    <a:ext uri="{9D8B030D-6E8A-4147-A177-3AD203B41FA5}"/>
                  </a:extLst>
                </a:gridCol>
              </a:tblGrid>
              <a:tr h="220795">
                <a:tc>
                  <a:txBody>
                    <a:bodyPr/>
                    <a:lstStyle/>
                    <a:p>
                      <a:pPr algn="ctr"/>
                      <a:endParaRPr kumimoji="1" lang="ja-JP" altLang="en-US" sz="800" dirty="0">
                        <a:latin typeface="+mn-ea"/>
                      </a:endParaRPr>
                    </a:p>
                  </a:txBody>
                  <a:tcPr/>
                </a:tc>
                <a:tc>
                  <a:txBody>
                    <a:bodyPr/>
                    <a:lstStyle/>
                    <a:p>
                      <a:pPr algn="ctr"/>
                      <a:r>
                        <a:rPr kumimoji="1" lang="ja-JP" altLang="en-US" sz="800" dirty="0">
                          <a:latin typeface="+mn-ea"/>
                        </a:rPr>
                        <a:t>現状のIoP</a:t>
                      </a:r>
                      <a:endParaRPr sz="1600"/>
                    </a:p>
                  </a:txBody>
                  <a:tcPr/>
                </a:tc>
                <a:tc>
                  <a:txBody>
                    <a:bodyPr/>
                    <a:lstStyle/>
                    <a:p>
                      <a:pPr algn="ctr"/>
                      <a:r>
                        <a:rPr kumimoji="1" lang="ja-JP" altLang="en-US" sz="1000" dirty="0">
                          <a:latin typeface="+mn-ea"/>
                        </a:rPr>
                        <a:t>展開枠でさらなる進化</a:t>
                      </a:r>
                      <a:endParaRPr sz="1600"/>
                    </a:p>
                  </a:txBody>
                  <a:tcPr/>
                </a:tc>
                <a:extLst>
                  <a:ext uri="{0D108BD9-81ED-4DB2-BD59-A6C34878D82A}"/>
                </a:extLst>
              </a:tr>
              <a:tr h="370840">
                <a:tc>
                  <a:txBody>
                    <a:bodyPr/>
                    <a:lstStyle/>
                    <a:p>
                      <a:pPr algn="ctr"/>
                      <a:r>
                        <a:rPr kumimoji="1" lang="ja-JP" altLang="en-US" sz="900" dirty="0">
                          <a:latin typeface="+mn-ea"/>
                        </a:rPr>
                        <a:t>キラリと</a:t>
                      </a:r>
                      <a:endParaRPr sz="1800"/>
                    </a:p>
                    <a:p>
                      <a:pPr algn="ctr"/>
                      <a:r>
                        <a:rPr kumimoji="1" lang="ja-JP" altLang="en-US" sz="900" dirty="0">
                          <a:latin typeface="+mn-ea"/>
                        </a:rPr>
                        <a:t>光る</a:t>
                      </a:r>
                    </a:p>
                    <a:p>
                      <a:pPr algn="ctr"/>
                      <a:endParaRPr kumimoji="1" lang="ja-JP" altLang="en-US" sz="900" dirty="0">
                        <a:latin typeface="+mn-ea"/>
                      </a:endParaRPr>
                    </a:p>
                    <a:p>
                      <a:pPr algn="ctr"/>
                      <a:r>
                        <a:rPr kumimoji="1" lang="ja-JP" altLang="en-US" sz="900" dirty="0">
                          <a:latin typeface="+mn-ea"/>
                        </a:rPr>
                        <a:t>研究開発</a:t>
                      </a:r>
                      <a:endParaRPr sz="1800"/>
                    </a:p>
                    <a:p>
                      <a:pPr algn="ctr"/>
                      <a:r>
                        <a:rPr kumimoji="1" lang="ja-JP" altLang="en-US" sz="900" dirty="0">
                          <a:latin typeface="+mn-ea"/>
                        </a:rPr>
                        <a:t>×</a:t>
                      </a:r>
                      <a:endParaRPr sz="1800"/>
                    </a:p>
                    <a:p>
                      <a:pPr algn="ctr"/>
                      <a:r>
                        <a:rPr kumimoji="1" lang="ja-JP" altLang="en-US" sz="900" dirty="0">
                          <a:latin typeface="+mn-ea"/>
                        </a:rPr>
                        <a:t>大学改革</a:t>
                      </a:r>
                      <a:endParaRPr sz="1600"/>
                    </a:p>
                  </a:txBody>
                  <a:tcPr/>
                </a:tc>
                <a:tc>
                  <a:txBody>
                    <a:bodyPr/>
                    <a:lstStyle/>
                    <a:p>
                      <a:pPr algn="ctr"/>
                      <a:r>
                        <a:rPr kumimoji="1" lang="ja-JP" altLang="en-US" sz="800" dirty="0">
                          <a:latin typeface="+mn-ea"/>
                        </a:rPr>
                        <a:t>高知大学、高知工科大学、高知県立大学</a:t>
                      </a:r>
                      <a:endParaRPr kumimoji="1" lang="en-US" altLang="ja-JP" sz="1200" dirty="0">
                        <a:latin typeface="+mn-ea"/>
                      </a:endParaRPr>
                    </a:p>
                    <a:p>
                      <a:pPr algn="ctr"/>
                      <a:r>
                        <a:rPr kumimoji="1" lang="ja-JP" altLang="en-US" sz="1000" dirty="0">
                          <a:latin typeface="+mn-ea"/>
                        </a:rPr>
                        <a:t>↓</a:t>
                      </a:r>
                      <a:endParaRPr kumimoji="1" lang="en-US" altLang="ja-JP" sz="1200" dirty="0">
                        <a:latin typeface="+mn-ea"/>
                      </a:endParaRPr>
                    </a:p>
                    <a:p>
                      <a:pPr algn="ctr"/>
                      <a:r>
                        <a:rPr kumimoji="1" lang="ja-JP" altLang="en-US" sz="800" dirty="0">
                          <a:latin typeface="+mn-ea"/>
                        </a:rPr>
                        <a:t>高知大学中心に</a:t>
                      </a:r>
                      <a:endParaRPr kumimoji="1" lang="en-US" altLang="ja-JP" sz="1200" dirty="0">
                        <a:latin typeface="+mn-ea"/>
                      </a:endParaRPr>
                    </a:p>
                    <a:p>
                      <a:pPr algn="ctr"/>
                      <a:r>
                        <a:rPr kumimoji="1" lang="en-US" altLang="ja-JP" sz="800" b="1" u="sng" dirty="0" err="1">
                          <a:latin typeface="+mn-ea"/>
                        </a:rPr>
                        <a:t>IoP</a:t>
                      </a:r>
                      <a:r>
                        <a:rPr kumimoji="1" lang="ja-JP" altLang="en-US" sz="800" b="1" u="sng" dirty="0">
                          <a:latin typeface="+mn-ea"/>
                        </a:rPr>
                        <a:t>共創センター</a:t>
                      </a:r>
                      <a:endParaRPr kumimoji="1" lang="ja-JP" altLang="en-US" sz="1200" b="1" u="sng" dirty="0">
                        <a:latin typeface="+mn-ea"/>
                      </a:endParaRPr>
                    </a:p>
                    <a:p>
                      <a:pPr algn="ctr"/>
                      <a:endParaRPr kumimoji="1" lang="ja-JP" altLang="en-US" sz="800" b="1" u="sng" dirty="0">
                        <a:latin typeface="+mn-ea"/>
                      </a:endParaRPr>
                    </a:p>
                    <a:p>
                      <a:pPr algn="ctr"/>
                      <a:r>
                        <a:rPr kumimoji="1" lang="ja-JP" altLang="en-US" sz="800" b="1" u="sng" dirty="0">
                          <a:latin typeface="+mn-ea"/>
                        </a:rPr>
                        <a:t>他大学､公設試､企業</a:t>
                      </a:r>
                      <a:endParaRPr kumimoji="1" lang="ja-JP" altLang="en-US" sz="1200" b="1" u="sng" dirty="0">
                        <a:latin typeface="+mn-ea"/>
                      </a:endParaRPr>
                    </a:p>
                    <a:p>
                      <a:pPr algn="ctr"/>
                      <a:r>
                        <a:rPr kumimoji="1" lang="ja-JP" altLang="en-US" sz="800" b="1" u="sng" dirty="0">
                          <a:latin typeface="+mn-ea"/>
                        </a:rPr>
                        <a:t>からも参画</a:t>
                      </a:r>
                      <a:endParaRPr kumimoji="1" lang="ja-JP" altLang="en-US" sz="800" dirty="0">
                        <a:latin typeface="+mn-ea"/>
                      </a:endParaRPr>
                    </a:p>
                  </a:txBody>
                  <a:tcPr/>
                </a:tc>
                <a:tc>
                  <a:txBody>
                    <a:bodyPr/>
                    <a:lstStyle/>
                    <a:p>
                      <a:pPr algn="l"/>
                      <a:r>
                        <a:rPr kumimoji="1" lang="en-US" altLang="ja-JP" sz="1000" b="1" u="none" dirty="0" err="1"/>
                        <a:t>　　　　　　　I</a:t>
                      </a:r>
                      <a:r>
                        <a:rPr kumimoji="1" lang="en-US" altLang="ja-JP" sz="1000" b="1" u="sng" dirty="0" err="1"/>
                        <a:t>oP</a:t>
                      </a:r>
                      <a:r>
                        <a:rPr kumimoji="1" lang="ja-JP" altLang="en-US" sz="1000" b="1" u="sng" dirty="0"/>
                        <a:t>共創センター</a:t>
                      </a:r>
                      <a:endParaRPr sz="1600"/>
                    </a:p>
                    <a:p>
                      <a:pPr algn="l"/>
                      <a:r>
                        <a:rPr kumimoji="1" lang="ja-JP" altLang="en-US" sz="1200" dirty="0">
                          <a:latin typeface="+mn-ea"/>
                        </a:rPr>
                        <a:t>　　　　　　　↓</a:t>
                      </a:r>
                      <a:endParaRPr kumimoji="1" lang="ja-JP" altLang="en-US" sz="1000" b="1" u="sng" dirty="0"/>
                    </a:p>
                    <a:p>
                      <a:pPr algn="l"/>
                      <a:r>
                        <a:rPr kumimoji="1" lang="ja-JP" altLang="en-US" sz="800" dirty="0"/>
                        <a:t>・ 九州大等との連携を強化</a:t>
                      </a:r>
                      <a:endParaRPr kumimoji="1" lang="ja-JP" altLang="en-US" sz="800" dirty="0">
                        <a:latin typeface="+mn-ea"/>
                      </a:endParaRPr>
                    </a:p>
                    <a:p>
                      <a:pPr algn="l"/>
                      <a:r>
                        <a:rPr kumimoji="1" lang="ja-JP" altLang="en-US" sz="800" dirty="0"/>
                        <a:t>・他自治体との連携強化　</a:t>
                      </a:r>
                      <a:endParaRPr sz="1600"/>
                    </a:p>
                    <a:p>
                      <a:pPr algn="l"/>
                      <a:r>
                        <a:rPr kumimoji="1" lang="ja-JP" altLang="en-US" sz="800" dirty="0"/>
                        <a:t>・日越大学</a:t>
                      </a:r>
                      <a:r>
                        <a:rPr kumimoji="1" lang="en-US" altLang="ja-JP" sz="800" dirty="0"/>
                        <a:t>DX</a:t>
                      </a:r>
                      <a:r>
                        <a:rPr kumimoji="1" lang="ja-JP" altLang="en-US" sz="800" dirty="0"/>
                        <a:t>支援</a:t>
                      </a:r>
                      <a:endParaRPr sz="1600"/>
                    </a:p>
                    <a:p>
                      <a:pPr algn="l"/>
                      <a:r>
                        <a:rPr kumimoji="1" lang="ja-JP" altLang="en-US" sz="800" b="0" u="none" dirty="0"/>
                        <a:t>・インペリアルカレッジ大学、</a:t>
                      </a:r>
                      <a:endParaRPr sz="1600"/>
                    </a:p>
                    <a:p>
                      <a:pPr algn="l"/>
                      <a:r>
                        <a:rPr kumimoji="1" lang="ja-JP" altLang="en-US" sz="800" b="0" u="none" dirty="0"/>
                        <a:t>　シンガポール経営大学、</a:t>
                      </a:r>
                      <a:endParaRPr sz="1600"/>
                    </a:p>
                    <a:p>
                      <a:pPr algn="l"/>
                      <a:r>
                        <a:rPr kumimoji="1" lang="ja-JP" altLang="en-US" sz="800" b="0" u="none" dirty="0"/>
                        <a:t>　ワーヘニンゲン大学等との</a:t>
                      </a:r>
                      <a:endParaRPr sz="1600"/>
                    </a:p>
                    <a:p>
                      <a:pPr algn="l"/>
                      <a:r>
                        <a:rPr kumimoji="1" lang="ja-JP" altLang="en-US" sz="800" b="0" u="none" dirty="0"/>
                        <a:t>　トップ人材連携強化</a:t>
                      </a:r>
                    </a:p>
                    <a:p>
                      <a:pPr algn="l"/>
                      <a:r>
                        <a:rPr kumimoji="1" lang="ja-JP" altLang="en-US" sz="800" b="0" u="none" dirty="0"/>
                        <a:t>　　　　　　　　　・業界トップ企業とのクロ</a:t>
                      </a:r>
                      <a:endParaRPr sz="1600"/>
                    </a:p>
                    <a:p>
                      <a:pPr algn="l"/>
                      <a:r>
                        <a:rPr kumimoji="1" lang="ja-JP" altLang="en-US" sz="800" b="0" u="none" dirty="0"/>
                        <a:t>　　　　　　　　　　アポ、共同研究強化</a:t>
                      </a:r>
                    </a:p>
                  </a:txBody>
                  <a:tcPr/>
                </a:tc>
                <a:extLst>
                  <a:ext uri="{0D108BD9-81ED-4DB2-BD59-A6C34878D82A}"/>
                </a:extLst>
              </a:tr>
            </a:tbl>
          </a:graphicData>
        </a:graphic>
      </p:graphicFrame>
      <p:sp>
        <p:nvSpPr>
          <p:cNvPr id="1243" name="テキスト 2429"/>
          <p:cNvSpPr txBox="1"/>
          <p:nvPr/>
        </p:nvSpPr>
        <p:spPr>
          <a:xfrm>
            <a:off x="7000954" y="4116474"/>
            <a:ext cx="549968" cy="229939"/>
          </a:xfrm>
          <a:prstGeom prst="rect">
            <a:avLst/>
          </a:prstGeom>
          <a:solidFill>
            <a:schemeClr val="accent1">
              <a:lumMod val="20000"/>
              <a:lumOff val="80000"/>
            </a:schemeClr>
          </a:solidFill>
          <a:ln w="19050">
            <a:solidFill>
              <a:srgbClr val="FF0000"/>
            </a:solidFill>
          </a:ln>
        </p:spPr>
        <p:txBody>
          <a:bodyPr wrap="none">
            <a:spAutoFit/>
          </a:bodyPr>
          <a:lstStyle/>
          <a:p>
            <a:pPr>
              <a:defRPr lang="ja-JP" altLang="en-US"/>
            </a:pPr>
            <a:r>
              <a:rPr lang="ja-JP" altLang="en-US" sz="900" b="1">
                <a:solidFill>
                  <a:srgbClr val="FF0000"/>
                </a:solidFill>
              </a:rPr>
              <a:t>DX強化</a:t>
            </a:r>
            <a:endParaRPr lang="ja-JP" altLang="en-US" b="1">
              <a:solidFill>
                <a:srgbClr val="FF0000"/>
              </a:solidFill>
            </a:endParaRPr>
          </a:p>
        </p:txBody>
      </p:sp>
      <p:sp>
        <p:nvSpPr>
          <p:cNvPr id="1244" name="テキスト 2430"/>
          <p:cNvSpPr txBox="1"/>
          <p:nvPr/>
        </p:nvSpPr>
        <p:spPr>
          <a:xfrm>
            <a:off x="7000954" y="5323625"/>
            <a:ext cx="551571" cy="229939"/>
          </a:xfrm>
          <a:prstGeom prst="rect">
            <a:avLst/>
          </a:prstGeom>
          <a:solidFill>
            <a:schemeClr val="accent1">
              <a:lumMod val="20000"/>
              <a:lumOff val="80000"/>
            </a:schemeClr>
          </a:solidFill>
          <a:ln w="19050">
            <a:solidFill>
              <a:srgbClr val="008000"/>
            </a:solidFill>
          </a:ln>
        </p:spPr>
        <p:txBody>
          <a:bodyPr wrap="none">
            <a:spAutoFit/>
          </a:bodyPr>
          <a:lstStyle/>
          <a:p>
            <a:pPr>
              <a:defRPr lang="ja-JP" altLang="en-US"/>
            </a:pPr>
            <a:r>
              <a:rPr lang="ja-JP" altLang="en-US" sz="900" b="1">
                <a:solidFill>
                  <a:srgbClr val="008000"/>
                </a:solidFill>
              </a:rPr>
              <a:t>GX強化</a:t>
            </a:r>
            <a:endParaRPr lang="ja-JP" altLang="en-US" b="1">
              <a:solidFill>
                <a:srgbClr val="008000"/>
              </a:solidFill>
            </a:endParaRPr>
          </a:p>
        </p:txBody>
      </p:sp>
      <p:sp>
        <p:nvSpPr>
          <p:cNvPr id="1245" name="図形 2431"/>
          <p:cNvSpPr/>
          <p:nvPr/>
        </p:nvSpPr>
        <p:spPr>
          <a:xfrm>
            <a:off x="8621122" y="4114256"/>
            <a:ext cx="388683" cy="1153733"/>
          </a:xfrm>
          <a:prstGeom prst="roundRect">
            <a:avLst/>
          </a:prstGeom>
          <a:solidFill>
            <a:srgbClr val="FFE9E9"/>
          </a:solidFill>
          <a:ln w="635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600"/>
          </a:p>
        </p:txBody>
      </p:sp>
      <p:sp>
        <p:nvSpPr>
          <p:cNvPr id="1246" name="テキスト 2432"/>
          <p:cNvSpPr txBox="1"/>
          <p:nvPr/>
        </p:nvSpPr>
        <p:spPr>
          <a:xfrm>
            <a:off x="8585524" y="4151260"/>
            <a:ext cx="459879" cy="1125909"/>
          </a:xfrm>
          <a:prstGeom prst="rect">
            <a:avLst/>
          </a:prstGeom>
        </p:spPr>
        <p:txBody>
          <a:bodyPr vert="eaVert" wrap="square">
            <a:spAutoFit/>
          </a:bodyPr>
          <a:lstStyle/>
          <a:p>
            <a:pPr>
              <a:defRPr lang="ja-JP" altLang="en-US"/>
            </a:pPr>
            <a:r>
              <a:rPr lang="ja-JP" altLang="en-US" sz="900"/>
              <a:t>　との連携強化</a:t>
            </a:r>
            <a:endParaRPr sz="1600"/>
          </a:p>
          <a:p>
            <a:pPr>
              <a:defRPr lang="ja-JP" altLang="en-US"/>
            </a:pPr>
            <a:r>
              <a:rPr lang="ja-JP" altLang="en-US" sz="900"/>
              <a:t>農研機構・ＮＩＣＴ</a:t>
            </a:r>
          </a:p>
        </p:txBody>
      </p:sp>
      <p:sp>
        <p:nvSpPr>
          <p:cNvPr id="1247" name="テキスト 2433"/>
          <p:cNvSpPr txBox="1"/>
          <p:nvPr/>
        </p:nvSpPr>
        <p:spPr>
          <a:xfrm>
            <a:off x="5072502" y="5615314"/>
            <a:ext cx="4012455" cy="260717"/>
          </a:xfrm>
          <a:prstGeom prst="rect">
            <a:avLst/>
          </a:prstGeom>
        </p:spPr>
        <p:txBody>
          <a:bodyPr wrap="none">
            <a:spAutoFit/>
          </a:bodyPr>
          <a:lstStyle/>
          <a:p>
            <a:pPr>
              <a:defRPr lang="ja-JP" altLang="en-US"/>
            </a:pPr>
            <a:r>
              <a:rPr lang="ja-JP" altLang="en-US" sz="1100" b="1">
                <a:latin typeface="+mn-ea"/>
              </a:rPr>
              <a:t>【公費投入の必要性</a:t>
            </a:r>
            <a:r>
              <a:rPr lang="ja-JP" altLang="en-US" sz="900" b="1">
                <a:latin typeface="+mn-ea"/>
              </a:rPr>
              <a:t>（民間資金や自己資金のみでは実施不可能な理由）</a:t>
            </a:r>
            <a:r>
              <a:rPr lang="ja-JP" altLang="en-US" sz="1100" b="1">
                <a:latin typeface="+mn-ea"/>
              </a:rPr>
              <a:t>】</a:t>
            </a:r>
          </a:p>
        </p:txBody>
      </p:sp>
      <p:graphicFrame>
        <p:nvGraphicFramePr>
          <p:cNvPr id="1248" name="四角形 2434"/>
          <p:cNvGraphicFramePr>
            <a:graphicFrameLocks noGrp="1"/>
          </p:cNvGraphicFramePr>
          <p:nvPr/>
        </p:nvGraphicFramePr>
        <p:xfrm>
          <a:off x="6002939" y="5885955"/>
          <a:ext cx="3082005" cy="695378"/>
        </p:xfrm>
        <a:graphic>
          <a:graphicData uri="http://schemas.openxmlformats.org/drawingml/2006/table">
            <a:tbl>
              <a:tblPr firstRow="1" bandRow="1">
                <a:tableStyleId>{5C22544A-7EE6-4342-B048-85BDC9FD1C3A}</a:tableStyleId>
              </a:tblPr>
              <a:tblGrid>
                <a:gridCol w="727925">
                  <a:extLst>
                    <a:ext uri="{9D8B030D-6E8A-4147-A177-3AD203B41FA5}"/>
                  </a:extLst>
                </a:gridCol>
                <a:gridCol w="592754">
                  <a:extLst>
                    <a:ext uri="{9D8B030D-6E8A-4147-A177-3AD203B41FA5}"/>
                  </a:extLst>
                </a:gridCol>
                <a:gridCol w="584286">
                  <a:extLst>
                    <a:ext uri="{9D8B030D-6E8A-4147-A177-3AD203B41FA5}"/>
                  </a:extLst>
                </a:gridCol>
                <a:gridCol w="558883">
                  <a:extLst>
                    <a:ext uri="{9D8B030D-6E8A-4147-A177-3AD203B41FA5}"/>
                  </a:extLst>
                </a:gridCol>
                <a:gridCol w="618157">
                  <a:extLst>
                    <a:ext uri="{9D8B030D-6E8A-4147-A177-3AD203B41FA5}"/>
                  </a:extLst>
                </a:gridCol>
              </a:tblGrid>
              <a:tr h="236738">
                <a:tc>
                  <a:txBody>
                    <a:bodyPr/>
                    <a:lstStyle/>
                    <a:p>
                      <a:pPr algn="ctr"/>
                      <a:r>
                        <a:rPr kumimoji="1" lang="ja-JP" altLang="en-US" sz="700" dirty="0">
                          <a:latin typeface="+mn-ea"/>
                        </a:rPr>
                        <a:t>自治体・JA</a:t>
                      </a:r>
                      <a:endParaRPr sz="1400"/>
                    </a:p>
                  </a:txBody>
                  <a:tcPr/>
                </a:tc>
                <a:tc>
                  <a:txBody>
                    <a:bodyPr/>
                    <a:lstStyle/>
                    <a:p>
                      <a:pPr algn="ctr"/>
                      <a:r>
                        <a:rPr kumimoji="1" lang="ja-JP" altLang="en-US" sz="700" dirty="0">
                          <a:latin typeface="+mn-ea"/>
                        </a:rPr>
                        <a:t>農家</a:t>
                      </a:r>
                      <a:endParaRPr sz="1400"/>
                    </a:p>
                  </a:txBody>
                  <a:tcPr/>
                </a:tc>
                <a:tc>
                  <a:txBody>
                    <a:bodyPr/>
                    <a:lstStyle/>
                    <a:p>
                      <a:pPr algn="ctr"/>
                      <a:r>
                        <a:rPr kumimoji="1" lang="ja-JP" altLang="en-US" sz="700" dirty="0">
                          <a:latin typeface="+mn-ea"/>
                        </a:rPr>
                        <a:t>各企業</a:t>
                      </a:r>
                      <a:endParaRPr sz="1400"/>
                    </a:p>
                  </a:txBody>
                  <a:tcPr/>
                </a:tc>
                <a:tc>
                  <a:txBody>
                    <a:bodyPr/>
                    <a:lstStyle/>
                    <a:p>
                      <a:pPr algn="ctr"/>
                      <a:r>
                        <a:rPr kumimoji="1" lang="ja-JP" altLang="en-US" sz="700" dirty="0">
                          <a:latin typeface="+mn-ea"/>
                        </a:rPr>
                        <a:t>大学</a:t>
                      </a:r>
                      <a:endParaRPr sz="1400"/>
                    </a:p>
                  </a:txBody>
                  <a:tcPr/>
                </a:tc>
                <a:tc>
                  <a:txBody>
                    <a:bodyPr/>
                    <a:lstStyle/>
                    <a:p>
                      <a:pPr algn="ctr"/>
                      <a:r>
                        <a:rPr kumimoji="1" lang="ja-JP" altLang="en-US" sz="700" dirty="0">
                          <a:latin typeface="+mn-ea"/>
                        </a:rPr>
                        <a:t>他省庁</a:t>
                      </a:r>
                      <a:endParaRPr sz="1400"/>
                    </a:p>
                  </a:txBody>
                  <a:tcPr/>
                </a:tc>
                <a:extLst>
                  <a:ext uri="{0D108BD9-81ED-4DB2-BD59-A6C34878D82A}"/>
                </a:extLst>
              </a:tr>
              <a:tr h="370840">
                <a:tc>
                  <a:txBody>
                    <a:bodyPr/>
                    <a:lstStyle/>
                    <a:p>
                      <a:r>
                        <a:rPr kumimoji="1" lang="ja-JP" altLang="en-US" sz="800" dirty="0">
                          <a:latin typeface="+mn-ea"/>
                        </a:rPr>
                        <a:t>営農・販売</a:t>
                      </a:r>
                      <a:endParaRPr kumimoji="1" lang="ja-JP" altLang="en-US" sz="900" dirty="0">
                        <a:latin typeface="+mn-ea"/>
                      </a:endParaRPr>
                    </a:p>
                    <a:p>
                      <a:r>
                        <a:rPr kumimoji="1" lang="ja-JP" altLang="en-US" sz="800" dirty="0">
                          <a:latin typeface="+mn-ea"/>
                        </a:rPr>
                        <a:t>支援予算</a:t>
                      </a:r>
                      <a:endParaRPr sz="1800"/>
                    </a:p>
                    <a:p>
                      <a:r>
                        <a:rPr kumimoji="1" lang="ja-JP" altLang="en-US" sz="800" dirty="0">
                          <a:latin typeface="+mn-ea"/>
                        </a:rPr>
                        <a:t>産業振興費</a:t>
                      </a:r>
                      <a:endParaRPr sz="1400"/>
                    </a:p>
                  </a:txBody>
                  <a:tcPr/>
                </a:tc>
                <a:tc>
                  <a:txBody>
                    <a:bodyPr/>
                    <a:lstStyle/>
                    <a:p>
                      <a:r>
                        <a:rPr kumimoji="1" lang="ja-JP" altLang="en-US" sz="800" dirty="0">
                          <a:latin typeface="+mn-ea"/>
                        </a:rPr>
                        <a:t>ハウス・機器類等の導入費</a:t>
                      </a:r>
                      <a:endParaRPr kumimoji="1" lang="ja-JP" altLang="en-US" sz="1400" dirty="0"/>
                    </a:p>
                  </a:txBody>
                  <a:tcPr/>
                </a:tc>
                <a:tc>
                  <a:txBody>
                    <a:bodyPr/>
                    <a:lstStyle/>
                    <a:p>
                      <a:r>
                        <a:rPr kumimoji="1" lang="ja-JP" altLang="en-US" sz="800" dirty="0">
                          <a:latin typeface="+mn-ea"/>
                        </a:rPr>
                        <a:t>製品開発</a:t>
                      </a:r>
                      <a:endParaRPr kumimoji="1" lang="ja-JP" altLang="en-US" sz="1600" dirty="0"/>
                    </a:p>
                    <a:p>
                      <a:r>
                        <a:rPr kumimoji="1" lang="ja-JP" altLang="en-US" sz="800" dirty="0">
                          <a:latin typeface="+mn-ea"/>
                        </a:rPr>
                        <a:t>費用</a:t>
                      </a:r>
                      <a:endParaRPr kumimoji="1" lang="ja-JP" altLang="en-US" sz="700" dirty="0">
                        <a:latin typeface="+mn-ea"/>
                      </a:endParaRPr>
                    </a:p>
                  </a:txBody>
                  <a:tcPr/>
                </a:tc>
                <a:tc>
                  <a:txBody>
                    <a:bodyPr/>
                    <a:lstStyle/>
                    <a:p>
                      <a:r>
                        <a:rPr kumimoji="1" lang="ja-JP" altLang="en-US" sz="800" dirty="0">
                          <a:latin typeface="+mn-ea"/>
                        </a:rPr>
                        <a:t>科研費・共同研究等</a:t>
                      </a:r>
                      <a:endParaRPr kumimoji="1" lang="ja-JP" altLang="en-US" sz="1400" dirty="0"/>
                    </a:p>
                  </a:txBody>
                  <a:tcPr/>
                </a:tc>
                <a:tc>
                  <a:txBody>
                    <a:bodyPr/>
                    <a:lstStyle/>
                    <a:p>
                      <a:r>
                        <a:rPr kumimoji="1" lang="ja-JP" altLang="en-US" sz="800" dirty="0">
                          <a:latin typeface="+mn-ea"/>
                        </a:rPr>
                        <a:t>農業振興</a:t>
                      </a:r>
                      <a:endParaRPr sz="1800"/>
                    </a:p>
                    <a:p>
                      <a:r>
                        <a:rPr kumimoji="1" lang="ja-JP" altLang="en-US" sz="800" dirty="0">
                          <a:latin typeface="+mn-ea"/>
                        </a:rPr>
                        <a:t>DXやGX</a:t>
                      </a:r>
                      <a:endParaRPr sz="1800"/>
                    </a:p>
                    <a:p>
                      <a:r>
                        <a:rPr kumimoji="1" lang="ja-JP" altLang="en-US" sz="800" dirty="0">
                          <a:latin typeface="+mn-ea"/>
                        </a:rPr>
                        <a:t>推進予算</a:t>
                      </a:r>
                      <a:endParaRPr kumimoji="1" lang="ja-JP" altLang="en-US" sz="900" dirty="0">
                        <a:latin typeface="+mn-ea"/>
                      </a:endParaRPr>
                    </a:p>
                  </a:txBody>
                  <a:tcPr/>
                </a:tc>
                <a:extLst>
                  <a:ext uri="{0D108BD9-81ED-4DB2-BD59-A6C34878D82A}"/>
                </a:extLst>
              </a:tr>
            </a:tbl>
          </a:graphicData>
        </a:graphic>
      </p:graphicFrame>
      <p:sp>
        <p:nvSpPr>
          <p:cNvPr id="1249" name="テキスト 2435"/>
          <p:cNvSpPr txBox="1"/>
          <p:nvPr/>
        </p:nvSpPr>
        <p:spPr>
          <a:xfrm>
            <a:off x="4740394" y="5863278"/>
            <a:ext cx="2442333" cy="922437"/>
          </a:xfrm>
          <a:prstGeom prst="rect">
            <a:avLst/>
          </a:prstGeom>
        </p:spPr>
        <p:txBody>
          <a:bodyPr wrap="square">
            <a:spAutoFit/>
          </a:bodyPr>
          <a:lstStyle/>
          <a:p>
            <a:pPr>
              <a:defRPr lang="ja-JP" altLang="en-US"/>
            </a:pPr>
            <a:r>
              <a:rPr lang="ja-JP" altLang="en-US" sz="900" dirty="0">
                <a:latin typeface="+mn-ea"/>
              </a:rPr>
              <a:t>・右表関連予算は</a:t>
            </a:r>
            <a:endParaRPr sz="900" dirty="0"/>
          </a:p>
          <a:p>
            <a:pPr>
              <a:defRPr lang="ja-JP" altLang="en-US"/>
            </a:pPr>
            <a:r>
              <a:rPr lang="ja-JP" altLang="en-US" sz="900" dirty="0">
                <a:latin typeface="+mn-ea"/>
              </a:rPr>
              <a:t>　各機関で調達可能</a:t>
            </a:r>
          </a:p>
          <a:p>
            <a:pPr>
              <a:defRPr lang="ja-JP" altLang="en-US"/>
            </a:pPr>
            <a:r>
              <a:rPr lang="ja-JP" altLang="en-US" sz="900" dirty="0">
                <a:latin typeface="+mn-ea"/>
              </a:rPr>
              <a:t>・</a:t>
            </a:r>
            <a:r>
              <a:rPr lang="ja-JP" altLang="en-US" sz="900" b="1" dirty="0">
                <a:solidFill>
                  <a:srgbClr val="FF0000"/>
                </a:solidFill>
                <a:latin typeface="+mn-ea"/>
              </a:rPr>
              <a:t>大学改革と地方創生</a:t>
            </a:r>
            <a:endParaRPr sz="900" dirty="0"/>
          </a:p>
          <a:p>
            <a:pPr>
              <a:defRPr lang="ja-JP" altLang="en-US"/>
            </a:pPr>
            <a:r>
              <a:rPr lang="ja-JP" altLang="en-US" sz="900" b="1" dirty="0">
                <a:solidFill>
                  <a:srgbClr val="FF0000"/>
                </a:solidFill>
                <a:latin typeface="+mn-ea"/>
              </a:rPr>
              <a:t>　につながるトップ人材</a:t>
            </a:r>
          </a:p>
          <a:p>
            <a:pPr>
              <a:defRPr lang="ja-JP" altLang="en-US"/>
            </a:pPr>
            <a:r>
              <a:rPr lang="ja-JP" altLang="en-US" sz="900" b="1" dirty="0">
                <a:solidFill>
                  <a:srgbClr val="FF0000"/>
                </a:solidFill>
                <a:latin typeface="+mn-ea"/>
              </a:rPr>
              <a:t>　招聘や最先端の研究</a:t>
            </a:r>
          </a:p>
          <a:p>
            <a:pPr>
              <a:defRPr lang="ja-JP" altLang="en-US"/>
            </a:pPr>
            <a:r>
              <a:rPr lang="ja-JP" altLang="en-US" sz="900" b="1" dirty="0">
                <a:solidFill>
                  <a:srgbClr val="FF0000"/>
                </a:solidFill>
                <a:latin typeface="+mn-ea"/>
              </a:rPr>
              <a:t>　連携基盤整備についての予算が必要</a:t>
            </a:r>
            <a:endParaRPr sz="900" dirty="0"/>
          </a:p>
        </p:txBody>
      </p:sp>
    </p:spTree>
    <p:extLst>
      <p:ext uri="{BB962C8B-B14F-4D97-AF65-F5344CB8AC3E}">
        <p14:creationId xmlns:p14="http://schemas.microsoft.com/office/powerpoint/2010/main" val="48199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5" name="タイトル 1"/>
          <p:cNvSpPr>
            <a:spLocks noGrp="1"/>
          </p:cNvSpPr>
          <p:nvPr>
            <p:ph type="title" idx="0"/>
          </p:nvPr>
        </p:nvSpPr>
        <p:spPr/>
        <p:txBody>
          <a:bodyPr>
            <a:normAutofit/>
          </a:bodyPr>
          <a:lstStyle/>
          <a:p>
            <a:r>
              <a:rPr lang="ja-JP" altLang="en-US" dirty="0"/>
              <a:t>１－４．大学改革により大学が目指す姿（高知大学・高知工科大学）</a:t>
            </a:r>
            <a:endParaRPr kumimoji="1" lang="ja-JP" altLang="en-US" dirty="0"/>
          </a:p>
        </p:txBody>
      </p:sp>
      <p:sp>
        <p:nvSpPr>
          <p:cNvPr id="1256" name="スライド番号プレースホルダー 2"/>
          <p:cNvSpPr>
            <a:spLocks noGrp="1"/>
          </p:cNvSpPr>
          <p:nvPr>
            <p:ph type="sldNum" sz="quarter" idx="12"/>
          </p:nvPr>
        </p:nvSpPr>
        <p:spPr/>
        <p:txBody>
          <a:bodyPr/>
          <a:lstStyle/>
          <a:p>
            <a:fld id="{2C05932C-F660-46D9-BCAC-BA474BACF4CC}" type="slidenum">
              <a:rPr lang="ja-JP" altLang="en-US" smtClean="0"/>
              <a:pPr/>
              <a:t>5</a:t>
            </a:fld>
            <a:endParaRPr lang="ja-JP" altLang="en-US"/>
          </a:p>
        </p:txBody>
      </p:sp>
      <p:sp>
        <p:nvSpPr>
          <p:cNvPr id="1257" name="テキスト 2313"/>
          <p:cNvSpPr txBox="1"/>
          <p:nvPr/>
        </p:nvSpPr>
        <p:spPr>
          <a:xfrm>
            <a:off x="108467" y="515569"/>
            <a:ext cx="8963234" cy="749812"/>
          </a:xfrm>
          <a:prstGeom prst="rect">
            <a:avLst/>
          </a:prstGeom>
          <a:ln w="19050">
            <a:solidFill>
              <a:schemeClr val="tx1"/>
            </a:solidFill>
          </a:ln>
        </p:spPr>
        <p:txBody>
          <a:bodyPr wrap="square" lIns="252000" tIns="36000" rIns="36000" bIns="36000">
            <a:spAutoFit/>
          </a:bodyPr>
          <a:lstStyle/>
          <a:p>
            <a:r>
              <a:rPr lang="en-US" altLang="ja-JP" sz="1100" dirty="0">
                <a:latin typeface="+mn-ea"/>
              </a:rPr>
              <a:t>  　　　　　　  1</a:t>
            </a:r>
            <a:r>
              <a:rPr lang="ja-JP" altLang="en-US" sz="1100" dirty="0">
                <a:latin typeface="+mn-ea"/>
              </a:rPr>
              <a:t>）農林海洋科学部の改組に留まらず、</a:t>
            </a:r>
            <a:r>
              <a:rPr lang="en-US" altLang="ja-JP" sz="1100" dirty="0">
                <a:latin typeface="+mn-ea"/>
              </a:rPr>
              <a:t> IoP</a:t>
            </a:r>
            <a:r>
              <a:rPr lang="ja-JP" altLang="en-US" sz="1100" dirty="0">
                <a:latin typeface="+mn-ea"/>
              </a:rPr>
              <a:t>の成果を学内外へさらに拡充</a:t>
            </a:r>
            <a:endParaRPr lang="en-US" altLang="ja-JP" sz="1100" dirty="0">
              <a:latin typeface="+mn-ea"/>
            </a:endParaRPr>
          </a:p>
          <a:p>
            <a:r>
              <a:rPr lang="ja-JP" altLang="en-US" sz="1100" dirty="0">
                <a:latin typeface="+mn-ea"/>
              </a:rPr>
              <a:t>　　　　　　 　 </a:t>
            </a:r>
            <a:r>
              <a:rPr lang="en-US" altLang="ja-JP" sz="1100" dirty="0">
                <a:latin typeface="+mn-ea"/>
              </a:rPr>
              <a:t>2</a:t>
            </a:r>
            <a:r>
              <a:rPr lang="ja-JP" altLang="en-US" sz="1100" dirty="0">
                <a:latin typeface="+mn-ea"/>
              </a:rPr>
              <a:t>）展開枠で実施する大学院改革による教育成果や、サテライト拠点構築・海外連携強化で得られた研究成果を大学・地域・社会に還元</a:t>
            </a:r>
            <a:endParaRPr lang="en-US" altLang="ja-JP" sz="1100" dirty="0">
              <a:latin typeface="+mn-ea"/>
            </a:endParaRPr>
          </a:p>
          <a:p>
            <a:r>
              <a:rPr lang="ja-JP" altLang="en-US" sz="1100" dirty="0">
                <a:latin typeface="+mn-ea"/>
              </a:rPr>
              <a:t>　　　　　　 　 </a:t>
            </a:r>
            <a:r>
              <a:rPr lang="en-US" altLang="ja-JP" sz="1100" dirty="0">
                <a:latin typeface="+mn-ea"/>
              </a:rPr>
              <a:t>3</a:t>
            </a:r>
            <a:r>
              <a:rPr lang="ja-JP" altLang="en-US" sz="1100" dirty="0">
                <a:latin typeface="+mn-ea"/>
              </a:rPr>
              <a:t>）高知大学は、高知を拠点に地域と世界を繋ぎ、地域と世界を変えることのできる大学＝</a:t>
            </a:r>
            <a:r>
              <a:rPr lang="en-US" altLang="ja-JP" sz="1100" dirty="0">
                <a:latin typeface="+mn-ea"/>
              </a:rPr>
              <a:t>Super Regional University</a:t>
            </a:r>
            <a:r>
              <a:rPr lang="ja-JP" altLang="en-US" sz="1100" dirty="0">
                <a:latin typeface="+mn-ea"/>
              </a:rPr>
              <a:t>（</a:t>
            </a:r>
            <a:r>
              <a:rPr lang="en-US" altLang="ja-JP" sz="1100" dirty="0">
                <a:latin typeface="+mn-ea"/>
              </a:rPr>
              <a:t>SRU</a:t>
            </a:r>
            <a:r>
              <a:rPr lang="ja-JP" altLang="en-US" sz="1100" dirty="0">
                <a:latin typeface="+mn-ea"/>
              </a:rPr>
              <a:t>）を目指す</a:t>
            </a:r>
          </a:p>
          <a:p>
            <a:r>
              <a:rPr lang="ja-JP" altLang="en-US" sz="1100" dirty="0">
                <a:latin typeface="+mn-ea"/>
              </a:rPr>
              <a:t>　　　　　　 　 4）高知工科大学に新たに設置するデータ＆イノベーション学群において、農業も実践フィールドの一つに位置付け、DX人材を育成・輩出</a:t>
            </a:r>
          </a:p>
        </p:txBody>
      </p:sp>
      <p:sp>
        <p:nvSpPr>
          <p:cNvPr id="1258" name="四角形 2269"/>
          <p:cNvSpPr txBox="1"/>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C05932C-F660-46D9-BCAC-BA474BACF4CC}" type="slidenum">
              <a:rPr lang="ja-JP" altLang="en-US" smtClean="0"/>
              <a:pPr/>
              <a:t>5</a:t>
            </a:fld>
            <a:endParaRPr lang="ja-JP" altLang="en-US"/>
          </a:p>
        </p:txBody>
      </p:sp>
      <p:sp>
        <p:nvSpPr>
          <p:cNvPr id="1259" name="楕円 2273"/>
          <p:cNvSpPr/>
          <p:nvPr/>
        </p:nvSpPr>
        <p:spPr>
          <a:xfrm>
            <a:off x="2383135" y="3581060"/>
            <a:ext cx="4430361" cy="2628893"/>
          </a:xfrm>
          <a:prstGeom prst="ellipse">
            <a:avLst/>
          </a:prstGeom>
          <a:noFill/>
          <a:ln w="762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grpSp>
        <p:nvGrpSpPr>
          <p:cNvPr id="1260" name="グループ化 2274"/>
          <p:cNvGrpSpPr/>
          <p:nvPr/>
        </p:nvGrpSpPr>
        <p:grpSpPr>
          <a:xfrm>
            <a:off x="176888" y="3038128"/>
            <a:ext cx="2401637" cy="1539641"/>
            <a:chOff x="273553" y="3671096"/>
            <a:chExt cx="2552455" cy="884889"/>
          </a:xfrm>
        </p:grpSpPr>
        <p:sp>
          <p:nvSpPr>
            <p:cNvPr id="1261" name="角丸四角形 12"/>
            <p:cNvSpPr/>
            <p:nvPr/>
          </p:nvSpPr>
          <p:spPr>
            <a:xfrm>
              <a:off x="315827" y="3671096"/>
              <a:ext cx="2370331" cy="884889"/>
            </a:xfrm>
            <a:prstGeom prst="roundRect">
              <a:avLst>
                <a:gd name="adj" fmla="val 587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62" name="テキスト ボックス 184"/>
            <p:cNvSpPr txBox="1"/>
            <p:nvPr/>
          </p:nvSpPr>
          <p:spPr>
            <a:xfrm>
              <a:off x="273553" y="3678454"/>
              <a:ext cx="2552455" cy="843179"/>
            </a:xfrm>
            <a:prstGeom prst="rect">
              <a:avLst/>
            </a:prstGeom>
            <a:noFill/>
            <a:ln>
              <a:noFill/>
            </a:ln>
          </p:spPr>
          <p:txBody>
            <a:bodyPr wrap="square" rtlCol="0">
              <a:spAutoFit/>
            </a:bodyPr>
            <a:lstStyle/>
            <a:p>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地域</a:t>
              </a:r>
              <a:r>
                <a:rPr lang="en-US" altLang="ja-JP" sz="900" b="1" dirty="0">
                  <a:latin typeface="Meiryo UI" panose="020B0604030504040204" pitchFamily="50" charset="-128"/>
                  <a:ea typeface="Meiryo UI" panose="020B0604030504040204" pitchFamily="50" charset="-128"/>
                </a:rPr>
                <a:t>DX</a:t>
              </a:r>
              <a:r>
                <a:rPr lang="ja-JP" altLang="en-US" sz="900" b="1" dirty="0">
                  <a:latin typeface="Meiryo UI" panose="020B0604030504040204" pitchFamily="50" charset="-128"/>
                  <a:ea typeface="Meiryo UI" panose="020B0604030504040204" pitchFamily="50" charset="-128"/>
                </a:rPr>
                <a:t>共創部門</a:t>
              </a:r>
              <a:r>
                <a:rPr lang="en-US" altLang="ja-JP" sz="900" b="1"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（教員</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人、補佐員他）</a:t>
              </a:r>
              <a:endParaRPr lang="en-US" altLang="ja-JP" sz="8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地域</a:t>
              </a:r>
              <a:r>
                <a:rPr lang="en-US" altLang="ja-JP" sz="900" dirty="0">
                  <a:latin typeface="Meiryo UI" panose="020B0604030504040204" pitchFamily="50" charset="-128"/>
                  <a:ea typeface="Meiryo UI" panose="020B0604030504040204" pitchFamily="50" charset="-128"/>
                </a:rPr>
                <a:t>DX</a:t>
              </a:r>
              <a:r>
                <a:rPr lang="ja-JP" altLang="en-US" sz="900" dirty="0">
                  <a:latin typeface="Meiryo UI" panose="020B0604030504040204" pitchFamily="50" charset="-128"/>
                  <a:ea typeface="Meiryo UI" panose="020B0604030504040204" pitchFamily="50" charset="-128"/>
                </a:rPr>
                <a:t>推進の核となる人材育成や活動支援</a:t>
              </a:r>
              <a:endParaRPr lang="en-US" altLang="ja-JP" sz="900" dirty="0">
                <a:latin typeface="Meiryo UI" panose="020B0604030504040204" pitchFamily="50" charset="-128"/>
                <a:ea typeface="Meiryo UI" panose="020B0604030504040204" pitchFamily="50" charset="-128"/>
              </a:endParaRPr>
            </a:p>
            <a:p>
              <a:pPr>
                <a:lnSpc>
                  <a:spcPts val="500"/>
                </a:lnSpc>
              </a:pPr>
              <a:endParaRPr lang="en-US" altLang="ja-JP" sz="900"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データサイエンスセンター</a:t>
              </a:r>
              <a:r>
                <a:rPr lang="en-US" altLang="ja-JP" sz="900" b="1"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（専任教員</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人、他）</a:t>
              </a:r>
              <a:endParaRPr lang="en-US" altLang="ja-JP" sz="8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大学全体の数理・</a:t>
              </a:r>
              <a:r>
                <a:rPr lang="en-US" altLang="ja-JP" sz="900" dirty="0">
                  <a:latin typeface="Meiryo UI" panose="020B0604030504040204" pitchFamily="50" charset="-128"/>
                  <a:ea typeface="Meiryo UI" panose="020B0604030504040204" pitchFamily="50" charset="-128"/>
                </a:rPr>
                <a:t>DS</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AI</a:t>
              </a:r>
              <a:r>
                <a:rPr lang="ja-JP" altLang="en-US" sz="900" dirty="0">
                  <a:latin typeface="Meiryo UI" panose="020B0604030504040204" pitchFamily="50" charset="-128"/>
                  <a:ea typeface="Meiryo UI" panose="020B0604030504040204" pitchFamily="50" charset="-128"/>
                </a:rPr>
                <a:t>分野の教育・研究を</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推進する組織</a:t>
              </a:r>
              <a:endParaRPr lang="en-US" altLang="ja-JP" sz="900" dirty="0">
                <a:latin typeface="Meiryo UI" panose="020B0604030504040204" pitchFamily="50" charset="-128"/>
                <a:ea typeface="Meiryo UI" panose="020B0604030504040204" pitchFamily="50" charset="-128"/>
              </a:endParaRPr>
            </a:p>
            <a:p>
              <a:pPr>
                <a:lnSpc>
                  <a:spcPts val="500"/>
                </a:lnSpc>
              </a:pPr>
              <a:endParaRPr lang="en-US" altLang="ja-JP" sz="900"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他学部との連携強化</a:t>
              </a:r>
              <a:r>
                <a:rPr lang="en-US" altLang="ja-JP" sz="900" b="1"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地域産業関連科目や</a:t>
              </a:r>
              <a:r>
                <a:rPr lang="en-US" altLang="ja-JP" sz="900" dirty="0">
                  <a:latin typeface="Meiryo UI" panose="020B0604030504040204" pitchFamily="50" charset="-128"/>
                  <a:ea typeface="Meiryo UI" panose="020B0604030504040204" pitchFamily="50" charset="-128"/>
                </a:rPr>
                <a:t>IoP</a:t>
              </a:r>
              <a:r>
                <a:rPr lang="ja-JP" altLang="en-US" sz="900" dirty="0">
                  <a:latin typeface="Meiryo UI" panose="020B0604030504040204" pitchFamily="50" charset="-128"/>
                  <a:ea typeface="Meiryo UI" panose="020B0604030504040204" pitchFamily="50" charset="-128"/>
                </a:rPr>
                <a:t>科目を全学展開し、他学部と連携しながら、１次産業から６次</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産業への発展に対応できる教育を実施</a:t>
              </a:r>
              <a:endParaRPr lang="en-US" altLang="ja-JP" sz="900" dirty="0">
                <a:latin typeface="Meiryo UI" panose="020B0604030504040204" pitchFamily="50" charset="-128"/>
                <a:ea typeface="Meiryo UI" panose="020B0604030504040204" pitchFamily="50" charset="-128"/>
              </a:endParaRPr>
            </a:p>
          </p:txBody>
        </p:sp>
      </p:grpSp>
      <p:pic>
        <p:nvPicPr>
          <p:cNvPr id="1263" name="図 2277"/>
          <p:cNvPicPr/>
          <p:nvPr/>
        </p:nvPicPr>
        <p:blipFill>
          <a:blip r:embed="rId1"/>
          <a:srcRect l="38100" t="36859" r="51497" b="52637"/>
          <a:stretch>
            <a:fillRect/>
          </a:stretch>
        </p:blipFill>
        <p:spPr>
          <a:xfrm>
            <a:off x="2435115" y="3517341"/>
            <a:ext cx="964327" cy="676760"/>
          </a:xfrm>
          <a:prstGeom prst="rect">
            <a:avLst/>
          </a:prstGeom>
          <a:ln>
            <a:noFill/>
          </a:ln>
        </p:spPr>
      </p:pic>
      <p:sp>
        <p:nvSpPr>
          <p:cNvPr id="1264" name="右矢印 2278"/>
          <p:cNvSpPr/>
          <p:nvPr/>
        </p:nvSpPr>
        <p:spPr>
          <a:xfrm>
            <a:off x="2186029" y="1662249"/>
            <a:ext cx="840491" cy="465065"/>
          </a:xfrm>
          <a:prstGeom prst="rightArrow">
            <a:avLst>
              <a:gd name="adj1" fmla="val 50000"/>
              <a:gd name="adj2" fmla="val 3888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65" name="グループ化 2279"/>
          <p:cNvGrpSpPr/>
          <p:nvPr/>
        </p:nvGrpSpPr>
        <p:grpSpPr>
          <a:xfrm>
            <a:off x="2284503" y="2018019"/>
            <a:ext cx="491939" cy="414138"/>
            <a:chOff x="2365387" y="1869663"/>
            <a:chExt cx="491939" cy="414138"/>
          </a:xfrm>
        </p:grpSpPr>
        <p:sp>
          <p:nvSpPr>
            <p:cNvPr id="1266" name="object 49"/>
            <p:cNvSpPr/>
            <p:nvPr/>
          </p:nvSpPr>
          <p:spPr>
            <a:xfrm rot="16200000">
              <a:off x="2538824" y="1696226"/>
              <a:ext cx="144016" cy="490890"/>
            </a:xfrm>
            <a:custGeom>
              <a:avLst/>
              <a:gdLst/>
              <a:ahLst/>
              <a:cxnLst/>
              <a:rect l="l" t="t" r="r" b="b"/>
              <a:pathLst>
                <a:path w="256539" h="251460">
                  <a:moveTo>
                    <a:pt x="130302" y="0"/>
                  </a:moveTo>
                  <a:lnTo>
                    <a:pt x="0" y="0"/>
                  </a:lnTo>
                  <a:lnTo>
                    <a:pt x="125730" y="125730"/>
                  </a:lnTo>
                  <a:lnTo>
                    <a:pt x="0" y="251460"/>
                  </a:lnTo>
                  <a:lnTo>
                    <a:pt x="130302" y="251460"/>
                  </a:lnTo>
                  <a:lnTo>
                    <a:pt x="256032" y="125730"/>
                  </a:lnTo>
                  <a:lnTo>
                    <a:pt x="130302" y="0"/>
                  </a:lnTo>
                  <a:close/>
                </a:path>
              </a:pathLst>
            </a:custGeom>
            <a:solidFill>
              <a:srgbClr val="FF0000"/>
            </a:solidFill>
            <a:ln>
              <a:noFill/>
            </a:ln>
          </p:spPr>
          <p:txBody>
            <a:bodyPr wrap="square" lIns="0" tIns="0" rIns="0" bIns="0" rtlCol="0">
              <a:noAutofit/>
            </a:bodyPr>
            <a:lstStyle/>
            <a:p>
              <a:endParaRPr sz="1200" dirty="0">
                <a:latin typeface="+mn-ea"/>
              </a:endParaRPr>
            </a:p>
          </p:txBody>
        </p:sp>
        <p:sp>
          <p:nvSpPr>
            <p:cNvPr id="1267" name="object 49"/>
            <p:cNvSpPr/>
            <p:nvPr/>
          </p:nvSpPr>
          <p:spPr>
            <a:xfrm rot="16200000">
              <a:off x="2538825" y="1828099"/>
              <a:ext cx="144016" cy="490890"/>
            </a:xfrm>
            <a:custGeom>
              <a:avLst/>
              <a:gdLst/>
              <a:ahLst/>
              <a:cxnLst/>
              <a:rect l="l" t="t" r="r" b="b"/>
              <a:pathLst>
                <a:path w="256539" h="251460">
                  <a:moveTo>
                    <a:pt x="130302" y="0"/>
                  </a:moveTo>
                  <a:lnTo>
                    <a:pt x="0" y="0"/>
                  </a:lnTo>
                  <a:lnTo>
                    <a:pt x="125730" y="125730"/>
                  </a:lnTo>
                  <a:lnTo>
                    <a:pt x="0" y="251460"/>
                  </a:lnTo>
                  <a:lnTo>
                    <a:pt x="130302" y="251460"/>
                  </a:lnTo>
                  <a:lnTo>
                    <a:pt x="256032" y="125730"/>
                  </a:lnTo>
                  <a:lnTo>
                    <a:pt x="130302" y="0"/>
                  </a:lnTo>
                  <a:close/>
                </a:path>
              </a:pathLst>
            </a:custGeom>
            <a:solidFill>
              <a:srgbClr val="FF0000"/>
            </a:solidFill>
            <a:ln>
              <a:noFill/>
            </a:ln>
          </p:spPr>
          <p:txBody>
            <a:bodyPr wrap="square" lIns="0" tIns="0" rIns="0" bIns="0" rtlCol="0">
              <a:noAutofit/>
            </a:bodyPr>
            <a:lstStyle/>
            <a:p>
              <a:endParaRPr sz="1200" dirty="0">
                <a:latin typeface="+mn-ea"/>
              </a:endParaRPr>
            </a:p>
          </p:txBody>
        </p:sp>
        <p:sp>
          <p:nvSpPr>
            <p:cNvPr id="1268" name="object 49"/>
            <p:cNvSpPr/>
            <p:nvPr/>
          </p:nvSpPr>
          <p:spPr>
            <a:xfrm rot="16200000">
              <a:off x="2539873" y="1966348"/>
              <a:ext cx="144016" cy="490890"/>
            </a:xfrm>
            <a:custGeom>
              <a:avLst/>
              <a:gdLst/>
              <a:ahLst/>
              <a:cxnLst/>
              <a:rect l="l" t="t" r="r" b="b"/>
              <a:pathLst>
                <a:path w="256539" h="251460">
                  <a:moveTo>
                    <a:pt x="130302" y="0"/>
                  </a:moveTo>
                  <a:lnTo>
                    <a:pt x="0" y="0"/>
                  </a:lnTo>
                  <a:lnTo>
                    <a:pt x="125730" y="125730"/>
                  </a:lnTo>
                  <a:lnTo>
                    <a:pt x="0" y="251460"/>
                  </a:lnTo>
                  <a:lnTo>
                    <a:pt x="130302" y="251460"/>
                  </a:lnTo>
                  <a:lnTo>
                    <a:pt x="256032" y="125730"/>
                  </a:lnTo>
                  <a:lnTo>
                    <a:pt x="130302" y="0"/>
                  </a:lnTo>
                  <a:close/>
                </a:path>
              </a:pathLst>
            </a:custGeom>
            <a:solidFill>
              <a:srgbClr val="FF0000"/>
            </a:solidFill>
            <a:ln>
              <a:noFill/>
            </a:ln>
          </p:spPr>
          <p:txBody>
            <a:bodyPr wrap="square" lIns="0" tIns="0" rIns="0" bIns="0" rtlCol="0">
              <a:noAutofit/>
            </a:bodyPr>
            <a:lstStyle/>
            <a:p>
              <a:endParaRPr sz="1200" dirty="0">
                <a:latin typeface="+mn-ea"/>
              </a:endParaRPr>
            </a:p>
          </p:txBody>
        </p:sp>
      </p:grpSp>
      <p:sp>
        <p:nvSpPr>
          <p:cNvPr id="1269" name="フローチャート: 処理 2284"/>
          <p:cNvSpPr/>
          <p:nvPr/>
        </p:nvSpPr>
        <p:spPr>
          <a:xfrm>
            <a:off x="3055334" y="1524066"/>
            <a:ext cx="3872564" cy="1091745"/>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1000" b="1" dirty="0">
                <a:solidFill>
                  <a:schemeClr val="tx1"/>
                </a:solidFill>
                <a:latin typeface="Meiryo UI" panose="020B0604030504040204" pitchFamily="50" charset="-128"/>
                <a:ea typeface="Meiryo UI" panose="020B0604030504040204" pitchFamily="50" charset="-128"/>
              </a:rPr>
              <a:t>①　地域</a:t>
            </a:r>
            <a:r>
              <a:rPr lang="en-US" altLang="ja-JP" sz="1000" b="1" dirty="0">
                <a:solidFill>
                  <a:schemeClr val="tx1"/>
                </a:solidFill>
                <a:latin typeface="Meiryo UI" panose="020B0604030504040204" pitchFamily="50" charset="-128"/>
                <a:ea typeface="Meiryo UI" panose="020B0604030504040204" pitchFamily="50" charset="-128"/>
              </a:rPr>
              <a:t>DX</a:t>
            </a:r>
            <a:r>
              <a:rPr lang="ja-JP" altLang="en-US" sz="1000" b="1" dirty="0">
                <a:solidFill>
                  <a:schemeClr val="tx1"/>
                </a:solidFill>
                <a:latin typeface="Meiryo UI" panose="020B0604030504040204" pitchFamily="50" charset="-128"/>
                <a:ea typeface="Meiryo UI" panose="020B0604030504040204" pitchFamily="50" charset="-128"/>
              </a:rPr>
              <a:t>共創部門の設置</a:t>
            </a:r>
            <a:r>
              <a:rPr lang="ja-JP" altLang="en-US" sz="800" b="1" dirty="0">
                <a:solidFill>
                  <a:schemeClr val="tx1"/>
                </a:solidFill>
                <a:latin typeface="Meiryo UI" panose="020B0604030504040204" pitchFamily="50" charset="-128"/>
                <a:ea typeface="Meiryo UI" panose="020B0604030504040204" pitchFamily="50" charset="-128"/>
              </a:rPr>
              <a:t>（</a:t>
            </a:r>
            <a:r>
              <a:rPr lang="en-US" altLang="ja-JP" sz="800" b="1" dirty="0">
                <a:solidFill>
                  <a:schemeClr val="tx1"/>
                </a:solidFill>
                <a:latin typeface="Meiryo UI" panose="020B0604030504040204" pitchFamily="50" charset="-128"/>
                <a:ea typeface="Meiryo UI" panose="020B0604030504040204" pitchFamily="50" charset="-128"/>
              </a:rPr>
              <a:t>R4.8</a:t>
            </a:r>
            <a:r>
              <a:rPr lang="ja-JP" altLang="en-US" sz="800" b="1" dirty="0">
                <a:solidFill>
                  <a:schemeClr val="tx1"/>
                </a:solidFill>
                <a:latin typeface="Meiryo UI" panose="020B0604030504040204" pitchFamily="50" charset="-128"/>
                <a:ea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rPr>
              <a:t>、</a:t>
            </a:r>
            <a:endParaRPr lang="en-US" altLang="ja-JP" sz="1000" b="1" dirty="0">
              <a:solidFill>
                <a:schemeClr val="tx1"/>
              </a:solidFill>
              <a:latin typeface="Meiryo UI" panose="020B0604030504040204" pitchFamily="50" charset="-128"/>
              <a:ea typeface="Meiryo UI" panose="020B0604030504040204" pitchFamily="50" charset="-128"/>
            </a:endParaRPr>
          </a:p>
          <a:p>
            <a:r>
              <a:rPr lang="ja-JP" altLang="en-US" sz="1000" b="1" dirty="0">
                <a:solidFill>
                  <a:schemeClr val="tx1"/>
                </a:solidFill>
                <a:latin typeface="Meiryo UI" panose="020B0604030504040204" pitchFamily="50" charset="-128"/>
                <a:ea typeface="Meiryo UI" panose="020B0604030504040204" pitchFamily="50" charset="-128"/>
              </a:rPr>
              <a:t>　　　データサイエンスセンターの設置</a:t>
            </a:r>
            <a:r>
              <a:rPr lang="ja-JP" altLang="en-US" sz="800" b="1" dirty="0">
                <a:solidFill>
                  <a:schemeClr val="tx1"/>
                </a:solidFill>
                <a:latin typeface="Meiryo UI" panose="020B0604030504040204" pitchFamily="50" charset="-128"/>
                <a:ea typeface="Meiryo UI" panose="020B0604030504040204" pitchFamily="50" charset="-128"/>
              </a:rPr>
              <a:t>（</a:t>
            </a:r>
            <a:r>
              <a:rPr lang="en-US" altLang="ja-JP" sz="800" b="1" dirty="0">
                <a:solidFill>
                  <a:schemeClr val="tx1"/>
                </a:solidFill>
                <a:latin typeface="Meiryo UI" panose="020B0604030504040204" pitchFamily="50" charset="-128"/>
                <a:ea typeface="Meiryo UI" panose="020B0604030504040204" pitchFamily="50" charset="-128"/>
              </a:rPr>
              <a:t>R4.10</a:t>
            </a:r>
            <a:r>
              <a:rPr lang="ja-JP" altLang="en-US" sz="800" b="1" dirty="0">
                <a:solidFill>
                  <a:schemeClr val="tx1"/>
                </a:solidFill>
                <a:latin typeface="Meiryo UI" panose="020B0604030504040204" pitchFamily="50" charset="-128"/>
                <a:ea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rPr>
              <a:t>、他学部との連携強化</a:t>
            </a:r>
          </a:p>
          <a:p>
            <a:pPr>
              <a:lnSpc>
                <a:spcPts val="300"/>
              </a:lnSpc>
            </a:pPr>
            <a:endParaRPr lang="en-US" altLang="ja-JP" sz="1000" b="1" dirty="0">
              <a:solidFill>
                <a:schemeClr val="tx1"/>
              </a:solidFill>
              <a:latin typeface="Meiryo UI" panose="020B0604030504040204" pitchFamily="50" charset="-128"/>
              <a:ea typeface="Meiryo UI" panose="020B0604030504040204" pitchFamily="50" charset="-128"/>
            </a:endParaRPr>
          </a:p>
          <a:p>
            <a:r>
              <a:rPr lang="ja-JP" altLang="en-US" sz="1000" b="1" dirty="0">
                <a:solidFill>
                  <a:schemeClr val="tx1"/>
                </a:solidFill>
                <a:latin typeface="Meiryo UI" panose="020B0604030504040204" pitchFamily="50" charset="-128"/>
                <a:ea typeface="Meiryo UI" panose="020B0604030504040204" pitchFamily="50" charset="-128"/>
              </a:rPr>
              <a:t>②　トップレベル人材、海外大学等との連携</a:t>
            </a:r>
            <a:endParaRPr lang="en-US" altLang="ja-JP" sz="1000" b="1" dirty="0">
              <a:solidFill>
                <a:schemeClr val="tx1"/>
              </a:solidFill>
              <a:latin typeface="Meiryo UI" panose="020B0604030504040204" pitchFamily="50" charset="-128"/>
              <a:ea typeface="Meiryo UI" panose="020B0604030504040204" pitchFamily="50" charset="-128"/>
            </a:endParaRPr>
          </a:p>
          <a:p>
            <a:pPr>
              <a:lnSpc>
                <a:spcPts val="300"/>
              </a:lnSpc>
            </a:pPr>
            <a:endParaRPr lang="en-US" altLang="ja-JP" sz="1000" b="1" dirty="0">
              <a:solidFill>
                <a:schemeClr val="tx1"/>
              </a:solidFill>
              <a:latin typeface="Meiryo UI" panose="020B0604030504040204" pitchFamily="50" charset="-128"/>
              <a:ea typeface="Meiryo UI" panose="020B0604030504040204" pitchFamily="50" charset="-128"/>
            </a:endParaRPr>
          </a:p>
          <a:p>
            <a:r>
              <a:rPr lang="ja-JP" altLang="en-US" sz="1000" b="1" dirty="0">
                <a:solidFill>
                  <a:schemeClr val="tx1"/>
                </a:solidFill>
                <a:latin typeface="Meiryo UI" panose="020B0604030504040204" pitchFamily="50" charset="-128"/>
                <a:ea typeface="Meiryo UI" panose="020B0604030504040204" pitchFamily="50" charset="-128"/>
              </a:rPr>
              <a:t>③　</a:t>
            </a:r>
            <a:r>
              <a:rPr lang="en-US" altLang="ja-JP" sz="1000" b="1" dirty="0">
                <a:solidFill>
                  <a:schemeClr val="tx1"/>
                </a:solidFill>
                <a:latin typeface="Meiryo UI" panose="020B0604030504040204" pitchFamily="50" charset="-128"/>
                <a:ea typeface="Meiryo UI" panose="020B0604030504040204" pitchFamily="50" charset="-128"/>
              </a:rPr>
              <a:t>IoP</a:t>
            </a:r>
            <a:r>
              <a:rPr lang="ja-JP" altLang="en-US" sz="1000" b="1" dirty="0">
                <a:solidFill>
                  <a:schemeClr val="tx1"/>
                </a:solidFill>
                <a:latin typeface="Meiryo UI" panose="020B0604030504040204" pitchFamily="50" charset="-128"/>
                <a:ea typeface="Meiryo UI" panose="020B0604030504040204" pitchFamily="50" charset="-128"/>
              </a:rPr>
              <a:t>共創センターのサテライト拠点群</a:t>
            </a:r>
            <a:endParaRPr lang="en-US" altLang="ja-JP" sz="1000" b="1" dirty="0">
              <a:solidFill>
                <a:schemeClr val="tx1"/>
              </a:solidFill>
              <a:latin typeface="Meiryo UI" panose="020B0604030504040204" pitchFamily="50" charset="-128"/>
              <a:ea typeface="Meiryo UI" panose="020B0604030504040204" pitchFamily="50" charset="-128"/>
            </a:endParaRPr>
          </a:p>
          <a:p>
            <a:pPr>
              <a:lnSpc>
                <a:spcPts val="300"/>
              </a:lnSpc>
            </a:pPr>
            <a:endParaRPr lang="en-US" altLang="ja-JP" sz="1000" b="1" dirty="0">
              <a:solidFill>
                <a:schemeClr val="tx1"/>
              </a:solidFill>
              <a:latin typeface="Meiryo UI" panose="020B0604030504040204" pitchFamily="50" charset="-128"/>
              <a:ea typeface="Meiryo UI" panose="020B0604030504040204" pitchFamily="50" charset="-128"/>
            </a:endParaRPr>
          </a:p>
          <a:p>
            <a:r>
              <a:rPr lang="ja-JP" altLang="en-US" sz="1000" b="1" dirty="0">
                <a:solidFill>
                  <a:schemeClr val="tx1"/>
                </a:solidFill>
                <a:latin typeface="Meiryo UI" panose="020B0604030504040204" pitchFamily="50" charset="-128"/>
                <a:ea typeface="Meiryo UI" panose="020B0604030504040204" pitchFamily="50" charset="-128"/>
              </a:rPr>
              <a:t>④　大学院改革の実施</a:t>
            </a:r>
            <a:endParaRPr lang="en-US" altLang="ja-JP" sz="1000" b="1" dirty="0">
              <a:solidFill>
                <a:schemeClr val="tx1"/>
              </a:solidFill>
              <a:latin typeface="Meiryo UI" panose="020B0604030504040204" pitchFamily="50" charset="-128"/>
              <a:ea typeface="Meiryo UI" panose="020B0604030504040204" pitchFamily="50" charset="-128"/>
            </a:endParaRPr>
          </a:p>
        </p:txBody>
      </p:sp>
      <p:sp>
        <p:nvSpPr>
          <p:cNvPr id="1270" name="テキスト ボックス 2283"/>
          <p:cNvSpPr txBox="1"/>
          <p:nvPr/>
        </p:nvSpPr>
        <p:spPr>
          <a:xfrm>
            <a:off x="1090450" y="2396965"/>
            <a:ext cx="2169922" cy="276106"/>
          </a:xfrm>
          <a:prstGeom prst="rect">
            <a:avLst/>
          </a:prstGeom>
          <a:noFill/>
          <a:ln>
            <a:noFill/>
          </a:ln>
        </p:spPr>
        <p:txBody>
          <a:bodyPr wrap="square" rtlCol="0">
            <a:spAutoFit/>
          </a:bodyPr>
          <a:lstStyle/>
          <a:p>
            <a:pPr algn="ctr"/>
            <a:r>
              <a:rPr lang="en-US" altLang="ja-JP" sz="1200" b="1" dirty="0">
                <a:solidFill>
                  <a:srgbClr val="FF0000"/>
                </a:solidFill>
                <a:latin typeface="Meiryo UI" panose="020B0604030504040204" pitchFamily="50" charset="-128"/>
                <a:ea typeface="Meiryo UI" panose="020B0604030504040204" pitchFamily="50" charset="-128"/>
              </a:rPr>
              <a:t>IoP</a:t>
            </a:r>
            <a:r>
              <a:rPr lang="ja-JP" altLang="en-US" sz="1200" b="1" dirty="0">
                <a:solidFill>
                  <a:srgbClr val="FF0000"/>
                </a:solidFill>
                <a:latin typeface="Meiryo UI" panose="020B0604030504040204" pitchFamily="50" charset="-128"/>
                <a:ea typeface="Meiryo UI" panose="020B0604030504040204" pitchFamily="50" charset="-128"/>
              </a:rPr>
              <a:t>の成果をさらに拡充</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1271" name="フローチャート: 処理 2285"/>
          <p:cNvSpPr/>
          <p:nvPr/>
        </p:nvSpPr>
        <p:spPr>
          <a:xfrm>
            <a:off x="200336" y="1661370"/>
            <a:ext cx="1946886" cy="632286"/>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b="1" u="sng" dirty="0">
                <a:solidFill>
                  <a:schemeClr val="tx1"/>
                </a:solidFill>
                <a:latin typeface="Meiryo UI" panose="020B0604030504040204" pitchFamily="50" charset="-128"/>
                <a:ea typeface="Meiryo UI" panose="020B0604030504040204" pitchFamily="50" charset="-128"/>
              </a:rPr>
              <a:t>IoP</a:t>
            </a:r>
            <a:r>
              <a:rPr lang="ja-JP" altLang="en-US" sz="1000" b="1" u="sng" dirty="0">
                <a:solidFill>
                  <a:schemeClr val="tx1"/>
                </a:solidFill>
                <a:latin typeface="Meiryo UI" panose="020B0604030504040204" pitchFamily="50" charset="-128"/>
                <a:ea typeface="Meiryo UI" panose="020B0604030504040204" pitchFamily="50" charset="-128"/>
              </a:rPr>
              <a:t>共創センターの設立</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500"/>
              </a:lnSpc>
            </a:pP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b="1" u="sng" dirty="0">
                <a:solidFill>
                  <a:schemeClr val="tx1"/>
                </a:solidFill>
                <a:latin typeface="Meiryo UI" panose="020B0604030504040204" pitchFamily="50" charset="-128"/>
                <a:ea typeface="Meiryo UI" panose="020B0604030504040204" pitchFamily="50" charset="-128"/>
              </a:rPr>
              <a:t>農林海洋科学部の改組</a:t>
            </a:r>
            <a:endParaRPr lang="en-US" altLang="ja-JP" sz="1000" b="1" u="sng" dirty="0">
              <a:solidFill>
                <a:schemeClr val="tx1"/>
              </a:solidFill>
              <a:latin typeface="Meiryo UI" panose="020B0604030504040204" pitchFamily="50" charset="-128"/>
              <a:ea typeface="Meiryo UI" panose="020B0604030504040204" pitchFamily="50" charset="-128"/>
            </a:endParaRPr>
          </a:p>
        </p:txBody>
      </p:sp>
      <p:sp>
        <p:nvSpPr>
          <p:cNvPr id="1272" name="正方形/長方形 2286"/>
          <p:cNvSpPr/>
          <p:nvPr/>
        </p:nvSpPr>
        <p:spPr>
          <a:xfrm>
            <a:off x="176404" y="2705648"/>
            <a:ext cx="8856000" cy="407971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3" name="フローチャート: 代替処理 2287"/>
          <p:cNvSpPr/>
          <p:nvPr/>
        </p:nvSpPr>
        <p:spPr>
          <a:xfrm>
            <a:off x="142097" y="2587750"/>
            <a:ext cx="1228708" cy="276294"/>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36000" tIns="36000" rIns="36000" bIns="36000" rtlCol="0" anchor="t" anchorCtr="0"/>
          <a:lstStyle/>
          <a:p>
            <a:pPr algn="ctr"/>
            <a:r>
              <a:rPr lang="ja-JP" altLang="en-US" sz="1100" b="1" dirty="0">
                <a:solidFill>
                  <a:schemeClr val="bg1"/>
                </a:solidFill>
                <a:latin typeface="Meiryo UI" panose="020B0604030504040204" pitchFamily="50" charset="-128"/>
                <a:ea typeface="Meiryo UI" panose="020B0604030504040204" pitchFamily="50" charset="-128"/>
              </a:rPr>
              <a:t>波及効果イメージ</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274" name="テキスト ボックス 2288"/>
          <p:cNvSpPr txBox="1"/>
          <p:nvPr/>
        </p:nvSpPr>
        <p:spPr>
          <a:xfrm>
            <a:off x="2402472" y="4696751"/>
            <a:ext cx="4539710" cy="461665"/>
          </a:xfrm>
          <a:prstGeom prst="rect">
            <a:avLst/>
          </a:prstGeom>
          <a:noFill/>
          <a:ln>
            <a:noFill/>
          </a:ln>
        </p:spPr>
        <p:txBody>
          <a:bodyPr wrap="square" rtlCol="0">
            <a:spAutoFit/>
          </a:bodyPr>
          <a:lstStyle/>
          <a:p>
            <a:pPr algn="ctr"/>
            <a:r>
              <a:rPr lang="ja-JP" altLang="en-US" sz="1200" b="1" u="sng" dirty="0">
                <a:latin typeface="Meiryo UI" panose="020B0604030504040204" pitchFamily="50" charset="-128"/>
                <a:ea typeface="Meiryo UI" panose="020B0604030504040204" pitchFamily="50" charset="-128"/>
              </a:rPr>
              <a:t>世界標準の研究力によって、高知を拠点に</a:t>
            </a:r>
            <a:endParaRPr lang="en-US" altLang="ja-JP" sz="1200" b="1" u="sng" dirty="0">
              <a:latin typeface="Meiryo UI" panose="020B0604030504040204" pitchFamily="50" charset="-128"/>
              <a:ea typeface="Meiryo UI" panose="020B0604030504040204" pitchFamily="50" charset="-128"/>
            </a:endParaRPr>
          </a:p>
          <a:p>
            <a:pPr algn="ctr"/>
            <a:r>
              <a:rPr lang="ja-JP" altLang="en-US" sz="1200" b="1" u="sng" dirty="0">
                <a:latin typeface="Meiryo UI" panose="020B0604030504040204" pitchFamily="50" charset="-128"/>
                <a:ea typeface="Meiryo UI" panose="020B0604030504040204" pitchFamily="50" charset="-128"/>
              </a:rPr>
              <a:t>地域と世界を繋ぎ、地域と世界を変えることのできる大学</a:t>
            </a:r>
            <a:endParaRPr lang="en-US" altLang="ja-JP" sz="1200" b="1" u="sng" dirty="0">
              <a:latin typeface="Meiryo UI" panose="020B0604030504040204" pitchFamily="50" charset="-128"/>
              <a:ea typeface="Meiryo UI" panose="020B0604030504040204" pitchFamily="50" charset="-128"/>
            </a:endParaRPr>
          </a:p>
        </p:txBody>
      </p:sp>
      <p:pic>
        <p:nvPicPr>
          <p:cNvPr id="1275" name="図 2289"/>
          <p:cNvPicPr>
            <a:picLocks noChangeAspect="1"/>
          </p:cNvPicPr>
          <p:nvPr/>
        </p:nvPicPr>
        <p:blipFill>
          <a:blip r:embed="rId2"/>
          <a:stretch>
            <a:fillRect/>
          </a:stretch>
        </p:blipFill>
        <p:spPr>
          <a:xfrm>
            <a:off x="3804034" y="3793466"/>
            <a:ext cx="1296934" cy="313112"/>
          </a:xfrm>
          <a:prstGeom prst="rect">
            <a:avLst/>
          </a:prstGeom>
        </p:spPr>
      </p:pic>
      <p:sp>
        <p:nvSpPr>
          <p:cNvPr id="1276" name="フローチャート: 処理 2290"/>
          <p:cNvSpPr/>
          <p:nvPr/>
        </p:nvSpPr>
        <p:spPr>
          <a:xfrm>
            <a:off x="2472905" y="2970363"/>
            <a:ext cx="1486019" cy="555677"/>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rPr>
              <a:t>地域</a:t>
            </a:r>
            <a:r>
              <a:rPr lang="en-US" altLang="ja-JP" sz="1000" b="1" dirty="0">
                <a:solidFill>
                  <a:schemeClr val="tx1"/>
                </a:solidFill>
                <a:latin typeface="Meiryo UI" panose="020B0604030504040204" pitchFamily="50" charset="-128"/>
                <a:ea typeface="Meiryo UI" panose="020B0604030504040204" pitchFamily="50" charset="-128"/>
              </a:rPr>
              <a:t>DX</a:t>
            </a:r>
            <a:r>
              <a:rPr lang="ja-JP" altLang="en-US" sz="1000" b="1" dirty="0">
                <a:solidFill>
                  <a:schemeClr val="tx1"/>
                </a:solidFill>
                <a:latin typeface="Meiryo UI" panose="020B0604030504040204" pitchFamily="50" charset="-128"/>
                <a:ea typeface="Meiryo UI" panose="020B0604030504040204" pitchFamily="50" charset="-128"/>
              </a:rPr>
              <a:t>共創部門</a:t>
            </a:r>
            <a:endParaRPr lang="en-US" altLang="ja-JP" sz="1000" b="1" dirty="0">
              <a:solidFill>
                <a:schemeClr val="tx1"/>
              </a:solidFill>
              <a:latin typeface="Meiryo UI" panose="020B0604030504040204" pitchFamily="50" charset="-128"/>
              <a:ea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rPr>
              <a:t>データサイエンスセンター</a:t>
            </a:r>
            <a:endParaRPr lang="en-US" altLang="ja-JP" sz="1000" b="1" dirty="0">
              <a:solidFill>
                <a:schemeClr val="tx1"/>
              </a:solidFill>
              <a:latin typeface="Meiryo UI" panose="020B0604030504040204" pitchFamily="50" charset="-128"/>
              <a:ea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rPr>
              <a:t>他学部との連携強化</a:t>
            </a:r>
            <a:endParaRPr lang="en-US" altLang="ja-JP" sz="1000" b="1" dirty="0">
              <a:solidFill>
                <a:schemeClr val="tx1"/>
              </a:solidFill>
              <a:latin typeface="Meiryo UI" panose="020B0604030504040204" pitchFamily="50" charset="-128"/>
              <a:ea typeface="Meiryo UI" panose="020B0604030504040204" pitchFamily="50" charset="-128"/>
            </a:endParaRPr>
          </a:p>
        </p:txBody>
      </p:sp>
      <p:sp>
        <p:nvSpPr>
          <p:cNvPr id="1277" name="テキスト ボックス 2291"/>
          <p:cNvSpPr txBox="1"/>
          <p:nvPr/>
        </p:nvSpPr>
        <p:spPr>
          <a:xfrm>
            <a:off x="889603" y="2697665"/>
            <a:ext cx="7730994" cy="276999"/>
          </a:xfrm>
          <a:prstGeom prst="rect">
            <a:avLst/>
          </a:prstGeom>
          <a:noFill/>
          <a:ln>
            <a:noFill/>
          </a:ln>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IoP</a:t>
            </a:r>
            <a:r>
              <a:rPr lang="ja-JP" altLang="en-US" sz="1200" b="1" dirty="0">
                <a:latin typeface="Meiryo UI" panose="020B0604030504040204" pitchFamily="50" charset="-128"/>
                <a:ea typeface="Meiryo UI" panose="020B0604030504040204" pitchFamily="50" charset="-128"/>
              </a:rPr>
              <a:t>の高度な</a:t>
            </a:r>
            <a:r>
              <a:rPr lang="en-US" altLang="ja-JP" sz="1200" b="1" dirty="0">
                <a:latin typeface="Meiryo UI" panose="020B0604030504040204" pitchFamily="50" charset="-128"/>
                <a:ea typeface="Meiryo UI" panose="020B0604030504040204" pitchFamily="50" charset="-128"/>
              </a:rPr>
              <a:t>AI</a:t>
            </a:r>
            <a:r>
              <a:rPr lang="ja-JP" altLang="en-US" sz="1200" b="1" dirty="0">
                <a:latin typeface="Meiryo UI" panose="020B0604030504040204" pitchFamily="50" charset="-128"/>
                <a:ea typeface="Meiryo UI" panose="020B0604030504040204" pitchFamily="50" charset="-128"/>
              </a:rPr>
              <a:t>研究等を学内外に展開することで、教育・研究・地域貢献・国際連携など様々な波及効果</a:t>
            </a:r>
            <a:endParaRPr kumimoji="1" lang="ja-JP" altLang="en-US" sz="1200" b="1" dirty="0">
              <a:latin typeface="Meiryo UI" panose="020B0604030504040204" pitchFamily="50" charset="-128"/>
              <a:ea typeface="Meiryo UI" panose="020B0604030504040204" pitchFamily="50" charset="-128"/>
            </a:endParaRPr>
          </a:p>
        </p:txBody>
      </p:sp>
      <p:grpSp>
        <p:nvGrpSpPr>
          <p:cNvPr id="1278" name="グループ化 2292"/>
          <p:cNvGrpSpPr/>
          <p:nvPr/>
        </p:nvGrpSpPr>
        <p:grpSpPr>
          <a:xfrm>
            <a:off x="6860293" y="3121233"/>
            <a:ext cx="2135722" cy="2037183"/>
            <a:chOff x="286512" y="3671096"/>
            <a:chExt cx="2721894" cy="863979"/>
          </a:xfrm>
        </p:grpSpPr>
        <p:sp>
          <p:nvSpPr>
            <p:cNvPr id="1279" name="角丸四角形 12"/>
            <p:cNvSpPr/>
            <p:nvPr/>
          </p:nvSpPr>
          <p:spPr>
            <a:xfrm>
              <a:off x="315827" y="3671096"/>
              <a:ext cx="2679771" cy="863979"/>
            </a:xfrm>
            <a:prstGeom prst="roundRect">
              <a:avLst>
                <a:gd name="adj" fmla="val 2255"/>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0" name="テキスト ボックス 187"/>
            <p:cNvSpPr txBox="1"/>
            <p:nvPr/>
          </p:nvSpPr>
          <p:spPr>
            <a:xfrm>
              <a:off x="286512" y="3718864"/>
              <a:ext cx="2721894" cy="798406"/>
            </a:xfrm>
            <a:prstGeom prst="rect">
              <a:avLst/>
            </a:prstGeom>
            <a:noFill/>
            <a:ln>
              <a:noFill/>
            </a:ln>
          </p:spPr>
          <p:txBody>
            <a:bodyPr wrap="square" rtlCol="0">
              <a:spAutoFit/>
            </a:bodyPr>
            <a:lstStyle/>
            <a:p>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トップレベル人材</a:t>
              </a:r>
              <a:r>
                <a:rPr lang="en-US" altLang="ja-JP" sz="900" b="1"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Jos </a:t>
              </a:r>
              <a:r>
                <a:rPr lang="en-US" altLang="ja-JP" sz="900" dirty="0" err="1">
                  <a:latin typeface="Meiryo UI" panose="020B0604030504040204" pitchFamily="50" charset="-128"/>
                  <a:ea typeface="Meiryo UI" panose="020B0604030504040204" pitchFamily="50" charset="-128"/>
                </a:rPr>
                <a:t>Verstegen</a:t>
              </a:r>
              <a:r>
                <a:rPr lang="ja-JP" altLang="en-US" sz="900" dirty="0">
                  <a:latin typeface="Meiryo UI" panose="020B0604030504040204" pitchFamily="50" charset="-128"/>
                  <a:ea typeface="Meiryo UI" panose="020B0604030504040204" pitchFamily="50" charset="-128"/>
                </a:rPr>
                <a:t>博士（ワーヘニンゲン</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大学）を高知大学の客員教授として</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招聘（</a:t>
              </a:r>
              <a:r>
                <a:rPr lang="en-US" altLang="ja-JP" sz="900" dirty="0">
                  <a:latin typeface="Meiryo UI" panose="020B0604030504040204" pitchFamily="50" charset="-128"/>
                  <a:ea typeface="Meiryo UI" panose="020B0604030504040204" pitchFamily="50" charset="-128"/>
                </a:rPr>
                <a:t>R4.8</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pPr>
                <a:lnSpc>
                  <a:spcPts val="300"/>
                </a:lnSpc>
              </a:pPr>
              <a:r>
                <a:rPr lang="ja-JP" altLang="en-US" sz="900" b="1" dirty="0">
                  <a:latin typeface="Meiryo UI" panose="020B0604030504040204" pitchFamily="50" charset="-128"/>
                  <a:ea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endParaRPr>
            </a:p>
            <a:p>
              <a:r>
                <a:rPr lang="ja-JP" altLang="en-US" sz="900" b="1" dirty="0">
                  <a:solidFill>
                    <a:srgbClr val="FF0000"/>
                  </a:solidFill>
                  <a:latin typeface="Meiryo UI" panose="020B0604030504040204" pitchFamily="50" charset="-128"/>
                  <a:ea typeface="Meiryo UI" panose="020B0604030504040204" pitchFamily="50" charset="-128"/>
                </a:rPr>
                <a:t>・</a:t>
              </a:r>
              <a:r>
                <a:rPr lang="ja-JP" altLang="en-US" sz="900" b="1" u="sng" dirty="0">
                  <a:solidFill>
                    <a:srgbClr val="FF0000"/>
                  </a:solidFill>
                  <a:latin typeface="Meiryo UI" panose="020B0604030504040204" pitchFamily="50" charset="-128"/>
                  <a:ea typeface="Meiryo UI" panose="020B0604030504040204" pitchFamily="50" charset="-128"/>
                </a:rPr>
                <a:t>展開枠で新たにスーパーバイザーとして、関根泰氏（早稲田大学）、</a:t>
              </a:r>
              <a:r>
                <a:rPr lang="ja-JP" altLang="en-US" sz="900" b="1" u="sng" dirty="0">
                  <a:solidFill>
                    <a:srgbClr val="FF0000"/>
                  </a:solidFill>
                </a:rPr>
                <a:t>林健太郎氏（総合地球環境学研究所）がプロジェクトに参画予定　</a:t>
              </a:r>
            </a:p>
            <a:p>
              <a:pPr>
                <a:lnSpc>
                  <a:spcPts val="700"/>
                </a:lnSpc>
              </a:pPr>
              <a:endParaRPr lang="en-US" altLang="ja-JP" sz="900" b="1"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a:t>
              </a:r>
              <a:r>
                <a:rPr lang="ja-JP" altLang="en-US" sz="900" b="1" u="sng" dirty="0">
                  <a:latin typeface="Meiryo UI" panose="020B0604030504040204" pitchFamily="50" charset="-128"/>
                  <a:ea typeface="Meiryo UI" panose="020B0604030504040204" pitchFamily="50" charset="-128"/>
                </a:rPr>
                <a:t>海外連携</a:t>
              </a:r>
              <a:r>
                <a:rPr lang="en-US" altLang="ja-JP" sz="900" b="1"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ワーヘニンゲン大学、</a:t>
              </a:r>
              <a:r>
                <a:rPr lang="en-US" altLang="ja-JP" sz="900" dirty="0">
                  <a:latin typeface="Meiryo UI" panose="020B0604030504040204" pitchFamily="50" charset="-128"/>
                  <a:ea typeface="Meiryo UI" panose="020B0604030504040204" pitchFamily="50" charset="-128"/>
                </a:rPr>
                <a:t>JADS</a:t>
              </a:r>
              <a:r>
                <a:rPr lang="en-US" altLang="ja-JP" sz="900" baseline="300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（オランダ）、</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日越大学（ベトナム）と</a:t>
              </a:r>
              <a:r>
                <a:rPr lang="en-US" altLang="ja-JP" sz="900" dirty="0">
                  <a:latin typeface="Meiryo UI" panose="020B0604030504040204" pitchFamily="50" charset="-128"/>
                  <a:ea typeface="Meiryo UI" panose="020B0604030504040204" pitchFamily="50" charset="-128"/>
                </a:rPr>
                <a:t>IoP</a:t>
              </a:r>
              <a:r>
                <a:rPr lang="ja-JP" altLang="en-US" sz="900" dirty="0">
                  <a:latin typeface="Meiryo UI" panose="020B0604030504040204" pitchFamily="50" charset="-128"/>
                  <a:ea typeface="Meiryo UI" panose="020B0604030504040204" pitchFamily="50" charset="-128"/>
                </a:rPr>
                <a:t>を軸に連携予定</a:t>
              </a:r>
              <a:endParaRPr lang="en-US" altLang="ja-JP" sz="1000" dirty="0">
                <a:latin typeface="Meiryo UI" panose="020B0604030504040204" pitchFamily="50" charset="-128"/>
                <a:ea typeface="Meiryo UI" panose="020B0604030504040204" pitchFamily="50" charset="-128"/>
              </a:endParaRPr>
            </a:p>
          </p:txBody>
        </p:sp>
      </p:grpSp>
      <p:sp>
        <p:nvSpPr>
          <p:cNvPr id="1281" name="フローチャート: 処理 2295"/>
          <p:cNvSpPr/>
          <p:nvPr/>
        </p:nvSpPr>
        <p:spPr>
          <a:xfrm>
            <a:off x="2418634" y="2972965"/>
            <a:ext cx="216000" cy="2159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①</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grpSp>
        <p:nvGrpSpPr>
          <p:cNvPr id="1282" name="グループ化 2296"/>
          <p:cNvGrpSpPr/>
          <p:nvPr/>
        </p:nvGrpSpPr>
        <p:grpSpPr>
          <a:xfrm>
            <a:off x="5722914" y="5875912"/>
            <a:ext cx="893693" cy="856025"/>
            <a:chOff x="6159528" y="1674556"/>
            <a:chExt cx="5128234" cy="5367369"/>
          </a:xfrm>
        </p:grpSpPr>
        <p:pic>
          <p:nvPicPr>
            <p:cNvPr id="1283" name="図 218"/>
            <p:cNvPicPr>
              <a:picLocks noChangeAspect="1"/>
            </p:cNvPicPr>
            <p:nvPr/>
          </p:nvPicPr>
          <p:blipFill>
            <a:blip r:embed="rId3"/>
            <a:stretch>
              <a:fillRect/>
            </a:stretch>
          </p:blipFill>
          <p:spPr>
            <a:xfrm>
              <a:off x="6159528" y="2669106"/>
              <a:ext cx="5128234" cy="3410275"/>
            </a:xfrm>
            <a:prstGeom prst="rect">
              <a:avLst/>
            </a:prstGeom>
          </p:spPr>
        </p:pic>
        <p:pic>
          <p:nvPicPr>
            <p:cNvPr id="1284" name="Picture 20" descr="スマートフォンと手のイラスト"/>
            <p:cNvPicPr>
              <a:picLocks noChangeAspect="1" noChangeArrowheads="1"/>
            </p:cNvPicPr>
            <p:nvPr/>
          </p:nvPicPr>
          <p:blipFill>
            <a:blip r:embed="rId4"/>
            <a:stretch>
              <a:fillRect/>
            </a:stretch>
          </p:blipFill>
          <p:spPr>
            <a:xfrm>
              <a:off x="6377458" y="4944616"/>
              <a:ext cx="2786110" cy="2097309"/>
            </a:xfrm>
            <a:prstGeom prst="rect">
              <a:avLst/>
            </a:prstGeom>
            <a:noFill/>
          </p:spPr>
        </p:pic>
        <p:pic>
          <p:nvPicPr>
            <p:cNvPr id="1285" name="Picture 10"/>
            <p:cNvPicPr>
              <a:picLocks noChangeAspect="1" noChangeArrowheads="1"/>
            </p:cNvPicPr>
            <p:nvPr/>
          </p:nvPicPr>
          <p:blipFill>
            <a:blip r:embed="rId5"/>
            <a:stretch>
              <a:fillRect/>
            </a:stretch>
          </p:blipFill>
          <p:spPr>
            <a:xfrm rot="20313172" flipH="1">
              <a:off x="6292967" y="1674556"/>
              <a:ext cx="2092689" cy="1981706"/>
            </a:xfrm>
            <a:prstGeom prst="rect">
              <a:avLst/>
            </a:prstGeom>
            <a:noFill/>
          </p:spPr>
        </p:pic>
      </p:grpSp>
      <p:grpSp>
        <p:nvGrpSpPr>
          <p:cNvPr id="1286" name="グループ化 2300"/>
          <p:cNvGrpSpPr/>
          <p:nvPr/>
        </p:nvGrpSpPr>
        <p:grpSpPr>
          <a:xfrm>
            <a:off x="6598098" y="5940404"/>
            <a:ext cx="2456966" cy="793433"/>
            <a:chOff x="7497637" y="3430507"/>
            <a:chExt cx="2350022" cy="1195935"/>
          </a:xfrm>
        </p:grpSpPr>
        <p:sp>
          <p:nvSpPr>
            <p:cNvPr id="1287" name="角丸四角形 12"/>
            <p:cNvSpPr/>
            <p:nvPr/>
          </p:nvSpPr>
          <p:spPr>
            <a:xfrm>
              <a:off x="7525739" y="3430507"/>
              <a:ext cx="2202507" cy="1195935"/>
            </a:xfrm>
            <a:prstGeom prst="roundRect">
              <a:avLst>
                <a:gd name="adj" fmla="val 587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8" name="テキスト ボックス 225"/>
            <p:cNvSpPr txBox="1"/>
            <p:nvPr/>
          </p:nvSpPr>
          <p:spPr>
            <a:xfrm>
              <a:off x="7497637" y="3515909"/>
              <a:ext cx="2350022" cy="1090186"/>
            </a:xfrm>
            <a:prstGeom prst="rect">
              <a:avLst/>
            </a:prstGeom>
            <a:noFill/>
            <a:ln>
              <a:noFill/>
            </a:ln>
          </p:spPr>
          <p:txBody>
            <a:bodyPr wrap="square" rtlCol="0">
              <a:spAutoFit/>
            </a:bodyPr>
            <a:lstStyle/>
            <a:p>
              <a:r>
                <a:rPr lang="ja-JP" altLang="en-US" sz="900" b="1" dirty="0">
                  <a:latin typeface="Meiryo UI" panose="020B0604030504040204" pitchFamily="50" charset="-128"/>
                  <a:ea typeface="Meiryo UI" panose="020B0604030504040204" pitchFamily="50" charset="-128"/>
                </a:rPr>
                <a:t>・</a:t>
              </a:r>
              <a:r>
                <a:rPr lang="ja-JP" altLang="en-US" sz="900" b="1" dirty="0">
                  <a:solidFill>
                    <a:srgbClr val="FF0000"/>
                  </a:solidFill>
                  <a:latin typeface="Meiryo UI" panose="020B0604030504040204" pitchFamily="50" charset="-128"/>
                  <a:ea typeface="Meiryo UI" panose="020B0604030504040204" pitchFamily="50" charset="-128"/>
                </a:rPr>
                <a:t>北海道大学や九州大学に</a:t>
              </a:r>
              <a:r>
                <a:rPr lang="en-US" altLang="ja-JP" sz="900" b="1" dirty="0">
                  <a:solidFill>
                    <a:srgbClr val="FF0000"/>
                  </a:solidFill>
                  <a:latin typeface="Meiryo UI" panose="020B0604030504040204" pitchFamily="50" charset="-128"/>
                  <a:ea typeface="Meiryo UI" panose="020B0604030504040204" pitchFamily="50" charset="-128"/>
                </a:rPr>
                <a:t>IoP</a:t>
              </a:r>
              <a:r>
                <a:rPr lang="ja-JP" altLang="en-US" sz="900" b="1" dirty="0">
                  <a:solidFill>
                    <a:srgbClr val="FF0000"/>
                  </a:solidFill>
                  <a:latin typeface="Meiryo UI" panose="020B0604030504040204" pitchFamily="50" charset="-128"/>
                  <a:ea typeface="Meiryo UI" panose="020B0604030504040204" pitchFamily="50" charset="-128"/>
                </a:rPr>
                <a:t>共創センターの</a:t>
              </a:r>
              <a:endParaRPr lang="en-US" altLang="ja-JP" sz="900" b="1" dirty="0">
                <a:solidFill>
                  <a:srgbClr val="FF0000"/>
                </a:solidFill>
                <a:latin typeface="Meiryo UI" panose="020B0604030504040204" pitchFamily="50" charset="-128"/>
                <a:ea typeface="Meiryo UI" panose="020B0604030504040204" pitchFamily="50" charset="-128"/>
              </a:endParaRPr>
            </a:p>
            <a:p>
              <a:r>
                <a:rPr lang="en-US" altLang="ja-JP" sz="900" b="1" dirty="0">
                  <a:solidFill>
                    <a:srgbClr val="FF0000"/>
                  </a:solidFill>
                  <a:latin typeface="Meiryo UI" panose="020B0604030504040204" pitchFamily="50" charset="-128"/>
                  <a:ea typeface="Meiryo UI" panose="020B0604030504040204" pitchFamily="50" charset="-128"/>
                </a:rPr>
                <a:t>  </a:t>
              </a:r>
              <a:r>
                <a:rPr lang="ja-JP" altLang="en-US" sz="900" b="1" dirty="0">
                  <a:solidFill>
                    <a:srgbClr val="FF0000"/>
                  </a:solidFill>
                  <a:latin typeface="Meiryo UI" panose="020B0604030504040204" pitchFamily="50" charset="-128"/>
                  <a:ea typeface="Meiryo UI" panose="020B0604030504040204" pitchFamily="50" charset="-128"/>
                </a:rPr>
                <a:t>サテライト拠点を設置予定（</a:t>
              </a:r>
              <a:r>
                <a:rPr lang="en-US" altLang="ja-JP" sz="900" b="1" dirty="0">
                  <a:solidFill>
                    <a:srgbClr val="FF0000"/>
                  </a:solidFill>
                  <a:latin typeface="Meiryo UI" panose="020B0604030504040204" pitchFamily="50" charset="-128"/>
                  <a:ea typeface="Meiryo UI" panose="020B0604030504040204" pitchFamily="50" charset="-128"/>
                </a:rPr>
                <a:t>R5</a:t>
              </a:r>
              <a:r>
                <a:rPr lang="ja-JP" altLang="en-US" sz="900" b="1" dirty="0">
                  <a:solidFill>
                    <a:srgbClr val="FF0000"/>
                  </a:solidFill>
                  <a:latin typeface="Meiryo UI" panose="020B0604030504040204" pitchFamily="50" charset="-128"/>
                  <a:ea typeface="Meiryo UI" panose="020B0604030504040204" pitchFamily="50" charset="-128"/>
                </a:rPr>
                <a:t>～）</a:t>
              </a:r>
              <a:endParaRPr lang="en-US" altLang="ja-JP" sz="900" b="1" dirty="0">
                <a:solidFill>
                  <a:srgbClr val="FF0000"/>
                </a:solidFill>
                <a:latin typeface="Meiryo UI" panose="020B0604030504040204" pitchFamily="50" charset="-128"/>
                <a:ea typeface="Meiryo UI" panose="020B0604030504040204" pitchFamily="50" charset="-128"/>
              </a:endParaRPr>
            </a:p>
            <a:p>
              <a:pPr>
                <a:lnSpc>
                  <a:spcPts val="300"/>
                </a:lnSpc>
              </a:pP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・域外化・多作目化による研究開発を推進。</a:t>
              </a:r>
              <a:endParaRPr lang="en-US" altLang="ja-JP" sz="900" b="1" dirty="0">
                <a:latin typeface="Meiryo UI" panose="020B0604030504040204" pitchFamily="50" charset="-128"/>
                <a:ea typeface="Meiryo UI" panose="020B0604030504040204" pitchFamily="50" charset="-128"/>
              </a:endParaRPr>
            </a:p>
            <a:p>
              <a:pPr>
                <a:lnSpc>
                  <a:spcPts val="300"/>
                </a:lnSpc>
              </a:pP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・人材育成面でも相乗効果。</a:t>
              </a:r>
              <a:endParaRPr lang="en-US" altLang="ja-JP" sz="900" b="1" dirty="0">
                <a:latin typeface="Meiryo UI" panose="020B0604030504040204" pitchFamily="50" charset="-128"/>
                <a:ea typeface="Meiryo UI" panose="020B0604030504040204" pitchFamily="50" charset="-128"/>
              </a:endParaRPr>
            </a:p>
          </p:txBody>
        </p:sp>
      </p:grpSp>
      <p:sp>
        <p:nvSpPr>
          <p:cNvPr id="1289" name="テキスト ボックス 2303"/>
          <p:cNvSpPr txBox="1"/>
          <p:nvPr/>
        </p:nvSpPr>
        <p:spPr>
          <a:xfrm>
            <a:off x="2620150" y="4151373"/>
            <a:ext cx="3757512" cy="460772"/>
          </a:xfrm>
          <a:prstGeom prst="rect">
            <a:avLst/>
          </a:prstGeom>
          <a:noFill/>
          <a:ln>
            <a:noFill/>
          </a:ln>
        </p:spPr>
        <p:txBody>
          <a:bodyPr wrap="square" rtlCol="0">
            <a:spAutoFit/>
          </a:bodyPr>
          <a:lstStyle/>
          <a:p>
            <a:pPr algn="ctr"/>
            <a:r>
              <a:rPr lang="ja-JP" altLang="en-US" sz="1200" b="1" u="sng" dirty="0">
                <a:latin typeface="Meiryo UI" panose="020B0604030504040204" pitchFamily="50" charset="-128"/>
                <a:ea typeface="Meiryo UI" panose="020B0604030504040204" pitchFamily="50" charset="-128"/>
              </a:rPr>
              <a:t>大学全体の機能強化に繋がる</a:t>
            </a:r>
            <a:endParaRPr lang="en-US" altLang="ja-JP" sz="1200" b="1" u="sng" dirty="0">
              <a:latin typeface="Meiryo UI" panose="020B0604030504040204" pitchFamily="50" charset="-128"/>
              <a:ea typeface="Meiryo UI" panose="020B0604030504040204" pitchFamily="50" charset="-128"/>
            </a:endParaRPr>
          </a:p>
          <a:p>
            <a:pPr algn="ctr"/>
            <a:r>
              <a:rPr kumimoji="1" lang="ja-JP" altLang="en-US" sz="1200" b="1" u="sng" dirty="0">
                <a:solidFill>
                  <a:srgbClr val="FF0000"/>
                </a:solidFill>
                <a:latin typeface="Meiryo UI" panose="020B0604030504040204" pitchFamily="50" charset="-128"/>
                <a:ea typeface="Meiryo UI" panose="020B0604030504040204" pitchFamily="50" charset="-128"/>
              </a:rPr>
              <a:t>「地域課題解決 </a:t>
            </a:r>
            <a:r>
              <a:rPr kumimoji="1" lang="en-US" altLang="ja-JP" sz="1200" b="1" u="sng" dirty="0">
                <a:solidFill>
                  <a:srgbClr val="FF0000"/>
                </a:solidFill>
                <a:latin typeface="Meiryo UI" panose="020B0604030504040204" pitchFamily="50" charset="-128"/>
                <a:ea typeface="Meiryo UI" panose="020B0604030504040204" pitchFamily="50" charset="-128"/>
              </a:rPr>
              <a:t>× DX</a:t>
            </a:r>
            <a:r>
              <a:rPr kumimoji="1" lang="ja-JP" altLang="en-US" sz="1200" b="1" u="sng" dirty="0">
                <a:solidFill>
                  <a:srgbClr val="FF0000"/>
                </a:solidFill>
                <a:latin typeface="Meiryo UI" panose="020B0604030504040204" pitchFamily="50" charset="-128"/>
                <a:ea typeface="Meiryo UI" panose="020B0604030504040204" pitchFamily="50" charset="-128"/>
              </a:rPr>
              <a:t>」</a:t>
            </a:r>
            <a:r>
              <a:rPr kumimoji="1" lang="ja-JP" altLang="en-US" sz="1200" b="1" u="sng" dirty="0">
                <a:latin typeface="Meiryo UI" panose="020B0604030504040204" pitchFamily="50" charset="-128"/>
                <a:ea typeface="Meiryo UI" panose="020B0604030504040204" pitchFamily="50" charset="-128"/>
              </a:rPr>
              <a:t>モデルを構築</a:t>
            </a:r>
          </a:p>
        </p:txBody>
      </p:sp>
      <p:sp>
        <p:nvSpPr>
          <p:cNvPr id="1290" name="テキスト ボックス 2304"/>
          <p:cNvSpPr txBox="1"/>
          <p:nvPr/>
        </p:nvSpPr>
        <p:spPr>
          <a:xfrm>
            <a:off x="2579326" y="5327877"/>
            <a:ext cx="4037471" cy="523220"/>
          </a:xfrm>
          <a:prstGeom prst="rect">
            <a:avLst/>
          </a:prstGeom>
          <a:noFill/>
          <a:ln>
            <a:noFill/>
          </a:ln>
        </p:spPr>
        <p:txBody>
          <a:bodyPr wrap="square" rtlCol="0">
            <a:spAutoFit/>
          </a:bodyPr>
          <a:lstStyle/>
          <a:p>
            <a:pPr algn="ctr"/>
            <a:r>
              <a:rPr lang="en-US" altLang="ja-JP" sz="1400" b="1" u="sng" dirty="0">
                <a:solidFill>
                  <a:srgbClr val="FF0000"/>
                </a:solidFill>
                <a:latin typeface="Meiryo UI" panose="020B0604030504040204" pitchFamily="50" charset="-128"/>
                <a:ea typeface="Meiryo UI" panose="020B0604030504040204" pitchFamily="50" charset="-128"/>
              </a:rPr>
              <a:t>Super Regional University</a:t>
            </a:r>
            <a:r>
              <a:rPr lang="ja-JP" altLang="en-US" sz="1400" b="1" u="sng" dirty="0">
                <a:solidFill>
                  <a:srgbClr val="FF0000"/>
                </a:solidFill>
                <a:latin typeface="Meiryo UI" panose="020B0604030504040204" pitchFamily="50" charset="-128"/>
                <a:ea typeface="Meiryo UI" panose="020B0604030504040204" pitchFamily="50" charset="-128"/>
              </a:rPr>
              <a:t>（</a:t>
            </a:r>
            <a:r>
              <a:rPr lang="en-US" altLang="ja-JP" sz="1400" b="1" u="sng" dirty="0">
                <a:solidFill>
                  <a:srgbClr val="FF0000"/>
                </a:solidFill>
                <a:latin typeface="Meiryo UI" panose="020B0604030504040204" pitchFamily="50" charset="-128"/>
                <a:ea typeface="Meiryo UI" panose="020B0604030504040204" pitchFamily="50" charset="-128"/>
              </a:rPr>
              <a:t>SRU</a:t>
            </a:r>
            <a:r>
              <a:rPr lang="ja-JP" altLang="en-US" sz="1400" b="1" u="sng" dirty="0">
                <a:solidFill>
                  <a:srgbClr val="FF0000"/>
                </a:solidFill>
                <a:latin typeface="Meiryo UI" panose="020B0604030504040204" pitchFamily="50" charset="-128"/>
                <a:ea typeface="Meiryo UI" panose="020B0604030504040204" pitchFamily="50" charset="-128"/>
              </a:rPr>
              <a:t>）</a:t>
            </a:r>
            <a:endParaRPr lang="en-US" altLang="ja-JP" sz="1400" b="1" u="sng" dirty="0">
              <a:solidFill>
                <a:srgbClr val="FF0000"/>
              </a:solidFill>
              <a:latin typeface="Meiryo UI" panose="020B0604030504040204" pitchFamily="50" charset="-128"/>
              <a:ea typeface="Meiryo UI" panose="020B0604030504040204" pitchFamily="50" charset="-128"/>
            </a:endParaRPr>
          </a:p>
          <a:p>
            <a:pPr algn="ctr"/>
            <a:r>
              <a:rPr lang="ja-JP" altLang="en-US" sz="1400" b="1" u="sng" dirty="0">
                <a:solidFill>
                  <a:srgbClr val="FF0000"/>
                </a:solidFill>
                <a:latin typeface="Meiryo UI" panose="020B0604030504040204" pitchFamily="50" charset="-128"/>
                <a:ea typeface="Meiryo UI" panose="020B0604030504040204" pitchFamily="50" charset="-128"/>
              </a:rPr>
              <a:t>を目指す</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sp>
        <p:nvSpPr>
          <p:cNvPr id="1291" name="テキスト ボックス 2305"/>
          <p:cNvSpPr txBox="1"/>
          <p:nvPr/>
        </p:nvSpPr>
        <p:spPr>
          <a:xfrm rot="16200000">
            <a:off x="4249176" y="5085825"/>
            <a:ext cx="549987" cy="312511"/>
          </a:xfrm>
          <a:prstGeom prst="rect">
            <a:avLst/>
          </a:prstGeom>
          <a:noFill/>
          <a:ln>
            <a:noFill/>
          </a:ln>
        </p:spPr>
        <p:txBody>
          <a:bodyPr wrap="square" rtlCol="0">
            <a:spAutoFit/>
          </a:bodyPr>
          <a:lstStyle/>
          <a:p>
            <a:pPr algn="ctr"/>
            <a:r>
              <a:rPr lang="ja-JP" altLang="en-US" sz="1600" b="1" dirty="0">
                <a:solidFill>
                  <a:srgbClr val="FF0000"/>
                </a:solidFill>
                <a:latin typeface="Meiryo UI" panose="020B0604030504040204" pitchFamily="50" charset="-128"/>
                <a:ea typeface="Meiryo UI" panose="020B0604030504040204" pitchFamily="50" charset="-128"/>
              </a:rPr>
              <a:t>＝</a:t>
            </a:r>
            <a:endParaRPr lang="en-US" altLang="ja-JP" sz="1600" b="1" dirty="0">
              <a:solidFill>
                <a:srgbClr val="FF0000"/>
              </a:solidFill>
              <a:latin typeface="Meiryo UI" panose="020B0604030504040204" pitchFamily="50" charset="-128"/>
              <a:ea typeface="Meiryo UI" panose="020B0604030504040204" pitchFamily="50" charset="-128"/>
            </a:endParaRPr>
          </a:p>
        </p:txBody>
      </p:sp>
      <p:pic>
        <p:nvPicPr>
          <p:cNvPr id="1292" name="図 2306"/>
          <p:cNvPicPr>
            <a:picLocks noChangeAspect="1"/>
          </p:cNvPicPr>
          <p:nvPr/>
        </p:nvPicPr>
        <p:blipFill>
          <a:blip r:embed="rId6"/>
          <a:srcRect t="5414" r="597"/>
          <a:stretch>
            <a:fillRect/>
          </a:stretch>
        </p:blipFill>
        <p:spPr>
          <a:xfrm>
            <a:off x="5445113" y="3197206"/>
            <a:ext cx="1451316" cy="957914"/>
          </a:xfrm>
          <a:prstGeom prst="rect">
            <a:avLst/>
          </a:prstGeom>
        </p:spPr>
      </p:pic>
      <p:sp>
        <p:nvSpPr>
          <p:cNvPr id="1293" name="フローチャート: 処理 2307"/>
          <p:cNvSpPr/>
          <p:nvPr/>
        </p:nvSpPr>
        <p:spPr>
          <a:xfrm>
            <a:off x="5662290" y="5775018"/>
            <a:ext cx="1468091" cy="2159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u="sng" dirty="0">
                <a:solidFill>
                  <a:schemeClr val="tx1"/>
                </a:solidFill>
                <a:latin typeface="Meiryo UI" panose="020B0604030504040204" pitchFamily="50" charset="-128"/>
                <a:ea typeface="Meiryo UI" panose="020B0604030504040204" pitchFamily="50" charset="-128"/>
              </a:rPr>
              <a:t>サテライト拠点群の形成</a:t>
            </a:r>
            <a:endParaRPr kumimoji="1" lang="en-US" altLang="ja-JP" sz="900" b="1" u="sng" dirty="0">
              <a:solidFill>
                <a:schemeClr val="tx1"/>
              </a:solidFill>
              <a:latin typeface="Meiryo UI" panose="020B0604030504040204" pitchFamily="50" charset="-128"/>
              <a:ea typeface="Meiryo UI" panose="020B0604030504040204" pitchFamily="50" charset="-128"/>
            </a:endParaRPr>
          </a:p>
        </p:txBody>
      </p:sp>
      <p:sp>
        <p:nvSpPr>
          <p:cNvPr id="1294" name="テキスト 2308"/>
          <p:cNvSpPr txBox="1"/>
          <p:nvPr/>
        </p:nvSpPr>
        <p:spPr>
          <a:xfrm>
            <a:off x="7102564" y="5740296"/>
            <a:ext cx="723546" cy="245328"/>
          </a:xfrm>
          <a:prstGeom prst="rect">
            <a:avLst/>
          </a:prstGeom>
          <a:solidFill>
            <a:srgbClr val="FF0000"/>
          </a:solidFill>
        </p:spPr>
        <p:txBody>
          <a:bodyPr wrap="square">
            <a:spAutoFit/>
          </a:bodyPr>
          <a:lstStyle/>
          <a:p>
            <a:pPr algn="ctr">
              <a:defRPr lang="ja-JP" altLang="en-US"/>
            </a:pPr>
            <a:r>
              <a:rPr lang="ja-JP" altLang="en-US" sz="1000" b="1" dirty="0">
                <a:solidFill>
                  <a:schemeClr val="bg1"/>
                </a:solidFill>
                <a:latin typeface="Meiryo UI" panose="020B0604030504040204" pitchFamily="50" charset="-128"/>
                <a:ea typeface="Meiryo UI" panose="020B0604030504040204" pitchFamily="50" charset="-128"/>
              </a:rPr>
              <a:t>展開枠</a:t>
            </a:r>
          </a:p>
        </p:txBody>
      </p:sp>
      <p:sp>
        <p:nvSpPr>
          <p:cNvPr id="1295" name="フローチャート: 代替処理 2310"/>
          <p:cNvSpPr/>
          <p:nvPr/>
        </p:nvSpPr>
        <p:spPr>
          <a:xfrm>
            <a:off x="3041426" y="1442565"/>
            <a:ext cx="1743224" cy="23948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36000" tIns="36000" rIns="36000" bIns="36000" rtlCol="0" anchor="t" anchorCtr="0"/>
          <a:lstStyle/>
          <a:p>
            <a:pPr algn="ctr"/>
            <a:r>
              <a:rPr lang="ja-JP" altLang="en-US" sz="1100" b="1" dirty="0">
                <a:solidFill>
                  <a:schemeClr val="bg1"/>
                </a:solidFill>
                <a:latin typeface="Meiryo UI" panose="020B0604030504040204" pitchFamily="50" charset="-128"/>
                <a:ea typeface="Meiryo UI" panose="020B0604030504040204" pitchFamily="50" charset="-128"/>
              </a:rPr>
              <a:t>学内外での新たな取組</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296" name="フローチャート: 代替処理 2311"/>
          <p:cNvSpPr/>
          <p:nvPr/>
        </p:nvSpPr>
        <p:spPr>
          <a:xfrm>
            <a:off x="193114" y="1534811"/>
            <a:ext cx="1681054" cy="230080"/>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36000" tIns="0" rIns="36000" bIns="0" rtlCol="0" anchor="ctr" anchorCtr="0"/>
          <a:lstStyle/>
          <a:p>
            <a:pPr algn="ctr"/>
            <a:r>
              <a:rPr lang="en-US" altLang="ja-JP" sz="1100" b="1" dirty="0">
                <a:solidFill>
                  <a:schemeClr val="bg1"/>
                </a:solidFill>
                <a:latin typeface="Meiryo UI" panose="020B0604030504040204" pitchFamily="50" charset="-128"/>
                <a:ea typeface="Meiryo UI" panose="020B0604030504040204" pitchFamily="50" charset="-128"/>
              </a:rPr>
              <a:t>IoP</a:t>
            </a:r>
            <a:r>
              <a:rPr lang="ja-JP" altLang="en-US" sz="1100" b="1" dirty="0">
                <a:solidFill>
                  <a:schemeClr val="bg1"/>
                </a:solidFill>
                <a:latin typeface="Meiryo UI" panose="020B0604030504040204" pitchFamily="50" charset="-128"/>
                <a:ea typeface="Meiryo UI" panose="020B0604030504040204" pitchFamily="50" charset="-128"/>
              </a:rPr>
              <a:t>の成果で組織改革</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297" name="スライド番号プレースホルダー 2312"/>
          <p:cNvSpPr/>
          <p:nvPr/>
        </p:nvSpPr>
        <p:spPr>
          <a:xfrm>
            <a:off x="7086600" y="6476731"/>
            <a:ext cx="2057400" cy="365125"/>
          </a:xfrm>
          <a:prstGeom prst="rect">
            <a:avLst/>
          </a:prstGeom>
        </p:spPr>
        <p:txBody>
          <a:bodyPr vert="horz" lIns="91440" tIns="45720" rIns="91440" bIns="45720" rtlCol="0" anchor="ctr"/>
          <a:lstStyle>
            <a:lvl1pPr algn="r">
              <a:defRPr sz="1600">
                <a:solidFill>
                  <a:schemeClr val="tx1"/>
                </a:solidFill>
                <a:latin typeface="Meiryo UI" panose="020B0604030504040204" pitchFamily="50" charset="-128"/>
                <a:ea typeface="Meiryo UI" panose="020B0604030504040204" pitchFamily="50" charset="-128"/>
              </a:defRPr>
            </a:lvl1pPr>
          </a:lstStyle>
          <a:p>
            <a:fld id="{2F143BD1-2DB3-4352-8591-6DD94F4E97F2}" type="slidenum">
              <a:rPr kumimoji="1" lang="ja-JP" altLang="en-US" smtClean="0"/>
              <a:t>5</a:t>
            </a:fld>
            <a:endParaRPr kumimoji="1" lang="ja-JP" altLang="en-US" dirty="0"/>
          </a:p>
        </p:txBody>
      </p:sp>
      <p:grpSp>
        <p:nvGrpSpPr>
          <p:cNvPr id="1298" name="グループ 2314"/>
          <p:cNvGrpSpPr/>
          <p:nvPr/>
        </p:nvGrpSpPr>
        <p:grpSpPr>
          <a:xfrm rot="20100000">
            <a:off x="2764956" y="1393772"/>
            <a:ext cx="700122" cy="229939"/>
            <a:chOff x="48893" y="2152809"/>
            <a:chExt cx="700122" cy="229939"/>
          </a:xfrm>
        </p:grpSpPr>
        <p:sp>
          <p:nvSpPr>
            <p:cNvPr id="1299" name="図形 132"/>
            <p:cNvSpPr/>
            <p:nvPr/>
          </p:nvSpPr>
          <p:spPr>
            <a:xfrm>
              <a:off x="48893" y="2205044"/>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p>
          </p:txBody>
        </p:sp>
        <p:sp>
          <p:nvSpPr>
            <p:cNvPr id="1300" name="テキスト 133"/>
            <p:cNvSpPr txBox="1"/>
            <p:nvPr/>
          </p:nvSpPr>
          <p:spPr>
            <a:xfrm>
              <a:off x="83631" y="2152809"/>
              <a:ext cx="665384" cy="229939"/>
            </a:xfrm>
            <a:prstGeom prst="rect">
              <a:avLst/>
            </a:prstGeom>
          </p:spPr>
          <p:txBody>
            <a:bodyPr wrap="none">
              <a:spAutoFit/>
            </a:bodyPr>
            <a:lstStyle/>
            <a:p>
              <a:pPr>
                <a:defRPr lang="ja-JP" altLang="en-US"/>
              </a:pPr>
              <a:r>
                <a:rPr lang="ja-JP" altLang="en-US" sz="900" b="1" dirty="0">
                  <a:solidFill>
                    <a:schemeClr val="bg1"/>
                  </a:solidFill>
                  <a:latin typeface="+mn-ea"/>
                </a:rPr>
                <a:t>ポイント１</a:t>
              </a:r>
            </a:p>
          </p:txBody>
        </p:sp>
      </p:grpSp>
      <p:grpSp>
        <p:nvGrpSpPr>
          <p:cNvPr id="1301" name="グループ 2320"/>
          <p:cNvGrpSpPr/>
          <p:nvPr/>
        </p:nvGrpSpPr>
        <p:grpSpPr>
          <a:xfrm rot="20100000">
            <a:off x="444292" y="2350739"/>
            <a:ext cx="682581" cy="230832"/>
            <a:chOff x="62313" y="2123591"/>
            <a:chExt cx="682581" cy="230832"/>
          </a:xfrm>
        </p:grpSpPr>
        <p:sp>
          <p:nvSpPr>
            <p:cNvPr id="1302" name="図形 132"/>
            <p:cNvSpPr/>
            <p:nvPr/>
          </p:nvSpPr>
          <p:spPr>
            <a:xfrm>
              <a:off x="62313" y="2176269"/>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p>
          </p:txBody>
        </p:sp>
        <p:sp>
          <p:nvSpPr>
            <p:cNvPr id="1303" name="テキスト 133"/>
            <p:cNvSpPr txBox="1"/>
            <p:nvPr/>
          </p:nvSpPr>
          <p:spPr>
            <a:xfrm>
              <a:off x="114593" y="2123591"/>
              <a:ext cx="630301" cy="230832"/>
            </a:xfrm>
            <a:prstGeom prst="rect">
              <a:avLst/>
            </a:prstGeom>
          </p:spPr>
          <p:txBody>
            <a:bodyPr wrap="none">
              <a:spAutoFit/>
            </a:bodyPr>
            <a:lstStyle/>
            <a:p>
              <a:pPr>
                <a:defRPr lang="ja-JP" altLang="en-US"/>
              </a:pPr>
              <a:r>
                <a:rPr lang="ja-JP" altLang="en-US" sz="900" b="1" dirty="0">
                  <a:solidFill>
                    <a:schemeClr val="bg1"/>
                  </a:solidFill>
                  <a:latin typeface="+mn-ea"/>
                </a:rPr>
                <a:t>ポイント</a:t>
              </a:r>
              <a:r>
                <a:rPr lang="en-US" altLang="ja-JP" sz="900" b="1" dirty="0">
                  <a:solidFill>
                    <a:schemeClr val="bg1"/>
                  </a:solidFill>
                  <a:latin typeface="+mn-ea"/>
                </a:rPr>
                <a:t>3</a:t>
              </a:r>
              <a:endParaRPr lang="ja-JP" altLang="en-US" sz="900" b="1" dirty="0">
                <a:solidFill>
                  <a:schemeClr val="bg1"/>
                </a:solidFill>
                <a:latin typeface="+mn-ea"/>
              </a:endParaRPr>
            </a:p>
          </p:txBody>
        </p:sp>
      </p:grpSp>
      <p:grpSp>
        <p:nvGrpSpPr>
          <p:cNvPr id="1304" name="グループ化 2323"/>
          <p:cNvGrpSpPr/>
          <p:nvPr/>
        </p:nvGrpSpPr>
        <p:grpSpPr>
          <a:xfrm>
            <a:off x="226508" y="4954116"/>
            <a:ext cx="2585859" cy="1798695"/>
            <a:chOff x="315827" y="3671096"/>
            <a:chExt cx="2370331" cy="771353"/>
          </a:xfrm>
        </p:grpSpPr>
        <p:sp>
          <p:nvSpPr>
            <p:cNvPr id="1305" name="角丸四角形 12"/>
            <p:cNvSpPr/>
            <p:nvPr/>
          </p:nvSpPr>
          <p:spPr>
            <a:xfrm>
              <a:off x="315827" y="3671096"/>
              <a:ext cx="2370331" cy="771353"/>
            </a:xfrm>
            <a:prstGeom prst="roundRect">
              <a:avLst>
                <a:gd name="adj" fmla="val 587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06" name="テキスト ボックス 184"/>
            <p:cNvSpPr txBox="1"/>
            <p:nvPr/>
          </p:nvSpPr>
          <p:spPr>
            <a:xfrm>
              <a:off x="339280" y="4004592"/>
              <a:ext cx="2323424" cy="423459"/>
            </a:xfrm>
            <a:prstGeom prst="rect">
              <a:avLst/>
            </a:prstGeom>
            <a:noFill/>
            <a:ln>
              <a:noFill/>
            </a:ln>
          </p:spPr>
          <p:txBody>
            <a:bodyPr wrap="square" rtlCol="0">
              <a:spAutoFit/>
            </a:bodyPr>
            <a:lstStyle/>
            <a:p>
              <a:pPr fontAlgn="base"/>
              <a:r>
                <a:rPr lang="ja-JP" altLang="en-US" sz="900" b="1" u="sng" dirty="0">
                  <a:latin typeface="Meiryo UI" panose="020B0604030504040204" pitchFamily="50" charset="-128"/>
                  <a:ea typeface="Meiryo UI" panose="020B0604030504040204" pitchFamily="50" charset="-128"/>
                </a:rPr>
                <a:t>「</a:t>
              </a:r>
              <a:r>
                <a:rPr lang="ja-JP" altLang="en-US" sz="900" b="1" u="sng" dirty="0">
                  <a:solidFill>
                    <a:srgbClr val="FF0000"/>
                  </a:solidFill>
                  <a:latin typeface="Meiryo UI" panose="020B0604030504040204" pitchFamily="50" charset="-128"/>
                  <a:ea typeface="Meiryo UI" panose="020B0604030504040204" pitchFamily="50" charset="-128"/>
                </a:rPr>
                <a:t>新</a:t>
              </a:r>
              <a:r>
                <a:rPr lang="ja-JP" altLang="en-US" sz="900" b="1" u="sng" dirty="0">
                  <a:latin typeface="Meiryo UI" panose="020B0604030504040204" pitchFamily="50" charset="-128"/>
                  <a:ea typeface="Meiryo UI" panose="020B0604030504040204" pitchFamily="50" charset="-128"/>
                </a:rPr>
                <a:t>農林海洋科学専攻」を計画</a:t>
              </a:r>
              <a:endParaRPr lang="en-US" altLang="ja-JP" sz="900" b="1" u="sng" dirty="0">
                <a:latin typeface="Meiryo UI" panose="020B0604030504040204" pitchFamily="50" charset="-128"/>
                <a:ea typeface="Meiryo UI" panose="020B0604030504040204" pitchFamily="50" charset="-128"/>
              </a:endParaRPr>
            </a:p>
            <a:p>
              <a:pPr fontAlgn="base">
                <a:lnSpc>
                  <a:spcPts val="500"/>
                </a:lnSpc>
              </a:pPr>
              <a:endParaRPr lang="en-US" altLang="ja-JP" sz="900" dirty="0">
                <a:latin typeface="Meiryo UI" panose="020B0604030504040204" pitchFamily="50" charset="-128"/>
                <a:ea typeface="Meiryo UI" panose="020B0604030504040204" pitchFamily="50" charset="-128"/>
              </a:endParaRPr>
            </a:p>
            <a:p>
              <a:pPr fontAlgn="base"/>
              <a:r>
                <a:rPr lang="ja-JP" altLang="en-US" sz="900" dirty="0">
                  <a:latin typeface="Meiryo UI" panose="020B0604030504040204" pitchFamily="50" charset="-128"/>
                  <a:ea typeface="Meiryo UI" panose="020B0604030504040204" pitchFamily="50" charset="-128"/>
                </a:rPr>
                <a:t>・学部改組の専門教育をさらに深化</a:t>
              </a:r>
            </a:p>
            <a:p>
              <a:pPr fontAlgn="base"/>
              <a:r>
                <a:rPr lang="ja-JP" altLang="en-US" sz="900" dirty="0">
                  <a:solidFill>
                    <a:srgbClr val="FF0000"/>
                  </a:solidFill>
                  <a:latin typeface="Meiryo UI" panose="020B0604030504040204" pitchFamily="50" charset="-128"/>
                  <a:ea typeface="Meiryo UI" panose="020B0604030504040204" pitchFamily="50" charset="-128"/>
                </a:rPr>
                <a:t>・</a:t>
              </a:r>
              <a:r>
                <a:rPr lang="ja-JP" altLang="en-US" sz="900" b="1" u="sng" dirty="0">
                  <a:solidFill>
                    <a:srgbClr val="FF0000"/>
                  </a:solidFill>
                  <a:latin typeface="Meiryo UI" panose="020B0604030504040204" pitchFamily="50" charset="-128"/>
                  <a:ea typeface="Meiryo UI" panose="020B0604030504040204" pitchFamily="50" charset="-128"/>
                </a:rPr>
                <a:t>展開枠から新たに取り組む研究（サステイナブル</a:t>
              </a:r>
              <a:endParaRPr lang="en-US" altLang="ja-JP" sz="900" b="1" u="sng" dirty="0">
                <a:solidFill>
                  <a:srgbClr val="FF0000"/>
                </a:solidFill>
                <a:latin typeface="Meiryo UI" panose="020B0604030504040204" pitchFamily="50" charset="-128"/>
                <a:ea typeface="Meiryo UI" panose="020B0604030504040204" pitchFamily="50" charset="-128"/>
              </a:endParaRPr>
            </a:p>
            <a:p>
              <a:pPr fontAlgn="base"/>
              <a:r>
                <a:rPr lang="en-US" altLang="ja-JP" sz="900" i="1" dirty="0">
                  <a:solidFill>
                    <a:srgbClr val="FF0000"/>
                  </a:solidFill>
                  <a:latin typeface="Meiryo UI" panose="020B0604030504040204" pitchFamily="50" charset="-128"/>
                  <a:ea typeface="Meiryo UI" panose="020B0604030504040204" pitchFamily="50" charset="-128"/>
                </a:rPr>
                <a:t> </a:t>
              </a:r>
              <a:r>
                <a:rPr lang="ja-JP" altLang="en-US" sz="900" b="1" u="sng" dirty="0">
                  <a:solidFill>
                    <a:srgbClr val="FF0000"/>
                  </a:solidFill>
                  <a:latin typeface="Meiryo UI" panose="020B0604030504040204" pitchFamily="50" charset="-128"/>
                  <a:ea typeface="Meiryo UI" panose="020B0604030504040204" pitchFamily="50" charset="-128"/>
                </a:rPr>
                <a:t>分野）を教育に反映</a:t>
              </a:r>
            </a:p>
            <a:p>
              <a:pPr fontAlgn="base"/>
              <a:r>
                <a:rPr lang="ja-JP" altLang="en-US" sz="900" b="1" dirty="0">
                  <a:solidFill>
                    <a:srgbClr val="FF0000"/>
                  </a:solidFill>
                  <a:latin typeface="Meiryo UI" panose="020B0604030504040204" pitchFamily="50" charset="-128"/>
                  <a:ea typeface="Meiryo UI" panose="020B0604030504040204" pitchFamily="50" charset="-128"/>
                </a:rPr>
                <a:t> </a:t>
              </a:r>
              <a:r>
                <a:rPr lang="en-US" altLang="ja-JP" sz="900" b="1" u="sng" dirty="0">
                  <a:solidFill>
                    <a:srgbClr val="FF0000"/>
                  </a:solidFill>
                  <a:latin typeface="Meiryo UI" panose="020B0604030504040204" pitchFamily="50" charset="-128"/>
                  <a:ea typeface="Meiryo UI" panose="020B0604030504040204" pitchFamily="50" charset="-128"/>
                </a:rPr>
                <a:t>DS</a:t>
              </a:r>
              <a:r>
                <a:rPr lang="ja-JP" altLang="en-US" sz="900" b="1" u="sng" dirty="0">
                  <a:solidFill>
                    <a:srgbClr val="FF0000"/>
                  </a:solidFill>
                  <a:latin typeface="Meiryo UI" panose="020B0604030504040204" pitchFamily="50" charset="-128"/>
                  <a:ea typeface="Meiryo UI" panose="020B0604030504040204" pitchFamily="50" charset="-128"/>
                </a:rPr>
                <a:t>・サステイナブル教育を他大学と連携して実施</a:t>
              </a:r>
              <a:endParaRPr lang="en-US" altLang="ja-JP" sz="900" b="1" u="sng" dirty="0">
                <a:solidFill>
                  <a:srgbClr val="FF0000"/>
                </a:solidFill>
                <a:latin typeface="Meiryo UI" panose="020B0604030504040204" pitchFamily="50" charset="-128"/>
                <a:ea typeface="Meiryo UI" panose="020B0604030504040204" pitchFamily="50" charset="-128"/>
              </a:endParaRPr>
            </a:p>
            <a:p>
              <a:pPr fontAlgn="base"/>
              <a:r>
                <a:rPr lang="ja-JP" altLang="en-US" sz="900" dirty="0">
                  <a:latin typeface="Meiryo UI" panose="020B0604030504040204" pitchFamily="50" charset="-128"/>
                  <a:ea typeface="Meiryo UI" panose="020B0604030504040204" pitchFamily="50" charset="-128"/>
                </a:rPr>
                <a:t>・</a:t>
              </a:r>
              <a:r>
                <a:rPr lang="en-US" altLang="ja-JP" sz="900" u="sng" dirty="0">
                  <a:latin typeface="Meiryo UI" panose="020B0604030504040204" pitchFamily="50" charset="-128"/>
                  <a:ea typeface="Meiryo UI" panose="020B0604030504040204" pitchFamily="50" charset="-128"/>
                </a:rPr>
                <a:t>DX</a:t>
              </a:r>
              <a:r>
                <a:rPr lang="ja-JP" altLang="en-US" sz="900" u="sng" dirty="0">
                  <a:latin typeface="Meiryo UI" panose="020B0604030504040204" pitchFamily="50" charset="-128"/>
                  <a:ea typeface="Meiryo UI" panose="020B0604030504040204" pitchFamily="50" charset="-128"/>
                </a:rPr>
                <a:t>に対応できる高度専門人材の育成を目指す</a:t>
              </a:r>
            </a:p>
          </p:txBody>
        </p:sp>
      </p:grpSp>
      <p:pic>
        <p:nvPicPr>
          <p:cNvPr id="1307" name="グラフィックス 2326" descr="卒業式用の角帽"/>
          <p:cNvPicPr>
            <a:picLocks noChangeAspect="1"/>
          </p:cNvPicPr>
          <p:nvPr/>
        </p:nvPicPr>
        <p:blipFill>
          <a:blip r:embed="rId7"/>
          <a:stretch>
            <a:fillRect/>
          </a:stretch>
        </p:blipFill>
        <p:spPr>
          <a:xfrm>
            <a:off x="182128" y="4552366"/>
            <a:ext cx="630197" cy="630197"/>
          </a:xfrm>
          <a:prstGeom prst="rect">
            <a:avLst/>
          </a:prstGeom>
        </p:spPr>
      </p:pic>
      <p:sp>
        <p:nvSpPr>
          <p:cNvPr id="1308" name="フローチャート: 処理 2331"/>
          <p:cNvSpPr/>
          <p:nvPr/>
        </p:nvSpPr>
        <p:spPr>
          <a:xfrm>
            <a:off x="5313826" y="2956594"/>
            <a:ext cx="1831372" cy="2159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u="sng" dirty="0">
                <a:solidFill>
                  <a:schemeClr val="tx1"/>
                </a:solidFill>
                <a:latin typeface="Meiryo UI" panose="020B0604030504040204" pitchFamily="50" charset="-128"/>
                <a:ea typeface="Meiryo UI" panose="020B0604030504040204" pitchFamily="50" charset="-128"/>
              </a:rPr>
              <a:t>トップレベル人材・海外連携</a:t>
            </a:r>
            <a:endParaRPr lang="en-US" altLang="ja-JP" sz="1000" b="1" u="sng" dirty="0">
              <a:solidFill>
                <a:schemeClr val="tx1"/>
              </a:solidFill>
              <a:latin typeface="Meiryo UI" panose="020B0604030504040204" pitchFamily="50" charset="-128"/>
              <a:ea typeface="Meiryo UI" panose="020B0604030504040204" pitchFamily="50" charset="-128"/>
            </a:endParaRPr>
          </a:p>
        </p:txBody>
      </p:sp>
      <p:sp>
        <p:nvSpPr>
          <p:cNvPr id="1309" name="テキスト 2332"/>
          <p:cNvSpPr txBox="1"/>
          <p:nvPr/>
        </p:nvSpPr>
        <p:spPr>
          <a:xfrm>
            <a:off x="6979970" y="2950244"/>
            <a:ext cx="689646" cy="245328"/>
          </a:xfrm>
          <a:prstGeom prst="rect">
            <a:avLst/>
          </a:prstGeom>
          <a:solidFill>
            <a:srgbClr val="FF0000"/>
          </a:solidFill>
        </p:spPr>
        <p:txBody>
          <a:bodyPr wrap="square">
            <a:spAutoFit/>
          </a:bodyPr>
          <a:lstStyle/>
          <a:p>
            <a:pPr algn="ctr">
              <a:defRPr lang="ja-JP" altLang="en-US"/>
            </a:pPr>
            <a:r>
              <a:rPr lang="ja-JP" altLang="en-US" sz="1000" b="1" dirty="0">
                <a:solidFill>
                  <a:schemeClr val="bg1"/>
                </a:solidFill>
                <a:latin typeface="Meiryo UI" panose="020B0604030504040204" pitchFamily="50" charset="-128"/>
                <a:ea typeface="Meiryo UI" panose="020B0604030504040204" pitchFamily="50" charset="-128"/>
              </a:rPr>
              <a:t>展開枠</a:t>
            </a:r>
          </a:p>
        </p:txBody>
      </p:sp>
      <p:pic>
        <p:nvPicPr>
          <p:cNvPr id="1310" name="図 2333"/>
          <p:cNvPicPr>
            <a:picLocks noChangeAspect="1" noChangeArrowheads="1"/>
          </p:cNvPicPr>
          <p:nvPr/>
        </p:nvPicPr>
        <p:blipFill>
          <a:blip r:embed="rId8"/>
          <a:stretch>
            <a:fillRect/>
          </a:stretch>
        </p:blipFill>
        <p:spPr>
          <a:xfrm>
            <a:off x="4116034" y="5866449"/>
            <a:ext cx="877155" cy="885724"/>
          </a:xfrm>
          <a:prstGeom prst="rect">
            <a:avLst/>
          </a:prstGeom>
          <a:noFill/>
        </p:spPr>
      </p:pic>
      <p:sp>
        <p:nvSpPr>
          <p:cNvPr id="1311" name="テキスト ボックス 2334"/>
          <p:cNvSpPr txBox="1"/>
          <p:nvPr/>
        </p:nvSpPr>
        <p:spPr>
          <a:xfrm>
            <a:off x="249375" y="5006472"/>
            <a:ext cx="2576542" cy="507831"/>
          </a:xfrm>
          <a:prstGeom prst="rect">
            <a:avLst/>
          </a:prstGeom>
          <a:noFill/>
          <a:ln>
            <a:noFill/>
          </a:ln>
        </p:spPr>
        <p:txBody>
          <a:bodyPr wrap="square" rtlCol="0">
            <a:spAutoFit/>
          </a:bodyPr>
          <a:lstStyle/>
          <a:p>
            <a:pPr fontAlgn="base"/>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学部改組</a:t>
            </a:r>
            <a:r>
              <a:rPr lang="en-US" altLang="ja-JP" sz="900" dirty="0">
                <a:latin typeface="Meiryo UI" panose="020B0604030504040204" pitchFamily="50" charset="-128"/>
                <a:ea typeface="Meiryo UI" panose="020B0604030504040204" pitchFamily="50" charset="-128"/>
              </a:rPr>
              <a:t>】</a:t>
            </a:r>
          </a:p>
          <a:p>
            <a:pPr fontAlgn="base"/>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IoP</a:t>
            </a:r>
            <a:r>
              <a:rPr lang="ja-JP" altLang="en-US" sz="900" dirty="0">
                <a:latin typeface="Meiryo UI" panose="020B0604030504040204" pitchFamily="50" charset="-128"/>
                <a:ea typeface="Meiryo UI" panose="020B0604030504040204" pitchFamily="50" charset="-128"/>
              </a:rPr>
              <a:t>を体系的に学べる教育プログラムが完成</a:t>
            </a:r>
            <a:endParaRPr lang="en-US" altLang="ja-JP" sz="900" dirty="0">
              <a:latin typeface="Meiryo UI" panose="020B0604030504040204" pitchFamily="50" charset="-128"/>
              <a:ea typeface="Meiryo UI" panose="020B0604030504040204" pitchFamily="50" charset="-128"/>
            </a:endParaRPr>
          </a:p>
          <a:p>
            <a:pPr fontAlgn="base"/>
            <a:r>
              <a:rPr lang="ja-JP" altLang="en-US" sz="900" dirty="0">
                <a:latin typeface="Meiryo UI" panose="020B0604030504040204" pitchFamily="50" charset="-128"/>
                <a:ea typeface="Meiryo UI" panose="020B0604030504040204" pitchFamily="50" charset="-128"/>
              </a:rPr>
              <a:t>　・地域ニーズに応える地域枠の新設</a:t>
            </a:r>
            <a:endParaRPr lang="en-US" altLang="ja-JP" sz="900" dirty="0">
              <a:latin typeface="Meiryo UI" panose="020B0604030504040204" pitchFamily="50" charset="-128"/>
              <a:ea typeface="Meiryo UI" panose="020B0604030504040204" pitchFamily="50" charset="-128"/>
            </a:endParaRPr>
          </a:p>
        </p:txBody>
      </p:sp>
      <p:sp>
        <p:nvSpPr>
          <p:cNvPr id="1312" name="下矢印 2335"/>
          <p:cNvSpPr>
            <a:spLocks noChangeArrowheads="1"/>
          </p:cNvSpPr>
          <p:nvPr/>
        </p:nvSpPr>
        <p:spPr>
          <a:xfrm>
            <a:off x="743975" y="5498703"/>
            <a:ext cx="280988" cy="231474"/>
          </a:xfrm>
          <a:prstGeom prst="downArrow">
            <a:avLst>
              <a:gd name="adj1" fmla="val 34991"/>
              <a:gd name="adj2" fmla="val 39235"/>
            </a:avLst>
          </a:prstGeom>
          <a:solidFill>
            <a:srgbClr val="FF0000"/>
          </a:solidFill>
          <a:ln w="12700" cap="flat">
            <a:solidFill>
              <a:srgbClr val="FF0000"/>
            </a:solidFill>
            <a:prstDash val="solid"/>
            <a:miter/>
            <a:headEnd type="none" w="med" len="med"/>
            <a:tailEnd type="none" w="med" len="med"/>
          </a:ln>
        </p:spPr>
        <p:txBody>
          <a:bodyPr vert="horz" wrap="square" anchor="ctr"/>
          <a:lstStyle/>
          <a:p>
            <a:pPr algn="ctr" fontAlgn="base" latinLnBrk="0"/>
            <a:endParaRPr lang="ja-JP" altLang="en-US">
              <a:solidFill>
                <a:srgbClr val="FFFFFF"/>
              </a:solidFill>
              <a:effectLst/>
            </a:endParaRPr>
          </a:p>
        </p:txBody>
      </p:sp>
      <p:sp>
        <p:nvSpPr>
          <p:cNvPr id="1313" name="テキスト ボックス 2336"/>
          <p:cNvSpPr txBox="1"/>
          <p:nvPr/>
        </p:nvSpPr>
        <p:spPr>
          <a:xfrm>
            <a:off x="988892" y="5501592"/>
            <a:ext cx="1746278" cy="215444"/>
          </a:xfrm>
          <a:prstGeom prst="rect">
            <a:avLst/>
          </a:prstGeom>
          <a:noFill/>
          <a:ln>
            <a:noFill/>
          </a:ln>
        </p:spPr>
        <p:txBody>
          <a:bodyPr wrap="square" rtlCol="0">
            <a:spAutoFit/>
          </a:bodyPr>
          <a:lstStyle/>
          <a:p>
            <a:pPr fontAlgn="base"/>
            <a:r>
              <a:rPr lang="ja-JP" altLang="en-US" sz="800" dirty="0">
                <a:latin typeface="Meiryo UI" panose="020B0604030504040204" pitchFamily="50" charset="-128"/>
                <a:ea typeface="Meiryo UI" panose="020B0604030504040204" pitchFamily="50" charset="-128"/>
              </a:rPr>
              <a:t>「学部改組</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展開枠」で大学院改革</a:t>
            </a:r>
            <a:endParaRPr lang="en-US" altLang="ja-JP" sz="800" dirty="0">
              <a:latin typeface="Meiryo UI" panose="020B0604030504040204" pitchFamily="50" charset="-128"/>
              <a:ea typeface="Meiryo UI" panose="020B0604030504040204" pitchFamily="50" charset="-128"/>
            </a:endParaRPr>
          </a:p>
        </p:txBody>
      </p:sp>
      <p:sp>
        <p:nvSpPr>
          <p:cNvPr id="1314" name="四角形: 角を丸くする 2337"/>
          <p:cNvSpPr>
            <a:spLocks noChangeArrowheads="1"/>
          </p:cNvSpPr>
          <p:nvPr/>
        </p:nvSpPr>
        <p:spPr>
          <a:xfrm>
            <a:off x="6740103" y="5293935"/>
            <a:ext cx="2842812" cy="325592"/>
          </a:xfrm>
          <a:prstGeom prst="roundRect">
            <a:avLst>
              <a:gd name="adj" fmla="val 0"/>
            </a:avLst>
          </a:prstGeom>
          <a:noFill/>
          <a:ln cap="flat">
            <a:prstDash val="dash"/>
            <a:headEnd type="none" w="med" len="med"/>
            <a:tailEnd type="none" w="med" len="med"/>
          </a:ln>
        </p:spPr>
        <p:txBody>
          <a:bodyPr vert="horz" wrap="square" lIns="33231" tIns="33231" rIns="33231" bIns="33231" anchor="ctr"/>
          <a:lstStyle/>
          <a:p>
            <a:pPr fontAlgn="base"/>
            <a:r>
              <a:rPr lang="en-US" altLang="ja-JP" sz="700" dirty="0">
                <a:latin typeface="Meiryo UI" pitchFamily="55" charset="-128"/>
                <a:ea typeface="Meiryo UI" pitchFamily="55" charset="-128"/>
              </a:rPr>
              <a:t>※ JADS</a:t>
            </a:r>
            <a:r>
              <a:rPr lang="ja-JP" altLang="en-US" sz="700" dirty="0">
                <a:latin typeface="Meiryo UI" pitchFamily="55" charset="-128"/>
                <a:ea typeface="Meiryo UI" pitchFamily="55" charset="-128"/>
              </a:rPr>
              <a:t>：</a:t>
            </a:r>
            <a:r>
              <a:rPr lang="en-US" altLang="ja-JP" sz="700" dirty="0" err="1">
                <a:latin typeface="Meiryo UI" pitchFamily="55" charset="-128"/>
                <a:ea typeface="Meiryo UI" pitchFamily="55" charset="-128"/>
              </a:rPr>
              <a:t>Jheronimus</a:t>
            </a:r>
            <a:r>
              <a:rPr lang="en-US" altLang="ja-JP" sz="700" dirty="0">
                <a:latin typeface="Meiryo UI" pitchFamily="55" charset="-128"/>
                <a:ea typeface="Meiryo UI" pitchFamily="55" charset="-128"/>
              </a:rPr>
              <a:t> Academy of Data Science</a:t>
            </a:r>
            <a:r>
              <a:rPr lang="ja-JP" altLang="en-US" sz="700" dirty="0">
                <a:latin typeface="Meiryo UI" pitchFamily="55" charset="-128"/>
                <a:ea typeface="Meiryo UI" pitchFamily="55" charset="-128"/>
              </a:rPr>
              <a:t>の略</a:t>
            </a:r>
            <a:endParaRPr lang="en-US" altLang="ja-JP" sz="700" dirty="0">
              <a:latin typeface="Meiryo UI" pitchFamily="55" charset="-128"/>
              <a:ea typeface="Meiryo UI" pitchFamily="55" charset="-128"/>
            </a:endParaRPr>
          </a:p>
          <a:p>
            <a:pPr fontAlgn="base"/>
            <a:r>
              <a:rPr lang="ja-JP" altLang="en-US" sz="700" dirty="0">
                <a:latin typeface="Meiryo UI" pitchFamily="55" charset="-128"/>
                <a:ea typeface="Meiryo UI" pitchFamily="55" charset="-128"/>
              </a:rPr>
              <a:t>　  オランダの</a:t>
            </a:r>
            <a:r>
              <a:rPr lang="en-US" altLang="ja-JP" sz="700" dirty="0">
                <a:latin typeface="Meiryo UI" pitchFamily="55" charset="-128"/>
                <a:ea typeface="Meiryo UI" pitchFamily="55" charset="-128"/>
              </a:rPr>
              <a:t>2</a:t>
            </a:r>
            <a:r>
              <a:rPr lang="ja-JP" altLang="en-US" sz="700" dirty="0">
                <a:latin typeface="Meiryo UI" pitchFamily="55" charset="-128"/>
                <a:ea typeface="Meiryo UI" pitchFamily="55" charset="-128"/>
              </a:rPr>
              <a:t>大学（アイントホーフェン工科大、ティルブルフ大）</a:t>
            </a:r>
            <a:endParaRPr lang="en-US" altLang="ja-JP" sz="700" dirty="0">
              <a:latin typeface="Meiryo UI" pitchFamily="55" charset="-128"/>
              <a:ea typeface="Meiryo UI" pitchFamily="55" charset="-128"/>
            </a:endParaRPr>
          </a:p>
          <a:p>
            <a:pPr fontAlgn="base"/>
            <a:r>
              <a:rPr lang="ja-JP" altLang="en-US" sz="700" dirty="0">
                <a:latin typeface="Meiryo UI" pitchFamily="55" charset="-128"/>
                <a:ea typeface="Meiryo UI" pitchFamily="55" charset="-128"/>
              </a:rPr>
              <a:t>　  ２地域（北ブラバント州、スヘルトーンヘンボス）</a:t>
            </a:r>
            <a:endParaRPr lang="en-US" altLang="ja-JP" sz="700" dirty="0">
              <a:latin typeface="Meiryo UI" pitchFamily="55" charset="-128"/>
              <a:ea typeface="Meiryo UI" pitchFamily="55" charset="-128"/>
            </a:endParaRPr>
          </a:p>
          <a:p>
            <a:pPr fontAlgn="base"/>
            <a:r>
              <a:rPr lang="ja-JP" altLang="en-US" sz="700" dirty="0">
                <a:latin typeface="Meiryo UI" pitchFamily="55" charset="-128"/>
                <a:ea typeface="Meiryo UI" pitchFamily="55" charset="-128"/>
              </a:rPr>
              <a:t>　  で構成する組織</a:t>
            </a:r>
          </a:p>
        </p:txBody>
      </p:sp>
      <p:sp>
        <p:nvSpPr>
          <p:cNvPr id="1315" name="フローチャート: 処理 2338"/>
          <p:cNvSpPr/>
          <p:nvPr/>
        </p:nvSpPr>
        <p:spPr>
          <a:xfrm>
            <a:off x="5473759" y="5763357"/>
            <a:ext cx="216000" cy="215900"/>
          </a:xfrm>
          <a:prstGeom prst="flowChartProcess">
            <a:avLst/>
          </a:prstGeom>
          <a:solidFill>
            <a:srgbClr val="FF00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③</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16" name="フローチャート: 処理 2286"/>
          <p:cNvSpPr/>
          <p:nvPr/>
        </p:nvSpPr>
        <p:spPr>
          <a:xfrm>
            <a:off x="7130382" y="1628292"/>
            <a:ext cx="1975714" cy="109287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t" anchorCtr="0"/>
          <a:lstStyle/>
          <a:p>
            <a:pPr>
              <a:lnSpc>
                <a:spcPts val="1150"/>
              </a:lnSpc>
              <a:spcBef>
                <a:spcPts val="0"/>
              </a:spcBef>
              <a:spcAft>
                <a:spcPts val="0"/>
              </a:spcAft>
            </a:pPr>
            <a:r>
              <a:rPr lang="ja-JP" altLang="en-US" sz="1000" b="1" dirty="0">
                <a:solidFill>
                  <a:schemeClr val="tx1"/>
                </a:solidFill>
                <a:latin typeface="Meiryo UI" panose="020B0604030504040204" pitchFamily="50" charset="-128"/>
                <a:ea typeface="Meiryo UI" panose="020B0604030504040204" pitchFamily="50" charset="-128"/>
              </a:rPr>
              <a:t>新たにデータ＆イノベーション学群を設置し、農業も実践フィールドの一つに位置付け、DX人材を育成・輩出</a:t>
            </a:r>
          </a:p>
          <a:p>
            <a:r>
              <a:rPr lang="ja-JP" altLang="en-US" sz="800" b="0" dirty="0">
                <a:solidFill>
                  <a:schemeClr val="tx1"/>
                </a:solidFill>
                <a:latin typeface="Meiryo UI" panose="020B0604030504040204" pitchFamily="50" charset="-128"/>
                <a:ea typeface="Meiryo UI" panose="020B0604030504040204" pitchFamily="50" charset="-128"/>
              </a:rPr>
              <a:t>　　　　　・ 令和６年４月　設立目標</a:t>
            </a:r>
            <a:endParaRPr lang="en-US" altLang="ja-JP" sz="800" b="0" dirty="0">
              <a:solidFill>
                <a:schemeClr val="tx1"/>
              </a:solidFill>
              <a:latin typeface="Meiryo UI" panose="020B0604030504040204" pitchFamily="50" charset="-128"/>
              <a:ea typeface="Meiryo UI" panose="020B0604030504040204" pitchFamily="50" charset="-128"/>
            </a:endParaRPr>
          </a:p>
          <a:p>
            <a:r>
              <a:rPr lang="ja-JP" altLang="en-US" sz="800" b="0" dirty="0">
                <a:solidFill>
                  <a:schemeClr val="tx1"/>
                </a:solidFill>
                <a:latin typeface="Meiryo UI" panose="020B0604030504040204" pitchFamily="50" charset="-128"/>
                <a:ea typeface="Meiryo UI" panose="020B0604030504040204" pitchFamily="50" charset="-128"/>
              </a:rPr>
              <a:t>　　　　　・ 定員: 学生60人×４学年</a:t>
            </a:r>
          </a:p>
          <a:p>
            <a:r>
              <a:rPr lang="ja-JP" altLang="en-US" sz="800" b="0" dirty="0">
                <a:solidFill>
                  <a:schemeClr val="tx1"/>
                </a:solidFill>
                <a:latin typeface="Meiryo UI" panose="020B0604030504040204" pitchFamily="50" charset="-128"/>
                <a:ea typeface="Meiryo UI" panose="020B0604030504040204" pitchFamily="50" charset="-128"/>
              </a:rPr>
              <a:t>　　　　　・ 整備費: 25億円（県単独事業）</a:t>
            </a:r>
          </a:p>
        </p:txBody>
      </p:sp>
      <p:sp>
        <p:nvSpPr>
          <p:cNvPr id="1317" name="楕円 2292"/>
          <p:cNvSpPr/>
          <p:nvPr/>
        </p:nvSpPr>
        <p:spPr>
          <a:xfrm>
            <a:off x="22281" y="438379"/>
            <a:ext cx="489995" cy="231525"/>
          </a:xfrm>
          <a:prstGeom prst="ellipse">
            <a:avLst/>
          </a:prstGeom>
          <a:solidFill>
            <a:srgbClr val="FF0000"/>
          </a:solid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200" b="1">
              <a:latin typeface="+mn-ea"/>
            </a:endParaRPr>
          </a:p>
        </p:txBody>
      </p:sp>
      <p:sp>
        <p:nvSpPr>
          <p:cNvPr id="1318" name="テキスト 2293"/>
          <p:cNvSpPr txBox="1"/>
          <p:nvPr/>
        </p:nvSpPr>
        <p:spPr>
          <a:xfrm>
            <a:off x="7186" y="427265"/>
            <a:ext cx="642888" cy="229939"/>
          </a:xfrm>
          <a:prstGeom prst="rect">
            <a:avLst/>
          </a:prstGeom>
        </p:spPr>
        <p:txBody>
          <a:bodyPr wrap="square">
            <a:spAutoFit/>
          </a:bodyPr>
          <a:lstStyle/>
          <a:p>
            <a:pPr>
              <a:defRPr lang="ja-JP" altLang="en-US"/>
            </a:pPr>
            <a:r>
              <a:rPr lang="ja-JP" altLang="en-US" sz="900" b="1">
                <a:solidFill>
                  <a:schemeClr val="bg1"/>
                </a:solidFill>
                <a:latin typeface="+mn-ea"/>
              </a:rPr>
              <a:t>ポイント</a:t>
            </a:r>
            <a:endParaRPr lang="ja-JP" altLang="en-US" sz="1050" b="1">
              <a:solidFill>
                <a:schemeClr val="bg1"/>
              </a:solidFill>
              <a:latin typeface="+mn-ea"/>
            </a:endParaRPr>
          </a:p>
        </p:txBody>
      </p:sp>
      <p:sp>
        <p:nvSpPr>
          <p:cNvPr id="1319" name="直線 2300"/>
          <p:cNvSpPr/>
          <p:nvPr/>
        </p:nvSpPr>
        <p:spPr>
          <a:xfrm>
            <a:off x="82550" y="1339850"/>
            <a:ext cx="0" cy="5482800"/>
          </a:xfrm>
          <a:prstGeom prst="line">
            <a:avLst/>
          </a:prstGeom>
          <a:ln w="19050" cap="flat" cmpd="sng" algn="ctr">
            <a:solidFill>
              <a:srgbClr val="00B0F0"/>
            </a:solidFill>
            <a:prstDash val="solid"/>
            <a:miter lim="800000"/>
          </a:ln>
        </p:spPr>
        <p:style>
          <a:lnRef idx="1">
            <a:schemeClr val="accent1"/>
          </a:lnRef>
          <a:fillRef idx="0">
            <a:schemeClr val="accent1"/>
          </a:fillRef>
          <a:effectRef idx="0">
            <a:schemeClr val="accent1"/>
          </a:effectRef>
          <a:fontRef idx="minor">
            <a:schemeClr val="tx1"/>
          </a:fontRef>
        </p:style>
      </p:sp>
      <p:sp>
        <p:nvSpPr>
          <p:cNvPr id="1320" name="直線 2301"/>
          <p:cNvSpPr/>
          <p:nvPr/>
        </p:nvSpPr>
        <p:spPr>
          <a:xfrm rot="5400000">
            <a:off x="4593500" y="2307497"/>
            <a:ext cx="0" cy="9025200"/>
          </a:xfrm>
          <a:prstGeom prst="line">
            <a:avLst/>
          </a:prstGeom>
          <a:ln w="19050" cap="flat" cmpd="sng" algn="ctr">
            <a:solidFill>
              <a:srgbClr val="00B0F0"/>
            </a:solidFill>
            <a:prstDash val="solid"/>
            <a:miter lim="800000"/>
          </a:ln>
        </p:spPr>
        <p:style>
          <a:lnRef idx="1">
            <a:schemeClr val="accent1"/>
          </a:lnRef>
          <a:fillRef idx="0">
            <a:schemeClr val="accent1"/>
          </a:fillRef>
          <a:effectRef idx="0">
            <a:schemeClr val="accent1"/>
          </a:effectRef>
          <a:fontRef idx="minor">
            <a:schemeClr val="tx1"/>
          </a:fontRef>
        </p:style>
      </p:sp>
      <p:sp>
        <p:nvSpPr>
          <p:cNvPr id="1321" name="直線 2302"/>
          <p:cNvSpPr/>
          <p:nvPr/>
        </p:nvSpPr>
        <p:spPr>
          <a:xfrm>
            <a:off x="9099550" y="2654300"/>
            <a:ext cx="0" cy="4175760"/>
          </a:xfrm>
          <a:prstGeom prst="line">
            <a:avLst/>
          </a:prstGeom>
          <a:ln w="19050" cap="flat" cmpd="sng" algn="ctr">
            <a:solidFill>
              <a:srgbClr val="00B0F0"/>
            </a:solidFill>
            <a:prstDash val="solid"/>
            <a:miter lim="800000"/>
          </a:ln>
        </p:spPr>
        <p:style>
          <a:lnRef idx="1">
            <a:schemeClr val="accent1"/>
          </a:lnRef>
          <a:fillRef idx="0">
            <a:schemeClr val="accent1"/>
          </a:fillRef>
          <a:effectRef idx="0">
            <a:schemeClr val="accent1"/>
          </a:effectRef>
          <a:fontRef idx="minor">
            <a:schemeClr val="tx1"/>
          </a:fontRef>
        </p:style>
      </p:sp>
      <p:sp>
        <p:nvSpPr>
          <p:cNvPr id="1322" name="直線 2306"/>
          <p:cNvSpPr/>
          <p:nvPr/>
        </p:nvSpPr>
        <p:spPr>
          <a:xfrm rot="5400000">
            <a:off x="3539374" y="-2131176"/>
            <a:ext cx="0" cy="6929755"/>
          </a:xfrm>
          <a:prstGeom prst="line">
            <a:avLst/>
          </a:prstGeom>
          <a:ln w="19050" cap="flat" cmpd="sng" algn="ctr">
            <a:solidFill>
              <a:srgbClr val="00B0F0"/>
            </a:solidFill>
            <a:prstDash val="solid"/>
            <a:miter lim="800000"/>
          </a:ln>
        </p:spPr>
        <p:style>
          <a:lnRef idx="1">
            <a:schemeClr val="accent1"/>
          </a:lnRef>
          <a:fillRef idx="0">
            <a:schemeClr val="accent1"/>
          </a:fillRef>
          <a:effectRef idx="0">
            <a:schemeClr val="accent1"/>
          </a:effectRef>
          <a:fontRef idx="minor">
            <a:schemeClr val="tx1"/>
          </a:fontRef>
        </p:style>
      </p:sp>
      <p:sp>
        <p:nvSpPr>
          <p:cNvPr id="1323" name="直線 2307"/>
          <p:cNvSpPr/>
          <p:nvPr/>
        </p:nvSpPr>
        <p:spPr>
          <a:xfrm rot="5400000">
            <a:off x="8052953" y="1595003"/>
            <a:ext cx="0" cy="2106295"/>
          </a:xfrm>
          <a:prstGeom prst="line">
            <a:avLst/>
          </a:prstGeom>
          <a:ln w="19050" cap="flat" cmpd="sng" algn="ctr">
            <a:solidFill>
              <a:srgbClr val="00B0F0"/>
            </a:solidFill>
            <a:prstDash val="solid"/>
            <a:miter lim="800000"/>
          </a:ln>
        </p:spPr>
        <p:style>
          <a:lnRef idx="1">
            <a:schemeClr val="accent1"/>
          </a:lnRef>
          <a:fillRef idx="0">
            <a:schemeClr val="accent1"/>
          </a:fillRef>
          <a:effectRef idx="0">
            <a:schemeClr val="accent1"/>
          </a:effectRef>
          <a:fontRef idx="minor">
            <a:schemeClr val="tx1"/>
          </a:fontRef>
        </p:style>
      </p:sp>
      <p:sp>
        <p:nvSpPr>
          <p:cNvPr id="1324" name="直線 2308"/>
          <p:cNvSpPr/>
          <p:nvPr/>
        </p:nvSpPr>
        <p:spPr>
          <a:xfrm>
            <a:off x="7004050" y="1327150"/>
            <a:ext cx="0" cy="1324610"/>
          </a:xfrm>
          <a:prstGeom prst="line">
            <a:avLst/>
          </a:prstGeom>
          <a:ln w="19050" cap="flat" cmpd="sng" algn="ctr">
            <a:solidFill>
              <a:srgbClr val="00B0F0"/>
            </a:solidFill>
            <a:prstDash val="solid"/>
            <a:miter lim="800000"/>
          </a:ln>
        </p:spPr>
        <p:style>
          <a:lnRef idx="1">
            <a:schemeClr val="accent1"/>
          </a:lnRef>
          <a:fillRef idx="0">
            <a:schemeClr val="accent1"/>
          </a:fillRef>
          <a:effectRef idx="0">
            <a:schemeClr val="accent1"/>
          </a:effectRef>
          <a:fontRef idx="minor">
            <a:schemeClr val="tx1"/>
          </a:fontRef>
        </p:style>
      </p:sp>
      <p:sp>
        <p:nvSpPr>
          <p:cNvPr id="1325" name="四角形 2314"/>
          <p:cNvSpPr/>
          <p:nvPr/>
        </p:nvSpPr>
        <p:spPr>
          <a:xfrm>
            <a:off x="7086600" y="1333500"/>
            <a:ext cx="2016125" cy="1259840"/>
          </a:xfrm>
          <a:prstGeom prst="rect">
            <a:avLst/>
          </a:prstGeom>
          <a:noFill/>
          <a:ln w="19050" cap="flat" cmpd="sng" algn="ctr">
            <a:solidFill>
              <a:srgbClr val="92D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grpSp>
        <p:nvGrpSpPr>
          <p:cNvPr id="1326" name="グループ化 2327"/>
          <p:cNvGrpSpPr/>
          <p:nvPr/>
        </p:nvGrpSpPr>
        <p:grpSpPr>
          <a:xfrm>
            <a:off x="952005" y="2951313"/>
            <a:ext cx="4407950" cy="1999991"/>
            <a:chOff x="650498" y="3022443"/>
            <a:chExt cx="4627792" cy="2088288"/>
          </a:xfrm>
        </p:grpSpPr>
        <p:sp>
          <p:nvSpPr>
            <p:cNvPr id="1327" name="フローチャート: 処理 205"/>
            <p:cNvSpPr/>
            <p:nvPr/>
          </p:nvSpPr>
          <p:spPr>
            <a:xfrm>
              <a:off x="650498" y="4885299"/>
              <a:ext cx="1245374" cy="225432"/>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u="sng" dirty="0">
                  <a:solidFill>
                    <a:schemeClr val="tx1"/>
                  </a:solidFill>
                  <a:latin typeface="Meiryo UI" panose="020B0604030504040204" pitchFamily="50" charset="-128"/>
                  <a:ea typeface="Meiryo UI" panose="020B0604030504040204" pitchFamily="50" charset="-128"/>
                </a:rPr>
                <a:t>大学院改革の実施</a:t>
              </a:r>
              <a:endParaRPr kumimoji="1" lang="en-US" altLang="ja-JP" sz="900" b="1" u="sng" dirty="0">
                <a:solidFill>
                  <a:schemeClr val="tx1"/>
                </a:solidFill>
                <a:latin typeface="Meiryo UI" panose="020B0604030504040204" pitchFamily="50" charset="-128"/>
                <a:ea typeface="Meiryo UI" panose="020B0604030504040204" pitchFamily="50" charset="-128"/>
              </a:endParaRPr>
            </a:p>
          </p:txBody>
        </p:sp>
        <p:sp>
          <p:nvSpPr>
            <p:cNvPr id="1328" name="フローチャート: 処理 229"/>
            <p:cNvSpPr/>
            <p:nvPr/>
          </p:nvSpPr>
          <p:spPr>
            <a:xfrm>
              <a:off x="5051622" y="3022443"/>
              <a:ext cx="226668" cy="225824"/>
            </a:xfrm>
            <a:prstGeom prst="flowChartProcess">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②</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grpSp>
      <p:sp>
        <p:nvSpPr>
          <p:cNvPr id="1329" name="フローチャート: 処理 2339"/>
          <p:cNvSpPr/>
          <p:nvPr/>
        </p:nvSpPr>
        <p:spPr>
          <a:xfrm>
            <a:off x="820715" y="4737658"/>
            <a:ext cx="216000" cy="215900"/>
          </a:xfrm>
          <a:prstGeom prst="flowChartProcess">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④</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grpSp>
        <p:nvGrpSpPr>
          <p:cNvPr id="1330" name="グループ 2317"/>
          <p:cNvGrpSpPr/>
          <p:nvPr/>
        </p:nvGrpSpPr>
        <p:grpSpPr>
          <a:xfrm rot="20100000">
            <a:off x="73953" y="2364146"/>
            <a:ext cx="682581" cy="230832"/>
            <a:chOff x="62313" y="2123590"/>
            <a:chExt cx="682581" cy="230832"/>
          </a:xfrm>
        </p:grpSpPr>
        <p:sp>
          <p:nvSpPr>
            <p:cNvPr id="1331" name="図形 132"/>
            <p:cNvSpPr/>
            <p:nvPr/>
          </p:nvSpPr>
          <p:spPr>
            <a:xfrm>
              <a:off x="62313" y="2176269"/>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p>
          </p:txBody>
        </p:sp>
        <p:sp>
          <p:nvSpPr>
            <p:cNvPr id="1332" name="テキスト 133"/>
            <p:cNvSpPr txBox="1"/>
            <p:nvPr/>
          </p:nvSpPr>
          <p:spPr>
            <a:xfrm>
              <a:off x="114593" y="2123590"/>
              <a:ext cx="630301" cy="230832"/>
            </a:xfrm>
            <a:prstGeom prst="rect">
              <a:avLst/>
            </a:prstGeom>
          </p:spPr>
          <p:txBody>
            <a:bodyPr wrap="none">
              <a:spAutoFit/>
            </a:bodyPr>
            <a:lstStyle/>
            <a:p>
              <a:pPr>
                <a:defRPr lang="ja-JP" altLang="en-US"/>
              </a:pPr>
              <a:r>
                <a:rPr lang="ja-JP" altLang="en-US" sz="900" b="1" dirty="0">
                  <a:solidFill>
                    <a:schemeClr val="bg1"/>
                  </a:solidFill>
                  <a:latin typeface="+mn-ea"/>
                </a:rPr>
                <a:t>ポイント</a:t>
              </a:r>
              <a:r>
                <a:rPr lang="en-US" altLang="ja-JP" sz="900" b="1" dirty="0">
                  <a:solidFill>
                    <a:schemeClr val="bg1"/>
                  </a:solidFill>
                  <a:latin typeface="+mn-ea"/>
                </a:rPr>
                <a:t>2</a:t>
              </a:r>
              <a:endParaRPr lang="ja-JP" altLang="en-US" sz="900" b="1" dirty="0">
                <a:solidFill>
                  <a:schemeClr val="bg1"/>
                </a:solidFill>
                <a:latin typeface="+mn-ea"/>
              </a:endParaRPr>
            </a:p>
          </p:txBody>
        </p:sp>
      </p:grpSp>
      <p:sp>
        <p:nvSpPr>
          <p:cNvPr id="1333" name="テキスト 2330"/>
          <p:cNvSpPr txBox="1"/>
          <p:nvPr/>
        </p:nvSpPr>
        <p:spPr>
          <a:xfrm>
            <a:off x="2104277" y="4727968"/>
            <a:ext cx="634090" cy="245328"/>
          </a:xfrm>
          <a:prstGeom prst="rect">
            <a:avLst/>
          </a:prstGeom>
          <a:solidFill>
            <a:srgbClr val="FF0000"/>
          </a:solidFill>
        </p:spPr>
        <p:txBody>
          <a:bodyPr wrap="square">
            <a:spAutoFit/>
          </a:bodyPr>
          <a:lstStyle/>
          <a:p>
            <a:pPr algn="ctr">
              <a:defRPr lang="ja-JP" altLang="en-US"/>
            </a:pPr>
            <a:r>
              <a:rPr lang="ja-JP" altLang="en-US" sz="1000" b="1" dirty="0">
                <a:solidFill>
                  <a:schemeClr val="bg1"/>
                </a:solidFill>
                <a:latin typeface="Meiryo UI" panose="020B0604030504040204" pitchFamily="50" charset="-128"/>
                <a:ea typeface="Meiryo UI" panose="020B0604030504040204" pitchFamily="50" charset="-128"/>
              </a:rPr>
              <a:t>展開枠</a:t>
            </a:r>
          </a:p>
        </p:txBody>
      </p:sp>
      <p:pic>
        <p:nvPicPr>
          <p:cNvPr id="1334" name="図 93"/>
          <p:cNvPicPr>
            <a:picLocks noChangeAspect="1"/>
          </p:cNvPicPr>
          <p:nvPr/>
        </p:nvPicPr>
        <p:blipFill>
          <a:blip r:embed="rId9"/>
          <a:stretch>
            <a:fillRect/>
          </a:stretch>
        </p:blipFill>
        <p:spPr>
          <a:xfrm>
            <a:off x="182150" y="739600"/>
            <a:ext cx="825079" cy="179705"/>
          </a:xfrm>
          <a:prstGeom prst="rect">
            <a:avLst/>
          </a:prstGeom>
          <a:noFill/>
          <a:ln cap="flat">
            <a:prstDash val="solid"/>
            <a:miter/>
            <a:headEnd type="none" w="med" len="med"/>
            <a:tailEnd type="none" w="med" len="med"/>
          </a:ln>
        </p:spPr>
      </p:pic>
      <p:pic>
        <p:nvPicPr>
          <p:cNvPr id="1335" name="図 94"/>
          <p:cNvPicPr>
            <a:picLocks noChangeAspect="1"/>
          </p:cNvPicPr>
          <p:nvPr/>
        </p:nvPicPr>
        <p:blipFill>
          <a:blip r:embed="rId10"/>
          <a:stretch>
            <a:fillRect/>
          </a:stretch>
        </p:blipFill>
        <p:spPr>
          <a:xfrm>
            <a:off x="186220" y="1081520"/>
            <a:ext cx="866149" cy="148093"/>
          </a:xfrm>
          <a:prstGeom prst="rect">
            <a:avLst/>
          </a:prstGeom>
        </p:spPr>
      </p:pic>
      <p:sp>
        <p:nvSpPr>
          <p:cNvPr id="1336" name="図形 96"/>
          <p:cNvSpPr/>
          <p:nvPr/>
        </p:nvSpPr>
        <p:spPr>
          <a:xfrm>
            <a:off x="1050151" y="565150"/>
            <a:ext cx="71755" cy="467995"/>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a:defRPr lang="ja-JP" altLang="en-US"/>
            </a:pPr>
            <a:endParaRPr lang="ja-JP" altLang="en-US"/>
          </a:p>
        </p:txBody>
      </p:sp>
      <p:grpSp>
        <p:nvGrpSpPr>
          <p:cNvPr id="1337" name="グループ 101"/>
          <p:cNvGrpSpPr/>
          <p:nvPr/>
        </p:nvGrpSpPr>
        <p:grpSpPr>
          <a:xfrm>
            <a:off x="553020" y="1283864"/>
            <a:ext cx="899794" cy="215900"/>
            <a:chOff x="553020" y="1283864"/>
            <a:chExt cx="899794" cy="215900"/>
          </a:xfrm>
        </p:grpSpPr>
        <p:sp>
          <p:nvSpPr>
            <p:cNvPr id="1338" name="テキスト 2309"/>
            <p:cNvSpPr txBox="1"/>
            <p:nvPr/>
          </p:nvSpPr>
          <p:spPr>
            <a:xfrm>
              <a:off x="553020" y="1283864"/>
              <a:ext cx="899794" cy="215900"/>
            </a:xfrm>
            <a:prstGeom prst="rect">
              <a:avLst/>
            </a:prstGeom>
            <a:solidFill>
              <a:schemeClr val="bg1"/>
            </a:solidFill>
            <a:ln>
              <a:solidFill>
                <a:schemeClr val="bg1"/>
              </a:solidFill>
            </a:ln>
          </p:spPr>
          <p:txBody>
            <a:bodyPr wrap="square" lIns="0" tIns="0" rIns="0" bIns="0" anchor="ctr" anchorCtr="0">
              <a:noAutofit/>
            </a:bodyPr>
            <a:lstStyle/>
            <a:p>
              <a:pPr algn="ctr">
                <a:defRPr lang="ja-JP" altLang="en-US"/>
              </a:pPr>
              <a:endParaRPr b="1">
                <a:solidFill>
                  <a:schemeClr val="bg1"/>
                </a:solidFill>
              </a:endParaRPr>
            </a:p>
          </p:txBody>
        </p:sp>
        <p:pic>
          <p:nvPicPr>
            <p:cNvPr id="1339" name="図 98"/>
            <p:cNvPicPr>
              <a:picLocks noChangeAspect="1"/>
            </p:cNvPicPr>
            <p:nvPr/>
          </p:nvPicPr>
          <p:blipFill>
            <a:blip r:embed="rId9"/>
            <a:stretch>
              <a:fillRect/>
            </a:stretch>
          </p:blipFill>
          <p:spPr>
            <a:xfrm>
              <a:off x="579680" y="1298312"/>
              <a:ext cx="832091" cy="181232"/>
            </a:xfrm>
            <a:prstGeom prst="rect">
              <a:avLst/>
            </a:prstGeom>
            <a:noFill/>
            <a:ln cap="flat">
              <a:prstDash val="solid"/>
              <a:miter/>
              <a:headEnd type="none" w="med" len="med"/>
              <a:tailEnd type="none" w="med" len="med"/>
            </a:ln>
          </p:spPr>
        </p:pic>
      </p:grpSp>
      <p:grpSp>
        <p:nvGrpSpPr>
          <p:cNvPr id="1340" name="グループ 107"/>
          <p:cNvGrpSpPr/>
          <p:nvPr/>
        </p:nvGrpSpPr>
        <p:grpSpPr>
          <a:xfrm>
            <a:off x="7223616" y="1279828"/>
            <a:ext cx="899794" cy="215900"/>
            <a:chOff x="5734035" y="1438012"/>
            <a:chExt cx="899794" cy="215900"/>
          </a:xfrm>
        </p:grpSpPr>
        <p:sp>
          <p:nvSpPr>
            <p:cNvPr id="1341" name="テキスト 2309"/>
            <p:cNvSpPr txBox="1"/>
            <p:nvPr/>
          </p:nvSpPr>
          <p:spPr>
            <a:xfrm>
              <a:off x="5734035" y="1438012"/>
              <a:ext cx="899794" cy="215900"/>
            </a:xfrm>
            <a:prstGeom prst="rect">
              <a:avLst/>
            </a:prstGeom>
            <a:solidFill>
              <a:schemeClr val="bg1"/>
            </a:solidFill>
            <a:ln>
              <a:solidFill>
                <a:schemeClr val="bg1"/>
              </a:solidFill>
            </a:ln>
          </p:spPr>
          <p:txBody>
            <a:bodyPr wrap="square" lIns="0" tIns="0" rIns="0" bIns="0" anchor="ctr" anchorCtr="0">
              <a:noAutofit/>
            </a:bodyPr>
            <a:lstStyle/>
            <a:p>
              <a:pPr algn="ctr">
                <a:defRPr lang="ja-JP" altLang="en-US"/>
              </a:pPr>
              <a:endParaRPr b="1">
                <a:solidFill>
                  <a:schemeClr val="bg1"/>
                </a:solidFill>
              </a:endParaRPr>
            </a:p>
          </p:txBody>
        </p:sp>
        <p:pic>
          <p:nvPicPr>
            <p:cNvPr id="1342" name="図 106"/>
            <p:cNvPicPr>
              <a:picLocks noChangeAspect="1"/>
            </p:cNvPicPr>
            <p:nvPr/>
          </p:nvPicPr>
          <p:blipFill>
            <a:blip r:embed="rId10"/>
            <a:stretch>
              <a:fillRect/>
            </a:stretch>
          </p:blipFill>
          <p:spPr>
            <a:xfrm>
              <a:off x="5750459" y="1479544"/>
              <a:ext cx="866149" cy="148093"/>
            </a:xfrm>
            <a:prstGeom prst="rect">
              <a:avLst/>
            </a:prstGeom>
          </p:spPr>
        </p:pic>
      </p:grpSp>
      <p:sp>
        <p:nvSpPr>
          <p:cNvPr id="1343" name="フローチャート: 代替処理 2287"/>
          <p:cNvSpPr/>
          <p:nvPr/>
        </p:nvSpPr>
        <p:spPr>
          <a:xfrm>
            <a:off x="7367382" y="1504198"/>
            <a:ext cx="1619885" cy="215900"/>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180000" tIns="0" rIns="0" bIns="0" rtlCol="0" anchor="ctr" anchorCtr="0"/>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新学群での取組</a:t>
            </a:r>
            <a:r>
              <a:rPr kumimoji="1" lang="ja-JP" altLang="en-US" sz="800" b="0" dirty="0">
                <a:solidFill>
                  <a:schemeClr val="bg1"/>
                </a:solidFill>
                <a:latin typeface="Meiryo UI" panose="020B0604030504040204" pitchFamily="50" charset="-128"/>
                <a:ea typeface="Meiryo UI" panose="020B0604030504040204" pitchFamily="50" charset="-128"/>
              </a:rPr>
              <a:t>（予定）</a:t>
            </a:r>
          </a:p>
        </p:txBody>
      </p:sp>
      <p:grpSp>
        <p:nvGrpSpPr>
          <p:cNvPr id="1344" name="グループ 2288"/>
          <p:cNvGrpSpPr/>
          <p:nvPr/>
        </p:nvGrpSpPr>
        <p:grpSpPr>
          <a:xfrm rot="20280000">
            <a:off x="6999655" y="1486827"/>
            <a:ext cx="700122" cy="229939"/>
            <a:chOff x="62313" y="2124034"/>
            <a:chExt cx="700122" cy="229939"/>
          </a:xfrm>
        </p:grpSpPr>
        <p:sp>
          <p:nvSpPr>
            <p:cNvPr id="1345" name="図形 132"/>
            <p:cNvSpPr/>
            <p:nvPr/>
          </p:nvSpPr>
          <p:spPr>
            <a:xfrm>
              <a:off x="62313" y="2176269"/>
              <a:ext cx="654469" cy="127804"/>
            </a:xfrm>
            <a:prstGeom prst="flowChartTerminato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2000"/>
            </a:p>
          </p:txBody>
        </p:sp>
        <p:sp>
          <p:nvSpPr>
            <p:cNvPr id="1346" name="テキスト 133"/>
            <p:cNvSpPr txBox="1"/>
            <p:nvPr/>
          </p:nvSpPr>
          <p:spPr>
            <a:xfrm>
              <a:off x="97051" y="2124034"/>
              <a:ext cx="665384" cy="229939"/>
            </a:xfrm>
            <a:prstGeom prst="rect">
              <a:avLst/>
            </a:prstGeom>
          </p:spPr>
          <p:txBody>
            <a:bodyPr wrap="none">
              <a:spAutoFit/>
            </a:bodyPr>
            <a:lstStyle/>
            <a:p>
              <a:pPr>
                <a:defRPr lang="ja-JP" altLang="en-US"/>
              </a:pPr>
              <a:r>
                <a:rPr lang="ja-JP" altLang="en-US" sz="900" b="1" dirty="0">
                  <a:solidFill>
                    <a:schemeClr val="bg1"/>
                  </a:solidFill>
                  <a:latin typeface="+mn-ea"/>
                </a:rPr>
                <a:t>ポイント４</a:t>
              </a:r>
            </a:p>
          </p:txBody>
        </p:sp>
      </p:grpSp>
      <p:sp>
        <p:nvSpPr>
          <p:cNvPr id="1347" name="吹き出し: 角を丸めた四角形 1"/>
          <p:cNvSpPr/>
          <p:nvPr/>
        </p:nvSpPr>
        <p:spPr>
          <a:xfrm>
            <a:off x="6462253" y="2212895"/>
            <a:ext cx="720090" cy="323850"/>
          </a:xfrm>
          <a:prstGeom prst="wedgeRoundRectCallout">
            <a:avLst>
              <a:gd name="adj1" fmla="val 43872"/>
              <a:gd name="adj2" fmla="val -8688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latin typeface="+mn-ea"/>
              </a:rPr>
              <a:t>　県内</a:t>
            </a:r>
            <a:r>
              <a:rPr lang="en-US" altLang="ja-JP" sz="800" b="1" dirty="0">
                <a:solidFill>
                  <a:schemeClr val="tx1"/>
                </a:solidFill>
                <a:latin typeface="+mn-ea"/>
              </a:rPr>
              <a:t>DX</a:t>
            </a:r>
            <a:r>
              <a:rPr lang="ja-JP" altLang="en-US" sz="800" b="1" dirty="0">
                <a:solidFill>
                  <a:schemeClr val="tx1"/>
                </a:solidFill>
                <a:latin typeface="+mn-ea"/>
              </a:rPr>
              <a:t>推進</a:t>
            </a:r>
          </a:p>
          <a:p>
            <a:pPr algn="ctr"/>
            <a:r>
              <a:rPr lang="ja-JP" altLang="en-US" sz="800" b="1" dirty="0">
                <a:solidFill>
                  <a:schemeClr val="tx1"/>
                </a:solidFill>
                <a:latin typeface="+mn-ea"/>
              </a:rPr>
              <a:t>に貢献</a:t>
            </a:r>
          </a:p>
        </p:txBody>
      </p:sp>
      <p:sp>
        <p:nvSpPr>
          <p:cNvPr id="1348" name="角丸四角形 97"/>
          <p:cNvSpPr/>
          <p:nvPr/>
        </p:nvSpPr>
        <p:spPr>
          <a:xfrm>
            <a:off x="9187100" y="1110865"/>
            <a:ext cx="3430041" cy="4183070"/>
          </a:xfrm>
          <a:prstGeom prst="round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127" indent="-164127" defTabSz="844078">
              <a:defRPr/>
            </a:pPr>
            <a:r>
              <a:rPr lang="en-US" altLang="ja-JP" sz="1200" b="1" dirty="0">
                <a:solidFill>
                  <a:sysClr val="windowText" lastClr="000000"/>
                </a:solidFill>
                <a:latin typeface="Meiryo UI" panose="020B0604030504040204" pitchFamily="50" charset="-128"/>
                <a:ea typeface="Meiryo UI" panose="020B0604030504040204" pitchFamily="50" charset="-128"/>
              </a:rPr>
              <a:t>【</a:t>
            </a:r>
            <a:r>
              <a:rPr lang="ja-JP" altLang="en-US" sz="1200" b="1" dirty="0">
                <a:solidFill>
                  <a:sysClr val="windowText" lastClr="000000"/>
                </a:solidFill>
                <a:latin typeface="Meiryo UI" panose="020B0604030504040204" pitchFamily="50" charset="-128"/>
                <a:ea typeface="Meiryo UI" panose="020B0604030504040204" pitchFamily="50" charset="-128"/>
              </a:rPr>
              <a:t>記載のポイント</a:t>
            </a:r>
            <a:r>
              <a:rPr lang="en-US" altLang="ja-JP" sz="1200" b="1" dirty="0">
                <a:solidFill>
                  <a:sysClr val="windowText" lastClr="000000"/>
                </a:solidFill>
                <a:latin typeface="Meiryo UI" panose="020B0604030504040204" pitchFamily="50" charset="-128"/>
                <a:ea typeface="Meiryo UI" panose="020B0604030504040204" pitchFamily="50" charset="-128"/>
              </a:rPr>
              <a:t>】</a:t>
            </a:r>
          </a:p>
          <a:p>
            <a:pPr marL="164127" indent="-164127" defTabSz="844078">
              <a:defRPr/>
            </a:pPr>
            <a:r>
              <a:rPr lang="ja-JP" altLang="en-US" sz="1200" dirty="0">
                <a:solidFill>
                  <a:sysClr val="windowText" lastClr="000000"/>
                </a:solidFill>
                <a:latin typeface="Meiryo UI" panose="020B0604030504040204" pitchFamily="50" charset="-128"/>
                <a:ea typeface="Meiryo UI" panose="020B0604030504040204" pitchFamily="50" charset="-128"/>
              </a:rPr>
              <a:t>〇大学改革の実行により、地域産業創生の駆動力となり特定分野に強みのあるオンリーワン性を持つ大学をどのように実現していくか、地方公共団体としての戦略を記載ください。</a:t>
            </a:r>
          </a:p>
          <a:p>
            <a:pPr marL="164127" indent="-164127" defTabSz="844078">
              <a:defRPr/>
            </a:pPr>
            <a:r>
              <a:rPr lang="ja-JP" altLang="en-US" sz="1200" dirty="0">
                <a:solidFill>
                  <a:sysClr val="windowText" lastClr="000000"/>
                </a:solidFill>
                <a:latin typeface="Meiryo UI" panose="020B0604030504040204" pitchFamily="50" charset="-128"/>
                <a:ea typeface="Meiryo UI" panose="020B0604030504040204" pitchFamily="50" charset="-128"/>
              </a:rPr>
              <a:t>〇大学改革の具体的な戦略（目標、計画等）と大学改革の内容の詳細を記載ください。</a:t>
            </a:r>
          </a:p>
          <a:p>
            <a:pPr marL="164127" indent="-164127" defTabSz="844078">
              <a:defRPr/>
            </a:pPr>
            <a:r>
              <a:rPr lang="ja-JP" altLang="en-US" sz="1200" dirty="0">
                <a:solidFill>
                  <a:sysClr val="windowText" lastClr="000000"/>
                </a:solidFill>
                <a:latin typeface="Meiryo UI" panose="020B0604030504040204" pitchFamily="50" charset="-128"/>
                <a:ea typeface="Meiryo UI" panose="020B0604030504040204" pitchFamily="50" charset="-128"/>
              </a:rPr>
              <a:t>〇</a:t>
            </a:r>
            <a:r>
              <a:rPr lang="ja-JP" altLang="en-US" sz="1200" dirty="0" err="1">
                <a:solidFill>
                  <a:sysClr val="windowText" lastClr="000000"/>
                </a:solidFill>
                <a:latin typeface="Meiryo UI" panose="020B0604030504040204" pitchFamily="50" charset="-128"/>
                <a:ea typeface="Meiryo UI" panose="020B0604030504040204" pitchFamily="50" charset="-128"/>
              </a:rPr>
              <a:t>招へい</a:t>
            </a:r>
            <a:r>
              <a:rPr lang="ja-JP" altLang="en-US" sz="1200" dirty="0">
                <a:solidFill>
                  <a:sysClr val="windowText" lastClr="000000"/>
                </a:solidFill>
                <a:latin typeface="Meiryo UI" panose="020B0604030504040204" pitchFamily="50" charset="-128"/>
                <a:ea typeface="Meiryo UI" panose="020B0604030504040204" pitchFamily="50" charset="-128"/>
              </a:rPr>
              <a:t>するトップレベル人材候補が行う研究開発や人材育成等の取組が、計画全体にどのように関連するのかについて、当該人材の強みや、招へいの形態・期間等を含めつつ、具体的に記載ください。</a:t>
            </a:r>
          </a:p>
          <a:p>
            <a:pPr marL="164127" indent="-164127" defTabSz="844078">
              <a:defRPr/>
            </a:pPr>
            <a:r>
              <a:rPr lang="ja-JP" altLang="en-US" sz="1200" dirty="0">
                <a:solidFill>
                  <a:sysClr val="windowText" lastClr="000000"/>
                </a:solidFill>
                <a:latin typeface="Meiryo UI" panose="020B0604030504040204" pitchFamily="50" charset="-128"/>
                <a:ea typeface="Meiryo UI" panose="020B0604030504040204" pitchFamily="50" charset="-128"/>
              </a:rPr>
              <a:t>〇各大学のミッション・事業に関係するビジョンと申請内容等による取組の関連性を記載ください。</a:t>
            </a:r>
          </a:p>
          <a:p>
            <a:pPr marL="164127" indent="-164127" defTabSz="844078">
              <a:defRPr/>
            </a:pPr>
            <a:r>
              <a:rPr lang="ja-JP" altLang="en-US" sz="1200" dirty="0">
                <a:solidFill>
                  <a:sysClr val="windowText" lastClr="000000"/>
                </a:solidFill>
                <a:latin typeface="Meiryo UI" panose="020B0604030504040204" pitchFamily="50" charset="-128"/>
                <a:ea typeface="Meiryo UI" panose="020B0604030504040204" pitchFamily="50" charset="-128"/>
              </a:rPr>
              <a:t>〇大学組織再編検討委員会など改革を進めるための体制について記載ください。</a:t>
            </a:r>
          </a:p>
          <a:p>
            <a:pPr marL="164127" indent="-164127" defTabSz="844078">
              <a:defRPr/>
            </a:pPr>
            <a:r>
              <a:rPr lang="ja-JP" altLang="en-US" sz="1200" dirty="0">
                <a:solidFill>
                  <a:sysClr val="windowText" lastClr="000000"/>
                </a:solidFill>
                <a:latin typeface="Meiryo UI" panose="020B0604030504040204" pitchFamily="50" charset="-128"/>
                <a:ea typeface="Meiryo UI" panose="020B0604030504040204" pitchFamily="50" charset="-128"/>
              </a:rPr>
              <a:t>〇複数の大学が連携して実施する場合にはまとめて記載ください。</a:t>
            </a:r>
          </a:p>
          <a:p>
            <a:pPr marL="164127" indent="-164127" defTabSz="844078">
              <a:defRPr/>
            </a:pPr>
            <a:r>
              <a:rPr lang="ja-JP" altLang="en-US" sz="1200" dirty="0">
                <a:solidFill>
                  <a:sysClr val="windowText" lastClr="000000"/>
                </a:solidFill>
                <a:latin typeface="Meiryo UI" panose="020B0604030504040204" pitchFamily="50" charset="-128"/>
                <a:ea typeface="Meiryo UI" panose="020B0604030504040204" pitchFamily="50" charset="-128"/>
              </a:rPr>
              <a:t>〇複数の大学で個別に実施する場合には、個別に作成してください。</a:t>
            </a:r>
          </a:p>
        </p:txBody>
      </p:sp>
    </p:spTree>
    <p:extLst>
      <p:ext uri="{BB962C8B-B14F-4D97-AF65-F5344CB8AC3E}">
        <p14:creationId xmlns:p14="http://schemas.microsoft.com/office/powerpoint/2010/main" val="604503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Office Theme</Template>
  <TotalTime>0</TotalTime>
  <Words>28285</Words>
  <Application>JUST Focus</Application>
  <Paragraphs>3683</Paragraph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テーマ</vt:lpstr>
      <vt:lpstr xml:space="preserve">ＩｏＰ(Internet of Plants)が導く、 「Society5.0型農業」への進化 </vt:lpstr>
      <vt:lpstr>１．計画の概要</vt:lpstr>
      <vt:lpstr>PowerPoint Presentation</vt:lpstr>
      <vt:lpstr>１－２．地域が目指す姿　　　（若者がIoPで暮らし稼げる高知県）</vt:lpstr>
      <vt:lpstr>１－３．産業創生・雇用創出で目指す姿</vt:lpstr>
      <vt:lpstr>１－４．大学改革により大学が目指す姿（高知大学・高知工科大学）</vt:lpstr>
      <vt:lpstr>２．事業全体の進捗状況</vt:lpstr>
      <vt:lpstr>２－１．これまでの活動における重要な成果（１）</vt:lpstr>
      <vt:lpstr>２－１．これまでの活動における重要な成果（２）</vt:lpstr>
      <vt:lpstr>２－２．事業全体の進捗状況(1)</vt:lpstr>
      <vt:lpstr>２－２．事業全体の進捗状況(2)</vt:lpstr>
      <vt:lpstr>２－２．事業全体の進捗状況(3)</vt:lpstr>
      <vt:lpstr>２－２．事業全体の進捗状況(4)</vt:lpstr>
      <vt:lpstr>２－３．事業全体の進捗状況（１）</vt:lpstr>
      <vt:lpstr>２－３．事業全体の進捗状況（２）</vt:lpstr>
      <vt:lpstr>２－３．事業全体の進捗状況（３）</vt:lpstr>
      <vt:lpstr>３．研究開発の進捗状況 　　　　　　　　　　　　　・今後の計画  　（関連する事業番号：〇、〇、〇、〇）</vt:lpstr>
      <vt:lpstr>３－１．研究マネジメント体制</vt:lpstr>
      <vt:lpstr>３－２．研究開発の進捗状況と今後の計画（ IoPエンジン分野①）</vt:lpstr>
      <vt:lpstr>３－２．研究開発の進捗状況と今後の計画（IoPエンジン分野②）</vt:lpstr>
      <vt:lpstr>３－２．研究開発の進捗状況と今後の計画(サステイナブル分野)</vt:lpstr>
      <vt:lpstr>４．人材育成の進捗状況 　　　　　　　　　　　　　・今後の計画  　（関連する事業番号：〇、〇、〇、〇）</vt:lpstr>
      <vt:lpstr>４．人材育成の進捗状況と今後の計画（１）</vt:lpstr>
      <vt:lpstr>４．人材育成の進捗状況と今後の計画（２）</vt:lpstr>
      <vt:lpstr>５．大学改革の進捗状況 　　　　　　　　　　　　　・今後の計画  　（関連する事業番号：〇、〇、〇、〇）</vt:lpstr>
      <vt:lpstr>５－１．大学改革の進捗状況と今後の計画</vt:lpstr>
      <vt:lpstr>５－２．ＩｏＰ共創センターの６年目から１０年目までの資金計画</vt:lpstr>
      <vt:lpstr>６．クラウド構築の進捗状況  　（関連する事業番号：①、④）</vt:lpstr>
      <vt:lpstr>６．IoPクラウド構築の進捗状況と今後の計画</vt:lpstr>
      <vt:lpstr>７．来年度の事業費内訳 　　　　　　　　　　　・資金の流れ　</vt:lpstr>
      <vt:lpstr>PowerPoint Presentation</vt:lpstr>
      <vt:lpstr>PowerPoint Presentation</vt:lpstr>
      <vt:lpstr>８．６年目から１０年目までの 　　　　　　　　　計画全体の資金計画 （５－２．●●の６年目から１０年目までの資金計画　参照）</vt:lpstr>
      <vt:lpstr>８．６年目から１０年目の計画全体の資金計画</vt:lpstr>
      <vt:lpstr>令和４年度交付条件への対応　</vt:lpstr>
      <vt:lpstr>令和４年度交付条件への対応方針</vt:lpstr>
      <vt:lpstr>条件１）への取組状況補足</vt:lpstr>
      <vt:lpstr>令和４年度交付条件への対応方針</vt:lpstr>
      <vt:lpstr>条件２）への取組状況補足</vt:lpstr>
      <vt:lpstr>条件２）への取組状況補足</vt:lpstr>
      <vt:lpstr>令和４年度交付条件への対応方針</vt:lpstr>
      <vt:lpstr>PowerPoint Presentation</vt:lpstr>
      <vt:lpstr>PowerPoint Presentation</vt:lpstr>
      <vt:lpstr>令和４年度交付条件への対応</vt:lpstr>
      <vt:lpstr>令和４年度交付条件への対応方針</vt:lpstr>
      <vt:lpstr>令和４年度交付条件への対応方針</vt:lpstr>
      <vt:lpstr>令和４年度交付条件への対応方針</vt:lpstr>
      <vt:lpstr>実施計画に関する基本情報 （事務局確認用）</vt:lpstr>
      <vt:lpstr xml:space="preserve"> 実施計画に関する基本情報</vt:lpstr>
      <vt:lpstr xml:space="preserve"> 実施計画に関する基本情報</vt:lpstr>
      <vt:lpstr xml:space="preserve"> 実施計画に関する基本情報</vt:lpstr>
      <vt:lpstr xml:space="preserve"> 実施計画に関する基本情報</vt:lpstr>
    </vt:vector>
  </TitlesOfParts>
  <LinksUpToDate>false</LinksUpToDate>
  <SharedDoc>false</SharedDoc>
  <HyperlinksChanged>false</HyperlinksChanged>
  <AppVersion>4.1.7</AppVersion>
  <PresentationFormat>ユーザー設定</PresentationFormat>
  <Slides>5</Slides>
  <Notes>4</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erms:created xsi:type="dcterms:W3CDTF">2023-01-04T06:17:32Z</dcterms:created>
  <dcterms:modified xsi:type="dcterms:W3CDTF">2023-03-10T01:58:26Z</dcterms:modified>
  <cp:revision>62</cp:revision>
</cp:coreProperties>
</file>

<file path=docProps/custom.xml><?xml version="1.0" encoding="utf-8"?>
<Properties xmlns:vt="http://schemas.openxmlformats.org/officeDocument/2006/docPropsVTypes" xmlns="http://schemas.openxmlformats.org/officeDocument/2006/custom-properties"/>
</file>