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81" r:id="rId5"/>
    <p:sldId id="283" r:id="rId6"/>
    <p:sldId id="284" r:id="rId7"/>
    <p:sldId id="282" r:id="rId8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restored">
    <p:restoredLeft sz="3048"/>
    <p:restoredTop sz="89006"/>
  </p:normalViewPr>
  <p:slideViewPr>
    <p:cSldViewPr>
      <p:cViewPr varScale="0">
        <p:scale>
          <a:sx n="110" d="100"/>
          <a:sy n="110" d="100"/>
        </p:scale>
        <p:origin x="-208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presProps" Target="presProps.xml" /><Relationship Id="rId10" Type="http://schemas.openxmlformats.org/officeDocument/2006/relationships/viewProps" Target="viewProps.xml" /><Relationship Id="rId11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29" name="四角形 608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30" name="四角形 609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r>
              <a:rPr kumimoji="1" lang="ja-JP" altLang="en-US"/>
              <a:t>現在、環境制御やデータ駆動型農業に取り組んでいない都道府県はない。いずれの自治体においても、『どうやってデータを集めるのか』『集めたデータをどう活用していくのか』が課題</a:t>
            </a:r>
            <a:endParaRPr kumimoji="1" lang="ja-JP" altLang="en-US"/>
          </a:p>
          <a:p>
            <a:r>
              <a:rPr kumimoji="1" lang="ja-JP" altLang="en-US"/>
              <a:t>高知が開発したIoPクラウドのようなデータ連携基盤を構築したいと考えている県が多い。</a:t>
            </a:r>
            <a:endParaRPr kumimoji="1" lang="ja-JP" altLang="en-US"/>
          </a:p>
          <a:p>
            <a:r>
              <a:rPr kumimoji="1" lang="ja-JP" altLang="en-US"/>
              <a:t>それら、やる気のある自治体同士が連携して、IoPの成果の域外展開へつなげていくため、R4.11月に開催したIoPサミット（12府県が参加）を発展させて、IoP自治体ネットワークを広げていく（R5～）</a:t>
            </a:r>
            <a:endParaRPr kumimoji="1" lang="ja-JP" altLang="en-US"/>
          </a:p>
        </p:txBody>
      </p:sp>
      <p:sp>
        <p:nvSpPr>
          <p:cNvPr id="1331" name="四角形 61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3" name="四角形 611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4" name="四角形 612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r>
              <a:rPr kumimoji="1" lang="ja-JP" altLang="en-US"/>
              <a:t>IoPクラウドをはじめとするIoPの成果を域外展開していくための４つのステップ。①まず、自治体同士が連携（協定等も結ぶ）　②人材面での交流・研修等受け入れ（→研究資金の獲得にもつながる）　③プラットフォームの共有　➃デバイスやアプリ面でも連携</a:t>
            </a:r>
            <a:endParaRPr kumimoji="1" lang="ja-JP" altLang="en-US"/>
          </a:p>
          <a:p>
            <a:r>
              <a:rPr kumimoji="1" lang="ja-JP" altLang="en-US"/>
              <a:t>すでに佐賀県がステップ２段階、広島県はステップ③の段階にある。</a:t>
            </a:r>
            <a:endParaRPr kumimoji="1" lang="ja-JP" altLang="en-US"/>
          </a:p>
        </p:txBody>
      </p:sp>
      <p:sp>
        <p:nvSpPr>
          <p:cNvPr id="1155" name="四角形 613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78" name="四角形 72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9" name="四角形 73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r>
              <a:rPr kumimoji="1" lang="ja-JP" altLang="en-US"/>
              <a:t>R5からの展開枠を活用して、高知発のIoPの成果を日本各地、そして世界へ広げていくために、必要な体制・組織、必要な業務や機能を、IoP推進機構の武市理事長様や農振部の皆さんと現在検討中。</a:t>
            </a:r>
            <a:endParaRPr kumimoji="1" lang="ja-JP" altLang="en-US"/>
          </a:p>
          <a:p>
            <a:r>
              <a:rPr kumimoji="1" lang="ja-JP" altLang="en-US"/>
              <a:t>IoP推進機構の組織の見直しと合わせて、次ページが、展開枠における推進体制（案）　　（参考９ページが現推進体制）</a:t>
            </a:r>
            <a:endParaRPr kumimoji="1" lang="ja-JP" altLang="en-US"/>
          </a:p>
          <a:p>
            <a:r>
              <a:rPr kumimoji="1" lang="ja-JP" altLang="en-US"/>
              <a:t>知事にもご確認いただいた上、方向性のご承認をいただければ、IoP推進機構の理事会や3月末に開催予定の産学官連携協議会で承認をいただき、取り組んでいきたいと考えている。</a:t>
            </a:r>
            <a:endParaRPr kumimoji="1" lang="ja-JP" altLang="en-US"/>
          </a:p>
        </p:txBody>
      </p:sp>
      <p:sp>
        <p:nvSpPr>
          <p:cNvPr id="1180" name="四角形 73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89" name="四角形 226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90" name="四角形 227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91" name="四角形 228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slideLayout" Target="../slideLayouts/slideLayout7.xml" /><Relationship Id="rId5" Type="http://schemas.openxmlformats.org/officeDocument/2006/relationships/notesSlide" Target="../notesSlides/notesSlide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slideLayout" Target="../slideLayouts/slideLayout7.xml" /><Relationship Id="rId4" Type="http://schemas.openxmlformats.org/officeDocument/2006/relationships/notesSlide" Target="../notesSlides/notesSlide3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6.jpeg" /><Relationship Id="rId2" Type="http://schemas.openxmlformats.org/officeDocument/2006/relationships/image" Target="../media/image7.emf" /><Relationship Id="rId3" Type="http://schemas.openxmlformats.org/officeDocument/2006/relationships/image" Target="../media/image8.emf" /><Relationship Id="rId4" Type="http://schemas.openxmlformats.org/officeDocument/2006/relationships/image" Target="../media/image9.emf" /><Relationship Id="rId5" Type="http://schemas.openxmlformats.org/officeDocument/2006/relationships/image" Target="../media/image10.jpeg" /><Relationship Id="rId6" Type="http://schemas.openxmlformats.org/officeDocument/2006/relationships/image" Target="../media/image11.jpeg" /><Relationship Id="rId7" Type="http://schemas.openxmlformats.org/officeDocument/2006/relationships/image" Target="../media/image12.png" /><Relationship Id="rId8" Type="http://schemas.openxmlformats.org/officeDocument/2006/relationships/image" Target="../media/image13.png" /><Relationship Id="rId9" Type="http://schemas.openxmlformats.org/officeDocument/2006/relationships/image" Target="../media/image14.png" /><Relationship Id="rId10" Type="http://schemas.openxmlformats.org/officeDocument/2006/relationships/image" Target="../media/image15.jpeg" /><Relationship Id="rId11" Type="http://schemas.openxmlformats.org/officeDocument/2006/relationships/image" Target="../media/image16.jpeg" /><Relationship Id="rId12" Type="http://schemas.openxmlformats.org/officeDocument/2006/relationships/image" Target="../media/image17.jpeg" /><Relationship Id="rId13" Type="http://schemas.openxmlformats.org/officeDocument/2006/relationships/image" Target="../media/image18.jpeg" /><Relationship Id="rId14" Type="http://schemas.openxmlformats.org/officeDocument/2006/relationships/slideLayout" Target="../slideLayouts/slideLayout2.xml" /><Relationship Id="rId15" Type="http://schemas.openxmlformats.org/officeDocument/2006/relationships/notesSlide" Target="../notesSlides/notesSlide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399"/>
          <p:cNvSpPr txBox="1"/>
          <p:nvPr/>
        </p:nvSpPr>
        <p:spPr>
          <a:xfrm>
            <a:off x="1166394" y="1124938"/>
            <a:ext cx="7674606" cy="20126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tIns="360000" bIns="360000">
            <a:spAutoFit/>
          </a:bodyPr>
          <a:p>
            <a:pPr algn="ctr">
              <a:defRPr lang="ja-JP" altLang="en-US"/>
            </a:pPr>
            <a:r>
              <a:rPr lang="ja-JP" altLang="en-US" sz="3200">
                <a:latin typeface="Meiryo UI"/>
                <a:ea typeface="Meiryo UI"/>
              </a:rPr>
              <a:t>IoPクラウド（SAWACHI）を核とした</a:t>
            </a:r>
            <a:endParaRPr lang="ja-JP" altLang="en-US" sz="2000">
              <a:latin typeface="Meiryo UI"/>
              <a:ea typeface="Meiryo UI"/>
            </a:endParaRPr>
          </a:p>
          <a:p>
            <a:pPr algn="ctr">
              <a:defRPr lang="ja-JP" altLang="en-US"/>
            </a:pPr>
            <a:endParaRPr lang="ja-JP" altLang="en-US" sz="200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3200">
                <a:latin typeface="Meiryo UI"/>
                <a:ea typeface="Meiryo UI"/>
              </a:rPr>
              <a:t>IoPの成果の</a:t>
            </a:r>
            <a:r>
              <a:rPr lang="ja-JP" altLang="en-US" sz="3200">
                <a:latin typeface="Meiryo UI"/>
                <a:ea typeface="Meiryo UI"/>
              </a:rPr>
              <a:t>域外展開</a:t>
            </a:r>
            <a:r>
              <a:rPr lang="ja-JP" altLang="en-US" sz="3200">
                <a:latin typeface="Meiryo UI"/>
                <a:ea typeface="Meiryo UI"/>
              </a:rPr>
              <a:t>について</a:t>
            </a:r>
            <a:endParaRPr lang="ja-JP" altLang="en-US" sz="2800">
              <a:latin typeface="Meiryo UI"/>
              <a:ea typeface="Meiryo UI"/>
            </a:endParaRPr>
          </a:p>
        </p:txBody>
      </p:sp>
      <p:sp>
        <p:nvSpPr>
          <p:cNvPr id="1108" name="テキスト 400"/>
          <p:cNvSpPr txBox="1"/>
          <p:nvPr/>
        </p:nvSpPr>
        <p:spPr>
          <a:xfrm>
            <a:off x="345000" y="570741"/>
            <a:ext cx="182880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09" name="テキスト 401"/>
          <p:cNvSpPr txBox="1"/>
          <p:nvPr/>
        </p:nvSpPr>
        <p:spPr>
          <a:xfrm>
            <a:off x="6609000" y="5301000"/>
            <a:ext cx="2512044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>
                <a:latin typeface="Meiryo UI"/>
                <a:ea typeface="Meiryo UI"/>
              </a:rPr>
              <a:t>農業イノベーション推進課</a:t>
            </a: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10" name="テキスト ボックス 586"/>
          <p:cNvSpPr txBox="1"/>
          <p:nvPr/>
        </p:nvSpPr>
        <p:spPr>
          <a:xfrm>
            <a:off x="8769000" y="202302"/>
            <a:ext cx="875377" cy="368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資料２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13" name="テキスト 820"/>
          <p:cNvSpPr txBox="1"/>
          <p:nvPr/>
        </p:nvSpPr>
        <p:spPr>
          <a:xfrm>
            <a:off x="402447" y="4149000"/>
            <a:ext cx="9108485" cy="1199436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/>
              <a:t>IoPサミットを開催し、それらの自治体同士が相互に連携し、</a:t>
            </a:r>
            <a:endParaRPr lang="ja-JP" altLang="en-US" sz="2400" b="1"/>
          </a:p>
          <a:p>
            <a:pPr algn="ctr">
              <a:defRPr lang="ja-JP" altLang="en-US"/>
            </a:pPr>
            <a:r>
              <a:rPr lang="ja-JP" altLang="en-US" sz="2400" b="1"/>
              <a:t>WinーWinの関係でIoP自治体ネットワークを構築し、</a:t>
            </a:r>
            <a:endParaRPr lang="ja-JP" altLang="en-US" sz="2400" b="1"/>
          </a:p>
          <a:p>
            <a:pPr algn="ctr">
              <a:defRPr lang="ja-JP" altLang="en-US"/>
            </a:pPr>
            <a:r>
              <a:rPr lang="ja-JP" altLang="en-US" sz="2400" b="1"/>
              <a:t>データ駆動型農業をもっと普及</a:t>
            </a:r>
            <a:endParaRPr lang="ja-JP" altLang="en-US" b="1"/>
          </a:p>
        </p:txBody>
      </p:sp>
      <p:sp>
        <p:nvSpPr>
          <p:cNvPr id="1314" name="テキスト 821"/>
          <p:cNvSpPr txBox="1"/>
          <p:nvPr/>
        </p:nvSpPr>
        <p:spPr>
          <a:xfrm>
            <a:off x="633319" y="621000"/>
            <a:ext cx="8646735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 b="1"/>
              <a:t>環境制御やデータ駆動型農業を研究・推進・普及していない自治体はない</a:t>
            </a:r>
            <a:endParaRPr lang="ja-JP" altLang="en-US" b="1"/>
          </a:p>
        </p:txBody>
      </p:sp>
      <p:sp>
        <p:nvSpPr>
          <p:cNvPr id="1315" name="テキスト 822"/>
          <p:cNvSpPr txBox="1"/>
          <p:nvPr/>
        </p:nvSpPr>
        <p:spPr>
          <a:xfrm>
            <a:off x="98273" y="1485000"/>
            <a:ext cx="9929138" cy="706993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/>
              <a:t>どの自治体でも　・</a:t>
            </a:r>
            <a:r>
              <a:rPr lang="ja-JP" altLang="en-US" sz="2000" b="1"/>
              <a:t>どうやってデータを集める</a:t>
            </a:r>
            <a:r>
              <a:rPr lang="ja-JP" altLang="en-US" sz="2000"/>
              <a:t>のか、</a:t>
            </a:r>
            <a:endParaRPr lang="ja-JP" altLang="en-US" sz="2000"/>
          </a:p>
          <a:p>
            <a:pPr>
              <a:defRPr lang="ja-JP" altLang="en-US"/>
            </a:pP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</a:t>
            </a:r>
            <a:r>
              <a:rPr lang="ja-JP" altLang="en-US" sz="2000"/>
              <a:t>　・</a:t>
            </a:r>
            <a:r>
              <a:rPr lang="ja-JP" altLang="en-US" sz="2000" b="1"/>
              <a:t>集めたデータを農家の所得向上のためにどう活用</a:t>
            </a:r>
            <a:r>
              <a:rPr lang="ja-JP" altLang="en-US" sz="2000"/>
              <a:t>するのかが課題</a:t>
            </a:r>
            <a:endParaRPr lang="ja-JP" altLang="en-US"/>
          </a:p>
        </p:txBody>
      </p:sp>
      <p:sp>
        <p:nvSpPr>
          <p:cNvPr id="1316" name="図形 823"/>
          <p:cNvSpPr/>
          <p:nvPr/>
        </p:nvSpPr>
        <p:spPr>
          <a:xfrm>
            <a:off x="4586781" y="979128"/>
            <a:ext cx="468790" cy="433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7" name="図形 824"/>
          <p:cNvSpPr/>
          <p:nvPr/>
        </p:nvSpPr>
        <p:spPr>
          <a:xfrm>
            <a:off x="4621842" y="2349000"/>
            <a:ext cx="468790" cy="426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8" name="テキスト 825"/>
          <p:cNvSpPr txBox="1"/>
          <p:nvPr/>
        </p:nvSpPr>
        <p:spPr>
          <a:xfrm>
            <a:off x="0" y="-27000"/>
            <a:ext cx="9913370" cy="460772"/>
          </a:xfrm>
          <a:prstGeom prst="rect">
            <a:avLst/>
          </a:prstGeom>
          <a:solidFill>
            <a:schemeClr val="accent5"/>
          </a:solidFill>
          <a:effectLst>
            <a:glow>
              <a:schemeClr val="accent1">
                <a:satMod val="175000"/>
              </a:schemeClr>
            </a:glow>
            <a:reflection stA="45000" endA="300" endPos="0" dir="5400000" sy="-100000" algn="bl" rotWithShape="0"/>
          </a:effectLst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400" b="0" dirty="0">
                <a:solidFill>
                  <a:schemeClr val="bg1"/>
                </a:solidFill>
                <a:latin typeface="Meiryo UI"/>
                <a:ea typeface="Meiryo UI"/>
              </a:rPr>
              <a:t>２－１．IoPサミット開催(R4.11)→IoP自治体ネットワーク化(R5)のねらい</a:t>
            </a:r>
            <a:r>
              <a:rPr lang="ja-JP" altLang="en-US" sz="2400" b="0" dirty="0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sz="2400" b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19" name="テキスト 827"/>
          <p:cNvSpPr txBox="1"/>
          <p:nvPr/>
        </p:nvSpPr>
        <p:spPr>
          <a:xfrm>
            <a:off x="-2065" y="2876149"/>
            <a:ext cx="9705973" cy="460772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/>
              <a:t>『データ連携基盤』を整備していきたいという意向の自治体が増加中</a:t>
            </a:r>
            <a:endParaRPr lang="ja-JP" altLang="en-US" b="1"/>
          </a:p>
        </p:txBody>
      </p:sp>
      <p:sp>
        <p:nvSpPr>
          <p:cNvPr id="1320" name="図形 828"/>
          <p:cNvSpPr/>
          <p:nvPr/>
        </p:nvSpPr>
        <p:spPr>
          <a:xfrm>
            <a:off x="4622207" y="3428316"/>
            <a:ext cx="468790" cy="651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1" name="テキスト 829"/>
          <p:cNvSpPr txBox="1"/>
          <p:nvPr/>
        </p:nvSpPr>
        <p:spPr>
          <a:xfrm>
            <a:off x="345000" y="6021000"/>
            <a:ext cx="9265495" cy="783937"/>
          </a:xfrm>
          <a:prstGeom prst="rect">
            <a:avLst/>
          </a:prstGeom>
          <a:ln>
            <a:noFill/>
            <a:prstDash val="sysDash"/>
          </a:ln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/>
              <a:t>・R5～R8の展開枠(内閣府地方大学・地域産業創生交付金）でIoPの域外展開を位置づけ</a:t>
            </a:r>
            <a:endParaRPr lang="ja-JP" altLang="en-US"/>
          </a:p>
          <a:p>
            <a:pPr>
              <a:defRPr lang="ja-JP" altLang="en-US"/>
            </a:pPr>
            <a:endParaRPr lang="ja-JP" altLang="en-US" sz="900"/>
          </a:p>
          <a:p>
            <a:pPr>
              <a:defRPr lang="ja-JP" altLang="en-US"/>
            </a:pPr>
            <a:r>
              <a:rPr lang="ja-JP" altLang="en-US"/>
              <a:t>・関連企業とも連携して、全国でつながる機器・システム・アプリ類を充実</a:t>
            </a:r>
            <a:endParaRPr lang="ja-JP" altLang="en-US"/>
          </a:p>
        </p:txBody>
      </p:sp>
      <p:sp>
        <p:nvSpPr>
          <p:cNvPr id="1322" name="図形 830"/>
          <p:cNvSpPr/>
          <p:nvPr/>
        </p:nvSpPr>
        <p:spPr>
          <a:xfrm rot="10860000">
            <a:off x="4629928" y="5352487"/>
            <a:ext cx="468790" cy="5242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3" name="直線 831"/>
          <p:cNvSpPr/>
          <p:nvPr/>
        </p:nvSpPr>
        <p:spPr>
          <a:xfrm>
            <a:off x="263770" y="5961615"/>
            <a:ext cx="9184933" cy="0"/>
          </a:xfrm>
          <a:prstGeom prst="line">
            <a:avLst/>
          </a:prstGeom>
          <a:ln w="15875" cap="flat" cmpd="sng" algn="ctr">
            <a:solidFill>
              <a:schemeClr val="tx2"/>
            </a:solidFill>
            <a:prstDash val="dash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324" name="スライド番号プレースホルダー 833"/>
          <p:cNvSpPr/>
          <p:nvPr/>
        </p:nvSpPr>
        <p:spPr>
          <a:xfrm>
            <a:off x="7671076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93" name="テキスト 753"/>
          <p:cNvSpPr txBox="1"/>
          <p:nvPr/>
        </p:nvSpPr>
        <p:spPr>
          <a:xfrm>
            <a:off x="172175" y="764942"/>
            <a:ext cx="9674368" cy="16611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dirty="0">
                <a:latin typeface="Meiryo UI"/>
                <a:ea typeface="Meiryo UI"/>
              </a:rPr>
              <a:t>　　高知県⇔全国の自治体と連携し、IoPによって構築したプラットフォームやノウハウを共有する</a:t>
            </a:r>
            <a:r>
              <a:rPr lang="ja-JP" altLang="en-US" sz="1600" b="1" u="sng" dirty="0">
                <a:solidFill>
                  <a:schemeClr val="tx1"/>
                </a:solidFill>
                <a:latin typeface="Meiryo UI"/>
                <a:ea typeface="Meiryo UI"/>
              </a:rPr>
              <a:t>IoPネットワークを</a:t>
            </a:r>
          </a:p>
          <a:p>
            <a:pPr>
              <a:defRPr lang="ja-JP" altLang="en-US"/>
            </a:pPr>
            <a:r>
              <a:rPr lang="ja-JP" altLang="en-US" sz="1600" b="1" u="sng" dirty="0">
                <a:solidFill>
                  <a:schemeClr val="tx1"/>
                </a:solidFill>
                <a:latin typeface="Meiryo UI"/>
                <a:ea typeface="Meiryo UI"/>
              </a:rPr>
              <a:t>構築・展開</a:t>
            </a:r>
            <a:r>
              <a:rPr lang="ja-JP" altLang="en-US" sz="1600" dirty="0">
                <a:latin typeface="Meiryo UI"/>
                <a:ea typeface="Meiryo UI"/>
              </a:rPr>
              <a:t>していく。</a:t>
            </a:r>
            <a:endParaRPr lang="ja-JP" altLang="en-US" sz="1600" b="1" u="sng" dirty="0">
              <a:solidFill>
                <a:schemeClr val="tx1"/>
              </a:solidFill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800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600" dirty="0">
                <a:latin typeface="Meiryo UI"/>
                <a:ea typeface="Meiryo UI"/>
              </a:rPr>
              <a:t>　　　　　　①</a:t>
            </a:r>
            <a:r>
              <a:rPr lang="ja-JP" altLang="en-US" sz="1600" b="1" u="sng" dirty="0">
                <a:latin typeface="Meiryo UI"/>
                <a:ea typeface="Meiryo UI"/>
              </a:rPr>
              <a:t>様々な品目で作物の生理生態を可視化・使える化</a:t>
            </a:r>
            <a:r>
              <a:rPr lang="ja-JP" altLang="en-US" sz="1600" dirty="0">
                <a:latin typeface="Meiryo UI"/>
                <a:ea typeface="Meiryo UI"/>
              </a:rPr>
              <a:t>していける</a:t>
            </a:r>
            <a:endParaRPr sz="2400"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600" dirty="0">
                <a:latin typeface="Meiryo UI"/>
                <a:ea typeface="Meiryo UI"/>
              </a:rPr>
              <a:t>　　　　　　②全国各地で普及している機器類・アプリケーション等と連携して</a:t>
            </a:r>
            <a:r>
              <a:rPr lang="ja-JP" altLang="en-US" sz="1600" b="1" u="sng" dirty="0">
                <a:latin typeface="Meiryo UI"/>
                <a:ea typeface="Meiryo UI"/>
              </a:rPr>
              <a:t>さらなる付加価値創出が可能</a:t>
            </a:r>
            <a:endParaRPr sz="2400" b="1" u="sng" dirty="0"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700" b="1" u="sng" dirty="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600" dirty="0">
                <a:latin typeface="Meiryo UI"/>
                <a:ea typeface="Meiryo UI"/>
              </a:rPr>
              <a:t>　　　　　　③参画いただく</a:t>
            </a:r>
            <a:r>
              <a:rPr lang="ja-JP" altLang="en-US" sz="1600" b="1" u="sng" dirty="0">
                <a:latin typeface="Meiryo UI"/>
                <a:ea typeface="Meiryo UI"/>
              </a:rPr>
              <a:t>自治体、関連企業、生産者の幅・数が広がるスケールメリット</a:t>
            </a:r>
            <a:r>
              <a:rPr lang="ja-JP" altLang="en-US" sz="1600" dirty="0">
                <a:latin typeface="Meiryo UI"/>
                <a:ea typeface="Meiryo UI"/>
              </a:rPr>
              <a:t>　</a:t>
            </a:r>
            <a:endParaRPr>
              <a:latin typeface="Meiryo UI"/>
              <a:ea typeface="Meiryo UI"/>
            </a:endParaRPr>
          </a:p>
        </p:txBody>
      </p:sp>
      <p:grpSp>
        <p:nvGrpSpPr>
          <p:cNvPr id="1394" name="グループ化 754"/>
          <p:cNvGrpSpPr/>
          <p:nvPr/>
        </p:nvGrpSpPr>
        <p:grpSpPr>
          <a:xfrm>
            <a:off x="118199" y="2925000"/>
            <a:ext cx="2482773" cy="3260914"/>
            <a:chOff x="118199" y="2925000"/>
            <a:chExt cx="2482773" cy="3260914"/>
          </a:xfrm>
        </p:grpSpPr>
        <p:sp>
          <p:nvSpPr>
            <p:cNvPr id="1395" name="テキスト 64"/>
            <p:cNvSpPr txBox="1"/>
            <p:nvPr/>
          </p:nvSpPr>
          <p:spPr>
            <a:xfrm>
              <a:off x="172175" y="3828001"/>
              <a:ext cx="2119308" cy="9532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・高知県と他自治体等で</a:t>
              </a:r>
              <a:endParaRPr lang="en-US" altLang="ja-JP" sz="1400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　連携協定の締結</a:t>
              </a:r>
              <a:endParaRPr lang="en-US" altLang="ja-JP" sz="1400" dirty="0">
                <a:solidFill>
                  <a:schemeClr val="tx1"/>
                </a:solidFill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・</a:t>
              </a: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データ・システム・知財等の</a:t>
              </a:r>
              <a:endParaRPr lang="en-US" altLang="ja-JP" sz="1050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　利用契約の締結</a:t>
              </a:r>
            </a:p>
          </p:txBody>
        </p:sp>
        <p:sp>
          <p:nvSpPr>
            <p:cNvPr id="1396" name="正方形/長方形 570"/>
            <p:cNvSpPr/>
            <p:nvPr/>
          </p:nvSpPr>
          <p:spPr>
            <a:xfrm>
              <a:off x="118199" y="3113209"/>
              <a:ext cx="2388451" cy="3072705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397" name="矢印: 五方向 5"/>
            <p:cNvSpPr/>
            <p:nvPr/>
          </p:nvSpPr>
          <p:spPr>
            <a:xfrm>
              <a:off x="159862" y="2925000"/>
              <a:ext cx="1100190" cy="368485"/>
            </a:xfrm>
            <a:prstGeom prst="homePlat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/>
                  <a:ea typeface="Meiryo UI"/>
                </a:rPr>
                <a:t>ステップ１</a:t>
              </a:r>
              <a:endParaRPr kumimoji="1" lang="en-US" altLang="ja-JP" sz="1000" b="1" dirty="0">
                <a:latin typeface="Meiryo UI"/>
                <a:ea typeface="Meiryo UI"/>
              </a:endParaRPr>
            </a:p>
          </p:txBody>
        </p:sp>
        <p:sp>
          <p:nvSpPr>
            <p:cNvPr id="1398" name="四角形 39"/>
            <p:cNvSpPr/>
            <p:nvPr/>
          </p:nvSpPr>
          <p:spPr>
            <a:xfrm>
              <a:off x="200007" y="5287460"/>
              <a:ext cx="809097" cy="3643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pic>
          <p:nvPicPr>
            <p:cNvPr id="1399" name="図 3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66611" y="5298997"/>
              <a:ext cx="727347" cy="269388"/>
            </a:xfrm>
            <a:prstGeom prst="rect">
              <a:avLst/>
            </a:prstGeom>
          </p:spPr>
        </p:pic>
        <p:sp>
          <p:nvSpPr>
            <p:cNvPr id="1400" name="四角形 41"/>
            <p:cNvSpPr/>
            <p:nvPr/>
          </p:nvSpPr>
          <p:spPr>
            <a:xfrm>
              <a:off x="1381280" y="4931202"/>
              <a:ext cx="991956" cy="107691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r>
                <a:rPr lang="ja-JP" altLang="en-US" sz="1400">
                  <a:solidFill>
                    <a:schemeClr val="tx1"/>
                  </a:solidFill>
                  <a:latin typeface="Meiryo UI"/>
                  <a:ea typeface="Meiryo UI"/>
                </a:rPr>
                <a:t>・都道府県</a:t>
              </a:r>
              <a:endParaRPr sz="3600">
                <a:latin typeface="Meiryo UI"/>
                <a:ea typeface="Meiryo UI"/>
              </a:endParaRPr>
            </a:p>
            <a:p>
              <a:pPr algn="ctr">
                <a:defRPr lang="ja-JP" altLang="en-US"/>
              </a:pPr>
              <a:r>
                <a:rPr lang="ja-JP" altLang="en-US" sz="1400">
                  <a:solidFill>
                    <a:schemeClr val="tx1"/>
                  </a:solidFill>
                  <a:latin typeface="Meiryo UI"/>
                  <a:ea typeface="Meiryo UI"/>
                </a:rPr>
                <a:t>・市町村</a:t>
              </a:r>
            </a:p>
            <a:p>
              <a:pPr algn="ctr">
                <a:defRPr lang="ja-JP" altLang="en-US"/>
              </a:pPr>
              <a:r>
                <a:rPr lang="ja-JP" altLang="en-US" sz="1400">
                  <a:solidFill>
                    <a:schemeClr val="tx1"/>
                  </a:solidFill>
                  <a:latin typeface="Meiryo UI"/>
                  <a:ea typeface="Meiryo UI"/>
                </a:rPr>
                <a:t>・他県の</a:t>
              </a:r>
              <a:endParaRPr lang="ja-JP" altLang="en-US" sz="1100">
                <a:solidFill>
                  <a:schemeClr val="tx1"/>
                </a:solidFill>
                <a:latin typeface="Meiryo UI"/>
                <a:ea typeface="Meiryo UI"/>
              </a:endParaRPr>
            </a:p>
            <a:p>
              <a:pPr algn="ctr">
                <a:defRPr lang="ja-JP" altLang="en-US"/>
              </a:pPr>
              <a:r>
                <a:rPr lang="ja-JP" altLang="en-US" sz="1400">
                  <a:solidFill>
                    <a:schemeClr val="tx1"/>
                  </a:solidFill>
                  <a:latin typeface="Meiryo UI"/>
                  <a:ea typeface="Meiryo UI"/>
                </a:rPr>
                <a:t>　JA等</a:t>
              </a:r>
              <a:endParaRPr lang="ja-JP" altLang="en-US" sz="110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401" name="矢印: 左右 19"/>
            <p:cNvSpPr/>
            <p:nvPr/>
          </p:nvSpPr>
          <p:spPr>
            <a:xfrm>
              <a:off x="1032918" y="5313491"/>
              <a:ext cx="348362" cy="271741"/>
            </a:xfrm>
            <a:prstGeom prst="leftRightArrow">
              <a:avLst>
                <a:gd name="adj1" fmla="val 50000"/>
                <a:gd name="adj2" fmla="val 2812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/>
                <a:ea typeface="Meiryo UI"/>
              </a:endParaRPr>
            </a:p>
          </p:txBody>
        </p:sp>
        <p:sp>
          <p:nvSpPr>
            <p:cNvPr id="1402" name="テキスト ボックス 22"/>
            <p:cNvSpPr txBox="1"/>
            <p:nvPr/>
          </p:nvSpPr>
          <p:spPr>
            <a:xfrm>
              <a:off x="153743" y="3375658"/>
              <a:ext cx="2447229" cy="3376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600" b="1" u="sng" dirty="0">
                  <a:latin typeface="Meiryo UI"/>
                  <a:ea typeface="Meiryo UI"/>
                </a:rPr>
                <a:t>自治体同士でまず連携</a:t>
              </a:r>
              <a:endParaRPr lang="ja-JP" altLang="en-US" sz="1200" dirty="0">
                <a:latin typeface="Meiryo UI"/>
                <a:ea typeface="Meiryo UI"/>
              </a:endParaRPr>
            </a:p>
          </p:txBody>
        </p:sp>
      </p:grpSp>
      <p:grpSp>
        <p:nvGrpSpPr>
          <p:cNvPr id="1403" name="グループ化 763"/>
          <p:cNvGrpSpPr/>
          <p:nvPr/>
        </p:nvGrpSpPr>
        <p:grpSpPr>
          <a:xfrm>
            <a:off x="2557048" y="2925000"/>
            <a:ext cx="2509520" cy="3260448"/>
            <a:chOff x="2557048" y="2925000"/>
            <a:chExt cx="2509520" cy="3260448"/>
          </a:xfrm>
        </p:grpSpPr>
        <p:sp>
          <p:nvSpPr>
            <p:cNvPr id="1404" name="正方形/長方形 570"/>
            <p:cNvSpPr/>
            <p:nvPr/>
          </p:nvSpPr>
          <p:spPr>
            <a:xfrm>
              <a:off x="2557048" y="3122982"/>
              <a:ext cx="2413177" cy="3062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405" name="矢印: 五方向 6"/>
            <p:cNvSpPr/>
            <p:nvPr/>
          </p:nvSpPr>
          <p:spPr>
            <a:xfrm>
              <a:off x="2596776" y="2925000"/>
              <a:ext cx="1130063" cy="388975"/>
            </a:xfrm>
            <a:prstGeom prst="homePlat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/>
                  <a:ea typeface="Meiryo UI"/>
                </a:rPr>
                <a:t>ステップ２</a:t>
              </a:r>
              <a:endParaRPr kumimoji="1" lang="en-US" altLang="ja-JP" sz="1000" b="1" dirty="0">
                <a:latin typeface="Meiryo UI"/>
                <a:ea typeface="Meiryo UI"/>
              </a:endParaRPr>
            </a:p>
          </p:txBody>
        </p:sp>
        <p:sp>
          <p:nvSpPr>
            <p:cNvPr id="1406" name="テキスト ボックス 23"/>
            <p:cNvSpPr txBox="1"/>
            <p:nvPr/>
          </p:nvSpPr>
          <p:spPr>
            <a:xfrm>
              <a:off x="2619339" y="3305570"/>
              <a:ext cx="2447229" cy="5838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600" b="1" u="sng" dirty="0">
                  <a:latin typeface="Meiryo UI"/>
                  <a:ea typeface="Meiryo UI"/>
                </a:rPr>
                <a:t>研究開発・人材育成面</a:t>
              </a:r>
              <a:endParaRPr lang="ja-JP" altLang="en-US" sz="1200" dirty="0">
                <a:latin typeface="Meiryo UI"/>
                <a:ea typeface="Meiryo UI"/>
              </a:endParaRPr>
            </a:p>
            <a:p>
              <a:r>
                <a:rPr lang="ja-JP" altLang="en-US" sz="1600" b="1" u="sng" dirty="0">
                  <a:latin typeface="Meiryo UI"/>
                  <a:ea typeface="Meiryo UI"/>
                </a:rPr>
                <a:t>での連携</a:t>
              </a:r>
            </a:p>
          </p:txBody>
        </p:sp>
        <p:sp>
          <p:nvSpPr>
            <p:cNvPr id="1407" name="テキスト ボックス 25"/>
            <p:cNvSpPr txBox="1"/>
            <p:nvPr/>
          </p:nvSpPr>
          <p:spPr>
            <a:xfrm>
              <a:off x="2596776" y="3809570"/>
              <a:ext cx="2389525" cy="953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・他自治体・大学等の試験研究員や指導員の研修受入れ等の実施</a:t>
              </a:r>
            </a:p>
            <a:p>
              <a:pPr>
                <a:defRPr lang="ja-JP" altLang="en-US"/>
              </a:pP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・共同研究の実施</a:t>
              </a:r>
              <a:endParaRPr lang="ja-JP" altLang="en-US" sz="105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pic>
          <p:nvPicPr>
            <p:cNvPr id="1408" name="Picture 26" descr="C:\Users\k78275549\Desktop\gakusyou.jpg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1695" y="4844711"/>
              <a:ext cx="440113" cy="406722"/>
            </a:xfrm>
            <a:prstGeom prst="rect">
              <a:avLst/>
            </a:prstGeom>
            <a:noFill/>
          </p:spPr>
        </p:pic>
        <p:sp>
          <p:nvSpPr>
            <p:cNvPr id="1409" name="正方形/長方形 27"/>
            <p:cNvSpPr/>
            <p:nvPr/>
          </p:nvSpPr>
          <p:spPr>
            <a:xfrm>
              <a:off x="3161611" y="5449362"/>
              <a:ext cx="495389" cy="57283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研究</a:t>
              </a:r>
              <a:endParaRPr kumimoji="1" lang="en-US" altLang="ja-JP" sz="1050" dirty="0">
                <a:solidFill>
                  <a:schemeClr val="tx1"/>
                </a:solidFill>
                <a:latin typeface="Meiryo UI"/>
                <a:ea typeface="Meiryo UI"/>
              </a:endParaRP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開発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部門</a:t>
              </a:r>
              <a:endParaRPr kumimoji="1" lang="ja-JP" altLang="en-US" sz="80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410" name="正方形/長方形 28"/>
            <p:cNvSpPr/>
            <p:nvPr/>
          </p:nvSpPr>
          <p:spPr>
            <a:xfrm>
              <a:off x="3162238" y="4795223"/>
              <a:ext cx="493826" cy="611386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戦略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企画</a:t>
              </a:r>
            </a:p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Meiryo UI"/>
                  <a:ea typeface="Meiryo UI"/>
                </a:rPr>
                <a:t>部門</a:t>
              </a:r>
              <a:endParaRPr kumimoji="1" lang="ja-JP" altLang="en-US" sz="80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411" name="テキスト 29"/>
            <p:cNvSpPr txBox="1"/>
            <p:nvPr/>
          </p:nvSpPr>
          <p:spPr>
            <a:xfrm>
              <a:off x="2635155" y="5298997"/>
              <a:ext cx="644545" cy="753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000" dirty="0">
                  <a:latin typeface="Meiryo UI"/>
                  <a:ea typeface="Meiryo UI"/>
                </a:rPr>
                <a:t>高知大</a:t>
              </a:r>
              <a:endParaRPr sz="24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100" b="1" dirty="0">
                  <a:latin typeface="Meiryo UI"/>
                  <a:ea typeface="Meiryo UI"/>
                </a:rPr>
                <a:t>IoP</a:t>
              </a:r>
              <a:endParaRPr lang="en-US" altLang="ja-JP" sz="1100" b="1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100" b="1" dirty="0">
                  <a:latin typeface="Meiryo UI"/>
                  <a:ea typeface="Meiryo UI"/>
                </a:rPr>
                <a:t>共創</a:t>
              </a:r>
            </a:p>
            <a:p>
              <a:pPr>
                <a:defRPr lang="ja-JP" altLang="en-US"/>
              </a:pPr>
              <a:r>
                <a:rPr lang="ja-JP" altLang="en-US" sz="1100" b="1" dirty="0">
                  <a:latin typeface="Meiryo UI"/>
                  <a:ea typeface="Meiryo UI"/>
                </a:rPr>
                <a:t>センター</a:t>
              </a:r>
              <a:endParaRPr lang="ja-JP" altLang="en-US" b="1" dirty="0">
                <a:latin typeface="Meiryo UI"/>
                <a:ea typeface="Meiryo UI"/>
              </a:endParaRPr>
            </a:p>
          </p:txBody>
        </p:sp>
        <p:sp>
          <p:nvSpPr>
            <p:cNvPr id="1412" name="四角形 31"/>
            <p:cNvSpPr/>
            <p:nvPr/>
          </p:nvSpPr>
          <p:spPr>
            <a:xfrm>
              <a:off x="2621612" y="4778264"/>
              <a:ext cx="1107388" cy="12960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413" name="四角形 44"/>
            <p:cNvSpPr/>
            <p:nvPr/>
          </p:nvSpPr>
          <p:spPr>
            <a:xfrm>
              <a:off x="4011821" y="4794790"/>
              <a:ext cx="941770" cy="12121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各都道府県の</a:t>
              </a:r>
              <a:endParaRPr>
                <a:latin typeface="Meiryo UI"/>
                <a:ea typeface="Meiryo UI"/>
              </a:endParaRPr>
            </a:p>
            <a:p>
              <a:pPr algn="ctr">
                <a:defRPr lang="ja-JP" altLang="en-US"/>
              </a:pPr>
              <a:r>
                <a:rPr lang="ja-JP" altLang="en-US" sz="1400" dirty="0">
                  <a:solidFill>
                    <a:schemeClr val="tx1"/>
                  </a:solidFill>
                  <a:latin typeface="Meiryo UI"/>
                  <a:ea typeface="Meiryo UI"/>
                </a:rPr>
                <a:t>大学・試験研究機関等</a:t>
              </a:r>
            </a:p>
          </p:txBody>
        </p:sp>
        <p:sp>
          <p:nvSpPr>
            <p:cNvPr id="1414" name="矢印: 左右 33"/>
            <p:cNvSpPr/>
            <p:nvPr/>
          </p:nvSpPr>
          <p:spPr>
            <a:xfrm>
              <a:off x="3729000" y="5308789"/>
              <a:ext cx="343323" cy="20727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/>
                <a:ea typeface="Meiryo UI"/>
              </a:endParaRPr>
            </a:p>
          </p:txBody>
        </p:sp>
      </p:grpSp>
      <p:grpSp>
        <p:nvGrpSpPr>
          <p:cNvPr id="1415" name="グループ化 775"/>
          <p:cNvGrpSpPr/>
          <p:nvPr/>
        </p:nvGrpSpPr>
        <p:grpSpPr>
          <a:xfrm>
            <a:off x="5057857" y="2952076"/>
            <a:ext cx="2756013" cy="3362403"/>
            <a:chOff x="5057857" y="2952076"/>
            <a:chExt cx="2756013" cy="3362403"/>
          </a:xfrm>
        </p:grpSpPr>
        <p:sp>
          <p:nvSpPr>
            <p:cNvPr id="1416" name="テキスト 56"/>
            <p:cNvSpPr txBox="1"/>
            <p:nvPr/>
          </p:nvSpPr>
          <p:spPr>
            <a:xfrm>
              <a:off x="5062150" y="3305570"/>
              <a:ext cx="2751720" cy="5838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600" b="1" u="sng" dirty="0">
                  <a:latin typeface="Meiryo UI"/>
                  <a:ea typeface="Meiryo UI"/>
                </a:rPr>
                <a:t>プラットフォーム・システム面</a:t>
              </a:r>
              <a:endParaRPr lang="ja-JP" altLang="en-US" b="1" u="sng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600" b="1" u="sng" dirty="0">
                  <a:latin typeface="Meiryo UI"/>
                  <a:ea typeface="Meiryo UI"/>
                </a:rPr>
                <a:t>での連携</a:t>
              </a:r>
            </a:p>
          </p:txBody>
        </p:sp>
        <p:grpSp>
          <p:nvGrpSpPr>
            <p:cNvPr id="1417" name="グループ化 2"/>
            <p:cNvGrpSpPr/>
            <p:nvPr/>
          </p:nvGrpSpPr>
          <p:grpSpPr>
            <a:xfrm>
              <a:off x="5057857" y="2952076"/>
              <a:ext cx="2446968" cy="3362403"/>
              <a:chOff x="5030989" y="2945570"/>
              <a:chExt cx="2446968" cy="3362403"/>
            </a:xfrm>
          </p:grpSpPr>
          <p:sp>
            <p:nvSpPr>
              <p:cNvPr id="1418" name="正方形/長方形 570"/>
              <p:cNvSpPr/>
              <p:nvPr/>
            </p:nvSpPr>
            <p:spPr>
              <a:xfrm>
                <a:off x="5030989" y="3133078"/>
                <a:ext cx="2442598" cy="304580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  <a:latin typeface="Meiryo UI"/>
                  <a:ea typeface="Meiryo UI"/>
                </a:endParaRPr>
              </a:p>
            </p:txBody>
          </p:sp>
          <p:sp>
            <p:nvSpPr>
              <p:cNvPr id="1419" name="矢印: 五方向 7"/>
              <p:cNvSpPr/>
              <p:nvPr/>
            </p:nvSpPr>
            <p:spPr>
              <a:xfrm>
                <a:off x="5132711" y="2945570"/>
                <a:ext cx="1119591" cy="383830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Meiryo UI"/>
                    <a:ea typeface="Meiryo UI"/>
                  </a:rPr>
                  <a:t>ステップ３</a:t>
                </a:r>
                <a:endParaRPr kumimoji="1" lang="en-US" altLang="ja-JP" sz="1000" b="1" dirty="0">
                  <a:latin typeface="Meiryo UI"/>
                  <a:ea typeface="Meiryo UI"/>
                </a:endParaRPr>
              </a:p>
            </p:txBody>
          </p:sp>
          <p:sp>
            <p:nvSpPr>
              <p:cNvPr id="1420" name="テキスト 53"/>
              <p:cNvSpPr txBox="1"/>
              <p:nvPr/>
            </p:nvSpPr>
            <p:spPr>
              <a:xfrm>
                <a:off x="5077605" y="3908209"/>
                <a:ext cx="2400352" cy="2399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・IoPクラウド(SAWACHI)の</a:t>
                </a:r>
                <a:endParaRPr lang="ja-JP" altLang="en-US" sz="2000" dirty="0">
                  <a:latin typeface="Meiryo UI"/>
                  <a:ea typeface="Meiryo UI"/>
                </a:endParaRPr>
              </a:p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　</a:t>
                </a:r>
                <a:r>
                  <a:rPr lang="ja-JP" altLang="en-US" sz="1400" b="0" dirty="0">
                    <a:solidFill>
                      <a:schemeClr val="tx1"/>
                    </a:solidFill>
                    <a:latin typeface="Meiryo UI"/>
                    <a:ea typeface="Meiryo UI"/>
                  </a:rPr>
                  <a:t>研究開発・実証利用</a:t>
                </a:r>
              </a:p>
              <a:p>
                <a:pPr>
                  <a:defRPr lang="ja-JP" altLang="en-US"/>
                </a:pPr>
                <a:endParaRPr lang="ja-JP" altLang="en-US" sz="800" dirty="0">
                  <a:latin typeface="Meiryo UI"/>
                  <a:ea typeface="Meiryo UI"/>
                </a:endParaRPr>
              </a:p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・応用可能な品目の拡大</a:t>
                </a:r>
              </a:p>
              <a:p>
                <a:pPr>
                  <a:defRPr lang="ja-JP" altLang="en-US"/>
                </a:pPr>
                <a:endParaRPr lang="ja-JP" altLang="en-US" sz="800" dirty="0">
                  <a:latin typeface="Meiryo UI"/>
                  <a:ea typeface="Meiryo UI"/>
                </a:endParaRPr>
              </a:p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・データを集めるしくみや、</a:t>
                </a:r>
              </a:p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集めたデータをどう活用するか</a:t>
                </a:r>
              </a:p>
              <a:p>
                <a:pPr>
                  <a:defRPr lang="ja-JP" altLang="en-US"/>
                </a:pPr>
                <a:r>
                  <a:rPr lang="ja-JP" altLang="en-US" sz="1400" dirty="0">
                    <a:latin typeface="Meiryo UI"/>
                    <a:ea typeface="Meiryo UI"/>
                  </a:rPr>
                  <a:t>のノウハウ共有</a:t>
                </a:r>
              </a:p>
              <a:p>
                <a:pPr>
                  <a:defRPr lang="ja-JP" altLang="en-US"/>
                </a:pPr>
                <a:endParaRPr lang="ja-JP" altLang="en-US" sz="800" dirty="0">
                  <a:latin typeface="Meiryo UI"/>
                  <a:ea typeface="Meiryo UI"/>
                </a:endParaRPr>
              </a:p>
              <a:p>
                <a:pPr>
                  <a:defRPr lang="ja-JP" altLang="en-US"/>
                </a:pPr>
                <a:r>
                  <a:rPr lang="ja-JP" altLang="en-US" sz="1400" b="1" dirty="0">
                    <a:solidFill>
                      <a:srgbClr val="FF0000"/>
                    </a:solidFill>
                    <a:latin typeface="Meiryo UI"/>
                    <a:ea typeface="Meiryo UI"/>
                  </a:rPr>
                  <a:t>・(最終ゴール)各自治体で構築されたしくみとのAPI連携</a:t>
                </a:r>
                <a:endParaRPr lang="ja-JP" altLang="en-US" b="1" dirty="0">
                  <a:solidFill>
                    <a:srgbClr val="FF0000"/>
                  </a:solidFill>
                  <a:latin typeface="Meiryo UI"/>
                  <a:ea typeface="Meiryo UI"/>
                </a:endParaRPr>
              </a:p>
              <a:p>
                <a:pPr>
                  <a:defRPr lang="ja-JP" altLang="en-US"/>
                </a:pPr>
                <a:endParaRPr lang="en-US" altLang="ja-JP" sz="1400" dirty="0">
                  <a:latin typeface="Meiryo UI"/>
                  <a:ea typeface="Meiryo UI"/>
                </a:endParaRPr>
              </a:p>
            </p:txBody>
          </p:sp>
        </p:grpSp>
      </p:grpSp>
      <p:grpSp>
        <p:nvGrpSpPr>
          <p:cNvPr id="1421" name="グループ化 781"/>
          <p:cNvGrpSpPr/>
          <p:nvPr/>
        </p:nvGrpSpPr>
        <p:grpSpPr>
          <a:xfrm>
            <a:off x="7545000" y="2931728"/>
            <a:ext cx="2277779" cy="3247152"/>
            <a:chOff x="7545000" y="2931728"/>
            <a:chExt cx="2277779" cy="3247152"/>
          </a:xfrm>
        </p:grpSpPr>
        <p:sp>
          <p:nvSpPr>
            <p:cNvPr id="1422" name="正方形/長方形 570"/>
            <p:cNvSpPr/>
            <p:nvPr/>
          </p:nvSpPr>
          <p:spPr>
            <a:xfrm>
              <a:off x="7552789" y="3133078"/>
              <a:ext cx="2234889" cy="304580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Meiryo UI"/>
                <a:ea typeface="Meiryo UI"/>
              </a:endParaRPr>
            </a:p>
          </p:txBody>
        </p:sp>
        <p:sp>
          <p:nvSpPr>
            <p:cNvPr id="1423" name="矢印: 五方向 8"/>
            <p:cNvSpPr/>
            <p:nvPr/>
          </p:nvSpPr>
          <p:spPr>
            <a:xfrm>
              <a:off x="7609753" y="2931728"/>
              <a:ext cx="1060158" cy="402700"/>
            </a:xfrm>
            <a:prstGeom prst="homePlat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/>
                  <a:ea typeface="Meiryo UI"/>
                </a:rPr>
                <a:t>ステップ４</a:t>
              </a:r>
              <a:endParaRPr kumimoji="1" lang="en-US" altLang="ja-JP" sz="1000" b="1" dirty="0">
                <a:latin typeface="Meiryo UI"/>
                <a:ea typeface="Meiryo UI"/>
              </a:endParaRPr>
            </a:p>
          </p:txBody>
        </p:sp>
        <p:sp>
          <p:nvSpPr>
            <p:cNvPr id="1424" name="テキスト ボックス 54"/>
            <p:cNvSpPr txBox="1"/>
            <p:nvPr/>
          </p:nvSpPr>
          <p:spPr>
            <a:xfrm>
              <a:off x="7545000" y="3305570"/>
              <a:ext cx="2091486" cy="8301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600" b="1" u="sng" dirty="0">
                  <a:latin typeface="Meiryo UI"/>
                  <a:ea typeface="Meiryo UI"/>
                </a:rPr>
                <a:t>デバイス(環境モニター、</a:t>
              </a:r>
              <a:endParaRPr lang="en-US" altLang="ja-JP" sz="1600" b="1" u="sng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600" b="1" u="sng" dirty="0">
                  <a:latin typeface="Meiryo UI"/>
                  <a:ea typeface="Meiryo UI"/>
                </a:rPr>
                <a:t>制御機器類等)､アプリ面での連携</a:t>
              </a:r>
              <a:endParaRPr>
                <a:latin typeface="Meiryo UI"/>
                <a:ea typeface="Meiryo UI"/>
              </a:endParaRPr>
            </a:p>
          </p:txBody>
        </p:sp>
        <p:sp>
          <p:nvSpPr>
            <p:cNvPr id="1425" name="テキスト ボックス 56"/>
            <p:cNvSpPr txBox="1"/>
            <p:nvPr/>
          </p:nvSpPr>
          <p:spPr>
            <a:xfrm>
              <a:off x="7614931" y="5393570"/>
              <a:ext cx="2204854" cy="737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400" b="1" dirty="0">
                  <a:latin typeface="Meiryo UI"/>
                  <a:ea typeface="Meiryo UI"/>
                </a:rPr>
                <a:t>・</a:t>
              </a:r>
              <a:r>
                <a:rPr lang="ja-JP" altLang="en-US" sz="1400" b="1" u="sng" dirty="0">
                  <a:latin typeface="Meiryo UI"/>
                  <a:ea typeface="Meiryo UI"/>
                </a:rPr>
                <a:t>関連産業の需要増</a:t>
              </a:r>
              <a:endParaRPr lang="en-US" altLang="ja-JP" sz="1400" b="1" u="sng" dirty="0">
                <a:latin typeface="Meiryo UI"/>
                <a:ea typeface="Meiryo UI"/>
              </a:endParaRPr>
            </a:p>
            <a:p>
              <a:r>
                <a:rPr lang="ja-JP" altLang="en-US" sz="1400" b="1" dirty="0">
                  <a:latin typeface="Meiryo UI"/>
                  <a:ea typeface="Meiryo UI"/>
                </a:rPr>
                <a:t>・</a:t>
              </a:r>
              <a:r>
                <a:rPr lang="ja-JP" altLang="en-US" sz="1400" b="1" u="sng" dirty="0">
                  <a:latin typeface="Meiryo UI"/>
                  <a:ea typeface="Meiryo UI"/>
                </a:rPr>
                <a:t>県内関連企業の育成</a:t>
              </a:r>
              <a:endParaRPr lang="en-US" altLang="ja-JP" sz="1400" b="1" u="sng" dirty="0">
                <a:latin typeface="Meiryo UI"/>
                <a:ea typeface="Meiryo UI"/>
              </a:endParaRPr>
            </a:p>
            <a:p>
              <a:r>
                <a:rPr lang="ja-JP" altLang="en-US" sz="1400" b="1" u="sng" dirty="0">
                  <a:latin typeface="Meiryo UI"/>
                  <a:ea typeface="Meiryo UI"/>
                </a:rPr>
                <a:t>・レベルアップと外商強化</a:t>
              </a:r>
              <a:endParaRPr lang="ja-JP" altLang="en-US" sz="1100" dirty="0">
                <a:latin typeface="Meiryo UI"/>
                <a:ea typeface="Meiryo UI"/>
              </a:endParaRPr>
            </a:p>
          </p:txBody>
        </p:sp>
        <p:sp>
          <p:nvSpPr>
            <p:cNvPr id="1426" name="テキスト 33"/>
            <p:cNvSpPr txBox="1"/>
            <p:nvPr/>
          </p:nvSpPr>
          <p:spPr>
            <a:xfrm>
              <a:off x="7552789" y="4363145"/>
              <a:ext cx="2269990" cy="9532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・</a:t>
              </a:r>
              <a:r>
                <a:rPr lang="en-US" altLang="ja-JP" sz="1400" dirty="0">
                  <a:latin typeface="Meiryo UI"/>
                  <a:ea typeface="Meiryo UI"/>
                </a:rPr>
                <a:t>API</a:t>
              </a:r>
              <a:r>
                <a:rPr lang="ja-JP" altLang="en-US" sz="1400" dirty="0">
                  <a:latin typeface="Meiryo UI"/>
                  <a:ea typeface="Meiryo UI"/>
                </a:rPr>
                <a:t>連携による関連デバイス</a:t>
              </a:r>
              <a:endParaRPr lang="en-US" altLang="ja-JP" sz="1400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　およびソフトの増</a:t>
              </a:r>
              <a:endParaRPr lang="en-US" altLang="ja-JP" sz="1400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・企業間連携による新たな</a:t>
              </a:r>
              <a:endParaRPr lang="en-US" altLang="ja-JP" sz="1400" dirty="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400" dirty="0">
                  <a:latin typeface="Meiryo UI"/>
                  <a:ea typeface="Meiryo UI"/>
                </a:rPr>
                <a:t>付加価値、需要の創出</a:t>
              </a:r>
              <a:endParaRPr lang="en-US" altLang="ja-JP" sz="1050" dirty="0">
                <a:latin typeface="Meiryo UI"/>
                <a:ea typeface="Meiryo UI"/>
              </a:endParaRPr>
            </a:p>
          </p:txBody>
        </p:sp>
      </p:grpSp>
      <p:sp>
        <p:nvSpPr>
          <p:cNvPr id="1427" name="図形 787"/>
          <p:cNvSpPr/>
          <p:nvPr/>
        </p:nvSpPr>
        <p:spPr>
          <a:xfrm rot="21480000">
            <a:off x="123589" y="1356295"/>
            <a:ext cx="876131" cy="32418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C000"/>
            </a:solidFill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lIns="0" tIns="0" rIns="0" bIns="0" anchor="ctr" anchorCtr="0"/>
          <a:lstStyle/>
          <a:p>
            <a:pPr algn="ctr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rgbClr val="FF0000"/>
                </a:solidFill>
                <a:latin typeface="Meiryo UI"/>
                <a:ea typeface="Meiryo UI"/>
              </a:rPr>
              <a:t>メリット</a:t>
            </a:r>
            <a:endParaRPr b="1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428" name="テキスト ボックス 788"/>
          <p:cNvSpPr txBox="1"/>
          <p:nvPr/>
        </p:nvSpPr>
        <p:spPr>
          <a:xfrm>
            <a:off x="118336" y="2484561"/>
            <a:ext cx="7731929" cy="368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chemeClr val="tx1"/>
                </a:solidFill>
                <a:latin typeface="Meiryo UI"/>
                <a:ea typeface="Meiryo UI"/>
              </a:rPr>
              <a:t>【連携イメージ（</a:t>
            </a:r>
            <a:r>
              <a:rPr lang="ja-JP" altLang="en-US" sz="1800" b="1" dirty="0">
                <a:solidFill>
                  <a:schemeClr val="tx1"/>
                </a:solidFill>
                <a:latin typeface="Meiryo UI"/>
                <a:ea typeface="Meiryo UI"/>
              </a:rPr>
              <a:t>ステップ・目標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/>
                <a:ea typeface="Meiryo UI"/>
              </a:rPr>
              <a:t>・実施内容・各参画実施主体の役割）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/>
                <a:ea typeface="Meiryo UI"/>
              </a:rPr>
              <a:t>】</a:t>
            </a:r>
            <a:endParaRPr>
              <a:latin typeface="Meiryo UI"/>
              <a:ea typeface="Meiryo UI"/>
            </a:endParaRPr>
          </a:p>
        </p:txBody>
      </p:sp>
      <p:pic>
        <p:nvPicPr>
          <p:cNvPr id="1429" name="図 78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139721" y="2541615"/>
            <a:ext cx="647957" cy="622770"/>
          </a:xfrm>
          <a:prstGeom prst="rect">
            <a:avLst/>
          </a:prstGeom>
        </p:spPr>
      </p:pic>
      <p:sp>
        <p:nvSpPr>
          <p:cNvPr id="1430" name="テキスト 790"/>
          <p:cNvSpPr txBox="1"/>
          <p:nvPr/>
        </p:nvSpPr>
        <p:spPr>
          <a:xfrm>
            <a:off x="-7368" y="12394"/>
            <a:ext cx="9913370" cy="460772"/>
          </a:xfrm>
          <a:prstGeom prst="rect">
            <a:avLst/>
          </a:prstGeom>
          <a:solidFill>
            <a:schemeClr val="accent5"/>
          </a:solidFill>
          <a:effectLst>
            <a:glow>
              <a:schemeClr val="accent1">
                <a:satMod val="175000"/>
              </a:schemeClr>
            </a:glow>
            <a:reflection stA="45000" endA="300" endPos="0" dir="5400000" sy="-100000" algn="bl" rotWithShape="0"/>
          </a:effectLst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400" b="0" dirty="0">
                <a:solidFill>
                  <a:schemeClr val="bg1"/>
                </a:solidFill>
                <a:latin typeface="Meiryo UI"/>
                <a:ea typeface="Meiryo UI"/>
              </a:rPr>
              <a:t>　２－２．　　IoPの取り組みを全国へ　　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431" name="スライド番号プレースホルダー 841"/>
          <p:cNvSpPr/>
          <p:nvPr/>
        </p:nvSpPr>
        <p:spPr>
          <a:xfrm>
            <a:off x="7671076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mtClean="0">
                <a:solidFill>
                  <a:schemeClr val="tx1"/>
                </a:solidFill>
              </a:rPr>
              <a:t>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32" name="テキスト 370"/>
          <p:cNvSpPr txBox="1"/>
          <p:nvPr/>
        </p:nvSpPr>
        <p:spPr>
          <a:xfrm>
            <a:off x="2661478" y="6185991"/>
            <a:ext cx="3800858" cy="52232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※佐賀県、北海道、福岡県　　　　　　※広島県</a:t>
            </a:r>
            <a:endParaRPr lang="ja-JP" altLang="en-US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　（R4～)（R5～)（R5～)　　　　　　（R4～）</a:t>
            </a:r>
            <a:endParaRPr lang="ja-JP" altLang="en-US" sz="1400">
              <a:latin typeface="Meiryo UI"/>
              <a:ea typeface="Meiryo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" dur="500"/>
                                        <p:tgtEl>
                                          <p:spTgt spid="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pic>
        <p:nvPicPr>
          <p:cNvPr id="1434" name="図 7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5000" y="2994452"/>
            <a:ext cx="3464580" cy="3386548"/>
          </a:xfrm>
          <a:prstGeom prst="rect">
            <a:avLst/>
          </a:prstGeom>
        </p:spPr>
      </p:pic>
      <p:pic>
        <p:nvPicPr>
          <p:cNvPr id="1435" name="図 7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01" y="549000"/>
            <a:ext cx="3568938" cy="2449685"/>
          </a:xfrm>
          <a:prstGeom prst="rect">
            <a:avLst/>
          </a:prstGeom>
        </p:spPr>
      </p:pic>
      <p:sp>
        <p:nvSpPr>
          <p:cNvPr id="1436" name="テキスト 744"/>
          <p:cNvSpPr txBox="1"/>
          <p:nvPr/>
        </p:nvSpPr>
        <p:spPr>
          <a:xfrm>
            <a:off x="1725562" y="1629000"/>
            <a:ext cx="701855" cy="306884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1400" b="1">
                <a:solidFill>
                  <a:srgbClr val="C00000"/>
                </a:solidFill>
                <a:latin typeface="Meiryo UI"/>
                <a:ea typeface="Meiryo UI"/>
              </a:rPr>
              <a:t>Kochi</a:t>
            </a:r>
            <a:endParaRPr lang="ja-JP" altLang="en-US" b="1">
              <a:solidFill>
                <a:srgbClr val="C00000"/>
              </a:solidFill>
              <a:latin typeface="Meiryo UI"/>
              <a:ea typeface="Meiryo UI"/>
            </a:endParaRPr>
          </a:p>
        </p:txBody>
      </p:sp>
      <p:sp>
        <p:nvSpPr>
          <p:cNvPr id="1437" name="テキスト 745"/>
          <p:cNvSpPr txBox="1"/>
          <p:nvPr/>
        </p:nvSpPr>
        <p:spPr>
          <a:xfrm>
            <a:off x="1650964" y="5773220"/>
            <a:ext cx="776453" cy="33766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1600" b="1">
                <a:solidFill>
                  <a:srgbClr val="C00000"/>
                </a:solidFill>
                <a:latin typeface="Meiryo UI"/>
                <a:ea typeface="Meiryo UI"/>
              </a:rPr>
              <a:t>Kochi</a:t>
            </a:r>
            <a:endParaRPr lang="ja-JP" altLang="en-US" b="1">
              <a:solidFill>
                <a:srgbClr val="C00000"/>
              </a:solidFill>
              <a:latin typeface="Meiryo UI"/>
              <a:ea typeface="Meiryo UI"/>
            </a:endParaRPr>
          </a:p>
        </p:txBody>
      </p:sp>
      <p:sp>
        <p:nvSpPr>
          <p:cNvPr id="1438" name="テキスト 746"/>
          <p:cNvSpPr txBox="1"/>
          <p:nvPr/>
        </p:nvSpPr>
        <p:spPr>
          <a:xfrm>
            <a:off x="-10732" y="0"/>
            <a:ext cx="9913370" cy="399217"/>
          </a:xfrm>
          <a:prstGeom prst="rect">
            <a:avLst/>
          </a:prstGeom>
          <a:solidFill>
            <a:schemeClr val="accent5"/>
          </a:solidFill>
          <a:effectLst>
            <a:glow>
              <a:schemeClr val="accent1">
                <a:satMod val="175000"/>
              </a:schemeClr>
            </a:glow>
            <a:reflection stA="45000" endA="300" endPos="0" dir="5400000" sy="-100000" algn="bl" rotWithShape="0"/>
          </a:effectLst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000" b="0" dirty="0">
                <a:solidFill>
                  <a:schemeClr val="bg1"/>
                </a:solidFill>
                <a:latin typeface="Meiryo UI"/>
                <a:ea typeface="Meiryo UI"/>
              </a:rPr>
              <a:t>　２－３．　R5～展開枠　IoPのネットワークを、高知～日本各地～世界へ広げる体制が必要</a:t>
            </a:r>
            <a:r>
              <a:rPr lang="ja-JP" altLang="en-US" sz="2000" b="0" dirty="0">
                <a:solidFill>
                  <a:schemeClr val="bg1"/>
                </a:solidFill>
                <a:latin typeface="HGS創英角ﾎﾟｯﾌﾟ体"/>
                <a:ea typeface="HGS創英角ﾎﾟｯﾌﾟ体"/>
              </a:rPr>
              <a:t> </a:t>
            </a:r>
            <a:endParaRPr b="0" dirty="0">
              <a:solidFill>
                <a:schemeClr val="bg1"/>
              </a:solidFill>
              <a:latin typeface="HGS創英角ﾎﾟｯﾌﾟ体"/>
              <a:ea typeface="HGS創英角ﾎﾟｯﾌﾟ体"/>
            </a:endParaRPr>
          </a:p>
        </p:txBody>
      </p:sp>
      <p:sp>
        <p:nvSpPr>
          <p:cNvPr id="1439" name="テキスト 382"/>
          <p:cNvSpPr txBox="1"/>
          <p:nvPr/>
        </p:nvSpPr>
        <p:spPr>
          <a:xfrm>
            <a:off x="489084" y="3882583"/>
            <a:ext cx="1357548" cy="4607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IoP共創センター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（高知大学）</a:t>
            </a:r>
            <a:endParaRPr lang="ja-JP" altLang="en-US" b="1">
              <a:latin typeface="Meiryo UI"/>
              <a:ea typeface="Meiryo UI"/>
            </a:endParaRPr>
          </a:p>
        </p:txBody>
      </p:sp>
      <p:sp>
        <p:nvSpPr>
          <p:cNvPr id="1440" name="図形 383"/>
          <p:cNvSpPr/>
          <p:nvPr/>
        </p:nvSpPr>
        <p:spPr>
          <a:xfrm>
            <a:off x="3801209" y="1125312"/>
            <a:ext cx="3596947" cy="1367688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①　</a:t>
            </a: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IoP自治体ネットワーク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（R5設立）</a:t>
            </a:r>
            <a:endParaRPr lang="ja-JP" altLang="en-US" sz="16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IoPに興味を持つ自治体同士がWin－Winで</a:t>
            </a: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自治体連携組織を構築</a:t>
            </a:r>
            <a:endParaRPr lang="ja-JP" altLang="en-US" sz="11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　　　・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農業振興部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IoP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推進室</a:t>
            </a:r>
            <a:endParaRPr lang="ja-JP" altLang="en-US" sz="11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　　　・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各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自治体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との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情報交換</a:t>
            </a:r>
            <a:endParaRPr lang="ja-JP" altLang="en-US" sz="11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　　　・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データ駆動型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の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研究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普及指導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体制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の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確立</a:t>
            </a:r>
            <a:endParaRPr lang="ja-JP" altLang="en-US" sz="11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　　　・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人材育成</a:t>
            </a: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1" name="図形 384"/>
          <p:cNvSpPr/>
          <p:nvPr/>
        </p:nvSpPr>
        <p:spPr>
          <a:xfrm>
            <a:off x="3801000" y="2567831"/>
            <a:ext cx="3596092" cy="574662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②　SAWACHI全体設計施工管理</a:t>
            </a:r>
            <a:endParaRPr lang="ja-JP" altLang="en-US" sz="7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　　・PronptーK　高知に支社設立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2" name="テキスト 385"/>
          <p:cNvSpPr txBox="1"/>
          <p:nvPr/>
        </p:nvSpPr>
        <p:spPr>
          <a:xfrm>
            <a:off x="7689000" y="4925013"/>
            <a:ext cx="2234391" cy="306884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3" name="図形 386"/>
          <p:cNvSpPr/>
          <p:nvPr/>
        </p:nvSpPr>
        <p:spPr>
          <a:xfrm>
            <a:off x="3801000" y="3213000"/>
            <a:ext cx="3596092" cy="794611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③　SAWACHIプラットフォーム　　</a:t>
            </a:r>
            <a:endParaRPr lang="ja-JP" altLang="en-US" sz="7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（Chabu-Dai)</a:t>
            </a:r>
            <a:endParaRPr lang="ja-JP" altLang="en-US" sz="16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　　・４社JV企業体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4" name="図形 387"/>
          <p:cNvSpPr/>
          <p:nvPr/>
        </p:nvSpPr>
        <p:spPr>
          <a:xfrm>
            <a:off x="3801000" y="4727513"/>
            <a:ext cx="3596092" cy="1077487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⑤　IoP参画企業コンソーシアム　　</a:t>
            </a:r>
            <a:endParaRPr lang="ja-JP" altLang="en-US" sz="16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　　・現在12社デバイス・アプリ等接続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72社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参画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（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技術者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ｺﾐｭﾆﾃｲ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：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32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社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）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関連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デバイス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システム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、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アプリケーション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、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サービス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、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他分野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との</a:t>
            </a: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連携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5" name="図形 388"/>
          <p:cNvSpPr/>
          <p:nvPr/>
        </p:nvSpPr>
        <p:spPr>
          <a:xfrm>
            <a:off x="3801210" y="4097128"/>
            <a:ext cx="3596092" cy="555872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Meiryo UI"/>
                <a:ea typeface="Meiryo UI"/>
              </a:rPr>
              <a:t>➃　大学発ベンチャー</a:t>
            </a:r>
            <a:r>
              <a:rPr lang="ja-JP" altLang="en-US" sz="1100">
                <a:solidFill>
                  <a:schemeClr val="tx1"/>
                </a:solidFill>
                <a:latin typeface="Meiryo UI"/>
                <a:ea typeface="Meiryo UI"/>
              </a:rPr>
              <a:t>（R5.5月設立予定）</a:t>
            </a:r>
            <a:endParaRPr lang="ja-JP" altLang="en-US" sz="7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　　　・メインエンジンの開発、運用</a:t>
            </a:r>
            <a:endParaRPr lang="ja-JP" altLang="en-US" sz="12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6" name="図形 389"/>
          <p:cNvSpPr/>
          <p:nvPr/>
        </p:nvSpPr>
        <p:spPr>
          <a:xfrm>
            <a:off x="3801070" y="5878227"/>
            <a:ext cx="3596587" cy="857554"/>
          </a:xfrm>
          <a:prstGeom prst="roundRect">
            <a:avLst>
              <a:gd name="adj" fmla="val 3883"/>
            </a:avLst>
          </a:prstGeom>
          <a:solidFill>
            <a:srgbClr val="90D7F0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⑥　SAWACHI接続・通信環境整備・機器類</a:t>
            </a:r>
            <a:endParaRPr lang="ja-JP" altLang="en-US" sz="6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設置工事・維持メンテ管理等</a:t>
            </a: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　　　・IoP参画企業、各自治体のハウス施工業者等</a:t>
            </a:r>
            <a:endParaRPr lang="ja-JP" altLang="en-US" sz="105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　　　・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各自治体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で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体制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づくりが</a:t>
            </a:r>
            <a:r>
              <a:rPr lang="ja-JP" altLang="en-US" sz="1050">
                <a:solidFill>
                  <a:schemeClr val="tx1"/>
                </a:solidFill>
                <a:latin typeface="Meiryo UI"/>
                <a:ea typeface="Meiryo UI"/>
              </a:rPr>
              <a:t>必要</a:t>
            </a:r>
            <a:endParaRPr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447" name="図形 393"/>
          <p:cNvSpPr/>
          <p:nvPr/>
        </p:nvSpPr>
        <p:spPr>
          <a:xfrm>
            <a:off x="7544411" y="1125505"/>
            <a:ext cx="2303278" cy="1729840"/>
          </a:xfrm>
          <a:prstGeom prst="roundRect">
            <a:avLst>
              <a:gd name="adj" fmla="val 3883"/>
            </a:avLst>
          </a:prstGeom>
          <a:solidFill>
            <a:srgbClr val="FFFFBE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4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①　ユーザアカウント管理等</a:t>
            </a:r>
            <a:endParaRPr lang="ja-JP" altLang="en-US" sz="16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7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・県、（JA）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・JV4社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・サービス運用、全体運営管理</a:t>
            </a:r>
            <a:endParaRPr lang="ja-JP" altLang="en-US" sz="14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KC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番号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出荷番号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接続機器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センサー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、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カメラ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等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管理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448" name="テキスト 394"/>
          <p:cNvSpPr txBox="1"/>
          <p:nvPr/>
        </p:nvSpPr>
        <p:spPr>
          <a:xfrm>
            <a:off x="3809580" y="579778"/>
            <a:ext cx="2957679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 b="1">
                <a:solidFill>
                  <a:srgbClr val="002060"/>
                </a:solidFill>
                <a:latin typeface="Meiryo UI"/>
                <a:ea typeface="Meiryo UI"/>
              </a:rPr>
              <a:t>必要な体制・組織等</a:t>
            </a:r>
            <a:r>
              <a:rPr lang="ja-JP" altLang="en-US" sz="1600" b="1">
                <a:solidFill>
                  <a:srgbClr val="002060"/>
                </a:solidFill>
                <a:latin typeface="Meiryo UI"/>
                <a:ea typeface="Meiryo UI"/>
              </a:rPr>
              <a:t>（案）</a:t>
            </a:r>
            <a:endParaRPr lang="ja-JP" altLang="en-US" b="1">
              <a:solidFill>
                <a:srgbClr val="002060"/>
              </a:solidFill>
              <a:latin typeface="Meiryo UI"/>
              <a:ea typeface="Meiryo UI"/>
            </a:endParaRPr>
          </a:p>
        </p:txBody>
      </p:sp>
      <p:sp>
        <p:nvSpPr>
          <p:cNvPr id="1449" name="図形 395"/>
          <p:cNvSpPr/>
          <p:nvPr/>
        </p:nvSpPr>
        <p:spPr>
          <a:xfrm>
            <a:off x="7544411" y="2902530"/>
            <a:ext cx="2303278" cy="1471275"/>
          </a:xfrm>
          <a:prstGeom prst="roundRect">
            <a:avLst>
              <a:gd name="adj" fmla="val 3883"/>
            </a:avLst>
          </a:prstGeom>
          <a:solidFill>
            <a:srgbClr val="FFFFBE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6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②　基本機能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(農家画面)</a:t>
            </a:r>
            <a:endParaRPr lang="ja-JP" altLang="en-US" sz="14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7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・気象(JMBSC)、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市況(WAGRI)、</a:t>
            </a:r>
            <a:endParaRPr lang="ja-JP" altLang="en-US" sz="140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出荷データ(JAシステム)、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ニュース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機能等の活用</a:t>
            </a:r>
            <a:endParaRPr lang="ja-JP" altLang="en-US" sz="105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環境データ等の可視化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、警報等</a:t>
            </a:r>
            <a:endParaRPr lang="ja-JP" altLang="en-US" sz="105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※現状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では、多大な労力・コスト</a:t>
            </a:r>
            <a:endParaRPr lang="ja-JP" altLang="en-US" sz="105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→デバイスフリーで設置可能な体制へ</a:t>
            </a:r>
            <a:endParaRPr lang="ja-JP" altLang="en-US" sz="105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450" name="図形 396"/>
          <p:cNvSpPr/>
          <p:nvPr/>
        </p:nvSpPr>
        <p:spPr>
          <a:xfrm>
            <a:off x="7544411" y="4438486"/>
            <a:ext cx="2303278" cy="1220459"/>
          </a:xfrm>
          <a:prstGeom prst="roundRect">
            <a:avLst>
              <a:gd name="adj" fmla="val 3883"/>
            </a:avLst>
          </a:prstGeom>
          <a:solidFill>
            <a:srgbClr val="FFFFBE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4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③　データ共有機能</a:t>
            </a:r>
            <a:endParaRPr lang="ja-JP" altLang="en-US" sz="11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（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詳細分析画面</a:t>
            </a:r>
            <a:r>
              <a:rPr lang="ja-JP" altLang="en-US" sz="105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）</a:t>
            </a:r>
            <a:endParaRPr lang="ja-JP" altLang="en-US" sz="16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7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※ここがSAWACHIの売りだが、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対応デバイスが増えるほど、労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</a:t>
            </a: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力・コスト大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451" name="図形 397"/>
          <p:cNvSpPr/>
          <p:nvPr/>
        </p:nvSpPr>
        <p:spPr>
          <a:xfrm>
            <a:off x="7544411" y="5740448"/>
            <a:ext cx="2303278" cy="928552"/>
          </a:xfrm>
          <a:prstGeom prst="roundRect">
            <a:avLst>
              <a:gd name="adj" fmla="val 3883"/>
            </a:avLst>
          </a:prstGeom>
          <a:solidFill>
            <a:srgbClr val="FFFFBE"/>
          </a:solidFill>
          <a:ln w="9525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4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➃　IoP・AIエンジン</a:t>
            </a:r>
            <a:endParaRPr lang="ja-JP" altLang="en-US" sz="11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0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（生理生態・営農支援・収益改善AI）</a:t>
            </a:r>
            <a:endParaRPr lang="ja-JP" altLang="en-US" sz="16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7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・API連携で他のシステムとも連携できる形で開発・運営</a:t>
            </a:r>
            <a:endParaRPr lang="ja-JP" altLang="en-US"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452" name="スライド番号プレースホルダー 754"/>
          <p:cNvSpPr/>
          <p:nvPr/>
        </p:nvSpPr>
        <p:spPr>
          <a:xfrm>
            <a:off x="7581625" y="648643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2F143BD1-2DB3-4352-8591-6DD94F4E97F2}" type="slidenum">
              <a:rPr kumimoji="1" lang="ja-JP" altLang="en-US" smtClean="0">
                <a:solidFill>
                  <a:schemeClr val="tx1"/>
                </a:solidFill>
              </a:rPr>
              <a:t>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53" name="テキスト 398"/>
          <p:cNvSpPr txBox="1"/>
          <p:nvPr/>
        </p:nvSpPr>
        <p:spPr>
          <a:xfrm>
            <a:off x="7280656" y="579778"/>
            <a:ext cx="2778142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必要な業務・機能</a:t>
            </a:r>
            <a:r>
              <a:rPr lang="ja-JP" altLang="en-US" sz="18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（案</a:t>
            </a:r>
            <a:r>
              <a:rPr lang="ja-JP" altLang="en-US" sz="1800" b="1">
                <a:solidFill>
                  <a:schemeClr val="accent4">
                    <a:lumMod val="50000"/>
                  </a:schemeClr>
                </a:solidFill>
                <a:latin typeface="Meiryo UI"/>
                <a:ea typeface="Meiryo UI"/>
              </a:rPr>
              <a:t>）</a:t>
            </a:r>
            <a:endParaRPr lang="ja-JP" altLang="en-US" sz="1600" b="1">
              <a:solidFill>
                <a:schemeClr val="accent4">
                  <a:lumMod val="50000"/>
                </a:schemeClr>
              </a:solidFill>
              <a:latin typeface="Meiryo UI"/>
              <a:ea typeface="Meiryo U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四角形 1445"/>
          <p:cNvSpPr/>
          <p:nvPr/>
        </p:nvSpPr>
        <p:spPr>
          <a:xfrm>
            <a:off x="57000" y="1603509"/>
            <a:ext cx="4790890" cy="512407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4" name="四角形 1429"/>
          <p:cNvSpPr/>
          <p:nvPr/>
        </p:nvSpPr>
        <p:spPr>
          <a:xfrm>
            <a:off x="4957914" y="4662435"/>
            <a:ext cx="4890785" cy="2065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5" name="テキスト 119"/>
          <p:cNvSpPr txBox="1"/>
          <p:nvPr/>
        </p:nvSpPr>
        <p:spPr>
          <a:xfrm>
            <a:off x="8243833" y="148750"/>
            <a:ext cx="1465177" cy="185487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p>
            <a:pPr marL="0" indent="0" algn="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>
                <a:solidFill>
                  <a:schemeClr val="bg1"/>
                </a:solidFill>
                <a:latin typeface="Meiryo UI"/>
                <a:ea typeface="Meiryo UI"/>
              </a:rPr>
              <a:t>R4.1.●</a:t>
            </a:r>
            <a:endParaRPr lang="ja-JP" altLang="en-US" sz="1000" b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36" name="四角形 251"/>
          <p:cNvSpPr/>
          <p:nvPr/>
        </p:nvSpPr>
        <p:spPr>
          <a:xfrm>
            <a:off x="55896" y="599287"/>
            <a:ext cx="9796333" cy="72000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  <a:latin typeface="Meiryo UI"/>
                <a:ea typeface="Meiryo UI"/>
              </a:rPr>
              <a:t>【R4年度の取り組み】</a:t>
            </a:r>
            <a:endParaRPr lang="ja-JP" altLang="en-US" sz="1400" b="1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○データ連携基盤活用実証事業　・・・IoPクラウドを活用したサービス等の事業化について、３事業者に実証事業を委託</a:t>
            </a:r>
            <a:endParaRPr lang="ja-JP" altLang="en-US" sz="1400" b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○</a:t>
            </a: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IoP</a:t>
            </a: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技術者コミュニティ</a:t>
            </a: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を設立（R5.3現在　32社が参画）　・・・IoPクラウドに関連する具体的な技術が修得できる講座の開催　等</a:t>
            </a:r>
            <a:endParaRPr lang="ja-JP" altLang="en-US" sz="1400" b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37" name="図形 253"/>
          <p:cNvSpPr/>
          <p:nvPr/>
        </p:nvSpPr>
        <p:spPr>
          <a:xfrm flipV="1">
            <a:off x="-1094208" y="390600"/>
            <a:ext cx="288290" cy="683895"/>
          </a:xfrm>
          <a:prstGeom prst="homePlate">
            <a:avLst>
              <a:gd name="adj" fmla="val 159460"/>
            </a:avLst>
          </a:prstGeom>
          <a:solidFill>
            <a:schemeClr val="accent6"/>
          </a:solidFill>
          <a:ln w="19050" cap="flat" cmpd="sng">
            <a:noFill/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/>
          </a:p>
        </p:txBody>
      </p:sp>
      <p:sp>
        <p:nvSpPr>
          <p:cNvPr id="1338" name="四角形 254"/>
          <p:cNvSpPr/>
          <p:nvPr/>
        </p:nvSpPr>
        <p:spPr>
          <a:xfrm>
            <a:off x="10077934" y="1139751"/>
            <a:ext cx="6047740" cy="773697"/>
          </a:xfrm>
          <a:prstGeom prst="roundRect">
            <a:avLst>
              <a:gd name="adj" fmla="val 0"/>
            </a:avLst>
          </a:prstGeom>
          <a:solidFill>
            <a:srgbClr val="D4F3B5"/>
          </a:solidFill>
          <a:ln w="19050" cap="flat" cmpd="sng" algn="ctr">
            <a:solidFill>
              <a:srgbClr val="00B050"/>
            </a:solidFill>
            <a:prstDash val="solid"/>
            <a:miter lim="800000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tIns="0" rIns="0" bIns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●施設園芸農業の高収量・高品質化や省力化を実現</a:t>
            </a:r>
            <a:endParaRPr lang="ja-JP" altLang="en-US" sz="1100" b="1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lang="ja-JP" altLang="en-US"/>
            </a:pP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＜目指す姿＞県内野菜主要７品目の出荷量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R1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10.3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万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ｔ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→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R5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11.0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万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ｔ</a:t>
            </a:r>
            <a:endParaRPr lang="ja-JP" altLang="en-US" sz="1100" b="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●</a:t>
            </a: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施設園芸関連産業群の</a:t>
            </a: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創出</a:t>
            </a: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・</a:t>
            </a:r>
            <a:r>
              <a:rPr lang="ja-JP" altLang="en-US" sz="1100" b="1">
                <a:solidFill>
                  <a:schemeClr val="tx1"/>
                </a:solidFill>
                <a:latin typeface="Meiryo UI"/>
                <a:ea typeface="Meiryo UI"/>
              </a:rPr>
              <a:t>集積</a:t>
            </a:r>
            <a:endParaRPr lang="ja-JP" altLang="en-US" sz="1100" b="1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＜目指す姿＞施設園芸関係機器・システムの累計販売額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R1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4.0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億円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→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R5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33.2</a:t>
            </a:r>
            <a:r>
              <a:rPr lang="ja-JP" altLang="en-US" sz="1100" b="0">
                <a:solidFill>
                  <a:schemeClr val="tx1"/>
                </a:solidFill>
                <a:latin typeface="Meiryo UI"/>
                <a:ea typeface="Meiryo UI"/>
              </a:rPr>
              <a:t>億円</a:t>
            </a:r>
            <a:endParaRPr lang="ja-JP" altLang="en-US" sz="1200" b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39" name="タイトル 152"/>
          <p:cNvSpPr/>
          <p:nvPr/>
        </p:nvSpPr>
        <p:spPr>
          <a:xfrm>
            <a:off x="0" y="50360"/>
            <a:ext cx="9906000" cy="501374"/>
          </a:xfrm>
          <a:prstGeom prst="rect">
            <a:avLst/>
          </a:prstGeom>
          <a:solidFill>
            <a:schemeClr val="accent5"/>
          </a:solidFill>
        </p:spPr>
        <p:txBody>
          <a:bodyPr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Meiryo UI"/>
                <a:ea typeface="Meiryo UI"/>
              </a:rPr>
              <a:t>２－４．</a:t>
            </a:r>
            <a:r>
              <a:rPr lang="ja-JP" altLang="en-US" sz="2400" b="0">
                <a:latin typeface="Meiryo UI"/>
                <a:ea typeface="Meiryo UI"/>
              </a:rPr>
              <a:t>施設園芸関連産業群の創出・集積</a:t>
            </a:r>
            <a:endParaRPr kumimoji="1" lang="ja-JP" altLang="en-US" b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pic>
        <p:nvPicPr>
          <p:cNvPr id="1340" name="図 363" descr="抽象, 挿絵, 記号 が含まれている画像_x000a__x000a_自動的に生成された説明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39225" y="620710"/>
            <a:ext cx="483097" cy="288290"/>
          </a:xfrm>
          <a:prstGeom prst="rect">
            <a:avLst/>
          </a:prstGeom>
        </p:spPr>
      </p:pic>
      <p:sp>
        <p:nvSpPr>
          <p:cNvPr id="1341" name="図形 1417"/>
          <p:cNvSpPr>
            <a:spLocks noChangeArrowheads="1"/>
          </p:cNvSpPr>
          <p:nvPr/>
        </p:nvSpPr>
        <p:spPr>
          <a:xfrm>
            <a:off x="4919216" y="1353465"/>
            <a:ext cx="3633257" cy="216000"/>
          </a:xfrm>
          <a:prstGeom prst="homePlate">
            <a:avLst/>
          </a:prstGeom>
          <a:solidFill>
            <a:srgbClr val="002060"/>
          </a:solidFill>
          <a:ln w="25400" cap="flat" cmpd="sng">
            <a:noFill/>
            <a:prstDash val="solid"/>
            <a:miter/>
          </a:ln>
        </p:spPr>
        <p:txBody>
          <a:bodyPr vert="horz" wrap="square" lIns="0" tIns="72000" rIns="0" bIns="0" anchor="ctr"/>
          <a:lstStyle/>
          <a:p>
            <a:pPr algn="l" fontAlgn="base" latinLnBrk="0"/>
            <a:r>
              <a:rPr lang="ja-JP" altLang="en-US" sz="1300">
                <a:solidFill>
                  <a:schemeClr val="bg1"/>
                </a:solidFill>
                <a:latin typeface="メイリオ"/>
                <a:ea typeface="メイリオ"/>
              </a:rPr>
              <a:t>　データ連携基盤活用実証事業</a:t>
            </a:r>
            <a:endParaRPr sz="130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342" name="四角形 1418"/>
          <p:cNvSpPr/>
          <p:nvPr/>
        </p:nvSpPr>
        <p:spPr>
          <a:xfrm>
            <a:off x="4953000" y="1603426"/>
            <a:ext cx="4892775" cy="1525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43" name="四角形 1419"/>
          <p:cNvSpPr/>
          <p:nvPr/>
        </p:nvSpPr>
        <p:spPr>
          <a:xfrm>
            <a:off x="4953000" y="3162455"/>
            <a:ext cx="4890785" cy="1468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344" name="図 14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121920"/>
            <a:ext cx="2278956" cy="982308"/>
          </a:xfrm>
          <a:prstGeom prst="rect">
            <a:avLst/>
          </a:prstGeom>
        </p:spPr>
      </p:pic>
      <p:pic>
        <p:nvPicPr>
          <p:cNvPr id="1345" name="図 14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810" y="1855432"/>
            <a:ext cx="2179163" cy="1271527"/>
          </a:xfrm>
          <a:prstGeom prst="rect">
            <a:avLst/>
          </a:prstGeom>
        </p:spPr>
      </p:pic>
      <p:sp>
        <p:nvSpPr>
          <p:cNvPr id="1346" name="テキスト ボックス 1426"/>
          <p:cNvSpPr>
            <a:spLocks noChangeArrowheads="1"/>
          </p:cNvSpPr>
          <p:nvPr/>
        </p:nvSpPr>
        <p:spPr>
          <a:xfrm>
            <a:off x="7805842" y="4385574"/>
            <a:ext cx="742787" cy="214551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  <p:txBody>
          <a:bodyPr vert="horz" wrap="square">
            <a:spAutoFit/>
          </a:bodyPr>
          <a:lstStyle/>
          <a:p>
            <a:pPr fontAlgn="base"/>
            <a:r>
              <a:rPr lang="en-US" altLang="ja-JP" sz="800">
                <a:latin typeface="+mn-ea"/>
                <a:ea typeface="+mn-ea"/>
              </a:rPr>
              <a:t>POTEKA®</a:t>
            </a:r>
            <a:endParaRPr sz="800">
              <a:latin typeface="+mn-ea"/>
              <a:ea typeface="+mn-ea"/>
            </a:endParaRPr>
          </a:p>
        </p:txBody>
      </p:sp>
      <p:pic>
        <p:nvPicPr>
          <p:cNvPr id="1347" name="図 14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167" y="3279621"/>
            <a:ext cx="656385" cy="1320504"/>
          </a:xfrm>
          <a:prstGeom prst="rect">
            <a:avLst/>
          </a:prstGeom>
        </p:spPr>
      </p:pic>
      <p:sp>
        <p:nvSpPr>
          <p:cNvPr id="1348" name="テキスト ボックス 1428"/>
          <p:cNvSpPr>
            <a:spLocks noChangeArrowheads="1"/>
          </p:cNvSpPr>
          <p:nvPr/>
        </p:nvSpPr>
        <p:spPr>
          <a:xfrm>
            <a:off x="8373701" y="3477666"/>
            <a:ext cx="1364980" cy="1060936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  <p:txBody>
          <a:bodyPr vert="horz" wrap="square">
            <a:spAutoFit/>
          </a:bodyPr>
          <a:lstStyle/>
          <a:p>
            <a:pPr fontAlgn="base"/>
            <a:r>
              <a:rPr lang="ja-JP" altLang="en-US" sz="900">
                <a:latin typeface="+mn-ea"/>
                <a:cs typeface="+mn-lt"/>
              </a:rPr>
              <a:t>気象実測値をウェブ経由で取得するサービス</a:t>
            </a:r>
            <a:endParaRPr sz="900">
              <a:latin typeface="+mn-ea"/>
              <a:cs typeface="+mn-lt"/>
            </a:endParaRPr>
          </a:p>
          <a:p>
            <a:pPr fontAlgn="base"/>
            <a:r>
              <a:rPr lang="ja-JP" altLang="en-US" sz="900">
                <a:latin typeface="+mn-ea"/>
                <a:cs typeface="+mn-lt"/>
              </a:rPr>
              <a:t>測定技術で世界をリードする明星電気㈱が</a:t>
            </a:r>
            <a:endParaRPr sz="900">
              <a:latin typeface="+mn-ea"/>
              <a:cs typeface="+mn-lt"/>
            </a:endParaRPr>
          </a:p>
          <a:p>
            <a:pPr fontAlgn="base"/>
            <a:r>
              <a:rPr lang="ja-JP" altLang="en-US" sz="900">
                <a:latin typeface="+mn-ea"/>
                <a:cs typeface="+mn-lt"/>
              </a:rPr>
              <a:t>開発・提供</a:t>
            </a:r>
            <a:endParaRPr sz="900">
              <a:latin typeface="+mn-ea"/>
              <a:cs typeface="+mn-lt"/>
            </a:endParaRPr>
          </a:p>
          <a:p>
            <a:pPr fontAlgn="base"/>
            <a:r>
              <a:rPr lang="ja-JP" altLang="en-US" sz="900">
                <a:latin typeface="+mn-ea"/>
                <a:cs typeface="+mn-lt"/>
              </a:rPr>
              <a:t>突風等の発生しやすさを考慮し、</a:t>
            </a:r>
            <a:r>
              <a:rPr lang="en-US" altLang="ja-JP" sz="900">
                <a:latin typeface="+mn-ea"/>
                <a:cs typeface="+mn-lt"/>
              </a:rPr>
              <a:t>6</a:t>
            </a:r>
            <a:r>
              <a:rPr lang="ja-JP" altLang="en-US" sz="900">
                <a:latin typeface="+mn-ea"/>
                <a:cs typeface="+mn-lt"/>
              </a:rPr>
              <a:t>ヶ所に設置</a:t>
            </a:r>
            <a:endParaRPr sz="800">
              <a:latin typeface="+mn-ea"/>
              <a:cs typeface="+mn-lt"/>
            </a:endParaRPr>
          </a:p>
        </p:txBody>
      </p:sp>
      <p:pic>
        <p:nvPicPr>
          <p:cNvPr id="1349" name="図 1451" descr="抽象, 挿絵, 記号 が含まれている画像_x000a__x000a_自動的に生成された説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5904" y="110426"/>
            <a:ext cx="643556" cy="407092"/>
          </a:xfrm>
          <a:prstGeom prst="rect">
            <a:avLst/>
          </a:prstGeom>
        </p:spPr>
      </p:pic>
      <p:sp>
        <p:nvSpPr>
          <p:cNvPr id="1350" name="図形 760"/>
          <p:cNvSpPr/>
          <p:nvPr/>
        </p:nvSpPr>
        <p:spPr>
          <a:xfrm rot="5400000">
            <a:off x="6956290" y="2506731"/>
            <a:ext cx="980436" cy="2007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51" name="四角形 103"/>
          <p:cNvSpPr>
            <a:spLocks noGrp="1"/>
          </p:cNvSpPr>
          <p:nvPr>
            <p:ph type="sldNum" sz="quarter" idx="12"/>
          </p:nvPr>
        </p:nvSpPr>
        <p:spPr>
          <a:xfrm>
            <a:off x="8769001" y="6444192"/>
            <a:ext cx="1109663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sz="1800">
                <a:solidFill>
                  <a:schemeClr val="tx1"/>
                </a:solidFill>
                <a:latin typeface="Meiryo UI"/>
                <a:ea typeface="Meiryo UI"/>
              </a:rPr>
              <a:t>5</a:t>
            </a:r>
            <a:endParaRPr lang="ja-JP" altLang="en-US" sz="240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352" name="テキスト 726"/>
          <p:cNvSpPr txBox="1"/>
          <p:nvPr/>
        </p:nvSpPr>
        <p:spPr>
          <a:xfrm>
            <a:off x="4971477" y="1602412"/>
            <a:ext cx="4877610" cy="4607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①新たな通信方法</a:t>
            </a:r>
            <a:r>
              <a:rPr lang="ja-JP" altLang="en-US" sz="1200" b="1">
                <a:latin typeface="Meiryo UI"/>
                <a:ea typeface="Meiryo UI"/>
              </a:rPr>
              <a:t>（</a:t>
            </a:r>
            <a:r>
              <a:rPr lang="ja-JP" altLang="en-US" sz="1200" b="1">
                <a:latin typeface="Meiryo UI"/>
                <a:ea typeface="Meiryo UI"/>
              </a:rPr>
              <a:t>802.11ah）</a:t>
            </a:r>
            <a:r>
              <a:rPr lang="ja-JP" altLang="en-US" sz="1200" b="1">
                <a:latin typeface="Meiryo UI"/>
                <a:ea typeface="Meiryo UI"/>
              </a:rPr>
              <a:t>を</a:t>
            </a:r>
            <a:r>
              <a:rPr lang="ja-JP" altLang="en-US" sz="1200" b="1">
                <a:latin typeface="Meiryo UI"/>
                <a:ea typeface="Meiryo UI"/>
              </a:rPr>
              <a:t>活用</a:t>
            </a:r>
            <a:r>
              <a:rPr lang="ja-JP" altLang="en-US" sz="1200" b="1">
                <a:latin typeface="Meiryo UI"/>
                <a:ea typeface="Meiryo UI"/>
              </a:rPr>
              <a:t>した、安価な</a:t>
            </a:r>
            <a:r>
              <a:rPr lang="ja-JP" altLang="en-US" sz="1200" b="1">
                <a:latin typeface="Meiryo UI"/>
                <a:ea typeface="Meiryo UI"/>
              </a:rPr>
              <a:t>地域内通信ネット　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</a:t>
            </a:r>
            <a:r>
              <a:rPr lang="ja-JP" altLang="en-US" sz="1200" b="1">
                <a:latin typeface="Meiryo UI"/>
                <a:ea typeface="Meiryo UI"/>
              </a:rPr>
              <a:t>ワーク</a:t>
            </a:r>
            <a:r>
              <a:rPr lang="ja-JP" altLang="en-US" sz="1200" b="1">
                <a:latin typeface="Meiryo UI"/>
                <a:ea typeface="Meiryo UI"/>
              </a:rPr>
              <a:t>の</a:t>
            </a:r>
            <a:r>
              <a:rPr lang="ja-JP" altLang="en-US" sz="1200" b="1">
                <a:latin typeface="Meiryo UI"/>
                <a:ea typeface="Meiryo UI"/>
              </a:rPr>
              <a:t>確立</a:t>
            </a:r>
            <a:endParaRPr lang="ja-JP" altLang="en-US" sz="1200">
              <a:latin typeface="Meiryo UI"/>
              <a:ea typeface="Meiryo UI"/>
            </a:endParaRPr>
          </a:p>
        </p:txBody>
      </p:sp>
      <p:sp>
        <p:nvSpPr>
          <p:cNvPr id="1353" name="テキスト 727"/>
          <p:cNvSpPr txBox="1"/>
          <p:nvPr/>
        </p:nvSpPr>
        <p:spPr>
          <a:xfrm>
            <a:off x="4916360" y="3186139"/>
            <a:ext cx="4915742" cy="4607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②多発する線状降水帯等による局所豪雨や突風・雷等の</a:t>
            </a:r>
            <a:r>
              <a:rPr lang="ja-JP" altLang="en-US" sz="1200" b="1">
                <a:latin typeface="Meiryo UI"/>
                <a:ea typeface="Meiryo UI"/>
              </a:rPr>
              <a:t>予測</a:t>
            </a:r>
            <a:r>
              <a:rPr lang="ja-JP" altLang="en-US" sz="1200" b="1">
                <a:latin typeface="Meiryo UI"/>
                <a:ea typeface="Meiryo UI"/>
              </a:rPr>
              <a:t>アラート機能　　　　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</a:t>
            </a:r>
            <a:r>
              <a:rPr lang="ja-JP" altLang="en-US" sz="1200" b="1">
                <a:latin typeface="Meiryo UI"/>
                <a:ea typeface="Meiryo UI"/>
              </a:rPr>
              <a:t>の</a:t>
            </a:r>
            <a:r>
              <a:rPr lang="ja-JP" altLang="en-US" sz="1200" b="1">
                <a:latin typeface="Meiryo UI"/>
                <a:ea typeface="Meiryo UI"/>
              </a:rPr>
              <a:t>充実</a:t>
            </a:r>
            <a:r>
              <a:rPr lang="ja-JP" altLang="en-US" sz="1200" b="1">
                <a:latin typeface="Meiryo UI"/>
                <a:ea typeface="Meiryo UI"/>
              </a:rPr>
              <a:t>と</a:t>
            </a:r>
            <a:r>
              <a:rPr lang="ja-JP" altLang="en-US" sz="1200" b="1">
                <a:latin typeface="Meiryo UI"/>
                <a:ea typeface="Meiryo UI"/>
              </a:rPr>
              <a:t>スマート</a:t>
            </a:r>
            <a:r>
              <a:rPr lang="ja-JP" altLang="en-US" sz="1200" b="1">
                <a:latin typeface="Meiryo UI"/>
                <a:ea typeface="Meiryo UI"/>
              </a:rPr>
              <a:t>農業</a:t>
            </a:r>
            <a:r>
              <a:rPr lang="ja-JP" altLang="en-US" sz="1200" b="1">
                <a:latin typeface="Meiryo UI"/>
                <a:ea typeface="Meiryo UI"/>
              </a:rPr>
              <a:t>導入支援</a:t>
            </a:r>
            <a:endParaRPr lang="ja-JP" altLang="en-US" sz="1200" b="1">
              <a:latin typeface="Meiryo UI"/>
              <a:ea typeface="Meiryo UI"/>
            </a:endParaRPr>
          </a:p>
        </p:txBody>
      </p:sp>
      <p:sp>
        <p:nvSpPr>
          <p:cNvPr id="1354" name="テキスト ボックス 728"/>
          <p:cNvSpPr>
            <a:spLocks noChangeArrowheads="1"/>
          </p:cNvSpPr>
          <p:nvPr/>
        </p:nvSpPr>
        <p:spPr>
          <a:xfrm>
            <a:off x="4971775" y="3572150"/>
            <a:ext cx="2837912" cy="1014770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  <p:txBody>
          <a:bodyPr vert="horz" wrap="square">
            <a:spAutoFit/>
          </a:bodyPr>
          <a:lstStyle/>
          <a:p>
            <a:pPr fontAlgn="base"/>
            <a:r>
              <a:rPr lang="ja-JP" altLang="en-US" sz="1000">
                <a:latin typeface="Meiryo UI"/>
                <a:ea typeface="Meiryo UI"/>
                <a:cs typeface="+mn-lt"/>
              </a:rPr>
              <a:t>　局所豪雨や突風・雷などによる農業被害を防ぐため</a:t>
            </a:r>
            <a:endParaRPr sz="1000">
              <a:latin typeface="Meiryo UI"/>
              <a:ea typeface="Meiryo UI"/>
              <a:cs typeface="+mn-lt"/>
            </a:endParaRPr>
          </a:p>
          <a:p>
            <a:pPr fontAlgn="base"/>
            <a:r>
              <a:rPr lang="ja-JP" altLang="en-US" sz="1000">
                <a:latin typeface="Meiryo UI"/>
                <a:ea typeface="Meiryo UI"/>
                <a:cs typeface="+mn-lt"/>
              </a:rPr>
              <a:t>　気象情報サービス</a:t>
            </a:r>
            <a:r>
              <a:rPr lang="en-US" altLang="ja-JP" sz="1000">
                <a:latin typeface="Meiryo UI"/>
                <a:ea typeface="Meiryo UI"/>
                <a:cs typeface="+mn-lt"/>
              </a:rPr>
              <a:t>POTEKA®</a:t>
            </a:r>
            <a:r>
              <a:rPr lang="ja-JP" altLang="en-US" sz="1000">
                <a:latin typeface="Meiryo UI"/>
                <a:ea typeface="Meiryo UI"/>
                <a:cs typeface="+mn-lt"/>
              </a:rPr>
              <a:t>を用いて</a:t>
            </a:r>
            <a:r>
              <a:rPr lang="en-US" altLang="ja-JP" sz="1000">
                <a:latin typeface="Meiryo UI"/>
                <a:ea typeface="Meiryo UI"/>
                <a:cs typeface="+mn-lt"/>
              </a:rPr>
              <a:t>IoP</a:t>
            </a:r>
            <a:r>
              <a:rPr lang="ja-JP" altLang="en-US" sz="1000">
                <a:latin typeface="Meiryo UI"/>
                <a:ea typeface="Meiryo UI"/>
                <a:cs typeface="+mn-lt"/>
              </a:rPr>
              <a:t>クラウドの気象アラート機能を充実させ、経営資産である圃場の保全をサポートします。</a:t>
            </a:r>
            <a:endParaRPr sz="1000">
              <a:latin typeface="Meiryo UI"/>
              <a:ea typeface="Meiryo UI"/>
              <a:cs typeface="+mn-lt"/>
            </a:endParaRPr>
          </a:p>
          <a:p>
            <a:pPr fontAlgn="base"/>
            <a:r>
              <a:rPr lang="ja-JP" altLang="en-US" sz="1000">
                <a:latin typeface="Meiryo UI"/>
                <a:ea typeface="Meiryo UI"/>
                <a:cs typeface="+mn-lt"/>
              </a:rPr>
              <a:t>　また気象計から電源・通信回線を供給することでスマート農業の導入支援も行います。</a:t>
            </a:r>
            <a:endParaRPr sz="900">
              <a:latin typeface="Meiryo UI"/>
              <a:ea typeface="Meiryo UI"/>
              <a:cs typeface="+mn-lt"/>
            </a:endParaRPr>
          </a:p>
        </p:txBody>
      </p:sp>
      <p:sp>
        <p:nvSpPr>
          <p:cNvPr id="1355" name="図形 729"/>
          <p:cNvSpPr/>
          <p:nvPr/>
        </p:nvSpPr>
        <p:spPr>
          <a:xfrm rot="5400000">
            <a:off x="7056470" y="5888596"/>
            <a:ext cx="872885" cy="1870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56" name="正方形/長方形 731"/>
          <p:cNvSpPr/>
          <p:nvPr/>
        </p:nvSpPr>
        <p:spPr>
          <a:xfrm>
            <a:off x="5184034" y="5158336"/>
            <a:ext cx="2112218" cy="2882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b="1" dirty="0">
                <a:solidFill>
                  <a:schemeClr val="bg1"/>
                </a:solidFill>
                <a:latin typeface="Meiryo UI"/>
                <a:ea typeface="Meiryo UI"/>
              </a:rPr>
              <a:t>LPWA</a:t>
            </a:r>
            <a:r>
              <a:rPr lang="ja-JP" altLang="en-US" sz="1000" b="1" dirty="0">
                <a:solidFill>
                  <a:schemeClr val="bg1"/>
                </a:solidFill>
                <a:latin typeface="Meiryo UI"/>
                <a:ea typeface="Meiryo UI"/>
              </a:rPr>
              <a:t>無線通信網の実装で地域の</a:t>
            </a:r>
            <a:endParaRPr kumimoji="1" lang="ja-JP" altLang="en-US" sz="1600" b="1" dirty="0">
              <a:solidFill>
                <a:schemeClr val="bg1"/>
              </a:solidFill>
              <a:latin typeface="Meiryo UI"/>
              <a:ea typeface="Meiryo UI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/>
                <a:ea typeface="Meiryo UI"/>
              </a:rPr>
              <a:t>みんなが</a:t>
            </a:r>
            <a:r>
              <a:rPr lang="en-US" altLang="ja-JP" sz="1000" b="1" dirty="0">
                <a:solidFill>
                  <a:schemeClr val="bg1"/>
                </a:solidFill>
                <a:latin typeface="Meiryo UI"/>
                <a:ea typeface="Meiryo UI"/>
              </a:rPr>
              <a:t>SAWACHI</a:t>
            </a:r>
            <a:r>
              <a:rPr lang="ja-JP" altLang="en-US" sz="1000" b="1" dirty="0">
                <a:solidFill>
                  <a:schemeClr val="bg1"/>
                </a:solidFill>
                <a:latin typeface="Meiryo UI"/>
                <a:ea typeface="Meiryo UI"/>
              </a:rPr>
              <a:t>につながる</a:t>
            </a:r>
            <a:endParaRPr lang="ja-JP" altLang="en-US" sz="10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pic>
        <p:nvPicPr>
          <p:cNvPr id="1357" name="図 7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2324" y="5098886"/>
            <a:ext cx="1933575" cy="1579232"/>
          </a:xfrm>
          <a:prstGeom prst="rect">
            <a:avLst/>
          </a:prstGeom>
        </p:spPr>
      </p:pic>
      <p:sp>
        <p:nvSpPr>
          <p:cNvPr id="1358" name="正方形/長方形 733"/>
          <p:cNvSpPr/>
          <p:nvPr/>
        </p:nvSpPr>
        <p:spPr>
          <a:xfrm>
            <a:off x="7391232" y="4763144"/>
            <a:ext cx="2443054" cy="32374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Meiryo UI"/>
                <a:ea typeface="Meiryo UI"/>
                <a:cs typeface="+mn-lt"/>
              </a:rPr>
              <a:t>温度データと機器稼働データを収集して　　エネルギーマネージメントと</a:t>
            </a:r>
            <a:r>
              <a:rPr kumimoji="1" lang="en-US" altLang="ja-JP" sz="1000" b="1" dirty="0">
                <a:solidFill>
                  <a:schemeClr val="bg1"/>
                </a:solidFill>
                <a:latin typeface="Meiryo UI"/>
                <a:ea typeface="Meiryo UI"/>
                <a:cs typeface="+mn-lt"/>
              </a:rPr>
              <a:t>CO2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/>
                <a:ea typeface="Meiryo UI"/>
                <a:cs typeface="+mn-lt"/>
              </a:rPr>
              <a:t>排出改善</a:t>
            </a:r>
            <a:endParaRPr>
              <a:latin typeface="Meiryo UI"/>
              <a:ea typeface="Meiryo UI"/>
              <a:cs typeface="+mn-lt"/>
            </a:endParaRPr>
          </a:p>
        </p:txBody>
      </p:sp>
      <p:sp>
        <p:nvSpPr>
          <p:cNvPr id="1359" name="テキスト 734"/>
          <p:cNvSpPr txBox="1"/>
          <p:nvPr/>
        </p:nvSpPr>
        <p:spPr>
          <a:xfrm>
            <a:off x="4971775" y="4682900"/>
            <a:ext cx="4877610" cy="4607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/>
                <a:ea typeface="Meiryo UI"/>
              </a:rPr>
              <a:t>③地域全員がつながるデータ収集網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/>
                <a:ea typeface="Meiryo UI"/>
              </a:rPr>
              <a:t>　の構築と省エネ＋CO2減を支援</a:t>
            </a:r>
            <a:endParaRPr lang="ja-JP" altLang="en-US" sz="1200">
              <a:latin typeface="Meiryo UI"/>
              <a:ea typeface="Meiryo UI"/>
            </a:endParaRPr>
          </a:p>
        </p:txBody>
      </p:sp>
      <p:pic>
        <p:nvPicPr>
          <p:cNvPr id="1360" name="図 5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3531" y="5542815"/>
            <a:ext cx="2080833" cy="1113657"/>
          </a:xfrm>
          <a:prstGeom prst="rect">
            <a:avLst/>
          </a:prstGeom>
        </p:spPr>
      </p:pic>
      <p:sp>
        <p:nvSpPr>
          <p:cNvPr id="1361" name="正方形/長方形 576"/>
          <p:cNvSpPr/>
          <p:nvPr/>
        </p:nvSpPr>
        <p:spPr>
          <a:xfrm>
            <a:off x="5216365" y="5556663"/>
            <a:ext cx="464258" cy="102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700" dirty="0"/>
              <a:t>親機</a:t>
            </a:r>
          </a:p>
        </p:txBody>
      </p:sp>
      <p:sp>
        <p:nvSpPr>
          <p:cNvPr id="1362" name="矢印: 五方向 577"/>
          <p:cNvSpPr/>
          <p:nvPr/>
        </p:nvSpPr>
        <p:spPr>
          <a:xfrm rot="16200000">
            <a:off x="6306176" y="6300685"/>
            <a:ext cx="112495" cy="192136"/>
          </a:xfrm>
          <a:prstGeom prst="homePlat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3" name="矢印: 五方向 578"/>
          <p:cNvSpPr/>
          <p:nvPr/>
        </p:nvSpPr>
        <p:spPr>
          <a:xfrm rot="16200000">
            <a:off x="6014240" y="6280594"/>
            <a:ext cx="112495" cy="192136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4" name="矢印: 五方向 579"/>
          <p:cNvSpPr/>
          <p:nvPr/>
        </p:nvSpPr>
        <p:spPr>
          <a:xfrm rot="16200000">
            <a:off x="5759476" y="6273100"/>
            <a:ext cx="112495" cy="192136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5" name="矢印: 五方向 580"/>
          <p:cNvSpPr/>
          <p:nvPr/>
        </p:nvSpPr>
        <p:spPr>
          <a:xfrm rot="16200000">
            <a:off x="5522854" y="6268598"/>
            <a:ext cx="112495" cy="192136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6" name="矢印: 五方向 581"/>
          <p:cNvSpPr/>
          <p:nvPr/>
        </p:nvSpPr>
        <p:spPr>
          <a:xfrm rot="16200000">
            <a:off x="6811696" y="6327493"/>
            <a:ext cx="80408" cy="106432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7" name="矢印: 五方向 582"/>
          <p:cNvSpPr/>
          <p:nvPr/>
        </p:nvSpPr>
        <p:spPr>
          <a:xfrm rot="16200000">
            <a:off x="6977841" y="6331696"/>
            <a:ext cx="80408" cy="106432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8" name="矢印: 五方向 583"/>
          <p:cNvSpPr/>
          <p:nvPr/>
        </p:nvSpPr>
        <p:spPr>
          <a:xfrm rot="16200000">
            <a:off x="7157585" y="6337015"/>
            <a:ext cx="88526" cy="106432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69" name="図 58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5805" y="6153647"/>
            <a:ext cx="162335" cy="80146"/>
          </a:xfrm>
          <a:prstGeom prst="rect">
            <a:avLst/>
          </a:prstGeom>
        </p:spPr>
      </p:pic>
      <p:cxnSp>
        <p:nvCxnSpPr>
          <p:cNvPr id="1370" name="直線矢印コネクタ 585"/>
          <p:cNvCxnSpPr>
            <a:cxnSpLocks/>
            <a:stCxn id="1369" idx="2"/>
          </p:cNvCxnSpPr>
          <p:nvPr/>
        </p:nvCxnSpPr>
        <p:spPr>
          <a:xfrm flipH="1">
            <a:off x="6435892" y="6234907"/>
            <a:ext cx="112530" cy="12194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71" name="図 58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4152" y="6066354"/>
            <a:ext cx="101282" cy="116836"/>
          </a:xfrm>
          <a:prstGeom prst="rect">
            <a:avLst/>
          </a:prstGeom>
        </p:spPr>
      </p:pic>
      <p:cxnSp>
        <p:nvCxnSpPr>
          <p:cNvPr id="1372" name="直線矢印コネクタ 587"/>
          <p:cNvCxnSpPr>
            <a:cxnSpLocks/>
          </p:cNvCxnSpPr>
          <p:nvPr/>
        </p:nvCxnSpPr>
        <p:spPr>
          <a:xfrm flipH="1">
            <a:off x="5608229" y="6185215"/>
            <a:ext cx="216565" cy="1166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3" name="直線矢印コネクタ 588"/>
          <p:cNvCxnSpPr>
            <a:cxnSpLocks/>
            <a:endCxn id="1364" idx="3"/>
          </p:cNvCxnSpPr>
          <p:nvPr/>
        </p:nvCxnSpPr>
        <p:spPr>
          <a:xfrm flipH="1">
            <a:off x="5815724" y="6178627"/>
            <a:ext cx="4332" cy="1342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4" name="直線矢印コネクタ 589"/>
          <p:cNvCxnSpPr>
            <a:cxnSpLocks/>
          </p:cNvCxnSpPr>
          <p:nvPr/>
        </p:nvCxnSpPr>
        <p:spPr>
          <a:xfrm>
            <a:off x="5824794" y="6188163"/>
            <a:ext cx="232671" cy="1247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75" name="図 59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71108" y="6076209"/>
            <a:ext cx="101282" cy="116836"/>
          </a:xfrm>
          <a:prstGeom prst="rect">
            <a:avLst/>
          </a:prstGeom>
        </p:spPr>
      </p:pic>
      <p:cxnSp>
        <p:nvCxnSpPr>
          <p:cNvPr id="1376" name="直線矢印コネクタ 591"/>
          <p:cNvCxnSpPr>
            <a:cxnSpLocks/>
          </p:cNvCxnSpPr>
          <p:nvPr/>
        </p:nvCxnSpPr>
        <p:spPr>
          <a:xfrm flipH="1">
            <a:off x="6846223" y="6195070"/>
            <a:ext cx="175526" cy="132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7" name="直線矢印コネクタ 592"/>
          <p:cNvCxnSpPr>
            <a:cxnSpLocks/>
          </p:cNvCxnSpPr>
          <p:nvPr/>
        </p:nvCxnSpPr>
        <p:spPr>
          <a:xfrm flipH="1">
            <a:off x="7012679" y="6188483"/>
            <a:ext cx="4332" cy="1342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8" name="直線矢印コネクタ 593"/>
          <p:cNvCxnSpPr>
            <a:cxnSpLocks/>
          </p:cNvCxnSpPr>
          <p:nvPr/>
        </p:nvCxnSpPr>
        <p:spPr>
          <a:xfrm>
            <a:off x="7021749" y="6198018"/>
            <a:ext cx="170973" cy="1361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9" name="正方形/長方形 594"/>
          <p:cNvSpPr/>
          <p:nvPr/>
        </p:nvSpPr>
        <p:spPr>
          <a:xfrm>
            <a:off x="5704824" y="5556741"/>
            <a:ext cx="459349" cy="99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700" dirty="0"/>
              <a:t>子</a:t>
            </a:r>
            <a:r>
              <a:rPr kumimoji="1" lang="ja-JP" altLang="en-US" sz="700" dirty="0"/>
              <a:t>機</a:t>
            </a:r>
          </a:p>
        </p:txBody>
      </p:sp>
      <p:sp>
        <p:nvSpPr>
          <p:cNvPr id="1380" name="矢印: 五方向 597"/>
          <p:cNvSpPr/>
          <p:nvPr/>
        </p:nvSpPr>
        <p:spPr>
          <a:xfrm rot="16200000">
            <a:off x="5280076" y="5554884"/>
            <a:ext cx="54000" cy="108000"/>
          </a:xfrm>
          <a:prstGeom prst="homePlat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1" name="矢印: 五方向 598"/>
          <p:cNvSpPr/>
          <p:nvPr/>
        </p:nvSpPr>
        <p:spPr>
          <a:xfrm rot="16200000">
            <a:off x="5769774" y="5545674"/>
            <a:ext cx="54000" cy="108000"/>
          </a:xfrm>
          <a:prstGeom prst="homePlat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2" name="図形 599"/>
          <p:cNvSpPr>
            <a:spLocks noChangeArrowheads="1"/>
          </p:cNvSpPr>
          <p:nvPr/>
        </p:nvSpPr>
        <p:spPr>
          <a:xfrm>
            <a:off x="56030" y="1340760"/>
            <a:ext cx="4608273" cy="260798"/>
          </a:xfrm>
          <a:prstGeom prst="homePlate">
            <a:avLst/>
          </a:prstGeom>
          <a:solidFill>
            <a:srgbClr val="002060"/>
          </a:solidFill>
          <a:ln w="25400" cap="flat" cmpd="sng">
            <a:noFill/>
            <a:prstDash val="solid"/>
            <a:miter/>
          </a:ln>
        </p:spPr>
        <p:txBody>
          <a:bodyPr vert="horz" wrap="square" lIns="0" tIns="72000" rIns="0" bIns="0" anchor="ctr"/>
          <a:lstStyle/>
          <a:p>
            <a:pPr algn="l" fontAlgn="base" latinLnBrk="0"/>
            <a:r>
              <a:rPr lang="ja-JP" altLang="en-US" sz="1300">
                <a:solidFill>
                  <a:schemeClr val="bg1"/>
                </a:solidFill>
                <a:latin typeface="メイリオ"/>
                <a:ea typeface="メイリオ"/>
              </a:rPr>
              <a:t>　IoP技術者コミュニティ成果発表会の開催（R5.2.14)</a:t>
            </a:r>
            <a:endParaRPr sz="130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383" name="テキスト 274"/>
          <p:cNvSpPr txBox="1"/>
          <p:nvPr/>
        </p:nvSpPr>
        <p:spPr>
          <a:xfrm>
            <a:off x="75390" y="1629000"/>
            <a:ext cx="4877610" cy="156876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会場：高知ぢばさんセンター　２階研修室（参加者：90名超）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 </a:t>
            </a:r>
            <a:r>
              <a:rPr lang="ja-JP" altLang="en-US" sz="1200">
                <a:latin typeface="Meiryo UI"/>
                <a:ea typeface="Meiryo UI"/>
              </a:rPr>
              <a:t>データ連携基盤活用</a:t>
            </a:r>
            <a:r>
              <a:rPr lang="ja-JP" altLang="en-US" sz="1200">
                <a:latin typeface="Meiryo UI"/>
                <a:ea typeface="Meiryo UI"/>
              </a:rPr>
              <a:t>実証事業の</a:t>
            </a:r>
            <a:r>
              <a:rPr lang="ja-JP" altLang="en-US" sz="1200">
                <a:latin typeface="Meiryo UI"/>
                <a:ea typeface="Meiryo UI"/>
              </a:rPr>
              <a:t>成果物や</a:t>
            </a:r>
            <a:r>
              <a:rPr lang="ja-JP" altLang="en-US" sz="1200">
                <a:latin typeface="Meiryo UI"/>
                <a:ea typeface="Meiryo UI"/>
              </a:rPr>
              <a:t>、IoP技術者コミュニティ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　　　　 参加企業、高知大学、高知工科大学、農業技術センターによる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 </a:t>
            </a:r>
            <a:r>
              <a:rPr lang="ja-JP" altLang="en-US" sz="1200">
                <a:latin typeface="Meiryo UI"/>
                <a:ea typeface="Meiryo UI"/>
              </a:rPr>
              <a:t>展示コーナーも併設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○IoP技術者コミュニティの今年度の活動（定例会、技術者養成講座の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　</a:t>
            </a:r>
            <a:r>
              <a:rPr lang="ja-JP" altLang="en-US" sz="1200">
                <a:latin typeface="Meiryo UI"/>
                <a:ea typeface="Meiryo UI"/>
              </a:rPr>
              <a:t>開催）の成果について報告</a:t>
            </a:r>
            <a:endParaRPr lang="ja-JP" altLang="en-US" sz="12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>
                <a:latin typeface="Meiryo UI"/>
                <a:ea typeface="Meiryo UI"/>
              </a:rPr>
              <a:t>○</a:t>
            </a:r>
            <a:r>
              <a:rPr lang="ja-JP" altLang="en-US" sz="1200">
                <a:latin typeface="Meiryo UI"/>
                <a:ea typeface="Meiryo UI"/>
              </a:rPr>
              <a:t>データ連携基盤活用実証事業の受託３事業者による成果報告</a:t>
            </a:r>
            <a:endParaRPr lang="ja-JP" altLang="en-US" sz="1200">
              <a:latin typeface="Meiryo UI"/>
              <a:ea typeface="Meiryo UI"/>
            </a:endParaRPr>
          </a:p>
        </p:txBody>
      </p:sp>
      <p:pic>
        <p:nvPicPr>
          <p:cNvPr id="1384" name="図 275"/>
          <p:cNvPicPr/>
          <p:nvPr/>
        </p:nvPicPr>
        <p:blipFill>
          <a:blip r:embed="rId10"/>
          <a:stretch>
            <a:fillRect/>
          </a:stretch>
        </p:blipFill>
        <p:spPr>
          <a:xfrm>
            <a:off x="180954" y="3285287"/>
            <a:ext cx="2168728" cy="1445448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385" name="図 276"/>
          <p:cNvPicPr/>
          <p:nvPr/>
        </p:nvPicPr>
        <p:blipFill>
          <a:blip r:embed="rId11"/>
          <a:stretch>
            <a:fillRect/>
          </a:stretch>
        </p:blipFill>
        <p:spPr>
          <a:xfrm>
            <a:off x="2530977" y="3285287"/>
            <a:ext cx="2192944" cy="1461196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386" name="図 277"/>
          <p:cNvPicPr/>
          <p:nvPr/>
        </p:nvPicPr>
        <p:blipFill>
          <a:blip r:embed="rId12"/>
          <a:stretch>
            <a:fillRect/>
          </a:stretch>
        </p:blipFill>
        <p:spPr>
          <a:xfrm>
            <a:off x="2530565" y="4991771"/>
            <a:ext cx="2191844" cy="1461229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387" name="図 278"/>
          <p:cNvPicPr/>
          <p:nvPr/>
        </p:nvPicPr>
        <p:blipFill>
          <a:blip r:embed="rId13"/>
          <a:stretch>
            <a:fillRect/>
          </a:stretch>
        </p:blipFill>
        <p:spPr>
          <a:xfrm>
            <a:off x="181092" y="4985665"/>
            <a:ext cx="2176376" cy="1450024"/>
          </a:xfrm>
          <a:prstGeom prst="rect">
            <a:avLst/>
          </a:prstGeom>
          <a:noFill/>
          <a:ln cap="flat">
            <a:prstDash val="solid"/>
            <a:miter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371520686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5</Slides>
  <Notes>4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400905</dc:creator>
  <cp:lastModifiedBy>424723</cp:lastModifiedBy>
  <dcterms:created xsi:type="dcterms:W3CDTF">2023-01-25T04:21:15Z</dcterms:created>
  <dcterms:modified xsi:type="dcterms:W3CDTF">2023-03-14T05:46:00Z</dcterms:modified>
  <cp:revision>38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