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6" r:id="rId4"/>
    <p:sldId id="286" r:id="rId5"/>
    <p:sldId id="289" r:id="rId6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restored">
    <p:restoredLeft sz="6874"/>
    <p:restoredTop sz="89006"/>
  </p:normalViewPr>
  <p:slideViewPr>
    <p:cSldViewPr>
      <p:cViewPr varScale="0">
        <p:scale>
          <a:sx n="110" d="100"/>
          <a:sy n="110" d="100"/>
        </p:scale>
        <p:origin x="-31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tint val="40000"/>
        <a:alpha val="90000"/>
      </a:schemeClr>
    </dgm:fillClrLst>
    <dgm:linClrLst meth="repeat">
      <a:schemeClr val="accent1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tint val="40000"/>
        <a:alpha val="90000"/>
      </a:schemeClr>
    </dgm:fillClrLst>
    <dgm:linClrLst meth="repeat">
      <a:schemeClr val="accent1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tint val="40000"/>
        <a:alpha val="90000"/>
      </a:schemeClr>
    </dgm:fillClrLst>
    <dgm:linClrLst meth="repeat">
      <a:schemeClr val="accent1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tint val="40000"/>
        <a:alpha val="90000"/>
      </a:schemeClr>
    </dgm:fillClrLst>
    <dgm:linClrLst meth="repeat">
      <a:schemeClr val="accent1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tint val="40000"/>
        <a:alpha val="90000"/>
      </a:schemeClr>
    </dgm:fillClrLst>
    <dgm:linClrLst meth="repeat">
      <a:schemeClr val="accent1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tint val="40000"/>
        <a:alpha val="90000"/>
      </a:schemeClr>
    </dgm:fillClrLst>
    <dgm:linClrLst meth="repeat">
      <a:schemeClr val="accent1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B951A3-177B-46D0-AFEB-BD1F835F1F95}" type="doc">
      <dgm:prSet loTypeId="urn:microsoft.com/office/officeart/2005/8/layout/cycle1" loCatId="cycle" qsTypeId="urn:microsoft.com/office/officeart/2005/8/quickstyle/simple1" qsCatId="simple" csTypeId="urn:microsoft.com/office/officeart/2005/8/colors/accent1_2#1" csCatId="accent1" phldr="1"/>
      <dgm:spPr/>
      <dgm:t>
        <a:bodyPr/>
        <a:lstStyle/>
        <a:p>
          <a:endParaRPr kumimoji="1" lang="ja-JP" altLang="en-US"/>
        </a:p>
      </dgm:t>
    </dgm:pt>
    <dgm:pt modelId="{5A2D775B-9E96-4855-B2DF-3A6F28E39D12}" type="pres">
      <dgm:prSet presAssocID="{75B951A3-177B-46D0-AFEB-BD1F835F1F95}" presName="cycle" presStyleCnt="0">
        <dgm:presLayoutVars>
          <dgm:dir/>
          <dgm:resizeHandles val="exact"/>
        </dgm:presLayoutVars>
      </dgm:prSet>
      <dgm:spPr/>
    </dgm:pt>
    <dgm:pt modelId="{7CBD43D5-5579-4799-9996-94840DC08CD6}" type="pres">
      <dgm:prSet presAssocID="{74F04634-80F8-4E8B-8B29-255FCD7A40A4}" presName="dummy" presStyleLbl="node1" presStyleIdx="0" presStyleCnt="4"/>
      <dgm:spPr/>
    </dgm:pt>
    <dgm:pt modelId="{F0A4AD2B-F5B6-4EC3-B59F-8FDFEE15D30E}" type="pres">
      <dgm:prSet presAssocID="{74F04634-80F8-4E8B-8B29-255FCD7A40A4}" presName="node" presStyleLbl="revTx" presStyleIdx="0" presStyleCnt="4">
        <dgm:presLayoutVars>
          <dgm:bulletEnabled val="1"/>
        </dgm:presLayoutVars>
      </dgm:prSet>
      <dgm:spPr/>
    </dgm:pt>
    <dgm:pt modelId="{1839F40E-C379-4C92-9C5E-91B348ACF140}" type="pres">
      <dgm:prSet presAssocID="{BF33074A-A9C2-4A38-ADF3-169C71521A04}" presName="sibTrans" presStyleLbl="node1" presStyleIdx="0" presStyleCnt="4" custLinFactNeighborX="-21664" custLinFactNeighborY="-6770"/>
      <dgm:spPr/>
    </dgm:pt>
    <dgm:pt modelId="{22D504B8-E982-415F-82C4-3121B960B02B}" type="pres">
      <dgm:prSet presAssocID="{959CCF5F-BE0C-4645-96C7-505936ECED6F}" presName="dummy" presStyleLbl="node1" presStyleIdx="1" presStyleCnt="4"/>
      <dgm:spPr/>
    </dgm:pt>
    <dgm:pt modelId="{ACE36207-DAC6-4452-8D05-37E758E08D16}" type="pres">
      <dgm:prSet presAssocID="{959CCF5F-BE0C-4645-96C7-505936ECED6F}" presName="node" presStyleLbl="revTx" presStyleIdx="1" presStyleCnt="4">
        <dgm:presLayoutVars>
          <dgm:bulletEnabled val="1"/>
        </dgm:presLayoutVars>
      </dgm:prSet>
      <dgm:spPr/>
    </dgm:pt>
    <dgm:pt modelId="{98B9D94E-DEBB-493E-BB2F-04C905C95379}" type="pres">
      <dgm:prSet presAssocID="{5C0A0A07-3B5E-434B-9CF3-68A84D296370}" presName="sibTrans" presStyleLbl="node1" presStyleIdx="1" presStyleCnt="4" custLinFactNeighborY="-27080"/>
      <dgm:spPr/>
    </dgm:pt>
    <dgm:pt modelId="{B31990FF-8953-4732-A25A-822FBD53E59B}" type="pres">
      <dgm:prSet presAssocID="{E67F143E-BDDE-4E8E-8885-4E48791395B5}" presName="dummy" presStyleLbl="node1" presStyleIdx="2" presStyleCnt="4"/>
      <dgm:spPr/>
    </dgm:pt>
    <dgm:pt modelId="{1A191A75-A80E-42A8-83B9-D6D4AF1F4F33}" type="pres">
      <dgm:prSet presAssocID="{E67F143E-BDDE-4E8E-8885-4E48791395B5}" presName="node" presStyleLbl="revTx" presStyleIdx="2" presStyleCnt="4">
        <dgm:presLayoutVars>
          <dgm:bulletEnabled val="1"/>
        </dgm:presLayoutVars>
      </dgm:prSet>
      <dgm:spPr/>
    </dgm:pt>
    <dgm:pt modelId="{2FAB3DE4-3B0C-4945-9458-9632FA01D0F7}" type="pres">
      <dgm:prSet presAssocID="{B5D51795-B8CC-4B4C-98C3-7E49AF52DEFA}" presName="sibTrans" presStyleLbl="node1" presStyleIdx="2" presStyleCnt="4" custLinFactNeighborX="20310" custLinFactNeighborY="-7447"/>
      <dgm:spPr/>
    </dgm:pt>
    <dgm:pt modelId="{F11FF6F7-21BD-4AFF-9715-30AF0461A30E}" type="pres">
      <dgm:prSet presAssocID="{48348D0E-EF50-45C7-83F5-E08E5A702C6E}" presName="dummy" presStyleLbl="node1" presStyleIdx="3" presStyleCnt="4"/>
      <dgm:spPr/>
    </dgm:pt>
    <dgm:pt modelId="{D7A5661A-71AE-4FD0-B8E6-9347F8538C31}" type="pres">
      <dgm:prSet presAssocID="{48348D0E-EF50-45C7-83F5-E08E5A702C6E}" presName="node" presStyleLbl="revTx" presStyleIdx="3" presStyleCnt="4">
        <dgm:presLayoutVars>
          <dgm:bulletEnabled val="1"/>
        </dgm:presLayoutVars>
      </dgm:prSet>
      <dgm:spPr/>
    </dgm:pt>
    <dgm:pt modelId="{B8445523-0C7F-4D9B-ADDE-BEB0ED95DF8B}" type="pres">
      <dgm:prSet presAssocID="{9E503097-95B9-429E-A477-A840463ED8E1}" presName="sibTrans" presStyleLbl="node1" presStyleIdx="3" presStyleCnt="4" custLinFactNeighborY="12863"/>
      <dgm:spPr/>
    </dgm:pt>
    <dgm:pt modelId="{74F04634-80F8-4E8B-8B29-255FCD7A40A4}">
      <dgm:prSet phldrT="[テキスト]"/>
      <dgm:spPr/>
      <dgm:t>
        <a:bodyPr/>
        <a:lstStyle/>
        <a:p>
          <a:r>
            <a:rPr kumimoji="1" lang="ja-JP" altLang="en-US" dirty="0"/>
            <a:t>　</a:t>
          </a:r>
        </a:p>
      </dgm:t>
    </dgm:pt>
    <dgm:pt modelId="{5D264E84-1509-4A95-9D5B-6D7913E56781}" type="parTrans" cxnId="{B1198582-8537-4A74-8395-E48AD3A54680}">
      <dgm:prSet/>
      <dgm:spPr/>
      <dgm:t>
        <a:bodyPr/>
        <a:lstStyle/>
        <a:p>
          <a:endParaRPr kumimoji="1" lang="ja-JP" altLang="en-US"/>
        </a:p>
      </dgm:t>
    </dgm:pt>
    <dgm:pt modelId="{BF33074A-A9C2-4A38-ADF3-169C71521A04}" type="sibTrans" cxnId="{B1198582-8537-4A74-8395-E48AD3A54680}">
      <dgm:prSet/>
      <dgm:spPr/>
      <dgm:t>
        <a:bodyPr/>
        <a:lstStyle/>
        <a:p>
          <a:endParaRPr kumimoji="1" lang="ja-JP" altLang="en-US"/>
        </a:p>
      </dgm:t>
    </dgm:pt>
    <dgm:pt modelId="{959CCF5F-BE0C-4645-96C7-505936ECED6F}">
      <dgm:prSet phldrT="[テキスト]"/>
      <dgm:spPr/>
      <dgm:t>
        <a:bodyPr/>
        <a:lstStyle/>
        <a:p>
          <a:r>
            <a:rPr kumimoji="1" lang="ja-JP" altLang="en-US" dirty="0"/>
            <a:t>　</a:t>
          </a:r>
        </a:p>
      </dgm:t>
    </dgm:pt>
    <dgm:pt modelId="{0A90464A-0D86-4315-AF11-96728063F3F5}" type="parTrans" cxnId="{E71374CC-09E1-477A-B8E3-0A976D0282DC}">
      <dgm:prSet/>
      <dgm:spPr/>
      <dgm:t>
        <a:bodyPr/>
        <a:lstStyle/>
        <a:p>
          <a:endParaRPr kumimoji="1" lang="ja-JP" altLang="en-US"/>
        </a:p>
      </dgm:t>
    </dgm:pt>
    <dgm:pt modelId="{5C0A0A07-3B5E-434B-9CF3-68A84D296370}" type="sibTrans" cxnId="{E71374CC-09E1-477A-B8E3-0A976D0282DC}">
      <dgm:prSet/>
      <dgm:spPr/>
      <dgm:t>
        <a:bodyPr/>
        <a:lstStyle/>
        <a:p>
          <a:endParaRPr kumimoji="1" lang="ja-JP" altLang="en-US"/>
        </a:p>
      </dgm:t>
    </dgm:pt>
    <dgm:pt modelId="{E67F143E-BDDE-4E8E-8885-4E48791395B5}">
      <dgm:prSet phldrT="[テキスト]"/>
      <dgm:spPr/>
      <dgm:t>
        <a:bodyPr/>
        <a:lstStyle/>
        <a:p>
          <a:r>
            <a:rPr kumimoji="1" lang="ja-JP" altLang="en-US" dirty="0"/>
            <a:t>　</a:t>
          </a:r>
        </a:p>
      </dgm:t>
    </dgm:pt>
    <dgm:pt modelId="{B4384AF8-F75B-4B83-AED6-BDA0412A38AE}" type="parTrans" cxnId="{865CC74A-B2D3-4064-881A-30169C0F3C04}">
      <dgm:prSet/>
      <dgm:spPr/>
      <dgm:t>
        <a:bodyPr/>
        <a:lstStyle/>
        <a:p>
          <a:endParaRPr kumimoji="1" lang="ja-JP" altLang="en-US"/>
        </a:p>
      </dgm:t>
    </dgm:pt>
    <dgm:pt modelId="{B5D51795-B8CC-4B4C-98C3-7E49AF52DEFA}" type="sibTrans" cxnId="{865CC74A-B2D3-4064-881A-30169C0F3C04}">
      <dgm:prSet/>
      <dgm:spPr/>
      <dgm:t>
        <a:bodyPr/>
        <a:lstStyle/>
        <a:p>
          <a:endParaRPr kumimoji="1" lang="ja-JP" altLang="en-US"/>
        </a:p>
      </dgm:t>
    </dgm:pt>
    <dgm:pt modelId="{48348D0E-EF50-45C7-83F5-E08E5A702C6E}">
      <dgm:prSet phldrT="[テキスト]"/>
      <dgm:spPr/>
      <dgm:t>
        <a:bodyPr/>
        <a:lstStyle/>
        <a:p>
          <a:r>
            <a:rPr kumimoji="1" lang="ja-JP" altLang="en-US" dirty="0"/>
            <a:t>　</a:t>
          </a:r>
        </a:p>
      </dgm:t>
    </dgm:pt>
    <dgm:pt modelId="{6CAFACD2-1A41-4065-A53E-4A120848BC4B}" type="parTrans" cxnId="{092A26FD-4FF2-4788-B5B8-2476EAE7F0DE}">
      <dgm:prSet/>
      <dgm:spPr/>
      <dgm:t>
        <a:bodyPr/>
        <a:lstStyle/>
        <a:p>
          <a:endParaRPr kumimoji="1" lang="ja-JP" altLang="en-US"/>
        </a:p>
      </dgm:t>
    </dgm:pt>
    <dgm:pt modelId="{9E503097-95B9-429E-A477-A840463ED8E1}" type="sibTrans" cxnId="{092A26FD-4FF2-4788-B5B8-2476EAE7F0DE}">
      <dgm:prSet/>
      <dgm:spPr/>
      <dgm:t>
        <a:bodyPr/>
        <a:lstStyle/>
        <a:p>
          <a:endParaRPr kumimoji="1" lang="ja-JP" altLang="en-US"/>
        </a:p>
      </dgm:t>
    </dgm:pt>
  </dgm:ptLst>
  <dgm:cxnLst>
    <dgm:cxn modelId="{65C9D38D-E167-46D6-89AC-791B657222CA}" type="presOf" srcId="{75B951A3-177B-46D0-AFEB-BD1F835F1F95}" destId="{5A2D775B-9E96-4855-B2DF-3A6F28E39D12}" srcOrd="0" destOrd="0" presId="urn:microsoft.com/office/officeart/2005/8/layout/cycle1"/>
    <dgm:cxn modelId="{FA05F0B2-9DD9-4BEC-8D57-549265F792E9}" type="presOf" srcId="{75B951A3-177B-46D0-AFEB-BD1F835F1F95}" destId="{7CBD43D5-5579-4799-9996-94840DC08CD6}" srcOrd="1" destOrd="1" presId="urn:microsoft.com/office/officeart/2005/8/layout/cycle1"/>
    <dgm:cxn modelId="{8A32D048-DDCB-47E9-AE65-BB5CDF4F0829}" type="presOf" srcId="{75B951A3-177B-46D0-AFEB-BD1F835F1F95}" destId="{F0A4AD2B-F5B6-4EC3-B59F-8FDFEE15D30E}" srcOrd="2" destOrd="1" presId="urn:microsoft.com/office/officeart/2005/8/layout/cycle1"/>
    <dgm:cxn modelId="{0DE899FC-259D-4D90-98CF-E107DF36464B}" type="presOf" srcId="{75B951A3-177B-46D0-AFEB-BD1F835F1F95}" destId="{1839F40E-C379-4C92-9C5E-91B348ACF140}" srcOrd="3" destOrd="1" presId="urn:microsoft.com/office/officeart/2005/8/layout/cycle1"/>
    <dgm:cxn modelId="{8EE3767A-47F7-4926-89F9-F5866AC0408B}" type="presOf" srcId="{75B951A3-177B-46D0-AFEB-BD1F835F1F95}" destId="{22D504B8-E982-415F-82C4-3121B960B02B}" srcOrd="4" destOrd="1" presId="urn:microsoft.com/office/officeart/2005/8/layout/cycle1"/>
    <dgm:cxn modelId="{9093D4FA-7FDF-4340-A61D-5D0A920CE3A1}" type="presOf" srcId="{75B951A3-177B-46D0-AFEB-BD1F835F1F95}" destId="{ACE36207-DAC6-4452-8D05-37E758E08D16}" srcOrd="5" destOrd="1" presId="urn:microsoft.com/office/officeart/2005/8/layout/cycle1"/>
    <dgm:cxn modelId="{71CFBDD9-975A-49B3-A0D6-8F273664FA73}" type="presOf" srcId="{75B951A3-177B-46D0-AFEB-BD1F835F1F95}" destId="{98B9D94E-DEBB-493E-BB2F-04C905C95379}" srcOrd="6" destOrd="1" presId="urn:microsoft.com/office/officeart/2005/8/layout/cycle1"/>
    <dgm:cxn modelId="{C580D3E4-69B8-41A0-9820-9286D6AB93B1}" type="presOf" srcId="{75B951A3-177B-46D0-AFEB-BD1F835F1F95}" destId="{B31990FF-8953-4732-A25A-822FBD53E59B}" srcOrd="7" destOrd="1" presId="urn:microsoft.com/office/officeart/2005/8/layout/cycle1"/>
    <dgm:cxn modelId="{77CB067D-C421-454A-ADF6-D3A0DE8E7967}" type="presOf" srcId="{75B951A3-177B-46D0-AFEB-BD1F835F1F95}" destId="{1A191A75-A80E-42A8-83B9-D6D4AF1F4F33}" srcOrd="8" destOrd="1" presId="urn:microsoft.com/office/officeart/2005/8/layout/cycle1"/>
    <dgm:cxn modelId="{0B4643E7-9BD7-4900-97C9-37B03CF2721B}" type="presOf" srcId="{75B951A3-177B-46D0-AFEB-BD1F835F1F95}" destId="{2FAB3DE4-3B0C-4945-9458-9632FA01D0F7}" srcOrd="9" destOrd="1" presId="urn:microsoft.com/office/officeart/2005/8/layout/cycle1"/>
    <dgm:cxn modelId="{6548AE72-BC33-4187-9F69-D6326C2F7983}" type="presOf" srcId="{75B951A3-177B-46D0-AFEB-BD1F835F1F95}" destId="{F11FF6F7-21BD-4AFF-9715-30AF0461A30E}" srcOrd="10" destOrd="1" presId="urn:microsoft.com/office/officeart/2005/8/layout/cycle1"/>
    <dgm:cxn modelId="{660D0A14-7BCC-4E84-8807-6858A860772D}" type="presOf" srcId="{75B951A3-177B-46D0-AFEB-BD1F835F1F95}" destId="{D7A5661A-71AE-4FD0-B8E6-9347F8538C31}" srcOrd="11" destOrd="1" presId="urn:microsoft.com/office/officeart/2005/8/layout/cycle1"/>
    <dgm:cxn modelId="{280E95A0-2225-45F9-BED1-A793F611D54B}" type="presOf" srcId="{75B951A3-177B-46D0-AFEB-BD1F835F1F95}" destId="{B8445523-0C7F-4D9B-ADDE-BEB0ED95DF8B}" srcOrd="12" destOrd="1" presId="urn:microsoft.com/office/officeart/2005/8/layout/cycle1"/>
    <dgm:cxn modelId="{2EBDA140-0083-4309-A594-355ED1D8127E}" type="presOf" srcId="{74F04634-80F8-4E8B-8B29-255FCD7A40A4}" destId="{F0A4AD2B-F5B6-4EC3-B59F-8FDFEE15D30E}" srcOrd="0" destOrd="0" presId="urn:microsoft.com/office/officeart/2005/8/layout/cycle1"/>
    <dgm:cxn modelId="{B1198582-8537-4A74-8395-E48AD3A54680}" srcId="{75B951A3-177B-46D0-AFEB-BD1F835F1F95}" destId="{74F04634-80F8-4E8B-8B29-255FCD7A40A4}" srcOrd="0" destOrd="0" parTransId="{5D264E84-1509-4A95-9D5B-6D7913E56781}" sibTransId="{BF33074A-A9C2-4A38-ADF3-169C71521A04}" presId="urn:microsoft.com/office/officeart/2005/8/layout/cycle1"/>
    <dgm:cxn modelId="{160F19EE-F4FE-4AC6-8E11-7BE0C355D826}" type="presOf" srcId="{BF33074A-A9C2-4A38-ADF3-169C71521A04}" destId="{1839F40E-C379-4C92-9C5E-91B348ACF140}" srcOrd="0" destOrd="0" presId="urn:microsoft.com/office/officeart/2005/8/layout/cycle1"/>
    <dgm:cxn modelId="{E16ADC07-C622-48C1-A387-1179C72F6847}" type="presOf" srcId="{959CCF5F-BE0C-4645-96C7-505936ECED6F}" destId="{ACE36207-DAC6-4452-8D05-37E758E08D16}" srcOrd="0" destOrd="0" presId="urn:microsoft.com/office/officeart/2005/8/layout/cycle1"/>
    <dgm:cxn modelId="{E71374CC-09E1-477A-B8E3-0A976D0282DC}" srcId="{75B951A3-177B-46D0-AFEB-BD1F835F1F95}" destId="{959CCF5F-BE0C-4645-96C7-505936ECED6F}" srcOrd="1" destOrd="0" parTransId="{0A90464A-0D86-4315-AF11-96728063F3F5}" sibTransId="{5C0A0A07-3B5E-434B-9CF3-68A84D296370}" presId="urn:microsoft.com/office/officeart/2005/8/layout/cycle1"/>
    <dgm:cxn modelId="{C3277A3B-DE50-4DA6-B03E-3F866CCFB246}" type="presOf" srcId="{5C0A0A07-3B5E-434B-9CF3-68A84D296370}" destId="{98B9D94E-DEBB-493E-BB2F-04C905C95379}" srcOrd="0" destOrd="0" presId="urn:microsoft.com/office/officeart/2005/8/layout/cycle1"/>
    <dgm:cxn modelId="{2B1DADDE-B570-4B2B-9735-49878E11C39C}" type="presOf" srcId="{E67F143E-BDDE-4E8E-8885-4E48791395B5}" destId="{1A191A75-A80E-42A8-83B9-D6D4AF1F4F33}" srcOrd="0" destOrd="0" presId="urn:microsoft.com/office/officeart/2005/8/layout/cycle1"/>
    <dgm:cxn modelId="{865CC74A-B2D3-4064-881A-30169C0F3C04}" srcId="{75B951A3-177B-46D0-AFEB-BD1F835F1F95}" destId="{E67F143E-BDDE-4E8E-8885-4E48791395B5}" srcOrd="2" destOrd="0" parTransId="{B4384AF8-F75B-4B83-AED6-BDA0412A38AE}" sibTransId="{B5D51795-B8CC-4B4C-98C3-7E49AF52DEFA}" presId="urn:microsoft.com/office/officeart/2005/8/layout/cycle1"/>
    <dgm:cxn modelId="{DE90EF69-5E97-4770-A8B9-FC3B8AD689A5}" type="presOf" srcId="{B5D51795-B8CC-4B4C-98C3-7E49AF52DEFA}" destId="{2FAB3DE4-3B0C-4945-9458-9632FA01D0F7}" srcOrd="0" destOrd="0" presId="urn:microsoft.com/office/officeart/2005/8/layout/cycle1"/>
    <dgm:cxn modelId="{C113AC78-1E0D-4A8F-8E15-D536D2B6A5D3}" type="presOf" srcId="{48348D0E-EF50-45C7-83F5-E08E5A702C6E}" destId="{D7A5661A-71AE-4FD0-B8E6-9347F8538C31}" srcOrd="0" destOrd="0" presId="urn:microsoft.com/office/officeart/2005/8/layout/cycle1"/>
    <dgm:cxn modelId="{092A26FD-4FF2-4788-B5B8-2476EAE7F0DE}" srcId="{75B951A3-177B-46D0-AFEB-BD1F835F1F95}" destId="{48348D0E-EF50-45C7-83F5-E08E5A702C6E}" srcOrd="3" destOrd="0" parTransId="{6CAFACD2-1A41-4065-A53E-4A120848BC4B}" sibTransId="{9E503097-95B9-429E-A477-A840463ED8E1}" presId="urn:microsoft.com/office/officeart/2005/8/layout/cycle1"/>
    <dgm:cxn modelId="{1F735E30-8202-4F39-9FAA-E7EE78C77612}" type="presOf" srcId="{9E503097-95B9-429E-A477-A840463ED8E1}" destId="{B8445523-0C7F-4D9B-ADDE-BEB0ED95DF8B}" srcOrd="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B951A3-177B-46D0-AFEB-BD1F835F1F95}" type="doc">
      <dgm:prSet loTypeId="urn:microsoft.com/office/officeart/2005/8/layout/cycle1" loCatId="cycle" qsTypeId="urn:microsoft.com/office/officeart/2005/8/quickstyle/simple1" qsCatId="simple" csTypeId="urn:microsoft.com/office/officeart/2005/8/colors/accent1_2#1" csCatId="accent1" phldr="1"/>
      <dgm:spPr/>
      <dgm:t>
        <a:bodyPr/>
        <a:lstStyle/>
        <a:p>
          <a:endParaRPr kumimoji="1" lang="ja-JP" altLang="en-US"/>
        </a:p>
      </dgm:t>
    </dgm:pt>
    <dgm:pt modelId="{5A2D775B-9E96-4855-B2DF-3A6F28E39D12}" type="pres">
      <dgm:prSet presAssocID="{75B951A3-177B-46D0-AFEB-BD1F835F1F95}" presName="cycle" presStyleCnt="0">
        <dgm:presLayoutVars>
          <dgm:dir/>
          <dgm:resizeHandles val="exact"/>
        </dgm:presLayoutVars>
      </dgm:prSet>
      <dgm:spPr/>
    </dgm:pt>
    <dgm:pt modelId="{7CBD43D5-5579-4799-9996-94840DC08CD6}" type="pres">
      <dgm:prSet presAssocID="{74F04634-80F8-4E8B-8B29-255FCD7A40A4}" presName="dummy" presStyleLbl="node1" presStyleIdx="0" presStyleCnt="4"/>
      <dgm:spPr/>
    </dgm:pt>
    <dgm:pt modelId="{F0A4AD2B-F5B6-4EC3-B59F-8FDFEE15D30E}" type="pres">
      <dgm:prSet presAssocID="{74F04634-80F8-4E8B-8B29-255FCD7A40A4}" presName="node" presStyleLbl="revTx" presStyleIdx="0" presStyleCnt="4">
        <dgm:presLayoutVars>
          <dgm:bulletEnabled val="1"/>
        </dgm:presLayoutVars>
      </dgm:prSet>
      <dgm:spPr/>
    </dgm:pt>
    <dgm:pt modelId="{1839F40E-C379-4C92-9C5E-91B348ACF140}" type="pres">
      <dgm:prSet presAssocID="{BF33074A-A9C2-4A38-ADF3-169C71521A04}" presName="sibTrans" presStyleLbl="node1" presStyleIdx="0" presStyleCnt="4" custLinFactNeighborX="-21664" custLinFactNeighborY="-6770"/>
      <dgm:spPr/>
    </dgm:pt>
    <dgm:pt modelId="{22D504B8-E982-415F-82C4-3121B960B02B}" type="pres">
      <dgm:prSet presAssocID="{959CCF5F-BE0C-4645-96C7-505936ECED6F}" presName="dummy" presStyleLbl="node1" presStyleIdx="1" presStyleCnt="4"/>
      <dgm:spPr/>
    </dgm:pt>
    <dgm:pt modelId="{ACE36207-DAC6-4452-8D05-37E758E08D16}" type="pres">
      <dgm:prSet presAssocID="{959CCF5F-BE0C-4645-96C7-505936ECED6F}" presName="node" presStyleLbl="revTx" presStyleIdx="1" presStyleCnt="4">
        <dgm:presLayoutVars>
          <dgm:bulletEnabled val="1"/>
        </dgm:presLayoutVars>
      </dgm:prSet>
      <dgm:spPr/>
    </dgm:pt>
    <dgm:pt modelId="{98B9D94E-DEBB-493E-BB2F-04C905C95379}" type="pres">
      <dgm:prSet presAssocID="{5C0A0A07-3B5E-434B-9CF3-68A84D296370}" presName="sibTrans" presStyleLbl="node1" presStyleIdx="1" presStyleCnt="4" custScaleY="90191" custLinFactNeighborY="-27080"/>
      <dgm:spPr/>
    </dgm:pt>
    <dgm:pt modelId="{B31990FF-8953-4732-A25A-822FBD53E59B}" type="pres">
      <dgm:prSet presAssocID="{E67F143E-BDDE-4E8E-8885-4E48791395B5}" presName="dummy" presStyleLbl="node1" presStyleIdx="2" presStyleCnt="4"/>
      <dgm:spPr/>
    </dgm:pt>
    <dgm:pt modelId="{1A191A75-A80E-42A8-83B9-D6D4AF1F4F33}" type="pres">
      <dgm:prSet presAssocID="{E67F143E-BDDE-4E8E-8885-4E48791395B5}" presName="node" presStyleLbl="revTx" presStyleIdx="2" presStyleCnt="4">
        <dgm:presLayoutVars>
          <dgm:bulletEnabled val="1"/>
        </dgm:presLayoutVars>
      </dgm:prSet>
      <dgm:spPr/>
    </dgm:pt>
    <dgm:pt modelId="{2FAB3DE4-3B0C-4945-9458-9632FA01D0F7}" type="pres">
      <dgm:prSet presAssocID="{B5D51795-B8CC-4B4C-98C3-7E49AF52DEFA}" presName="sibTrans" presStyleLbl="node1" presStyleIdx="2" presStyleCnt="4" custLinFactNeighborX="20310" custLinFactNeighborY="-7447"/>
      <dgm:spPr/>
    </dgm:pt>
    <dgm:pt modelId="{F11FF6F7-21BD-4AFF-9715-30AF0461A30E}" type="pres">
      <dgm:prSet presAssocID="{48348D0E-EF50-45C7-83F5-E08E5A702C6E}" presName="dummy" presStyleLbl="node1" presStyleIdx="3" presStyleCnt="4"/>
      <dgm:spPr/>
    </dgm:pt>
    <dgm:pt modelId="{D7A5661A-71AE-4FD0-B8E6-9347F8538C31}" type="pres">
      <dgm:prSet presAssocID="{48348D0E-EF50-45C7-83F5-E08E5A702C6E}" presName="node" presStyleLbl="revTx" presStyleIdx="3" presStyleCnt="4">
        <dgm:presLayoutVars>
          <dgm:bulletEnabled val="1"/>
        </dgm:presLayoutVars>
      </dgm:prSet>
      <dgm:spPr/>
    </dgm:pt>
    <dgm:pt modelId="{B8445523-0C7F-4D9B-ADDE-BEB0ED95DF8B}" type="pres">
      <dgm:prSet presAssocID="{9E503097-95B9-429E-A477-A840463ED8E1}" presName="sibTrans" presStyleLbl="node1" presStyleIdx="3" presStyleCnt="4" custLinFactNeighborY="12863"/>
      <dgm:spPr/>
    </dgm:pt>
    <dgm:pt modelId="{74F04634-80F8-4E8B-8B29-255FCD7A40A4}">
      <dgm:prSet phldrT="[テキスト]"/>
      <dgm:spPr/>
      <dgm:t>
        <a:bodyPr/>
        <a:lstStyle/>
        <a:p>
          <a:r>
            <a:rPr kumimoji="1" lang="ja-JP" altLang="en-US" dirty="0"/>
            <a:t>　</a:t>
          </a:r>
        </a:p>
      </dgm:t>
    </dgm:pt>
    <dgm:pt modelId="{5D264E84-1509-4A95-9D5B-6D7913E56781}" type="parTrans" cxnId="{73C507BD-FB2F-4962-8444-18AD94DEA1CF}">
      <dgm:prSet/>
      <dgm:spPr/>
      <dgm:t>
        <a:bodyPr/>
        <a:lstStyle/>
        <a:p>
          <a:endParaRPr kumimoji="1" lang="ja-JP" altLang="en-US"/>
        </a:p>
      </dgm:t>
    </dgm:pt>
    <dgm:pt modelId="{BF33074A-A9C2-4A38-ADF3-169C71521A04}" type="sibTrans" cxnId="{73C507BD-FB2F-4962-8444-18AD94DEA1CF}">
      <dgm:prSet/>
      <dgm:spPr/>
      <dgm:t>
        <a:bodyPr/>
        <a:lstStyle/>
        <a:p>
          <a:endParaRPr kumimoji="1" lang="ja-JP" altLang="en-US"/>
        </a:p>
      </dgm:t>
    </dgm:pt>
    <dgm:pt modelId="{959CCF5F-BE0C-4645-96C7-505936ECED6F}">
      <dgm:prSet phldrT="[テキスト]"/>
      <dgm:spPr/>
      <dgm:t>
        <a:bodyPr/>
        <a:lstStyle/>
        <a:p>
          <a:r>
            <a:rPr kumimoji="1" lang="ja-JP" altLang="en-US" dirty="0"/>
            <a:t>　</a:t>
          </a:r>
        </a:p>
      </dgm:t>
    </dgm:pt>
    <dgm:pt modelId="{0A90464A-0D86-4315-AF11-96728063F3F5}" type="parTrans" cxnId="{58817545-8C8A-40EF-A3CE-ED91826D39D8}">
      <dgm:prSet/>
      <dgm:spPr/>
      <dgm:t>
        <a:bodyPr/>
        <a:lstStyle/>
        <a:p>
          <a:endParaRPr kumimoji="1" lang="ja-JP" altLang="en-US"/>
        </a:p>
      </dgm:t>
    </dgm:pt>
    <dgm:pt modelId="{5C0A0A07-3B5E-434B-9CF3-68A84D296370}" type="sibTrans" cxnId="{58817545-8C8A-40EF-A3CE-ED91826D39D8}">
      <dgm:prSet/>
      <dgm:spPr/>
      <dgm:t>
        <a:bodyPr/>
        <a:lstStyle/>
        <a:p>
          <a:endParaRPr kumimoji="1" lang="ja-JP" altLang="en-US"/>
        </a:p>
      </dgm:t>
    </dgm:pt>
    <dgm:pt modelId="{E67F143E-BDDE-4E8E-8885-4E48791395B5}">
      <dgm:prSet phldrT="[テキスト]"/>
      <dgm:spPr/>
      <dgm:t>
        <a:bodyPr/>
        <a:lstStyle/>
        <a:p>
          <a:r>
            <a:rPr kumimoji="1" lang="ja-JP" altLang="en-US" dirty="0"/>
            <a:t>　</a:t>
          </a:r>
        </a:p>
      </dgm:t>
    </dgm:pt>
    <dgm:pt modelId="{B4384AF8-F75B-4B83-AED6-BDA0412A38AE}" type="parTrans" cxnId="{7355EB17-E194-4C17-9C0A-DB03D4158CA6}">
      <dgm:prSet/>
      <dgm:spPr/>
      <dgm:t>
        <a:bodyPr/>
        <a:lstStyle/>
        <a:p>
          <a:endParaRPr kumimoji="1" lang="ja-JP" altLang="en-US"/>
        </a:p>
      </dgm:t>
    </dgm:pt>
    <dgm:pt modelId="{B5D51795-B8CC-4B4C-98C3-7E49AF52DEFA}" type="sibTrans" cxnId="{7355EB17-E194-4C17-9C0A-DB03D4158CA6}">
      <dgm:prSet/>
      <dgm:spPr/>
      <dgm:t>
        <a:bodyPr/>
        <a:lstStyle/>
        <a:p>
          <a:endParaRPr kumimoji="1" lang="ja-JP" altLang="en-US"/>
        </a:p>
      </dgm:t>
    </dgm:pt>
    <dgm:pt modelId="{48348D0E-EF50-45C7-83F5-E08E5A702C6E}">
      <dgm:prSet phldrT="[テキスト]"/>
      <dgm:spPr/>
      <dgm:t>
        <a:bodyPr/>
        <a:lstStyle/>
        <a:p>
          <a:r>
            <a:rPr kumimoji="1" lang="ja-JP" altLang="en-US" dirty="0"/>
            <a:t>　</a:t>
          </a:r>
        </a:p>
      </dgm:t>
    </dgm:pt>
    <dgm:pt modelId="{6CAFACD2-1A41-4065-A53E-4A120848BC4B}" type="parTrans" cxnId="{F4607E05-053E-4476-8A05-B89F4BC9FF7E}">
      <dgm:prSet/>
      <dgm:spPr/>
      <dgm:t>
        <a:bodyPr/>
        <a:lstStyle/>
        <a:p>
          <a:endParaRPr kumimoji="1" lang="ja-JP" altLang="en-US"/>
        </a:p>
      </dgm:t>
    </dgm:pt>
    <dgm:pt modelId="{9E503097-95B9-429E-A477-A840463ED8E1}" type="sibTrans" cxnId="{F4607E05-053E-4476-8A05-B89F4BC9FF7E}">
      <dgm:prSet/>
      <dgm:spPr/>
      <dgm:t>
        <a:bodyPr/>
        <a:lstStyle/>
        <a:p>
          <a:endParaRPr kumimoji="1" lang="ja-JP" altLang="en-US"/>
        </a:p>
      </dgm:t>
    </dgm:pt>
  </dgm:ptLst>
  <dgm:cxnLst>
    <dgm:cxn modelId="{956B4736-3080-40D8-B243-549DC9C67ACF}" type="presOf" srcId="{75B951A3-177B-46D0-AFEB-BD1F835F1F95}" destId="{5A2D775B-9E96-4855-B2DF-3A6F28E39D12}" srcOrd="0" destOrd="0" presId="urn:microsoft.com/office/officeart/2005/8/layout/cycle1"/>
    <dgm:cxn modelId="{C71B5D24-9E59-4BB6-A74A-02A470B10338}" type="presOf" srcId="{75B951A3-177B-46D0-AFEB-BD1F835F1F95}" destId="{7CBD43D5-5579-4799-9996-94840DC08CD6}" srcOrd="1" destOrd="1" presId="urn:microsoft.com/office/officeart/2005/8/layout/cycle1"/>
    <dgm:cxn modelId="{80726640-FB72-4502-A6E6-9D1C06281938}" type="presOf" srcId="{75B951A3-177B-46D0-AFEB-BD1F835F1F95}" destId="{F0A4AD2B-F5B6-4EC3-B59F-8FDFEE15D30E}" srcOrd="2" destOrd="1" presId="urn:microsoft.com/office/officeart/2005/8/layout/cycle1"/>
    <dgm:cxn modelId="{4ED5F9BB-6336-4619-AD9A-3A5F03F898AD}" type="presOf" srcId="{75B951A3-177B-46D0-AFEB-BD1F835F1F95}" destId="{1839F40E-C379-4C92-9C5E-91B348ACF140}" srcOrd="3" destOrd="1" presId="urn:microsoft.com/office/officeart/2005/8/layout/cycle1"/>
    <dgm:cxn modelId="{C0AC4DF6-0E84-4357-98F2-41F7E3A06AEA}" type="presOf" srcId="{75B951A3-177B-46D0-AFEB-BD1F835F1F95}" destId="{22D504B8-E982-415F-82C4-3121B960B02B}" srcOrd="4" destOrd="1" presId="urn:microsoft.com/office/officeart/2005/8/layout/cycle1"/>
    <dgm:cxn modelId="{5E3096AA-089E-4715-A53A-089650511B1A}" type="presOf" srcId="{75B951A3-177B-46D0-AFEB-BD1F835F1F95}" destId="{ACE36207-DAC6-4452-8D05-37E758E08D16}" srcOrd="5" destOrd="1" presId="urn:microsoft.com/office/officeart/2005/8/layout/cycle1"/>
    <dgm:cxn modelId="{2C0A19AE-827C-4810-9858-6EA19B016269}" type="presOf" srcId="{75B951A3-177B-46D0-AFEB-BD1F835F1F95}" destId="{98B9D94E-DEBB-493E-BB2F-04C905C95379}" srcOrd="6" destOrd="1" presId="urn:microsoft.com/office/officeart/2005/8/layout/cycle1"/>
    <dgm:cxn modelId="{46164991-81E4-4216-A267-8D79E53919E1}" type="presOf" srcId="{75B951A3-177B-46D0-AFEB-BD1F835F1F95}" destId="{B31990FF-8953-4732-A25A-822FBD53E59B}" srcOrd="7" destOrd="1" presId="urn:microsoft.com/office/officeart/2005/8/layout/cycle1"/>
    <dgm:cxn modelId="{EAFE88EE-13BA-4DA3-81C9-834578F08ADD}" type="presOf" srcId="{75B951A3-177B-46D0-AFEB-BD1F835F1F95}" destId="{1A191A75-A80E-42A8-83B9-D6D4AF1F4F33}" srcOrd="8" destOrd="1" presId="urn:microsoft.com/office/officeart/2005/8/layout/cycle1"/>
    <dgm:cxn modelId="{6C5338DC-7177-43E5-B0D0-B6D118030429}" type="presOf" srcId="{75B951A3-177B-46D0-AFEB-BD1F835F1F95}" destId="{2FAB3DE4-3B0C-4945-9458-9632FA01D0F7}" srcOrd="9" destOrd="1" presId="urn:microsoft.com/office/officeart/2005/8/layout/cycle1"/>
    <dgm:cxn modelId="{61A1404C-956E-4C6F-8099-4C5D70F5C3B1}" type="presOf" srcId="{75B951A3-177B-46D0-AFEB-BD1F835F1F95}" destId="{F11FF6F7-21BD-4AFF-9715-30AF0461A30E}" srcOrd="10" destOrd="1" presId="urn:microsoft.com/office/officeart/2005/8/layout/cycle1"/>
    <dgm:cxn modelId="{2FCA5EA3-D097-486D-8F44-7D6D40E52EC1}" type="presOf" srcId="{75B951A3-177B-46D0-AFEB-BD1F835F1F95}" destId="{D7A5661A-71AE-4FD0-B8E6-9347F8538C31}" srcOrd="11" destOrd="1" presId="urn:microsoft.com/office/officeart/2005/8/layout/cycle1"/>
    <dgm:cxn modelId="{8B1DC730-70AD-4D79-9407-88535378A0CD}" type="presOf" srcId="{75B951A3-177B-46D0-AFEB-BD1F835F1F95}" destId="{B8445523-0C7F-4D9B-ADDE-BEB0ED95DF8B}" srcOrd="12" destOrd="1" presId="urn:microsoft.com/office/officeart/2005/8/layout/cycle1"/>
    <dgm:cxn modelId="{F668A771-DCF3-4929-9CF0-642DB66E8325}" type="presOf" srcId="{74F04634-80F8-4E8B-8B29-255FCD7A40A4}" destId="{F0A4AD2B-F5B6-4EC3-B59F-8FDFEE15D30E}" srcOrd="0" destOrd="0" presId="urn:microsoft.com/office/officeart/2005/8/layout/cycle1"/>
    <dgm:cxn modelId="{73C507BD-FB2F-4962-8444-18AD94DEA1CF}" srcId="{75B951A3-177B-46D0-AFEB-BD1F835F1F95}" destId="{74F04634-80F8-4E8B-8B29-255FCD7A40A4}" srcOrd="0" destOrd="0" parTransId="{5D264E84-1509-4A95-9D5B-6D7913E56781}" sibTransId="{BF33074A-A9C2-4A38-ADF3-169C71521A04}" presId="urn:microsoft.com/office/officeart/2005/8/layout/cycle1"/>
    <dgm:cxn modelId="{E0C4879C-1ACA-4957-B1AD-8C7E037F1882}" type="presOf" srcId="{BF33074A-A9C2-4A38-ADF3-169C71521A04}" destId="{1839F40E-C379-4C92-9C5E-91B348ACF140}" srcOrd="0" destOrd="0" presId="urn:microsoft.com/office/officeart/2005/8/layout/cycle1"/>
    <dgm:cxn modelId="{DE10B411-4E9F-48FE-8566-4F0832BDE9C4}" type="presOf" srcId="{959CCF5F-BE0C-4645-96C7-505936ECED6F}" destId="{ACE36207-DAC6-4452-8D05-37E758E08D16}" srcOrd="0" destOrd="0" presId="urn:microsoft.com/office/officeart/2005/8/layout/cycle1"/>
    <dgm:cxn modelId="{58817545-8C8A-40EF-A3CE-ED91826D39D8}" srcId="{75B951A3-177B-46D0-AFEB-BD1F835F1F95}" destId="{959CCF5F-BE0C-4645-96C7-505936ECED6F}" srcOrd="1" destOrd="0" parTransId="{0A90464A-0D86-4315-AF11-96728063F3F5}" sibTransId="{5C0A0A07-3B5E-434B-9CF3-68A84D296370}" presId="urn:microsoft.com/office/officeart/2005/8/layout/cycle1"/>
    <dgm:cxn modelId="{67D6908E-E651-4100-95FA-D7B347A5891C}" type="presOf" srcId="{5C0A0A07-3B5E-434B-9CF3-68A84D296370}" destId="{98B9D94E-DEBB-493E-BB2F-04C905C95379}" srcOrd="0" destOrd="0" presId="urn:microsoft.com/office/officeart/2005/8/layout/cycle1"/>
    <dgm:cxn modelId="{40952C69-4C5E-4552-95BE-FB4F37FC58A3}" type="presOf" srcId="{E67F143E-BDDE-4E8E-8885-4E48791395B5}" destId="{1A191A75-A80E-42A8-83B9-D6D4AF1F4F33}" srcOrd="0" destOrd="0" presId="urn:microsoft.com/office/officeart/2005/8/layout/cycle1"/>
    <dgm:cxn modelId="{7355EB17-E194-4C17-9C0A-DB03D4158CA6}" srcId="{75B951A3-177B-46D0-AFEB-BD1F835F1F95}" destId="{E67F143E-BDDE-4E8E-8885-4E48791395B5}" srcOrd="2" destOrd="0" parTransId="{B4384AF8-F75B-4B83-AED6-BDA0412A38AE}" sibTransId="{B5D51795-B8CC-4B4C-98C3-7E49AF52DEFA}" presId="urn:microsoft.com/office/officeart/2005/8/layout/cycle1"/>
    <dgm:cxn modelId="{E0704056-6BBF-44B3-BF67-4A5DE45D2EBB}" type="presOf" srcId="{B5D51795-B8CC-4B4C-98C3-7E49AF52DEFA}" destId="{2FAB3DE4-3B0C-4945-9458-9632FA01D0F7}" srcOrd="0" destOrd="0" presId="urn:microsoft.com/office/officeart/2005/8/layout/cycle1"/>
    <dgm:cxn modelId="{4D6752B7-C14C-4085-A231-58FDD71F610D}" type="presOf" srcId="{48348D0E-EF50-45C7-83F5-E08E5A702C6E}" destId="{D7A5661A-71AE-4FD0-B8E6-9347F8538C31}" srcOrd="0" destOrd="0" presId="urn:microsoft.com/office/officeart/2005/8/layout/cycle1"/>
    <dgm:cxn modelId="{F4607E05-053E-4476-8A05-B89F4BC9FF7E}" srcId="{75B951A3-177B-46D0-AFEB-BD1F835F1F95}" destId="{48348D0E-EF50-45C7-83F5-E08E5A702C6E}" srcOrd="3" destOrd="0" parTransId="{6CAFACD2-1A41-4065-A53E-4A120848BC4B}" sibTransId="{9E503097-95B9-429E-A477-A840463ED8E1}" presId="urn:microsoft.com/office/officeart/2005/8/layout/cycle1"/>
    <dgm:cxn modelId="{42763246-760A-4EA0-AE10-2BFE80CD6971}" type="presOf" srcId="{9E503097-95B9-429E-A477-A840463ED8E1}" destId="{B8445523-0C7F-4D9B-ADDE-BEB0ED95DF8B}" srcOrd="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A4AD2B-F5B6-4EC3-B59F-8FDFEE15D30E}">
      <dsp:nvSpPr>
        <dsp:cNvPr id="0" name=""/>
        <dsp:cNvSpPr/>
      </dsp:nvSpPr>
      <dsp:spPr>
        <a:xfrm>
          <a:off x="1044608" y="17790"/>
          <a:ext cx="286328" cy="286328"/>
        </a:xfrm>
        <a:prstGeom prst="rect"/>
        <a:noFill/>
        <a:ln>
          <a:noFill/>
        </a:ln>
        <a:effectLst/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dirty="0"/>
            <a:t>　</a:t>
          </a:r>
          <a:endParaRPr kumimoji="1" lang="ja-JP" altLang="en-US" sz="1300" kern="1200"/>
        </a:p>
      </dsp:txBody>
      <dsp:txXfrm>
        <a:off x="1044608" y="17790"/>
        <a:ext cx="286328" cy="286328"/>
      </dsp:txXfrm>
    </dsp:sp>
    <dsp:sp modelId="{1839F40E-C379-4C92-9C5E-91B348ACF140}">
      <dsp:nvSpPr>
        <dsp:cNvPr id="0" name=""/>
        <dsp:cNvSpPr/>
      </dsp:nvSpPr>
      <dsp:spPr>
        <a:xfrm>
          <a:off x="539635" y="-358"/>
          <a:ext cx="809449" cy="809449"/>
        </a:xfrm>
        <a:prstGeom prst="circularArrow">
          <a:avLst>
            <a:gd name="adj1" fmla="val 6898"/>
            <a:gd name="adj2" fmla="val 464657"/>
            <a:gd name="adj3" fmla="val 522154"/>
            <a:gd name="adj4" fmla="val 18887869"/>
            <a:gd name="adj5" fmla="val 8047"/>
          </a:avLst>
        </a:prstGeom>
        <a:solidFill>
          <a:schemeClr val="accent1"/>
        </a:solidFill>
        <a:ln>
          <a:solidFill>
            <a:schemeClr val="lt1"/>
          </a:solidFill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</dsp:sp>
    <dsp:sp modelId="{ACE36207-DAC6-4452-8D05-37E758E08D16}">
      <dsp:nvSpPr>
        <dsp:cNvPr id="0" name=""/>
        <dsp:cNvSpPr/>
      </dsp:nvSpPr>
      <dsp:spPr>
        <a:xfrm>
          <a:off x="1044608" y="504615"/>
          <a:ext cx="286328" cy="286328"/>
        </a:xfrm>
        <a:prstGeom prst="rect"/>
        <a:noFill/>
        <a:ln>
          <a:noFill/>
        </a:ln>
        <a:effectLst/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dirty="0"/>
            <a:t>　</a:t>
          </a:r>
          <a:endParaRPr kumimoji="1" lang="ja-JP" altLang="en-US" sz="1300" kern="1200"/>
        </a:p>
      </dsp:txBody>
      <dsp:txXfrm>
        <a:off x="1044608" y="504615"/>
        <a:ext cx="286328" cy="286328"/>
      </dsp:txXfrm>
    </dsp:sp>
    <dsp:sp modelId="{98B9D94E-DEBB-493E-BB2F-04C905C95379}">
      <dsp:nvSpPr>
        <dsp:cNvPr id="0" name=""/>
        <dsp:cNvSpPr/>
      </dsp:nvSpPr>
      <dsp:spPr>
        <a:xfrm>
          <a:off x="539635" y="-358"/>
          <a:ext cx="809449" cy="809449"/>
        </a:xfrm>
        <a:prstGeom prst="circularArrow">
          <a:avLst>
            <a:gd name="adj1" fmla="val 6898"/>
            <a:gd name="adj2" fmla="val 464657"/>
            <a:gd name="adj3" fmla="val 7474177"/>
            <a:gd name="adj4" fmla="val 2861165"/>
            <a:gd name="adj5" fmla="val 8047"/>
          </a:avLst>
        </a:prstGeom>
        <a:solidFill>
          <a:schemeClr val="accent1"/>
        </a:solidFill>
        <a:ln>
          <a:solidFill>
            <a:schemeClr val="lt1"/>
          </a:solidFill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</dsp:sp>
    <dsp:sp modelId="{1A191A75-A80E-42A8-83B9-D6D4AF1F4F33}">
      <dsp:nvSpPr>
        <dsp:cNvPr id="0" name=""/>
        <dsp:cNvSpPr/>
      </dsp:nvSpPr>
      <dsp:spPr>
        <a:xfrm>
          <a:off x="557783" y="504615"/>
          <a:ext cx="286328" cy="286328"/>
        </a:xfrm>
        <a:prstGeom prst="rect"/>
        <a:noFill/>
        <a:ln>
          <a:noFill/>
        </a:ln>
        <a:effectLst/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dirty="0"/>
            <a:t>　</a:t>
          </a:r>
          <a:endParaRPr kumimoji="1" lang="ja-JP" altLang="en-US" sz="1300" kern="1200"/>
        </a:p>
      </dsp:txBody>
      <dsp:txXfrm>
        <a:off x="557783" y="504615"/>
        <a:ext cx="286328" cy="286328"/>
      </dsp:txXfrm>
    </dsp:sp>
    <dsp:sp modelId="{2FAB3DE4-3B0C-4945-9458-9632FA01D0F7}">
      <dsp:nvSpPr>
        <dsp:cNvPr id="0" name=""/>
        <dsp:cNvSpPr/>
      </dsp:nvSpPr>
      <dsp:spPr>
        <a:xfrm>
          <a:off x="539635" y="-358"/>
          <a:ext cx="809449" cy="809449"/>
        </a:xfrm>
        <a:prstGeom prst="circularArrow">
          <a:avLst>
            <a:gd name="adj1" fmla="val 6898"/>
            <a:gd name="adj2" fmla="val 464657"/>
            <a:gd name="adj3" fmla="val 12988979"/>
            <a:gd name="adj4" fmla="val 9982596"/>
            <a:gd name="adj5" fmla="val 8047"/>
          </a:avLst>
        </a:prstGeom>
        <a:solidFill>
          <a:schemeClr val="accent1"/>
        </a:solidFill>
        <a:ln>
          <a:solidFill>
            <a:schemeClr val="lt1"/>
          </a:solidFill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</dsp:sp>
    <dsp:sp modelId="{D7A5661A-71AE-4FD0-B8E6-9347F8538C31}">
      <dsp:nvSpPr>
        <dsp:cNvPr id="0" name=""/>
        <dsp:cNvSpPr/>
      </dsp:nvSpPr>
      <dsp:spPr>
        <a:xfrm>
          <a:off x="557783" y="17790"/>
          <a:ext cx="286328" cy="286328"/>
        </a:xfrm>
        <a:prstGeom prst="rect"/>
        <a:noFill/>
        <a:ln>
          <a:noFill/>
        </a:ln>
        <a:effectLst/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dirty="0"/>
            <a:t>　</a:t>
          </a:r>
          <a:endParaRPr kumimoji="1" lang="ja-JP" altLang="en-US" sz="1300" kern="1200"/>
        </a:p>
      </dsp:txBody>
      <dsp:txXfrm>
        <a:off x="557783" y="17790"/>
        <a:ext cx="286328" cy="286328"/>
      </dsp:txXfrm>
    </dsp:sp>
    <dsp:sp modelId="{B8445523-0C7F-4D9B-ADDE-BEB0ED95DF8B}">
      <dsp:nvSpPr>
        <dsp:cNvPr id="0" name=""/>
        <dsp:cNvSpPr/>
      </dsp:nvSpPr>
      <dsp:spPr>
        <a:xfrm>
          <a:off x="539635" y="-358"/>
          <a:ext cx="809449" cy="809449"/>
        </a:xfrm>
        <a:prstGeom prst="circularArrow">
          <a:avLst>
            <a:gd name="adj1" fmla="val 6898"/>
            <a:gd name="adj2" fmla="val 464657"/>
            <a:gd name="adj3" fmla="val 17175144"/>
            <a:gd name="adj4" fmla="val 14760199"/>
            <a:gd name="adj5" fmla="val 8047"/>
          </a:avLst>
        </a:prstGeom>
        <a:solidFill>
          <a:schemeClr val="accent1"/>
        </a:solidFill>
        <a:ln>
          <a:solidFill>
            <a:schemeClr val="lt1"/>
          </a:solidFill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A4AD2B-F5B6-4EC3-B59F-8FDFEE15D30E}">
      <dsp:nvSpPr>
        <dsp:cNvPr id="0" name=""/>
        <dsp:cNvSpPr/>
      </dsp:nvSpPr>
      <dsp:spPr>
        <a:xfrm>
          <a:off x="621349" y="17790"/>
          <a:ext cx="286328" cy="286328"/>
        </a:xfrm>
        <a:prstGeom prst="rect"/>
        <a:noFill/>
        <a:ln>
          <a:noFill/>
        </a:ln>
        <a:effectLst/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dirty="0"/>
            <a:t>　</a:t>
          </a:r>
          <a:endParaRPr kumimoji="1" lang="ja-JP" altLang="en-US" sz="1300" kern="1200"/>
        </a:p>
      </dsp:txBody>
      <dsp:txXfrm>
        <a:off x="621349" y="17790"/>
        <a:ext cx="286328" cy="286328"/>
      </dsp:txXfrm>
    </dsp:sp>
    <dsp:sp modelId="{1839F40E-C379-4C92-9C5E-91B348ACF140}">
      <dsp:nvSpPr>
        <dsp:cNvPr id="0" name=""/>
        <dsp:cNvSpPr/>
      </dsp:nvSpPr>
      <dsp:spPr>
        <a:xfrm>
          <a:off x="116376" y="-358"/>
          <a:ext cx="809449" cy="809449"/>
        </a:xfrm>
        <a:prstGeom prst="circularArrow">
          <a:avLst>
            <a:gd name="adj1" fmla="val 6898"/>
            <a:gd name="adj2" fmla="val 464657"/>
            <a:gd name="adj3" fmla="val 522154"/>
            <a:gd name="adj4" fmla="val 18887869"/>
            <a:gd name="adj5" fmla="val 8047"/>
          </a:avLst>
        </a:prstGeom>
        <a:solidFill>
          <a:schemeClr val="accent1"/>
        </a:solidFill>
        <a:ln>
          <a:solidFill>
            <a:schemeClr val="lt1"/>
          </a:solidFill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</dsp:sp>
    <dsp:sp modelId="{ACE36207-DAC6-4452-8D05-37E758E08D16}">
      <dsp:nvSpPr>
        <dsp:cNvPr id="0" name=""/>
        <dsp:cNvSpPr/>
      </dsp:nvSpPr>
      <dsp:spPr>
        <a:xfrm>
          <a:off x="621349" y="504615"/>
          <a:ext cx="286328" cy="286328"/>
        </a:xfrm>
        <a:prstGeom prst="rect"/>
        <a:noFill/>
        <a:ln>
          <a:noFill/>
        </a:ln>
        <a:effectLst/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dirty="0"/>
            <a:t>　</a:t>
          </a:r>
          <a:endParaRPr kumimoji="1" lang="ja-JP" altLang="en-US" sz="1300" kern="1200"/>
        </a:p>
      </dsp:txBody>
      <dsp:txXfrm>
        <a:off x="621349" y="504615"/>
        <a:ext cx="286328" cy="286328"/>
      </dsp:txXfrm>
    </dsp:sp>
    <dsp:sp modelId="{98B9D94E-DEBB-493E-BB2F-04C905C95379}">
      <dsp:nvSpPr>
        <dsp:cNvPr id="0" name=""/>
        <dsp:cNvSpPr/>
      </dsp:nvSpPr>
      <dsp:spPr>
        <a:xfrm>
          <a:off x="116376" y="39342"/>
          <a:ext cx="809449" cy="730050"/>
        </a:xfrm>
        <a:prstGeom prst="circularArrow">
          <a:avLst>
            <a:gd name="adj1" fmla="val 6898"/>
            <a:gd name="adj2" fmla="val 464657"/>
            <a:gd name="adj3" fmla="val 7474177"/>
            <a:gd name="adj4" fmla="val 2861165"/>
            <a:gd name="adj5" fmla="val 8047"/>
          </a:avLst>
        </a:prstGeom>
        <a:solidFill>
          <a:schemeClr val="accent1"/>
        </a:solidFill>
        <a:ln>
          <a:solidFill>
            <a:schemeClr val="lt1"/>
          </a:solidFill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</dsp:sp>
    <dsp:sp modelId="{1A191A75-A80E-42A8-83B9-D6D4AF1F4F33}">
      <dsp:nvSpPr>
        <dsp:cNvPr id="0" name=""/>
        <dsp:cNvSpPr/>
      </dsp:nvSpPr>
      <dsp:spPr>
        <a:xfrm>
          <a:off x="134524" y="504615"/>
          <a:ext cx="286328" cy="286328"/>
        </a:xfrm>
        <a:prstGeom prst="rect"/>
        <a:noFill/>
        <a:ln>
          <a:noFill/>
        </a:ln>
        <a:effectLst/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dirty="0"/>
            <a:t>　</a:t>
          </a:r>
          <a:endParaRPr kumimoji="1" lang="ja-JP" altLang="en-US" sz="1300" kern="1200"/>
        </a:p>
      </dsp:txBody>
      <dsp:txXfrm>
        <a:off x="134524" y="504615"/>
        <a:ext cx="286328" cy="286328"/>
      </dsp:txXfrm>
    </dsp:sp>
    <dsp:sp modelId="{2FAB3DE4-3B0C-4945-9458-9632FA01D0F7}">
      <dsp:nvSpPr>
        <dsp:cNvPr id="0" name=""/>
        <dsp:cNvSpPr/>
      </dsp:nvSpPr>
      <dsp:spPr>
        <a:xfrm>
          <a:off x="116376" y="-358"/>
          <a:ext cx="809449" cy="809449"/>
        </a:xfrm>
        <a:prstGeom prst="circularArrow">
          <a:avLst>
            <a:gd name="adj1" fmla="val 6898"/>
            <a:gd name="adj2" fmla="val 464657"/>
            <a:gd name="adj3" fmla="val 12988979"/>
            <a:gd name="adj4" fmla="val 9982596"/>
            <a:gd name="adj5" fmla="val 8047"/>
          </a:avLst>
        </a:prstGeom>
        <a:solidFill>
          <a:schemeClr val="accent1"/>
        </a:solidFill>
        <a:ln>
          <a:solidFill>
            <a:schemeClr val="lt1"/>
          </a:solidFill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</dsp:sp>
    <dsp:sp modelId="{D7A5661A-71AE-4FD0-B8E6-9347F8538C31}">
      <dsp:nvSpPr>
        <dsp:cNvPr id="0" name=""/>
        <dsp:cNvSpPr/>
      </dsp:nvSpPr>
      <dsp:spPr>
        <a:xfrm>
          <a:off x="134524" y="17790"/>
          <a:ext cx="286328" cy="286328"/>
        </a:xfrm>
        <a:prstGeom prst="rect"/>
        <a:noFill/>
        <a:ln>
          <a:noFill/>
        </a:ln>
        <a:effectLst/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dirty="0"/>
            <a:t>　</a:t>
          </a:r>
          <a:endParaRPr kumimoji="1" lang="ja-JP" altLang="en-US" sz="1300" kern="1200"/>
        </a:p>
      </dsp:txBody>
      <dsp:txXfrm>
        <a:off x="134524" y="17790"/>
        <a:ext cx="286328" cy="286328"/>
      </dsp:txXfrm>
    </dsp:sp>
    <dsp:sp modelId="{B8445523-0C7F-4D9B-ADDE-BEB0ED95DF8B}">
      <dsp:nvSpPr>
        <dsp:cNvPr id="0" name=""/>
        <dsp:cNvSpPr/>
      </dsp:nvSpPr>
      <dsp:spPr>
        <a:xfrm>
          <a:off x="116376" y="-358"/>
          <a:ext cx="809449" cy="809449"/>
        </a:xfrm>
        <a:prstGeom prst="circularArrow">
          <a:avLst>
            <a:gd name="adj1" fmla="val 6898"/>
            <a:gd name="adj2" fmla="val 464657"/>
            <a:gd name="adj3" fmla="val 17175144"/>
            <a:gd name="adj4" fmla="val 14760199"/>
            <a:gd name="adj5" fmla="val 8047"/>
          </a:avLst>
        </a:prstGeom>
        <a:solidFill>
          <a:schemeClr val="accent1"/>
        </a:solidFill>
        <a:ln>
          <a:solidFill>
            <a:schemeClr val="lt1"/>
          </a:solidFill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43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437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1BD7E-063F-4741-897D-B000EFE8EC96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052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32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327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1BD7E-063F-4741-897D-B000EFE8EC96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725077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95300" y="1652803"/>
            <a:ext cx="8915400" cy="13441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95300" y="3092963"/>
            <a:ext cx="8915400" cy="23042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736813"/>
            <a:ext cx="8915400" cy="42364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69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69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736813"/>
            <a:ext cx="8915400" cy="42813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95300" y="2948947"/>
            <a:ext cx="8915400" cy="1056117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184749"/>
            <a:ext cx="8915400" cy="176419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736815"/>
            <a:ext cx="4301683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70013" y="1736815"/>
            <a:ext cx="4340687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09017" y="1535113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09017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1" y="273049"/>
            <a:ext cx="3259006" cy="116205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38887" y="273052"/>
            <a:ext cx="5121391" cy="564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700808"/>
            <a:ext cx="3259005" cy="42724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689140"/>
            <a:ext cx="5943600" cy="566739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212643"/>
            <a:ext cx="5943600" cy="43788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01209"/>
            <a:ext cx="5943600" cy="6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729753" y="6237312"/>
            <a:ext cx="44464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418653"/>
            <a:ext cx="8915400" cy="994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736813"/>
            <a:ext cx="8915400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237312"/>
            <a:ext cx="2039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32264" y="6237312"/>
            <a:ext cx="2078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?><Relationships xmlns="http://schemas.openxmlformats.org/package/2006/relationships"><Relationship Id="rId1" Type="http://schemas.microsoft.com/office/2007/relationships/diagramDrawing" Target="../diagrams/drawing1.xml" /><Relationship Id="rId2" Type="http://schemas.openxmlformats.org/officeDocument/2006/relationships/diagramData" Target="../diagrams/data1.xml" /><Relationship Id="rId3" Type="http://schemas.openxmlformats.org/officeDocument/2006/relationships/diagramLayout" Target="../diagrams/layout1.xml" /><Relationship Id="rId4" Type="http://schemas.openxmlformats.org/officeDocument/2006/relationships/diagramQuickStyle" Target="../diagrams/quickStyle1.xml" /><Relationship Id="rId5" Type="http://schemas.openxmlformats.org/officeDocument/2006/relationships/diagramColors" Target="../diagrams/colors1.xml" /><Relationship Id="rId6" Type="http://schemas.openxmlformats.org/officeDocument/2006/relationships/slideLayout" Target="../slideLayouts/slideLayout1.xml" /><Relationship Id="rId7" Type="http://schemas.openxmlformats.org/officeDocument/2006/relationships/notesSlide" Target="../notesSlides/notesSlide1.xml" /></Relationships>
</file>

<file path=ppt/slides/_rels/slide3.xml.rels><?xml version="1.0" encoding="UTF-8"?><Relationships xmlns="http://schemas.openxmlformats.org/package/2006/relationships"><Relationship Id="rId1" Type="http://schemas.microsoft.com/office/2007/relationships/diagramDrawing" Target="../diagrams/drawing2.xml" /><Relationship Id="rId2" Type="http://schemas.openxmlformats.org/officeDocument/2006/relationships/diagramData" Target="../diagrams/data2.xml" /><Relationship Id="rId3" Type="http://schemas.openxmlformats.org/officeDocument/2006/relationships/diagramLayout" Target="../diagrams/layout2.xml" /><Relationship Id="rId4" Type="http://schemas.openxmlformats.org/officeDocument/2006/relationships/diagramQuickStyle" Target="../diagrams/quickStyle2.xml" /><Relationship Id="rId5" Type="http://schemas.openxmlformats.org/officeDocument/2006/relationships/diagramColors" Target="../diagrams/colors2.xml" /><Relationship Id="rId6" Type="http://schemas.openxmlformats.org/officeDocument/2006/relationships/image" Target="../media/image1.png" /><Relationship Id="rId7" Type="http://schemas.openxmlformats.org/officeDocument/2006/relationships/slideLayout" Target="../slideLayouts/slideLayout1.xml" /><Relationship Id="rId8" Type="http://schemas.openxmlformats.org/officeDocument/2006/relationships/notesSlide" Target="../notesSlides/notesSlide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テキスト 399"/>
          <p:cNvSpPr txBox="1"/>
          <p:nvPr/>
        </p:nvSpPr>
        <p:spPr>
          <a:xfrm>
            <a:off x="1166394" y="1124938"/>
            <a:ext cx="7674606" cy="12124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tIns="360000" bIns="360000">
            <a:spAutoFit/>
          </a:bodyPr>
          <a:p>
            <a:pPr algn="ctr">
              <a:defRPr lang="ja-JP" altLang="en-US"/>
            </a:pPr>
            <a:r>
              <a:rPr lang="ja-JP" altLang="en-US" sz="3200">
                <a:latin typeface="Meiryo UI"/>
                <a:ea typeface="Meiryo UI"/>
              </a:rPr>
              <a:t>IoP推進機構の体制の見直し</a:t>
            </a:r>
            <a:r>
              <a:rPr lang="ja-JP" altLang="en-US" sz="3200">
                <a:latin typeface="Meiryo UI"/>
                <a:ea typeface="Meiryo UI"/>
              </a:rPr>
              <a:t>について</a:t>
            </a:r>
            <a:endParaRPr lang="ja-JP" altLang="en-US" sz="2800">
              <a:latin typeface="Meiryo UI"/>
              <a:ea typeface="Meiryo UI"/>
            </a:endParaRPr>
          </a:p>
        </p:txBody>
      </p:sp>
      <p:sp>
        <p:nvSpPr>
          <p:cNvPr id="1108" name="テキスト 400"/>
          <p:cNvSpPr txBox="1"/>
          <p:nvPr/>
        </p:nvSpPr>
        <p:spPr>
          <a:xfrm>
            <a:off x="345000" y="570741"/>
            <a:ext cx="182880" cy="368439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endParaRPr lang="ja-JP" altLang="en-US">
              <a:latin typeface="Meiryo UI"/>
              <a:ea typeface="Meiryo UI"/>
            </a:endParaRPr>
          </a:p>
        </p:txBody>
      </p:sp>
      <p:sp>
        <p:nvSpPr>
          <p:cNvPr id="1109" name="テキスト 401"/>
          <p:cNvSpPr txBox="1"/>
          <p:nvPr/>
        </p:nvSpPr>
        <p:spPr>
          <a:xfrm>
            <a:off x="6609000" y="5301000"/>
            <a:ext cx="2512044" cy="368439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>
                <a:latin typeface="Meiryo UI"/>
                <a:ea typeface="Meiryo UI"/>
              </a:rPr>
              <a:t>農業イノベーション推進課</a:t>
            </a:r>
            <a:endParaRPr lang="ja-JP" altLang="en-US">
              <a:latin typeface="Meiryo UI"/>
              <a:ea typeface="Meiryo UI"/>
            </a:endParaRPr>
          </a:p>
        </p:txBody>
      </p:sp>
      <p:sp>
        <p:nvSpPr>
          <p:cNvPr id="1110" name="テキスト ボックス 586"/>
          <p:cNvSpPr txBox="1"/>
          <p:nvPr/>
        </p:nvSpPr>
        <p:spPr>
          <a:xfrm>
            <a:off x="8769000" y="202302"/>
            <a:ext cx="875377" cy="368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資料３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直線 2711"/>
          <p:cNvSpPr/>
          <p:nvPr/>
        </p:nvSpPr>
        <p:spPr>
          <a:xfrm>
            <a:off x="9163834" y="4660722"/>
            <a:ext cx="0" cy="128361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330" name="直線 2712"/>
          <p:cNvSpPr/>
          <p:nvPr/>
        </p:nvSpPr>
        <p:spPr>
          <a:xfrm>
            <a:off x="8338334" y="4692472"/>
            <a:ext cx="0" cy="128361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331" name="図形 196"/>
          <p:cNvSpPr/>
          <p:nvPr/>
        </p:nvSpPr>
        <p:spPr>
          <a:xfrm>
            <a:off x="67544" y="5064540"/>
            <a:ext cx="5298389" cy="1764325"/>
          </a:xfrm>
          <a:prstGeom prst="roundRect">
            <a:avLst>
              <a:gd name="adj" fmla="val 409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/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25714" tIns="25714" rIns="25714" bIns="25714" anchor="t" anchorCtr="0"/>
          <a:lstStyle/>
          <a:p>
            <a:pPr>
              <a:defRPr lang="ja-JP" altLang="en-US"/>
            </a:pPr>
            <a:r>
              <a:rPr lang="ja-JP" altLang="en-US" sz="900" b="1" dirty="0">
                <a:solidFill>
                  <a:schemeClr val="tx1"/>
                </a:solidFill>
                <a:latin typeface="Meiryo UI"/>
                <a:ea typeface="Meiryo UI"/>
              </a:rPr>
              <a:t>④IoP農業研究会</a:t>
            </a:r>
            <a:r>
              <a:rPr lang="ja-JP" altLang="en-US" sz="900" b="1" dirty="0">
                <a:solidFill>
                  <a:srgbClr val="FF0000"/>
                </a:solidFill>
                <a:latin typeface="Meiryo UI"/>
                <a:ea typeface="Meiryo UI"/>
              </a:rPr>
              <a:t>(R4)</a:t>
            </a:r>
            <a:r>
              <a:rPr lang="ja-JP" altLang="en-US" sz="800" b="0" dirty="0">
                <a:solidFill>
                  <a:schemeClr val="tx1"/>
                </a:solidFill>
                <a:latin typeface="Meiryo UI"/>
                <a:ea typeface="Meiryo UI"/>
              </a:rPr>
              <a:t>［農業現場の課題解決プラットフォーム］</a:t>
            </a:r>
            <a:endParaRPr lang="ja-JP" altLang="en-US" sz="700" b="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endParaRPr lang="ja-JP" altLang="en-US" sz="7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endParaRPr lang="ja-JP" altLang="en-US" sz="700" b="1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32" name="タイトル 347"/>
          <p:cNvSpPr/>
          <p:nvPr/>
        </p:nvSpPr>
        <p:spPr>
          <a:xfrm>
            <a:off x="-3630" y="-7657"/>
            <a:ext cx="9906000" cy="364294"/>
          </a:xfrm>
          <a:prstGeom prst="rect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Meiryo UI"/>
                <a:ea typeface="Meiryo UI"/>
              </a:rPr>
              <a:t>　３－１．展開枠に向けた事業実施の推進体制（参考：R4年度の体制）</a:t>
            </a:r>
            <a:endParaRPr kumimoji="1" lang="ja-JP" altLang="en-US" dirty="0">
              <a:latin typeface="Meiryo UI"/>
              <a:ea typeface="Meiryo UI"/>
            </a:endParaRPr>
          </a:p>
        </p:txBody>
      </p:sp>
      <p:sp>
        <p:nvSpPr>
          <p:cNvPr id="1333" name="直線 89"/>
          <p:cNvSpPr/>
          <p:nvPr/>
        </p:nvSpPr>
        <p:spPr>
          <a:xfrm>
            <a:off x="4591680" y="1162305"/>
            <a:ext cx="0" cy="488496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334" name="図形 12"/>
          <p:cNvSpPr/>
          <p:nvPr/>
        </p:nvSpPr>
        <p:spPr>
          <a:xfrm>
            <a:off x="109684" y="384505"/>
            <a:ext cx="8323736" cy="967958"/>
          </a:xfrm>
          <a:prstGeom prst="roundRect">
            <a:avLst/>
          </a:prstGeom>
          <a:solidFill>
            <a:srgbClr val="FFE599"/>
          </a:solidFill>
          <a:ln w="1905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endParaRPr lang="ja-JP" altLang="en-US">
              <a:latin typeface="Meiryo UI"/>
              <a:ea typeface="Meiryo UI"/>
            </a:endParaRPr>
          </a:p>
        </p:txBody>
      </p:sp>
      <p:grpSp>
        <p:nvGrpSpPr>
          <p:cNvPr id="1335" name="グループ 109"/>
          <p:cNvGrpSpPr/>
          <p:nvPr/>
        </p:nvGrpSpPr>
        <p:grpSpPr>
          <a:xfrm>
            <a:off x="5915524" y="3009926"/>
            <a:ext cx="3084975" cy="558520"/>
            <a:chOff x="7624604" y="2862219"/>
            <a:chExt cx="2847506" cy="418872"/>
          </a:xfrm>
        </p:grpSpPr>
      </p:grpSp>
      <p:grpSp>
        <p:nvGrpSpPr>
          <p:cNvPr id="1336" name="グループ 167"/>
          <p:cNvGrpSpPr/>
          <p:nvPr/>
        </p:nvGrpSpPr>
        <p:grpSpPr>
          <a:xfrm>
            <a:off x="6325814" y="1704357"/>
            <a:ext cx="136781" cy="518054"/>
            <a:chOff x="4316440" y="983983"/>
            <a:chExt cx="126251" cy="388526"/>
          </a:xfrm>
        </p:grpSpPr>
      </p:grpSp>
      <p:grpSp>
        <p:nvGrpSpPr>
          <p:cNvPr id="1337" name="グループ 169"/>
          <p:cNvGrpSpPr/>
          <p:nvPr/>
        </p:nvGrpSpPr>
        <p:grpSpPr>
          <a:xfrm>
            <a:off x="7149625" y="1803448"/>
            <a:ext cx="478428" cy="306320"/>
            <a:chOff x="3814345" y="1270401"/>
            <a:chExt cx="441601" cy="229730"/>
          </a:xfrm>
        </p:grpSpPr>
      </p:grpSp>
      <p:sp>
        <p:nvSpPr>
          <p:cNvPr id="1338" name="四角形 140"/>
          <p:cNvSpPr/>
          <p:nvPr/>
        </p:nvSpPr>
        <p:spPr>
          <a:xfrm>
            <a:off x="362118" y="926956"/>
            <a:ext cx="1782687" cy="340524"/>
          </a:xfrm>
          <a:prstGeom prst="rect">
            <a:avLst/>
          </a:prstGeom>
          <a:solidFill>
            <a:srgbClr val="FFFFD9"/>
          </a:solidFill>
          <a:ln w="1905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714" tIns="32657" rIns="25714" bIns="32657" anchor="ctr"/>
          <a:lstStyle/>
          <a:p>
            <a:pPr algn="l">
              <a:defRPr lang="ja-JP" altLang="en-US"/>
            </a:pPr>
            <a:r>
              <a:rPr lang="ja-JP" altLang="en-US" sz="700" b="1" dirty="0">
                <a:solidFill>
                  <a:srgbClr val="FF0000"/>
                </a:solidFill>
                <a:latin typeface="Meiryo UI"/>
                <a:ea typeface="Meiryo UI"/>
              </a:rPr>
              <a:t>事業責任者 </a:t>
            </a:r>
            <a:r>
              <a:rPr lang="ja-JP" altLang="en-US" sz="700" dirty="0">
                <a:solidFill>
                  <a:srgbClr val="000000"/>
                </a:solidFill>
                <a:latin typeface="Meiryo UI"/>
                <a:ea typeface="Meiryo UI"/>
              </a:rPr>
              <a:t>（プロジェクト全体の責任者）</a:t>
            </a:r>
            <a:endParaRPr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Meiryo UI"/>
                <a:ea typeface="Meiryo UI"/>
              </a:rPr>
              <a:t>　　　　　　</a:t>
            </a:r>
            <a:r>
              <a:rPr lang="ja-JP" altLang="en-US" sz="700" b="0" dirty="0">
                <a:solidFill>
                  <a:schemeClr val="tx1"/>
                </a:solidFill>
                <a:latin typeface="Meiryo UI"/>
                <a:ea typeface="Meiryo UI"/>
              </a:rPr>
              <a:t>高知大学　受田浩之 理事　</a:t>
            </a:r>
            <a:endParaRPr lang="ja-JP" altLang="en-US" sz="7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1339" name="図形 196"/>
          <p:cNvSpPr/>
          <p:nvPr/>
        </p:nvSpPr>
        <p:spPr>
          <a:xfrm>
            <a:off x="52206" y="1659486"/>
            <a:ext cx="3537857" cy="2940610"/>
          </a:xfrm>
          <a:prstGeom prst="roundRect">
            <a:avLst>
              <a:gd name="adj" fmla="val 4090"/>
            </a:avLst>
          </a:prstGeom>
          <a:solidFill>
            <a:srgbClr val="B5E4F5"/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/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25714" tIns="25714" rIns="25714" bIns="25714" anchor="t" anchorCtr="0"/>
          <a:lstStyle/>
          <a:p>
            <a:pPr algn="ctr">
              <a:defRPr lang="ja-JP" altLang="en-US"/>
            </a:pPr>
            <a:r>
              <a:rPr lang="ja-JP" altLang="en-US" sz="900" b="1" dirty="0">
                <a:solidFill>
                  <a:schemeClr val="tx1"/>
                </a:solidFill>
                <a:latin typeface="Meiryo UI"/>
                <a:ea typeface="Meiryo UI"/>
              </a:rPr>
              <a:t>①IoPプロジェクト研究推進部会</a:t>
            </a:r>
            <a:r>
              <a:rPr lang="ja-JP" altLang="en-US" sz="800" b="0" dirty="0">
                <a:solidFill>
                  <a:schemeClr val="tx1"/>
                </a:solidFill>
                <a:latin typeface="Meiryo UI"/>
                <a:ea typeface="Meiryo UI"/>
              </a:rPr>
              <a:t>［IoP研究開発の推進］</a:t>
            </a:r>
            <a:endParaRPr lang="ja-JP" altLang="en-US" sz="700" b="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ja-JP" altLang="en-US" sz="7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ja-JP" altLang="en-US" sz="700" b="1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40" name="テキスト 16"/>
          <p:cNvSpPr txBox="1"/>
          <p:nvPr/>
        </p:nvSpPr>
        <p:spPr>
          <a:xfrm>
            <a:off x="238550" y="346496"/>
            <a:ext cx="7846857" cy="526979"/>
          </a:xfrm>
          <a:prstGeom prst="rect">
            <a:avLst/>
          </a:prstGeom>
          <a:ln>
            <a:noFill/>
          </a:ln>
        </p:spPr>
        <p:txBody>
          <a:bodyPr wrap="square" lIns="65314" tIns="32657" rIns="65314" bIns="32657">
            <a:spAutoFit/>
          </a:bodyPr>
          <a:lstStyle/>
          <a:p>
            <a:pPr>
              <a:lnSpc>
                <a:spcPts val="857"/>
              </a:lnSpc>
              <a:defRPr lang="ja-JP" altLang="en-US"/>
            </a:pPr>
            <a:endParaRPr lang="ja-JP" altLang="en-US" sz="700" dirty="0">
              <a:latin typeface="Meiryo UI"/>
              <a:ea typeface="Meiryo UI"/>
            </a:endParaRPr>
          </a:p>
          <a:p>
            <a:pPr>
              <a:lnSpc>
                <a:spcPts val="857"/>
              </a:lnSpc>
              <a:defRPr lang="ja-JP" altLang="en-US"/>
            </a:pPr>
            <a:r>
              <a:rPr lang="ja-JP" altLang="en-US" sz="800" dirty="0">
                <a:latin typeface="Meiryo UI"/>
                <a:ea typeface="Meiryo UI"/>
              </a:rPr>
              <a:t>【構成員】</a:t>
            </a:r>
            <a:endParaRPr lang="ja-JP" altLang="en-US" sz="700" dirty="0">
              <a:latin typeface="Meiryo UI"/>
              <a:ea typeface="Meiryo UI"/>
            </a:endParaRPr>
          </a:p>
          <a:p>
            <a:pPr>
              <a:lnSpc>
                <a:spcPts val="857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　</a:t>
            </a:r>
            <a:r>
              <a:rPr lang="ja-JP" altLang="en-US" sz="800" dirty="0">
                <a:latin typeface="Meiryo UI"/>
                <a:ea typeface="Meiryo UI"/>
              </a:rPr>
              <a:t>　高知県知事、国立大学法人高知大学学長、高知県公立大学法人高知工科大学学長、高知県公立大学法人高知県立大学学長、高知県農業協同組合中央会会長、高知県農業協同組合副組合長、（一社）高知県工業会会長、高知県IoT推進ラボ研究会会長、IoP推進機構理事長、　(株)四国銀行代表取締役頭取、(株)高知銀行代表取締役頭取 　　　　　　　　　　　　　　　　　　　　　　　　　　　　　　　　　　　　　　　　　　　　　　　　　　　　　　　　　　　　</a:t>
            </a:r>
            <a:endParaRPr>
              <a:latin typeface="Meiryo UI"/>
              <a:ea typeface="Meiryo UI"/>
            </a:endParaRPr>
          </a:p>
        </p:txBody>
      </p:sp>
      <p:sp>
        <p:nvSpPr>
          <p:cNvPr id="1341" name="図形 15"/>
          <p:cNvSpPr/>
          <p:nvPr/>
        </p:nvSpPr>
        <p:spPr>
          <a:xfrm>
            <a:off x="1526175" y="387422"/>
            <a:ext cx="6128513" cy="261531"/>
          </a:xfrm>
          <a:prstGeom prst="roundRect">
            <a:avLst/>
          </a:prstGeom>
          <a:noFill/>
          <a:ln w="6350">
            <a:noFill/>
          </a:ln>
          <a:effectLst/>
          <a:scene3d>
            <a:camera prst="orthographicFront"/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1100" b="1" u="sng" dirty="0">
                <a:solidFill>
                  <a:srgbClr val="FF0000"/>
                </a:solidFill>
                <a:latin typeface="Meiryo UI"/>
                <a:ea typeface="Meiryo UI"/>
                <a:cs typeface="+mn-lt"/>
              </a:rPr>
              <a:t>高知県Next次世代型施設園芸農業に関する</a:t>
            </a:r>
            <a:r>
              <a:rPr lang="ja-JP" altLang="en-US" sz="1100" b="1" u="sng" dirty="0">
                <a:solidFill>
                  <a:srgbClr val="FF0000"/>
                </a:solidFill>
                <a:latin typeface="Meiryo UI"/>
                <a:ea typeface="Meiryo UI"/>
              </a:rPr>
              <a:t>産学官連携協議会　</a:t>
            </a:r>
            <a:r>
              <a:rPr lang="ja-JP" altLang="en-US" sz="1100" b="1" dirty="0">
                <a:solidFill>
                  <a:srgbClr val="FF0000"/>
                </a:solidFill>
                <a:latin typeface="Meiryo UI"/>
                <a:ea typeface="Meiryo UI"/>
              </a:rPr>
              <a:t>　</a:t>
            </a:r>
            <a:endParaRPr lang="en-US" altLang="ja-JP" sz="8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342" name="図形 85"/>
          <p:cNvSpPr/>
          <p:nvPr/>
        </p:nvSpPr>
        <p:spPr>
          <a:xfrm>
            <a:off x="3666542" y="1665553"/>
            <a:ext cx="3064177" cy="3104105"/>
          </a:xfrm>
          <a:prstGeom prst="roundRect">
            <a:avLst>
              <a:gd name="adj" fmla="val 4036"/>
            </a:avLst>
          </a:prstGeom>
          <a:solidFill>
            <a:srgbClr val="B5E4F5"/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/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4285" tIns="25714" rIns="64285" bIns="25714" anchor="t" anchorCtr="0"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285"/>
              </a:spcAft>
              <a:defRPr lang="ja-JP" altLang="en-US"/>
            </a:pPr>
            <a:r>
              <a:rPr lang="ja-JP" altLang="en-US" sz="900" b="1" dirty="0">
                <a:solidFill>
                  <a:schemeClr val="tx1"/>
                </a:solidFill>
                <a:latin typeface="Meiryo UI"/>
                <a:ea typeface="Meiryo UI"/>
              </a:rPr>
              <a:t>②人材育成部会</a:t>
            </a:r>
            <a:r>
              <a:rPr lang="ja-JP" altLang="en-US" sz="800" b="0" dirty="0">
                <a:solidFill>
                  <a:schemeClr val="tx1"/>
                </a:solidFill>
                <a:latin typeface="Meiryo UI"/>
                <a:ea typeface="Meiryo UI"/>
              </a:rPr>
              <a:t>［大学連携による高度な専門人材の育成］</a:t>
            </a:r>
            <a:endParaRPr lang="ja-JP" altLang="en-US" sz="9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ja-JP" altLang="en-US" sz="700" b="1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43" name="図形 86"/>
          <p:cNvSpPr/>
          <p:nvPr/>
        </p:nvSpPr>
        <p:spPr>
          <a:xfrm>
            <a:off x="6777522" y="1681845"/>
            <a:ext cx="3064177" cy="3408045"/>
          </a:xfrm>
          <a:prstGeom prst="roundRect">
            <a:avLst>
              <a:gd name="adj" fmla="val 2624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C000"/>
            </a:solidFill>
          </a:ln>
          <a:effectLst/>
          <a:scene3d>
            <a:camera prst="orthographicFront"/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25714" tIns="32657" rIns="25714" bIns="32657" anchor="t" anchorCtr="0"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285"/>
              </a:spcAft>
              <a:defRPr lang="ja-JP" altLang="en-US"/>
            </a:pPr>
            <a:r>
              <a:rPr lang="ja-JP" altLang="en-US" sz="900" b="1" dirty="0">
                <a:solidFill>
                  <a:schemeClr val="tx1"/>
                </a:solidFill>
                <a:latin typeface="Meiryo UI"/>
                <a:ea typeface="Meiryo UI"/>
              </a:rPr>
              <a:t>③IoP推進機構</a:t>
            </a:r>
            <a:r>
              <a:rPr lang="ja-JP" altLang="en-US" sz="900" b="0" dirty="0">
                <a:solidFill>
                  <a:schemeClr val="tx1"/>
                </a:solidFill>
                <a:latin typeface="Meiryo UI"/>
                <a:ea typeface="Meiryo UI"/>
              </a:rPr>
              <a:t>［IoPプロジェクトの産業界との連携］</a:t>
            </a:r>
            <a:endParaRPr lang="ja-JP" altLang="en-US" sz="700" b="1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44" name="直線 87"/>
          <p:cNvSpPr/>
          <p:nvPr/>
        </p:nvSpPr>
        <p:spPr>
          <a:xfrm>
            <a:off x="1253461" y="1482704"/>
            <a:ext cx="6499357" cy="19531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 dirty="0">
              <a:latin typeface="Meiryo UI"/>
              <a:ea typeface="Meiryo UI"/>
            </a:endParaRPr>
          </a:p>
        </p:txBody>
      </p:sp>
      <p:sp>
        <p:nvSpPr>
          <p:cNvPr id="1345" name="直線 88"/>
          <p:cNvSpPr/>
          <p:nvPr/>
        </p:nvSpPr>
        <p:spPr>
          <a:xfrm>
            <a:off x="1269199" y="1467434"/>
            <a:ext cx="0" cy="19812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346" name="図形 115"/>
          <p:cNvSpPr/>
          <p:nvPr/>
        </p:nvSpPr>
        <p:spPr>
          <a:xfrm>
            <a:off x="6950490" y="425976"/>
            <a:ext cx="1230857" cy="169319"/>
          </a:xfrm>
          <a:prstGeom prst="wedgeRoundRectCallout">
            <a:avLst>
              <a:gd name="adj1" fmla="val -67442"/>
              <a:gd name="adj2" fmla="val -28271"/>
              <a:gd name="adj3" fmla="val 16667"/>
            </a:avLst>
          </a:prstGeom>
          <a:solidFill>
            <a:srgbClr val="FFFFBE"/>
          </a:solidFill>
          <a:ln w="1905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l">
              <a:defRPr lang="ja-JP" altLang="en-US"/>
            </a:pPr>
            <a:r>
              <a:rPr lang="ja-JP" altLang="en-US" sz="800">
                <a:solidFill>
                  <a:srgbClr val="FF0000"/>
                </a:solidFill>
                <a:latin typeface="Meiryo UI"/>
                <a:ea typeface="Meiryo UI"/>
              </a:rPr>
              <a:t>年２回開催(8月､1月)</a:t>
            </a:r>
            <a:endParaRPr lang="ja-JP" altLang="en-US" sz="90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347" name="直線 117"/>
          <p:cNvSpPr/>
          <p:nvPr/>
        </p:nvSpPr>
        <p:spPr>
          <a:xfrm>
            <a:off x="2152654" y="1028700"/>
            <a:ext cx="316415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348" name="四角形 118"/>
          <p:cNvSpPr/>
          <p:nvPr/>
        </p:nvSpPr>
        <p:spPr>
          <a:xfrm>
            <a:off x="2467213" y="867423"/>
            <a:ext cx="4743630" cy="249611"/>
          </a:xfrm>
          <a:prstGeom prst="rect">
            <a:avLst/>
          </a:prstGeom>
          <a:solidFill>
            <a:srgbClr val="FFFFD9"/>
          </a:solidFill>
          <a:ln w="1905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l">
              <a:defRPr lang="ja-JP" altLang="en-US"/>
            </a:pPr>
            <a:r>
              <a:rPr lang="ja-JP" altLang="en-US" sz="700" b="1" dirty="0">
                <a:solidFill>
                  <a:srgbClr val="FF0000"/>
                </a:solidFill>
                <a:latin typeface="Meiryo UI"/>
                <a:ea typeface="Meiryo UI"/>
              </a:rPr>
              <a:t>代表者会議(２</a:t>
            </a:r>
            <a:r>
              <a:rPr lang="ja-JP" altLang="en-US" sz="700" dirty="0">
                <a:solidFill>
                  <a:srgbClr val="000000"/>
                </a:solidFill>
                <a:latin typeface="Meiryo UI"/>
                <a:ea typeface="Meiryo UI"/>
              </a:rPr>
              <a:t>つの部会とIoP推進機構の取組をPDCAサイクルにより</a:t>
            </a:r>
            <a:r>
              <a:rPr lang="ja-JP" altLang="en-US" sz="700" dirty="0">
                <a:solidFill>
                  <a:srgbClr val="FF0000"/>
                </a:solidFill>
                <a:latin typeface="Meiryo UI"/>
                <a:ea typeface="Meiryo UI"/>
              </a:rPr>
              <a:t>２ヶ月ごとに点検･検証)　</a:t>
            </a:r>
            <a:endParaRPr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Meiryo UI"/>
                <a:ea typeface="Meiryo UI"/>
              </a:rPr>
              <a:t>構成:事業責任者(座長)､中心研究者､部会長､IoP推進機構理事長</a:t>
            </a:r>
            <a:endParaRPr lang="ja-JP" altLang="en-US" sz="7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349" name="四角形 119"/>
          <p:cNvSpPr/>
          <p:nvPr/>
        </p:nvSpPr>
        <p:spPr>
          <a:xfrm>
            <a:off x="243478" y="1893805"/>
            <a:ext cx="3232329" cy="668564"/>
          </a:xfrm>
          <a:prstGeom prst="rect">
            <a:avLst/>
          </a:prstGeom>
          <a:solidFill>
            <a:srgbClr val="FEE3E3"/>
          </a:solidFill>
          <a:ln w="1905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l">
              <a:defRPr lang="ja-JP" altLang="en-US"/>
            </a:pPr>
            <a:r>
              <a:rPr lang="ja-JP" altLang="en-US" sz="700" b="1" dirty="0">
                <a:solidFill>
                  <a:schemeClr val="tx1"/>
                </a:solidFill>
                <a:latin typeface="メイリオ"/>
                <a:ea typeface="メイリオ"/>
              </a:rPr>
              <a:t>　　</a:t>
            </a: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［役割］研究全体の進捗状況等の検証</a:t>
            </a:r>
            <a:endParaRPr lang="ja-JP" altLang="en-US" sz="7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　　　（「評価(ﾁｪｯｸ)」「改善(ｱｸｼｮﾝ)」）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［会の開催］概ね四半期に１回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［構成］高知大学本家研究担当理事(部会長)、中心研究者、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　　　　プロジェクトチームリーダー、スーパーバイザー</a:t>
            </a:r>
          </a:p>
        </p:txBody>
      </p:sp>
      <p:sp>
        <p:nvSpPr>
          <p:cNvPr id="1350" name="四角形 120"/>
          <p:cNvSpPr/>
          <p:nvPr/>
        </p:nvSpPr>
        <p:spPr>
          <a:xfrm>
            <a:off x="3747741" y="1895230"/>
            <a:ext cx="2897112" cy="2803071"/>
          </a:xfrm>
          <a:prstGeom prst="rect">
            <a:avLst/>
          </a:prstGeom>
          <a:solidFill>
            <a:srgbClr val="FEE3E3"/>
          </a:solidFill>
          <a:ln w="1905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714" tIns="102857" rIns="25714" bIns="32657" anchor="t" anchorCtr="0"/>
          <a:lstStyle/>
          <a:p>
            <a:pPr algn="l">
              <a:defRPr lang="ja-JP" altLang="en-US"/>
            </a:pPr>
            <a:r>
              <a:rPr lang="ja-JP" altLang="en-US" sz="700" b="1" dirty="0">
                <a:solidFill>
                  <a:schemeClr val="tx1"/>
                </a:solidFill>
                <a:latin typeface="メイリオ"/>
                <a:ea typeface="メイリオ"/>
              </a:rPr>
              <a:t>　　</a:t>
            </a: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［役割］人材育成（学生・社会人）</a:t>
            </a:r>
            <a:endParaRPr lang="en-US" altLang="ja-JP" sz="70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　　　　に関するプログラムの</a:t>
            </a:r>
            <a:endParaRPr lang="ja-JP" altLang="en-US" sz="7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　　　　検討、進捗状況等の検証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［会の開催］概ね年２～３回　　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［構成］</a:t>
            </a:r>
            <a:endParaRPr lang="ja-JP" altLang="en-US" sz="700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　高知大学：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岩崎理事(部会長)、</a:t>
            </a: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枝重学部長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、石塚教授、</a:t>
            </a:r>
            <a:endParaRPr lang="en-US" altLang="ja-JP" sz="700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　　　　　　　深田教授、池島教授　他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　　高知工科大学：古沢教授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　　高知県立大学：村上学部長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　　高知県：岡林農業振興部IoP推進監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　　その他：JA高知県、(株)南国スタイル、林農園、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　　　　　　指導農業士</a:t>
            </a:r>
          </a:p>
        </p:txBody>
      </p:sp>
      <p:sp>
        <p:nvSpPr>
          <p:cNvPr id="1351" name="図形 137"/>
          <p:cNvSpPr/>
          <p:nvPr/>
        </p:nvSpPr>
        <p:spPr>
          <a:xfrm>
            <a:off x="5422777" y="5180997"/>
            <a:ext cx="4408182" cy="1608358"/>
          </a:xfrm>
          <a:prstGeom prst="roundRect">
            <a:avLst>
              <a:gd name="adj" fmla="val 6575"/>
            </a:avLst>
          </a:prstGeom>
          <a:noFill/>
          <a:ln w="25400" cap="flat" cmpd="sng" algn="ctr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l">
              <a:lnSpc>
                <a:spcPts val="928"/>
              </a:lnSpc>
              <a:defRPr lang="ja-JP" altLang="en-US"/>
            </a:pPr>
            <a:r>
              <a:rPr lang="ja-JP" altLang="en-US" sz="1000" dirty="0">
                <a:solidFill>
                  <a:schemeClr val="tx1"/>
                </a:solidFill>
                <a:latin typeface="Meiryo UI"/>
                <a:ea typeface="Meiryo UI"/>
              </a:rPr>
              <a:t>＜スーパーバイザー等の専門部会等への参画＞</a:t>
            </a:r>
            <a:endParaRPr lang="ja-JP" altLang="en-US" sz="8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ts val="928"/>
              </a:lnSpc>
              <a:defRPr lang="ja-JP" altLang="en-US"/>
            </a:pPr>
            <a:r>
              <a:rPr lang="ja-JP" altLang="en-US" sz="800" b="0" dirty="0">
                <a:solidFill>
                  <a:schemeClr val="tx1"/>
                </a:solidFill>
                <a:latin typeface="Meiryo UI"/>
                <a:ea typeface="Meiryo UI"/>
              </a:rPr>
              <a:t>［①IoPプロジェクト研究推進部会］</a:t>
            </a:r>
            <a:endParaRPr>
              <a:latin typeface="Meiryo UI"/>
              <a:ea typeface="Meiryo UI"/>
            </a:endParaRPr>
          </a:p>
          <a:p>
            <a:pPr algn="l">
              <a:lnSpc>
                <a:spcPts val="928"/>
              </a:lnSpc>
              <a:defRPr lang="ja-JP" altLang="en-US"/>
            </a:pPr>
            <a:r>
              <a:rPr lang="ja-JP" altLang="en-US" sz="800" b="0" dirty="0">
                <a:solidFill>
                  <a:schemeClr val="tx1"/>
                </a:solidFill>
                <a:latin typeface="Meiryo UI"/>
                <a:ea typeface="Meiryo UI"/>
              </a:rPr>
              <a:t>  ・京都大学大学院農学研究科　教授　土井 元章 氏</a:t>
            </a:r>
            <a:endParaRPr lang="ja-JP" altLang="en-US" sz="8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ts val="928"/>
              </a:lnSpc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　・東京大学大学院情報学環　　　教授　越塚 登 氏</a:t>
            </a:r>
            <a:endParaRPr sz="800" dirty="0">
              <a:latin typeface="Meiryo UI"/>
              <a:ea typeface="Meiryo UI"/>
            </a:endParaRPr>
          </a:p>
          <a:p>
            <a:pPr algn="l">
              <a:lnSpc>
                <a:spcPts val="928"/>
              </a:lnSpc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　・オハイオ州立大学食物農業環境科学部</a:t>
            </a:r>
            <a:endParaRPr>
              <a:latin typeface="Meiryo UI"/>
              <a:ea typeface="Meiryo UI"/>
            </a:endParaRPr>
          </a:p>
          <a:p>
            <a:pPr indent="51428" algn="l">
              <a:lnSpc>
                <a:spcPts val="928"/>
              </a:lnSpc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　　　　　　　　　　　　　　　　　　　　　教授　チエリ　クボタ　氏</a:t>
            </a:r>
            <a:endParaRPr>
              <a:latin typeface="Meiryo UI"/>
              <a:ea typeface="Meiryo UI"/>
            </a:endParaRPr>
          </a:p>
          <a:p>
            <a:pPr indent="51428" algn="l">
              <a:lnSpc>
                <a:spcPts val="928"/>
              </a:lnSpc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　・東京大学 　　　　　　　　　　　　名誉教授　清水 誠　氏</a:t>
            </a:r>
            <a:endParaRPr>
              <a:latin typeface="Meiryo UI"/>
              <a:ea typeface="Meiryo UI"/>
            </a:endParaRPr>
          </a:p>
          <a:p>
            <a:pPr indent="51428" algn="l">
              <a:lnSpc>
                <a:spcPts val="928"/>
              </a:lnSpc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［③IoP</a:t>
            </a:r>
            <a:r>
              <a:rPr lang="ja-JP" altLang="en-US" sz="800" b="0" dirty="0">
                <a:solidFill>
                  <a:schemeClr val="tx1"/>
                </a:solidFill>
                <a:latin typeface="Meiryo UI"/>
                <a:ea typeface="Meiryo UI"/>
              </a:rPr>
              <a:t>推進機構</a:t>
            </a: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］</a:t>
            </a:r>
            <a:endParaRPr>
              <a:latin typeface="Meiryo UI"/>
              <a:ea typeface="Meiryo UI"/>
            </a:endParaRPr>
          </a:p>
          <a:p>
            <a:pPr indent="51428" algn="l">
              <a:lnSpc>
                <a:spcPts val="928"/>
              </a:lnSpc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  ・（株）武市コミュニケーションズ　代表取締役　武市智行 氏</a:t>
            </a: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　</a:t>
            </a:r>
            <a:endParaRPr lang="ja-JP" altLang="en-US" sz="8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indent="51428" algn="l">
              <a:lnSpc>
                <a:spcPts val="928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　・（株）日本総研創発戦略センター</a:t>
            </a:r>
            <a:endParaRPr lang="ja-JP" altLang="en-US" sz="8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indent="51428" algn="l">
              <a:lnSpc>
                <a:spcPts val="928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　　　　　　　　　　　　　　　　　エクスパート（農学）三輪泰史 氏</a:t>
            </a:r>
            <a:endParaRPr>
              <a:latin typeface="Meiryo UI"/>
              <a:ea typeface="Meiryo UI"/>
            </a:endParaRPr>
          </a:p>
          <a:p>
            <a:pPr indent="51428" algn="l">
              <a:lnSpc>
                <a:spcPts val="928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　・（株）INDUSTRIAL-X　代表取締役社長CEO　八子知礼　氏</a:t>
            </a:r>
            <a:endParaRPr>
              <a:latin typeface="Meiryo UI"/>
              <a:ea typeface="Meiryo UI"/>
            </a:endParaRPr>
          </a:p>
          <a:p>
            <a:pPr indent="51428" algn="l">
              <a:lnSpc>
                <a:spcPts val="928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  ・　デジタルハリウッド大学　　　　　　　　　　教授　太場次一 氏　</a:t>
            </a:r>
            <a:endParaRPr>
              <a:latin typeface="Meiryo UI"/>
              <a:ea typeface="Meiryo UI"/>
            </a:endParaRPr>
          </a:p>
        </p:txBody>
      </p:sp>
      <p:sp>
        <p:nvSpPr>
          <p:cNvPr id="1352" name="直線 169"/>
          <p:cNvSpPr/>
          <p:nvPr/>
        </p:nvSpPr>
        <p:spPr>
          <a:xfrm flipH="1">
            <a:off x="202231" y="6129029"/>
            <a:ext cx="0" cy="335660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353" name="直線 126"/>
          <p:cNvSpPr/>
          <p:nvPr/>
        </p:nvSpPr>
        <p:spPr>
          <a:xfrm>
            <a:off x="1323899" y="3151446"/>
            <a:ext cx="195074" cy="563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354" name="四角形 132"/>
          <p:cNvSpPr/>
          <p:nvPr/>
        </p:nvSpPr>
        <p:spPr>
          <a:xfrm>
            <a:off x="91680" y="2602841"/>
            <a:ext cx="3440461" cy="1831303"/>
          </a:xfrm>
          <a:prstGeom prst="rect">
            <a:avLst/>
          </a:prstGeom>
          <a:solidFill>
            <a:srgbClr val="FEF1F1"/>
          </a:solidFill>
          <a:ln w="1905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714" tIns="32657" rIns="25714" bIns="32657" anchor="ctr"/>
          <a:lstStyle/>
          <a:p>
            <a:pPr algn="ctr">
              <a:defRPr lang="ja-JP" altLang="en-US"/>
            </a:pPr>
            <a:r>
              <a:rPr lang="ja-JP" altLang="en-US" sz="800" b="1" dirty="0">
                <a:solidFill>
                  <a:schemeClr val="tx1"/>
                </a:solidFill>
              </a:rPr>
              <a:t>中心研究者 </a:t>
            </a:r>
            <a:endParaRPr lang="ja-JP" altLang="en-US" sz="900" dirty="0">
              <a:solidFill>
                <a:schemeClr val="tx1"/>
              </a:solidFill>
            </a:endParaRPr>
          </a:p>
          <a:p>
            <a:pPr algn="ctr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</a:rPr>
              <a:t>（研究の指揮・統括）</a:t>
            </a:r>
            <a:endParaRPr lang="en-US" altLang="ja-JP" sz="700" dirty="0">
              <a:solidFill>
                <a:srgbClr val="000000"/>
              </a:solidFill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</a:endParaRPr>
          </a:p>
        </p:txBody>
      </p:sp>
      <p:sp>
        <p:nvSpPr>
          <p:cNvPr id="1355" name="直線 181"/>
          <p:cNvSpPr/>
          <p:nvPr/>
        </p:nvSpPr>
        <p:spPr>
          <a:xfrm>
            <a:off x="194095" y="6464125"/>
            <a:ext cx="195074" cy="563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356" name="四角形 184"/>
          <p:cNvSpPr/>
          <p:nvPr/>
        </p:nvSpPr>
        <p:spPr>
          <a:xfrm>
            <a:off x="8442064" y="441081"/>
            <a:ext cx="1426134" cy="205710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25714" tIns="32657" rIns="25714" bIns="32657" anchor="ctr"/>
          <a:lstStyle/>
          <a:p>
            <a:pPr algn="ctr"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担当：県農業ノベーション推進課</a:t>
            </a:r>
            <a:endParaRPr lang="ja-JP" altLang="en-US" sz="2400" dirty="0">
              <a:latin typeface="Meiryo UI"/>
              <a:ea typeface="Meiryo UI"/>
            </a:endParaRPr>
          </a:p>
        </p:txBody>
      </p:sp>
      <p:sp>
        <p:nvSpPr>
          <p:cNvPr id="1357" name="四角形 185"/>
          <p:cNvSpPr/>
          <p:nvPr/>
        </p:nvSpPr>
        <p:spPr>
          <a:xfrm>
            <a:off x="6040614" y="1138085"/>
            <a:ext cx="1547320" cy="169428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25714" tIns="32657" rIns="25714" bIns="32657" anchor="ctr"/>
          <a:lstStyle/>
          <a:p>
            <a:pPr algn="l">
              <a:defRPr lang="ja-JP" altLang="en-US"/>
            </a:pPr>
            <a:r>
              <a:rPr lang="ja-JP" altLang="en-US" sz="700">
                <a:latin typeface="Meiryo UI"/>
                <a:ea typeface="Meiryo UI"/>
              </a:rPr>
              <a:t>担当：県農業イノベーション推進課</a:t>
            </a:r>
            <a:endParaRPr lang="ja-JP" altLang="en-US">
              <a:latin typeface="Meiryo UI"/>
              <a:ea typeface="Meiryo UI"/>
            </a:endParaRPr>
          </a:p>
        </p:txBody>
      </p:sp>
      <p:sp>
        <p:nvSpPr>
          <p:cNvPr id="1358" name="四角形 186"/>
          <p:cNvSpPr/>
          <p:nvPr/>
        </p:nvSpPr>
        <p:spPr>
          <a:xfrm>
            <a:off x="280331" y="2024464"/>
            <a:ext cx="195074" cy="3813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800">
                <a:solidFill>
                  <a:schemeClr val="tx1"/>
                </a:solidFill>
                <a:latin typeface="Meiryo UI"/>
                <a:ea typeface="Meiryo UI"/>
              </a:rPr>
              <a:t>部会</a:t>
            </a:r>
            <a:endParaRPr lang="ja-JP" altLang="en-US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59" name="四角形 187"/>
          <p:cNvSpPr/>
          <p:nvPr/>
        </p:nvSpPr>
        <p:spPr>
          <a:xfrm>
            <a:off x="3797334" y="2205739"/>
            <a:ext cx="195074" cy="71981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800">
                <a:solidFill>
                  <a:schemeClr val="tx1"/>
                </a:solidFill>
              </a:rPr>
              <a:t>部会</a:t>
            </a: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360" name="四角形 188"/>
          <p:cNvSpPr/>
          <p:nvPr/>
        </p:nvSpPr>
        <p:spPr>
          <a:xfrm>
            <a:off x="3843334" y="3339194"/>
            <a:ext cx="2709578" cy="1228879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8" tIns="51428" rIns="51428" bIns="51428" anchor="ctr"/>
          <a:lstStyle/>
          <a:p>
            <a:pPr algn="l">
              <a:defRPr lang="ja-JP" altLang="en-US"/>
            </a:pPr>
            <a:r>
              <a:rPr lang="ja-JP" altLang="en-US" sz="700" b="0" dirty="0">
                <a:solidFill>
                  <a:schemeClr val="tx1"/>
                </a:solidFill>
                <a:latin typeface="メイリオ"/>
                <a:ea typeface="メイリオ"/>
              </a:rPr>
              <a:t>＜部会で検討する人材育成等＞</a:t>
            </a:r>
            <a:endParaRPr lang="en-US" altLang="ja-JP" sz="1000" b="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詳細は部会の下に設置する各チームにおいて検討</a:t>
            </a:r>
            <a:endParaRPr lang="ja-JP" altLang="en-US" sz="1000" b="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b="0" dirty="0">
                <a:solidFill>
                  <a:schemeClr val="tx1"/>
                </a:solidFill>
                <a:latin typeface="メイリオ"/>
                <a:ea typeface="メイリオ"/>
              </a:rPr>
              <a:t>［学生教育］</a:t>
            </a:r>
            <a:endParaRPr lang="en-US" altLang="ja-JP" sz="1000" b="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b="0" dirty="0">
                <a:solidFill>
                  <a:schemeClr val="tx1"/>
                </a:solidFill>
                <a:latin typeface="メイリオ"/>
                <a:ea typeface="メイリオ"/>
              </a:rPr>
              <a:t>・IoP連携プログラム（大学院特別プログラム）</a:t>
            </a:r>
            <a:endParaRPr lang="en-US" altLang="ja-JP" sz="1000" b="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b="0" dirty="0">
                <a:solidFill>
                  <a:schemeClr val="tx1"/>
                </a:solidFill>
                <a:latin typeface="メイリオ"/>
                <a:ea typeface="メイリオ"/>
              </a:rPr>
              <a:t>開講</a:t>
            </a: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（</a:t>
            </a:r>
            <a:r>
              <a:rPr lang="ja-JP" altLang="en-US" sz="700" b="0" dirty="0">
                <a:solidFill>
                  <a:schemeClr val="tx1"/>
                </a:solidFill>
                <a:latin typeface="メイリオ"/>
                <a:ea typeface="メイリオ"/>
              </a:rPr>
              <a:t>高知大学・高知工科大学・高知県立大学）　</a:t>
            </a:r>
          </a:p>
          <a:p>
            <a:pPr algn="l">
              <a:defRPr lang="ja-JP" altLang="en-US"/>
            </a:pPr>
            <a:r>
              <a:rPr lang="ja-JP" altLang="en-US" sz="700" b="0" dirty="0">
                <a:solidFill>
                  <a:schemeClr val="tx1"/>
                </a:solidFill>
                <a:latin typeface="メイリオ"/>
                <a:ea typeface="メイリオ"/>
              </a:rPr>
              <a:t>・IoP教育プログラム（学士課程）</a:t>
            </a:r>
            <a:endParaRPr lang="en-US" altLang="ja-JP" sz="1000" b="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（共通教育科目新設・単位互換）</a:t>
            </a:r>
            <a:endParaRPr lang="en-US" altLang="ja-JP" sz="100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［社会人教育］</a:t>
            </a:r>
            <a:endParaRPr lang="en-US" altLang="ja-JP" sz="100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・IoP塾（</a:t>
            </a:r>
            <a:r>
              <a:rPr lang="en-US" altLang="ja-JP" sz="700" dirty="0">
                <a:solidFill>
                  <a:schemeClr val="tx1"/>
                </a:solidFill>
                <a:latin typeface="メイリオ"/>
                <a:ea typeface="メイリオ"/>
              </a:rPr>
              <a:t>A</a:t>
            </a:r>
            <a:r>
              <a:rPr lang="en-US" altLang="ja-JP" sz="700">
                <a:solidFill>
                  <a:schemeClr val="tx1"/>
                </a:solidFill>
                <a:latin typeface="メイリオ"/>
                <a:ea typeface="メイリオ"/>
              </a:rPr>
              <a:t>rchives</a:t>
            </a: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）</a:t>
            </a: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・土佐FBC研究開発実践コース：</a:t>
            </a:r>
            <a:r>
              <a:rPr lang="en-US" altLang="ja-JP" sz="700" dirty="0">
                <a:solidFill>
                  <a:schemeClr val="tx1"/>
                </a:solidFill>
                <a:latin typeface="メイリオ"/>
                <a:ea typeface="メイリオ"/>
              </a:rPr>
              <a:t>R5</a:t>
            </a: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開講予定</a:t>
            </a:r>
            <a:endParaRPr lang="ja-JP" altLang="en-US" sz="700" b="0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361" name="四角形 189"/>
          <p:cNvSpPr/>
          <p:nvPr/>
        </p:nvSpPr>
        <p:spPr>
          <a:xfrm>
            <a:off x="2383832" y="1908254"/>
            <a:ext cx="1070856" cy="326933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25714" tIns="32657" rIns="25714" bIns="32657" anchor="ctr"/>
          <a:lstStyle/>
          <a:p>
            <a:pPr algn="l"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担当：県農業</a:t>
            </a:r>
            <a:endParaRPr lang="ja-JP" altLang="en-US" dirty="0"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　　　イノベーション推進課</a:t>
            </a:r>
            <a:endParaRPr>
              <a:latin typeface="Meiryo UI"/>
              <a:ea typeface="Meiryo UI"/>
            </a:endParaRPr>
          </a:p>
        </p:txBody>
      </p:sp>
      <p:sp>
        <p:nvSpPr>
          <p:cNvPr id="1362" name="四角形 190"/>
          <p:cNvSpPr/>
          <p:nvPr/>
        </p:nvSpPr>
        <p:spPr>
          <a:xfrm>
            <a:off x="5573402" y="1911517"/>
            <a:ext cx="1050346" cy="314884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25714" tIns="32657" rIns="25714" bIns="32657" anchor="ctr"/>
          <a:lstStyle/>
          <a:p>
            <a:pPr algn="l"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担当：高知大学IoP　</a:t>
            </a:r>
            <a:endParaRPr lang="ja-JP" altLang="en-US" dirty="0">
              <a:latin typeface="Meiryo UI"/>
              <a:ea typeface="Meiryo UI"/>
              <a:cs typeface="+mn-lt"/>
            </a:endParaRPr>
          </a:p>
          <a:p>
            <a:pPr algn="l"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　　　イノベーション推進課</a:t>
            </a:r>
            <a:endParaRPr>
              <a:latin typeface="Meiryo UI"/>
              <a:ea typeface="Meiryo UI"/>
            </a:endParaRPr>
          </a:p>
        </p:txBody>
      </p:sp>
      <p:sp>
        <p:nvSpPr>
          <p:cNvPr id="1363" name="四角形 191"/>
          <p:cNvSpPr/>
          <p:nvPr/>
        </p:nvSpPr>
        <p:spPr>
          <a:xfrm>
            <a:off x="6814291" y="1898222"/>
            <a:ext cx="2997297" cy="3151208"/>
          </a:xfrm>
          <a:prstGeom prst="rect">
            <a:avLst/>
          </a:prstGeom>
          <a:solidFill>
            <a:srgbClr val="FEE3E3"/>
          </a:solidFill>
          <a:ln w="1905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36000" anchor="t" anchorCtr="0"/>
          <a:lstStyle/>
          <a:p>
            <a:pPr algn="l">
              <a:defRPr lang="ja-JP" altLang="en-US"/>
            </a:pPr>
            <a:r>
              <a:rPr lang="ja-JP" altLang="en-US" sz="700" b="1" dirty="0">
                <a:solidFill>
                  <a:schemeClr val="tx1"/>
                </a:solidFill>
                <a:latin typeface="メイリオ"/>
                <a:ea typeface="メイリオ"/>
              </a:rPr>
              <a:t>　　</a:t>
            </a: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［役割］IoPプロジェクトの産業界</a:t>
            </a:r>
            <a:endParaRPr/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　　　　との連携</a:t>
            </a:r>
            <a:endParaRPr/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［会の開催］概ね２ヶ月に１回　　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［</a:t>
            </a:r>
            <a:r>
              <a:rPr lang="ja-JP" altLang="en-US" sz="650" dirty="0">
                <a:solidFill>
                  <a:schemeClr val="tx1"/>
                </a:solidFill>
                <a:latin typeface="メイリオ"/>
                <a:ea typeface="メイリオ"/>
              </a:rPr>
              <a:t>構成］　　</a:t>
            </a:r>
            <a:r>
              <a:rPr lang="ja-JP" altLang="en-US" sz="6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理事長：武市智行氏（産）</a:t>
            </a:r>
            <a:endParaRPr sz="650"/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副理事長：(山脇　浩二県JA室長)･土居内淳一(県・農業振興部）</a:t>
            </a:r>
            <a:endParaRPr sz="650"/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外部理事：三輪泰史(IT)、八子知礼(IT)</a:t>
            </a:r>
            <a:endParaRPr sz="650"/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青山浩子(流通)、堂山一成(流通)</a:t>
            </a:r>
            <a:endParaRPr sz="650"/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県内理事：東　宣雄(農家)、野島貴美子(農家)</a:t>
            </a:r>
            <a:endParaRPr sz="650"/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本家孝一(学・IoP研究推進部会長・高知大学理事)</a:t>
            </a:r>
            <a:endParaRPr sz="650"/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岩﨑貢三(学・IoP人材育成部会長・高知大学理事)</a:t>
            </a:r>
            <a:endParaRPr sz="650"/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石塚悟史 (学・高知大学次世代地域創造センター長)</a:t>
            </a:r>
            <a:endParaRPr lang="en-US" altLang="ja-JP" sz="6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清水明宏(学・高知工科大学学長特別補佐（新学群・IoP担当）</a:t>
            </a:r>
            <a:endParaRPr sz="650"/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松島弘敏(産)</a:t>
            </a:r>
            <a:endParaRPr sz="650"/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三浦 謙一(県・産業振興推進部)、土居 秀臣（県・商工労働部）</a:t>
            </a:r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事務局長：岡林俊宏(県)</a:t>
            </a:r>
            <a:endParaRPr sz="650"/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※顧問：内田誠(弁護士)、上羽秀敏(弁理士)</a:t>
            </a:r>
            <a:endParaRPr sz="650"/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※オブザーバー：四国銀行、高知銀行</a:t>
            </a:r>
            <a:endParaRPr sz="650"/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 JAバンク高知、みずほ銀行</a:t>
            </a:r>
          </a:p>
          <a:p>
            <a:pPr algn="l">
              <a:defRPr lang="ja-JP" altLang="en-US"/>
            </a:pPr>
            <a:endParaRPr lang="ja-JP" altLang="en-US" sz="700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364" name="四角形 192"/>
          <p:cNvSpPr/>
          <p:nvPr/>
        </p:nvSpPr>
        <p:spPr>
          <a:xfrm>
            <a:off x="8654137" y="1912648"/>
            <a:ext cx="1142777" cy="302513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25714" tIns="32657" rIns="25714" bIns="32657" anchor="ctr"/>
          <a:lstStyle/>
          <a:p>
            <a:pPr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担当：県農業</a:t>
            </a:r>
            <a:endParaRPr lang="en-US" altLang="ja-JP" sz="700" dirty="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　　　　イノベーション推進課</a:t>
            </a:r>
            <a:endParaRPr>
              <a:latin typeface="Meiryo UI"/>
              <a:ea typeface="Meiryo UI"/>
            </a:endParaRPr>
          </a:p>
        </p:txBody>
      </p:sp>
      <p:sp>
        <p:nvSpPr>
          <p:cNvPr id="1365" name="四角形 193"/>
          <p:cNvSpPr/>
          <p:nvPr/>
        </p:nvSpPr>
        <p:spPr>
          <a:xfrm>
            <a:off x="6873766" y="2181109"/>
            <a:ext cx="195074" cy="71981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</a:rPr>
              <a:t>理事会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366" name="四角形 199"/>
          <p:cNvSpPr/>
          <p:nvPr/>
        </p:nvSpPr>
        <p:spPr>
          <a:xfrm>
            <a:off x="6906598" y="3766044"/>
            <a:ext cx="2709578" cy="8843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8" tIns="51428" rIns="51428" bIns="51428" anchor="ctr"/>
          <a:lstStyle/>
          <a:p>
            <a:pPr algn="l">
              <a:defRPr lang="ja-JP" altLang="en-US"/>
            </a:pPr>
            <a:r>
              <a:rPr lang="ja-JP" altLang="en-US" sz="650" b="0" dirty="0">
                <a:solidFill>
                  <a:schemeClr val="tx1"/>
                </a:solidFill>
                <a:latin typeface="メイリオ"/>
                <a:ea typeface="メイリオ"/>
              </a:rPr>
              <a:t>＜主な検討内容＞</a:t>
            </a:r>
            <a:endParaRPr lang="en-US" altLang="ja-JP" sz="650" b="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/>
                <a:ea typeface="メイリオ"/>
              </a:rPr>
              <a:t>（１）IoPクラウドの構築、活用、普及等に関すること</a:t>
            </a:r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/>
                <a:ea typeface="メイリオ"/>
              </a:rPr>
              <a:t>（２）IoPクラウドを核とした既存ビジネスの強化・新規ビジ</a:t>
            </a:r>
            <a:endParaRPr lang="en-US" altLang="ja-JP" sz="65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/>
                <a:ea typeface="メイリオ"/>
              </a:rPr>
              <a:t>　　　ネスの創出、その他関連産業の育成・集積に関すること</a:t>
            </a:r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/>
                <a:ea typeface="メイリオ"/>
              </a:rPr>
              <a:t>（３）プラットフォーム展開に関すること。</a:t>
            </a:r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/>
                <a:ea typeface="メイリオ"/>
              </a:rPr>
              <a:t>（４）IoP共創センター、IoP参画企業等との連携に関する　</a:t>
            </a:r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/>
                <a:ea typeface="メイリオ"/>
              </a:rPr>
              <a:t>　　　こと。</a:t>
            </a:r>
          </a:p>
          <a:p>
            <a:pPr>
              <a:defRPr lang="ja-JP" altLang="en-US"/>
            </a:pPr>
            <a:r>
              <a:rPr lang="ja-JP" altLang="en-US" sz="650" dirty="0">
                <a:solidFill>
                  <a:schemeClr val="tx1"/>
                </a:solidFill>
                <a:latin typeface="メイリオ"/>
                <a:ea typeface="メイリオ"/>
              </a:rPr>
              <a:t>（５）その他機構の目的を達成するために必要な事項</a:t>
            </a:r>
            <a:endParaRPr lang="ja-JP" altLang="en-US" sz="650" b="0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367" name="図形 203"/>
          <p:cNvSpPr/>
          <p:nvPr/>
        </p:nvSpPr>
        <p:spPr>
          <a:xfrm>
            <a:off x="8442064" y="758246"/>
            <a:ext cx="214975" cy="46264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endParaRPr lang="ja-JP" altLang="en-US">
              <a:latin typeface="Meiryo UI"/>
              <a:ea typeface="Meiryo UI"/>
            </a:endParaRPr>
          </a:p>
        </p:txBody>
      </p:sp>
      <p:sp>
        <p:nvSpPr>
          <p:cNvPr id="1368" name="四角形 204"/>
          <p:cNvSpPr/>
          <p:nvPr/>
        </p:nvSpPr>
        <p:spPr>
          <a:xfrm>
            <a:off x="8653184" y="674902"/>
            <a:ext cx="1143729" cy="629724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900">
                <a:latin typeface="Meiryo UI"/>
                <a:ea typeface="Meiryo UI"/>
              </a:rPr>
              <a:t>産業振興計画</a:t>
            </a:r>
            <a:endParaRPr lang="ja-JP" altLang="en-US">
              <a:latin typeface="Meiryo UI"/>
              <a:ea typeface="Meiryo UI"/>
            </a:endParaRPr>
          </a:p>
          <a:p>
            <a:pPr algn="ctr">
              <a:defRPr lang="ja-JP" altLang="en-US"/>
            </a:pPr>
            <a:r>
              <a:rPr lang="ja-JP" altLang="en-US" sz="900">
                <a:latin typeface="Meiryo UI"/>
                <a:ea typeface="Meiryo UI"/>
              </a:rPr>
              <a:t>フォローアップ</a:t>
            </a:r>
            <a:endParaRPr>
              <a:latin typeface="Meiryo UI"/>
              <a:ea typeface="Meiryo UI"/>
            </a:endParaRPr>
          </a:p>
          <a:p>
            <a:pPr algn="ctr">
              <a:defRPr lang="ja-JP" altLang="en-US"/>
            </a:pPr>
            <a:r>
              <a:rPr lang="ja-JP" altLang="en-US" sz="900">
                <a:latin typeface="Meiryo UI"/>
                <a:ea typeface="Meiryo UI"/>
              </a:rPr>
              <a:t>委員会</a:t>
            </a:r>
            <a:endParaRPr>
              <a:latin typeface="Meiryo UI"/>
              <a:ea typeface="Meiryo UI"/>
            </a:endParaRPr>
          </a:p>
        </p:txBody>
      </p:sp>
      <p:sp>
        <p:nvSpPr>
          <p:cNvPr id="1369" name="図形 102"/>
          <p:cNvSpPr/>
          <p:nvPr/>
        </p:nvSpPr>
        <p:spPr>
          <a:xfrm>
            <a:off x="7068840" y="4750608"/>
            <a:ext cx="738919" cy="257354"/>
          </a:xfrm>
          <a:prstGeom prst="roundRect">
            <a:avLst>
              <a:gd name="adj" fmla="val 9050"/>
            </a:avLst>
          </a:prstGeom>
          <a:solidFill>
            <a:srgbClr val="F9FCA0"/>
          </a:solidFill>
          <a:ln w="15875" cap="flat" cmpd="sng" algn="ctr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クラウドシステムチーム</a:t>
            </a:r>
            <a:endParaRPr lang="ja-JP" altLang="en-US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70" name="図形 103"/>
          <p:cNvSpPr/>
          <p:nvPr/>
        </p:nvSpPr>
        <p:spPr>
          <a:xfrm>
            <a:off x="7947480" y="4766623"/>
            <a:ext cx="730921" cy="229950"/>
          </a:xfrm>
          <a:prstGeom prst="roundRect">
            <a:avLst>
              <a:gd name="adj" fmla="val 9050"/>
            </a:avLst>
          </a:prstGeom>
          <a:solidFill>
            <a:srgbClr val="F9FCA0"/>
          </a:solidFill>
          <a:ln w="15875" cap="flat" cmpd="sng" algn="ctr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ビジネスチーム</a:t>
            </a:r>
            <a:endParaRPr>
              <a:latin typeface="Meiryo UI"/>
              <a:ea typeface="Meiryo UI"/>
            </a:endParaRPr>
          </a:p>
        </p:txBody>
      </p:sp>
      <p:sp>
        <p:nvSpPr>
          <p:cNvPr id="1371" name="直線 105"/>
          <p:cNvSpPr/>
          <p:nvPr/>
        </p:nvSpPr>
        <p:spPr>
          <a:xfrm>
            <a:off x="2311400" y="1042971"/>
            <a:ext cx="0" cy="14037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372" name="直線 106"/>
          <p:cNvSpPr/>
          <p:nvPr/>
        </p:nvSpPr>
        <p:spPr>
          <a:xfrm flipV="1">
            <a:off x="2298657" y="1200150"/>
            <a:ext cx="323998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373" name="四角形 107"/>
          <p:cNvSpPr/>
          <p:nvPr/>
        </p:nvSpPr>
        <p:spPr>
          <a:xfrm>
            <a:off x="2601455" y="1152433"/>
            <a:ext cx="3388157" cy="17901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Meiryo UI"/>
                <a:ea typeface="Meiryo UI"/>
              </a:rPr>
              <a:t>【IoPプロジェクト事務局】　プロジェクト全体の進捗状況の把握・調整・広報　等</a:t>
            </a:r>
            <a:endParaRPr>
              <a:latin typeface="Meiryo UI"/>
              <a:ea typeface="Meiryo UI"/>
            </a:endParaRPr>
          </a:p>
        </p:txBody>
      </p:sp>
      <p:sp>
        <p:nvSpPr>
          <p:cNvPr id="1374" name="図形 101"/>
          <p:cNvSpPr/>
          <p:nvPr/>
        </p:nvSpPr>
        <p:spPr>
          <a:xfrm>
            <a:off x="8772326" y="4763482"/>
            <a:ext cx="765609" cy="236233"/>
          </a:xfrm>
          <a:prstGeom prst="roundRect">
            <a:avLst>
              <a:gd name="adj" fmla="val 9050"/>
            </a:avLst>
          </a:prstGeom>
          <a:solidFill>
            <a:srgbClr val="F9FCA0"/>
          </a:solidFill>
          <a:ln w="15875" cap="flat" cmpd="sng" algn="ctr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知財データ管理チーム</a:t>
            </a:r>
            <a:endParaRPr lang="ja-JP" altLang="en-US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75" name="四角形 164"/>
          <p:cNvSpPr/>
          <p:nvPr/>
        </p:nvSpPr>
        <p:spPr>
          <a:xfrm>
            <a:off x="470657" y="6206990"/>
            <a:ext cx="1560195" cy="244725"/>
          </a:xfrm>
          <a:prstGeom prst="rect">
            <a:avLst/>
          </a:prstGeom>
          <a:ln w="12700" cap="flat" cmpd="sng" algn="ctr">
            <a:solidFill>
              <a:srgbClr val="0066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32657" rIns="0" bIns="32657" anchor="ctr" anchorCtr="0"/>
          <a:lstStyle/>
          <a:p>
            <a:pPr algn="l">
              <a:defRPr lang="ja-JP" altLang="en-US"/>
            </a:pPr>
            <a:r>
              <a:rPr lang="ja-JP" altLang="en-US" sz="700" dirty="0">
                <a:latin typeface="Meiryo UI"/>
                <a:ea typeface="Meiryo UI"/>
                <a:cs typeface="+mn-lt"/>
              </a:rPr>
              <a:t>　</a:t>
            </a:r>
            <a:r>
              <a:rPr lang="ja-JP" altLang="en-US" sz="800" b="1" dirty="0">
                <a:solidFill>
                  <a:srgbClr val="00B0F0"/>
                </a:solidFill>
                <a:latin typeface="Meiryo UI"/>
                <a:ea typeface="Meiryo UI"/>
                <a:cs typeface="+mn-lt"/>
              </a:rPr>
              <a:t>研究普及部会</a:t>
            </a:r>
            <a:endParaRPr lang="en-US" altLang="ja-JP" sz="700" b="1" dirty="0">
              <a:solidFill>
                <a:srgbClr val="00B0F0"/>
              </a:solidFill>
              <a:latin typeface="Meiryo UI"/>
              <a:ea typeface="Meiryo UI"/>
              <a:cs typeface="+mn-lt"/>
            </a:endParaRPr>
          </a:p>
          <a:p>
            <a:pPr algn="l">
              <a:defRPr lang="ja-JP" altLang="en-US"/>
            </a:pPr>
            <a:r>
              <a:rPr lang="ja-JP" altLang="en-US" sz="700" b="0" dirty="0">
                <a:latin typeface="Meiryo UI"/>
                <a:ea typeface="Meiryo UI"/>
                <a:cs typeface="+mn-lt"/>
              </a:rPr>
              <a:t>　</a:t>
            </a:r>
            <a:r>
              <a:rPr lang="en-US" altLang="ja-JP" sz="700" b="0" dirty="0">
                <a:latin typeface="Meiryo UI"/>
                <a:ea typeface="Meiryo UI"/>
                <a:cs typeface="+mn-lt"/>
              </a:rPr>
              <a:t>IoP</a:t>
            </a:r>
            <a:r>
              <a:rPr lang="ja-JP" altLang="en-US" sz="700" b="0" dirty="0">
                <a:latin typeface="Meiryo UI"/>
                <a:ea typeface="Meiryo UI"/>
                <a:cs typeface="+mn-lt"/>
              </a:rPr>
              <a:t>の機能の最適化と</a:t>
            </a:r>
            <a:r>
              <a:rPr lang="ja-JP" altLang="en-US" sz="700" dirty="0">
                <a:latin typeface="Meiryo UI"/>
                <a:ea typeface="Meiryo UI"/>
                <a:cs typeface="+mn-lt"/>
              </a:rPr>
              <a:t>普及の推進</a:t>
            </a:r>
            <a:endParaRPr lang="ja-JP" altLang="en-US" sz="600" b="0" dirty="0">
              <a:latin typeface="Meiryo UI"/>
              <a:ea typeface="Meiryo UI"/>
              <a:cs typeface="+mn-lt"/>
            </a:endParaRPr>
          </a:p>
        </p:txBody>
      </p:sp>
      <p:sp>
        <p:nvSpPr>
          <p:cNvPr id="1376" name="直線 88"/>
          <p:cNvSpPr/>
          <p:nvPr/>
        </p:nvSpPr>
        <p:spPr>
          <a:xfrm>
            <a:off x="7752818" y="1502235"/>
            <a:ext cx="0" cy="19812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377" name="図形 181"/>
          <p:cNvSpPr/>
          <p:nvPr/>
        </p:nvSpPr>
        <p:spPr>
          <a:xfrm rot="8959818">
            <a:off x="197068" y="1392958"/>
            <a:ext cx="734026" cy="226033"/>
          </a:xfrm>
          <a:prstGeom prst="homePlate">
            <a:avLst>
              <a:gd name="adj" fmla="val 52655"/>
            </a:avLst>
          </a:prstGeom>
          <a:solidFill>
            <a:srgbClr val="00801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035" tIns="34017" rIns="68035" bIns="34017" anchor="ctr"/>
          <a:lstStyle/>
          <a:p>
            <a:pPr algn="ctr">
              <a:defRPr lang="ja-JP" altLang="en-US"/>
            </a:pPr>
            <a:endParaRPr lang="ja-JP" altLang="en-US" sz="700" b="1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378" name="図形 181"/>
          <p:cNvSpPr/>
          <p:nvPr/>
        </p:nvSpPr>
        <p:spPr>
          <a:xfrm rot="8959818">
            <a:off x="3736849" y="1419076"/>
            <a:ext cx="734025" cy="226033"/>
          </a:xfrm>
          <a:prstGeom prst="homePlate">
            <a:avLst>
              <a:gd name="adj" fmla="val 52655"/>
            </a:avLst>
          </a:prstGeom>
          <a:solidFill>
            <a:srgbClr val="00801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035" tIns="34017" rIns="68035" bIns="34017" anchor="ctr"/>
          <a:lstStyle/>
          <a:p>
            <a:pPr algn="ctr">
              <a:defRPr lang="ja-JP" altLang="en-US"/>
            </a:pPr>
            <a:endParaRPr lang="ja-JP" altLang="en-US" sz="700" b="1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379" name="テキスト ボックス 1"/>
          <p:cNvSpPr txBox="1"/>
          <p:nvPr/>
        </p:nvSpPr>
        <p:spPr>
          <a:xfrm rot="19659305">
            <a:off x="270687" y="1376689"/>
            <a:ext cx="644545" cy="2299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Meiryo UI"/>
                <a:ea typeface="Meiryo UI"/>
              </a:rPr>
              <a:t>研究開発</a:t>
            </a:r>
            <a:endParaRPr>
              <a:latin typeface="Meiryo UI"/>
              <a:ea typeface="Meiryo UI"/>
            </a:endParaRPr>
          </a:p>
        </p:txBody>
      </p:sp>
      <p:sp>
        <p:nvSpPr>
          <p:cNvPr id="1380" name="テキスト ボックス 99"/>
          <p:cNvSpPr txBox="1"/>
          <p:nvPr/>
        </p:nvSpPr>
        <p:spPr>
          <a:xfrm rot="19640175">
            <a:off x="3773707" y="1411082"/>
            <a:ext cx="644545" cy="2299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Meiryo UI"/>
                <a:ea typeface="Meiryo UI"/>
              </a:rPr>
              <a:t>人材育成</a:t>
            </a:r>
            <a:endParaRPr>
              <a:latin typeface="Meiryo UI"/>
              <a:ea typeface="Meiryo UI"/>
            </a:endParaRPr>
          </a:p>
        </p:txBody>
      </p:sp>
      <p:sp>
        <p:nvSpPr>
          <p:cNvPr id="1381" name="スライド番号プレースホルダー 1079"/>
          <p:cNvSpPr/>
          <p:nvPr/>
        </p:nvSpPr>
        <p:spPr>
          <a:xfrm>
            <a:off x="9422134" y="6480603"/>
            <a:ext cx="465669" cy="36650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/>
                </a:solidFill>
              </a:defRPr>
            </a:lvl1pPr>
          </a:lstStyle>
          <a:p>
            <a:fld id="{2F143BD1-2DB3-4352-8591-6DD94F4E97F2}" type="slidenum">
              <a:rPr kumimoji="1" lang="ja-JP" altLang="en-US" sz="1800" smtClean="0"/>
              <a:t>2</a:t>
            </a:fld>
            <a:endParaRPr kumimoji="1" lang="ja-JP" altLang="en-US" dirty="0"/>
          </a:p>
        </p:txBody>
      </p:sp>
      <p:sp>
        <p:nvSpPr>
          <p:cNvPr id="1382" name="四角形 119"/>
          <p:cNvSpPr/>
          <p:nvPr/>
        </p:nvSpPr>
        <p:spPr>
          <a:xfrm>
            <a:off x="83473" y="5248586"/>
            <a:ext cx="4115512" cy="873118"/>
          </a:xfrm>
          <a:prstGeom prst="rect">
            <a:avLst/>
          </a:prstGeom>
          <a:solidFill>
            <a:srgbClr val="FEE3E3"/>
          </a:solidFill>
          <a:ln w="1905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>
              <a:defRPr lang="ja-JP" altLang="en-US"/>
            </a:pPr>
            <a:r>
              <a:rPr lang="ja-JP" altLang="en-US" sz="700" b="1" dirty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［役割］</a:t>
            </a:r>
            <a:r>
              <a:rPr lang="en-US" altLang="ja-JP" sz="700" dirty="0">
                <a:solidFill>
                  <a:schemeClr val="tx1"/>
                </a:solidFill>
                <a:latin typeface="Meiryo UI"/>
                <a:ea typeface="Meiryo UI"/>
              </a:rPr>
              <a:t>IoP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研究の農家への普及・現場実証・課題収集</a:t>
            </a:r>
            <a:endParaRPr lang="ja-JP" altLang="en-US" sz="7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　［会の開催］概ね２ヶ月に１回</a:t>
            </a:r>
            <a:endParaRPr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　［構成］北野IoP共創センター長(会長)、越智</a:t>
            </a:r>
            <a:r>
              <a:rPr lang="en-US" altLang="ja-JP" sz="700" dirty="0">
                <a:solidFill>
                  <a:schemeClr val="tx1"/>
                </a:solidFill>
                <a:latin typeface="Meiryo UI"/>
                <a:ea typeface="Meiryo UI"/>
              </a:rPr>
              <a:t>JA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高知県春野胡瓜部会副部長（副会長）</a:t>
            </a:r>
            <a:endParaRPr lang="en-US" altLang="ja-JP" sz="7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　　　　　高橋高知県農業技術センター所長（副会長）、岩尾特任教授（部会長）、</a:t>
            </a:r>
            <a:endParaRPr lang="en-US" altLang="ja-JP" sz="7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　　　　　細川高知県農業技術センター企画監（部会長）</a:t>
            </a:r>
            <a:endParaRPr lang="en-US" altLang="ja-JP" sz="7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　［主たる事務所］IoP共創センターサテライトオフィス（</a:t>
            </a:r>
            <a:r>
              <a:rPr lang="en-US" altLang="ja-JP" sz="700" dirty="0">
                <a:solidFill>
                  <a:schemeClr val="tx1"/>
                </a:solidFill>
                <a:latin typeface="Meiryo UI"/>
                <a:ea typeface="Meiryo UI"/>
              </a:rPr>
              <a:t>R4.8.1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設置）</a:t>
            </a:r>
            <a:endParaRPr lang="en-US" altLang="ja-JP" sz="7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　　　　　　　　　（高知県農業技術センター内）　</a:t>
            </a:r>
            <a:r>
              <a:rPr lang="ja-JP" altLang="en-US" sz="700" dirty="0">
                <a:solidFill>
                  <a:srgbClr val="FF0000"/>
                </a:solidFill>
                <a:latin typeface="Meiryo UI"/>
                <a:ea typeface="Meiryo UI"/>
              </a:rPr>
              <a:t>　　　　　</a:t>
            </a:r>
            <a:endParaRPr>
              <a:latin typeface="Meiryo UI"/>
              <a:ea typeface="Meiryo UI"/>
            </a:endParaRPr>
          </a:p>
        </p:txBody>
      </p:sp>
      <p:sp>
        <p:nvSpPr>
          <p:cNvPr id="1383" name="四角形: 角を丸くする 105"/>
          <p:cNvSpPr/>
          <p:nvPr/>
        </p:nvSpPr>
        <p:spPr>
          <a:xfrm>
            <a:off x="1859642" y="2921105"/>
            <a:ext cx="1589539" cy="57171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dirty="0">
                <a:solidFill>
                  <a:srgbClr val="FF0000"/>
                </a:solidFill>
                <a:latin typeface="Meiryo UI"/>
                <a:ea typeface="Meiryo UI"/>
              </a:rPr>
              <a:t>［柱２］</a:t>
            </a:r>
            <a:endParaRPr kumimoji="1" lang="en-US" altLang="ja-JP" sz="1100" dirty="0">
              <a:solidFill>
                <a:srgbClr val="FF0000"/>
              </a:solidFill>
              <a:latin typeface="Meiryo UI"/>
              <a:ea typeface="Meiryo UI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700" b="1" dirty="0">
                <a:solidFill>
                  <a:schemeClr val="tx1"/>
                </a:solidFill>
                <a:latin typeface="Meiryo UI"/>
                <a:ea typeface="Meiryo UI"/>
              </a:rPr>
              <a:t>高知工科大学　福本昌弘教授</a:t>
            </a:r>
            <a:endParaRPr lang="en-US" altLang="ja-JP" sz="7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700" dirty="0">
                <a:solidFill>
                  <a:srgbClr val="FF0000"/>
                </a:solidFill>
                <a:latin typeface="Meiryo UI"/>
                <a:ea typeface="Meiryo UI"/>
              </a:rPr>
              <a:t>高知大学　岩尾忠重特任教授</a:t>
            </a:r>
            <a:endParaRPr lang="en-US" altLang="ja-JP" sz="7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384" name="四角形: 角を丸くする 106"/>
          <p:cNvSpPr/>
          <p:nvPr/>
        </p:nvSpPr>
        <p:spPr>
          <a:xfrm>
            <a:off x="148818" y="3701351"/>
            <a:ext cx="1629601" cy="57171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dirty="0">
                <a:solidFill>
                  <a:srgbClr val="FF0000"/>
                </a:solidFill>
                <a:latin typeface="Meiryo UI"/>
                <a:ea typeface="Meiryo UI"/>
              </a:rPr>
              <a:t>［柱３］</a:t>
            </a:r>
            <a:endParaRPr kumimoji="1" lang="en-US" altLang="ja-JP" sz="1100" dirty="0">
              <a:solidFill>
                <a:srgbClr val="FF0000"/>
              </a:solidFill>
              <a:latin typeface="Meiryo UI"/>
              <a:ea typeface="Meiryo UI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700" b="1" dirty="0">
                <a:solidFill>
                  <a:schemeClr val="tx1"/>
                </a:solidFill>
                <a:latin typeface="Meiryo UI"/>
                <a:ea typeface="Meiryo UI"/>
              </a:rPr>
              <a:t>京都大学大学院</a:t>
            </a:r>
            <a:endParaRPr lang="en-US" altLang="ja-JP" sz="7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r>
              <a:rPr lang="ja-JP" altLang="en-US" sz="700" b="1" dirty="0">
                <a:solidFill>
                  <a:schemeClr val="tx1"/>
                </a:solidFill>
                <a:latin typeface="Meiryo UI"/>
                <a:ea typeface="Meiryo UI"/>
              </a:rPr>
              <a:t>　　　藤原拓教授</a:t>
            </a:r>
            <a:endParaRPr lang="en-US" altLang="ja-JP" sz="700" b="1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85" name="四角形: 角を丸くする 107"/>
          <p:cNvSpPr/>
          <p:nvPr/>
        </p:nvSpPr>
        <p:spPr>
          <a:xfrm>
            <a:off x="149656" y="2921105"/>
            <a:ext cx="1633507" cy="57171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dirty="0">
                <a:solidFill>
                  <a:srgbClr val="FF0000"/>
                </a:solidFill>
                <a:latin typeface="Meiryo UI"/>
                <a:ea typeface="Meiryo UI"/>
              </a:rPr>
              <a:t>［柱１］</a:t>
            </a:r>
            <a:endParaRPr kumimoji="1" lang="en-US" altLang="ja-JP" sz="1100" dirty="0">
              <a:solidFill>
                <a:srgbClr val="FF0000"/>
              </a:solidFill>
              <a:latin typeface="Meiryo UI"/>
              <a:ea typeface="Meiryo UI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700" b="1" dirty="0">
                <a:solidFill>
                  <a:schemeClr val="tx1"/>
                </a:solidFill>
                <a:latin typeface="Meiryo UI"/>
                <a:ea typeface="Meiryo UI"/>
              </a:rPr>
              <a:t>高知大学　北野雅治特任教授</a:t>
            </a:r>
            <a:endParaRPr lang="en-US" altLang="ja-JP" sz="7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700" dirty="0">
                <a:solidFill>
                  <a:srgbClr val="FF0000"/>
                </a:solidFill>
                <a:latin typeface="Meiryo UI"/>
                <a:ea typeface="Meiryo UI"/>
              </a:rPr>
              <a:t>高知大学　岩尾忠重特任教授</a:t>
            </a:r>
            <a:endParaRPr lang="en-US" altLang="ja-JP" sz="7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386" name="四角形: 角を丸くする 108"/>
          <p:cNvSpPr/>
          <p:nvPr/>
        </p:nvSpPr>
        <p:spPr>
          <a:xfrm>
            <a:off x="1871584" y="3701351"/>
            <a:ext cx="1589539" cy="57171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dirty="0">
                <a:solidFill>
                  <a:srgbClr val="FF0000"/>
                </a:solidFill>
                <a:latin typeface="Meiryo UI"/>
                <a:ea typeface="Meiryo UI"/>
              </a:rPr>
              <a:t>［柱４］</a:t>
            </a:r>
            <a:endParaRPr kumimoji="1" lang="en-US" altLang="ja-JP" sz="1100" dirty="0">
              <a:solidFill>
                <a:srgbClr val="FF0000"/>
              </a:solidFill>
              <a:latin typeface="Meiryo UI"/>
              <a:ea typeface="Meiryo UI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700" dirty="0">
                <a:solidFill>
                  <a:srgbClr val="FF0000"/>
                </a:solidFill>
                <a:latin typeface="Meiryo UI"/>
                <a:ea typeface="Meiryo UI"/>
              </a:rPr>
              <a:t>高知県立大学</a:t>
            </a:r>
            <a:endParaRPr lang="en-US" altLang="ja-JP" sz="700" dirty="0">
              <a:solidFill>
                <a:srgbClr val="FF0000"/>
              </a:solidFill>
              <a:latin typeface="Meiryo UI"/>
              <a:ea typeface="Meiryo UI"/>
            </a:endParaRPr>
          </a:p>
          <a:p>
            <a:r>
              <a:rPr lang="ja-JP" altLang="en-US" sz="700" dirty="0">
                <a:solidFill>
                  <a:srgbClr val="FF0000"/>
                </a:solidFill>
                <a:latin typeface="Meiryo UI"/>
                <a:ea typeface="Meiryo UI"/>
              </a:rPr>
              <a:t>　　　渡邊浩幸教授</a:t>
            </a:r>
            <a:endParaRPr lang="en-US" altLang="ja-JP" sz="7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graphicFrame>
        <p:nvGraphicFramePr>
          <p:cNvPr id="1387" name="図表 0"/>
          <p:cNvGraphicFramePr/>
          <p:nvPr>
            <p:extLst>
              <p:ext uri="{D42A27DB-BD31-4B8C-83A1-F6EECF244321}">
                <p14:modId xmlns:p14="http://schemas.microsoft.com/office/powerpoint/2010/main" val="3650498905"/>
              </p:ext>
            </p:extLst>
          </p:nvPr>
        </p:nvGraphicFramePr>
        <p:xfrm>
          <a:off x="858094" y="3256512"/>
          <a:ext cx="1888719" cy="808733"/>
        </p:xfrm>
        <a:graphic>
          <a:graphicData uri="http://schemas.openxmlformats.org/drawingml/2006/diagram">
            <dgm:relIds xmlns:dgm="http://schemas.openxmlformats.org/drawingml/2006/diagram" r:dm="rId2" r:lo="rId3" r:qs="rId4" r:cs="rId5"/>
          </a:graphicData>
        </a:graphic>
      </p:graphicFrame>
      <p:sp>
        <p:nvSpPr>
          <p:cNvPr id="1389" name="テキスト ボックス 8"/>
          <p:cNvSpPr txBox="1"/>
          <p:nvPr/>
        </p:nvSpPr>
        <p:spPr>
          <a:xfrm>
            <a:off x="1463850" y="4259172"/>
            <a:ext cx="2125282" cy="214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Meiryo UI"/>
                <a:ea typeface="Meiryo UI"/>
              </a:rPr>
              <a:t>※</a:t>
            </a:r>
            <a:r>
              <a:rPr kumimoji="1" lang="ja-JP" altLang="en-US" sz="800" b="1" dirty="0">
                <a:latin typeface="Meiryo UI"/>
                <a:ea typeface="Meiryo UI"/>
              </a:rPr>
              <a:t>太字</a:t>
            </a:r>
            <a:r>
              <a:rPr kumimoji="1" lang="ja-JP" altLang="en-US" sz="800" dirty="0">
                <a:latin typeface="Meiryo UI"/>
                <a:ea typeface="Meiryo UI"/>
              </a:rPr>
              <a:t>はプロジェクト当初からの中心研究者</a:t>
            </a:r>
            <a:endParaRPr>
              <a:latin typeface="Meiryo UI"/>
              <a:ea typeface="Meiryo UI"/>
            </a:endParaRPr>
          </a:p>
        </p:txBody>
      </p:sp>
      <p:sp>
        <p:nvSpPr>
          <p:cNvPr id="1390" name="テキスト ボックス 114"/>
          <p:cNvSpPr txBox="1"/>
          <p:nvPr/>
        </p:nvSpPr>
        <p:spPr>
          <a:xfrm>
            <a:off x="725410" y="2964737"/>
            <a:ext cx="12742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u="sng" dirty="0">
                <a:solidFill>
                  <a:srgbClr val="00B050"/>
                </a:solidFill>
              </a:rPr>
              <a:t>メインエンジンの深化</a:t>
            </a:r>
            <a:endParaRPr kumimoji="1" lang="ja-JP" altLang="en-US" sz="800" u="sng" dirty="0">
              <a:solidFill>
                <a:srgbClr val="00B050"/>
              </a:solidFill>
            </a:endParaRPr>
          </a:p>
        </p:txBody>
      </p:sp>
      <p:sp>
        <p:nvSpPr>
          <p:cNvPr id="1391" name="テキスト ボックス 115"/>
          <p:cNvSpPr txBox="1"/>
          <p:nvPr/>
        </p:nvSpPr>
        <p:spPr>
          <a:xfrm>
            <a:off x="2463694" y="2963099"/>
            <a:ext cx="1274286" cy="214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u="sng" dirty="0">
                <a:solidFill>
                  <a:srgbClr val="00B050"/>
                </a:solidFill>
                <a:latin typeface="Meiryo UI"/>
                <a:ea typeface="Meiryo UI"/>
              </a:rPr>
              <a:t>サブエンジンの開発</a:t>
            </a:r>
            <a:endParaRPr kumimoji="1" lang="ja-JP" altLang="en-US" sz="800" u="sng" dirty="0">
              <a:solidFill>
                <a:srgbClr val="00B050"/>
              </a:solidFill>
              <a:latin typeface="Meiryo UI"/>
              <a:ea typeface="Meiryo UI"/>
            </a:endParaRPr>
          </a:p>
        </p:txBody>
      </p:sp>
      <p:sp>
        <p:nvSpPr>
          <p:cNvPr id="1392" name="テキスト ボックス 116"/>
          <p:cNvSpPr txBox="1"/>
          <p:nvPr/>
        </p:nvSpPr>
        <p:spPr>
          <a:xfrm>
            <a:off x="781615" y="3752463"/>
            <a:ext cx="1274286" cy="353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u="sng" dirty="0">
                <a:solidFill>
                  <a:srgbClr val="00B050"/>
                </a:solidFill>
              </a:rPr>
              <a:t>サステイナブル</a:t>
            </a:r>
            <a:r>
              <a:rPr lang="ja-JP" altLang="en-US" sz="800" b="1" dirty="0">
                <a:solidFill>
                  <a:srgbClr val="00B050"/>
                </a:solidFill>
              </a:rPr>
              <a:t> </a:t>
            </a:r>
            <a:endParaRPr lang="en-US" altLang="ja-JP" sz="800" b="1" dirty="0">
              <a:solidFill>
                <a:srgbClr val="00B050"/>
              </a:solidFill>
            </a:endParaRPr>
          </a:p>
          <a:p>
            <a:r>
              <a:rPr lang="en-US" altLang="ja-JP" sz="900" b="1" dirty="0">
                <a:solidFill>
                  <a:srgbClr val="00B050"/>
                </a:solidFill>
              </a:rPr>
              <a:t>         </a:t>
            </a:r>
            <a:r>
              <a:rPr lang="en-US" altLang="ja-JP" sz="900" b="1" u="sng" dirty="0">
                <a:solidFill>
                  <a:srgbClr val="00B050"/>
                </a:solidFill>
              </a:rPr>
              <a:t>with IoP</a:t>
            </a:r>
            <a:endParaRPr kumimoji="1" lang="ja-JP" altLang="en-US" sz="900" u="sng" dirty="0">
              <a:solidFill>
                <a:srgbClr val="00B050"/>
              </a:solidFill>
            </a:endParaRPr>
          </a:p>
        </p:txBody>
      </p:sp>
      <p:sp>
        <p:nvSpPr>
          <p:cNvPr id="1393" name="テキスト ボックス 117"/>
          <p:cNvSpPr txBox="1"/>
          <p:nvPr/>
        </p:nvSpPr>
        <p:spPr>
          <a:xfrm>
            <a:off x="2450054" y="3743364"/>
            <a:ext cx="1274286" cy="33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u="sng" dirty="0">
                <a:solidFill>
                  <a:srgbClr val="00B050"/>
                </a:solidFill>
                <a:latin typeface="Meiryo UI"/>
                <a:ea typeface="Meiryo UI"/>
              </a:rPr>
              <a:t>新たな</a:t>
            </a:r>
            <a:endParaRPr lang="en-US" altLang="ja-JP" sz="800" b="1" u="sng" dirty="0">
              <a:solidFill>
                <a:srgbClr val="00B050"/>
              </a:solidFill>
              <a:latin typeface="Meiryo UI"/>
              <a:ea typeface="Meiryo UI"/>
            </a:endParaRPr>
          </a:p>
          <a:p>
            <a:r>
              <a:rPr lang="ja-JP" altLang="en-US" sz="800" b="1" dirty="0">
                <a:solidFill>
                  <a:srgbClr val="00B050"/>
                </a:solidFill>
                <a:latin typeface="Meiryo UI"/>
                <a:ea typeface="Meiryo UI"/>
              </a:rPr>
              <a:t>　　　</a:t>
            </a:r>
            <a:r>
              <a:rPr lang="ja-JP" altLang="en-US" sz="800" b="1" u="sng" dirty="0">
                <a:solidFill>
                  <a:srgbClr val="00B050"/>
                </a:solidFill>
                <a:latin typeface="Meiryo UI"/>
                <a:ea typeface="Meiryo UI"/>
              </a:rPr>
              <a:t>高付加価値化</a:t>
            </a:r>
            <a:endParaRPr kumimoji="1" lang="ja-JP" altLang="en-US" sz="800" u="sng" dirty="0">
              <a:solidFill>
                <a:srgbClr val="00B050"/>
              </a:solidFill>
              <a:latin typeface="Meiryo UI"/>
              <a:ea typeface="Meiryo UI"/>
            </a:endParaRPr>
          </a:p>
        </p:txBody>
      </p:sp>
      <p:sp>
        <p:nvSpPr>
          <p:cNvPr id="1394" name="四角形 186"/>
          <p:cNvSpPr/>
          <p:nvPr/>
        </p:nvSpPr>
        <p:spPr>
          <a:xfrm>
            <a:off x="109087" y="5396876"/>
            <a:ext cx="178802" cy="5401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役員会</a:t>
            </a:r>
            <a:endParaRPr lang="ja-JP" altLang="en-US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95" name="図形 181"/>
          <p:cNvSpPr/>
          <p:nvPr/>
        </p:nvSpPr>
        <p:spPr>
          <a:xfrm rot="8959818">
            <a:off x="88188" y="4710934"/>
            <a:ext cx="734026" cy="226033"/>
          </a:xfrm>
          <a:prstGeom prst="homePlate">
            <a:avLst>
              <a:gd name="adj" fmla="val 52655"/>
            </a:avLst>
          </a:prstGeom>
          <a:solidFill>
            <a:srgbClr val="00801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035" tIns="34017" rIns="68035" bIns="34017" anchor="ctr"/>
          <a:lstStyle/>
          <a:p>
            <a:pPr algn="ctr">
              <a:defRPr lang="ja-JP" altLang="en-US"/>
            </a:pPr>
            <a:endParaRPr lang="ja-JP" altLang="en-US" sz="700" b="1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396" name="テキスト ボックス 1"/>
          <p:cNvSpPr txBox="1"/>
          <p:nvPr/>
        </p:nvSpPr>
        <p:spPr>
          <a:xfrm rot="19725753">
            <a:off x="162903" y="4690066"/>
            <a:ext cx="644545" cy="2299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Meiryo UI"/>
                <a:ea typeface="Meiryo UI"/>
              </a:rPr>
              <a:t>社会実装</a:t>
            </a:r>
            <a:endParaRPr>
              <a:latin typeface="Meiryo UI"/>
              <a:ea typeface="Meiryo UI"/>
            </a:endParaRPr>
          </a:p>
        </p:txBody>
      </p:sp>
      <p:sp>
        <p:nvSpPr>
          <p:cNvPr id="1397" name="矢印: 上下 12"/>
          <p:cNvSpPr/>
          <p:nvPr/>
        </p:nvSpPr>
        <p:spPr>
          <a:xfrm>
            <a:off x="955682" y="4430800"/>
            <a:ext cx="430067" cy="671506"/>
          </a:xfrm>
          <a:prstGeom prst="upDownArrow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/>
              <a:ea typeface="Meiryo UI"/>
            </a:endParaRPr>
          </a:p>
        </p:txBody>
      </p:sp>
      <p:sp>
        <p:nvSpPr>
          <p:cNvPr id="1398" name="矢印: 上下 128"/>
          <p:cNvSpPr/>
          <p:nvPr/>
        </p:nvSpPr>
        <p:spPr>
          <a:xfrm>
            <a:off x="3992407" y="4635236"/>
            <a:ext cx="406871" cy="530824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/>
              <a:ea typeface="Meiryo UI"/>
            </a:endParaRPr>
          </a:p>
        </p:txBody>
      </p:sp>
      <p:sp>
        <p:nvSpPr>
          <p:cNvPr id="1399" name="テキスト ボックス 130"/>
          <p:cNvSpPr txBox="1"/>
          <p:nvPr/>
        </p:nvSpPr>
        <p:spPr>
          <a:xfrm>
            <a:off x="739946" y="3502956"/>
            <a:ext cx="2461750" cy="214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>
                <a:solidFill>
                  <a:srgbClr val="FF0000"/>
                </a:solidFill>
                <a:latin typeface="Meiryo UI"/>
                <a:ea typeface="Meiryo UI"/>
              </a:rPr>
              <a:t>現研究課題との相乗効果による</a:t>
            </a:r>
            <a:r>
              <a:rPr lang="en-US" altLang="ja-JP" sz="800" b="1" dirty="0">
                <a:solidFill>
                  <a:srgbClr val="FF0000"/>
                </a:solidFill>
                <a:latin typeface="Meiryo UI"/>
                <a:ea typeface="Meiryo UI"/>
              </a:rPr>
              <a:t>IoP</a:t>
            </a:r>
            <a:r>
              <a:rPr lang="ja-JP" altLang="en-US" sz="800" b="1" dirty="0">
                <a:solidFill>
                  <a:srgbClr val="FF0000"/>
                </a:solidFill>
                <a:latin typeface="Meiryo UI"/>
                <a:ea typeface="Meiryo UI"/>
              </a:rPr>
              <a:t>研究の加速</a:t>
            </a:r>
            <a:endParaRPr kumimoji="1" lang="ja-JP" altLang="en-US" sz="8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400" name="テキスト ボックス 131"/>
          <p:cNvSpPr txBox="1"/>
          <p:nvPr/>
        </p:nvSpPr>
        <p:spPr>
          <a:xfrm>
            <a:off x="1311929" y="4617689"/>
            <a:ext cx="2435812" cy="476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u="sng" dirty="0">
                <a:solidFill>
                  <a:srgbClr val="FF0000"/>
                </a:solidFill>
                <a:latin typeface="Meiryo UI"/>
                <a:ea typeface="Meiryo UI"/>
              </a:rPr>
              <a:t>研究開発と生産現場をつなぐエコシステム</a:t>
            </a:r>
            <a:endParaRPr lang="en-US" altLang="ja-JP" sz="900" b="1" u="sng" dirty="0">
              <a:solidFill>
                <a:srgbClr val="FF0000"/>
              </a:solidFill>
              <a:latin typeface="Meiryo UI"/>
              <a:ea typeface="Meiryo UI"/>
            </a:endParaRPr>
          </a:p>
          <a:p>
            <a:r>
              <a:rPr lang="ja-JP" altLang="en-US" sz="800" dirty="0">
                <a:latin typeface="Meiryo UI"/>
                <a:ea typeface="Meiryo UI"/>
              </a:rPr>
              <a:t>　真に活用できる</a:t>
            </a:r>
            <a:r>
              <a:rPr lang="en-US" altLang="ja-JP" sz="800" dirty="0">
                <a:latin typeface="Meiryo UI"/>
                <a:ea typeface="Meiryo UI"/>
              </a:rPr>
              <a:t>IoP</a:t>
            </a:r>
            <a:r>
              <a:rPr lang="ja-JP" altLang="en-US" sz="800" dirty="0">
                <a:latin typeface="Meiryo UI"/>
                <a:ea typeface="Meiryo UI"/>
              </a:rPr>
              <a:t>技術の開発と普及</a:t>
            </a:r>
            <a:endParaRPr lang="en-US" altLang="ja-JP" sz="800" dirty="0">
              <a:latin typeface="Meiryo UI"/>
              <a:ea typeface="Meiryo UI"/>
            </a:endParaRPr>
          </a:p>
          <a:p>
            <a:r>
              <a:rPr kumimoji="1" lang="ja-JP" altLang="en-US" sz="800" dirty="0">
                <a:latin typeface="Meiryo UI"/>
                <a:ea typeface="Meiryo UI"/>
              </a:rPr>
              <a:t>　必要とされている技術研究の推進・教育</a:t>
            </a:r>
            <a:endParaRPr>
              <a:latin typeface="Meiryo UI"/>
              <a:ea typeface="Meiryo UI"/>
            </a:endParaRPr>
          </a:p>
        </p:txBody>
      </p:sp>
      <p:sp>
        <p:nvSpPr>
          <p:cNvPr id="1401" name="四角形 164"/>
          <p:cNvSpPr/>
          <p:nvPr/>
        </p:nvSpPr>
        <p:spPr>
          <a:xfrm>
            <a:off x="470656" y="6522879"/>
            <a:ext cx="1569944" cy="244725"/>
          </a:xfrm>
          <a:prstGeom prst="rect">
            <a:avLst/>
          </a:prstGeom>
          <a:ln w="12700" cap="flat" cmpd="sng" algn="ctr">
            <a:solidFill>
              <a:srgbClr val="0066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32657" rIns="0" bIns="32657" anchor="ctr" anchorCtr="0"/>
          <a:lstStyle/>
          <a:p>
            <a:pPr algn="l">
              <a:defRPr lang="ja-JP" altLang="en-US"/>
            </a:pPr>
            <a:r>
              <a:rPr lang="ja-JP" altLang="en-US" sz="700" b="0" dirty="0">
                <a:latin typeface="Meiryo UI"/>
                <a:ea typeface="Meiryo UI"/>
                <a:cs typeface="+mn-lt"/>
              </a:rPr>
              <a:t>　</a:t>
            </a:r>
            <a:r>
              <a:rPr lang="en-US" altLang="ja-JP" sz="800" b="1" dirty="0">
                <a:solidFill>
                  <a:srgbClr val="00B0F0"/>
                </a:solidFill>
                <a:latin typeface="Meiryo UI"/>
                <a:ea typeface="Meiryo UI"/>
                <a:cs typeface="+mn-lt"/>
              </a:rPr>
              <a:t>IoP</a:t>
            </a:r>
            <a:r>
              <a:rPr lang="ja-JP" altLang="en-US" sz="800" b="1" dirty="0">
                <a:solidFill>
                  <a:srgbClr val="00B0F0"/>
                </a:solidFill>
                <a:latin typeface="Meiryo UI"/>
                <a:ea typeface="Meiryo UI"/>
                <a:cs typeface="+mn-lt"/>
              </a:rPr>
              <a:t>作物部会</a:t>
            </a:r>
            <a:endParaRPr lang="en-US" altLang="ja-JP" sz="700" b="1" dirty="0">
              <a:solidFill>
                <a:srgbClr val="00B0F0"/>
              </a:solidFill>
              <a:latin typeface="Meiryo UI"/>
              <a:ea typeface="Meiryo UI"/>
              <a:cs typeface="+mn-lt"/>
            </a:endParaRPr>
          </a:p>
          <a:p>
            <a:pPr algn="l">
              <a:defRPr lang="ja-JP" altLang="en-US"/>
            </a:pPr>
            <a:r>
              <a:rPr lang="ja-JP" altLang="en-US" sz="700" b="0" dirty="0">
                <a:latin typeface="Meiryo UI"/>
                <a:ea typeface="Meiryo UI"/>
                <a:cs typeface="+mn-lt"/>
              </a:rPr>
              <a:t>　</a:t>
            </a:r>
            <a:r>
              <a:rPr lang="en-US" altLang="ja-JP" sz="700" b="0" dirty="0">
                <a:latin typeface="Meiryo UI"/>
                <a:ea typeface="Meiryo UI"/>
                <a:cs typeface="+mn-lt"/>
              </a:rPr>
              <a:t>IoP</a:t>
            </a:r>
            <a:r>
              <a:rPr lang="ja-JP" altLang="en-US" sz="700" b="0" dirty="0">
                <a:latin typeface="Meiryo UI"/>
                <a:ea typeface="Meiryo UI"/>
                <a:cs typeface="+mn-lt"/>
              </a:rPr>
              <a:t>研究開発技術の現場検証・改善</a:t>
            </a:r>
            <a:endParaRPr>
              <a:latin typeface="Meiryo UI"/>
              <a:ea typeface="Meiryo UI"/>
            </a:endParaRPr>
          </a:p>
        </p:txBody>
      </p:sp>
      <p:sp>
        <p:nvSpPr>
          <p:cNvPr id="1402" name="直線 169"/>
          <p:cNvSpPr/>
          <p:nvPr/>
        </p:nvSpPr>
        <p:spPr>
          <a:xfrm flipH="1">
            <a:off x="391511" y="6308231"/>
            <a:ext cx="0" cy="312913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403" name="直線 181"/>
          <p:cNvSpPr/>
          <p:nvPr/>
        </p:nvSpPr>
        <p:spPr>
          <a:xfrm>
            <a:off x="382711" y="6620610"/>
            <a:ext cx="87942" cy="2942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404" name="直線 181"/>
          <p:cNvSpPr/>
          <p:nvPr/>
        </p:nvSpPr>
        <p:spPr>
          <a:xfrm flipV="1">
            <a:off x="389683" y="6313943"/>
            <a:ext cx="80971" cy="2942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405" name="直線 181"/>
          <p:cNvSpPr/>
          <p:nvPr/>
        </p:nvSpPr>
        <p:spPr>
          <a:xfrm>
            <a:off x="2038611" y="6646672"/>
            <a:ext cx="101825" cy="2002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406" name="左大かっこ 14"/>
          <p:cNvSpPr/>
          <p:nvPr/>
        </p:nvSpPr>
        <p:spPr>
          <a:xfrm>
            <a:off x="4330356" y="5668123"/>
            <a:ext cx="92555" cy="1085840"/>
          </a:xfrm>
          <a:prstGeom prst="leftBracket">
            <a:avLst>
              <a:gd name="adj" fmla="val 0"/>
            </a:avLst>
          </a:prstGeom>
          <a:ln w="952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/>
              <a:ea typeface="Meiryo UI"/>
            </a:endParaRPr>
          </a:p>
        </p:txBody>
      </p:sp>
      <p:sp>
        <p:nvSpPr>
          <p:cNvPr id="1407" name="テキスト ボックス 139"/>
          <p:cNvSpPr txBox="1"/>
          <p:nvPr/>
        </p:nvSpPr>
        <p:spPr>
          <a:xfrm>
            <a:off x="2110957" y="6116049"/>
            <a:ext cx="1328342" cy="706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Meiryo UI"/>
                <a:ea typeface="Meiryo UI"/>
              </a:rPr>
              <a:t>・</a:t>
            </a:r>
            <a:r>
              <a:rPr lang="en-US" altLang="ja-JP" sz="800" dirty="0">
                <a:latin typeface="Meiryo UI"/>
                <a:ea typeface="Meiryo UI"/>
              </a:rPr>
              <a:t>IoP</a:t>
            </a:r>
            <a:r>
              <a:rPr lang="ja-JP" altLang="en-US" sz="800" dirty="0">
                <a:latin typeface="Meiryo UI"/>
                <a:ea typeface="Meiryo UI"/>
              </a:rPr>
              <a:t>ニラ</a:t>
            </a:r>
            <a:r>
              <a:rPr lang="en-US" altLang="ja-JP" sz="800" dirty="0">
                <a:latin typeface="Meiryo UI"/>
                <a:ea typeface="Meiryo UI"/>
              </a:rPr>
              <a:t>WG</a:t>
            </a:r>
            <a:endParaRPr>
              <a:latin typeface="Meiryo UI"/>
              <a:ea typeface="Meiryo UI"/>
            </a:endParaRPr>
          </a:p>
          <a:p>
            <a:r>
              <a:rPr kumimoji="1" lang="ja-JP" altLang="en-US" sz="800" dirty="0">
                <a:latin typeface="Meiryo UI"/>
                <a:ea typeface="Meiryo UI"/>
              </a:rPr>
              <a:t>・</a:t>
            </a:r>
            <a:r>
              <a:rPr kumimoji="1" lang="en-US" altLang="ja-JP" sz="800" dirty="0">
                <a:latin typeface="Meiryo UI"/>
                <a:ea typeface="Meiryo UI"/>
              </a:rPr>
              <a:t>IoP</a:t>
            </a:r>
            <a:r>
              <a:rPr kumimoji="1" lang="ja-JP" altLang="en-US" sz="800" dirty="0">
                <a:latin typeface="Meiryo UI"/>
                <a:ea typeface="Meiryo UI"/>
              </a:rPr>
              <a:t>ナス</a:t>
            </a:r>
            <a:r>
              <a:rPr kumimoji="1" lang="en-US" altLang="ja-JP" sz="800" dirty="0">
                <a:latin typeface="Meiryo UI"/>
                <a:ea typeface="Meiryo UI"/>
              </a:rPr>
              <a:t>WG</a:t>
            </a:r>
            <a:endParaRPr>
              <a:latin typeface="Meiryo UI"/>
              <a:ea typeface="Meiryo UI"/>
            </a:endParaRPr>
          </a:p>
          <a:p>
            <a:r>
              <a:rPr lang="ja-JP" altLang="en-US" sz="800" dirty="0">
                <a:latin typeface="Meiryo UI"/>
                <a:ea typeface="Meiryo UI"/>
              </a:rPr>
              <a:t>・</a:t>
            </a:r>
            <a:r>
              <a:rPr lang="en-US" altLang="ja-JP" sz="800" dirty="0">
                <a:latin typeface="Meiryo UI"/>
                <a:ea typeface="Meiryo UI"/>
              </a:rPr>
              <a:t>IoP</a:t>
            </a:r>
            <a:r>
              <a:rPr lang="ja-JP" altLang="en-US" sz="800" dirty="0">
                <a:latin typeface="Meiryo UI"/>
                <a:ea typeface="Meiryo UI"/>
              </a:rPr>
              <a:t>トマト</a:t>
            </a:r>
            <a:r>
              <a:rPr lang="en-US" altLang="ja-JP" sz="800" dirty="0">
                <a:latin typeface="Meiryo UI"/>
                <a:ea typeface="Meiryo UI"/>
              </a:rPr>
              <a:t>WG</a:t>
            </a:r>
            <a:endParaRPr>
              <a:latin typeface="Meiryo UI"/>
              <a:ea typeface="Meiryo UI"/>
            </a:endParaRPr>
          </a:p>
          <a:p>
            <a:r>
              <a:rPr kumimoji="1" lang="ja-JP" altLang="en-US" sz="800" dirty="0">
                <a:latin typeface="Meiryo UI"/>
                <a:ea typeface="Meiryo UI"/>
              </a:rPr>
              <a:t>・</a:t>
            </a:r>
            <a:r>
              <a:rPr kumimoji="1" lang="en-US" altLang="ja-JP" sz="800" dirty="0">
                <a:latin typeface="Meiryo UI"/>
                <a:ea typeface="Meiryo UI"/>
              </a:rPr>
              <a:t>IoP</a:t>
            </a:r>
            <a:r>
              <a:rPr lang="ja-JP" altLang="en-US" sz="800" dirty="0">
                <a:latin typeface="Meiryo UI"/>
                <a:ea typeface="Meiryo UI"/>
              </a:rPr>
              <a:t>キュウリ</a:t>
            </a:r>
            <a:r>
              <a:rPr lang="en-US" altLang="ja-JP" sz="800" dirty="0">
                <a:latin typeface="Meiryo UI"/>
                <a:ea typeface="Meiryo UI"/>
              </a:rPr>
              <a:t>WG</a:t>
            </a:r>
            <a:endParaRPr>
              <a:latin typeface="Meiryo UI"/>
              <a:ea typeface="Meiryo UI"/>
            </a:endParaRPr>
          </a:p>
          <a:p>
            <a:r>
              <a:rPr kumimoji="1" lang="ja-JP" altLang="en-US" sz="800" dirty="0">
                <a:latin typeface="Meiryo UI"/>
                <a:ea typeface="Meiryo UI"/>
              </a:rPr>
              <a:t>・</a:t>
            </a:r>
            <a:r>
              <a:rPr kumimoji="1" lang="en-US" altLang="ja-JP" sz="800" dirty="0">
                <a:latin typeface="Meiryo UI"/>
                <a:ea typeface="Meiryo UI"/>
              </a:rPr>
              <a:t>IoP</a:t>
            </a:r>
            <a:r>
              <a:rPr kumimoji="1" lang="ja-JP" altLang="en-US" sz="800" dirty="0">
                <a:latin typeface="Meiryo UI"/>
                <a:ea typeface="Meiryo UI"/>
              </a:rPr>
              <a:t>ピーマン</a:t>
            </a:r>
            <a:r>
              <a:rPr kumimoji="1" lang="en-US" altLang="ja-JP" sz="800" dirty="0">
                <a:latin typeface="Meiryo UI"/>
                <a:ea typeface="Meiryo UI"/>
              </a:rPr>
              <a:t>WG</a:t>
            </a:r>
            <a:endParaRPr kumimoji="1" lang="ja-JP" altLang="en-US" sz="800" dirty="0">
              <a:latin typeface="Meiryo UI"/>
              <a:ea typeface="Meiryo UI"/>
            </a:endParaRPr>
          </a:p>
        </p:txBody>
      </p:sp>
      <p:sp>
        <p:nvSpPr>
          <p:cNvPr id="1408" name="吹き出し: 円形 15"/>
          <p:cNvSpPr/>
          <p:nvPr/>
        </p:nvSpPr>
        <p:spPr>
          <a:xfrm>
            <a:off x="2822434" y="6164397"/>
            <a:ext cx="616607" cy="413520"/>
          </a:xfrm>
          <a:prstGeom prst="wedgeEllipseCallout">
            <a:avLst>
              <a:gd name="adj1" fmla="val -33777"/>
              <a:gd name="adj2" fmla="val 5726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7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409" name="テキスト ボックス 141"/>
          <p:cNvSpPr txBox="1"/>
          <p:nvPr/>
        </p:nvSpPr>
        <p:spPr>
          <a:xfrm>
            <a:off x="2812918" y="6206300"/>
            <a:ext cx="682534" cy="33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b="1" dirty="0">
                <a:solidFill>
                  <a:srgbClr val="FF0000"/>
                </a:solidFill>
                <a:latin typeface="Meiryo UI"/>
                <a:ea typeface="Meiryo UI"/>
              </a:rPr>
              <a:t>IoP</a:t>
            </a:r>
            <a:r>
              <a:rPr lang="ja-JP" altLang="en-US" sz="800" b="1" dirty="0">
                <a:solidFill>
                  <a:srgbClr val="FF0000"/>
                </a:solidFill>
                <a:latin typeface="Meiryo UI"/>
                <a:ea typeface="Meiryo UI"/>
              </a:rPr>
              <a:t>作目</a:t>
            </a:r>
            <a:endParaRPr lang="en-US" altLang="ja-JP" sz="800" b="1" dirty="0">
              <a:solidFill>
                <a:srgbClr val="FF0000"/>
              </a:solidFill>
              <a:latin typeface="Meiryo UI"/>
              <a:ea typeface="Meiryo UI"/>
            </a:endParaRPr>
          </a:p>
          <a:p>
            <a:r>
              <a:rPr lang="ja-JP" altLang="en-US" sz="800" b="1" dirty="0">
                <a:solidFill>
                  <a:srgbClr val="FF0000"/>
                </a:solidFill>
                <a:latin typeface="Meiryo UI"/>
                <a:ea typeface="Meiryo UI"/>
              </a:rPr>
              <a:t>　　</a:t>
            </a:r>
            <a:r>
              <a:rPr lang="en-US" altLang="ja-JP" sz="800" b="1" dirty="0">
                <a:solidFill>
                  <a:srgbClr val="FF0000"/>
                </a:solidFill>
                <a:latin typeface="Meiryo UI"/>
                <a:ea typeface="Meiryo UI"/>
              </a:rPr>
              <a:t>WG</a:t>
            </a:r>
            <a:r>
              <a:rPr lang="ja-JP" altLang="en-US" sz="800" b="1" dirty="0">
                <a:solidFill>
                  <a:srgbClr val="FF0000"/>
                </a:solidFill>
                <a:latin typeface="Meiryo UI"/>
                <a:ea typeface="Meiryo UI"/>
              </a:rPr>
              <a:t>群</a:t>
            </a:r>
            <a:endParaRPr kumimoji="1" lang="ja-JP" altLang="en-US" sz="8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410" name="四角形 189"/>
          <p:cNvSpPr/>
          <p:nvPr/>
        </p:nvSpPr>
        <p:spPr>
          <a:xfrm>
            <a:off x="3355734" y="5148087"/>
            <a:ext cx="877215" cy="360027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25714" tIns="32657" rIns="25714" bIns="32657" anchor="ctr"/>
          <a:lstStyle/>
          <a:p>
            <a:pPr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担当：高知大学</a:t>
            </a:r>
            <a:endParaRPr lang="en-US" altLang="ja-JP" sz="700" dirty="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　　　IoP共創センター</a:t>
            </a:r>
            <a:endParaRPr lang="ja-JP" altLang="en-US" sz="600" dirty="0">
              <a:latin typeface="Meiryo UI"/>
              <a:ea typeface="Meiryo UI"/>
            </a:endParaRPr>
          </a:p>
        </p:txBody>
      </p:sp>
      <p:sp>
        <p:nvSpPr>
          <p:cNvPr id="1411" name="テキスト ボックス 93"/>
          <p:cNvSpPr txBox="1"/>
          <p:nvPr/>
        </p:nvSpPr>
        <p:spPr>
          <a:xfrm>
            <a:off x="4355496" y="4730842"/>
            <a:ext cx="243581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u="sng" dirty="0">
                <a:solidFill>
                  <a:srgbClr val="FF0000"/>
                </a:solidFill>
              </a:rPr>
              <a:t>現場主義の実践的人材育成</a:t>
            </a:r>
            <a:endParaRPr lang="en-US" altLang="ja-JP" sz="900" b="1" u="sng" dirty="0">
              <a:solidFill>
                <a:srgbClr val="FF0000"/>
              </a:solidFill>
            </a:endParaRPr>
          </a:p>
          <a:p>
            <a:r>
              <a:rPr lang="en-US" altLang="ja-JP" sz="800" dirty="0"/>
              <a:t>Society5.0</a:t>
            </a:r>
            <a:r>
              <a:rPr lang="ja-JP" altLang="en-US" sz="800" dirty="0"/>
              <a:t>型農業の人材確保　</a:t>
            </a:r>
            <a:endParaRPr lang="en-US" altLang="ja-JP" sz="800" dirty="0"/>
          </a:p>
        </p:txBody>
      </p:sp>
      <p:sp>
        <p:nvSpPr>
          <p:cNvPr id="1412" name="テキスト ボックス 1"/>
          <p:cNvSpPr txBox="1"/>
          <p:nvPr/>
        </p:nvSpPr>
        <p:spPr>
          <a:xfrm>
            <a:off x="4216268" y="5284907"/>
            <a:ext cx="1104607" cy="4146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b="1" dirty="0">
                <a:latin typeface="Meiryo UI"/>
                <a:ea typeface="Meiryo UI"/>
              </a:rPr>
              <a:t>IoP</a:t>
            </a:r>
            <a:r>
              <a:rPr kumimoji="1" lang="ja-JP" altLang="en-US" sz="1050" b="1" dirty="0">
                <a:latin typeface="Meiryo UI"/>
                <a:ea typeface="Meiryo UI"/>
              </a:rPr>
              <a:t>農業研究会</a:t>
            </a:r>
            <a:endParaRPr b="1">
              <a:latin typeface="Meiryo UI"/>
              <a:ea typeface="Meiryo UI"/>
            </a:endParaRPr>
          </a:p>
          <a:p>
            <a:pPr algn="ctr"/>
            <a:r>
              <a:rPr kumimoji="1" lang="ja-JP" altLang="en-US" sz="1050" b="1" dirty="0">
                <a:latin typeface="Meiryo UI"/>
                <a:ea typeface="Meiryo UI"/>
              </a:rPr>
              <a:t>会員</a:t>
            </a:r>
            <a:endParaRPr>
              <a:latin typeface="Meiryo UI"/>
              <a:ea typeface="Meiryo UI"/>
            </a:endParaRPr>
          </a:p>
        </p:txBody>
      </p:sp>
      <p:sp>
        <p:nvSpPr>
          <p:cNvPr id="1413" name="テキスト ボックス 2"/>
          <p:cNvSpPr txBox="1"/>
          <p:nvPr/>
        </p:nvSpPr>
        <p:spPr>
          <a:xfrm>
            <a:off x="4355496" y="5666928"/>
            <a:ext cx="870569" cy="1060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Meiryo UI"/>
                <a:ea typeface="Meiryo UI"/>
              </a:rPr>
              <a:t>IoP</a:t>
            </a:r>
            <a:r>
              <a:rPr kumimoji="1" lang="ja-JP" altLang="en-US" sz="900" dirty="0">
                <a:latin typeface="Meiryo UI"/>
                <a:ea typeface="Meiryo UI"/>
              </a:rPr>
              <a:t>農家</a:t>
            </a:r>
            <a:endParaRPr kumimoji="1" lang="en-US" altLang="ja-JP" sz="900" dirty="0">
              <a:latin typeface="Meiryo UI"/>
              <a:ea typeface="Meiryo UI"/>
            </a:endParaRPr>
          </a:p>
          <a:p>
            <a:r>
              <a:rPr lang="en-US" altLang="ja-JP" sz="900" dirty="0">
                <a:latin typeface="Meiryo UI"/>
                <a:ea typeface="Meiryo UI"/>
              </a:rPr>
              <a:t>IoP</a:t>
            </a:r>
            <a:r>
              <a:rPr lang="ja-JP" altLang="en-US" sz="900" dirty="0">
                <a:latin typeface="Meiryo UI"/>
                <a:ea typeface="Meiryo UI"/>
              </a:rPr>
              <a:t>普及員</a:t>
            </a:r>
            <a:endParaRPr lang="en-US" altLang="ja-JP" sz="900" dirty="0">
              <a:latin typeface="Meiryo UI"/>
              <a:ea typeface="Meiryo UI"/>
            </a:endParaRPr>
          </a:p>
          <a:p>
            <a:r>
              <a:rPr lang="ja-JP" altLang="en-US" sz="900" dirty="0">
                <a:latin typeface="Meiryo UI"/>
                <a:ea typeface="Meiryo UI"/>
              </a:rPr>
              <a:t>　　・JA指導員</a:t>
            </a:r>
            <a:endParaRPr>
              <a:latin typeface="Meiryo UI"/>
              <a:ea typeface="Meiryo UI"/>
            </a:endParaRPr>
          </a:p>
          <a:p>
            <a:r>
              <a:rPr lang="en-US" altLang="ja-JP" sz="900" dirty="0">
                <a:latin typeface="Meiryo UI"/>
                <a:ea typeface="Meiryo UI"/>
              </a:rPr>
              <a:t>IoP</a:t>
            </a:r>
            <a:r>
              <a:rPr lang="ja-JP" altLang="en-US" sz="900" dirty="0">
                <a:latin typeface="Meiryo UI"/>
                <a:ea typeface="Meiryo UI"/>
              </a:rPr>
              <a:t>志望学生</a:t>
            </a:r>
            <a:endParaRPr lang="en-US" altLang="ja-JP" sz="900" dirty="0">
              <a:latin typeface="Meiryo UI"/>
              <a:ea typeface="Meiryo UI"/>
            </a:endParaRPr>
          </a:p>
          <a:p>
            <a:r>
              <a:rPr kumimoji="1" lang="en-US" altLang="ja-JP" sz="900" dirty="0">
                <a:latin typeface="Meiryo UI"/>
                <a:ea typeface="Meiryo UI"/>
              </a:rPr>
              <a:t>IoP</a:t>
            </a:r>
            <a:r>
              <a:rPr kumimoji="1" lang="ja-JP" altLang="en-US" sz="900" dirty="0">
                <a:latin typeface="Meiryo UI"/>
                <a:ea typeface="Meiryo UI"/>
              </a:rPr>
              <a:t>技術者</a:t>
            </a:r>
            <a:endParaRPr kumimoji="1" lang="en-US" altLang="ja-JP" sz="900" dirty="0">
              <a:latin typeface="Meiryo UI"/>
              <a:ea typeface="Meiryo UI"/>
            </a:endParaRPr>
          </a:p>
          <a:p>
            <a:r>
              <a:rPr lang="en-US" altLang="ja-JP" sz="900" dirty="0">
                <a:latin typeface="Meiryo UI"/>
                <a:ea typeface="Meiryo UI"/>
              </a:rPr>
              <a:t>IoP</a:t>
            </a:r>
            <a:r>
              <a:rPr lang="ja-JP" altLang="en-US" sz="900" dirty="0">
                <a:latin typeface="Meiryo UI"/>
                <a:ea typeface="Meiryo UI"/>
              </a:rPr>
              <a:t>研究者</a:t>
            </a:r>
            <a:endParaRPr lang="en-US" altLang="ja-JP" sz="900" dirty="0">
              <a:latin typeface="Meiryo UI"/>
              <a:ea typeface="Meiryo UI"/>
            </a:endParaRPr>
          </a:p>
          <a:p>
            <a:r>
              <a:rPr kumimoji="1" lang="en-US" altLang="ja-JP" sz="900" dirty="0">
                <a:latin typeface="Meiryo UI"/>
                <a:ea typeface="Meiryo UI"/>
              </a:rPr>
              <a:t>IoP</a:t>
            </a:r>
            <a:r>
              <a:rPr kumimoji="1" lang="ja-JP" altLang="en-US" sz="900" dirty="0">
                <a:latin typeface="Meiryo UI"/>
                <a:ea typeface="Meiryo UI"/>
              </a:rPr>
              <a:t>企業</a:t>
            </a:r>
            <a:endParaRPr kumimoji="1" lang="en-US" altLang="ja-JP" sz="1200" dirty="0">
              <a:latin typeface="Meiryo UI"/>
              <a:ea typeface="Meiryo UI"/>
            </a:endParaRPr>
          </a:p>
        </p:txBody>
      </p:sp>
      <p:sp>
        <p:nvSpPr>
          <p:cNvPr id="1414" name="テキスト ボックス 3"/>
          <p:cNvSpPr txBox="1"/>
          <p:nvPr/>
        </p:nvSpPr>
        <p:spPr>
          <a:xfrm>
            <a:off x="1020071" y="4508639"/>
            <a:ext cx="336768" cy="5936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00" dirty="0">
                <a:latin typeface="Meiryo UI"/>
                <a:ea typeface="Meiryo UI"/>
              </a:rPr>
              <a:t>双方向</a:t>
            </a:r>
            <a:endParaRPr>
              <a:latin typeface="Meiryo UI"/>
              <a:ea typeface="Meiryo UI"/>
            </a:endParaRPr>
          </a:p>
        </p:txBody>
      </p:sp>
      <p:sp>
        <p:nvSpPr>
          <p:cNvPr id="1415" name="テキスト ボックス 97"/>
          <p:cNvSpPr txBox="1"/>
          <p:nvPr/>
        </p:nvSpPr>
        <p:spPr>
          <a:xfrm>
            <a:off x="4045606" y="4669145"/>
            <a:ext cx="336768" cy="4761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000" dirty="0">
                <a:latin typeface="Meiryo UI"/>
                <a:ea typeface="Meiryo UI"/>
              </a:rPr>
              <a:t>双方向</a:t>
            </a:r>
            <a:endParaRPr>
              <a:latin typeface="Meiryo UI"/>
              <a:ea typeface="Meiryo UI"/>
            </a:endParaRPr>
          </a:p>
        </p:txBody>
      </p:sp>
      <p:sp>
        <p:nvSpPr>
          <p:cNvPr id="1416" name="テキスト ボックス 6"/>
          <p:cNvSpPr txBox="1"/>
          <p:nvPr/>
        </p:nvSpPr>
        <p:spPr>
          <a:xfrm>
            <a:off x="3509876" y="6259262"/>
            <a:ext cx="869707" cy="583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現場の声を</a:t>
            </a:r>
            <a:endParaRPr>
              <a:latin typeface="Meiryo UI"/>
              <a:ea typeface="Meiryo UI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ダイレクトに</a:t>
            </a:r>
            <a:endParaRPr>
              <a:latin typeface="Meiryo UI"/>
              <a:ea typeface="Meiryo UI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教育研究現場</a:t>
            </a:r>
            <a:endParaRPr>
              <a:latin typeface="Meiryo UI"/>
              <a:ea typeface="Meiryo UI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に接続</a:t>
            </a:r>
            <a:endParaRPr>
              <a:latin typeface="Meiryo UI"/>
              <a:ea typeface="Meiryo UI"/>
            </a:endParaRPr>
          </a:p>
        </p:txBody>
      </p:sp>
      <p:sp>
        <p:nvSpPr>
          <p:cNvPr id="1417" name="正方形/長方形 4"/>
          <p:cNvSpPr/>
          <p:nvPr/>
        </p:nvSpPr>
        <p:spPr>
          <a:xfrm>
            <a:off x="2147682" y="6150928"/>
            <a:ext cx="1328342" cy="63624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/>
              <a:ea typeface="Meiryo UI"/>
            </a:endParaRPr>
          </a:p>
        </p:txBody>
      </p:sp>
      <p:sp>
        <p:nvSpPr>
          <p:cNvPr id="1418" name="テキスト 1244"/>
          <p:cNvSpPr txBox="1"/>
          <p:nvPr/>
        </p:nvSpPr>
        <p:spPr>
          <a:xfrm>
            <a:off x="8314874" y="5346076"/>
            <a:ext cx="1490089" cy="10609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900" dirty="0">
                <a:solidFill>
                  <a:srgbClr val="FF0000"/>
                </a:solidFill>
                <a:latin typeface="Meiryo UI"/>
                <a:ea typeface="Meiryo UI"/>
              </a:rPr>
              <a:t>早稲田大(R4～予定） </a:t>
            </a:r>
            <a:endParaRPr>
              <a:solidFill>
                <a:srgbClr val="FF0000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900" dirty="0">
                <a:solidFill>
                  <a:srgbClr val="FF0000"/>
                </a:solidFill>
                <a:latin typeface="Meiryo UI"/>
                <a:ea typeface="Meiryo UI"/>
              </a:rPr>
              <a:t>　教授　関根　泰氏</a:t>
            </a:r>
            <a:endParaRPr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900" dirty="0">
                <a:solidFill>
                  <a:srgbClr val="FF0000"/>
                </a:solidFill>
                <a:latin typeface="Meiryo UI"/>
                <a:ea typeface="Meiryo UI"/>
              </a:rPr>
              <a:t>地球研(R5～予定)　</a:t>
            </a:r>
            <a:endParaRPr>
              <a:solidFill>
                <a:srgbClr val="FF0000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900" dirty="0">
                <a:solidFill>
                  <a:srgbClr val="FF0000"/>
                </a:solidFill>
                <a:latin typeface="Meiryo UI"/>
                <a:ea typeface="Meiryo UI"/>
              </a:rPr>
              <a:t>　　　　　林健太郎氏</a:t>
            </a:r>
            <a:endParaRPr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900" dirty="0">
                <a:solidFill>
                  <a:srgbClr val="FF0000"/>
                </a:solidFill>
                <a:latin typeface="Meiryo UI"/>
                <a:ea typeface="Meiryo UI"/>
              </a:rPr>
              <a:t>ﾜｰﾍﾆﾝｹﾞﾝ大</a:t>
            </a:r>
            <a:endParaRPr>
              <a:solidFill>
                <a:srgbClr val="FF0000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900" dirty="0">
                <a:solidFill>
                  <a:srgbClr val="FF0000"/>
                </a:solidFill>
                <a:latin typeface="Meiryo UI"/>
                <a:ea typeface="Meiryo UI"/>
              </a:rPr>
              <a:t>　　　(R4.8客員教授へ)</a:t>
            </a:r>
            <a:endParaRPr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900" dirty="0">
                <a:solidFill>
                  <a:srgbClr val="FF0000"/>
                </a:solidFill>
                <a:latin typeface="Meiryo UI"/>
                <a:ea typeface="Meiryo UI"/>
              </a:rPr>
              <a:t>　教授　Jos </a:t>
            </a:r>
            <a:r>
              <a:rPr lang="en-US" altLang="ja-JP" sz="900" dirty="0" err="1">
                <a:solidFill>
                  <a:srgbClr val="FF0000"/>
                </a:solidFill>
                <a:latin typeface="Meiryo UI"/>
                <a:ea typeface="Meiryo UI"/>
              </a:rPr>
              <a:t>Verstegen氏</a:t>
            </a:r>
            <a:endParaRPr lang="ja-JP" altLang="en-US" sz="9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419" name="テキスト 2430"/>
          <p:cNvSpPr txBox="1"/>
          <p:nvPr/>
        </p:nvSpPr>
        <p:spPr>
          <a:xfrm>
            <a:off x="2176318" y="1397000"/>
            <a:ext cx="695841" cy="245328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1000" b="1">
                <a:solidFill>
                  <a:schemeClr val="bg1"/>
                </a:solidFill>
                <a:latin typeface="Meiryo UI"/>
                <a:ea typeface="Meiryo UI"/>
              </a:rPr>
              <a:t>専門部会</a:t>
            </a:r>
            <a:endParaRPr lang="ja-JP" altLang="en-US" b="1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420" name="図形 2704"/>
          <p:cNvSpPr/>
          <p:nvPr/>
        </p:nvSpPr>
        <p:spPr>
          <a:xfrm>
            <a:off x="3494617" y="6165850"/>
            <a:ext cx="800082" cy="14954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>
              <a:latin typeface="Meiryo UI"/>
              <a:ea typeface="Meiryo UI"/>
            </a:endParaRPr>
          </a:p>
        </p:txBody>
      </p:sp>
      <p:grpSp>
        <p:nvGrpSpPr>
          <p:cNvPr id="1421" name="グループ化 2705"/>
          <p:cNvGrpSpPr/>
          <p:nvPr/>
        </p:nvGrpSpPr>
        <p:grpSpPr>
          <a:xfrm>
            <a:off x="426683" y="4879640"/>
            <a:ext cx="744032" cy="253915"/>
            <a:chOff x="4763059" y="2918230"/>
            <a:chExt cx="488479" cy="194003"/>
          </a:xfrm>
        </p:grpSpPr>
        <p:sp>
          <p:nvSpPr>
            <p:cNvPr id="1422" name="正方形/長方形 82"/>
            <p:cNvSpPr>
              <a:spLocks noChangeArrowheads="1"/>
            </p:cNvSpPr>
            <p:nvPr/>
          </p:nvSpPr>
          <p:spPr>
            <a:xfrm>
              <a:off x="4808985" y="2931694"/>
              <a:ext cx="358307" cy="151026"/>
            </a:xfrm>
            <a:prstGeom prst="rect">
              <a:avLst/>
            </a:prstGeom>
            <a:solidFill>
              <a:srgbClr val="FF0000"/>
            </a:solidFill>
            <a:ln cap="flat"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 anchor="ctr"/>
            <a:lstStyle/>
            <a:p>
              <a:pPr algn="ctr" fontAlgn="base" latinLnBrk="0"/>
              <a:endParaRPr lang="ja-JP" altLang="en-US" sz="2400">
                <a:solidFill>
                  <a:srgbClr val="FFFFFF"/>
                </a:solidFill>
                <a:effectLst/>
                <a:latin typeface="Meiryo UI"/>
                <a:ea typeface="Meiryo UI"/>
              </a:endParaRPr>
            </a:p>
          </p:txBody>
        </p:sp>
        <p:sp>
          <p:nvSpPr>
            <p:cNvPr id="1423" name="テキスト ボックス 83"/>
            <p:cNvSpPr>
              <a:spLocks noChangeArrowheads="1"/>
            </p:cNvSpPr>
            <p:nvPr/>
          </p:nvSpPr>
          <p:spPr>
            <a:xfrm>
              <a:off x="4763059" y="2918230"/>
              <a:ext cx="488479" cy="187442"/>
            </a:xfrm>
            <a:prstGeom prst="rect">
              <a:avLst/>
            </a:prstGeom>
            <a:noFill/>
            <a:ln cap="flat"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>
              <a:spAutoFit/>
            </a:bodyPr>
            <a:lstStyle/>
            <a:p>
              <a:pPr fontAlgn="base"/>
              <a:r>
                <a:rPr lang="ja-JP" altLang="en-US" sz="1000" b="1" dirty="0">
                  <a:solidFill>
                    <a:schemeClr val="bg1"/>
                  </a:solidFill>
                  <a:effectLst/>
                  <a:latin typeface="Meiryo UI"/>
                  <a:ea typeface="Meiryo UI"/>
                </a:rPr>
                <a:t>展開枠</a:t>
              </a:r>
              <a:endParaRPr>
                <a:latin typeface="Meiryo UI"/>
                <a:ea typeface="Meiryo UI"/>
              </a:endParaRPr>
            </a:p>
          </p:txBody>
        </p:sp>
      </p:grpSp>
      <p:grpSp>
        <p:nvGrpSpPr>
          <p:cNvPr id="1424" name="グループ化 2708"/>
          <p:cNvGrpSpPr/>
          <p:nvPr/>
        </p:nvGrpSpPr>
        <p:grpSpPr>
          <a:xfrm>
            <a:off x="2240630" y="2638463"/>
            <a:ext cx="744032" cy="253915"/>
            <a:chOff x="4763059" y="2918230"/>
            <a:chExt cx="488479" cy="194003"/>
          </a:xfrm>
        </p:grpSpPr>
        <p:sp>
          <p:nvSpPr>
            <p:cNvPr id="1425" name="正方形/長方形 82"/>
            <p:cNvSpPr>
              <a:spLocks noChangeArrowheads="1"/>
            </p:cNvSpPr>
            <p:nvPr/>
          </p:nvSpPr>
          <p:spPr>
            <a:xfrm>
              <a:off x="4808985" y="2931694"/>
              <a:ext cx="358307" cy="151026"/>
            </a:xfrm>
            <a:prstGeom prst="rect">
              <a:avLst/>
            </a:prstGeom>
            <a:solidFill>
              <a:srgbClr val="FF0000"/>
            </a:solidFill>
            <a:ln cap="flat"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 anchor="ctr"/>
            <a:lstStyle/>
            <a:p>
              <a:pPr algn="ctr" fontAlgn="base" latinLnBrk="0"/>
              <a:endParaRPr lang="ja-JP" altLang="en-US" sz="2400">
                <a:solidFill>
                  <a:srgbClr val="FFFFFF"/>
                </a:solidFill>
                <a:effectLst/>
              </a:endParaRPr>
            </a:p>
          </p:txBody>
        </p:sp>
        <p:sp>
          <p:nvSpPr>
            <p:cNvPr id="1426" name="テキスト ボックス 83"/>
            <p:cNvSpPr>
              <a:spLocks noChangeArrowheads="1"/>
            </p:cNvSpPr>
            <p:nvPr/>
          </p:nvSpPr>
          <p:spPr>
            <a:xfrm>
              <a:off x="4763059" y="2918230"/>
              <a:ext cx="488479" cy="187442"/>
            </a:xfrm>
            <a:prstGeom prst="rect">
              <a:avLst/>
            </a:prstGeom>
            <a:noFill/>
            <a:ln cap="flat"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>
              <a:spAutoFit/>
            </a:bodyPr>
            <a:lstStyle/>
            <a:p>
              <a:pPr fontAlgn="base"/>
              <a:r>
                <a:rPr lang="ja-JP" altLang="en-US" sz="1000" b="1" dirty="0">
                  <a:solidFill>
                    <a:schemeClr val="bg1"/>
                  </a:solidFill>
                  <a:effectLst/>
                </a:rPr>
                <a:t>展開枠</a:t>
              </a:r>
            </a:p>
          </p:txBody>
        </p:sp>
      </p:grpSp>
      <p:grpSp>
        <p:nvGrpSpPr>
          <p:cNvPr id="1427" name="グループ化 2713"/>
          <p:cNvGrpSpPr/>
          <p:nvPr/>
        </p:nvGrpSpPr>
        <p:grpSpPr>
          <a:xfrm>
            <a:off x="8290735" y="5156693"/>
            <a:ext cx="744032" cy="253915"/>
            <a:chOff x="4763059" y="2918230"/>
            <a:chExt cx="488479" cy="194003"/>
          </a:xfrm>
        </p:grpSpPr>
        <p:sp>
          <p:nvSpPr>
            <p:cNvPr id="1428" name="正方形/長方形 82"/>
            <p:cNvSpPr>
              <a:spLocks noChangeArrowheads="1"/>
            </p:cNvSpPr>
            <p:nvPr/>
          </p:nvSpPr>
          <p:spPr>
            <a:xfrm>
              <a:off x="4808985" y="2931694"/>
              <a:ext cx="358307" cy="151026"/>
            </a:xfrm>
            <a:prstGeom prst="rect">
              <a:avLst/>
            </a:prstGeom>
            <a:solidFill>
              <a:srgbClr val="FF0000"/>
            </a:solidFill>
            <a:ln cap="flat"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 anchor="ctr"/>
            <a:lstStyle/>
            <a:p>
              <a:pPr algn="ctr" fontAlgn="base" latinLnBrk="0"/>
              <a:endParaRPr lang="ja-JP" altLang="en-US" sz="2400">
                <a:solidFill>
                  <a:srgbClr val="FFFFFF"/>
                </a:solidFill>
                <a:effectLst/>
              </a:endParaRPr>
            </a:p>
          </p:txBody>
        </p:sp>
        <p:sp>
          <p:nvSpPr>
            <p:cNvPr id="1429" name="テキスト ボックス 83"/>
            <p:cNvSpPr>
              <a:spLocks noChangeArrowheads="1"/>
            </p:cNvSpPr>
            <p:nvPr/>
          </p:nvSpPr>
          <p:spPr>
            <a:xfrm>
              <a:off x="4763059" y="2918230"/>
              <a:ext cx="488479" cy="187442"/>
            </a:xfrm>
            <a:prstGeom prst="rect">
              <a:avLst/>
            </a:prstGeom>
            <a:noFill/>
            <a:ln cap="flat"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>
              <a:spAutoFit/>
            </a:bodyPr>
            <a:lstStyle/>
            <a:p>
              <a:pPr fontAlgn="base"/>
              <a:r>
                <a:rPr lang="ja-JP" altLang="en-US" sz="1000" b="1" dirty="0">
                  <a:solidFill>
                    <a:schemeClr val="bg1"/>
                  </a:solidFill>
                  <a:effectLst/>
                </a:rPr>
                <a:t>展開枠</a:t>
              </a:r>
            </a:p>
          </p:txBody>
        </p:sp>
      </p:grpSp>
      <p:sp>
        <p:nvSpPr>
          <p:cNvPr id="1430" name="図形 881"/>
          <p:cNvSpPr/>
          <p:nvPr/>
        </p:nvSpPr>
        <p:spPr>
          <a:xfrm>
            <a:off x="6753000" y="1601991"/>
            <a:ext cx="3110281" cy="3483498"/>
          </a:xfrm>
          <a:prstGeom prst="roundRect">
            <a:avLst>
              <a:gd name="adj" fmla="val 6888"/>
            </a:avLst>
          </a:prstGeom>
          <a:noFill/>
          <a:ln w="34925" cap="flat" cmpd="sng" algn="ctr">
            <a:solidFill>
              <a:srgbClr val="7030A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431" name="テキスト 882"/>
          <p:cNvSpPr txBox="1"/>
          <p:nvPr/>
        </p:nvSpPr>
        <p:spPr>
          <a:xfrm>
            <a:off x="7988389" y="1352463"/>
            <a:ext cx="1179948" cy="306884"/>
          </a:xfrm>
          <a:prstGeom prst="rect">
            <a:avLst/>
          </a:prstGeom>
          <a:solidFill>
            <a:srgbClr val="FFFF00"/>
          </a:solidFill>
          <a:ln w="12700"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1400" b="1">
                <a:solidFill>
                  <a:srgbClr val="7030A0"/>
                </a:solidFill>
                <a:latin typeface="Meiryo UI"/>
                <a:ea typeface="Meiryo UI"/>
              </a:rPr>
              <a:t>体制を見直し</a:t>
            </a:r>
            <a:endParaRPr lang="ja-JP" altLang="en-US" b="1">
              <a:solidFill>
                <a:srgbClr val="7030A0"/>
              </a:solidFill>
              <a:latin typeface="Meiryo UI"/>
              <a:ea typeface="Meiryo UI"/>
            </a:endParaRPr>
          </a:p>
        </p:txBody>
      </p:sp>
      <p:sp>
        <p:nvSpPr>
          <p:cNvPr id="1432" name="図形 181"/>
          <p:cNvSpPr/>
          <p:nvPr/>
        </p:nvSpPr>
        <p:spPr>
          <a:xfrm rot="8959818">
            <a:off x="6801374" y="1453478"/>
            <a:ext cx="734026" cy="226033"/>
          </a:xfrm>
          <a:prstGeom prst="homePlate">
            <a:avLst>
              <a:gd name="adj" fmla="val 52655"/>
            </a:avLst>
          </a:prstGeom>
          <a:solidFill>
            <a:srgbClr val="00801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035" tIns="34017" rIns="68035" bIns="34017" anchor="ctr"/>
          <a:lstStyle/>
          <a:p>
            <a:pPr algn="ctr">
              <a:defRPr lang="ja-JP" altLang="en-US"/>
            </a:pPr>
            <a:endParaRPr lang="ja-JP" altLang="en-US" sz="700" b="1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433" name="テキスト ボックス 100"/>
          <p:cNvSpPr txBox="1"/>
          <p:nvPr/>
        </p:nvSpPr>
        <p:spPr>
          <a:xfrm rot="19658199">
            <a:off x="6885816" y="1404276"/>
            <a:ext cx="644545" cy="2299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Meiryo UI"/>
                <a:ea typeface="Meiryo UI"/>
              </a:rPr>
              <a:t>産業振興</a:t>
            </a:r>
            <a:endParaRPr>
              <a:latin typeface="Meiryo UI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153757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図形 196"/>
          <p:cNvSpPr/>
          <p:nvPr/>
        </p:nvSpPr>
        <p:spPr>
          <a:xfrm>
            <a:off x="67583" y="5064540"/>
            <a:ext cx="4881434" cy="1764325"/>
          </a:xfrm>
          <a:prstGeom prst="roundRect">
            <a:avLst>
              <a:gd name="adj" fmla="val 409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/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25714" tIns="25714" rIns="25714" bIns="25714" anchor="t" anchorCtr="0"/>
          <a:lstStyle/>
          <a:p>
            <a:pPr>
              <a:defRPr lang="ja-JP" altLang="en-US"/>
            </a:pPr>
            <a:r>
              <a:rPr lang="ja-JP" altLang="en-US" sz="900" b="1" dirty="0">
                <a:solidFill>
                  <a:schemeClr val="tx1"/>
                </a:solidFill>
                <a:latin typeface="Meiryo UI"/>
                <a:ea typeface="Meiryo UI"/>
              </a:rPr>
              <a:t>④IoP農業研究会</a:t>
            </a:r>
            <a:r>
              <a:rPr lang="ja-JP" altLang="en-US" sz="900" b="1" dirty="0">
                <a:solidFill>
                  <a:srgbClr val="FF0000"/>
                </a:solidFill>
                <a:latin typeface="Meiryo UI"/>
                <a:ea typeface="Meiryo UI"/>
              </a:rPr>
              <a:t>(R4)</a:t>
            </a:r>
            <a:r>
              <a:rPr lang="ja-JP" altLang="en-US" sz="800" b="0" dirty="0">
                <a:solidFill>
                  <a:schemeClr val="tx1"/>
                </a:solidFill>
                <a:latin typeface="Meiryo UI"/>
                <a:ea typeface="Meiryo UI"/>
              </a:rPr>
              <a:t>［農業現場の課題解決プラットフォーム］</a:t>
            </a:r>
            <a:endParaRPr lang="ja-JP" altLang="en-US" sz="700" b="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endParaRPr lang="ja-JP" altLang="en-US" sz="7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endParaRPr lang="ja-JP" altLang="en-US" sz="700" b="1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83" name="タイトル 347"/>
          <p:cNvSpPr/>
          <p:nvPr/>
        </p:nvSpPr>
        <p:spPr>
          <a:xfrm>
            <a:off x="-3630" y="-7657"/>
            <a:ext cx="9906000" cy="364294"/>
          </a:xfrm>
          <a:prstGeom prst="rect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Meiryo UI"/>
                <a:ea typeface="Meiryo UI"/>
              </a:rPr>
              <a:t>　３－２．展開枠に向けた事業実施の推進体制（2023.4～新体制案）</a:t>
            </a:r>
            <a:endParaRPr kumimoji="1" lang="ja-JP" altLang="en-US" dirty="0">
              <a:latin typeface="Meiryo UI"/>
              <a:ea typeface="Meiryo UI"/>
            </a:endParaRPr>
          </a:p>
        </p:txBody>
      </p:sp>
      <p:sp>
        <p:nvSpPr>
          <p:cNvPr id="1184" name="直線 89"/>
          <p:cNvSpPr/>
          <p:nvPr/>
        </p:nvSpPr>
        <p:spPr>
          <a:xfrm>
            <a:off x="4603750" y="1179512"/>
            <a:ext cx="0" cy="551986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85" name="図形 12"/>
          <p:cNvSpPr/>
          <p:nvPr/>
        </p:nvSpPr>
        <p:spPr>
          <a:xfrm>
            <a:off x="109684" y="384505"/>
            <a:ext cx="8323736" cy="967958"/>
          </a:xfrm>
          <a:prstGeom prst="roundRect">
            <a:avLst/>
          </a:prstGeom>
          <a:solidFill>
            <a:srgbClr val="FFE599"/>
          </a:solidFill>
          <a:ln w="1905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endParaRPr lang="ja-JP" altLang="en-US">
              <a:latin typeface="Meiryo UI"/>
              <a:ea typeface="Meiryo UI"/>
            </a:endParaRPr>
          </a:p>
        </p:txBody>
      </p:sp>
      <p:grpSp>
        <p:nvGrpSpPr>
          <p:cNvPr id="1186" name="グループ 109"/>
          <p:cNvGrpSpPr/>
          <p:nvPr/>
        </p:nvGrpSpPr>
        <p:grpSpPr>
          <a:xfrm>
            <a:off x="5915524" y="3009926"/>
            <a:ext cx="3084975" cy="558520"/>
            <a:chOff x="7624604" y="2862219"/>
            <a:chExt cx="2847506" cy="418872"/>
          </a:xfrm>
        </p:grpSpPr>
      </p:grpSp>
      <p:grpSp>
        <p:nvGrpSpPr>
          <p:cNvPr id="1187" name="グループ 167"/>
          <p:cNvGrpSpPr/>
          <p:nvPr/>
        </p:nvGrpSpPr>
        <p:grpSpPr>
          <a:xfrm>
            <a:off x="6325814" y="1704357"/>
            <a:ext cx="136781" cy="518054"/>
            <a:chOff x="4316440" y="983983"/>
            <a:chExt cx="126251" cy="388526"/>
          </a:xfrm>
        </p:grpSpPr>
      </p:grpSp>
      <p:grpSp>
        <p:nvGrpSpPr>
          <p:cNvPr id="1188" name="グループ 169"/>
          <p:cNvGrpSpPr/>
          <p:nvPr/>
        </p:nvGrpSpPr>
        <p:grpSpPr>
          <a:xfrm>
            <a:off x="7149625" y="1803448"/>
            <a:ext cx="478428" cy="306320"/>
            <a:chOff x="3814345" y="1270401"/>
            <a:chExt cx="441601" cy="229730"/>
          </a:xfrm>
        </p:grpSpPr>
      </p:grpSp>
      <p:sp>
        <p:nvSpPr>
          <p:cNvPr id="1189" name="四角形 140"/>
          <p:cNvSpPr/>
          <p:nvPr/>
        </p:nvSpPr>
        <p:spPr>
          <a:xfrm>
            <a:off x="362118" y="926956"/>
            <a:ext cx="1782687" cy="340524"/>
          </a:xfrm>
          <a:prstGeom prst="rect">
            <a:avLst/>
          </a:prstGeom>
          <a:solidFill>
            <a:srgbClr val="FFFFD9"/>
          </a:solidFill>
          <a:ln w="1905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714" tIns="32657" rIns="25714" bIns="32657" anchor="ctr"/>
          <a:lstStyle/>
          <a:p>
            <a:pPr algn="l">
              <a:defRPr lang="ja-JP" altLang="en-US"/>
            </a:pPr>
            <a:r>
              <a:rPr lang="ja-JP" altLang="en-US" sz="700" b="1" dirty="0">
                <a:solidFill>
                  <a:srgbClr val="FF0000"/>
                </a:solidFill>
                <a:latin typeface="Meiryo UI"/>
                <a:ea typeface="Meiryo UI"/>
              </a:rPr>
              <a:t>事業責任者 </a:t>
            </a:r>
            <a:r>
              <a:rPr lang="ja-JP" altLang="en-US" sz="700" dirty="0">
                <a:solidFill>
                  <a:srgbClr val="000000"/>
                </a:solidFill>
                <a:latin typeface="Meiryo UI"/>
                <a:ea typeface="Meiryo UI"/>
              </a:rPr>
              <a:t>（プロジェクト全体の責任者）</a:t>
            </a:r>
            <a:endParaRPr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Meiryo UI"/>
                <a:ea typeface="Meiryo UI"/>
              </a:rPr>
              <a:t>　　　　　　</a:t>
            </a:r>
            <a:r>
              <a:rPr lang="ja-JP" altLang="en-US" sz="700" b="0" dirty="0">
                <a:solidFill>
                  <a:schemeClr val="tx1"/>
                </a:solidFill>
                <a:latin typeface="Meiryo UI"/>
                <a:ea typeface="Meiryo UI"/>
              </a:rPr>
              <a:t>高知大学　受田浩之 理事　</a:t>
            </a:r>
            <a:endParaRPr lang="ja-JP" altLang="en-US" sz="7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1190" name="図形 196"/>
          <p:cNvSpPr/>
          <p:nvPr/>
        </p:nvSpPr>
        <p:spPr>
          <a:xfrm>
            <a:off x="52206" y="1659486"/>
            <a:ext cx="3537857" cy="2940610"/>
          </a:xfrm>
          <a:prstGeom prst="roundRect">
            <a:avLst>
              <a:gd name="adj" fmla="val 4090"/>
            </a:avLst>
          </a:prstGeom>
          <a:solidFill>
            <a:srgbClr val="B5E4F5"/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/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25714" tIns="25714" rIns="25714" bIns="25714" anchor="t" anchorCtr="0"/>
          <a:lstStyle/>
          <a:p>
            <a:pPr algn="l">
              <a:defRPr lang="ja-JP" altLang="en-US"/>
            </a:pPr>
            <a:r>
              <a:rPr lang="ja-JP" altLang="en-US" sz="900" b="1" dirty="0">
                <a:solidFill>
                  <a:schemeClr val="tx1"/>
                </a:solidFill>
                <a:latin typeface="Meiryo UI"/>
                <a:ea typeface="Meiryo UI"/>
              </a:rPr>
              <a:t>①IoPプロジェクト研究推進部会</a:t>
            </a:r>
            <a:r>
              <a:rPr lang="ja-JP" altLang="en-US" sz="800" b="0" dirty="0">
                <a:solidFill>
                  <a:schemeClr val="tx1"/>
                </a:solidFill>
                <a:latin typeface="Meiryo UI"/>
                <a:ea typeface="Meiryo UI"/>
              </a:rPr>
              <a:t>［IoP研究開発の推進］</a:t>
            </a:r>
            <a:endParaRPr lang="ja-JP" altLang="en-US" sz="700" b="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ja-JP" altLang="en-US" sz="7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ja-JP" altLang="en-US" sz="700" b="1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91" name="テキスト 16"/>
          <p:cNvSpPr txBox="1"/>
          <p:nvPr/>
        </p:nvSpPr>
        <p:spPr>
          <a:xfrm>
            <a:off x="238550" y="346496"/>
            <a:ext cx="7846857" cy="526979"/>
          </a:xfrm>
          <a:prstGeom prst="rect">
            <a:avLst/>
          </a:prstGeom>
          <a:ln>
            <a:noFill/>
          </a:ln>
        </p:spPr>
        <p:txBody>
          <a:bodyPr wrap="square" lIns="65314" tIns="32657" rIns="65314" bIns="32657">
            <a:spAutoFit/>
          </a:bodyPr>
          <a:lstStyle/>
          <a:p>
            <a:pPr>
              <a:lnSpc>
                <a:spcPts val="857"/>
              </a:lnSpc>
              <a:defRPr lang="ja-JP" altLang="en-US"/>
            </a:pPr>
            <a:endParaRPr lang="ja-JP" altLang="en-US" sz="700" dirty="0">
              <a:latin typeface="Meiryo UI"/>
              <a:ea typeface="Meiryo UI"/>
            </a:endParaRPr>
          </a:p>
          <a:p>
            <a:pPr>
              <a:lnSpc>
                <a:spcPts val="857"/>
              </a:lnSpc>
              <a:defRPr lang="ja-JP" altLang="en-US"/>
            </a:pPr>
            <a:r>
              <a:rPr lang="ja-JP" altLang="en-US" sz="800" dirty="0">
                <a:latin typeface="Meiryo UI"/>
                <a:ea typeface="Meiryo UI"/>
              </a:rPr>
              <a:t>【構成員】</a:t>
            </a:r>
            <a:endParaRPr lang="ja-JP" altLang="en-US" sz="700" dirty="0">
              <a:latin typeface="Meiryo UI"/>
              <a:ea typeface="Meiryo UI"/>
            </a:endParaRPr>
          </a:p>
          <a:p>
            <a:pPr>
              <a:lnSpc>
                <a:spcPts val="857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　</a:t>
            </a:r>
            <a:r>
              <a:rPr lang="ja-JP" altLang="en-US" sz="800" dirty="0">
                <a:latin typeface="Meiryo UI"/>
                <a:ea typeface="Meiryo UI"/>
              </a:rPr>
              <a:t>　高知県知事、国立大学法人高知大学学長、高知県公立大学法人高知工科大学学長、高知県公立大学法人高知県立大学学長、高知県農業協同組合中央会会長、高知県農業協同組合副組合長、（一社）高知県工業会会長、高知県IoT推進ラボ研究会会長、IoP推進機構理事長、　(株)四国銀行代表取締役頭取、(株)高知銀行代表取締役頭取 　　　　　　　　　　　　　　　　　　　　　　　　　　　　　　　　　　　　　　　　　　　　　　　　　　　　　　　　　　　　</a:t>
            </a:r>
            <a:endParaRPr dirty="0">
              <a:latin typeface="Meiryo UI"/>
              <a:ea typeface="Meiryo UI"/>
            </a:endParaRPr>
          </a:p>
        </p:txBody>
      </p:sp>
      <p:sp>
        <p:nvSpPr>
          <p:cNvPr id="1192" name="図形 15"/>
          <p:cNvSpPr/>
          <p:nvPr/>
        </p:nvSpPr>
        <p:spPr>
          <a:xfrm>
            <a:off x="1526175" y="387422"/>
            <a:ext cx="6128513" cy="261531"/>
          </a:xfrm>
          <a:prstGeom prst="roundRect">
            <a:avLst/>
          </a:prstGeom>
          <a:noFill/>
          <a:ln w="6350">
            <a:noFill/>
          </a:ln>
          <a:effectLst/>
          <a:scene3d>
            <a:camera prst="orthographicFront"/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1100" b="1" u="sng" dirty="0">
                <a:solidFill>
                  <a:srgbClr val="FF0000"/>
                </a:solidFill>
                <a:latin typeface="Meiryo UI"/>
                <a:ea typeface="Meiryo UI"/>
                <a:cs typeface="+mn-lt"/>
              </a:rPr>
              <a:t>高知県Next次世代型施設園芸農業に関する</a:t>
            </a:r>
            <a:r>
              <a:rPr lang="ja-JP" altLang="en-US" sz="1100" b="1" u="sng" dirty="0">
                <a:solidFill>
                  <a:srgbClr val="FF0000"/>
                </a:solidFill>
                <a:latin typeface="Meiryo UI"/>
                <a:ea typeface="Meiryo UI"/>
              </a:rPr>
              <a:t>産学官連携協議会　</a:t>
            </a:r>
            <a:r>
              <a:rPr lang="ja-JP" altLang="en-US" sz="1100" b="1" dirty="0">
                <a:solidFill>
                  <a:srgbClr val="FF0000"/>
                </a:solidFill>
                <a:latin typeface="Meiryo UI"/>
                <a:ea typeface="Meiryo UI"/>
              </a:rPr>
              <a:t>　</a:t>
            </a:r>
            <a:endParaRPr lang="en-US" altLang="ja-JP" sz="8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193" name="図形 85"/>
          <p:cNvSpPr/>
          <p:nvPr/>
        </p:nvSpPr>
        <p:spPr>
          <a:xfrm>
            <a:off x="3666405" y="1665618"/>
            <a:ext cx="2688593" cy="2950791"/>
          </a:xfrm>
          <a:prstGeom prst="roundRect">
            <a:avLst>
              <a:gd name="adj" fmla="val 4036"/>
            </a:avLst>
          </a:prstGeom>
          <a:solidFill>
            <a:srgbClr val="B5E4F5"/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/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4285" tIns="25714" rIns="64285" bIns="25714" anchor="t" anchorCtr="0"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85"/>
              </a:spcAft>
              <a:defRPr lang="ja-JP" altLang="en-US"/>
            </a:pPr>
            <a:r>
              <a:rPr lang="ja-JP" altLang="en-US" sz="900" b="1" dirty="0">
                <a:solidFill>
                  <a:schemeClr val="tx1"/>
                </a:solidFill>
                <a:latin typeface="Meiryo UI"/>
                <a:ea typeface="Meiryo UI"/>
              </a:rPr>
              <a:t>②人材育成部会</a:t>
            </a:r>
            <a:r>
              <a:rPr lang="ja-JP" altLang="en-US" sz="900" b="0" dirty="0">
                <a:solidFill>
                  <a:schemeClr val="tx1"/>
                </a:solidFill>
                <a:latin typeface="Meiryo UI"/>
                <a:ea typeface="Meiryo UI"/>
              </a:rPr>
              <a:t>[</a:t>
            </a:r>
            <a:r>
              <a:rPr lang="ja-JP" altLang="en-US" sz="800" b="0" dirty="0">
                <a:solidFill>
                  <a:schemeClr val="tx1"/>
                </a:solidFill>
                <a:latin typeface="Meiryo UI"/>
                <a:ea typeface="Meiryo UI"/>
              </a:rPr>
              <a:t>大学連携</a:t>
            </a:r>
            <a:r>
              <a:rPr lang="ja-JP" altLang="en-US" sz="700" b="0" dirty="0">
                <a:solidFill>
                  <a:schemeClr val="tx1"/>
                </a:solidFill>
                <a:latin typeface="Meiryo UI"/>
                <a:ea typeface="Meiryo UI"/>
              </a:rPr>
              <a:t>による</a:t>
            </a:r>
            <a:r>
              <a:rPr lang="ja-JP" altLang="en-US" sz="800" b="0" dirty="0">
                <a:solidFill>
                  <a:schemeClr val="tx1"/>
                </a:solidFill>
                <a:latin typeface="Meiryo UI"/>
                <a:ea typeface="Meiryo UI"/>
              </a:rPr>
              <a:t>高度</a:t>
            </a:r>
            <a:r>
              <a:rPr lang="ja-JP" altLang="en-US" sz="700" b="0" dirty="0">
                <a:solidFill>
                  <a:schemeClr val="tx1"/>
                </a:solidFill>
                <a:latin typeface="Meiryo UI"/>
                <a:ea typeface="Meiryo UI"/>
              </a:rPr>
              <a:t>な</a:t>
            </a:r>
            <a:r>
              <a:rPr lang="ja-JP" altLang="en-US" sz="800" b="0" dirty="0">
                <a:solidFill>
                  <a:schemeClr val="tx1"/>
                </a:solidFill>
                <a:latin typeface="Meiryo UI"/>
                <a:ea typeface="Meiryo UI"/>
              </a:rPr>
              <a:t>専門人材</a:t>
            </a:r>
            <a:r>
              <a:rPr lang="ja-JP" altLang="en-US" sz="700" b="0" dirty="0">
                <a:solidFill>
                  <a:schemeClr val="tx1"/>
                </a:solidFill>
                <a:latin typeface="Meiryo UI"/>
                <a:ea typeface="Meiryo UI"/>
              </a:rPr>
              <a:t>の</a:t>
            </a:r>
            <a:r>
              <a:rPr lang="ja-JP" altLang="en-US" sz="800" b="0" dirty="0">
                <a:solidFill>
                  <a:schemeClr val="tx1"/>
                </a:solidFill>
                <a:latin typeface="Meiryo UI"/>
                <a:ea typeface="Meiryo UI"/>
              </a:rPr>
              <a:t>育成</a:t>
            </a:r>
            <a:r>
              <a:rPr lang="ja-JP" altLang="en-US" sz="700" b="0" dirty="0">
                <a:solidFill>
                  <a:schemeClr val="tx1"/>
                </a:solidFill>
                <a:latin typeface="Meiryo UI"/>
                <a:ea typeface="Meiryo UI"/>
              </a:rPr>
              <a:t>]</a:t>
            </a:r>
            <a:endParaRPr lang="ja-JP" altLang="en-US" sz="8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ja-JP" altLang="en-US" sz="700" b="1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94" name="図形 86"/>
          <p:cNvSpPr/>
          <p:nvPr/>
        </p:nvSpPr>
        <p:spPr>
          <a:xfrm>
            <a:off x="6436537" y="1656965"/>
            <a:ext cx="1781253" cy="2996462"/>
          </a:xfrm>
          <a:prstGeom prst="roundRect">
            <a:avLst>
              <a:gd name="adj" fmla="val 2624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5"/>
            </a:solidFill>
          </a:ln>
          <a:effectLst/>
          <a:scene3d>
            <a:camera prst="orthographicFront"/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25714" tIns="32657" rIns="25714" bIns="32657" anchor="t" anchorCtr="0"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285"/>
              </a:spcAft>
              <a:defRPr lang="ja-JP" altLang="en-US"/>
            </a:pPr>
            <a:r>
              <a:rPr lang="ja-JP" altLang="en-US" sz="900" b="1" dirty="0">
                <a:solidFill>
                  <a:schemeClr val="tx1"/>
                </a:solidFill>
                <a:latin typeface="Meiryo UI"/>
                <a:ea typeface="Meiryo UI"/>
              </a:rPr>
              <a:t>③IoP推進機構</a:t>
            </a:r>
            <a:r>
              <a:rPr lang="ja-JP" altLang="en-US" sz="900" b="0" dirty="0">
                <a:solidFill>
                  <a:schemeClr val="tx1"/>
                </a:solidFill>
                <a:latin typeface="Meiryo UI"/>
                <a:ea typeface="Meiryo UI"/>
              </a:rPr>
              <a:t>(</a:t>
            </a:r>
            <a:r>
              <a:rPr lang="ja-JP" altLang="en-US" sz="900" b="0" dirty="0">
                <a:solidFill>
                  <a:schemeClr val="tx1"/>
                </a:solidFill>
                <a:latin typeface="Meiryo UI"/>
                <a:ea typeface="Meiryo UI"/>
              </a:rPr>
              <a:t>IoP域外展開へ)</a:t>
            </a:r>
            <a:endParaRPr lang="ja-JP" altLang="en-US" sz="900" b="0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95" name="直線 87"/>
          <p:cNvSpPr/>
          <p:nvPr/>
        </p:nvSpPr>
        <p:spPr>
          <a:xfrm flipV="1">
            <a:off x="1261905" y="1480705"/>
            <a:ext cx="5835912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 dirty="0">
              <a:latin typeface="Meiryo UI"/>
              <a:ea typeface="Meiryo UI"/>
            </a:endParaRPr>
          </a:p>
        </p:txBody>
      </p:sp>
      <p:sp>
        <p:nvSpPr>
          <p:cNvPr id="1196" name="直線 88"/>
          <p:cNvSpPr/>
          <p:nvPr/>
        </p:nvSpPr>
        <p:spPr>
          <a:xfrm>
            <a:off x="1269199" y="1467434"/>
            <a:ext cx="0" cy="19812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97" name="図形 115"/>
          <p:cNvSpPr/>
          <p:nvPr/>
        </p:nvSpPr>
        <p:spPr>
          <a:xfrm>
            <a:off x="6950490" y="425976"/>
            <a:ext cx="1230857" cy="169319"/>
          </a:xfrm>
          <a:prstGeom prst="wedgeRoundRectCallout">
            <a:avLst>
              <a:gd name="adj1" fmla="val -67442"/>
              <a:gd name="adj2" fmla="val -28271"/>
              <a:gd name="adj3" fmla="val 16667"/>
            </a:avLst>
          </a:prstGeom>
          <a:solidFill>
            <a:srgbClr val="FFFFBE"/>
          </a:solidFill>
          <a:ln w="1905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l">
              <a:defRPr lang="ja-JP" altLang="en-US"/>
            </a:pPr>
            <a:r>
              <a:rPr lang="ja-JP" altLang="en-US" sz="800">
                <a:solidFill>
                  <a:srgbClr val="FF0000"/>
                </a:solidFill>
                <a:latin typeface="Meiryo UI"/>
                <a:ea typeface="Meiryo UI"/>
              </a:rPr>
              <a:t>年２回開催(8月､1月)</a:t>
            </a:r>
            <a:endParaRPr lang="ja-JP" altLang="en-US" sz="90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198" name="直線 117"/>
          <p:cNvSpPr/>
          <p:nvPr/>
        </p:nvSpPr>
        <p:spPr>
          <a:xfrm>
            <a:off x="2152654" y="1028700"/>
            <a:ext cx="316415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99" name="四角形 118"/>
          <p:cNvSpPr/>
          <p:nvPr/>
        </p:nvSpPr>
        <p:spPr>
          <a:xfrm>
            <a:off x="2467184" y="867420"/>
            <a:ext cx="4087657" cy="271319"/>
          </a:xfrm>
          <a:prstGeom prst="rect">
            <a:avLst/>
          </a:prstGeom>
          <a:solidFill>
            <a:srgbClr val="FFFFD9"/>
          </a:solidFill>
          <a:ln w="1905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l">
              <a:defRPr lang="ja-JP" altLang="en-US"/>
            </a:pPr>
            <a:r>
              <a:rPr lang="ja-JP" altLang="en-US" sz="800" b="1" dirty="0">
                <a:solidFill>
                  <a:srgbClr val="FF0000"/>
                </a:solidFill>
                <a:latin typeface="Meiryo UI"/>
                <a:ea typeface="Meiryo UI"/>
              </a:rPr>
              <a:t>代表者会議</a:t>
            </a:r>
            <a:r>
              <a:rPr lang="ja-JP" altLang="en-US" sz="800" b="0" dirty="0">
                <a:solidFill>
                  <a:schemeClr val="tx1"/>
                </a:solidFill>
                <a:latin typeface="Meiryo UI"/>
                <a:ea typeface="Meiryo UI"/>
              </a:rPr>
              <a:t>(２</a:t>
            </a:r>
            <a:r>
              <a:rPr lang="ja-JP" altLang="en-US" sz="800" dirty="0">
                <a:solidFill>
                  <a:srgbClr val="000000"/>
                </a:solidFill>
                <a:latin typeface="Meiryo UI"/>
                <a:ea typeface="Meiryo UI"/>
              </a:rPr>
              <a:t>つの部会とIoP推進機構の取組をPDCAサイクルにより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２ヶ月ごとに点検･検証)　</a:t>
            </a:r>
            <a:endParaRPr sz="2000"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800" dirty="0">
                <a:solidFill>
                  <a:srgbClr val="000000"/>
                </a:solidFill>
                <a:latin typeface="Meiryo UI"/>
                <a:ea typeface="Meiryo UI"/>
              </a:rPr>
              <a:t>構成:事業責任者(座長)､中心研究者､部会長､IoP推進機構理事長、県</a:t>
            </a:r>
            <a:endParaRPr lang="ja-JP" altLang="en-US" sz="7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200" name="四角形 119"/>
          <p:cNvSpPr/>
          <p:nvPr/>
        </p:nvSpPr>
        <p:spPr>
          <a:xfrm>
            <a:off x="82520" y="1893805"/>
            <a:ext cx="2125643" cy="668564"/>
          </a:xfrm>
          <a:prstGeom prst="rect">
            <a:avLst/>
          </a:prstGeom>
          <a:solidFill>
            <a:srgbClr val="FEE3E3"/>
          </a:solidFill>
          <a:ln w="1905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l">
              <a:defRPr lang="ja-JP" altLang="en-US"/>
            </a:pPr>
            <a:r>
              <a:rPr lang="ja-JP" altLang="en-US" sz="700" b="1" dirty="0">
                <a:solidFill>
                  <a:schemeClr val="tx1"/>
                </a:solidFill>
                <a:latin typeface="メイリオ"/>
                <a:ea typeface="メイリオ"/>
              </a:rPr>
              <a:t>　　</a:t>
            </a: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［役割］研究全体の進捗状況等のPDCA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［会の開催］概ね四半期に１回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［構成］高知大学本家研究担当理事(部会長)、中心　　　研究者、プロジェクトチームリーダー、</a:t>
            </a:r>
            <a:endParaRPr lang="en-US" altLang="ja-JP" sz="70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　　　スーパーバイザー</a:t>
            </a:r>
          </a:p>
        </p:txBody>
      </p:sp>
      <p:sp>
        <p:nvSpPr>
          <p:cNvPr id="1201" name="四角形 120"/>
          <p:cNvSpPr/>
          <p:nvPr/>
        </p:nvSpPr>
        <p:spPr>
          <a:xfrm>
            <a:off x="3748078" y="1895309"/>
            <a:ext cx="2539233" cy="2628842"/>
          </a:xfrm>
          <a:prstGeom prst="rect">
            <a:avLst/>
          </a:prstGeom>
          <a:solidFill>
            <a:srgbClr val="FEE3E3"/>
          </a:solidFill>
          <a:ln w="1905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714" tIns="102857" rIns="25714" bIns="32657" anchor="t" anchorCtr="0"/>
          <a:lstStyle/>
          <a:p>
            <a:pPr algn="l">
              <a:defRPr lang="ja-JP" altLang="en-US"/>
            </a:pPr>
            <a:r>
              <a:rPr lang="ja-JP" altLang="en-US" sz="700" b="1" dirty="0">
                <a:solidFill>
                  <a:schemeClr val="tx1"/>
                </a:solidFill>
                <a:latin typeface="メイリオ"/>
                <a:ea typeface="メイリオ"/>
              </a:rPr>
              <a:t>　　</a:t>
            </a: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［役割］人材育成（学生・社会人）</a:t>
            </a:r>
            <a:endParaRPr lang="en-US" altLang="ja-JP" sz="70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　　　　に関するプログラムの</a:t>
            </a:r>
            <a:endParaRPr lang="ja-JP" altLang="en-US" sz="7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　　　　検討、進捗状況等の検証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　［会の開催］概ね年２～３回　　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　　［構成］</a:t>
            </a: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高知大学：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岩崎理事(部会長)、</a:t>
            </a: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枝重学部長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、</a:t>
            </a:r>
            <a:endParaRPr lang="en-US" altLang="ja-JP" sz="700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石塚教授、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深田教授、池島教授　他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　　　　　高知工科大学：古沢教授　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高知県立大学：村上学部長</a:t>
            </a:r>
            <a:endParaRPr lang="ja-JP" altLang="en-US" sz="700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　　　　　高知県：岡林農業振興部IoP推進監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　　　　　その他：JA高知県、(株)南国スタイル、</a:t>
            </a: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林農園、</a:t>
            </a:r>
            <a:r>
              <a:rPr lang="ja-JP" altLang="en-US" sz="700" dirty="0">
                <a:solidFill>
                  <a:srgbClr val="000000"/>
                </a:solidFill>
                <a:latin typeface="メイリオ"/>
                <a:ea typeface="メイリオ"/>
              </a:rPr>
              <a:t>指導農業士</a:t>
            </a:r>
            <a:endParaRPr lang="ja-JP" altLang="en-US" sz="700" dirty="0">
              <a:solidFill>
                <a:srgbClr val="000000"/>
              </a:solidFill>
              <a:latin typeface="メイリオ"/>
              <a:ea typeface="メイリオ"/>
            </a:endParaRPr>
          </a:p>
        </p:txBody>
      </p:sp>
      <p:sp>
        <p:nvSpPr>
          <p:cNvPr id="1202" name="図形 137"/>
          <p:cNvSpPr/>
          <p:nvPr/>
        </p:nvSpPr>
        <p:spPr>
          <a:xfrm>
            <a:off x="5844453" y="4717279"/>
            <a:ext cx="4004547" cy="659066"/>
          </a:xfrm>
          <a:prstGeom prst="roundRect">
            <a:avLst>
              <a:gd name="adj" fmla="val 2116"/>
            </a:avLst>
          </a:prstGeom>
          <a:noFill/>
          <a:ln w="19050" cap="flat" cmpd="sng" algn="ctr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l">
              <a:lnSpc>
                <a:spcPts val="928"/>
              </a:lnSpc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＜スーパーバイザー等のプロジェクト参画＞</a:t>
            </a:r>
            <a:endParaRPr lang="ja-JP" altLang="en-US" sz="8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ts val="928"/>
              </a:lnSpc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・(株)武市コミュニケーションズ　代表取締役　武市智行 氏</a:t>
            </a: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endParaRPr lang="ja-JP" altLang="en-US" sz="8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ts val="928"/>
              </a:lnSpc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・(株)日本総研創発戦略センター　</a:t>
            </a: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エクスパート（農学）三輪泰史 氏</a:t>
            </a:r>
            <a:endParaRPr lang="ja-JP" altLang="en-US" sz="800"/>
          </a:p>
          <a:p>
            <a:pPr algn="l">
              <a:lnSpc>
                <a:spcPts val="928"/>
              </a:lnSpc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・(株)INDUSTRIAL-X　代表取締役社長CEO　八子知礼　氏</a:t>
            </a:r>
            <a:endParaRPr lang="ja-JP" altLang="en-US" sz="800"/>
          </a:p>
          <a:p>
            <a:pPr algn="l">
              <a:lnSpc>
                <a:spcPts val="928"/>
              </a:lnSpc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・東京大学大学院情報学環　教授　越塚 登 氏 </a:t>
            </a: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・デジタルハリウッド大学 教授　太場次一 氏</a:t>
            </a:r>
            <a:r>
              <a:rPr lang="ja-JP" altLang="en-US" sz="1000" dirty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 </a:t>
            </a:r>
            <a:endParaRPr dirty="0">
              <a:latin typeface="Meiryo UI"/>
              <a:ea typeface="Meiryo UI"/>
            </a:endParaRPr>
          </a:p>
        </p:txBody>
      </p:sp>
      <p:sp>
        <p:nvSpPr>
          <p:cNvPr id="1203" name="直線 169"/>
          <p:cNvSpPr/>
          <p:nvPr/>
        </p:nvSpPr>
        <p:spPr>
          <a:xfrm flipH="1">
            <a:off x="204107" y="6016075"/>
            <a:ext cx="0" cy="449052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04" name="直線 126"/>
          <p:cNvSpPr/>
          <p:nvPr/>
        </p:nvSpPr>
        <p:spPr>
          <a:xfrm>
            <a:off x="1323899" y="3151446"/>
            <a:ext cx="195074" cy="563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05" name="四角形 132"/>
          <p:cNvSpPr/>
          <p:nvPr/>
        </p:nvSpPr>
        <p:spPr>
          <a:xfrm>
            <a:off x="91680" y="2602795"/>
            <a:ext cx="3440461" cy="1958612"/>
          </a:xfrm>
          <a:prstGeom prst="rect">
            <a:avLst/>
          </a:prstGeom>
          <a:solidFill>
            <a:srgbClr val="FEF1F1"/>
          </a:solidFill>
          <a:ln w="1905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714" tIns="32657" rIns="25714" bIns="32657" anchor="t"/>
          <a:lstStyle/>
          <a:p>
            <a:pPr algn="l">
              <a:defRPr lang="ja-JP" altLang="en-US"/>
            </a:pPr>
            <a:r>
              <a:rPr lang="ja-JP" altLang="en-US" sz="900" b="1" dirty="0">
                <a:solidFill>
                  <a:schemeClr val="tx1"/>
                </a:solidFill>
                <a:latin typeface="Meiryo UI"/>
                <a:ea typeface="Meiryo UI"/>
              </a:rPr>
              <a:t>　中心研究者</a:t>
            </a:r>
            <a:r>
              <a:rPr lang="ja-JP" altLang="en-US" sz="800" dirty="0">
                <a:solidFill>
                  <a:srgbClr val="000000"/>
                </a:solidFill>
                <a:latin typeface="Meiryo UI"/>
                <a:ea typeface="Meiryo UI"/>
              </a:rPr>
              <a:t>（研究の指揮・統括）</a:t>
            </a:r>
            <a:endParaRPr lang="en-US" altLang="ja-JP" sz="7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en-US" altLang="ja-JP" sz="700" b="1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1206" name="直線 181"/>
          <p:cNvSpPr/>
          <p:nvPr/>
        </p:nvSpPr>
        <p:spPr>
          <a:xfrm>
            <a:off x="194612" y="6464188"/>
            <a:ext cx="128124" cy="9848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07" name="四角形 184"/>
          <p:cNvSpPr/>
          <p:nvPr/>
        </p:nvSpPr>
        <p:spPr>
          <a:xfrm>
            <a:off x="8655812" y="441085"/>
            <a:ext cx="1141340" cy="206043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25714" tIns="32657" rIns="25714" bIns="32657" anchor="ctr"/>
          <a:lstStyle/>
          <a:p>
            <a:pPr algn="ctr"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担当：県計画推進課</a:t>
            </a:r>
            <a:endParaRPr lang="ja-JP" altLang="en-US" sz="2400" dirty="0">
              <a:latin typeface="Meiryo UI"/>
              <a:ea typeface="Meiryo UI"/>
            </a:endParaRPr>
          </a:p>
        </p:txBody>
      </p:sp>
      <p:sp>
        <p:nvSpPr>
          <p:cNvPr id="1208" name="四角形 186"/>
          <p:cNvSpPr/>
          <p:nvPr/>
        </p:nvSpPr>
        <p:spPr>
          <a:xfrm>
            <a:off x="129000" y="2024464"/>
            <a:ext cx="195074" cy="3813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800">
                <a:solidFill>
                  <a:schemeClr val="tx1"/>
                </a:solidFill>
                <a:latin typeface="Meiryo UI"/>
                <a:ea typeface="Meiryo UI"/>
              </a:rPr>
              <a:t>部会</a:t>
            </a:r>
            <a:endParaRPr lang="ja-JP" altLang="en-US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209" name="四角形 187"/>
          <p:cNvSpPr/>
          <p:nvPr/>
        </p:nvSpPr>
        <p:spPr>
          <a:xfrm>
            <a:off x="3797334" y="2205739"/>
            <a:ext cx="195074" cy="71981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800">
                <a:solidFill>
                  <a:schemeClr val="tx1"/>
                </a:solidFill>
              </a:rPr>
              <a:t>部会</a:t>
            </a: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210" name="四角形 188"/>
          <p:cNvSpPr/>
          <p:nvPr/>
        </p:nvSpPr>
        <p:spPr>
          <a:xfrm>
            <a:off x="3843440" y="3206961"/>
            <a:ext cx="2290695" cy="1228879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8" tIns="51428" rIns="51428" bIns="51428" anchor="ctr"/>
          <a:lstStyle/>
          <a:p>
            <a:pPr algn="l">
              <a:defRPr lang="ja-JP" altLang="en-US"/>
            </a:pPr>
            <a:r>
              <a:rPr lang="ja-JP" altLang="en-US" sz="700" b="0" dirty="0">
                <a:solidFill>
                  <a:schemeClr val="tx1"/>
                </a:solidFill>
                <a:latin typeface="メイリオ"/>
                <a:ea typeface="メイリオ"/>
              </a:rPr>
              <a:t>＜部会で検討する人材育成等＞</a:t>
            </a:r>
            <a:endParaRPr lang="en-US" altLang="ja-JP" sz="1000" b="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詳細は部会の下に設置する各チームにおいて検討</a:t>
            </a:r>
            <a:endParaRPr lang="ja-JP" altLang="en-US" sz="1000" b="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b="0" dirty="0">
                <a:solidFill>
                  <a:schemeClr val="tx1"/>
                </a:solidFill>
                <a:latin typeface="メイリオ"/>
                <a:ea typeface="メイリオ"/>
              </a:rPr>
              <a:t>［学生教育］</a:t>
            </a:r>
            <a:endParaRPr lang="en-US" altLang="ja-JP" sz="1000" b="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b="0" dirty="0">
                <a:solidFill>
                  <a:schemeClr val="tx1"/>
                </a:solidFill>
                <a:latin typeface="メイリオ"/>
                <a:ea typeface="メイリオ"/>
              </a:rPr>
              <a:t>・IoP連携プログラム（大学院特別プログラム）</a:t>
            </a:r>
            <a:endParaRPr lang="en-US" altLang="ja-JP" sz="1000" b="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</a:t>
            </a:r>
            <a:r>
              <a:rPr lang="ja-JP" altLang="en-US" sz="700" b="0" dirty="0">
                <a:solidFill>
                  <a:schemeClr val="tx1"/>
                </a:solidFill>
                <a:latin typeface="メイリオ"/>
                <a:ea typeface="メイリオ"/>
              </a:rPr>
              <a:t>開講</a:t>
            </a: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（</a:t>
            </a:r>
            <a:r>
              <a:rPr lang="ja-JP" altLang="en-US" sz="700" b="0" dirty="0">
                <a:solidFill>
                  <a:schemeClr val="tx1"/>
                </a:solidFill>
                <a:latin typeface="メイリオ"/>
                <a:ea typeface="メイリオ"/>
              </a:rPr>
              <a:t>高知大学・高知工科大学・高知県立大学）　</a:t>
            </a:r>
          </a:p>
          <a:p>
            <a:pPr algn="l">
              <a:defRPr lang="ja-JP" altLang="en-US"/>
            </a:pPr>
            <a:r>
              <a:rPr lang="ja-JP" altLang="en-US" sz="700" b="0" dirty="0">
                <a:solidFill>
                  <a:schemeClr val="tx1"/>
                </a:solidFill>
                <a:latin typeface="メイリオ"/>
                <a:ea typeface="メイリオ"/>
              </a:rPr>
              <a:t>・IoP教育プログラム（学士課程）</a:t>
            </a:r>
            <a:endParaRPr lang="en-US" altLang="ja-JP" sz="1000" b="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　（共通教育科目新設・単位互換）</a:t>
            </a:r>
            <a:endParaRPr lang="en-US" altLang="ja-JP" sz="100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［社会人教育］</a:t>
            </a:r>
            <a:endParaRPr lang="en-US" altLang="ja-JP" sz="100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・IoP塾（</a:t>
            </a:r>
            <a:r>
              <a:rPr lang="en-US" altLang="ja-JP" sz="700" dirty="0">
                <a:solidFill>
                  <a:schemeClr val="tx1"/>
                </a:solidFill>
                <a:latin typeface="メイリオ"/>
                <a:ea typeface="メイリオ"/>
              </a:rPr>
              <a:t>A</a:t>
            </a:r>
            <a:r>
              <a:rPr lang="en-US" altLang="ja-JP" sz="700">
                <a:solidFill>
                  <a:schemeClr val="tx1"/>
                </a:solidFill>
                <a:latin typeface="メイリオ"/>
                <a:ea typeface="メイリオ"/>
              </a:rPr>
              <a:t>rchives</a:t>
            </a: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）</a:t>
            </a: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・土佐FBC研究開発実践コース：</a:t>
            </a:r>
            <a:r>
              <a:rPr lang="en-US" altLang="ja-JP" sz="700" dirty="0">
                <a:solidFill>
                  <a:schemeClr val="tx1"/>
                </a:solidFill>
                <a:latin typeface="メイリオ"/>
                <a:ea typeface="メイリオ"/>
              </a:rPr>
              <a:t>R5</a:t>
            </a:r>
            <a:r>
              <a:rPr lang="ja-JP" altLang="en-US" sz="700" dirty="0">
                <a:solidFill>
                  <a:schemeClr val="tx1"/>
                </a:solidFill>
                <a:latin typeface="メイリオ"/>
                <a:ea typeface="メイリオ"/>
              </a:rPr>
              <a:t>開講予定</a:t>
            </a:r>
            <a:endParaRPr lang="ja-JP" altLang="en-US" sz="700" b="0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211" name="四角形 189"/>
          <p:cNvSpPr/>
          <p:nvPr/>
        </p:nvSpPr>
        <p:spPr>
          <a:xfrm>
            <a:off x="2717843" y="1518067"/>
            <a:ext cx="867157" cy="326933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25714" tIns="32657" rIns="25714" bIns="32657" anchor="ctr"/>
          <a:lstStyle/>
          <a:p>
            <a:pPr algn="l"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担当：県農業</a:t>
            </a:r>
            <a:r>
              <a:rPr lang="ja-JP" altLang="en-US" sz="700" dirty="0">
                <a:latin typeface="Meiryo UI"/>
                <a:ea typeface="Meiryo UI"/>
              </a:rPr>
              <a:t>イノベー</a:t>
            </a:r>
            <a:endParaRPr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　</a:t>
            </a:r>
            <a:r>
              <a:rPr lang="ja-JP" altLang="en-US" sz="700" dirty="0">
                <a:latin typeface="Meiryo UI"/>
                <a:ea typeface="Meiryo UI"/>
              </a:rPr>
              <a:t>　</a:t>
            </a:r>
            <a:r>
              <a:rPr lang="ja-JP" altLang="en-US" sz="700" dirty="0">
                <a:latin typeface="Meiryo UI"/>
                <a:ea typeface="Meiryo UI"/>
              </a:rPr>
              <a:t>　</a:t>
            </a:r>
            <a:r>
              <a:rPr lang="ja-JP" altLang="en-US" sz="700" dirty="0">
                <a:latin typeface="Meiryo UI"/>
                <a:ea typeface="Meiryo UI"/>
              </a:rPr>
              <a:t>　</a:t>
            </a:r>
            <a:r>
              <a:rPr lang="ja-JP" altLang="en-US" sz="700" dirty="0">
                <a:latin typeface="Meiryo UI"/>
                <a:ea typeface="Meiryo UI"/>
              </a:rPr>
              <a:t>　</a:t>
            </a:r>
            <a:r>
              <a:rPr lang="ja-JP" altLang="en-US" sz="700" dirty="0">
                <a:latin typeface="Meiryo UI"/>
                <a:ea typeface="Meiryo UI"/>
              </a:rPr>
              <a:t>ション推進課</a:t>
            </a:r>
            <a:endParaRPr lang="ja-JP" altLang="en-US" sz="700" dirty="0">
              <a:latin typeface="Meiryo UI"/>
              <a:ea typeface="Meiryo UI"/>
            </a:endParaRPr>
          </a:p>
        </p:txBody>
      </p:sp>
      <p:sp>
        <p:nvSpPr>
          <p:cNvPr id="1212" name="四角形 190"/>
          <p:cNvSpPr/>
          <p:nvPr/>
        </p:nvSpPr>
        <p:spPr>
          <a:xfrm>
            <a:off x="5366005" y="1913159"/>
            <a:ext cx="853940" cy="360796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25714" tIns="32657" rIns="25714" bIns="32657" anchor="ctr"/>
          <a:lstStyle/>
          <a:p>
            <a:pPr algn="l"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担当：高知大学IoP　</a:t>
            </a:r>
            <a:endParaRPr lang="ja-JP" altLang="en-US" dirty="0">
              <a:latin typeface="Meiryo UI"/>
              <a:ea typeface="Meiryo UI"/>
              <a:cs typeface="+mn-lt"/>
            </a:endParaRPr>
          </a:p>
          <a:p>
            <a:pPr algn="l"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　　　　イノベーション</a:t>
            </a:r>
            <a:endParaRPr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　</a:t>
            </a:r>
            <a:r>
              <a:rPr lang="ja-JP" altLang="en-US" sz="700" dirty="0">
                <a:latin typeface="Meiryo UI"/>
                <a:ea typeface="Meiryo UI"/>
              </a:rPr>
              <a:t>　</a:t>
            </a:r>
            <a:r>
              <a:rPr lang="ja-JP" altLang="en-US" sz="700" dirty="0">
                <a:latin typeface="Meiryo UI"/>
                <a:ea typeface="Meiryo UI"/>
              </a:rPr>
              <a:t>　</a:t>
            </a:r>
            <a:r>
              <a:rPr lang="ja-JP" altLang="en-US" sz="700" dirty="0">
                <a:latin typeface="Meiryo UI"/>
                <a:ea typeface="Meiryo UI"/>
              </a:rPr>
              <a:t>　</a:t>
            </a:r>
            <a:r>
              <a:rPr lang="ja-JP" altLang="en-US" sz="700" dirty="0">
                <a:latin typeface="Meiryo UI"/>
                <a:ea typeface="Meiryo UI"/>
              </a:rPr>
              <a:t>推進課</a:t>
            </a:r>
            <a:endParaRPr lang="ja-JP" altLang="en-US" sz="700" dirty="0">
              <a:latin typeface="Meiryo UI"/>
              <a:ea typeface="Meiryo UI"/>
            </a:endParaRPr>
          </a:p>
        </p:txBody>
      </p:sp>
      <p:sp>
        <p:nvSpPr>
          <p:cNvPr id="1213" name="図形 203"/>
          <p:cNvSpPr/>
          <p:nvPr/>
        </p:nvSpPr>
        <p:spPr>
          <a:xfrm>
            <a:off x="8442064" y="758246"/>
            <a:ext cx="214975" cy="46264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endParaRPr lang="ja-JP" altLang="en-US">
              <a:latin typeface="Meiryo UI"/>
              <a:ea typeface="Meiryo UI"/>
            </a:endParaRPr>
          </a:p>
        </p:txBody>
      </p:sp>
      <p:sp>
        <p:nvSpPr>
          <p:cNvPr id="1214" name="四角形 204"/>
          <p:cNvSpPr/>
          <p:nvPr/>
        </p:nvSpPr>
        <p:spPr>
          <a:xfrm>
            <a:off x="8653184" y="675034"/>
            <a:ext cx="1143729" cy="466194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900">
                <a:latin typeface="Meiryo UI"/>
                <a:ea typeface="Meiryo UI"/>
              </a:rPr>
              <a:t>産業振興計画</a:t>
            </a:r>
            <a:endParaRPr lang="ja-JP" altLang="en-US">
              <a:latin typeface="Meiryo UI"/>
              <a:ea typeface="Meiryo UI"/>
            </a:endParaRPr>
          </a:p>
          <a:p>
            <a:pPr algn="ctr">
              <a:defRPr lang="ja-JP" altLang="en-US"/>
            </a:pPr>
            <a:r>
              <a:rPr lang="ja-JP" altLang="en-US" sz="900">
                <a:latin typeface="Meiryo UI"/>
                <a:ea typeface="Meiryo UI"/>
              </a:rPr>
              <a:t>フォローアップ</a:t>
            </a:r>
            <a:endParaRPr>
              <a:latin typeface="Meiryo UI"/>
              <a:ea typeface="Meiryo UI"/>
            </a:endParaRPr>
          </a:p>
          <a:p>
            <a:pPr algn="ctr">
              <a:defRPr lang="ja-JP" altLang="en-US"/>
            </a:pPr>
            <a:r>
              <a:rPr lang="ja-JP" altLang="en-US" sz="900">
                <a:latin typeface="Meiryo UI"/>
                <a:ea typeface="Meiryo UI"/>
              </a:rPr>
              <a:t>委員会</a:t>
            </a:r>
            <a:endParaRPr>
              <a:latin typeface="Meiryo UI"/>
              <a:ea typeface="Meiryo UI"/>
            </a:endParaRPr>
          </a:p>
        </p:txBody>
      </p:sp>
      <p:sp>
        <p:nvSpPr>
          <p:cNvPr id="1215" name="直線 105"/>
          <p:cNvSpPr/>
          <p:nvPr/>
        </p:nvSpPr>
        <p:spPr>
          <a:xfrm>
            <a:off x="2311400" y="1042971"/>
            <a:ext cx="0" cy="14037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16" name="直線 106"/>
          <p:cNvSpPr/>
          <p:nvPr/>
        </p:nvSpPr>
        <p:spPr>
          <a:xfrm flipV="1">
            <a:off x="2298657" y="1200150"/>
            <a:ext cx="323998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17" name="四角形 107"/>
          <p:cNvSpPr/>
          <p:nvPr/>
        </p:nvSpPr>
        <p:spPr>
          <a:xfrm>
            <a:off x="2601455" y="1152433"/>
            <a:ext cx="3388157" cy="17901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l">
              <a:defRPr lang="ja-JP" altLang="en-US"/>
            </a:pPr>
            <a:r>
              <a:rPr lang="ja-JP" altLang="en-US" sz="700" dirty="0">
                <a:solidFill>
                  <a:srgbClr val="000000"/>
                </a:solidFill>
                <a:latin typeface="Meiryo UI"/>
                <a:ea typeface="Meiryo UI"/>
              </a:rPr>
              <a:t>【IoPプロジェクト事務局】　プロジェクト全体の進捗状況の把握・調整・広報　等</a:t>
            </a:r>
            <a:endParaRPr>
              <a:latin typeface="Meiryo UI"/>
              <a:ea typeface="Meiryo UI"/>
            </a:endParaRPr>
          </a:p>
        </p:txBody>
      </p:sp>
      <p:sp>
        <p:nvSpPr>
          <p:cNvPr id="1218" name="直線 88"/>
          <p:cNvSpPr/>
          <p:nvPr/>
        </p:nvSpPr>
        <p:spPr>
          <a:xfrm flipH="1">
            <a:off x="7109113" y="1479699"/>
            <a:ext cx="0" cy="18983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19" name="図形 181"/>
          <p:cNvSpPr/>
          <p:nvPr/>
        </p:nvSpPr>
        <p:spPr>
          <a:xfrm rot="8959818">
            <a:off x="197068" y="1392958"/>
            <a:ext cx="734026" cy="226033"/>
          </a:xfrm>
          <a:prstGeom prst="homePlate">
            <a:avLst>
              <a:gd name="adj" fmla="val 52655"/>
            </a:avLst>
          </a:prstGeom>
          <a:solidFill>
            <a:srgbClr val="00801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035" tIns="34017" rIns="68035" bIns="34017" anchor="ctr"/>
          <a:lstStyle/>
          <a:p>
            <a:pPr algn="ctr">
              <a:defRPr lang="ja-JP" altLang="en-US"/>
            </a:pPr>
            <a:endParaRPr lang="ja-JP" altLang="en-US" sz="700" b="1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220" name="図形 181"/>
          <p:cNvSpPr/>
          <p:nvPr/>
        </p:nvSpPr>
        <p:spPr>
          <a:xfrm rot="8959818">
            <a:off x="3736849" y="1419076"/>
            <a:ext cx="734025" cy="226033"/>
          </a:xfrm>
          <a:prstGeom prst="homePlate">
            <a:avLst>
              <a:gd name="adj" fmla="val 52655"/>
            </a:avLst>
          </a:prstGeom>
          <a:solidFill>
            <a:srgbClr val="00801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035" tIns="34017" rIns="68035" bIns="34017" anchor="ctr"/>
          <a:lstStyle/>
          <a:p>
            <a:pPr algn="ctr">
              <a:defRPr lang="ja-JP" altLang="en-US"/>
            </a:pPr>
            <a:endParaRPr lang="ja-JP" altLang="en-US" sz="700" b="1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221" name="テキスト ボックス 1"/>
          <p:cNvSpPr txBox="1"/>
          <p:nvPr/>
        </p:nvSpPr>
        <p:spPr>
          <a:xfrm rot="19659305">
            <a:off x="270687" y="1376689"/>
            <a:ext cx="644545" cy="2299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Meiryo UI"/>
                <a:ea typeface="Meiryo UI"/>
              </a:rPr>
              <a:t>研究開発</a:t>
            </a:r>
            <a:endParaRPr>
              <a:latin typeface="Meiryo UI"/>
              <a:ea typeface="Meiryo UI"/>
            </a:endParaRPr>
          </a:p>
        </p:txBody>
      </p:sp>
      <p:sp>
        <p:nvSpPr>
          <p:cNvPr id="1222" name="テキスト ボックス 99"/>
          <p:cNvSpPr txBox="1"/>
          <p:nvPr/>
        </p:nvSpPr>
        <p:spPr>
          <a:xfrm rot="19640175">
            <a:off x="3773707" y="1411082"/>
            <a:ext cx="644545" cy="2299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Meiryo UI"/>
                <a:ea typeface="Meiryo UI"/>
              </a:rPr>
              <a:t>人材育成</a:t>
            </a:r>
            <a:endParaRPr>
              <a:latin typeface="Meiryo UI"/>
              <a:ea typeface="Meiryo UI"/>
            </a:endParaRPr>
          </a:p>
        </p:txBody>
      </p:sp>
      <p:grpSp>
        <p:nvGrpSpPr>
          <p:cNvPr id="1223" name="グループ 579"/>
          <p:cNvGrpSpPr/>
          <p:nvPr/>
        </p:nvGrpSpPr>
        <p:grpSpPr>
          <a:xfrm>
            <a:off x="6342573" y="1396588"/>
            <a:ext cx="734026" cy="229939"/>
            <a:chOff x="6188332" y="1435843"/>
            <a:chExt cx="734026" cy="229939"/>
          </a:xfrm>
        </p:grpSpPr>
        <p:sp>
          <p:nvSpPr>
            <p:cNvPr id="1224" name="図形 181"/>
            <p:cNvSpPr/>
            <p:nvPr/>
          </p:nvSpPr>
          <p:spPr>
            <a:xfrm rot="8959818">
              <a:off x="6188332" y="1438141"/>
              <a:ext cx="734026" cy="226033"/>
            </a:xfrm>
            <a:prstGeom prst="homePlate">
              <a:avLst>
                <a:gd name="adj" fmla="val 52655"/>
              </a:avLst>
            </a:prstGeom>
            <a:solidFill>
              <a:srgbClr val="008010"/>
            </a:solidFill>
            <a:ln w="254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035" tIns="34017" rIns="68035" bIns="34017" anchor="ctr"/>
            <a:lstStyle/>
            <a:p>
              <a:pPr algn="ctr">
                <a:defRPr lang="ja-JP" altLang="en-US"/>
              </a:pPr>
              <a:endParaRPr lang="ja-JP" altLang="en-US" sz="700" b="1" dirty="0">
                <a:solidFill>
                  <a:schemeClr val="bg1"/>
                </a:solidFill>
                <a:latin typeface="Meiryo UI"/>
                <a:ea typeface="Meiryo UI"/>
              </a:endParaRPr>
            </a:p>
          </p:txBody>
        </p:sp>
        <p:sp>
          <p:nvSpPr>
            <p:cNvPr id="1225" name="テキスト ボックス 100"/>
            <p:cNvSpPr txBox="1"/>
            <p:nvPr/>
          </p:nvSpPr>
          <p:spPr>
            <a:xfrm rot="19658199">
              <a:off x="6231702" y="1435843"/>
              <a:ext cx="644545" cy="229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b="1" dirty="0">
                  <a:solidFill>
                    <a:schemeClr val="bg1"/>
                  </a:solidFill>
                  <a:latin typeface="Meiryo UI"/>
                  <a:ea typeface="Meiryo UI"/>
                </a:rPr>
                <a:t>産業振興</a:t>
              </a:r>
              <a:endParaRPr>
                <a:latin typeface="Meiryo UI"/>
                <a:ea typeface="Meiryo UI"/>
              </a:endParaRPr>
            </a:p>
          </p:txBody>
        </p:sp>
      </p:grpSp>
      <p:sp>
        <p:nvSpPr>
          <p:cNvPr id="1226" name="スライド番号プレースホルダー 1079"/>
          <p:cNvSpPr/>
          <p:nvPr/>
        </p:nvSpPr>
        <p:spPr>
          <a:xfrm>
            <a:off x="9422134" y="6480603"/>
            <a:ext cx="465669" cy="36650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/>
                </a:solidFill>
              </a:defRPr>
            </a:lvl1pPr>
          </a:lstStyle>
          <a:p>
            <a:fld id="{2F143BD1-2DB3-4352-8591-6DD94F4E97F2}" type="slidenum">
              <a:rPr kumimoji="1" lang="ja-JP" altLang="en-US" sz="1800" smtClean="0"/>
              <a:t>3</a:t>
            </a:fld>
            <a:endParaRPr kumimoji="1" lang="ja-JP" altLang="en-US" dirty="0"/>
          </a:p>
        </p:txBody>
      </p:sp>
      <p:sp>
        <p:nvSpPr>
          <p:cNvPr id="1227" name="四角形 119"/>
          <p:cNvSpPr/>
          <p:nvPr/>
        </p:nvSpPr>
        <p:spPr>
          <a:xfrm>
            <a:off x="107853" y="5284396"/>
            <a:ext cx="3909147" cy="735277"/>
          </a:xfrm>
          <a:prstGeom prst="rect">
            <a:avLst/>
          </a:prstGeom>
          <a:solidFill>
            <a:srgbClr val="FEE3E3"/>
          </a:solidFill>
          <a:ln w="1905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>
              <a:defRPr lang="ja-JP" altLang="en-US"/>
            </a:pPr>
            <a:r>
              <a:rPr lang="ja-JP" altLang="en-US" sz="700" b="1" dirty="0">
                <a:solidFill>
                  <a:schemeClr val="tx1"/>
                </a:solidFill>
                <a:latin typeface="Meiryo UI"/>
                <a:ea typeface="Meiryo UI"/>
              </a:rPr>
              <a:t>　　　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［役割］</a:t>
            </a:r>
            <a:r>
              <a:rPr lang="en-US" altLang="ja-JP" sz="700" dirty="0">
                <a:solidFill>
                  <a:schemeClr val="tx1"/>
                </a:solidFill>
                <a:latin typeface="Meiryo UI"/>
                <a:ea typeface="Meiryo UI"/>
              </a:rPr>
              <a:t>IoP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研究の農家への普及・現場実証・課題収集</a:t>
            </a:r>
            <a:endParaRPr lang="ja-JP" altLang="en-US" sz="7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　　　［会の開催］概ね２ヶ月に１回</a:t>
            </a:r>
            <a:endParaRPr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　　　［構成］北野IoP共創センター長(会長)、越智</a:t>
            </a:r>
            <a:r>
              <a:rPr lang="en-US" altLang="ja-JP" sz="700" dirty="0">
                <a:solidFill>
                  <a:schemeClr val="tx1"/>
                </a:solidFill>
                <a:latin typeface="Meiryo UI"/>
                <a:ea typeface="Meiryo UI"/>
              </a:rPr>
              <a:t>JA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高知県春野胡瓜部会副部長（副会長）</a:t>
            </a:r>
            <a:endParaRPr lang="en-US" altLang="ja-JP" sz="7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　　　　　　　　　高橋高知県農業技術センター所長（副会長）、岩尾特任教授（部会長）、</a:t>
            </a:r>
            <a:endParaRPr lang="en-US" altLang="ja-JP" sz="7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　　　　　　　　　細川高知県農業技術センター企画監（部会長）</a:t>
            </a:r>
            <a:endParaRPr lang="en-US" altLang="ja-JP" sz="7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　　　［主たる事務所］IoP共創センターサテライトオフィス（</a:t>
            </a:r>
            <a:r>
              <a:rPr lang="en-US" altLang="ja-JP" sz="700" dirty="0">
                <a:solidFill>
                  <a:schemeClr val="tx1"/>
                </a:solidFill>
                <a:latin typeface="Meiryo UI"/>
                <a:ea typeface="Meiryo UI"/>
              </a:rPr>
              <a:t>R4.8.1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設置：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高知県農業技術センター内）　</a:t>
            </a:r>
            <a:r>
              <a:rPr lang="ja-JP" altLang="en-US" sz="700" dirty="0">
                <a:solidFill>
                  <a:srgbClr val="FF0000"/>
                </a:solidFill>
                <a:latin typeface="Meiryo UI"/>
                <a:ea typeface="Meiryo UI"/>
              </a:rPr>
              <a:t>　　　　　</a:t>
            </a:r>
            <a:endParaRPr>
              <a:latin typeface="Meiryo UI"/>
              <a:ea typeface="Meiryo UI"/>
            </a:endParaRPr>
          </a:p>
        </p:txBody>
      </p:sp>
      <p:sp>
        <p:nvSpPr>
          <p:cNvPr id="1228" name="四角形: 角を丸くする 105"/>
          <p:cNvSpPr/>
          <p:nvPr/>
        </p:nvSpPr>
        <p:spPr>
          <a:xfrm>
            <a:off x="1849502" y="2807499"/>
            <a:ext cx="1589539" cy="464242"/>
          </a:xfrm>
          <a:prstGeom prst="roundRect">
            <a:avLst>
              <a:gd name="adj" fmla="val 9722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b="1" dirty="0">
                <a:solidFill>
                  <a:srgbClr val="FF0000"/>
                </a:solidFill>
                <a:latin typeface="Meiryo UI"/>
                <a:ea typeface="Meiryo UI"/>
              </a:rPr>
              <a:t>[柱２]</a:t>
            </a:r>
            <a:endParaRPr kumimoji="1" lang="en-US" altLang="ja-JP" sz="1100" b="1" dirty="0">
              <a:solidFill>
                <a:srgbClr val="FF0000"/>
              </a:solidFill>
              <a:latin typeface="Meiryo UI"/>
              <a:ea typeface="Meiryo UI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　　　</a:t>
            </a:r>
            <a:r>
              <a:rPr lang="ja-JP" altLang="en-US" sz="700" b="1" dirty="0">
                <a:solidFill>
                  <a:schemeClr val="tx1"/>
                </a:solidFill>
                <a:latin typeface="Meiryo UI"/>
                <a:ea typeface="Meiryo UI"/>
              </a:rPr>
              <a:t>高知工科大学　福本昌弘教授</a:t>
            </a:r>
            <a:endParaRPr lang="en-US" altLang="ja-JP" sz="7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　　　　</a:t>
            </a:r>
            <a:r>
              <a:rPr lang="ja-JP" altLang="en-US" sz="700" dirty="0">
                <a:solidFill>
                  <a:srgbClr val="FF0000"/>
                </a:solidFill>
                <a:latin typeface="Meiryo UI"/>
                <a:ea typeface="Meiryo UI"/>
              </a:rPr>
              <a:t>高知大学　岩尾忠重特任教授</a:t>
            </a:r>
            <a:endParaRPr lang="en-US" altLang="ja-JP" sz="7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229" name="四角形: 角を丸くする 106"/>
          <p:cNvSpPr/>
          <p:nvPr/>
        </p:nvSpPr>
        <p:spPr>
          <a:xfrm>
            <a:off x="148818" y="3447527"/>
            <a:ext cx="1629601" cy="451224"/>
          </a:xfrm>
          <a:prstGeom prst="roundRect">
            <a:avLst>
              <a:gd name="adj" fmla="val 6944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b="1" dirty="0">
                <a:solidFill>
                  <a:srgbClr val="FF0000"/>
                </a:solidFill>
                <a:latin typeface="Meiryo UI"/>
                <a:ea typeface="Meiryo UI"/>
              </a:rPr>
              <a:t>[柱３]</a:t>
            </a:r>
            <a:endParaRPr kumimoji="1" lang="en-US" altLang="ja-JP" sz="1100" b="1" dirty="0">
              <a:solidFill>
                <a:srgbClr val="FF0000"/>
              </a:solidFill>
              <a:latin typeface="Meiryo UI"/>
              <a:ea typeface="Meiryo UI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700" b="1" dirty="0">
                <a:solidFill>
                  <a:schemeClr val="tx1"/>
                </a:solidFill>
                <a:latin typeface="Meiryo UI"/>
                <a:ea typeface="Meiryo UI"/>
              </a:rPr>
              <a:t>京都大学大学院</a:t>
            </a:r>
            <a:endParaRPr lang="en-US" altLang="ja-JP" sz="7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r>
              <a:rPr lang="ja-JP" altLang="en-US" sz="700" b="1" dirty="0">
                <a:solidFill>
                  <a:schemeClr val="tx1"/>
                </a:solidFill>
                <a:latin typeface="Meiryo UI"/>
                <a:ea typeface="Meiryo UI"/>
              </a:rPr>
              <a:t>　　　藤原拓教授</a:t>
            </a:r>
            <a:endParaRPr lang="en-US" altLang="ja-JP" sz="700" b="1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230" name="四角形: 角を丸くする 107"/>
          <p:cNvSpPr/>
          <p:nvPr/>
        </p:nvSpPr>
        <p:spPr>
          <a:xfrm>
            <a:off x="149831" y="2807504"/>
            <a:ext cx="1549942" cy="463189"/>
          </a:xfrm>
          <a:prstGeom prst="roundRect">
            <a:avLst>
              <a:gd name="adj" fmla="val 6944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b="1" dirty="0">
                <a:solidFill>
                  <a:srgbClr val="FF0000"/>
                </a:solidFill>
                <a:latin typeface="Meiryo UI"/>
                <a:ea typeface="Meiryo UI"/>
              </a:rPr>
              <a:t>[柱１]</a:t>
            </a:r>
            <a:endParaRPr kumimoji="1" lang="en-US" altLang="ja-JP" sz="1100" b="1" dirty="0">
              <a:solidFill>
                <a:srgbClr val="FF0000"/>
              </a:solidFill>
              <a:latin typeface="Meiryo UI"/>
              <a:ea typeface="Meiryo UI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700" b="1" dirty="0">
                <a:solidFill>
                  <a:schemeClr val="tx1"/>
                </a:solidFill>
                <a:latin typeface="Meiryo UI"/>
                <a:ea typeface="Meiryo UI"/>
              </a:rPr>
              <a:t>高知大学　北野雅治特任教授</a:t>
            </a:r>
            <a:endParaRPr lang="en-US" altLang="ja-JP" sz="7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700" dirty="0">
                <a:solidFill>
                  <a:srgbClr val="FF0000"/>
                </a:solidFill>
                <a:latin typeface="Meiryo UI"/>
                <a:ea typeface="Meiryo UI"/>
              </a:rPr>
              <a:t>高知大学　岩尾忠重特任教授</a:t>
            </a:r>
            <a:endParaRPr lang="en-US" altLang="ja-JP" sz="7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231" name="四角形: 角を丸くする 108"/>
          <p:cNvSpPr/>
          <p:nvPr/>
        </p:nvSpPr>
        <p:spPr>
          <a:xfrm>
            <a:off x="1868663" y="3458311"/>
            <a:ext cx="1589539" cy="430194"/>
          </a:xfrm>
          <a:prstGeom prst="roundRect">
            <a:avLst>
              <a:gd name="adj" fmla="val 833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b="1" dirty="0">
                <a:solidFill>
                  <a:srgbClr val="FF0000"/>
                </a:solidFill>
                <a:latin typeface="Meiryo UI"/>
                <a:ea typeface="Meiryo UI"/>
              </a:rPr>
              <a:t>[柱４]</a:t>
            </a:r>
            <a:endParaRPr kumimoji="1" lang="en-US" altLang="ja-JP" sz="1100" b="1" dirty="0">
              <a:solidFill>
                <a:srgbClr val="FF0000"/>
              </a:solidFill>
              <a:latin typeface="Meiryo UI"/>
              <a:ea typeface="Meiryo UI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700" dirty="0">
                <a:solidFill>
                  <a:srgbClr val="FF0000"/>
                </a:solidFill>
                <a:latin typeface="Meiryo UI"/>
                <a:ea typeface="Meiryo UI"/>
              </a:rPr>
              <a:t>高知県立大学</a:t>
            </a:r>
            <a:endParaRPr lang="en-US" altLang="ja-JP" sz="700" dirty="0">
              <a:solidFill>
                <a:srgbClr val="FF0000"/>
              </a:solidFill>
              <a:latin typeface="Meiryo UI"/>
              <a:ea typeface="Meiryo UI"/>
            </a:endParaRPr>
          </a:p>
          <a:p>
            <a:r>
              <a:rPr lang="ja-JP" altLang="en-US" sz="700" dirty="0">
                <a:solidFill>
                  <a:srgbClr val="FF0000"/>
                </a:solidFill>
                <a:latin typeface="Meiryo UI"/>
                <a:ea typeface="Meiryo UI"/>
              </a:rPr>
              <a:t>　　　渡邊浩幸教授</a:t>
            </a:r>
            <a:endParaRPr lang="en-US" altLang="ja-JP" sz="7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graphicFrame>
        <p:nvGraphicFramePr>
          <p:cNvPr id="1232" name="図表 0"/>
          <p:cNvGraphicFramePr/>
          <p:nvPr/>
        </p:nvGraphicFramePr>
        <p:xfrm>
          <a:off x="1269199" y="2925000"/>
          <a:ext cx="1042201" cy="808733"/>
        </p:xfrm>
        <a:graphic>
          <a:graphicData uri="http://schemas.openxmlformats.org/drawingml/2006/diagram">
            <dgm:relIds xmlns:dgm="http://schemas.openxmlformats.org/drawingml/2006/diagram" r:dm="rId2" r:lo="rId3" r:qs="rId4" r:cs="rId5"/>
          </a:graphicData>
        </a:graphic>
      </p:graphicFrame>
      <p:sp>
        <p:nvSpPr>
          <p:cNvPr id="1237" name="テキスト ボックス 8"/>
          <p:cNvSpPr txBox="1"/>
          <p:nvPr/>
        </p:nvSpPr>
        <p:spPr>
          <a:xfrm>
            <a:off x="1641000" y="2602841"/>
            <a:ext cx="2125282" cy="214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Meiryo UI"/>
                <a:ea typeface="Meiryo UI"/>
              </a:rPr>
              <a:t>※</a:t>
            </a:r>
            <a:r>
              <a:rPr kumimoji="1" lang="ja-JP" altLang="en-US" sz="800" b="1" dirty="0">
                <a:latin typeface="Meiryo UI"/>
                <a:ea typeface="Meiryo UI"/>
              </a:rPr>
              <a:t>太字</a:t>
            </a:r>
            <a:r>
              <a:rPr kumimoji="1" lang="ja-JP" altLang="en-US" sz="800" dirty="0">
                <a:latin typeface="Meiryo UI"/>
                <a:ea typeface="Meiryo UI"/>
              </a:rPr>
              <a:t>はプロジェクト当初からの中心研究者</a:t>
            </a:r>
            <a:endParaRPr>
              <a:latin typeface="Meiryo UI"/>
              <a:ea typeface="Meiryo UI"/>
            </a:endParaRPr>
          </a:p>
        </p:txBody>
      </p:sp>
      <p:sp>
        <p:nvSpPr>
          <p:cNvPr id="1238" name="テキスト ボックス 114"/>
          <p:cNvSpPr txBox="1"/>
          <p:nvPr/>
        </p:nvSpPr>
        <p:spPr>
          <a:xfrm>
            <a:off x="561046" y="2810586"/>
            <a:ext cx="1274286" cy="229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u="sng" dirty="0">
                <a:solidFill>
                  <a:srgbClr val="00B050"/>
                </a:solidFill>
                <a:latin typeface="Meiryo UI"/>
                <a:ea typeface="Meiryo UI"/>
              </a:rPr>
              <a:t>メインエンジンの深化</a:t>
            </a:r>
            <a:endParaRPr kumimoji="1" lang="ja-JP" altLang="en-US" sz="800" u="sng" dirty="0">
              <a:solidFill>
                <a:srgbClr val="00B050"/>
              </a:solidFill>
              <a:latin typeface="Meiryo UI"/>
              <a:ea typeface="Meiryo UI"/>
            </a:endParaRPr>
          </a:p>
        </p:txBody>
      </p:sp>
      <p:sp>
        <p:nvSpPr>
          <p:cNvPr id="1239" name="テキスト ボックス 115"/>
          <p:cNvSpPr txBox="1"/>
          <p:nvPr/>
        </p:nvSpPr>
        <p:spPr>
          <a:xfrm>
            <a:off x="2259488" y="2781000"/>
            <a:ext cx="1274286" cy="229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u="sng" dirty="0">
                <a:solidFill>
                  <a:srgbClr val="00B050"/>
                </a:solidFill>
                <a:latin typeface="Meiryo UI"/>
                <a:ea typeface="Meiryo UI"/>
              </a:rPr>
              <a:t>サブエンジンの開発</a:t>
            </a:r>
            <a:endParaRPr kumimoji="1" lang="ja-JP" altLang="en-US" sz="800" u="sng" dirty="0">
              <a:solidFill>
                <a:srgbClr val="00B050"/>
              </a:solidFill>
              <a:latin typeface="Meiryo UI"/>
              <a:ea typeface="Meiryo UI"/>
            </a:endParaRPr>
          </a:p>
        </p:txBody>
      </p:sp>
      <p:sp>
        <p:nvSpPr>
          <p:cNvPr id="1240" name="テキスト ボックス 116"/>
          <p:cNvSpPr txBox="1"/>
          <p:nvPr/>
        </p:nvSpPr>
        <p:spPr>
          <a:xfrm>
            <a:off x="664002" y="3429615"/>
            <a:ext cx="1274286" cy="383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u="sng" dirty="0">
                <a:solidFill>
                  <a:srgbClr val="00B050"/>
                </a:solidFill>
                <a:latin typeface="Meiryo UI"/>
                <a:ea typeface="Meiryo UI"/>
              </a:rPr>
              <a:t>サステイナブル</a:t>
            </a:r>
            <a:r>
              <a:rPr lang="ja-JP" altLang="en-US" sz="900" b="1" dirty="0">
                <a:solidFill>
                  <a:srgbClr val="00B050"/>
                </a:solidFill>
                <a:latin typeface="Meiryo UI"/>
                <a:ea typeface="Meiryo UI"/>
              </a:rPr>
              <a:t> </a:t>
            </a:r>
            <a:endParaRPr lang="en-US" altLang="ja-JP" sz="900" b="1" dirty="0">
              <a:solidFill>
                <a:srgbClr val="00B050"/>
              </a:solidFill>
              <a:latin typeface="Meiryo UI"/>
              <a:ea typeface="Meiryo UI"/>
            </a:endParaRPr>
          </a:p>
          <a:p>
            <a:r>
              <a:rPr lang="en-US" altLang="ja-JP" sz="1000" b="1" dirty="0">
                <a:solidFill>
                  <a:srgbClr val="00B050"/>
                </a:solidFill>
                <a:latin typeface="Meiryo UI"/>
                <a:ea typeface="Meiryo UI"/>
              </a:rPr>
              <a:t>         </a:t>
            </a:r>
            <a:r>
              <a:rPr lang="en-US" altLang="ja-JP" sz="1000" b="1" u="sng" dirty="0">
                <a:solidFill>
                  <a:srgbClr val="00B050"/>
                </a:solidFill>
                <a:latin typeface="Meiryo UI"/>
                <a:ea typeface="Meiryo UI"/>
              </a:rPr>
              <a:t>with IoP</a:t>
            </a:r>
            <a:endParaRPr kumimoji="1" lang="ja-JP" altLang="en-US" sz="900" u="sng" dirty="0">
              <a:solidFill>
                <a:srgbClr val="00B050"/>
              </a:solidFill>
              <a:latin typeface="Meiryo UI"/>
              <a:ea typeface="Meiryo UI"/>
            </a:endParaRPr>
          </a:p>
        </p:txBody>
      </p:sp>
      <p:sp>
        <p:nvSpPr>
          <p:cNvPr id="1241" name="テキスト ボックス 117"/>
          <p:cNvSpPr txBox="1"/>
          <p:nvPr/>
        </p:nvSpPr>
        <p:spPr>
          <a:xfrm>
            <a:off x="2382714" y="3445549"/>
            <a:ext cx="1274286" cy="368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u="sng" dirty="0">
                <a:solidFill>
                  <a:srgbClr val="00B050"/>
                </a:solidFill>
                <a:latin typeface="Meiryo UI"/>
                <a:ea typeface="Meiryo UI"/>
              </a:rPr>
              <a:t>新たな</a:t>
            </a:r>
            <a:endParaRPr lang="en-US" altLang="ja-JP" sz="900" b="1" u="sng" dirty="0">
              <a:solidFill>
                <a:srgbClr val="00B050"/>
              </a:solidFill>
              <a:latin typeface="Meiryo UI"/>
              <a:ea typeface="Meiryo UI"/>
            </a:endParaRPr>
          </a:p>
          <a:p>
            <a:r>
              <a:rPr lang="ja-JP" altLang="en-US" sz="900" b="1" dirty="0">
                <a:solidFill>
                  <a:srgbClr val="00B050"/>
                </a:solidFill>
                <a:latin typeface="Meiryo UI"/>
                <a:ea typeface="Meiryo UI"/>
              </a:rPr>
              <a:t>　　　</a:t>
            </a:r>
            <a:r>
              <a:rPr lang="ja-JP" altLang="en-US" sz="900" b="1" u="sng" dirty="0">
                <a:solidFill>
                  <a:srgbClr val="00B050"/>
                </a:solidFill>
                <a:latin typeface="Meiryo UI"/>
                <a:ea typeface="Meiryo UI"/>
              </a:rPr>
              <a:t>高付加価値化</a:t>
            </a:r>
            <a:endParaRPr kumimoji="1" lang="ja-JP" altLang="en-US" sz="800" u="sng" dirty="0">
              <a:solidFill>
                <a:srgbClr val="00B050"/>
              </a:solidFill>
              <a:latin typeface="Meiryo UI"/>
              <a:ea typeface="Meiryo UI"/>
            </a:endParaRPr>
          </a:p>
        </p:txBody>
      </p:sp>
      <p:sp>
        <p:nvSpPr>
          <p:cNvPr id="1242" name="四角形 186"/>
          <p:cNvSpPr/>
          <p:nvPr/>
        </p:nvSpPr>
        <p:spPr>
          <a:xfrm>
            <a:off x="129000" y="5336896"/>
            <a:ext cx="178802" cy="5401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役員会</a:t>
            </a:r>
            <a:endParaRPr lang="ja-JP" altLang="en-US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243" name="図形 181"/>
          <p:cNvSpPr/>
          <p:nvPr/>
        </p:nvSpPr>
        <p:spPr>
          <a:xfrm rot="8959818">
            <a:off x="-9779" y="4710934"/>
            <a:ext cx="734026" cy="226033"/>
          </a:xfrm>
          <a:prstGeom prst="homePlate">
            <a:avLst>
              <a:gd name="adj" fmla="val 52655"/>
            </a:avLst>
          </a:prstGeom>
          <a:solidFill>
            <a:srgbClr val="00801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035" tIns="34017" rIns="68035" bIns="34017" anchor="ctr"/>
          <a:lstStyle/>
          <a:p>
            <a:pPr algn="ctr">
              <a:defRPr lang="ja-JP" altLang="en-US"/>
            </a:pPr>
            <a:endParaRPr lang="ja-JP" altLang="en-US" sz="700" b="1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244" name="テキスト ボックス 1"/>
          <p:cNvSpPr txBox="1"/>
          <p:nvPr/>
        </p:nvSpPr>
        <p:spPr>
          <a:xfrm rot="19725753">
            <a:off x="64936" y="4690066"/>
            <a:ext cx="644545" cy="2299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Meiryo UI"/>
                <a:ea typeface="Meiryo UI"/>
              </a:rPr>
              <a:t>社会実装</a:t>
            </a:r>
            <a:endParaRPr>
              <a:latin typeface="Meiryo UI"/>
              <a:ea typeface="Meiryo UI"/>
            </a:endParaRPr>
          </a:p>
        </p:txBody>
      </p:sp>
      <p:sp>
        <p:nvSpPr>
          <p:cNvPr id="1245" name="矢印: 上下 128"/>
          <p:cNvSpPr/>
          <p:nvPr/>
        </p:nvSpPr>
        <p:spPr>
          <a:xfrm rot="2520000">
            <a:off x="3272720" y="4303658"/>
            <a:ext cx="406871" cy="876935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/>
              <a:ea typeface="Meiryo UI"/>
            </a:endParaRPr>
          </a:p>
        </p:txBody>
      </p:sp>
      <p:sp>
        <p:nvSpPr>
          <p:cNvPr id="1246" name="テキスト ボックス 130"/>
          <p:cNvSpPr txBox="1"/>
          <p:nvPr/>
        </p:nvSpPr>
        <p:spPr>
          <a:xfrm>
            <a:off x="585946" y="3231374"/>
            <a:ext cx="2461750" cy="229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solidFill>
                  <a:srgbClr val="FF0000"/>
                </a:solidFill>
                <a:latin typeface="Meiryo UI"/>
                <a:ea typeface="Meiryo UI"/>
              </a:rPr>
              <a:t>現研究課題との相乗効果による</a:t>
            </a:r>
            <a:r>
              <a:rPr lang="en-US" altLang="ja-JP" sz="900" b="1" dirty="0">
                <a:solidFill>
                  <a:srgbClr val="FF0000"/>
                </a:solidFill>
                <a:latin typeface="Meiryo UI"/>
                <a:ea typeface="Meiryo UI"/>
              </a:rPr>
              <a:t>IoP</a:t>
            </a:r>
            <a:r>
              <a:rPr lang="ja-JP" altLang="en-US" sz="900" b="1" dirty="0">
                <a:solidFill>
                  <a:srgbClr val="FF0000"/>
                </a:solidFill>
                <a:latin typeface="Meiryo UI"/>
                <a:ea typeface="Meiryo UI"/>
              </a:rPr>
              <a:t>研究の加速</a:t>
            </a:r>
            <a:endParaRPr kumimoji="1" lang="ja-JP" altLang="en-US" sz="8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247" name="テキスト ボックス 131"/>
          <p:cNvSpPr txBox="1"/>
          <p:nvPr/>
        </p:nvSpPr>
        <p:spPr>
          <a:xfrm>
            <a:off x="1137204" y="4608839"/>
            <a:ext cx="2244568" cy="476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u="sng" dirty="0">
                <a:solidFill>
                  <a:srgbClr val="FF0000"/>
                </a:solidFill>
                <a:latin typeface="Meiryo UI"/>
                <a:ea typeface="Meiryo UI"/>
              </a:rPr>
              <a:t>研究開発と生産現場をつなぐエコシステム</a:t>
            </a:r>
            <a:endParaRPr lang="en-US" altLang="ja-JP" sz="900" b="1" u="sng" dirty="0">
              <a:solidFill>
                <a:srgbClr val="FF0000"/>
              </a:solidFill>
              <a:latin typeface="Meiryo UI"/>
              <a:ea typeface="Meiryo UI"/>
            </a:endParaRPr>
          </a:p>
          <a:p>
            <a:r>
              <a:rPr lang="ja-JP" altLang="en-US" sz="800" dirty="0">
                <a:latin typeface="Meiryo UI"/>
                <a:ea typeface="Meiryo UI"/>
              </a:rPr>
              <a:t>　真に活用できる</a:t>
            </a:r>
            <a:r>
              <a:rPr lang="en-US" altLang="ja-JP" sz="800" dirty="0">
                <a:latin typeface="Meiryo UI"/>
                <a:ea typeface="Meiryo UI"/>
              </a:rPr>
              <a:t>IoP</a:t>
            </a:r>
            <a:r>
              <a:rPr lang="ja-JP" altLang="en-US" sz="800" dirty="0">
                <a:latin typeface="Meiryo UI"/>
                <a:ea typeface="Meiryo UI"/>
              </a:rPr>
              <a:t>技術の開発と普及</a:t>
            </a:r>
            <a:endParaRPr lang="en-US" altLang="ja-JP" sz="800" dirty="0">
              <a:latin typeface="Meiryo UI"/>
              <a:ea typeface="Meiryo UI"/>
            </a:endParaRPr>
          </a:p>
          <a:p>
            <a:r>
              <a:rPr kumimoji="1" lang="ja-JP" altLang="en-US" sz="800" dirty="0">
                <a:latin typeface="Meiryo UI"/>
                <a:ea typeface="Meiryo UI"/>
              </a:rPr>
              <a:t>　必要とされている技術研究の推進・教育</a:t>
            </a:r>
            <a:endParaRPr>
              <a:latin typeface="Meiryo UI"/>
              <a:ea typeface="Meiryo UI"/>
            </a:endParaRPr>
          </a:p>
        </p:txBody>
      </p:sp>
      <p:sp>
        <p:nvSpPr>
          <p:cNvPr id="1248" name="直線 169"/>
          <p:cNvSpPr/>
          <p:nvPr/>
        </p:nvSpPr>
        <p:spPr>
          <a:xfrm flipH="1">
            <a:off x="316511" y="6308231"/>
            <a:ext cx="0" cy="312913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49" name="直線 181"/>
          <p:cNvSpPr/>
          <p:nvPr/>
        </p:nvSpPr>
        <p:spPr>
          <a:xfrm>
            <a:off x="316667" y="6624978"/>
            <a:ext cx="101870" cy="0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50" name="直線 181"/>
          <p:cNvSpPr/>
          <p:nvPr/>
        </p:nvSpPr>
        <p:spPr>
          <a:xfrm flipV="1">
            <a:off x="295866" y="6312750"/>
            <a:ext cx="136496" cy="3662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51" name="直線 181"/>
          <p:cNvSpPr/>
          <p:nvPr/>
        </p:nvSpPr>
        <p:spPr>
          <a:xfrm>
            <a:off x="1835332" y="6599464"/>
            <a:ext cx="205911" cy="0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52" name="左大かっこ 14"/>
          <p:cNvSpPr/>
          <p:nvPr/>
        </p:nvSpPr>
        <p:spPr>
          <a:xfrm>
            <a:off x="4102728" y="5670961"/>
            <a:ext cx="92555" cy="1085840"/>
          </a:xfrm>
          <a:prstGeom prst="leftBracket">
            <a:avLst>
              <a:gd name="adj" fmla="val 0"/>
            </a:avLst>
          </a:prstGeom>
          <a:ln w="952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/>
              <a:ea typeface="Meiryo UI"/>
            </a:endParaRPr>
          </a:p>
        </p:txBody>
      </p:sp>
      <p:sp>
        <p:nvSpPr>
          <p:cNvPr id="1253" name="テキスト ボックス 139"/>
          <p:cNvSpPr txBox="1"/>
          <p:nvPr/>
        </p:nvSpPr>
        <p:spPr>
          <a:xfrm>
            <a:off x="2052567" y="6069540"/>
            <a:ext cx="1328342" cy="706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Meiryo UI"/>
                <a:ea typeface="Meiryo UI"/>
              </a:rPr>
              <a:t>・</a:t>
            </a:r>
            <a:r>
              <a:rPr lang="en-US" altLang="ja-JP" sz="800" dirty="0">
                <a:latin typeface="Meiryo UI"/>
                <a:ea typeface="Meiryo UI"/>
              </a:rPr>
              <a:t>IoP</a:t>
            </a:r>
            <a:r>
              <a:rPr lang="ja-JP" altLang="en-US" sz="800" dirty="0">
                <a:latin typeface="Meiryo UI"/>
                <a:ea typeface="Meiryo UI"/>
              </a:rPr>
              <a:t>ニラ</a:t>
            </a:r>
            <a:r>
              <a:rPr lang="en-US" altLang="ja-JP" sz="800" dirty="0">
                <a:latin typeface="Meiryo UI"/>
                <a:ea typeface="Meiryo UI"/>
              </a:rPr>
              <a:t>WG</a:t>
            </a:r>
            <a:endParaRPr>
              <a:latin typeface="Meiryo UI"/>
              <a:ea typeface="Meiryo UI"/>
            </a:endParaRPr>
          </a:p>
          <a:p>
            <a:r>
              <a:rPr kumimoji="1" lang="ja-JP" altLang="en-US" sz="800" dirty="0">
                <a:latin typeface="Meiryo UI"/>
                <a:ea typeface="Meiryo UI"/>
              </a:rPr>
              <a:t>・</a:t>
            </a:r>
            <a:r>
              <a:rPr kumimoji="1" lang="en-US" altLang="ja-JP" sz="800" dirty="0">
                <a:latin typeface="Meiryo UI"/>
                <a:ea typeface="Meiryo UI"/>
              </a:rPr>
              <a:t>IoP</a:t>
            </a:r>
            <a:r>
              <a:rPr kumimoji="1" lang="ja-JP" altLang="en-US" sz="800" dirty="0">
                <a:latin typeface="Meiryo UI"/>
                <a:ea typeface="Meiryo UI"/>
              </a:rPr>
              <a:t>ナス</a:t>
            </a:r>
            <a:r>
              <a:rPr kumimoji="1" lang="en-US" altLang="ja-JP" sz="800" dirty="0">
                <a:latin typeface="Meiryo UI"/>
                <a:ea typeface="Meiryo UI"/>
              </a:rPr>
              <a:t>WG</a:t>
            </a:r>
            <a:endParaRPr>
              <a:latin typeface="Meiryo UI"/>
              <a:ea typeface="Meiryo UI"/>
            </a:endParaRPr>
          </a:p>
          <a:p>
            <a:r>
              <a:rPr lang="ja-JP" altLang="en-US" sz="800" dirty="0">
                <a:latin typeface="Meiryo UI"/>
                <a:ea typeface="Meiryo UI"/>
              </a:rPr>
              <a:t>・</a:t>
            </a:r>
            <a:r>
              <a:rPr lang="en-US" altLang="ja-JP" sz="800" dirty="0">
                <a:latin typeface="Meiryo UI"/>
                <a:ea typeface="Meiryo UI"/>
              </a:rPr>
              <a:t>IoP</a:t>
            </a:r>
            <a:r>
              <a:rPr lang="ja-JP" altLang="en-US" sz="800" dirty="0">
                <a:latin typeface="Meiryo UI"/>
                <a:ea typeface="Meiryo UI"/>
              </a:rPr>
              <a:t>トマト</a:t>
            </a:r>
            <a:r>
              <a:rPr lang="en-US" altLang="ja-JP" sz="800" dirty="0">
                <a:latin typeface="Meiryo UI"/>
                <a:ea typeface="Meiryo UI"/>
              </a:rPr>
              <a:t>WG</a:t>
            </a:r>
            <a:endParaRPr>
              <a:latin typeface="Meiryo UI"/>
              <a:ea typeface="Meiryo UI"/>
            </a:endParaRPr>
          </a:p>
          <a:p>
            <a:r>
              <a:rPr kumimoji="1" lang="ja-JP" altLang="en-US" sz="800" dirty="0">
                <a:latin typeface="Meiryo UI"/>
                <a:ea typeface="Meiryo UI"/>
              </a:rPr>
              <a:t>・</a:t>
            </a:r>
            <a:r>
              <a:rPr kumimoji="1" lang="en-US" altLang="ja-JP" sz="800" dirty="0">
                <a:latin typeface="Meiryo UI"/>
                <a:ea typeface="Meiryo UI"/>
              </a:rPr>
              <a:t>IoP</a:t>
            </a:r>
            <a:r>
              <a:rPr lang="ja-JP" altLang="en-US" sz="800" dirty="0">
                <a:latin typeface="Meiryo UI"/>
                <a:ea typeface="Meiryo UI"/>
              </a:rPr>
              <a:t>キュウリ</a:t>
            </a:r>
            <a:r>
              <a:rPr lang="en-US" altLang="ja-JP" sz="800" dirty="0">
                <a:latin typeface="Meiryo UI"/>
                <a:ea typeface="Meiryo UI"/>
              </a:rPr>
              <a:t>WG</a:t>
            </a:r>
            <a:endParaRPr>
              <a:latin typeface="Meiryo UI"/>
              <a:ea typeface="Meiryo UI"/>
            </a:endParaRPr>
          </a:p>
          <a:p>
            <a:r>
              <a:rPr kumimoji="1" lang="ja-JP" altLang="en-US" sz="800" dirty="0">
                <a:latin typeface="Meiryo UI"/>
                <a:ea typeface="Meiryo UI"/>
              </a:rPr>
              <a:t>・</a:t>
            </a:r>
            <a:r>
              <a:rPr kumimoji="1" lang="en-US" altLang="ja-JP" sz="800" dirty="0">
                <a:latin typeface="Meiryo UI"/>
                <a:ea typeface="Meiryo UI"/>
              </a:rPr>
              <a:t>IoP</a:t>
            </a:r>
            <a:r>
              <a:rPr kumimoji="1" lang="ja-JP" altLang="en-US" sz="800" dirty="0">
                <a:latin typeface="Meiryo UI"/>
                <a:ea typeface="Meiryo UI"/>
              </a:rPr>
              <a:t>ピーマン</a:t>
            </a:r>
            <a:r>
              <a:rPr kumimoji="1" lang="en-US" altLang="ja-JP" sz="800" dirty="0">
                <a:latin typeface="Meiryo UI"/>
                <a:ea typeface="Meiryo UI"/>
              </a:rPr>
              <a:t>WG</a:t>
            </a:r>
            <a:endParaRPr kumimoji="1" lang="ja-JP" altLang="en-US" sz="800" dirty="0">
              <a:latin typeface="Meiryo UI"/>
              <a:ea typeface="Meiryo UI"/>
            </a:endParaRPr>
          </a:p>
        </p:txBody>
      </p:sp>
      <p:sp>
        <p:nvSpPr>
          <p:cNvPr id="1254" name="吹き出し: 円形 15"/>
          <p:cNvSpPr/>
          <p:nvPr/>
        </p:nvSpPr>
        <p:spPr>
          <a:xfrm>
            <a:off x="2822434" y="6164397"/>
            <a:ext cx="616607" cy="413520"/>
          </a:xfrm>
          <a:prstGeom prst="wedgeEllipseCallout">
            <a:avLst>
              <a:gd name="adj1" fmla="val -33777"/>
              <a:gd name="adj2" fmla="val 5726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7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255" name="テキスト ボックス 141"/>
          <p:cNvSpPr txBox="1"/>
          <p:nvPr/>
        </p:nvSpPr>
        <p:spPr>
          <a:xfrm>
            <a:off x="2812918" y="6206300"/>
            <a:ext cx="682534" cy="33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b="1" dirty="0">
                <a:solidFill>
                  <a:srgbClr val="FF0000"/>
                </a:solidFill>
                <a:latin typeface="Meiryo UI"/>
                <a:ea typeface="Meiryo UI"/>
              </a:rPr>
              <a:t>IoP</a:t>
            </a:r>
            <a:r>
              <a:rPr lang="ja-JP" altLang="en-US" sz="800" b="1" dirty="0">
                <a:solidFill>
                  <a:srgbClr val="FF0000"/>
                </a:solidFill>
                <a:latin typeface="Meiryo UI"/>
                <a:ea typeface="Meiryo UI"/>
              </a:rPr>
              <a:t>作目</a:t>
            </a:r>
            <a:endParaRPr lang="en-US" altLang="ja-JP" sz="800" b="1" dirty="0">
              <a:solidFill>
                <a:srgbClr val="FF0000"/>
              </a:solidFill>
              <a:latin typeface="Meiryo UI"/>
              <a:ea typeface="Meiryo UI"/>
            </a:endParaRPr>
          </a:p>
          <a:p>
            <a:r>
              <a:rPr lang="ja-JP" altLang="en-US" sz="800" b="1" dirty="0">
                <a:solidFill>
                  <a:srgbClr val="FF0000"/>
                </a:solidFill>
                <a:latin typeface="Meiryo UI"/>
                <a:ea typeface="Meiryo UI"/>
              </a:rPr>
              <a:t>　　</a:t>
            </a:r>
            <a:r>
              <a:rPr lang="en-US" altLang="ja-JP" sz="800" b="1" dirty="0">
                <a:solidFill>
                  <a:srgbClr val="FF0000"/>
                </a:solidFill>
                <a:latin typeface="Meiryo UI"/>
                <a:ea typeface="Meiryo UI"/>
              </a:rPr>
              <a:t>WG</a:t>
            </a:r>
            <a:r>
              <a:rPr lang="ja-JP" altLang="en-US" sz="800" b="1" dirty="0">
                <a:solidFill>
                  <a:srgbClr val="FF0000"/>
                </a:solidFill>
                <a:latin typeface="Meiryo UI"/>
                <a:ea typeface="Meiryo UI"/>
              </a:rPr>
              <a:t>群</a:t>
            </a:r>
            <a:endParaRPr kumimoji="1" lang="ja-JP" altLang="en-US" sz="8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256" name="四角形 189"/>
          <p:cNvSpPr/>
          <p:nvPr/>
        </p:nvSpPr>
        <p:spPr>
          <a:xfrm>
            <a:off x="3218997" y="5132801"/>
            <a:ext cx="877215" cy="360027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25714" tIns="32657" rIns="25714" bIns="32657" anchor="ctr"/>
          <a:lstStyle/>
          <a:p>
            <a:pPr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担当：高知大学</a:t>
            </a:r>
            <a:endParaRPr lang="en-US" altLang="ja-JP" sz="700" dirty="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 dirty="0">
                <a:latin typeface="Meiryo UI"/>
                <a:ea typeface="Meiryo UI"/>
              </a:rPr>
              <a:t>　　　IoP共創センター</a:t>
            </a:r>
            <a:endParaRPr lang="ja-JP" altLang="en-US" sz="600" dirty="0">
              <a:latin typeface="Meiryo UI"/>
              <a:ea typeface="Meiryo UI"/>
            </a:endParaRPr>
          </a:p>
        </p:txBody>
      </p:sp>
      <p:sp>
        <p:nvSpPr>
          <p:cNvPr id="1257" name="テキスト ボックス 93"/>
          <p:cNvSpPr txBox="1"/>
          <p:nvPr/>
        </p:nvSpPr>
        <p:spPr>
          <a:xfrm>
            <a:off x="3476120" y="4717279"/>
            <a:ext cx="2435812" cy="353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u="sng" dirty="0">
                <a:solidFill>
                  <a:srgbClr val="FF0000"/>
                </a:solidFill>
                <a:latin typeface="Meiryo UI"/>
                <a:ea typeface="Meiryo UI"/>
              </a:rPr>
              <a:t>現場主義の実践的人材育成</a:t>
            </a:r>
            <a:endParaRPr lang="en-US" altLang="ja-JP" sz="900" b="1" u="sng" dirty="0">
              <a:solidFill>
                <a:srgbClr val="FF0000"/>
              </a:solidFill>
              <a:latin typeface="Meiryo UI"/>
              <a:ea typeface="Meiryo UI"/>
            </a:endParaRPr>
          </a:p>
          <a:p>
            <a:r>
              <a:rPr lang="en-US" altLang="ja-JP" sz="800" dirty="0">
                <a:latin typeface="Meiryo UI"/>
                <a:ea typeface="Meiryo UI"/>
              </a:rPr>
              <a:t>Society5.0</a:t>
            </a:r>
            <a:r>
              <a:rPr lang="ja-JP" altLang="en-US" sz="800" dirty="0">
                <a:latin typeface="Meiryo UI"/>
                <a:ea typeface="Meiryo UI"/>
              </a:rPr>
              <a:t>型農業の人材確保　</a:t>
            </a:r>
            <a:endParaRPr lang="en-US" altLang="ja-JP" sz="800" dirty="0">
              <a:latin typeface="Meiryo UI"/>
              <a:ea typeface="Meiryo UI"/>
            </a:endParaRPr>
          </a:p>
        </p:txBody>
      </p:sp>
      <p:sp>
        <p:nvSpPr>
          <p:cNvPr id="1258" name="テキスト ボックス 1"/>
          <p:cNvSpPr txBox="1"/>
          <p:nvPr/>
        </p:nvSpPr>
        <p:spPr>
          <a:xfrm>
            <a:off x="4024859" y="5156812"/>
            <a:ext cx="856141" cy="5761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b="1" dirty="0">
                <a:latin typeface="Meiryo UI"/>
                <a:ea typeface="Meiryo UI"/>
              </a:rPr>
              <a:t>IoP</a:t>
            </a:r>
            <a:endParaRPr b="1">
              <a:latin typeface="Meiryo UI"/>
              <a:ea typeface="Meiryo UI"/>
            </a:endParaRPr>
          </a:p>
          <a:p>
            <a:pPr algn="ctr"/>
            <a:r>
              <a:rPr kumimoji="1" lang="ja-JP" altLang="en-US" sz="1050" b="1" dirty="0">
                <a:latin typeface="Meiryo UI"/>
                <a:ea typeface="Meiryo UI"/>
              </a:rPr>
              <a:t>農業研究会</a:t>
            </a:r>
            <a:endParaRPr kumimoji="1" lang="en-US" altLang="ja-JP" sz="1050" b="1" dirty="0">
              <a:latin typeface="Meiryo UI"/>
              <a:ea typeface="Meiryo UI"/>
            </a:endParaRPr>
          </a:p>
          <a:p>
            <a:pPr algn="ctr"/>
            <a:r>
              <a:rPr kumimoji="1" lang="ja-JP" altLang="en-US" sz="1050" b="1" dirty="0">
                <a:latin typeface="Meiryo UI"/>
                <a:ea typeface="Meiryo UI"/>
              </a:rPr>
              <a:t>会員</a:t>
            </a:r>
            <a:endParaRPr>
              <a:latin typeface="Meiryo UI"/>
              <a:ea typeface="Meiryo UI"/>
            </a:endParaRPr>
          </a:p>
        </p:txBody>
      </p:sp>
      <p:sp>
        <p:nvSpPr>
          <p:cNvPr id="1259" name="テキスト ボックス 2"/>
          <p:cNvSpPr txBox="1"/>
          <p:nvPr/>
        </p:nvSpPr>
        <p:spPr>
          <a:xfrm>
            <a:off x="4096212" y="5675832"/>
            <a:ext cx="870569" cy="1060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Meiryo UI"/>
                <a:ea typeface="Meiryo UI"/>
              </a:rPr>
              <a:t>IoP</a:t>
            </a:r>
            <a:r>
              <a:rPr kumimoji="1" lang="ja-JP" altLang="en-US" sz="900" dirty="0">
                <a:latin typeface="Meiryo UI"/>
                <a:ea typeface="Meiryo UI"/>
              </a:rPr>
              <a:t>農家</a:t>
            </a:r>
            <a:endParaRPr kumimoji="1" lang="en-US" altLang="ja-JP" sz="900" dirty="0">
              <a:latin typeface="Meiryo UI"/>
              <a:ea typeface="Meiryo UI"/>
            </a:endParaRPr>
          </a:p>
          <a:p>
            <a:r>
              <a:rPr lang="en-US" altLang="ja-JP" sz="900" dirty="0">
                <a:latin typeface="Meiryo UI"/>
                <a:ea typeface="Meiryo UI"/>
              </a:rPr>
              <a:t>IoP</a:t>
            </a:r>
            <a:r>
              <a:rPr lang="ja-JP" altLang="en-US" sz="900" dirty="0">
                <a:latin typeface="Meiryo UI"/>
                <a:ea typeface="Meiryo UI"/>
              </a:rPr>
              <a:t>普及員</a:t>
            </a:r>
            <a:endParaRPr lang="en-US" altLang="ja-JP" sz="900" dirty="0">
              <a:latin typeface="Meiryo UI"/>
              <a:ea typeface="Meiryo UI"/>
            </a:endParaRPr>
          </a:p>
          <a:p>
            <a:r>
              <a:rPr lang="ja-JP" altLang="en-US" sz="900" dirty="0">
                <a:latin typeface="Meiryo UI"/>
                <a:ea typeface="Meiryo UI"/>
              </a:rPr>
              <a:t>　　・JA指導員</a:t>
            </a:r>
            <a:endParaRPr>
              <a:latin typeface="Meiryo UI"/>
              <a:ea typeface="Meiryo UI"/>
            </a:endParaRPr>
          </a:p>
          <a:p>
            <a:r>
              <a:rPr lang="en-US" altLang="ja-JP" sz="900" dirty="0">
                <a:latin typeface="Meiryo UI"/>
                <a:ea typeface="Meiryo UI"/>
              </a:rPr>
              <a:t>IoP</a:t>
            </a:r>
            <a:r>
              <a:rPr lang="ja-JP" altLang="en-US" sz="900" dirty="0">
                <a:latin typeface="Meiryo UI"/>
                <a:ea typeface="Meiryo UI"/>
              </a:rPr>
              <a:t>志望学生</a:t>
            </a:r>
            <a:endParaRPr lang="en-US" altLang="ja-JP" sz="900" dirty="0">
              <a:latin typeface="Meiryo UI"/>
              <a:ea typeface="Meiryo UI"/>
            </a:endParaRPr>
          </a:p>
          <a:p>
            <a:r>
              <a:rPr kumimoji="1" lang="en-US" altLang="ja-JP" sz="900" dirty="0">
                <a:latin typeface="Meiryo UI"/>
                <a:ea typeface="Meiryo UI"/>
              </a:rPr>
              <a:t>IoP</a:t>
            </a:r>
            <a:r>
              <a:rPr kumimoji="1" lang="ja-JP" altLang="en-US" sz="900" dirty="0">
                <a:latin typeface="Meiryo UI"/>
                <a:ea typeface="Meiryo UI"/>
              </a:rPr>
              <a:t>技術者</a:t>
            </a:r>
            <a:endParaRPr kumimoji="1" lang="en-US" altLang="ja-JP" sz="900" dirty="0">
              <a:latin typeface="Meiryo UI"/>
              <a:ea typeface="Meiryo UI"/>
            </a:endParaRPr>
          </a:p>
          <a:p>
            <a:r>
              <a:rPr lang="en-US" altLang="ja-JP" sz="900" dirty="0">
                <a:latin typeface="Meiryo UI"/>
                <a:ea typeface="Meiryo UI"/>
              </a:rPr>
              <a:t>IoP</a:t>
            </a:r>
            <a:r>
              <a:rPr lang="ja-JP" altLang="en-US" sz="900" dirty="0">
                <a:latin typeface="Meiryo UI"/>
                <a:ea typeface="Meiryo UI"/>
              </a:rPr>
              <a:t>研究者</a:t>
            </a:r>
            <a:endParaRPr lang="en-US" altLang="ja-JP" sz="900" dirty="0">
              <a:latin typeface="Meiryo UI"/>
              <a:ea typeface="Meiryo UI"/>
            </a:endParaRPr>
          </a:p>
          <a:p>
            <a:r>
              <a:rPr kumimoji="1" lang="en-US" altLang="ja-JP" sz="900" dirty="0">
                <a:latin typeface="Meiryo UI"/>
                <a:ea typeface="Meiryo UI"/>
              </a:rPr>
              <a:t>IoP</a:t>
            </a:r>
            <a:r>
              <a:rPr kumimoji="1" lang="ja-JP" altLang="en-US" sz="900" dirty="0">
                <a:latin typeface="Meiryo UI"/>
                <a:ea typeface="Meiryo UI"/>
              </a:rPr>
              <a:t>企業</a:t>
            </a:r>
            <a:endParaRPr kumimoji="1" lang="en-US" altLang="ja-JP" sz="1200" dirty="0">
              <a:latin typeface="Meiryo UI"/>
              <a:ea typeface="Meiryo UI"/>
            </a:endParaRPr>
          </a:p>
        </p:txBody>
      </p:sp>
      <p:sp>
        <p:nvSpPr>
          <p:cNvPr id="1260" name="テキスト ボックス 97"/>
          <p:cNvSpPr txBox="1"/>
          <p:nvPr/>
        </p:nvSpPr>
        <p:spPr>
          <a:xfrm rot="2340000">
            <a:off x="3298268" y="4513693"/>
            <a:ext cx="336768" cy="5831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00" dirty="0">
                <a:latin typeface="Meiryo UI"/>
                <a:ea typeface="Meiryo UI"/>
              </a:rPr>
              <a:t>双方向</a:t>
            </a:r>
            <a:endParaRPr>
              <a:latin typeface="Meiryo UI"/>
              <a:ea typeface="Meiryo UI"/>
            </a:endParaRPr>
          </a:p>
        </p:txBody>
      </p:sp>
      <p:sp>
        <p:nvSpPr>
          <p:cNvPr id="1261" name="テキスト ボックス 6"/>
          <p:cNvSpPr txBox="1"/>
          <p:nvPr/>
        </p:nvSpPr>
        <p:spPr>
          <a:xfrm>
            <a:off x="3458202" y="6197396"/>
            <a:ext cx="869707" cy="583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現場の声を</a:t>
            </a:r>
            <a:endParaRPr>
              <a:latin typeface="Meiryo UI"/>
              <a:ea typeface="Meiryo UI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ダイレクトに</a:t>
            </a:r>
            <a:endParaRPr>
              <a:latin typeface="Meiryo UI"/>
              <a:ea typeface="Meiryo UI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教育研究</a:t>
            </a:r>
            <a:endParaRPr>
              <a:latin typeface="Meiryo UI"/>
              <a:ea typeface="Meiryo UI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現場</a:t>
            </a:r>
            <a:r>
              <a:rPr kumimoji="1"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に接続</a:t>
            </a:r>
            <a:endParaRPr>
              <a:latin typeface="Meiryo UI"/>
              <a:ea typeface="Meiryo UI"/>
            </a:endParaRPr>
          </a:p>
        </p:txBody>
      </p:sp>
      <p:sp>
        <p:nvSpPr>
          <p:cNvPr id="1262" name="正方形/長方形 4"/>
          <p:cNvSpPr/>
          <p:nvPr/>
        </p:nvSpPr>
        <p:spPr>
          <a:xfrm>
            <a:off x="2053906" y="6104914"/>
            <a:ext cx="1404296" cy="63624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/>
              <a:ea typeface="Meiryo UI"/>
            </a:endParaRPr>
          </a:p>
        </p:txBody>
      </p:sp>
      <p:sp>
        <p:nvSpPr>
          <p:cNvPr id="1263" name="テキスト 1244"/>
          <p:cNvSpPr txBox="1"/>
          <p:nvPr/>
        </p:nvSpPr>
        <p:spPr>
          <a:xfrm>
            <a:off x="129000" y="3921724"/>
            <a:ext cx="3338597" cy="583883"/>
          </a:xfrm>
          <a:prstGeom prst="rect">
            <a:avLst/>
          </a:prstGeom>
          <a:solidFill>
            <a:schemeClr val="bg1"/>
          </a:solidFill>
          <a:ln w="15875">
            <a:solidFill>
              <a:srgbClr val="FF0000"/>
            </a:solidFill>
            <a:prstDash val="sysDot"/>
          </a:ln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　　　　　　　・京都大学大学院農学研究科:教授　土井 元章 氏</a:t>
            </a:r>
            <a:endParaRPr lang="ja-JP" altLang="en-US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　　　　　　　・オハイオ州立大学食物農業環境科学部:</a:t>
            </a:r>
            <a:r>
              <a:rPr lang="ja-JP" altLang="en-US" sz="800" dirty="0">
                <a:solidFill>
                  <a:schemeClr val="tx1"/>
                </a:solidFill>
                <a:latin typeface="Meiryo UI"/>
                <a:ea typeface="Meiryo UI"/>
              </a:rPr>
              <a:t>教授　チエリ クボタ　氏</a:t>
            </a:r>
            <a:endParaRPr sz="800">
              <a:solidFill>
                <a:schemeClr val="tx1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          　　・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早稲田大: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教授　関根　泰氏　　　　・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地球研: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林健太郎氏</a:t>
            </a:r>
            <a:endParaRPr lang="ja-JP" altLang="en-US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          　　・ﾜｰﾍﾆﾝｹﾞﾝ大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: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教授 Jos </a:t>
            </a:r>
            <a:r>
              <a:rPr lang="en-US" altLang="ja-JP" sz="800" dirty="0" err="1">
                <a:solidFill>
                  <a:srgbClr val="FF0000"/>
                </a:solidFill>
                <a:latin typeface="Meiryo UI"/>
                <a:ea typeface="Meiryo UI"/>
              </a:rPr>
              <a:t>Verstegen氏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(R4~高知大客員教授)</a:t>
            </a:r>
            <a:endParaRPr lang="ja-JP" altLang="en-US" sz="8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264" name="テキスト 2430"/>
          <p:cNvSpPr txBox="1"/>
          <p:nvPr/>
        </p:nvSpPr>
        <p:spPr>
          <a:xfrm>
            <a:off x="1833994" y="1341000"/>
            <a:ext cx="695841" cy="245328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1000" b="1">
                <a:solidFill>
                  <a:schemeClr val="bg1"/>
                </a:solidFill>
                <a:latin typeface="Meiryo UI"/>
                <a:ea typeface="Meiryo UI"/>
              </a:rPr>
              <a:t>専門部会</a:t>
            </a:r>
            <a:endParaRPr lang="ja-JP" altLang="en-US" b="1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265" name="図形 2704"/>
          <p:cNvSpPr/>
          <p:nvPr/>
        </p:nvSpPr>
        <p:spPr>
          <a:xfrm>
            <a:off x="3461161" y="6061455"/>
            <a:ext cx="641567" cy="15242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>
              <a:latin typeface="Meiryo UI"/>
              <a:ea typeface="Meiryo UI"/>
            </a:endParaRPr>
          </a:p>
        </p:txBody>
      </p:sp>
      <p:grpSp>
        <p:nvGrpSpPr>
          <p:cNvPr id="1266" name="グループ化 2705"/>
          <p:cNvGrpSpPr/>
          <p:nvPr/>
        </p:nvGrpSpPr>
        <p:grpSpPr>
          <a:xfrm>
            <a:off x="328716" y="4879640"/>
            <a:ext cx="744032" cy="253915"/>
            <a:chOff x="4763059" y="2918230"/>
            <a:chExt cx="488479" cy="194003"/>
          </a:xfrm>
        </p:grpSpPr>
        <p:sp>
          <p:nvSpPr>
            <p:cNvPr id="1267" name="正方形/長方形 82"/>
            <p:cNvSpPr>
              <a:spLocks noChangeArrowheads="1"/>
            </p:cNvSpPr>
            <p:nvPr/>
          </p:nvSpPr>
          <p:spPr>
            <a:xfrm>
              <a:off x="4808985" y="2931694"/>
              <a:ext cx="358307" cy="151026"/>
            </a:xfrm>
            <a:prstGeom prst="rect">
              <a:avLst/>
            </a:prstGeom>
            <a:solidFill>
              <a:srgbClr val="FF0000"/>
            </a:solidFill>
            <a:ln cap="flat"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 anchor="ctr"/>
            <a:lstStyle/>
            <a:p>
              <a:pPr algn="ctr" fontAlgn="base" latinLnBrk="0"/>
              <a:endParaRPr lang="ja-JP" altLang="en-US" sz="2400">
                <a:solidFill>
                  <a:srgbClr val="FFFFFF"/>
                </a:solidFill>
                <a:effectLst/>
                <a:latin typeface="Meiryo UI"/>
                <a:ea typeface="Meiryo UI"/>
              </a:endParaRPr>
            </a:p>
          </p:txBody>
        </p:sp>
        <p:sp>
          <p:nvSpPr>
            <p:cNvPr id="1268" name="テキスト ボックス 83"/>
            <p:cNvSpPr>
              <a:spLocks noChangeArrowheads="1"/>
            </p:cNvSpPr>
            <p:nvPr/>
          </p:nvSpPr>
          <p:spPr>
            <a:xfrm>
              <a:off x="4763059" y="2918230"/>
              <a:ext cx="488479" cy="187442"/>
            </a:xfrm>
            <a:prstGeom prst="rect">
              <a:avLst/>
            </a:prstGeom>
            <a:noFill/>
            <a:ln cap="flat"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>
              <a:spAutoFit/>
            </a:bodyPr>
            <a:lstStyle/>
            <a:p>
              <a:pPr fontAlgn="base"/>
              <a:r>
                <a:rPr lang="ja-JP" altLang="en-US" sz="1000" b="1" dirty="0">
                  <a:solidFill>
                    <a:schemeClr val="bg1"/>
                  </a:solidFill>
                  <a:effectLst/>
                  <a:latin typeface="Meiryo UI"/>
                  <a:ea typeface="Meiryo UI"/>
                </a:rPr>
                <a:t>展開枠</a:t>
              </a:r>
              <a:endParaRPr>
                <a:latin typeface="Meiryo UI"/>
                <a:ea typeface="Meiryo UI"/>
              </a:endParaRPr>
            </a:p>
          </p:txBody>
        </p:sp>
      </p:grpSp>
      <p:grpSp>
        <p:nvGrpSpPr>
          <p:cNvPr id="1269" name="グループ化 2713"/>
          <p:cNvGrpSpPr/>
          <p:nvPr/>
        </p:nvGrpSpPr>
        <p:grpSpPr>
          <a:xfrm>
            <a:off x="13238057" y="6480603"/>
            <a:ext cx="744032" cy="253915"/>
            <a:chOff x="4763059" y="2918230"/>
            <a:chExt cx="488479" cy="194003"/>
          </a:xfrm>
        </p:grpSpPr>
        <p:sp>
          <p:nvSpPr>
            <p:cNvPr id="1270" name="正方形/長方形 82"/>
            <p:cNvSpPr>
              <a:spLocks noChangeArrowheads="1"/>
            </p:cNvSpPr>
            <p:nvPr/>
          </p:nvSpPr>
          <p:spPr>
            <a:xfrm>
              <a:off x="4808985" y="2931694"/>
              <a:ext cx="358307" cy="151026"/>
            </a:xfrm>
            <a:prstGeom prst="rect">
              <a:avLst/>
            </a:prstGeom>
            <a:solidFill>
              <a:srgbClr val="FF0000"/>
            </a:solidFill>
            <a:ln cap="flat"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 anchor="ctr"/>
            <a:lstStyle/>
            <a:p>
              <a:pPr algn="ctr" fontAlgn="base" latinLnBrk="0"/>
              <a:endParaRPr lang="ja-JP" altLang="en-US" sz="2400">
                <a:solidFill>
                  <a:srgbClr val="FFFFFF"/>
                </a:solidFill>
                <a:effectLst/>
              </a:endParaRPr>
            </a:p>
          </p:txBody>
        </p:sp>
        <p:sp>
          <p:nvSpPr>
            <p:cNvPr id="1271" name="テキスト ボックス 83"/>
            <p:cNvSpPr>
              <a:spLocks noChangeArrowheads="1"/>
            </p:cNvSpPr>
            <p:nvPr/>
          </p:nvSpPr>
          <p:spPr>
            <a:xfrm>
              <a:off x="4763059" y="2918230"/>
              <a:ext cx="488479" cy="187442"/>
            </a:xfrm>
            <a:prstGeom prst="rect">
              <a:avLst/>
            </a:prstGeom>
            <a:noFill/>
            <a:ln cap="flat"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>
              <a:spAutoFit/>
            </a:bodyPr>
            <a:lstStyle/>
            <a:p>
              <a:pPr fontAlgn="base"/>
              <a:r>
                <a:rPr lang="ja-JP" altLang="en-US" sz="1000" b="1" dirty="0">
                  <a:solidFill>
                    <a:schemeClr val="bg1"/>
                  </a:solidFill>
                  <a:effectLst/>
                </a:rPr>
                <a:t>展開枠</a:t>
              </a:r>
            </a:p>
          </p:txBody>
        </p:sp>
      </p:grpSp>
      <p:sp>
        <p:nvSpPr>
          <p:cNvPr id="1272" name="図形 86"/>
          <p:cNvSpPr/>
          <p:nvPr/>
        </p:nvSpPr>
        <p:spPr>
          <a:xfrm>
            <a:off x="5064277" y="5446926"/>
            <a:ext cx="4784728" cy="1368632"/>
          </a:xfrm>
          <a:prstGeom prst="roundRect">
            <a:avLst>
              <a:gd name="adj" fmla="val 2624"/>
            </a:avLst>
          </a:prstGeom>
          <a:solidFill>
            <a:srgbClr val="FFFFCC"/>
          </a:solidFill>
          <a:ln>
            <a:solidFill>
              <a:srgbClr val="FFC000"/>
            </a:solidFill>
          </a:ln>
          <a:effectLst/>
          <a:scene3d>
            <a:camera prst="orthographicFront"/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25714" tIns="32657" rIns="25714" bIns="32657" anchor="t" anchorCtr="0"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85"/>
              </a:spcAft>
              <a:defRPr lang="ja-JP" altLang="en-US"/>
            </a:pPr>
            <a:r>
              <a:rPr lang="ja-JP" altLang="en-US" sz="900" b="1" dirty="0">
                <a:solidFill>
                  <a:schemeClr val="tx1"/>
                </a:solidFill>
                <a:latin typeface="Meiryo UI"/>
                <a:ea typeface="Meiryo UI"/>
              </a:rPr>
              <a:t>　　⑤データ駆動型農業推進協議会（県内実装）</a:t>
            </a:r>
            <a:endParaRPr lang="ja-JP" altLang="en-US" sz="700" b="1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273" name="図形 196"/>
          <p:cNvSpPr/>
          <p:nvPr/>
        </p:nvSpPr>
        <p:spPr>
          <a:xfrm>
            <a:off x="8300063" y="2245580"/>
            <a:ext cx="1541581" cy="1024959"/>
          </a:xfrm>
          <a:prstGeom prst="roundRect">
            <a:avLst>
              <a:gd name="adj" fmla="val 4090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prstDash val="sysDash"/>
          </a:ln>
          <a:effectLst/>
          <a:scene3d>
            <a:camera prst="orthographicFront"/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25714" tIns="25714" rIns="25714" bIns="25714" anchor="t" anchorCtr="0"/>
          <a:lstStyle/>
          <a:p>
            <a:pPr algn="l">
              <a:defRPr lang="ja-JP" altLang="en-US"/>
            </a:pPr>
            <a:r>
              <a:rPr lang="en-US" altLang="ja-JP" sz="900" b="1" dirty="0" err="1">
                <a:solidFill>
                  <a:schemeClr val="tx1"/>
                </a:solidFill>
                <a:latin typeface="Meiryo UI"/>
                <a:ea typeface="Meiryo UI"/>
              </a:rPr>
              <a:t>⑦IoP</a:t>
            </a:r>
            <a:r>
              <a:rPr lang="ja-JP" altLang="en-US" sz="900" b="1" dirty="0">
                <a:solidFill>
                  <a:schemeClr val="tx1"/>
                </a:solidFill>
                <a:latin typeface="Meiryo UI"/>
                <a:ea typeface="Meiryo UI"/>
              </a:rPr>
              <a:t>ー</a:t>
            </a:r>
            <a:r>
              <a:rPr lang="en-US" altLang="ja-JP" sz="900" b="1" dirty="0">
                <a:solidFill>
                  <a:schemeClr val="tx1"/>
                </a:solidFill>
                <a:latin typeface="Meiryo UI"/>
                <a:ea typeface="Meiryo UI"/>
              </a:rPr>
              <a:t>JV</a:t>
            </a:r>
            <a:r>
              <a:rPr lang="ja-JP" altLang="en-US" sz="900" b="1" dirty="0">
                <a:solidFill>
                  <a:schemeClr val="tx1"/>
                </a:solidFill>
                <a:latin typeface="Meiryo UI"/>
                <a:ea typeface="Meiryo UI"/>
              </a:rPr>
              <a:t>企業体</a:t>
            </a:r>
            <a:endParaRPr lang="en-US" altLang="ja-JP" sz="9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sz="900" b="1"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9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900" b="1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274" name="図形 196"/>
          <p:cNvSpPr/>
          <p:nvPr/>
        </p:nvSpPr>
        <p:spPr>
          <a:xfrm>
            <a:off x="8306140" y="3333486"/>
            <a:ext cx="1542799" cy="1323655"/>
          </a:xfrm>
          <a:prstGeom prst="roundRect">
            <a:avLst>
              <a:gd name="adj" fmla="val 4090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2">
                <a:lumMod val="75000"/>
              </a:schemeClr>
            </a:solidFill>
            <a:prstDash val="sysDash"/>
          </a:ln>
          <a:effectLst/>
          <a:scene3d>
            <a:camera prst="orthographicFront"/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25714" tIns="25714" rIns="25714" bIns="25714" anchor="t" anchorCtr="0"/>
          <a:lstStyle/>
          <a:p>
            <a:pPr algn="ctr">
              <a:defRPr lang="ja-JP" altLang="en-US"/>
            </a:pPr>
            <a:r>
              <a:rPr lang="en-US" altLang="ja-JP" sz="900" b="1" dirty="0" err="1">
                <a:solidFill>
                  <a:schemeClr val="tx1"/>
                </a:solidFill>
                <a:latin typeface="Meiryo UI"/>
                <a:ea typeface="Meiryo UI"/>
              </a:rPr>
              <a:t>⑧IoP</a:t>
            </a:r>
            <a:r>
              <a:rPr lang="ja-JP" altLang="en-US" sz="900" b="1" dirty="0">
                <a:solidFill>
                  <a:schemeClr val="tx1"/>
                </a:solidFill>
                <a:latin typeface="Meiryo UI"/>
                <a:ea typeface="Meiryo UI"/>
              </a:rPr>
              <a:t>参画企業コンソーシアム</a:t>
            </a:r>
            <a:endParaRPr lang="en-US" altLang="ja-JP" sz="10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en-US" altLang="ja-JP" sz="1200" b="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</a:p>
          <a:p>
            <a:pPr algn="ctr">
              <a:defRPr lang="ja-JP" altLang="en-US"/>
            </a:pPr>
            <a:endParaRPr lang="ja-JP" altLang="en-US" sz="10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ja-JP" altLang="en-US" sz="1000" b="1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275" name="図形 86"/>
          <p:cNvSpPr/>
          <p:nvPr/>
        </p:nvSpPr>
        <p:spPr>
          <a:xfrm>
            <a:off x="8311448" y="1341104"/>
            <a:ext cx="1556740" cy="858882"/>
          </a:xfrm>
          <a:prstGeom prst="roundRect">
            <a:avLst>
              <a:gd name="adj" fmla="val 2624"/>
            </a:avLst>
          </a:prstGeom>
          <a:solidFill>
            <a:srgbClr val="FFFFCC"/>
          </a:solidFill>
          <a:ln w="12700">
            <a:solidFill>
              <a:srgbClr val="FF0000"/>
            </a:solidFill>
            <a:prstDash val="sysDash"/>
          </a:ln>
          <a:effectLst/>
          <a:scene3d>
            <a:camera prst="orthographicFront"/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25714" tIns="32657" rIns="25714" bIns="32657" anchor="t" anchorCtr="0"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85"/>
              </a:spcAft>
              <a:defRPr lang="ja-JP" altLang="en-US"/>
            </a:pPr>
            <a:r>
              <a:rPr lang="ja-JP" altLang="en-US" sz="900" b="1" dirty="0">
                <a:solidFill>
                  <a:schemeClr val="tx1"/>
                </a:solidFill>
                <a:latin typeface="Meiryo UI"/>
                <a:ea typeface="Meiryo UI"/>
              </a:rPr>
              <a:t>⑥大学発ベンチャー</a:t>
            </a:r>
            <a:r>
              <a:rPr lang="ja-JP" altLang="en-US" sz="700" b="1" dirty="0">
                <a:solidFill>
                  <a:schemeClr val="tx1"/>
                </a:solidFill>
                <a:latin typeface="Meiryo UI"/>
                <a:ea typeface="Meiryo UI"/>
              </a:rPr>
              <a:t>(</a:t>
            </a:r>
            <a:r>
              <a:rPr lang="en-US" altLang="ja-JP" sz="700" b="1" dirty="0">
                <a:solidFill>
                  <a:schemeClr val="tx1"/>
                </a:solidFill>
                <a:latin typeface="Meiryo UI"/>
                <a:ea typeface="Meiryo UI"/>
              </a:rPr>
              <a:t>R5</a:t>
            </a:r>
            <a:r>
              <a:rPr lang="ja-JP" altLang="en-US" sz="700" b="1" dirty="0">
                <a:solidFill>
                  <a:schemeClr val="tx1"/>
                </a:solidFill>
                <a:latin typeface="Meiryo UI"/>
                <a:ea typeface="Meiryo UI"/>
              </a:rPr>
              <a:t>設立予定)</a:t>
            </a:r>
            <a:endParaRPr sz="800"/>
          </a:p>
        </p:txBody>
      </p:sp>
      <p:sp>
        <p:nvSpPr>
          <p:cNvPr id="1276" name="図形 102"/>
          <p:cNvSpPr/>
          <p:nvPr/>
        </p:nvSpPr>
        <p:spPr>
          <a:xfrm>
            <a:off x="8377198" y="3061966"/>
            <a:ext cx="1391979" cy="180086"/>
          </a:xfrm>
          <a:prstGeom prst="roundRect">
            <a:avLst>
              <a:gd name="adj" fmla="val 9050"/>
            </a:avLst>
          </a:prstGeom>
          <a:solidFill>
            <a:srgbClr val="F9FCA0"/>
          </a:solidFill>
          <a:ln w="15875" cap="flat" cmpd="sng" algn="ctr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『クラウドシステムWG』への参画</a:t>
            </a:r>
            <a:endParaRPr lang="ja-JP" altLang="en-US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277" name="図形 86"/>
          <p:cNvSpPr/>
          <p:nvPr/>
        </p:nvSpPr>
        <p:spPr>
          <a:xfrm>
            <a:off x="2386429" y="1904763"/>
            <a:ext cx="1124066" cy="660237"/>
          </a:xfrm>
          <a:prstGeom prst="roundRect">
            <a:avLst>
              <a:gd name="adj" fmla="val 2624"/>
            </a:avLst>
          </a:prstGeom>
          <a:solidFill>
            <a:srgbClr val="FFFFCC"/>
          </a:solidFill>
          <a:ln w="19050" cmpd="sng">
            <a:solidFill>
              <a:schemeClr val="accent2">
                <a:lumMod val="75000"/>
              </a:schemeClr>
            </a:solidFill>
            <a:prstDash val="sysDash"/>
          </a:ln>
          <a:effectLst/>
          <a:scene3d>
            <a:camera prst="orthographicFront"/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25714" tIns="32657" rIns="25714" bIns="32657" numCol="1" anchor="t" anchorCtr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285"/>
              </a:spcAft>
              <a:defRPr lang="ja-JP" altLang="en-US"/>
            </a:pPr>
            <a:r>
              <a:rPr lang="en-US" altLang="ja-JP" sz="900" b="1" dirty="0" err="1">
                <a:solidFill>
                  <a:schemeClr val="tx1"/>
                </a:solidFill>
                <a:latin typeface="Meiryo UI"/>
                <a:ea typeface="Meiryo UI"/>
              </a:rPr>
              <a:t>IoP</a:t>
            </a:r>
            <a:r>
              <a:rPr lang="ja-JP" altLang="en-US" sz="900" b="1" dirty="0">
                <a:solidFill>
                  <a:schemeClr val="tx1"/>
                </a:solidFill>
                <a:latin typeface="Meiryo UI"/>
                <a:ea typeface="Meiryo UI"/>
              </a:rPr>
              <a:t>共創センター</a:t>
            </a:r>
            <a:endParaRPr lang="en-US" altLang="ja-JP" sz="9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285"/>
              </a:spcAft>
              <a:defRPr lang="ja-JP" altLang="en-US"/>
            </a:pPr>
            <a:r>
              <a:rPr lang="ja-JP" altLang="en-US" sz="800" b="1" dirty="0">
                <a:solidFill>
                  <a:schemeClr val="tx1"/>
                </a:solidFill>
                <a:latin typeface="Meiryo UI"/>
                <a:ea typeface="Meiryo UI"/>
              </a:rPr>
              <a:t>[IoP研究の自走組織]</a:t>
            </a:r>
            <a:endParaRPr lang="ja-JP" altLang="en-US" sz="8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285"/>
              </a:spcAft>
              <a:defRPr lang="ja-JP" altLang="en-US"/>
            </a:pPr>
            <a:r>
              <a:rPr lang="ja-JP" altLang="en-US" sz="800" b="1" dirty="0">
                <a:solidFill>
                  <a:schemeClr val="tx1"/>
                </a:solidFill>
                <a:latin typeface="Meiryo UI"/>
                <a:ea typeface="Meiryo UI"/>
              </a:rPr>
              <a:t>県内</a:t>
            </a:r>
            <a:r>
              <a:rPr lang="ja-JP" altLang="en-US" sz="800" b="1" dirty="0">
                <a:solidFill>
                  <a:srgbClr val="FF0000"/>
                </a:solidFill>
                <a:latin typeface="Meiryo UI"/>
                <a:ea typeface="Meiryo UI"/>
              </a:rPr>
              <a:t>外</a:t>
            </a:r>
            <a:r>
              <a:rPr lang="ja-JP" altLang="en-US" sz="800" b="1" dirty="0">
                <a:solidFill>
                  <a:schemeClr val="tx1"/>
                </a:solidFill>
                <a:latin typeface="Meiryo UI"/>
                <a:ea typeface="Meiryo UI"/>
              </a:rPr>
              <a:t>の</a:t>
            </a:r>
            <a:r>
              <a:rPr lang="ja-JP" altLang="en-US" sz="800" b="1" dirty="0">
                <a:solidFill>
                  <a:srgbClr val="FF0000"/>
                </a:solidFill>
                <a:latin typeface="Meiryo UI"/>
                <a:ea typeface="Meiryo UI"/>
              </a:rPr>
              <a:t>IoP</a:t>
            </a:r>
            <a:r>
              <a:rPr lang="ja-JP" altLang="en-US" sz="800" b="1" dirty="0">
                <a:solidFill>
                  <a:schemeClr val="tx1"/>
                </a:solidFill>
                <a:latin typeface="Meiryo UI"/>
                <a:ea typeface="Meiryo UI"/>
              </a:rPr>
              <a:t>研究機関連携組織へ</a:t>
            </a:r>
            <a:endParaRPr lang="ja-JP" altLang="en-US" sz="9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278" name="図形 103"/>
          <p:cNvSpPr/>
          <p:nvPr/>
        </p:nvSpPr>
        <p:spPr>
          <a:xfrm>
            <a:off x="8400695" y="4201389"/>
            <a:ext cx="1356848" cy="172610"/>
          </a:xfrm>
          <a:prstGeom prst="roundRect">
            <a:avLst>
              <a:gd name="adj" fmla="val 9050"/>
            </a:avLst>
          </a:prstGeom>
          <a:solidFill>
            <a:srgbClr val="F9FCA0"/>
          </a:solidFill>
          <a:ln w="15875" cap="flat" cmpd="sng" algn="ctr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l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『ビジネスWG』への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参画</a:t>
            </a:r>
            <a:endParaRPr lang="ja-JP" altLang="en-US" sz="700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279" name="図形 101"/>
          <p:cNvSpPr/>
          <p:nvPr/>
        </p:nvSpPr>
        <p:spPr>
          <a:xfrm>
            <a:off x="8385021" y="1968672"/>
            <a:ext cx="1456014" cy="170506"/>
          </a:xfrm>
          <a:prstGeom prst="roundRect">
            <a:avLst>
              <a:gd name="adj" fmla="val 9050"/>
            </a:avLst>
          </a:prstGeom>
          <a:solidFill>
            <a:srgbClr val="F9FCA0"/>
          </a:solidFill>
          <a:ln w="15875" cap="flat" cmpd="sng" algn="ctr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『知財データ管理WG』への参画</a:t>
            </a:r>
            <a:endParaRPr lang="ja-JP" altLang="en-US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grpSp>
        <p:nvGrpSpPr>
          <p:cNvPr id="1280" name="グループ 337"/>
          <p:cNvGrpSpPr/>
          <p:nvPr/>
        </p:nvGrpSpPr>
        <p:grpSpPr>
          <a:xfrm>
            <a:off x="4787475" y="5301000"/>
            <a:ext cx="741525" cy="245328"/>
            <a:chOff x="4817305" y="4966463"/>
            <a:chExt cx="741525" cy="245328"/>
          </a:xfrm>
        </p:grpSpPr>
        <p:sp>
          <p:nvSpPr>
            <p:cNvPr id="1281" name="図形 181"/>
            <p:cNvSpPr/>
            <p:nvPr/>
          </p:nvSpPr>
          <p:spPr>
            <a:xfrm rot="8959818">
              <a:off x="4817305" y="4969545"/>
              <a:ext cx="734026" cy="226033"/>
            </a:xfrm>
            <a:prstGeom prst="homePlate">
              <a:avLst>
                <a:gd name="adj" fmla="val 52655"/>
              </a:avLst>
            </a:prstGeom>
            <a:solidFill>
              <a:srgbClr val="008010"/>
            </a:solidFill>
            <a:ln w="254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035" tIns="34017" rIns="68035" bIns="34017" anchor="ctr"/>
            <a:lstStyle/>
            <a:p>
              <a:pPr algn="ctr">
                <a:defRPr lang="ja-JP" altLang="en-US"/>
              </a:pPr>
              <a:endParaRPr lang="ja-JP" altLang="en-US" sz="700" b="1" dirty="0">
                <a:solidFill>
                  <a:schemeClr val="bg1"/>
                </a:solidFill>
                <a:latin typeface="Meiryo UI"/>
                <a:ea typeface="Meiryo UI"/>
              </a:endParaRPr>
            </a:p>
          </p:txBody>
        </p:sp>
        <p:sp>
          <p:nvSpPr>
            <p:cNvPr id="1282" name="テキスト ボックス 1"/>
            <p:cNvSpPr txBox="1"/>
            <p:nvPr/>
          </p:nvSpPr>
          <p:spPr>
            <a:xfrm rot="19725753">
              <a:off x="4862989" y="4966463"/>
              <a:ext cx="695841" cy="245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b="1">
                  <a:solidFill>
                    <a:schemeClr val="bg1"/>
                  </a:solidFill>
                  <a:latin typeface="Meiryo UI"/>
                  <a:ea typeface="Meiryo UI"/>
                </a:rPr>
                <a:t>営農支援</a:t>
              </a:r>
              <a:endParaRPr sz="900" b="1">
                <a:solidFill>
                  <a:schemeClr val="bg1"/>
                </a:solidFill>
                <a:latin typeface="Meiryo UI"/>
                <a:ea typeface="Meiryo UI"/>
              </a:endParaRPr>
            </a:p>
          </p:txBody>
        </p:sp>
      </p:grpSp>
      <p:sp>
        <p:nvSpPr>
          <p:cNvPr id="1283" name="四角形 164"/>
          <p:cNvSpPr/>
          <p:nvPr/>
        </p:nvSpPr>
        <p:spPr>
          <a:xfrm>
            <a:off x="385508" y="6480603"/>
            <a:ext cx="1448174" cy="244725"/>
          </a:xfrm>
          <a:prstGeom prst="rect">
            <a:avLst/>
          </a:prstGeom>
          <a:ln w="12700" cap="flat" cmpd="sng" algn="ctr">
            <a:solidFill>
              <a:srgbClr val="0066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32657" rIns="0" bIns="32657" anchor="ctr" anchorCtr="0"/>
          <a:lstStyle/>
          <a:p>
            <a:pPr algn="l">
              <a:defRPr lang="ja-JP" altLang="en-US"/>
            </a:pPr>
            <a:r>
              <a:rPr lang="ja-JP" altLang="en-US" sz="700" b="0" dirty="0">
                <a:latin typeface="Meiryo UI"/>
                <a:ea typeface="Meiryo UI"/>
                <a:cs typeface="+mn-lt"/>
              </a:rPr>
              <a:t>　</a:t>
            </a:r>
            <a:r>
              <a:rPr lang="en-US" altLang="ja-JP" sz="800" b="1" dirty="0">
                <a:solidFill>
                  <a:srgbClr val="00B0F0"/>
                </a:solidFill>
                <a:latin typeface="Meiryo UI"/>
                <a:ea typeface="Meiryo UI"/>
                <a:cs typeface="+mn-lt"/>
              </a:rPr>
              <a:t>IoP</a:t>
            </a:r>
            <a:r>
              <a:rPr lang="ja-JP" altLang="en-US" sz="800" b="1" dirty="0">
                <a:solidFill>
                  <a:srgbClr val="00B0F0"/>
                </a:solidFill>
                <a:latin typeface="Meiryo UI"/>
                <a:ea typeface="Meiryo UI"/>
                <a:cs typeface="+mn-lt"/>
              </a:rPr>
              <a:t>作物部会</a:t>
            </a:r>
            <a:endParaRPr lang="en-US" altLang="ja-JP" sz="700" b="1" dirty="0">
              <a:solidFill>
                <a:srgbClr val="00B0F0"/>
              </a:solidFill>
              <a:latin typeface="Meiryo UI"/>
              <a:ea typeface="Meiryo UI"/>
              <a:cs typeface="+mn-lt"/>
            </a:endParaRPr>
          </a:p>
          <a:p>
            <a:pPr algn="l">
              <a:defRPr lang="ja-JP" altLang="en-US"/>
            </a:pPr>
            <a:r>
              <a:rPr lang="ja-JP" altLang="en-US" sz="700" b="0" dirty="0">
                <a:latin typeface="Meiryo UI"/>
                <a:ea typeface="Meiryo UI"/>
                <a:cs typeface="+mn-lt"/>
              </a:rPr>
              <a:t>　</a:t>
            </a:r>
            <a:r>
              <a:rPr lang="en-US" altLang="ja-JP" sz="700" b="0" dirty="0">
                <a:latin typeface="Meiryo UI"/>
                <a:ea typeface="Meiryo UI"/>
                <a:cs typeface="+mn-lt"/>
              </a:rPr>
              <a:t>IoP</a:t>
            </a:r>
            <a:r>
              <a:rPr lang="ja-JP" altLang="en-US" sz="700" b="0" dirty="0">
                <a:latin typeface="Meiryo UI"/>
                <a:ea typeface="Meiryo UI"/>
                <a:cs typeface="+mn-lt"/>
              </a:rPr>
              <a:t>研究開発技術の現場検証・改善</a:t>
            </a:r>
            <a:endParaRPr>
              <a:latin typeface="Meiryo UI"/>
              <a:ea typeface="Meiryo UI"/>
            </a:endParaRPr>
          </a:p>
        </p:txBody>
      </p:sp>
      <p:sp>
        <p:nvSpPr>
          <p:cNvPr id="1284" name="四角形 164"/>
          <p:cNvSpPr/>
          <p:nvPr/>
        </p:nvSpPr>
        <p:spPr>
          <a:xfrm>
            <a:off x="385523" y="6150928"/>
            <a:ext cx="1447002" cy="244725"/>
          </a:xfrm>
          <a:prstGeom prst="rect">
            <a:avLst/>
          </a:prstGeom>
          <a:ln w="12700" cap="flat" cmpd="sng" algn="ctr">
            <a:solidFill>
              <a:srgbClr val="0066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32657" rIns="0" bIns="32657" anchor="ctr" anchorCtr="0"/>
          <a:lstStyle/>
          <a:p>
            <a:pPr algn="l">
              <a:defRPr lang="ja-JP" altLang="en-US"/>
            </a:pPr>
            <a:r>
              <a:rPr lang="ja-JP" altLang="en-US" sz="700" dirty="0">
                <a:latin typeface="Meiryo UI"/>
                <a:ea typeface="Meiryo UI"/>
                <a:cs typeface="+mn-lt"/>
              </a:rPr>
              <a:t>　</a:t>
            </a:r>
            <a:r>
              <a:rPr lang="ja-JP" altLang="en-US" sz="800" b="1" dirty="0">
                <a:solidFill>
                  <a:srgbClr val="00B0F0"/>
                </a:solidFill>
                <a:latin typeface="Meiryo UI"/>
                <a:ea typeface="Meiryo UI"/>
                <a:cs typeface="+mn-lt"/>
              </a:rPr>
              <a:t>研究普及部会</a:t>
            </a:r>
            <a:endParaRPr lang="en-US" altLang="ja-JP" sz="700" b="1" dirty="0">
              <a:solidFill>
                <a:srgbClr val="00B0F0"/>
              </a:solidFill>
              <a:latin typeface="Meiryo UI"/>
              <a:ea typeface="Meiryo UI"/>
              <a:cs typeface="+mn-lt"/>
            </a:endParaRPr>
          </a:p>
          <a:p>
            <a:pPr algn="l">
              <a:defRPr lang="ja-JP" altLang="en-US"/>
            </a:pPr>
            <a:r>
              <a:rPr lang="ja-JP" altLang="en-US" sz="700" b="0" dirty="0">
                <a:latin typeface="Meiryo UI"/>
                <a:ea typeface="Meiryo UI"/>
                <a:cs typeface="+mn-lt"/>
              </a:rPr>
              <a:t>　</a:t>
            </a:r>
            <a:r>
              <a:rPr lang="en-US" altLang="ja-JP" sz="700" b="0" dirty="0">
                <a:latin typeface="Meiryo UI"/>
                <a:ea typeface="Meiryo UI"/>
                <a:cs typeface="+mn-lt"/>
              </a:rPr>
              <a:t>IoP</a:t>
            </a:r>
            <a:r>
              <a:rPr lang="ja-JP" altLang="en-US" sz="700" b="0" dirty="0">
                <a:latin typeface="Meiryo UI"/>
                <a:ea typeface="Meiryo UI"/>
                <a:cs typeface="+mn-lt"/>
              </a:rPr>
              <a:t>の機能の最適化と</a:t>
            </a:r>
            <a:r>
              <a:rPr lang="ja-JP" altLang="en-US" sz="700" dirty="0">
                <a:latin typeface="Meiryo UI"/>
                <a:ea typeface="Meiryo UI"/>
                <a:cs typeface="+mn-lt"/>
              </a:rPr>
              <a:t>普及の推進</a:t>
            </a:r>
            <a:endParaRPr lang="ja-JP" altLang="en-US" sz="600" b="0" dirty="0">
              <a:latin typeface="Meiryo UI"/>
              <a:ea typeface="Meiryo UI"/>
              <a:cs typeface="+mn-lt"/>
            </a:endParaRPr>
          </a:p>
        </p:txBody>
      </p:sp>
      <p:grpSp>
        <p:nvGrpSpPr>
          <p:cNvPr id="1285" name="グループ化 2708"/>
          <p:cNvGrpSpPr/>
          <p:nvPr/>
        </p:nvGrpSpPr>
        <p:grpSpPr>
          <a:xfrm>
            <a:off x="1988984" y="2441550"/>
            <a:ext cx="744032" cy="253915"/>
            <a:chOff x="4763059" y="2918230"/>
            <a:chExt cx="488479" cy="194003"/>
          </a:xfrm>
        </p:grpSpPr>
        <p:sp>
          <p:nvSpPr>
            <p:cNvPr id="1286" name="正方形/長方形 82"/>
            <p:cNvSpPr>
              <a:spLocks noChangeArrowheads="1"/>
            </p:cNvSpPr>
            <p:nvPr/>
          </p:nvSpPr>
          <p:spPr>
            <a:xfrm>
              <a:off x="4808985" y="2931694"/>
              <a:ext cx="358307" cy="151026"/>
            </a:xfrm>
            <a:prstGeom prst="rect">
              <a:avLst/>
            </a:prstGeom>
            <a:solidFill>
              <a:srgbClr val="FF0000"/>
            </a:solidFill>
            <a:ln cap="flat"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 anchor="ctr"/>
            <a:lstStyle/>
            <a:p>
              <a:pPr algn="ctr" fontAlgn="base" latinLnBrk="0"/>
              <a:endParaRPr lang="ja-JP" altLang="en-US" sz="2400">
                <a:solidFill>
                  <a:srgbClr val="FFFFFF"/>
                </a:solidFill>
                <a:effectLst/>
              </a:endParaRPr>
            </a:p>
          </p:txBody>
        </p:sp>
        <p:sp>
          <p:nvSpPr>
            <p:cNvPr id="1287" name="テキスト ボックス 83"/>
            <p:cNvSpPr>
              <a:spLocks noChangeArrowheads="1"/>
            </p:cNvSpPr>
            <p:nvPr/>
          </p:nvSpPr>
          <p:spPr>
            <a:xfrm>
              <a:off x="4763059" y="2918230"/>
              <a:ext cx="488479" cy="187442"/>
            </a:xfrm>
            <a:prstGeom prst="rect">
              <a:avLst/>
            </a:prstGeom>
            <a:noFill/>
            <a:ln cap="flat"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>
              <a:spAutoFit/>
            </a:bodyPr>
            <a:lstStyle/>
            <a:p>
              <a:pPr fontAlgn="base"/>
              <a:r>
                <a:rPr lang="ja-JP" altLang="en-US" sz="1000" b="1" dirty="0">
                  <a:solidFill>
                    <a:schemeClr val="bg1"/>
                  </a:solidFill>
                  <a:effectLst/>
                </a:rPr>
                <a:t>展開枠</a:t>
              </a:r>
            </a:p>
          </p:txBody>
        </p:sp>
      </p:grpSp>
      <p:sp>
        <p:nvSpPr>
          <p:cNvPr id="1288" name="図形 297"/>
          <p:cNvSpPr/>
          <p:nvPr/>
        </p:nvSpPr>
        <p:spPr>
          <a:xfrm rot="5400000">
            <a:off x="2118004" y="2104947"/>
            <a:ext cx="360000" cy="199034"/>
          </a:xfrm>
          <a:prstGeom prst="flowChartExtract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89" name="図形 298"/>
          <p:cNvSpPr/>
          <p:nvPr/>
        </p:nvSpPr>
        <p:spPr>
          <a:xfrm>
            <a:off x="3466737" y="2061000"/>
            <a:ext cx="334351" cy="292651"/>
          </a:xfrm>
          <a:prstGeom prst="leftRightArrow">
            <a:avLst>
              <a:gd name="adj1" fmla="val 50000"/>
              <a:gd name="adj2" fmla="val 32258"/>
            </a:avLst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90" name="四角形 300"/>
          <p:cNvSpPr/>
          <p:nvPr/>
        </p:nvSpPr>
        <p:spPr>
          <a:xfrm>
            <a:off x="6557813" y="876091"/>
            <a:ext cx="1607311" cy="261212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25714" tIns="32657" rIns="25714" bIns="32657" anchor="ctr"/>
          <a:lstStyle/>
          <a:p>
            <a:pPr algn="l">
              <a:defRPr lang="ja-JP" altLang="en-US"/>
            </a:pPr>
            <a:r>
              <a:rPr lang="ja-JP" altLang="en-US" sz="800">
                <a:latin typeface="Meiryo UI"/>
                <a:ea typeface="Meiryo UI"/>
              </a:rPr>
              <a:t>事務局：県農業イノベー</a:t>
            </a:r>
            <a:r>
              <a:rPr lang="ja-JP" altLang="en-US" sz="800">
                <a:latin typeface="Meiryo UI"/>
                <a:ea typeface="Meiryo UI"/>
              </a:rPr>
              <a:t>ション推進課</a:t>
            </a:r>
            <a:endParaRPr lang="ja-JP" altLang="en-US" sz="800"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（</a:t>
            </a:r>
            <a:r>
              <a:rPr lang="ja-JP" altLang="en-US" sz="800">
                <a:latin typeface="Meiryo UI"/>
                <a:ea typeface="Meiryo UI"/>
              </a:rPr>
              <a:t>IoP</a:t>
            </a:r>
            <a:r>
              <a:rPr lang="ja-JP" altLang="en-US" sz="800">
                <a:latin typeface="Meiryo UI"/>
                <a:ea typeface="Meiryo UI"/>
              </a:rPr>
              <a:t>推進室</a:t>
            </a:r>
            <a:r>
              <a:rPr lang="ja-JP" altLang="en-US" sz="800">
                <a:latin typeface="Meiryo UI"/>
                <a:ea typeface="Meiryo UI"/>
              </a:rPr>
              <a:t>）</a:t>
            </a:r>
            <a:endParaRPr lang="ja-JP" altLang="en-US" sz="800">
              <a:latin typeface="Meiryo UI"/>
              <a:ea typeface="Meiryo UI"/>
            </a:endParaRPr>
          </a:p>
        </p:txBody>
      </p:sp>
      <p:sp>
        <p:nvSpPr>
          <p:cNvPr id="1291" name="テキスト 301"/>
          <p:cNvSpPr txBox="1"/>
          <p:nvPr/>
        </p:nvSpPr>
        <p:spPr>
          <a:xfrm>
            <a:off x="6406914" y="1845000"/>
            <a:ext cx="1956784" cy="1568768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ja-JP" altLang="en-US" sz="800">
                <a:latin typeface="Meiryo UI"/>
                <a:ea typeface="Meiryo UI"/>
              </a:rPr>
              <a:t>[役割]IoPプロジェクトの産業界</a:t>
            </a:r>
            <a:r>
              <a:rPr lang="ja-JP" altLang="en-US" sz="800">
                <a:latin typeface="Meiryo UI"/>
                <a:ea typeface="Meiryo UI"/>
              </a:rPr>
              <a:t>との連携</a:t>
            </a:r>
            <a:endParaRPr lang="ja-JP" altLang="en-US" sz="800">
              <a:latin typeface="Meiryo UI"/>
              <a:ea typeface="Meiryo UI"/>
            </a:endParaRPr>
          </a:p>
          <a:p>
            <a:r>
              <a:rPr lang="ja-JP" altLang="en-US" sz="800">
                <a:latin typeface="Meiryo UI"/>
                <a:ea typeface="Meiryo UI"/>
              </a:rPr>
              <a:t>[会の開催]概ね四半期に１回　　</a:t>
            </a:r>
            <a:endParaRPr lang="ja-JP" altLang="en-US" sz="800">
              <a:latin typeface="Meiryo UI"/>
              <a:ea typeface="Meiryo UI"/>
            </a:endParaRPr>
          </a:p>
          <a:p>
            <a:r>
              <a:rPr lang="ja-JP" altLang="en-US" sz="800">
                <a:latin typeface="Meiryo UI"/>
                <a:ea typeface="Meiryo UI"/>
              </a:rPr>
              <a:t>[構成]会長：受田事業責任者</a:t>
            </a:r>
            <a:endParaRPr lang="ja-JP" altLang="en-US" sz="800">
              <a:latin typeface="Meiryo UI"/>
              <a:ea typeface="Meiryo UI"/>
            </a:endParaRPr>
          </a:p>
          <a:p>
            <a:r>
              <a:rPr lang="ja-JP" altLang="en-US" sz="800">
                <a:latin typeface="Meiryo UI"/>
                <a:ea typeface="Meiryo UI"/>
              </a:rPr>
              <a:t>副会長:徳弘(JA中央会参事)･</a:t>
            </a:r>
            <a:endParaRPr lang="ja-JP" altLang="en-US" sz="800">
              <a:latin typeface="Meiryo UI"/>
              <a:ea typeface="Meiryo UI"/>
            </a:endParaRPr>
          </a:p>
          <a:p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　石塚(IoP共創ｾﾝﾀ-副ｾﾝﾀ-長)</a:t>
            </a:r>
            <a:endParaRPr lang="ja-JP" altLang="en-US" sz="800">
              <a:latin typeface="Meiryo UI"/>
              <a:ea typeface="Meiryo UI"/>
            </a:endParaRPr>
          </a:p>
          <a:p>
            <a:r>
              <a:rPr lang="ja-JP" altLang="en-US" sz="800">
                <a:latin typeface="Meiryo UI"/>
                <a:ea typeface="Meiryo UI"/>
              </a:rPr>
              <a:t>外部委員:三輪泰史、</a:t>
            </a:r>
            <a:r>
              <a:rPr lang="ja-JP" altLang="en-US" sz="800">
                <a:latin typeface="Meiryo UI"/>
                <a:ea typeface="Meiryo UI"/>
              </a:rPr>
              <a:t>八子知礼(IT)</a:t>
            </a:r>
            <a:endParaRPr lang="ja-JP" altLang="en-US" sz="800">
              <a:latin typeface="Meiryo UI"/>
              <a:ea typeface="Meiryo UI"/>
            </a:endParaRPr>
          </a:p>
          <a:p>
            <a:r>
              <a:rPr lang="ja-JP" altLang="en-US" sz="800">
                <a:latin typeface="Meiryo UI"/>
                <a:ea typeface="Meiryo UI"/>
              </a:rPr>
              <a:t>　　　　　　　青山浩子、堂山一成(流通)</a:t>
            </a:r>
            <a:endParaRPr lang="ja-JP" altLang="en-US" sz="800">
              <a:latin typeface="Meiryo UI"/>
              <a:ea typeface="Meiryo UI"/>
            </a:endParaRPr>
          </a:p>
          <a:p>
            <a:r>
              <a:rPr lang="ja-JP" altLang="en-US" sz="800">
                <a:latin typeface="Meiryo UI"/>
                <a:ea typeface="Meiryo UI"/>
              </a:rPr>
              <a:t>事務局長:岡林俊宏(県)</a:t>
            </a:r>
            <a:endParaRPr lang="ja-JP" altLang="en-US" sz="800">
              <a:latin typeface="Meiryo UI"/>
              <a:ea typeface="Meiryo UI"/>
            </a:endParaRPr>
          </a:p>
          <a:p>
            <a:r>
              <a:rPr lang="ja-JP" altLang="en-US" sz="800">
                <a:latin typeface="Meiryo UI"/>
                <a:ea typeface="Meiryo UI"/>
              </a:rPr>
              <a:t>※顧問:内田誠(弁護士)、</a:t>
            </a:r>
            <a:endParaRPr lang="ja-JP" altLang="en-US" sz="800">
              <a:latin typeface="Meiryo UI"/>
              <a:ea typeface="Meiryo UI"/>
            </a:endParaRPr>
          </a:p>
          <a:p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　</a:t>
            </a:r>
            <a:r>
              <a:rPr lang="ja-JP" altLang="en-US" sz="800">
                <a:latin typeface="Meiryo UI"/>
                <a:ea typeface="Meiryo UI"/>
              </a:rPr>
              <a:t>上羽秀敏(弁理士)</a:t>
            </a:r>
            <a:endParaRPr lang="ja-JP" altLang="en-US" sz="800">
              <a:latin typeface="Meiryo UI"/>
              <a:ea typeface="Meiryo UI"/>
            </a:endParaRPr>
          </a:p>
          <a:p>
            <a:r>
              <a:rPr lang="ja-JP" altLang="en-US" sz="800">
                <a:latin typeface="Meiryo UI"/>
                <a:ea typeface="Meiryo UI"/>
              </a:rPr>
              <a:t>※オブザーバー：四国銀行、高知銀行</a:t>
            </a:r>
            <a:endParaRPr lang="ja-JP" altLang="en-US" sz="80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800">
                <a:latin typeface="Meiryo UI"/>
                <a:ea typeface="Meiryo UI"/>
              </a:rPr>
              <a:t>　　　　　　　 JAバンク高知、みずほ銀行</a:t>
            </a:r>
            <a:endParaRPr lang="ja-JP" altLang="en-US" sz="800">
              <a:latin typeface="Meiryo UI"/>
              <a:ea typeface="Meiryo UI"/>
            </a:endParaRPr>
          </a:p>
        </p:txBody>
      </p:sp>
      <p:sp>
        <p:nvSpPr>
          <p:cNvPr id="1292" name="四角形 305"/>
          <p:cNvSpPr/>
          <p:nvPr/>
        </p:nvSpPr>
        <p:spPr>
          <a:xfrm>
            <a:off x="6465000" y="3391298"/>
            <a:ext cx="1703599" cy="64929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8" tIns="51428" rIns="51428" bIns="51428" anchor="t"/>
          <a:lstStyle/>
          <a:p>
            <a:pPr algn="l">
              <a:defRPr lang="ja-JP" altLang="en-US"/>
            </a:pPr>
            <a:r>
              <a:rPr lang="ja-JP" altLang="en-US" sz="800" b="0" dirty="0">
                <a:solidFill>
                  <a:schemeClr val="tx1"/>
                </a:solidFill>
                <a:latin typeface="Meiryo UI"/>
                <a:ea typeface="Meiryo UI"/>
              </a:rPr>
              <a:t>＜主な役割＞</a:t>
            </a:r>
            <a:endParaRPr sz="2000"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700" b="0" u="sng" dirty="0">
                <a:solidFill>
                  <a:schemeClr val="tx1"/>
                </a:solidFill>
                <a:latin typeface="Meiryo UI"/>
                <a:ea typeface="Meiryo UI"/>
              </a:rPr>
              <a:t>・</a:t>
            </a:r>
            <a:r>
              <a:rPr lang="ja-JP" altLang="en-US" sz="700" b="1" u="sng" dirty="0">
                <a:solidFill>
                  <a:schemeClr val="tx1"/>
                </a:solidFill>
                <a:latin typeface="Meiryo UI"/>
                <a:ea typeface="Meiryo UI"/>
              </a:rPr>
              <a:t>IoP自治体ネットワーク</a:t>
            </a:r>
            <a:r>
              <a:rPr lang="ja-JP" altLang="en-US" sz="700" b="0" dirty="0">
                <a:solidFill>
                  <a:schemeClr val="tx1"/>
                </a:solidFill>
                <a:latin typeface="Meiryo UI"/>
                <a:ea typeface="Meiryo UI"/>
              </a:rPr>
              <a:t>に関すること。</a:t>
            </a:r>
            <a:endParaRPr lang="ja-JP" altLang="en-US" sz="800" b="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・IoPプラットフォーム展開に関すること。</a:t>
            </a:r>
            <a:endParaRPr sz="200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・IoP共創センター(研究開発)、IoP参画企</a:t>
            </a:r>
            <a:endParaRPr lang="ja-JP" altLang="en-US" sz="650" b="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業等(関連産業展開)との連携に関する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こと.</a:t>
            </a:r>
            <a:endParaRPr lang="ja-JP" altLang="en-US" sz="700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293" name="四角形 306"/>
          <p:cNvSpPr/>
          <p:nvPr/>
        </p:nvSpPr>
        <p:spPr>
          <a:xfrm>
            <a:off x="8355392" y="1542547"/>
            <a:ext cx="1447453" cy="377903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8" tIns="51428" rIns="51428" bIns="51428" anchor="ctr"/>
          <a:lstStyle/>
          <a:p>
            <a:pPr algn="l">
              <a:defRPr lang="ja-JP" altLang="en-US"/>
            </a:pPr>
            <a:r>
              <a:rPr lang="ja-JP" altLang="en-US" sz="700" b="0" dirty="0">
                <a:solidFill>
                  <a:schemeClr val="tx1"/>
                </a:solidFill>
                <a:latin typeface="Meiryo UI"/>
                <a:ea typeface="Meiryo UI"/>
              </a:rPr>
              <a:t>＜主な役割＞</a:t>
            </a:r>
            <a:endParaRPr sz="200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・IoPメインエンジンの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展開、運用</a:t>
            </a:r>
            <a:endParaRPr lang="ja-JP" altLang="en-US" sz="7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・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IoPサブエンジンの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展開、運用</a:t>
            </a:r>
            <a:endParaRPr lang="ja-JP" altLang="en-US" sz="700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294" name="四角形 307"/>
          <p:cNvSpPr/>
          <p:nvPr/>
        </p:nvSpPr>
        <p:spPr>
          <a:xfrm>
            <a:off x="8349460" y="2426216"/>
            <a:ext cx="1447453" cy="584723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8" tIns="51428" rIns="51428" bIns="51428" anchor="ctr"/>
          <a:lstStyle/>
          <a:p>
            <a:pPr algn="l">
              <a:defRPr lang="ja-JP" altLang="en-US"/>
            </a:pPr>
            <a:r>
              <a:rPr lang="ja-JP" altLang="en-US" sz="700" b="0" dirty="0">
                <a:solidFill>
                  <a:schemeClr val="tx1"/>
                </a:solidFill>
                <a:latin typeface="Meiryo UI"/>
                <a:ea typeface="Meiryo UI"/>
              </a:rPr>
              <a:t>＜主な役割＞</a:t>
            </a:r>
            <a:endParaRPr sz="200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・IoPプラットフォーム(SAWACHI)の展開、運用等</a:t>
            </a:r>
            <a:endParaRPr lang="ja-JP" altLang="en-US" sz="7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・IoP関連デバイス、アプリケーション</a:t>
            </a:r>
            <a:endParaRPr lang="ja-JP" altLang="en-US" sz="7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との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連携</a:t>
            </a:r>
            <a:endParaRPr lang="ja-JP" altLang="en-US" sz="700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295" name="四角形 308"/>
          <p:cNvSpPr/>
          <p:nvPr/>
        </p:nvSpPr>
        <p:spPr>
          <a:xfrm>
            <a:off x="8363698" y="3564277"/>
            <a:ext cx="1447453" cy="584723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8" tIns="51428" rIns="51428" bIns="51428" anchor="ctr"/>
          <a:lstStyle/>
          <a:p>
            <a:pPr algn="l">
              <a:defRPr lang="ja-JP" altLang="en-US"/>
            </a:pPr>
            <a:r>
              <a:rPr lang="ja-JP" altLang="en-US" sz="700" b="0" dirty="0">
                <a:solidFill>
                  <a:schemeClr val="tx1"/>
                </a:solidFill>
                <a:latin typeface="Meiryo UI"/>
                <a:ea typeface="Meiryo UI"/>
              </a:rPr>
              <a:t>＜主な役割＞</a:t>
            </a:r>
            <a:endParaRPr sz="200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・IoP関連デバイス、アプリケーション、サービス等の開発、運用、展開</a:t>
            </a:r>
            <a:endParaRPr lang="ja-JP" altLang="en-US" sz="7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・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IoPクラウドを核とした既存ビジネスの強化・新規ビジ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ネスの創出等</a:t>
            </a:r>
            <a:endParaRPr lang="ja-JP" altLang="en-US" sz="700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grpSp>
        <p:nvGrpSpPr>
          <p:cNvPr id="1296" name="グループ化 309"/>
          <p:cNvGrpSpPr/>
          <p:nvPr/>
        </p:nvGrpSpPr>
        <p:grpSpPr>
          <a:xfrm>
            <a:off x="9226482" y="1156918"/>
            <a:ext cx="744032" cy="253915"/>
            <a:chOff x="4763059" y="2918230"/>
            <a:chExt cx="488479" cy="194003"/>
          </a:xfrm>
        </p:grpSpPr>
        <p:sp>
          <p:nvSpPr>
            <p:cNvPr id="1297" name="正方形/長方形 82"/>
            <p:cNvSpPr>
              <a:spLocks noChangeArrowheads="1"/>
            </p:cNvSpPr>
            <p:nvPr/>
          </p:nvSpPr>
          <p:spPr>
            <a:xfrm>
              <a:off x="4808985" y="2931694"/>
              <a:ext cx="358307" cy="151026"/>
            </a:xfrm>
            <a:prstGeom prst="rect">
              <a:avLst/>
            </a:prstGeom>
            <a:solidFill>
              <a:srgbClr val="FF0000"/>
            </a:solidFill>
            <a:ln cap="flat"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 anchor="ctr"/>
            <a:lstStyle/>
            <a:p>
              <a:pPr algn="ctr" fontAlgn="base" latinLnBrk="0"/>
              <a:endParaRPr lang="ja-JP" altLang="en-US" sz="2400">
                <a:solidFill>
                  <a:srgbClr val="FFFFFF"/>
                </a:solidFill>
                <a:effectLst/>
              </a:endParaRPr>
            </a:p>
          </p:txBody>
        </p:sp>
        <p:sp>
          <p:nvSpPr>
            <p:cNvPr id="1298" name="テキスト ボックス 83"/>
            <p:cNvSpPr>
              <a:spLocks noChangeArrowheads="1"/>
            </p:cNvSpPr>
            <p:nvPr/>
          </p:nvSpPr>
          <p:spPr>
            <a:xfrm>
              <a:off x="4763059" y="2918230"/>
              <a:ext cx="488479" cy="187442"/>
            </a:xfrm>
            <a:prstGeom prst="rect">
              <a:avLst/>
            </a:prstGeom>
            <a:noFill/>
            <a:ln cap="flat"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>
              <a:spAutoFit/>
            </a:bodyPr>
            <a:lstStyle/>
            <a:p>
              <a:pPr fontAlgn="base"/>
              <a:r>
                <a:rPr lang="ja-JP" altLang="en-US" sz="1000" b="1" dirty="0">
                  <a:solidFill>
                    <a:schemeClr val="bg1"/>
                  </a:solidFill>
                  <a:effectLst/>
                </a:rPr>
                <a:t>展開枠</a:t>
              </a:r>
            </a:p>
          </p:txBody>
        </p:sp>
      </p:grpSp>
      <p:grpSp>
        <p:nvGrpSpPr>
          <p:cNvPr id="1299" name="グループ化 312"/>
          <p:cNvGrpSpPr/>
          <p:nvPr/>
        </p:nvGrpSpPr>
        <p:grpSpPr>
          <a:xfrm>
            <a:off x="10431805" y="4362494"/>
            <a:ext cx="744032" cy="253915"/>
            <a:chOff x="4763059" y="2918230"/>
            <a:chExt cx="488479" cy="194003"/>
          </a:xfrm>
        </p:grpSpPr>
        <p:sp>
          <p:nvSpPr>
            <p:cNvPr id="1300" name="正方形/長方形 82"/>
            <p:cNvSpPr>
              <a:spLocks noChangeArrowheads="1"/>
            </p:cNvSpPr>
            <p:nvPr/>
          </p:nvSpPr>
          <p:spPr>
            <a:xfrm>
              <a:off x="4808985" y="2931694"/>
              <a:ext cx="358307" cy="151026"/>
            </a:xfrm>
            <a:prstGeom prst="rect">
              <a:avLst/>
            </a:prstGeom>
            <a:solidFill>
              <a:srgbClr val="FF0000"/>
            </a:solidFill>
            <a:ln cap="flat"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 anchor="ctr"/>
            <a:lstStyle/>
            <a:p>
              <a:pPr algn="l" fontAlgn="base" latinLnBrk="0"/>
              <a:endParaRPr lang="ja-JP" altLang="en-US" sz="2400">
                <a:solidFill>
                  <a:srgbClr val="FFFFFF"/>
                </a:solidFill>
                <a:effectLst/>
              </a:endParaRPr>
            </a:p>
          </p:txBody>
        </p:sp>
        <p:sp>
          <p:nvSpPr>
            <p:cNvPr id="1301" name="テキスト ボックス 83"/>
            <p:cNvSpPr>
              <a:spLocks noChangeArrowheads="1"/>
            </p:cNvSpPr>
            <p:nvPr/>
          </p:nvSpPr>
          <p:spPr>
            <a:xfrm>
              <a:off x="4763059" y="2918230"/>
              <a:ext cx="488479" cy="187442"/>
            </a:xfrm>
            <a:prstGeom prst="rect">
              <a:avLst/>
            </a:prstGeom>
            <a:noFill/>
            <a:ln cap="flat"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>
              <a:spAutoFit/>
            </a:bodyPr>
            <a:lstStyle/>
            <a:p>
              <a:pPr algn="ctr" fontAlgn="base"/>
              <a:r>
                <a:rPr lang="ja-JP" altLang="en-US" sz="1000" b="1" dirty="0">
                  <a:solidFill>
                    <a:schemeClr val="bg1"/>
                  </a:solidFill>
                  <a:effectLst/>
                </a:rPr>
                <a:t>展開枠</a:t>
              </a:r>
            </a:p>
          </p:txBody>
        </p:sp>
      </p:grpSp>
      <p:sp>
        <p:nvSpPr>
          <p:cNvPr id="1302" name="図形 315"/>
          <p:cNvSpPr/>
          <p:nvPr/>
        </p:nvSpPr>
        <p:spPr>
          <a:xfrm>
            <a:off x="4821612" y="5668340"/>
            <a:ext cx="334351" cy="292651"/>
          </a:xfrm>
          <a:prstGeom prst="leftRightArrow">
            <a:avLst>
              <a:gd name="adj1" fmla="val 50000"/>
              <a:gd name="adj2" fmla="val 32258"/>
            </a:avLst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pic>
        <p:nvPicPr>
          <p:cNvPr id="1303" name="図 33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9000" y="5677967"/>
            <a:ext cx="2076389" cy="1135167"/>
          </a:xfrm>
          <a:prstGeom prst="rect">
            <a:avLst/>
          </a:prstGeom>
        </p:spPr>
      </p:pic>
      <p:sp>
        <p:nvSpPr>
          <p:cNvPr id="1304" name="テキスト 336"/>
          <p:cNvSpPr txBox="1"/>
          <p:nvPr/>
        </p:nvSpPr>
        <p:spPr>
          <a:xfrm>
            <a:off x="7247014" y="5661000"/>
            <a:ext cx="2673986" cy="113788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ja-JP" altLang="en-US" sz="800">
                <a:latin typeface="Meiryo UI"/>
                <a:ea typeface="Meiryo UI"/>
              </a:rPr>
              <a:t>活動内容</a:t>
            </a:r>
            <a:endParaRPr lang="ja-JP" altLang="en-US" sz="800">
              <a:latin typeface="Meiryo UI"/>
              <a:ea typeface="Meiryo UI"/>
            </a:endParaRPr>
          </a:p>
          <a:p>
            <a:r>
              <a:rPr lang="ja-JP" altLang="en-US" sz="800">
                <a:latin typeface="Meiryo UI"/>
                <a:ea typeface="Meiryo UI"/>
              </a:rPr>
              <a:t>①データ駆動型の営農指導体制の構築と指導者の育成</a:t>
            </a:r>
            <a:endParaRPr lang="ja-JP" altLang="en-US" sz="800">
              <a:latin typeface="Meiryo UI"/>
              <a:ea typeface="Meiryo UI"/>
            </a:endParaRPr>
          </a:p>
          <a:p>
            <a:r>
              <a:rPr lang="ja-JP" altLang="en-US" sz="800">
                <a:latin typeface="Meiryo UI"/>
                <a:ea typeface="Meiryo UI"/>
              </a:rPr>
              <a:t>　(高知県データ駆動型農業推進アドバイザーによる指導)</a:t>
            </a:r>
            <a:endParaRPr lang="ja-JP" altLang="en-US" sz="800">
              <a:latin typeface="Meiryo UI"/>
              <a:ea typeface="Meiryo UI"/>
            </a:endParaRPr>
          </a:p>
          <a:p>
            <a:endParaRPr lang="ja-JP" altLang="en-US" sz="600">
              <a:latin typeface="Meiryo UI"/>
              <a:ea typeface="Meiryo UI"/>
            </a:endParaRPr>
          </a:p>
          <a:p>
            <a:r>
              <a:rPr lang="ja-JP" altLang="en-US" sz="800">
                <a:latin typeface="Meiryo UI"/>
                <a:ea typeface="Meiryo UI"/>
              </a:rPr>
              <a:t>②データ駆動型農業の推進に係る技術実証</a:t>
            </a:r>
            <a:endParaRPr lang="ja-JP" altLang="en-US" sz="800">
              <a:latin typeface="Meiryo UI"/>
              <a:ea typeface="Meiryo UI"/>
            </a:endParaRPr>
          </a:p>
          <a:p>
            <a:r>
              <a:rPr lang="ja-JP" altLang="en-US" sz="800">
                <a:latin typeface="Meiryo UI"/>
                <a:ea typeface="Meiryo UI"/>
              </a:rPr>
              <a:t>　(県内各地、各品目で設置している『学び教え合う場』活用</a:t>
            </a:r>
            <a:endParaRPr lang="ja-JP" altLang="en-US" sz="800">
              <a:latin typeface="Meiryo UI"/>
              <a:ea typeface="Meiryo UI"/>
            </a:endParaRPr>
          </a:p>
          <a:p>
            <a:endParaRPr lang="ja-JP" altLang="en-US" sz="600">
              <a:latin typeface="Meiryo UI"/>
              <a:ea typeface="Meiryo UI"/>
            </a:endParaRPr>
          </a:p>
          <a:p>
            <a:r>
              <a:rPr lang="ja-JP" altLang="en-US" sz="800">
                <a:latin typeface="Meiryo UI"/>
                <a:ea typeface="Meiryo UI"/>
              </a:rPr>
              <a:t>③環境制御技術導入や次世代型ハウス整備の推進</a:t>
            </a:r>
            <a:endParaRPr lang="ja-JP" altLang="en-US" sz="800">
              <a:latin typeface="Meiryo UI"/>
              <a:ea typeface="Meiryo UI"/>
            </a:endParaRPr>
          </a:p>
          <a:p>
            <a:r>
              <a:rPr lang="ja-JP" altLang="en-US" sz="800">
                <a:latin typeface="Meiryo UI"/>
                <a:ea typeface="Meiryo UI"/>
              </a:rPr>
              <a:t>　　（研修会、現地検討会、視察研修等）</a:t>
            </a:r>
            <a:endParaRPr lang="ja-JP" altLang="en-US" sz="900">
              <a:latin typeface="Meiryo UI"/>
              <a:ea typeface="Meiryo UI"/>
            </a:endParaRPr>
          </a:p>
        </p:txBody>
      </p:sp>
      <p:sp>
        <p:nvSpPr>
          <p:cNvPr id="1305" name="テキスト 339"/>
          <p:cNvSpPr txBox="1"/>
          <p:nvPr/>
        </p:nvSpPr>
        <p:spPr>
          <a:xfrm>
            <a:off x="11636375" y="2444750"/>
            <a:ext cx="182880" cy="368439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endParaRPr lang="ja-JP" altLang="en-US"/>
          </a:p>
        </p:txBody>
      </p:sp>
      <p:sp>
        <p:nvSpPr>
          <p:cNvPr id="1306" name="テキスト 340"/>
          <p:cNvSpPr txBox="1"/>
          <p:nvPr/>
        </p:nvSpPr>
        <p:spPr>
          <a:xfrm>
            <a:off x="157575" y="3931249"/>
            <a:ext cx="506045" cy="540281"/>
          </a:xfrm>
          <a:prstGeom prst="rect">
            <a:avLst/>
          </a:prstGeom>
          <a:solidFill>
            <a:srgbClr val="FFFF00"/>
          </a:solidFill>
        </p:spPr>
        <p:txBody>
          <a:bodyPr vert="eaVert" wrap="none">
            <a:spAutoFit/>
          </a:bodyPr>
          <a:p>
            <a:pPr>
              <a:defRPr lang="ja-JP" altLang="en-US"/>
            </a:pPr>
            <a:r>
              <a:rPr lang="ja-JP" altLang="en-US" sz="700">
                <a:latin typeface="Meiryo UI"/>
                <a:ea typeface="Meiryo UI"/>
              </a:rPr>
              <a:t>(研究面)　</a:t>
            </a:r>
            <a:endParaRPr lang="ja-JP" altLang="en-US" sz="70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>
                <a:latin typeface="Meiryo UI"/>
                <a:ea typeface="Meiryo UI"/>
              </a:rPr>
              <a:t>　</a:t>
            </a:r>
            <a:r>
              <a:rPr lang="ja-JP" altLang="en-US" sz="700">
                <a:latin typeface="Meiryo UI"/>
                <a:ea typeface="Meiryo UI"/>
              </a:rPr>
              <a:t>バイザー</a:t>
            </a:r>
            <a:endParaRPr lang="ja-JP" altLang="en-US" sz="70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700">
                <a:latin typeface="Meiryo UI"/>
                <a:ea typeface="Meiryo UI"/>
              </a:rPr>
              <a:t>スーパー</a:t>
            </a:r>
            <a:endParaRPr lang="ja-JP" altLang="en-US" sz="800">
              <a:latin typeface="Meiryo UI"/>
              <a:ea typeface="Meiryo UI"/>
            </a:endParaRPr>
          </a:p>
        </p:txBody>
      </p:sp>
      <p:sp>
        <p:nvSpPr>
          <p:cNvPr id="1307" name="矢印: 上下 12"/>
          <p:cNvSpPr/>
          <p:nvPr/>
        </p:nvSpPr>
        <p:spPr>
          <a:xfrm>
            <a:off x="849000" y="4522620"/>
            <a:ext cx="430067" cy="621735"/>
          </a:xfrm>
          <a:prstGeom prst="upDownArrow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/>
              <a:ea typeface="Meiryo UI"/>
            </a:endParaRPr>
          </a:p>
        </p:txBody>
      </p:sp>
      <p:sp>
        <p:nvSpPr>
          <p:cNvPr id="1308" name="テキスト ボックス 3"/>
          <p:cNvSpPr txBox="1"/>
          <p:nvPr/>
        </p:nvSpPr>
        <p:spPr>
          <a:xfrm>
            <a:off x="922104" y="4564511"/>
            <a:ext cx="336768" cy="5379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00" dirty="0">
                <a:latin typeface="Meiryo UI"/>
                <a:ea typeface="Meiryo UI"/>
              </a:rPr>
              <a:t>双方向</a:t>
            </a:r>
            <a:endParaRPr>
              <a:latin typeface="Meiryo UI"/>
              <a:ea typeface="Meiryo UI"/>
            </a:endParaRPr>
          </a:p>
        </p:txBody>
      </p:sp>
      <p:sp>
        <p:nvSpPr>
          <p:cNvPr id="1309" name="テキスト 341"/>
          <p:cNvSpPr txBox="1"/>
          <p:nvPr/>
        </p:nvSpPr>
        <p:spPr>
          <a:xfrm>
            <a:off x="5169000" y="4653000"/>
            <a:ext cx="702253" cy="229939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900">
                <a:latin typeface="Meiryo UI"/>
                <a:ea typeface="Meiryo UI"/>
              </a:rPr>
              <a:t>高･大連携</a:t>
            </a:r>
            <a:endParaRPr lang="ja-JP" altLang="en-US" sz="900">
              <a:latin typeface="Meiryo UI"/>
              <a:ea typeface="Meiryo UI"/>
            </a:endParaRPr>
          </a:p>
        </p:txBody>
      </p:sp>
      <p:sp>
        <p:nvSpPr>
          <p:cNvPr id="1310" name="四角形 342"/>
          <p:cNvSpPr/>
          <p:nvPr/>
        </p:nvSpPr>
        <p:spPr>
          <a:xfrm>
            <a:off x="5025000" y="4936020"/>
            <a:ext cx="699393" cy="157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800" b="1">
                <a:latin typeface="Meiryo UI"/>
                <a:ea typeface="Meiryo UI"/>
              </a:rPr>
              <a:t>教育委員会</a:t>
            </a:r>
            <a:endParaRPr lang="ja-JP" altLang="en-US" sz="800" b="1">
              <a:latin typeface="Meiryo UI"/>
              <a:ea typeface="Meiryo UI"/>
            </a:endParaRPr>
          </a:p>
        </p:txBody>
      </p:sp>
      <p:sp>
        <p:nvSpPr>
          <p:cNvPr id="1311" name="図形 343"/>
          <p:cNvSpPr/>
          <p:nvPr/>
        </p:nvSpPr>
        <p:spPr>
          <a:xfrm rot="16200000">
            <a:off x="4879634" y="4579415"/>
            <a:ext cx="445084" cy="270791"/>
          </a:xfrm>
          <a:prstGeom prst="leftRightArrow">
            <a:avLst>
              <a:gd name="adj1" fmla="val 50000"/>
              <a:gd name="adj2" fmla="val 32258"/>
            </a:avLst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2" name="スライド番号プレースホルダー 593"/>
          <p:cNvSpPr/>
          <p:nvPr/>
        </p:nvSpPr>
        <p:spPr>
          <a:xfrm>
            <a:off x="9519554" y="6432372"/>
            <a:ext cx="383458" cy="36650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/>
                </a:solidFill>
              </a:defRPr>
            </a:lvl1pPr>
          </a:lstStyle>
          <a:p>
            <a:fld id="{2F143BD1-2DB3-4352-8591-6DD94F4E97F2}" type="slidenum">
              <a:rPr kumimoji="1" lang="ja-JP" altLang="en-US" sz="1800" smtClean="0"/>
              <a:t>3</a:t>
            </a:fld>
            <a:endParaRPr kumimoji="1" lang="ja-JP" altLang="en-US" dirty="0"/>
          </a:p>
        </p:txBody>
      </p:sp>
      <p:sp>
        <p:nvSpPr>
          <p:cNvPr id="1313" name="テキスト 576"/>
          <p:cNvSpPr txBox="1"/>
          <p:nvPr/>
        </p:nvSpPr>
        <p:spPr>
          <a:xfrm>
            <a:off x="8933684" y="4742151"/>
            <a:ext cx="843317" cy="33766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p>
            <a:pPr algn="ctr">
              <a:defRPr lang="ja-JP" altLang="en-US"/>
            </a:pPr>
            <a:r>
              <a:rPr lang="ja-JP" altLang="en-US" sz="800">
                <a:latin typeface="Meiryo UI"/>
                <a:ea typeface="Meiryo UI"/>
              </a:rPr>
              <a:t>スーパー</a:t>
            </a:r>
            <a:r>
              <a:rPr lang="ja-JP" altLang="en-US" sz="800">
                <a:latin typeface="Meiryo UI"/>
                <a:ea typeface="Meiryo UI"/>
              </a:rPr>
              <a:t>バイザー</a:t>
            </a:r>
            <a:endParaRPr lang="ja-JP" altLang="en-US" sz="800">
              <a:latin typeface="Meiryo UI"/>
              <a:ea typeface="Meiryo UI"/>
            </a:endParaRPr>
          </a:p>
          <a:p>
            <a:pPr algn="ctr">
              <a:defRPr lang="ja-JP" altLang="en-US"/>
            </a:pPr>
            <a:r>
              <a:rPr lang="ja-JP" altLang="en-US" sz="800">
                <a:latin typeface="Meiryo UI"/>
                <a:ea typeface="Meiryo UI"/>
              </a:rPr>
              <a:t>(</a:t>
            </a:r>
            <a:r>
              <a:rPr lang="ja-JP" altLang="en-US" sz="800">
                <a:latin typeface="Meiryo UI"/>
                <a:ea typeface="Meiryo UI"/>
              </a:rPr>
              <a:t>計画全体)</a:t>
            </a:r>
            <a:endParaRPr lang="ja-JP" altLang="en-US" sz="800">
              <a:latin typeface="Meiryo UI"/>
              <a:ea typeface="Meiryo UI"/>
            </a:endParaRPr>
          </a:p>
        </p:txBody>
      </p:sp>
      <p:sp>
        <p:nvSpPr>
          <p:cNvPr id="1314" name="図形 577"/>
          <p:cNvSpPr/>
          <p:nvPr/>
        </p:nvSpPr>
        <p:spPr>
          <a:xfrm rot="19680000">
            <a:off x="8125430" y="1633138"/>
            <a:ext cx="249192" cy="222504"/>
          </a:xfrm>
          <a:prstGeom prst="leftRightArrow">
            <a:avLst>
              <a:gd name="adj1" fmla="val 50000"/>
              <a:gd name="adj2" fmla="val 32258"/>
            </a:avLst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5" name="図形 578"/>
          <p:cNvSpPr/>
          <p:nvPr/>
        </p:nvSpPr>
        <p:spPr>
          <a:xfrm>
            <a:off x="8172129" y="2588250"/>
            <a:ext cx="177656" cy="292651"/>
          </a:xfrm>
          <a:prstGeom prst="leftRightArrow">
            <a:avLst>
              <a:gd name="adj1" fmla="val 50000"/>
              <a:gd name="adj2" fmla="val 32258"/>
            </a:avLst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6" name="図形 579"/>
          <p:cNvSpPr/>
          <p:nvPr/>
        </p:nvSpPr>
        <p:spPr>
          <a:xfrm>
            <a:off x="8177736" y="3475204"/>
            <a:ext cx="177656" cy="292651"/>
          </a:xfrm>
          <a:prstGeom prst="leftRightArrow">
            <a:avLst>
              <a:gd name="adj1" fmla="val 50000"/>
              <a:gd name="adj2" fmla="val 32258"/>
            </a:avLst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7" name="図形 581"/>
          <p:cNvSpPr/>
          <p:nvPr/>
        </p:nvSpPr>
        <p:spPr>
          <a:xfrm>
            <a:off x="7112748" y="4100216"/>
            <a:ext cx="609890" cy="228835"/>
          </a:xfrm>
          <a:prstGeom prst="roundRect">
            <a:avLst>
              <a:gd name="adj" fmla="val 9050"/>
            </a:avLst>
          </a:prstGeom>
          <a:solidFill>
            <a:srgbClr val="F9FCA0"/>
          </a:solidFill>
          <a:ln w="15875" cap="flat" cmpd="sng" algn="ctr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クラウド</a:t>
            </a:r>
            <a:endParaRPr lang="ja-JP" altLang="en-US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システム</a:t>
            </a: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WG</a:t>
            </a:r>
            <a:endParaRPr lang="ja-JP" altLang="en-US" sz="700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18" name="図形 582"/>
          <p:cNvSpPr/>
          <p:nvPr/>
        </p:nvSpPr>
        <p:spPr>
          <a:xfrm>
            <a:off x="7748328" y="4094268"/>
            <a:ext cx="433019" cy="238796"/>
          </a:xfrm>
          <a:prstGeom prst="roundRect">
            <a:avLst>
              <a:gd name="adj" fmla="val 9050"/>
            </a:avLst>
          </a:prstGeom>
          <a:solidFill>
            <a:srgbClr val="F9FCA0"/>
          </a:solidFill>
          <a:ln w="15875" cap="flat" cmpd="sng" algn="ctr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ビジネス</a:t>
            </a:r>
            <a:endParaRPr>
              <a:latin typeface="Meiryo UI"/>
              <a:ea typeface="Meiryo UI"/>
            </a:endParaRPr>
          </a:p>
          <a:p>
            <a:pPr algn="ctr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WG</a:t>
            </a:r>
            <a:endParaRPr lang="ja-JP" altLang="en-US" sz="700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19" name="図形 583"/>
          <p:cNvSpPr/>
          <p:nvPr/>
        </p:nvSpPr>
        <p:spPr>
          <a:xfrm>
            <a:off x="6465000" y="4097210"/>
            <a:ext cx="576956" cy="232911"/>
          </a:xfrm>
          <a:prstGeom prst="roundRect">
            <a:avLst>
              <a:gd name="adj" fmla="val 9050"/>
            </a:avLst>
          </a:prstGeom>
          <a:solidFill>
            <a:srgbClr val="F9FCA0"/>
          </a:solidFill>
          <a:ln w="15875" cap="flat" cmpd="sng" algn="ctr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知財データ</a:t>
            </a:r>
            <a:endParaRPr lang="ja-JP" altLang="en-US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>
              <a:defRPr lang="ja-JP" altLang="en-US"/>
            </a:pPr>
            <a:r>
              <a:rPr lang="ja-JP" altLang="en-US" sz="700" dirty="0">
                <a:solidFill>
                  <a:schemeClr val="tx1"/>
                </a:solidFill>
                <a:latin typeface="Meiryo UI"/>
                <a:ea typeface="Meiryo UI"/>
              </a:rPr>
              <a:t>管理WG</a:t>
            </a:r>
            <a:endParaRPr lang="ja-JP" altLang="en-US" sz="700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20" name="図形 584"/>
          <p:cNvSpPr/>
          <p:nvPr/>
        </p:nvSpPr>
        <p:spPr>
          <a:xfrm>
            <a:off x="6465392" y="4383707"/>
            <a:ext cx="1030508" cy="192750"/>
          </a:xfrm>
          <a:prstGeom prst="roundRect">
            <a:avLst>
              <a:gd name="adj" fmla="val 9050"/>
            </a:avLst>
          </a:prstGeom>
          <a:solidFill>
            <a:srgbClr val="F9FCA0"/>
          </a:solidFill>
          <a:ln w="15875" cap="flat" cmpd="sng" algn="ctr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800">
                <a:solidFill>
                  <a:schemeClr val="tx1"/>
                </a:solidFill>
                <a:latin typeface="Meiryo UI"/>
                <a:ea typeface="Meiryo UI"/>
              </a:rPr>
              <a:t>IoP技術者</a:t>
            </a:r>
            <a:r>
              <a:rPr lang="ja-JP" altLang="en-US" sz="800">
                <a:solidFill>
                  <a:schemeClr val="tx1"/>
                </a:solidFill>
                <a:latin typeface="Meiryo UI"/>
                <a:ea typeface="Meiryo UI"/>
              </a:rPr>
              <a:t>ｺﾐｭﾆﾃｨ</a:t>
            </a:r>
            <a:endParaRPr lang="ja-JP" altLang="en-US" sz="80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21" name="図形 585"/>
          <p:cNvSpPr/>
          <p:nvPr/>
        </p:nvSpPr>
        <p:spPr>
          <a:xfrm>
            <a:off x="8386363" y="4432872"/>
            <a:ext cx="1368917" cy="176401"/>
          </a:xfrm>
          <a:prstGeom prst="roundRect">
            <a:avLst>
              <a:gd name="adj" fmla="val 9050"/>
            </a:avLst>
          </a:prstGeom>
          <a:solidFill>
            <a:srgbClr val="F9FCA0"/>
          </a:solidFill>
          <a:ln w="15875" cap="flat" cmpd="sng" algn="ctr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4" tIns="32657" rIns="65314" bIns="32657" anchor="ctr"/>
          <a:lstStyle/>
          <a:p>
            <a:pPr algn="ctr">
              <a:defRPr lang="ja-JP" altLang="en-US"/>
            </a:pPr>
            <a:r>
              <a:rPr lang="ja-JP" altLang="en-US" sz="700">
                <a:solidFill>
                  <a:schemeClr val="tx1"/>
                </a:solidFill>
                <a:latin typeface="Meiryo UI"/>
                <a:ea typeface="Meiryo UI"/>
              </a:rPr>
              <a:t>『IoP技術者ｺﾐｭﾆﾃｨ』への参画</a:t>
            </a:r>
            <a:endParaRPr sz="80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22" name="図形 586"/>
          <p:cNvSpPr/>
          <p:nvPr/>
        </p:nvSpPr>
        <p:spPr>
          <a:xfrm rot="16200000">
            <a:off x="7084810" y="1268656"/>
            <a:ext cx="556438" cy="270791"/>
          </a:xfrm>
          <a:prstGeom prst="leftRightArrow">
            <a:avLst>
              <a:gd name="adj1" fmla="val 50000"/>
              <a:gd name="adj2" fmla="val 32258"/>
            </a:avLst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23" name="テキスト 587"/>
          <p:cNvSpPr txBox="1"/>
          <p:nvPr/>
        </p:nvSpPr>
        <p:spPr>
          <a:xfrm>
            <a:off x="7429548" y="4366449"/>
            <a:ext cx="864157" cy="214551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800">
                <a:latin typeface="Meiryo UI"/>
                <a:ea typeface="Meiryo UI"/>
              </a:rPr>
              <a:t>IoT/AI</a:t>
            </a:r>
            <a:r>
              <a:rPr lang="ja-JP" altLang="en-US" sz="700">
                <a:latin typeface="Meiryo UI"/>
                <a:ea typeface="Meiryo UI"/>
              </a:rPr>
              <a:t>人材育成</a:t>
            </a:r>
            <a:endParaRPr lang="ja-JP" altLang="en-US" sz="700">
              <a:latin typeface="Meiryo UI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2048004629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4.1.7</AppVersion>
  <PresentationFormat>ユーザー設定</PresentationFormat>
  <Slides>3</Slides>
  <Notes>2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400905</dc:creator>
  <cp:lastModifiedBy>424723</cp:lastModifiedBy>
  <dcterms:created xsi:type="dcterms:W3CDTF">2023-01-25T04:21:15Z</dcterms:created>
  <dcterms:modified xsi:type="dcterms:W3CDTF">2023-03-14T05:46:45Z</dcterms:modified>
  <cp:revision>34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