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3"/>
    <p:restoredTop sz="94660"/>
  </p:normalViewPr>
  <p:slideViewPr>
    <p:cSldViewPr>
      <p:cViewPr varScale="1">
        <p:scale>
          <a:sx n="80" d="100"/>
          <a:sy n="80" d="100"/>
        </p:scale>
        <p:origin x="328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2023/8/31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2023/8/31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0124" y="3239002"/>
            <a:ext cx="5839195" cy="3226350"/>
          </a:xfrm>
          <a:prstGeom prst="rect">
            <a:avLst/>
          </a:prstGeom>
        </p:spPr>
      </p:pic>
      <p:sp>
        <p:nvSpPr>
          <p:cNvPr id="1108" name="四角形: 角を丸くする 69"/>
          <p:cNvSpPr/>
          <p:nvPr/>
        </p:nvSpPr>
        <p:spPr>
          <a:xfrm>
            <a:off x="114764" y="3052761"/>
            <a:ext cx="6559518" cy="1757369"/>
          </a:xfrm>
          <a:prstGeom prst="roundRect">
            <a:avLst>
              <a:gd name="adj" fmla="val 7510"/>
            </a:avLst>
          </a:prstGeom>
          <a:noFill/>
          <a:ln w="254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四角形: 角を丸くする 71"/>
          <p:cNvSpPr/>
          <p:nvPr/>
        </p:nvSpPr>
        <p:spPr>
          <a:xfrm>
            <a:off x="260757" y="3157195"/>
            <a:ext cx="2304243" cy="211805"/>
          </a:xfrm>
          <a:prstGeom prst="roundRect">
            <a:avLst>
              <a:gd name="adj" fmla="val 5313"/>
            </a:avLst>
          </a:prstGeom>
          <a:solidFill>
            <a:schemeClr val="accent5">
              <a:lumMod val="20000"/>
              <a:lumOff val="80000"/>
            </a:schemeClr>
          </a:solidFill>
          <a:ln w="9525" cmpd="sng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/>
                <a:ea typeface="Meiryo UI"/>
              </a:rPr>
              <a:t>森林の有する多面的機能の維持・増進</a:t>
            </a:r>
            <a:endParaRPr kumimoji="1" lang="en-US" altLang="ja-JP" sz="10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10" name="四角形: 角を丸くする 72"/>
          <p:cNvSpPr/>
          <p:nvPr/>
        </p:nvSpPr>
        <p:spPr>
          <a:xfrm>
            <a:off x="261000" y="5028973"/>
            <a:ext cx="1870946" cy="212027"/>
          </a:xfrm>
          <a:prstGeom prst="roundRect">
            <a:avLst>
              <a:gd name="adj" fmla="val 5313"/>
            </a:avLst>
          </a:prstGeom>
          <a:solidFill>
            <a:schemeClr val="accent2">
              <a:lumMod val="20000"/>
              <a:lumOff val="80000"/>
            </a:schemeClr>
          </a:solidFill>
          <a:ln w="9525" cmpd="sng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0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/>
                <a:ea typeface="Meiryo UI"/>
              </a:rPr>
              <a:t>施業を集約化し間伐等を推進</a:t>
            </a:r>
            <a:endParaRPr kumimoji="1" lang="en-US" altLang="ja-JP" sz="10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11" name="四角形 73"/>
          <p:cNvSpPr/>
          <p:nvPr/>
        </p:nvSpPr>
        <p:spPr>
          <a:xfrm>
            <a:off x="-52748" y="-12898"/>
            <a:ext cx="6937748" cy="859043"/>
          </a:xfrm>
          <a:prstGeom prst="rect">
            <a:avLst/>
          </a:prstGeom>
          <a:solidFill>
            <a:srgbClr val="D4F3B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anchor="t"/>
          <a:lstStyle/>
          <a:p>
            <a:pPr algn="ctr">
              <a:defRPr lang="ja-JP" altLang="en-US"/>
            </a:pPr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間伐や造林などに関する支援制度（</a:t>
            </a:r>
            <a:r>
              <a:rPr lang="ja-JP" altLang="en-US" b="1" dirty="0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令和５年度）</a:t>
            </a:r>
            <a:endParaRPr lang="ja-JP" altLang="en-US" b="1" dirty="0">
              <a:solidFill>
                <a:schemeClr val="accent2">
                  <a:lumMod val="75000"/>
                </a:schemeClr>
              </a:solidFill>
              <a:latin typeface="Meiryo UI"/>
              <a:ea typeface="Meiryo UI"/>
            </a:endParaRPr>
          </a:p>
        </p:txBody>
      </p:sp>
      <p:grpSp>
        <p:nvGrpSpPr>
          <p:cNvPr id="1112" name="グループ化 74"/>
          <p:cNvGrpSpPr/>
          <p:nvPr/>
        </p:nvGrpSpPr>
        <p:grpSpPr>
          <a:xfrm>
            <a:off x="1341000" y="6249000"/>
            <a:ext cx="1985382" cy="631059"/>
            <a:chOff x="2988752" y="5868000"/>
            <a:chExt cx="2736000" cy="792000"/>
          </a:xfrm>
        </p:grpSpPr>
        <p:sp>
          <p:nvSpPr>
            <p:cNvPr id="1113" name="楕円 40"/>
            <p:cNvSpPr/>
            <p:nvPr/>
          </p:nvSpPr>
          <p:spPr>
            <a:xfrm>
              <a:off x="2988752" y="5868000"/>
              <a:ext cx="2736000" cy="7920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14" name="グループ化 41"/>
            <p:cNvGrpSpPr/>
            <p:nvPr/>
          </p:nvGrpSpPr>
          <p:grpSpPr>
            <a:xfrm rot="21288849">
              <a:off x="3492000" y="6336000"/>
              <a:ext cx="406466" cy="171910"/>
              <a:chOff x="4053122" y="5646847"/>
              <a:chExt cx="1022443" cy="388843"/>
            </a:xfrm>
          </p:grpSpPr>
          <p:grpSp>
            <p:nvGrpSpPr>
              <p:cNvPr id="1115" name="グループ化 139"/>
              <p:cNvGrpSpPr/>
              <p:nvPr/>
            </p:nvGrpSpPr>
            <p:grpSpPr>
              <a:xfrm rot="562006">
                <a:off x="4341154" y="5646847"/>
                <a:ext cx="734411" cy="323763"/>
                <a:chOff x="4232920" y="5661248"/>
                <a:chExt cx="1425659" cy="628497"/>
              </a:xfrm>
            </p:grpSpPr>
            <p:grpSp>
              <p:nvGrpSpPr>
                <p:cNvPr id="1116" name="グループ化 156"/>
                <p:cNvGrpSpPr/>
                <p:nvPr/>
              </p:nvGrpSpPr>
              <p:grpSpPr>
                <a:xfrm>
                  <a:off x="4355978" y="5928964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17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18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19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0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21" name="グループ化 157"/>
                <p:cNvGrpSpPr/>
                <p:nvPr/>
              </p:nvGrpSpPr>
              <p:grpSpPr>
                <a:xfrm>
                  <a:off x="4298471" y="5805264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22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3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4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5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26" name="グループ化 158"/>
                <p:cNvGrpSpPr/>
                <p:nvPr/>
              </p:nvGrpSpPr>
              <p:grpSpPr>
                <a:xfrm>
                  <a:off x="4232920" y="5661248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27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8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29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30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131" name="グループ化 140"/>
              <p:cNvGrpSpPr/>
              <p:nvPr/>
            </p:nvGrpSpPr>
            <p:grpSpPr>
              <a:xfrm rot="562006">
                <a:off x="4053122" y="5711927"/>
                <a:ext cx="734411" cy="323763"/>
                <a:chOff x="4232920" y="5661248"/>
                <a:chExt cx="1425659" cy="628497"/>
              </a:xfrm>
            </p:grpSpPr>
            <p:grpSp>
              <p:nvGrpSpPr>
                <p:cNvPr id="1132" name="グループ化 141"/>
                <p:cNvGrpSpPr/>
                <p:nvPr/>
              </p:nvGrpSpPr>
              <p:grpSpPr>
                <a:xfrm>
                  <a:off x="4355978" y="5928964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33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34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35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36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37" name="グループ化 142"/>
                <p:cNvGrpSpPr/>
                <p:nvPr/>
              </p:nvGrpSpPr>
              <p:grpSpPr>
                <a:xfrm>
                  <a:off x="4298471" y="5805264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38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39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40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41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  <p:grpSp>
              <p:nvGrpSpPr>
                <p:cNvPr id="1142" name="グループ化 143"/>
                <p:cNvGrpSpPr/>
                <p:nvPr/>
              </p:nvGrpSpPr>
              <p:grpSpPr>
                <a:xfrm>
                  <a:off x="4232920" y="5661248"/>
                  <a:ext cx="1302601" cy="360781"/>
                  <a:chOff x="4355978" y="5928964"/>
                  <a:chExt cx="1302601" cy="360781"/>
                </a:xfrm>
              </p:grpSpPr>
              <p:sp>
                <p:nvSpPr>
                  <p:cNvPr id="1143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5114127" y="5544681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44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993797" y="5618567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45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872914" y="5685250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  <p:sp>
                <p:nvSpPr>
                  <p:cNvPr id="1146" name="AutoShape 2105"/>
                  <p:cNvSpPr>
                    <a:spLocks noChangeArrowheads="1"/>
                  </p:cNvSpPr>
                  <p:nvPr/>
                </p:nvSpPr>
                <p:spPr>
                  <a:xfrm rot="6365531">
                    <a:off x="4740261" y="5745293"/>
                    <a:ext cx="160169" cy="928735"/>
                  </a:xfrm>
                  <a:prstGeom prst="can">
                    <a:avLst>
                      <a:gd name="adj" fmla="val 79866"/>
                    </a:avLst>
                  </a:prstGeom>
                  <a:gradFill rotWithShape="0">
                    <a:gsLst>
                      <a:gs pos="0">
                        <a:srgbClr val="3C1400"/>
                      </a:gs>
                      <a:gs pos="100000">
                        <a:srgbClr val="993300"/>
                      </a:gs>
                    </a:gsLst>
                    <a:lin ang="5400000" scaled="1"/>
                    <a:tileRect/>
                  </a:gradFill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ja-JP" sz="9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1147" name="グループ化 42"/>
            <p:cNvGrpSpPr/>
            <p:nvPr/>
          </p:nvGrpSpPr>
          <p:grpSpPr>
            <a:xfrm>
              <a:off x="3924000" y="5868000"/>
              <a:ext cx="1586648" cy="694165"/>
              <a:chOff x="4212000" y="6120000"/>
              <a:chExt cx="1586648" cy="694165"/>
            </a:xfrm>
          </p:grpSpPr>
          <p:pic>
            <p:nvPicPr>
              <p:cNvPr id="1148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92000" y="6192000"/>
                <a:ext cx="299361" cy="36924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49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6000" y="6444000"/>
                <a:ext cx="299361" cy="3701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0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80000" y="6192000"/>
                <a:ext cx="299361" cy="3701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1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12000" y="6444000"/>
                <a:ext cx="299361" cy="3701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2" name="Picture 3" descr="C:\Users\hiroshi_ishii\AppData\Local\Microsoft\Windows\Temporary Internet Files\Content.IE5\LVT2ONTK\MC900433839[1].png"/>
              <p:cNvPicPr>
                <a:picLocks noChangeAspect="1" noChangeArrowheads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H="1">
                <a:off x="5328000" y="6120000"/>
                <a:ext cx="470648" cy="3723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3" name="Picture 3" descr="C:\Users\hiroshi_ishii\AppData\Local\Microsoft\Windows\Temporary Internet Files\Content.IE5\LVT2ONTK\MC900433839[1].png"/>
              <p:cNvPicPr>
                <a:picLocks noChangeAspect="1" noChangeArrowheads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flipH="1">
                <a:off x="4932000" y="6120000"/>
                <a:ext cx="470648" cy="3723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4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68000" y="6408000"/>
                <a:ext cx="299361" cy="37016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55" name="Picture 5" descr="C:\Users\hiroshi_ishii\AppData\Local\Microsoft\Windows\Temporary Internet Files\Content.IE5\K331F8BN\MC900433918[1].png"/>
              <p:cNvPicPr>
                <a:picLocks noChangeAspect="1" noChangeArrowheads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6000" y="6408000"/>
                <a:ext cx="299361" cy="37016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156" name="グループ化 43"/>
            <p:cNvGrpSpPr/>
            <p:nvPr/>
          </p:nvGrpSpPr>
          <p:grpSpPr>
            <a:xfrm>
              <a:off x="3204000" y="5904000"/>
              <a:ext cx="778688" cy="386678"/>
              <a:chOff x="456986" y="4462956"/>
              <a:chExt cx="2467050" cy="1418548"/>
            </a:xfrm>
          </p:grpSpPr>
          <p:sp>
            <p:nvSpPr>
              <p:cNvPr id="1157" name="フリーフォーム 3630"/>
              <p:cNvSpPr/>
              <p:nvPr/>
            </p:nvSpPr>
            <p:spPr>
              <a:xfrm>
                <a:off x="463903" y="5144904"/>
                <a:ext cx="1212850" cy="736600"/>
              </a:xfrm>
              <a:custGeom>
                <a:avLst/>
                <a:gdLst>
                  <a:gd name="connsiteX0" fmla="*/ 1212850 w 1212850"/>
                  <a:gd name="connsiteY0" fmla="*/ 736600 h 736600"/>
                  <a:gd name="connsiteX1" fmla="*/ 1212850 w 1212850"/>
                  <a:gd name="connsiteY1" fmla="*/ 387350 h 736600"/>
                  <a:gd name="connsiteX2" fmla="*/ 6350 w 1212850"/>
                  <a:gd name="connsiteY2" fmla="*/ 0 h 736600"/>
                  <a:gd name="connsiteX3" fmla="*/ 0 w 1212850"/>
                  <a:gd name="connsiteY3" fmla="*/ 298450 h 736600"/>
                  <a:gd name="connsiteX4" fmla="*/ 1212850 w 1212850"/>
                  <a:gd name="connsiteY4" fmla="*/ 736600 h 73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2850" h="736600">
                    <a:moveTo>
                      <a:pt x="1212850" y="736600"/>
                    </a:moveTo>
                    <a:lnTo>
                      <a:pt x="1212850" y="387350"/>
                    </a:lnTo>
                    <a:lnTo>
                      <a:pt x="6350" y="0"/>
                    </a:lnTo>
                    <a:lnTo>
                      <a:pt x="0" y="298450"/>
                    </a:lnTo>
                    <a:lnTo>
                      <a:pt x="1212850" y="736600"/>
                    </a:lnTo>
                    <a:close/>
                  </a:path>
                </a:pathLst>
              </a:custGeom>
              <a:solidFill>
                <a:sysClr val="window" lastClr="FFFFFF">
                  <a:lumMod val="6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  <p:grpSp>
            <p:nvGrpSpPr>
              <p:cNvPr id="1158" name="グループ化 45"/>
              <p:cNvGrpSpPr/>
              <p:nvPr/>
            </p:nvGrpSpPr>
            <p:grpSpPr>
              <a:xfrm>
                <a:off x="1679199" y="4896624"/>
                <a:ext cx="1244837" cy="984880"/>
                <a:chOff x="827843" y="4941168"/>
                <a:chExt cx="1244837" cy="984880"/>
              </a:xfrm>
            </p:grpSpPr>
            <p:sp>
              <p:nvSpPr>
                <p:cNvPr id="1159" name="フリーフォーム 3601"/>
                <p:cNvSpPr/>
                <p:nvPr/>
              </p:nvSpPr>
              <p:spPr>
                <a:xfrm>
                  <a:off x="827843" y="5301208"/>
                  <a:ext cx="411480" cy="624840"/>
                </a:xfrm>
                <a:custGeom>
                  <a:avLst/>
                  <a:gdLst>
                    <a:gd name="connsiteX0" fmla="*/ 251460 w 411480"/>
                    <a:gd name="connsiteY0" fmla="*/ 0 h 624840"/>
                    <a:gd name="connsiteX1" fmla="*/ 0 w 411480"/>
                    <a:gd name="connsiteY1" fmla="*/ 274320 h 624840"/>
                    <a:gd name="connsiteX2" fmla="*/ 0 w 411480"/>
                    <a:gd name="connsiteY2" fmla="*/ 624840 h 624840"/>
                    <a:gd name="connsiteX3" fmla="*/ 411480 w 411480"/>
                    <a:gd name="connsiteY3" fmla="*/ 441960 h 624840"/>
                    <a:gd name="connsiteX4" fmla="*/ 403860 w 411480"/>
                    <a:gd name="connsiteY4" fmla="*/ 83820 h 624840"/>
                    <a:gd name="connsiteX5" fmla="*/ 251460 w 411480"/>
                    <a:gd name="connsiteY5" fmla="*/ 0 h 624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1480" h="624840">
                      <a:moveTo>
                        <a:pt x="251460" y="0"/>
                      </a:moveTo>
                      <a:lnTo>
                        <a:pt x="0" y="274320"/>
                      </a:lnTo>
                      <a:lnTo>
                        <a:pt x="0" y="624840"/>
                      </a:lnTo>
                      <a:lnTo>
                        <a:pt x="411480" y="441960"/>
                      </a:lnTo>
                      <a:lnTo>
                        <a:pt x="403860" y="83820"/>
                      </a:lnTo>
                      <a:lnTo>
                        <a:pt x="251460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6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1160" name="フリーフォーム 3604"/>
                <p:cNvSpPr/>
                <p:nvPr/>
              </p:nvSpPr>
              <p:spPr>
                <a:xfrm>
                  <a:off x="906727" y="5538604"/>
                  <a:ext cx="266700" cy="342900"/>
                </a:xfrm>
                <a:custGeom>
                  <a:avLst/>
                  <a:gdLst>
                    <a:gd name="connsiteX0" fmla="*/ 0 w 266700"/>
                    <a:gd name="connsiteY0" fmla="*/ 342900 h 342900"/>
                    <a:gd name="connsiteX1" fmla="*/ 0 w 266700"/>
                    <a:gd name="connsiteY1" fmla="*/ 137160 h 342900"/>
                    <a:gd name="connsiteX2" fmla="*/ 259080 w 266700"/>
                    <a:gd name="connsiteY2" fmla="*/ 0 h 342900"/>
                    <a:gd name="connsiteX3" fmla="*/ 266700 w 266700"/>
                    <a:gd name="connsiteY3" fmla="*/ 228600 h 342900"/>
                    <a:gd name="connsiteX4" fmla="*/ 0 w 266700"/>
                    <a:gd name="connsiteY4" fmla="*/ 342900 h 342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342900">
                      <a:moveTo>
                        <a:pt x="0" y="342900"/>
                      </a:moveTo>
                      <a:lnTo>
                        <a:pt x="0" y="137160"/>
                      </a:lnTo>
                      <a:lnTo>
                        <a:pt x="259080" y="0"/>
                      </a:lnTo>
                      <a:lnTo>
                        <a:pt x="266700" y="228600"/>
                      </a:lnTo>
                      <a:lnTo>
                        <a:pt x="0" y="342900"/>
                      </a:lnTo>
                      <a:close/>
                    </a:path>
                  </a:pathLst>
                </a:custGeom>
                <a:solidFill>
                  <a:sysClr val="windowText" lastClr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161" name="直線コネクタ 123"/>
                <p:cNvCxnSpPr>
                  <a:stCxn id="1159" idx="1"/>
                  <a:endCxn id="1159" idx="2"/>
                </p:cNvCxnSpPr>
                <p:nvPr/>
              </p:nvCxnSpPr>
              <p:spPr>
                <a:xfrm>
                  <a:off x="827843" y="5575528"/>
                  <a:ext cx="0" cy="35052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</p:cxnSp>
            <p:sp>
              <p:nvSpPr>
                <p:cNvPr id="1162" name="フリーフォーム 3610"/>
                <p:cNvSpPr/>
                <p:nvPr/>
              </p:nvSpPr>
              <p:spPr>
                <a:xfrm>
                  <a:off x="1239323" y="5131070"/>
                  <a:ext cx="411480" cy="624840"/>
                </a:xfrm>
                <a:custGeom>
                  <a:avLst/>
                  <a:gdLst>
                    <a:gd name="connsiteX0" fmla="*/ 251460 w 411480"/>
                    <a:gd name="connsiteY0" fmla="*/ 0 h 624840"/>
                    <a:gd name="connsiteX1" fmla="*/ 0 w 411480"/>
                    <a:gd name="connsiteY1" fmla="*/ 274320 h 624840"/>
                    <a:gd name="connsiteX2" fmla="*/ 0 w 411480"/>
                    <a:gd name="connsiteY2" fmla="*/ 624840 h 624840"/>
                    <a:gd name="connsiteX3" fmla="*/ 411480 w 411480"/>
                    <a:gd name="connsiteY3" fmla="*/ 441960 h 624840"/>
                    <a:gd name="connsiteX4" fmla="*/ 403860 w 411480"/>
                    <a:gd name="connsiteY4" fmla="*/ 83820 h 624840"/>
                    <a:gd name="connsiteX5" fmla="*/ 251460 w 411480"/>
                    <a:gd name="connsiteY5" fmla="*/ 0 h 624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1480" h="624840">
                      <a:moveTo>
                        <a:pt x="251460" y="0"/>
                      </a:moveTo>
                      <a:lnTo>
                        <a:pt x="0" y="274320"/>
                      </a:lnTo>
                      <a:lnTo>
                        <a:pt x="0" y="624840"/>
                      </a:lnTo>
                      <a:lnTo>
                        <a:pt x="411480" y="441960"/>
                      </a:lnTo>
                      <a:lnTo>
                        <a:pt x="403860" y="83820"/>
                      </a:lnTo>
                      <a:lnTo>
                        <a:pt x="251460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6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1163" name="フリーフォーム 3611"/>
                <p:cNvSpPr/>
                <p:nvPr/>
              </p:nvSpPr>
              <p:spPr>
                <a:xfrm>
                  <a:off x="1318207" y="5368466"/>
                  <a:ext cx="266700" cy="342900"/>
                </a:xfrm>
                <a:custGeom>
                  <a:avLst/>
                  <a:gdLst>
                    <a:gd name="connsiteX0" fmla="*/ 0 w 266700"/>
                    <a:gd name="connsiteY0" fmla="*/ 342900 h 342900"/>
                    <a:gd name="connsiteX1" fmla="*/ 0 w 266700"/>
                    <a:gd name="connsiteY1" fmla="*/ 137160 h 342900"/>
                    <a:gd name="connsiteX2" fmla="*/ 259080 w 266700"/>
                    <a:gd name="connsiteY2" fmla="*/ 0 h 342900"/>
                    <a:gd name="connsiteX3" fmla="*/ 266700 w 266700"/>
                    <a:gd name="connsiteY3" fmla="*/ 228600 h 342900"/>
                    <a:gd name="connsiteX4" fmla="*/ 0 w 266700"/>
                    <a:gd name="connsiteY4" fmla="*/ 342900 h 342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342900">
                      <a:moveTo>
                        <a:pt x="0" y="342900"/>
                      </a:moveTo>
                      <a:lnTo>
                        <a:pt x="0" y="137160"/>
                      </a:lnTo>
                      <a:lnTo>
                        <a:pt x="259080" y="0"/>
                      </a:lnTo>
                      <a:lnTo>
                        <a:pt x="266700" y="228600"/>
                      </a:lnTo>
                      <a:lnTo>
                        <a:pt x="0" y="342900"/>
                      </a:lnTo>
                      <a:close/>
                    </a:path>
                  </a:pathLst>
                </a:custGeom>
                <a:solidFill>
                  <a:sysClr val="windowText" lastClr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164" name="直線コネクタ 126"/>
                <p:cNvCxnSpPr>
                  <a:stCxn id="1162" idx="1"/>
                  <a:endCxn id="1159" idx="3"/>
                </p:cNvCxnSpPr>
                <p:nvPr/>
              </p:nvCxnSpPr>
              <p:spPr>
                <a:xfrm>
                  <a:off x="1239323" y="5405390"/>
                  <a:ext cx="0" cy="337778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</p:cxnSp>
            <p:sp>
              <p:nvSpPr>
                <p:cNvPr id="1165" name="フリーフォーム 3614"/>
                <p:cNvSpPr/>
                <p:nvPr/>
              </p:nvSpPr>
              <p:spPr>
                <a:xfrm>
                  <a:off x="1650803" y="4941168"/>
                  <a:ext cx="421877" cy="624840"/>
                </a:xfrm>
                <a:custGeom>
                  <a:avLst/>
                  <a:gdLst>
                    <a:gd name="connsiteX0" fmla="*/ 251460 w 411480"/>
                    <a:gd name="connsiteY0" fmla="*/ 0 h 624840"/>
                    <a:gd name="connsiteX1" fmla="*/ 0 w 411480"/>
                    <a:gd name="connsiteY1" fmla="*/ 274320 h 624840"/>
                    <a:gd name="connsiteX2" fmla="*/ 0 w 411480"/>
                    <a:gd name="connsiteY2" fmla="*/ 624840 h 624840"/>
                    <a:gd name="connsiteX3" fmla="*/ 411480 w 411480"/>
                    <a:gd name="connsiteY3" fmla="*/ 441960 h 624840"/>
                    <a:gd name="connsiteX4" fmla="*/ 403860 w 411480"/>
                    <a:gd name="connsiteY4" fmla="*/ 83820 h 624840"/>
                    <a:gd name="connsiteX5" fmla="*/ 251460 w 411480"/>
                    <a:gd name="connsiteY5" fmla="*/ 0 h 6248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11480" h="624840">
                      <a:moveTo>
                        <a:pt x="251460" y="0"/>
                      </a:moveTo>
                      <a:lnTo>
                        <a:pt x="0" y="274320"/>
                      </a:lnTo>
                      <a:lnTo>
                        <a:pt x="0" y="624840"/>
                      </a:lnTo>
                      <a:lnTo>
                        <a:pt x="411480" y="441960"/>
                      </a:lnTo>
                      <a:lnTo>
                        <a:pt x="403860" y="83820"/>
                      </a:lnTo>
                      <a:lnTo>
                        <a:pt x="251460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6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sp>
              <p:nvSpPr>
                <p:cNvPr id="1166" name="フリーフォーム 3615"/>
                <p:cNvSpPr/>
                <p:nvPr/>
              </p:nvSpPr>
              <p:spPr>
                <a:xfrm>
                  <a:off x="1740084" y="5178564"/>
                  <a:ext cx="266700" cy="342900"/>
                </a:xfrm>
                <a:custGeom>
                  <a:avLst/>
                  <a:gdLst>
                    <a:gd name="connsiteX0" fmla="*/ 0 w 266700"/>
                    <a:gd name="connsiteY0" fmla="*/ 342900 h 342900"/>
                    <a:gd name="connsiteX1" fmla="*/ 0 w 266700"/>
                    <a:gd name="connsiteY1" fmla="*/ 137160 h 342900"/>
                    <a:gd name="connsiteX2" fmla="*/ 259080 w 266700"/>
                    <a:gd name="connsiteY2" fmla="*/ 0 h 342900"/>
                    <a:gd name="connsiteX3" fmla="*/ 266700 w 266700"/>
                    <a:gd name="connsiteY3" fmla="*/ 228600 h 342900"/>
                    <a:gd name="connsiteX4" fmla="*/ 0 w 266700"/>
                    <a:gd name="connsiteY4" fmla="*/ 342900 h 342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342900">
                      <a:moveTo>
                        <a:pt x="0" y="342900"/>
                      </a:moveTo>
                      <a:lnTo>
                        <a:pt x="0" y="137160"/>
                      </a:lnTo>
                      <a:lnTo>
                        <a:pt x="259080" y="0"/>
                      </a:lnTo>
                      <a:lnTo>
                        <a:pt x="266700" y="228600"/>
                      </a:lnTo>
                      <a:lnTo>
                        <a:pt x="0" y="342900"/>
                      </a:lnTo>
                      <a:close/>
                    </a:path>
                  </a:pathLst>
                </a:custGeom>
                <a:solidFill>
                  <a:sysClr val="windowText" lastClr="00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167" name="直線コネクタ 129"/>
                <p:cNvCxnSpPr>
                  <a:stCxn id="1162" idx="4"/>
                  <a:endCxn id="1162" idx="3"/>
                </p:cNvCxnSpPr>
                <p:nvPr/>
              </p:nvCxnSpPr>
              <p:spPr>
                <a:xfrm>
                  <a:off x="1643183" y="5214890"/>
                  <a:ext cx="7620" cy="35814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168" name="直線コネクタ 130"/>
                <p:cNvCxnSpPr>
                  <a:stCxn id="1165" idx="4"/>
                </p:cNvCxnSpPr>
                <p:nvPr/>
              </p:nvCxnSpPr>
              <p:spPr>
                <a:xfrm flipH="1">
                  <a:off x="2062823" y="5024988"/>
                  <a:ext cx="2044" cy="36576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</p:cxnSp>
          </p:grpSp>
          <p:cxnSp>
            <p:nvCxnSpPr>
              <p:cNvPr id="1169" name="直線コネクタ 46"/>
              <p:cNvCxnSpPr/>
              <p:nvPr/>
            </p:nvCxnSpPr>
            <p:spPr>
              <a:xfrm flipH="1">
                <a:off x="840060" y="5264964"/>
                <a:ext cx="922" cy="304120"/>
              </a:xfrm>
              <a:prstGeom prst="line">
                <a:avLst/>
              </a:prstGeom>
              <a:noFill/>
              <a:ln w="28575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</p:cxnSp>
          <p:cxnSp>
            <p:nvCxnSpPr>
              <p:cNvPr id="1170" name="直線コネクタ 47"/>
              <p:cNvCxnSpPr/>
              <p:nvPr/>
            </p:nvCxnSpPr>
            <p:spPr>
              <a:xfrm>
                <a:off x="1222810" y="5398946"/>
                <a:ext cx="0" cy="312420"/>
              </a:xfrm>
              <a:prstGeom prst="line">
                <a:avLst/>
              </a:prstGeom>
              <a:noFill/>
              <a:ln w="28575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</p:cxnSp>
          <p:sp>
            <p:nvSpPr>
              <p:cNvPr id="1171" name="フリーフォーム 3637"/>
              <p:cNvSpPr/>
              <p:nvPr/>
            </p:nvSpPr>
            <p:spPr>
              <a:xfrm>
                <a:off x="456986" y="4462956"/>
                <a:ext cx="2311400" cy="1092200"/>
              </a:xfrm>
              <a:custGeom>
                <a:avLst/>
                <a:gdLst>
                  <a:gd name="connsiteX0" fmla="*/ 2311400 w 2311400"/>
                  <a:gd name="connsiteY0" fmla="*/ 438150 h 1092200"/>
                  <a:gd name="connsiteX1" fmla="*/ 1066800 w 2311400"/>
                  <a:gd name="connsiteY1" fmla="*/ 0 h 1092200"/>
                  <a:gd name="connsiteX2" fmla="*/ 857250 w 2311400"/>
                  <a:gd name="connsiteY2" fmla="*/ 247650 h 1092200"/>
                  <a:gd name="connsiteX3" fmla="*/ 704850 w 2311400"/>
                  <a:gd name="connsiteY3" fmla="*/ 177800 h 1092200"/>
                  <a:gd name="connsiteX4" fmla="*/ 469900 w 2311400"/>
                  <a:gd name="connsiteY4" fmla="*/ 419100 h 1092200"/>
                  <a:gd name="connsiteX5" fmla="*/ 298450 w 2311400"/>
                  <a:gd name="connsiteY5" fmla="*/ 368300 h 1092200"/>
                  <a:gd name="connsiteX6" fmla="*/ 0 w 2311400"/>
                  <a:gd name="connsiteY6" fmla="*/ 673100 h 1092200"/>
                  <a:gd name="connsiteX7" fmla="*/ 1263650 w 2311400"/>
                  <a:gd name="connsiteY7" fmla="*/ 1092200 h 1092200"/>
                  <a:gd name="connsiteX8" fmla="*/ 1524000 w 2311400"/>
                  <a:gd name="connsiteY8" fmla="*/ 787400 h 1092200"/>
                  <a:gd name="connsiteX9" fmla="*/ 1651000 w 2311400"/>
                  <a:gd name="connsiteY9" fmla="*/ 889000 h 1092200"/>
                  <a:gd name="connsiteX10" fmla="*/ 1924050 w 2311400"/>
                  <a:gd name="connsiteY10" fmla="*/ 641350 h 1092200"/>
                  <a:gd name="connsiteX11" fmla="*/ 2044700 w 2311400"/>
                  <a:gd name="connsiteY11" fmla="*/ 723900 h 1092200"/>
                  <a:gd name="connsiteX12" fmla="*/ 2311400 w 2311400"/>
                  <a:gd name="connsiteY12" fmla="*/ 438150 h 1092200"/>
                  <a:gd name="connsiteX0" fmla="*/ 2311400 w 2311400"/>
                  <a:gd name="connsiteY0" fmla="*/ 438150 h 1092200"/>
                  <a:gd name="connsiteX1" fmla="*/ 1066800 w 2311400"/>
                  <a:gd name="connsiteY1" fmla="*/ 0 h 1092200"/>
                  <a:gd name="connsiteX2" fmla="*/ 857250 w 2311400"/>
                  <a:gd name="connsiteY2" fmla="*/ 247650 h 1092200"/>
                  <a:gd name="connsiteX3" fmla="*/ 704850 w 2311400"/>
                  <a:gd name="connsiteY3" fmla="*/ 177800 h 1092200"/>
                  <a:gd name="connsiteX4" fmla="*/ 469900 w 2311400"/>
                  <a:gd name="connsiteY4" fmla="*/ 419100 h 1092200"/>
                  <a:gd name="connsiteX5" fmla="*/ 298450 w 2311400"/>
                  <a:gd name="connsiteY5" fmla="*/ 368300 h 1092200"/>
                  <a:gd name="connsiteX6" fmla="*/ 0 w 2311400"/>
                  <a:gd name="connsiteY6" fmla="*/ 673100 h 1092200"/>
                  <a:gd name="connsiteX7" fmla="*/ 1263650 w 2311400"/>
                  <a:gd name="connsiteY7" fmla="*/ 1092200 h 1092200"/>
                  <a:gd name="connsiteX8" fmla="*/ 1504950 w 2311400"/>
                  <a:gd name="connsiteY8" fmla="*/ 819150 h 1092200"/>
                  <a:gd name="connsiteX9" fmla="*/ 1651000 w 2311400"/>
                  <a:gd name="connsiteY9" fmla="*/ 889000 h 1092200"/>
                  <a:gd name="connsiteX10" fmla="*/ 1924050 w 2311400"/>
                  <a:gd name="connsiteY10" fmla="*/ 641350 h 1092200"/>
                  <a:gd name="connsiteX11" fmla="*/ 2044700 w 2311400"/>
                  <a:gd name="connsiteY11" fmla="*/ 723900 h 1092200"/>
                  <a:gd name="connsiteX12" fmla="*/ 2311400 w 2311400"/>
                  <a:gd name="connsiteY12" fmla="*/ 438150 h 1092200"/>
                  <a:gd name="connsiteX0" fmla="*/ 2311400 w 2311400"/>
                  <a:gd name="connsiteY0" fmla="*/ 438150 h 1092200"/>
                  <a:gd name="connsiteX1" fmla="*/ 1066800 w 2311400"/>
                  <a:gd name="connsiteY1" fmla="*/ 0 h 1092200"/>
                  <a:gd name="connsiteX2" fmla="*/ 857250 w 2311400"/>
                  <a:gd name="connsiteY2" fmla="*/ 247650 h 1092200"/>
                  <a:gd name="connsiteX3" fmla="*/ 704850 w 2311400"/>
                  <a:gd name="connsiteY3" fmla="*/ 177800 h 1092200"/>
                  <a:gd name="connsiteX4" fmla="*/ 469900 w 2311400"/>
                  <a:gd name="connsiteY4" fmla="*/ 419100 h 1092200"/>
                  <a:gd name="connsiteX5" fmla="*/ 298450 w 2311400"/>
                  <a:gd name="connsiteY5" fmla="*/ 368300 h 1092200"/>
                  <a:gd name="connsiteX6" fmla="*/ 0 w 2311400"/>
                  <a:gd name="connsiteY6" fmla="*/ 673100 h 1092200"/>
                  <a:gd name="connsiteX7" fmla="*/ 1263650 w 2311400"/>
                  <a:gd name="connsiteY7" fmla="*/ 1092200 h 1092200"/>
                  <a:gd name="connsiteX8" fmla="*/ 1504950 w 2311400"/>
                  <a:gd name="connsiteY8" fmla="*/ 819150 h 1092200"/>
                  <a:gd name="connsiteX9" fmla="*/ 1631950 w 2311400"/>
                  <a:gd name="connsiteY9" fmla="*/ 901700 h 1092200"/>
                  <a:gd name="connsiteX10" fmla="*/ 1924050 w 2311400"/>
                  <a:gd name="connsiteY10" fmla="*/ 641350 h 1092200"/>
                  <a:gd name="connsiteX11" fmla="*/ 2044700 w 2311400"/>
                  <a:gd name="connsiteY11" fmla="*/ 723900 h 1092200"/>
                  <a:gd name="connsiteX12" fmla="*/ 2311400 w 2311400"/>
                  <a:gd name="connsiteY12" fmla="*/ 438150 h 109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311400" h="1092200">
                    <a:moveTo>
                      <a:pt x="2311400" y="438150"/>
                    </a:moveTo>
                    <a:lnTo>
                      <a:pt x="1066800" y="0"/>
                    </a:lnTo>
                    <a:lnTo>
                      <a:pt x="857250" y="247650"/>
                    </a:lnTo>
                    <a:lnTo>
                      <a:pt x="704850" y="177800"/>
                    </a:lnTo>
                    <a:lnTo>
                      <a:pt x="469900" y="419100"/>
                    </a:lnTo>
                    <a:lnTo>
                      <a:pt x="298450" y="368300"/>
                    </a:lnTo>
                    <a:lnTo>
                      <a:pt x="0" y="673100"/>
                    </a:lnTo>
                    <a:lnTo>
                      <a:pt x="1263650" y="1092200"/>
                    </a:lnTo>
                    <a:lnTo>
                      <a:pt x="1504950" y="819150"/>
                    </a:lnTo>
                    <a:lnTo>
                      <a:pt x="1631950" y="901700"/>
                    </a:lnTo>
                    <a:lnTo>
                      <a:pt x="1924050" y="641350"/>
                    </a:lnTo>
                    <a:lnTo>
                      <a:pt x="2044700" y="723900"/>
                    </a:lnTo>
                    <a:lnTo>
                      <a:pt x="2311400" y="438150"/>
                    </a:lnTo>
                    <a:close/>
                  </a:path>
                </a:pathLst>
              </a:custGeom>
              <a:solidFill>
                <a:srgbClr val="CCFFFF"/>
              </a:solidFill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1172" name="直線コネクタ 49"/>
              <p:cNvCxnSpPr>
                <a:stCxn id="1171" idx="2"/>
                <a:endCxn id="1171" idx="10"/>
              </p:cNvCxnSpPr>
              <p:nvPr/>
            </p:nvCxnSpPr>
            <p:spPr>
              <a:xfrm>
                <a:off x="1314236" y="4710606"/>
                <a:ext cx="1066800" cy="3937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173" name="直線コネクタ 50"/>
              <p:cNvCxnSpPr>
                <a:endCxn id="1157" idx="3"/>
              </p:cNvCxnSpPr>
              <p:nvPr/>
            </p:nvCxnSpPr>
            <p:spPr>
              <a:xfrm>
                <a:off x="463903" y="5139234"/>
                <a:ext cx="0" cy="304120"/>
              </a:xfrm>
              <a:prstGeom prst="line">
                <a:avLst/>
              </a:prstGeom>
              <a:noFill/>
              <a:ln w="28575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</p:cxnSp>
          <p:cxnSp>
            <p:nvCxnSpPr>
              <p:cNvPr id="1174" name="直線コネクタ 51"/>
              <p:cNvCxnSpPr>
                <a:stCxn id="1171" idx="4"/>
                <a:endCxn id="1171" idx="8"/>
              </p:cNvCxnSpPr>
              <p:nvPr/>
            </p:nvCxnSpPr>
            <p:spPr>
              <a:xfrm>
                <a:off x="926886" y="4882056"/>
                <a:ext cx="1035050" cy="40005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1175" name="直線コネクタ 52"/>
              <p:cNvCxnSpPr/>
              <p:nvPr/>
            </p:nvCxnSpPr>
            <p:spPr>
              <a:xfrm flipV="1">
                <a:off x="530355" y="4860776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76" name="直線コネクタ 53"/>
              <p:cNvCxnSpPr/>
              <p:nvPr/>
            </p:nvCxnSpPr>
            <p:spPr>
              <a:xfrm flipV="1">
                <a:off x="609906" y="4883435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77" name="直線コネクタ 54"/>
              <p:cNvCxnSpPr/>
              <p:nvPr/>
            </p:nvCxnSpPr>
            <p:spPr>
              <a:xfrm flipV="1">
                <a:off x="679580" y="4895530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78" name="直線コネクタ 55"/>
              <p:cNvCxnSpPr/>
              <p:nvPr/>
            </p:nvCxnSpPr>
            <p:spPr>
              <a:xfrm flipV="1">
                <a:off x="733702" y="4919834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79" name="直線コネクタ 56"/>
              <p:cNvCxnSpPr/>
              <p:nvPr/>
            </p:nvCxnSpPr>
            <p:spPr>
              <a:xfrm flipV="1">
                <a:off x="787769" y="4948069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0" name="直線コネクタ 57"/>
              <p:cNvCxnSpPr/>
              <p:nvPr/>
            </p:nvCxnSpPr>
            <p:spPr>
              <a:xfrm flipV="1">
                <a:off x="857443" y="4960164"/>
                <a:ext cx="298450" cy="304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1" name="直線コネクタ 58"/>
              <p:cNvCxnSpPr/>
              <p:nvPr/>
            </p:nvCxnSpPr>
            <p:spPr>
              <a:xfrm flipV="1">
                <a:off x="919510" y="4987435"/>
                <a:ext cx="290342" cy="29467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2" name="直線コネクタ 59"/>
              <p:cNvCxnSpPr/>
              <p:nvPr/>
            </p:nvCxnSpPr>
            <p:spPr>
              <a:xfrm flipV="1">
                <a:off x="982828" y="5015670"/>
                <a:ext cx="281091" cy="28980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3" name="直線コネクタ 60"/>
              <p:cNvCxnSpPr/>
              <p:nvPr/>
            </p:nvCxnSpPr>
            <p:spPr>
              <a:xfrm flipV="1">
                <a:off x="1048560" y="5047930"/>
                <a:ext cx="272890" cy="27599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4" name="直線コネクタ 61"/>
              <p:cNvCxnSpPr/>
              <p:nvPr/>
            </p:nvCxnSpPr>
            <p:spPr>
              <a:xfrm flipV="1">
                <a:off x="1108467" y="5056390"/>
                <a:ext cx="277856" cy="29302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5" name="直線コネクタ 62"/>
              <p:cNvCxnSpPr/>
              <p:nvPr/>
            </p:nvCxnSpPr>
            <p:spPr>
              <a:xfrm flipV="1">
                <a:off x="1166758" y="5084625"/>
                <a:ext cx="273632" cy="27622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6" name="直線コネクタ 63"/>
              <p:cNvCxnSpPr/>
              <p:nvPr/>
            </p:nvCxnSpPr>
            <p:spPr>
              <a:xfrm flipV="1">
                <a:off x="1247395" y="5116886"/>
                <a:ext cx="250526" cy="25753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7" name="直線コネクタ 64"/>
              <p:cNvCxnSpPr/>
              <p:nvPr/>
            </p:nvCxnSpPr>
            <p:spPr>
              <a:xfrm flipV="1">
                <a:off x="1305094" y="5123991"/>
                <a:ext cx="258640" cy="274955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8" name="直線コネクタ 65"/>
              <p:cNvCxnSpPr/>
              <p:nvPr/>
            </p:nvCxnSpPr>
            <p:spPr>
              <a:xfrm flipV="1">
                <a:off x="1361476" y="5152226"/>
                <a:ext cx="256325" cy="26479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89" name="直線コネクタ 66"/>
              <p:cNvCxnSpPr/>
              <p:nvPr/>
            </p:nvCxnSpPr>
            <p:spPr>
              <a:xfrm flipV="1">
                <a:off x="1403011" y="5170346"/>
                <a:ext cx="267086" cy="27300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0" name="直線コネクタ 67"/>
              <p:cNvCxnSpPr/>
              <p:nvPr/>
            </p:nvCxnSpPr>
            <p:spPr>
              <a:xfrm flipV="1">
                <a:off x="1476366" y="5188235"/>
                <a:ext cx="258908" cy="27224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1" name="直線コネクタ 68"/>
              <p:cNvCxnSpPr/>
              <p:nvPr/>
            </p:nvCxnSpPr>
            <p:spPr>
              <a:xfrm flipV="1">
                <a:off x="1528650" y="5216470"/>
                <a:ext cx="260691" cy="26479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2" name="直線コネクタ 69"/>
              <p:cNvCxnSpPr/>
              <p:nvPr/>
            </p:nvCxnSpPr>
            <p:spPr>
              <a:xfrm flipV="1">
                <a:off x="1596270" y="5231366"/>
                <a:ext cx="263307" cy="26447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3" name="直線コネクタ 70"/>
              <p:cNvCxnSpPr/>
              <p:nvPr/>
            </p:nvCxnSpPr>
            <p:spPr>
              <a:xfrm flipV="1">
                <a:off x="1659605" y="5264013"/>
                <a:ext cx="263307" cy="26447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4" name="直線コネクタ 71"/>
              <p:cNvCxnSpPr>
                <a:endCxn id="1171" idx="2"/>
              </p:cNvCxnSpPr>
              <p:nvPr/>
            </p:nvCxnSpPr>
            <p:spPr>
              <a:xfrm flipV="1">
                <a:off x="1092208" y="4710606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5" name="直線コネクタ 72"/>
              <p:cNvCxnSpPr/>
              <p:nvPr/>
            </p:nvCxnSpPr>
            <p:spPr>
              <a:xfrm flipV="1">
                <a:off x="1034979" y="4683468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6" name="直線コネクタ 73"/>
              <p:cNvCxnSpPr/>
              <p:nvPr/>
            </p:nvCxnSpPr>
            <p:spPr>
              <a:xfrm flipV="1">
                <a:off x="973351" y="4660258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7" name="直線コネクタ 74"/>
              <p:cNvCxnSpPr/>
              <p:nvPr/>
            </p:nvCxnSpPr>
            <p:spPr>
              <a:xfrm flipV="1">
                <a:off x="1157950" y="4723798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8" name="直線コネクタ 75"/>
              <p:cNvCxnSpPr/>
              <p:nvPr/>
            </p:nvCxnSpPr>
            <p:spPr>
              <a:xfrm flipV="1">
                <a:off x="1205366" y="4757466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199" name="直線コネクタ 76"/>
              <p:cNvCxnSpPr/>
              <p:nvPr/>
            </p:nvCxnSpPr>
            <p:spPr>
              <a:xfrm flipV="1">
                <a:off x="1272444" y="4771593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0" name="直線コネクタ 77"/>
              <p:cNvCxnSpPr/>
              <p:nvPr/>
            </p:nvCxnSpPr>
            <p:spPr>
              <a:xfrm flipV="1">
                <a:off x="1324409" y="4804771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1" name="直線コネクタ 78"/>
              <p:cNvCxnSpPr/>
              <p:nvPr/>
            </p:nvCxnSpPr>
            <p:spPr>
              <a:xfrm flipV="1">
                <a:off x="1386323" y="4818927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2" name="直線コネクタ 79"/>
              <p:cNvCxnSpPr/>
              <p:nvPr/>
            </p:nvCxnSpPr>
            <p:spPr>
              <a:xfrm flipV="1">
                <a:off x="1452720" y="4838439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3" name="直線コネクタ 80"/>
              <p:cNvCxnSpPr/>
              <p:nvPr/>
            </p:nvCxnSpPr>
            <p:spPr>
              <a:xfrm flipV="1">
                <a:off x="1505480" y="4868703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4" name="直線コネクタ 81"/>
              <p:cNvCxnSpPr/>
              <p:nvPr/>
            </p:nvCxnSpPr>
            <p:spPr>
              <a:xfrm flipV="1">
                <a:off x="1567313" y="4895530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5" name="直線コネクタ 82"/>
              <p:cNvCxnSpPr/>
              <p:nvPr/>
            </p:nvCxnSpPr>
            <p:spPr>
              <a:xfrm flipV="1">
                <a:off x="1634017" y="4909866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6" name="直線コネクタ 83"/>
              <p:cNvCxnSpPr/>
              <p:nvPr/>
            </p:nvCxnSpPr>
            <p:spPr>
              <a:xfrm flipV="1">
                <a:off x="1681767" y="4923502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7" name="直線コネクタ 84"/>
              <p:cNvCxnSpPr/>
              <p:nvPr/>
            </p:nvCxnSpPr>
            <p:spPr>
              <a:xfrm flipV="1">
                <a:off x="1729652" y="4947900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8" name="直線コネクタ 85"/>
              <p:cNvCxnSpPr/>
              <p:nvPr/>
            </p:nvCxnSpPr>
            <p:spPr>
              <a:xfrm flipV="1">
                <a:off x="1791258" y="4961261"/>
                <a:ext cx="227465" cy="25794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09" name="直線コネクタ 86"/>
              <p:cNvCxnSpPr/>
              <p:nvPr/>
            </p:nvCxnSpPr>
            <p:spPr>
              <a:xfrm flipV="1">
                <a:off x="1854106" y="4991330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0" name="直線コネクタ 87"/>
              <p:cNvCxnSpPr/>
              <p:nvPr/>
            </p:nvCxnSpPr>
            <p:spPr>
              <a:xfrm flipV="1">
                <a:off x="1920070" y="5015670"/>
                <a:ext cx="233444" cy="25039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1" name="直線コネクタ 88"/>
              <p:cNvCxnSpPr/>
              <p:nvPr/>
            </p:nvCxnSpPr>
            <p:spPr>
              <a:xfrm flipV="1">
                <a:off x="1976914" y="5040380"/>
                <a:ext cx="233444" cy="25039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2" name="直線コネクタ 89"/>
              <p:cNvCxnSpPr/>
              <p:nvPr/>
            </p:nvCxnSpPr>
            <p:spPr>
              <a:xfrm flipV="1">
                <a:off x="2019610" y="5063039"/>
                <a:ext cx="233444" cy="25039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3" name="直線コネクタ 90"/>
              <p:cNvCxnSpPr>
                <a:stCxn id="1159" idx="4"/>
              </p:cNvCxnSpPr>
              <p:nvPr/>
            </p:nvCxnSpPr>
            <p:spPr>
              <a:xfrm flipV="1">
                <a:off x="2083059" y="5077708"/>
                <a:ext cx="241286" cy="2627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4" name="直線コネクタ 91"/>
              <p:cNvCxnSpPr/>
              <p:nvPr/>
            </p:nvCxnSpPr>
            <p:spPr>
              <a:xfrm flipV="1">
                <a:off x="1382769" y="4480046"/>
                <a:ext cx="222028" cy="23746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5" name="直線コネクタ 92"/>
              <p:cNvCxnSpPr/>
              <p:nvPr/>
            </p:nvCxnSpPr>
            <p:spPr>
              <a:xfrm flipV="1">
                <a:off x="1435108" y="4513714"/>
                <a:ext cx="225836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6" name="直線コネクタ 93"/>
              <p:cNvCxnSpPr/>
              <p:nvPr/>
            </p:nvCxnSpPr>
            <p:spPr>
              <a:xfrm flipV="1">
                <a:off x="1496922" y="4536161"/>
                <a:ext cx="238906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7" name="直線コネクタ 94"/>
              <p:cNvCxnSpPr/>
              <p:nvPr/>
            </p:nvCxnSpPr>
            <p:spPr>
              <a:xfrm flipV="1">
                <a:off x="1554170" y="4556596"/>
                <a:ext cx="236989" cy="229387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8" name="直線コネクタ 95"/>
              <p:cNvCxnSpPr/>
              <p:nvPr/>
            </p:nvCxnSpPr>
            <p:spPr>
              <a:xfrm flipV="1">
                <a:off x="1606509" y="4582187"/>
                <a:ext cx="237485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19" name="直線コネクタ 96"/>
              <p:cNvCxnSpPr/>
              <p:nvPr/>
            </p:nvCxnSpPr>
            <p:spPr>
              <a:xfrm flipV="1">
                <a:off x="1668323" y="4598777"/>
                <a:ext cx="236667" cy="243322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0" name="直線コネクタ 97"/>
              <p:cNvCxnSpPr/>
              <p:nvPr/>
            </p:nvCxnSpPr>
            <p:spPr>
              <a:xfrm flipV="1">
                <a:off x="1730212" y="4619193"/>
                <a:ext cx="231724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1" name="直線コネクタ 98"/>
              <p:cNvCxnSpPr/>
              <p:nvPr/>
            </p:nvCxnSpPr>
            <p:spPr>
              <a:xfrm flipV="1">
                <a:off x="1782551" y="4632445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2" name="直線コネクタ 99"/>
              <p:cNvCxnSpPr/>
              <p:nvPr/>
            </p:nvCxnSpPr>
            <p:spPr>
              <a:xfrm flipV="1">
                <a:off x="1844365" y="4660258"/>
                <a:ext cx="246314" cy="25251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3" name="直線コネクタ 100"/>
              <p:cNvCxnSpPr/>
              <p:nvPr/>
            </p:nvCxnSpPr>
            <p:spPr>
              <a:xfrm flipV="1">
                <a:off x="1902032" y="4698026"/>
                <a:ext cx="237485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4" name="直線コネクタ 101"/>
              <p:cNvCxnSpPr/>
              <p:nvPr/>
            </p:nvCxnSpPr>
            <p:spPr>
              <a:xfrm flipV="1">
                <a:off x="1963846" y="4714616"/>
                <a:ext cx="236667" cy="243322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5" name="直線コネクタ 102"/>
              <p:cNvCxnSpPr/>
              <p:nvPr/>
            </p:nvCxnSpPr>
            <p:spPr>
              <a:xfrm flipV="1">
                <a:off x="2025735" y="4735032"/>
                <a:ext cx="231724" cy="23746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6" name="直線コネクタ 103"/>
              <p:cNvCxnSpPr/>
              <p:nvPr/>
            </p:nvCxnSpPr>
            <p:spPr>
              <a:xfrm flipV="1">
                <a:off x="2078074" y="4748284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7" name="直線コネクタ 104"/>
              <p:cNvCxnSpPr/>
              <p:nvPr/>
            </p:nvCxnSpPr>
            <p:spPr>
              <a:xfrm flipV="1">
                <a:off x="2139888" y="4776097"/>
                <a:ext cx="246314" cy="252514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8" name="直線コネクタ 105"/>
              <p:cNvCxnSpPr/>
              <p:nvPr/>
            </p:nvCxnSpPr>
            <p:spPr>
              <a:xfrm flipV="1">
                <a:off x="2211621" y="4780926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29" name="直線コネクタ 106"/>
              <p:cNvCxnSpPr/>
              <p:nvPr/>
            </p:nvCxnSpPr>
            <p:spPr>
              <a:xfrm flipV="1">
                <a:off x="2263045" y="4805159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30" name="直線コネクタ 107"/>
              <p:cNvCxnSpPr/>
              <p:nvPr/>
            </p:nvCxnSpPr>
            <p:spPr>
              <a:xfrm flipV="1">
                <a:off x="2315714" y="4829337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31" name="直線コネクタ 108"/>
              <p:cNvCxnSpPr/>
              <p:nvPr/>
            </p:nvCxnSpPr>
            <p:spPr>
              <a:xfrm flipV="1">
                <a:off x="2377604" y="4853764"/>
                <a:ext cx="222266" cy="242555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32" name="直線コネクタ 109"/>
              <p:cNvCxnSpPr/>
              <p:nvPr/>
            </p:nvCxnSpPr>
            <p:spPr>
              <a:xfrm flipV="1">
                <a:off x="2430260" y="4877224"/>
                <a:ext cx="215824" cy="237313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33" name="直線コネクタ 110"/>
              <p:cNvCxnSpPr/>
              <p:nvPr/>
            </p:nvCxnSpPr>
            <p:spPr>
              <a:xfrm flipV="1">
                <a:off x="2473019" y="4899657"/>
                <a:ext cx="242232" cy="25788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ysDot"/>
              </a:ln>
              <a:effectLst/>
            </p:spPr>
          </p:cxnSp>
          <p:cxnSp>
            <p:nvCxnSpPr>
              <p:cNvPr id="1234" name="直線コネクタ 111"/>
              <p:cNvCxnSpPr>
                <a:stCxn id="1171" idx="0"/>
                <a:endCxn id="1165" idx="4"/>
              </p:cNvCxnSpPr>
              <p:nvPr/>
            </p:nvCxnSpPr>
            <p:spPr>
              <a:xfrm>
                <a:off x="2768386" y="4901106"/>
                <a:ext cx="147837" cy="79338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grpSp>
            <p:nvGrpSpPr>
              <p:cNvPr id="1235" name="グループ化 112"/>
              <p:cNvGrpSpPr/>
              <p:nvPr/>
            </p:nvGrpSpPr>
            <p:grpSpPr>
              <a:xfrm>
                <a:off x="491350" y="5242794"/>
                <a:ext cx="317354" cy="121585"/>
                <a:chOff x="491350" y="5242794"/>
                <a:chExt cx="317354" cy="121585"/>
              </a:xfrm>
            </p:grpSpPr>
            <p:sp>
              <p:nvSpPr>
                <p:cNvPr id="1236" name="平行四辺形 119"/>
                <p:cNvSpPr/>
                <p:nvPr/>
              </p:nvSpPr>
              <p:spPr>
                <a:xfrm rot="985995" flipH="1">
                  <a:off x="491350" y="5246143"/>
                  <a:ext cx="317354" cy="114887"/>
                </a:xfrm>
                <a:prstGeom prst="parallelogram">
                  <a:avLst>
                    <a:gd name="adj" fmla="val 35049"/>
                  </a:avLst>
                </a:prstGeom>
                <a:solidFill>
                  <a:srgbClr val="00B0F0"/>
                </a:solidFill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237" name="直線コネクタ 120"/>
                <p:cNvCxnSpPr>
                  <a:stCxn id="1236" idx="1"/>
                  <a:endCxn id="1236" idx="3"/>
                </p:cNvCxnSpPr>
                <p:nvPr/>
              </p:nvCxnSpPr>
              <p:spPr>
                <a:xfrm>
                  <a:off x="646967" y="5242794"/>
                  <a:ext cx="6120" cy="12158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</p:grpSp>
          <p:grpSp>
            <p:nvGrpSpPr>
              <p:cNvPr id="1238" name="グループ化 113"/>
              <p:cNvGrpSpPr/>
              <p:nvPr/>
            </p:nvGrpSpPr>
            <p:grpSpPr>
              <a:xfrm>
                <a:off x="873215" y="5373216"/>
                <a:ext cx="317354" cy="121585"/>
                <a:chOff x="491350" y="5242794"/>
                <a:chExt cx="317354" cy="121585"/>
              </a:xfrm>
            </p:grpSpPr>
            <p:sp>
              <p:nvSpPr>
                <p:cNvPr id="1239" name="平行四辺形 117"/>
                <p:cNvSpPr/>
                <p:nvPr/>
              </p:nvSpPr>
              <p:spPr>
                <a:xfrm rot="985995" flipH="1">
                  <a:off x="491350" y="5246143"/>
                  <a:ext cx="317354" cy="114887"/>
                </a:xfrm>
                <a:prstGeom prst="parallelogram">
                  <a:avLst>
                    <a:gd name="adj" fmla="val 35049"/>
                  </a:avLst>
                </a:prstGeom>
                <a:solidFill>
                  <a:srgbClr val="00B0F0"/>
                </a:solidFill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240" name="直線コネクタ 118"/>
                <p:cNvCxnSpPr>
                  <a:stCxn id="1239" idx="1"/>
                  <a:endCxn id="1239" idx="3"/>
                </p:cNvCxnSpPr>
                <p:nvPr/>
              </p:nvCxnSpPr>
              <p:spPr>
                <a:xfrm>
                  <a:off x="646967" y="5242794"/>
                  <a:ext cx="6120" cy="12158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</p:grpSp>
          <p:grpSp>
            <p:nvGrpSpPr>
              <p:cNvPr id="1241" name="グループ化 114"/>
              <p:cNvGrpSpPr/>
              <p:nvPr/>
            </p:nvGrpSpPr>
            <p:grpSpPr>
              <a:xfrm>
                <a:off x="1278058" y="5508291"/>
                <a:ext cx="317354" cy="121585"/>
                <a:chOff x="491350" y="5242794"/>
                <a:chExt cx="317354" cy="121585"/>
              </a:xfrm>
            </p:grpSpPr>
            <p:sp>
              <p:nvSpPr>
                <p:cNvPr id="1242" name="平行四辺形 115"/>
                <p:cNvSpPr/>
                <p:nvPr/>
              </p:nvSpPr>
              <p:spPr>
                <a:xfrm rot="985995" flipH="1">
                  <a:off x="491350" y="5246143"/>
                  <a:ext cx="317354" cy="114887"/>
                </a:xfrm>
                <a:prstGeom prst="parallelogram">
                  <a:avLst>
                    <a:gd name="adj" fmla="val 35049"/>
                  </a:avLst>
                </a:prstGeom>
                <a:solidFill>
                  <a:srgbClr val="00B0F0"/>
                </a:solidFill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endParaRPr>
                </a:p>
              </p:txBody>
            </p:sp>
            <p:cxnSp>
              <p:nvCxnSpPr>
                <p:cNvPr id="1243" name="直線コネクタ 116"/>
                <p:cNvCxnSpPr>
                  <a:stCxn id="1242" idx="1"/>
                  <a:endCxn id="1242" idx="3"/>
                </p:cNvCxnSpPr>
                <p:nvPr/>
              </p:nvCxnSpPr>
              <p:spPr>
                <a:xfrm>
                  <a:off x="646967" y="5242794"/>
                  <a:ext cx="6120" cy="12158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</p:cxnSp>
          </p:grpSp>
        </p:grpSp>
      </p:grpSp>
      <p:sp>
        <p:nvSpPr>
          <p:cNvPr id="1244" name="四角形: 角を丸くする 206"/>
          <p:cNvSpPr/>
          <p:nvPr/>
        </p:nvSpPr>
        <p:spPr>
          <a:xfrm>
            <a:off x="107899" y="921000"/>
            <a:ext cx="3277718" cy="20171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r>
              <a:rPr lang="ja-JP" altLang="en-US" sz="1200">
                <a:solidFill>
                  <a:schemeClr val="accent5"/>
                </a:solidFill>
                <a:latin typeface="Meiryo UI"/>
                <a:ea typeface="Meiryo UI"/>
              </a:rPr>
              <a:t>森林を手入れしたいとお考えの方</a:t>
            </a:r>
            <a:endParaRPr sz="120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245" name="正方形/長方形 207"/>
          <p:cNvSpPr/>
          <p:nvPr/>
        </p:nvSpPr>
        <p:spPr>
          <a:xfrm>
            <a:off x="117000" y="1352600"/>
            <a:ext cx="3215915" cy="1582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t" anchorCtr="0"/>
          <a:lstStyle/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r>
              <a:rPr lang="ja-JP" altLang="en-US" sz="1050" dirty="0">
                <a:solidFill>
                  <a:schemeClr val="accent5"/>
                </a:solidFill>
                <a:latin typeface="Meiryo UI"/>
                <a:ea typeface="Meiryo UI"/>
              </a:rPr>
              <a:t>〇保育間伐など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 smtClean="0">
                <a:solidFill>
                  <a:schemeClr val="accent5"/>
                </a:solidFill>
                <a:latin typeface="Meiryo UI"/>
                <a:ea typeface="Meiryo UI"/>
              </a:rPr>
              <a:t>・</a:t>
            </a:r>
            <a:r>
              <a:rPr lang="ja-JP" altLang="en-US" sz="1050" dirty="0">
                <a:solidFill>
                  <a:schemeClr val="accent5"/>
                </a:solidFill>
                <a:latin typeface="Meiryo UI"/>
                <a:ea typeface="Meiryo UI"/>
              </a:rPr>
              <a:t>造林事業（森林環境保全直接支援</a:t>
            </a:r>
            <a:r>
              <a:rPr lang="ja-JP" altLang="en-US" sz="1050">
                <a:solidFill>
                  <a:schemeClr val="accent5"/>
                </a:solidFill>
                <a:latin typeface="Meiryo UI"/>
                <a:ea typeface="Meiryo UI"/>
              </a:rPr>
              <a:t>事業</a:t>
            </a:r>
            <a:r>
              <a:rPr lang="ja-JP" altLang="en-US" sz="1050" smtClean="0">
                <a:solidFill>
                  <a:schemeClr val="accent5"/>
                </a:solidFill>
                <a:latin typeface="Meiryo UI"/>
                <a:ea typeface="Meiryo UI"/>
              </a:rPr>
              <a:t>）</a:t>
            </a:r>
            <a:endParaRPr lang="en-US" altLang="ja-JP" sz="1050" dirty="0">
              <a:solidFill>
                <a:schemeClr val="accent5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5"/>
                </a:solidFill>
                <a:latin typeface="Meiryo UI"/>
                <a:ea typeface="Meiryo UI"/>
              </a:rPr>
              <a:t>　　県が定めた標準単価の68%など</a:t>
            </a:r>
          </a:p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r>
              <a:rPr lang="en-US" altLang="ja-JP" sz="1050" dirty="0" smtClean="0">
                <a:solidFill>
                  <a:schemeClr val="accent5"/>
                </a:solidFill>
                <a:latin typeface="Meiryo UI"/>
                <a:ea typeface="Meiryo UI"/>
              </a:rPr>
              <a:t>・</a:t>
            </a:r>
            <a:r>
              <a:rPr lang="ja-JP" altLang="en-US" sz="1050" dirty="0" smtClean="0">
                <a:solidFill>
                  <a:schemeClr val="accent5"/>
                </a:solidFill>
                <a:latin typeface="Meiryo UI"/>
                <a:ea typeface="Meiryo UI"/>
              </a:rPr>
              <a:t>みどりの環境整備</a:t>
            </a:r>
            <a:r>
              <a:rPr lang="en-US" altLang="ja-JP" sz="1050" dirty="0" err="1" smtClean="0">
                <a:solidFill>
                  <a:schemeClr val="accent5"/>
                </a:solidFill>
                <a:latin typeface="Meiryo UI"/>
                <a:ea typeface="Meiryo UI"/>
              </a:rPr>
              <a:t>支援事業</a:t>
            </a:r>
            <a:r>
              <a:rPr lang="ja-JP" altLang="en-US" sz="1050" dirty="0" smtClean="0">
                <a:solidFill>
                  <a:schemeClr val="accent5"/>
                </a:solidFill>
                <a:latin typeface="Meiryo UI"/>
                <a:ea typeface="Meiryo UI"/>
              </a:rPr>
              <a:t>（</a:t>
            </a:r>
            <a:r>
              <a:rPr lang="en-US" altLang="ja-JP" sz="1050" dirty="0" err="1" smtClean="0">
                <a:solidFill>
                  <a:schemeClr val="accent5"/>
                </a:solidFill>
                <a:latin typeface="Meiryo UI"/>
                <a:ea typeface="Meiryo UI"/>
              </a:rPr>
              <a:t>公益林保全整備</a:t>
            </a:r>
            <a:r>
              <a:rPr lang="en-US" altLang="ja-JP" sz="1050" dirty="0" smtClean="0">
                <a:solidFill>
                  <a:schemeClr val="accent5"/>
                </a:solidFill>
                <a:latin typeface="Meiryo UI"/>
                <a:ea typeface="Meiryo UI"/>
              </a:rPr>
              <a:t>）</a:t>
            </a:r>
            <a:endParaRPr lang="en-US" altLang="ja-JP" sz="1050" dirty="0">
              <a:solidFill>
                <a:schemeClr val="accent5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r>
              <a:rPr lang="en-US" altLang="ja-JP" sz="1050" dirty="0">
                <a:solidFill>
                  <a:schemeClr val="accent5"/>
                </a:solidFill>
                <a:latin typeface="Meiryo UI"/>
                <a:ea typeface="Meiryo UI"/>
              </a:rPr>
              <a:t>　　定額80,000円/ha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1050" dirty="0">
              <a:solidFill>
                <a:schemeClr val="accent5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endParaRPr lang="ja-JP" altLang="en-US" sz="1050" dirty="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246" name="正方形/長方形 209"/>
          <p:cNvSpPr/>
          <p:nvPr/>
        </p:nvSpPr>
        <p:spPr>
          <a:xfrm>
            <a:off x="3651088" y="1890933"/>
            <a:ext cx="2948855" cy="573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t" anchorCtr="0"/>
          <a:lstStyle/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endParaRPr lang="en-US" altLang="ja-JP" sz="900" dirty="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247" name="四角形: 角を丸くする 210"/>
          <p:cNvSpPr/>
          <p:nvPr/>
        </p:nvSpPr>
        <p:spPr>
          <a:xfrm>
            <a:off x="106892" y="6608461"/>
            <a:ext cx="3293662" cy="201653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>
              <a:lnSpc>
                <a:spcPts val="1500"/>
              </a:lnSpc>
            </a:pPr>
            <a:r>
              <a:rPr lang="ja-JP" altLang="en-US" sz="120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間伐材を搬出したいとお考えの方</a:t>
            </a:r>
            <a:endParaRPr sz="120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48" name="正方形/長方形 211"/>
          <p:cNvSpPr/>
          <p:nvPr/>
        </p:nvSpPr>
        <p:spPr>
          <a:xfrm>
            <a:off x="116284" y="6969000"/>
            <a:ext cx="3180774" cy="1586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t" anchorCtr="0"/>
          <a:lstStyle/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〇搬出間伐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・造林事業（森林環境保全直接支援事業）</a:t>
            </a:r>
            <a:endParaRPr lang="en-US" altLang="ja-JP" sz="1050" dirty="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　県が定めた標準単価の68%など　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・木材安定供給推進事業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　搬出材積によって</a:t>
            </a:r>
            <a:r>
              <a:rPr lang="ja-JP" altLang="en-US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1</a:t>
            </a:r>
            <a:r>
              <a:rPr lang="en-US" altLang="ja-JP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68</a:t>
            </a:r>
            <a:r>
              <a:rPr lang="ja-JP" altLang="en-US" sz="1050" dirty="0" err="1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,</a:t>
            </a:r>
            <a:r>
              <a:rPr lang="ja-JP" altLang="en-US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000～</a:t>
            </a:r>
            <a:r>
              <a:rPr lang="en-US" altLang="ja-JP" sz="105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701</a:t>
            </a:r>
            <a:r>
              <a:rPr lang="ja-JP" altLang="en-US" sz="105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,</a:t>
            </a:r>
            <a:r>
              <a:rPr lang="ja-JP" altLang="en-US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000円</a:t>
            </a: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/ha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・みどりの環境整備支援</a:t>
            </a:r>
            <a:r>
              <a:rPr lang="ja-JP" altLang="en-US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事業</a:t>
            </a:r>
            <a:r>
              <a:rPr lang="en-US" altLang="ja-JP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（</a:t>
            </a:r>
            <a:r>
              <a:rPr lang="en-US" altLang="ja-JP" sz="1050" dirty="0" err="1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森林整備</a:t>
            </a:r>
            <a:r>
              <a:rPr lang="en-US" altLang="ja-JP" sz="1050" dirty="0" smtClean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）</a:t>
            </a:r>
            <a:endParaRPr lang="en-US" altLang="ja-JP" sz="1050" dirty="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en-US" altLang="ja-JP" sz="1050" dirty="0">
                <a:solidFill>
                  <a:schemeClr val="accent2">
                    <a:lumMod val="50000"/>
                  </a:schemeClr>
                </a:solidFill>
                <a:latin typeface="Meiryo UI"/>
                <a:ea typeface="Meiryo UI"/>
              </a:rPr>
              <a:t>　　122,000～183,000円/ha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　</a:t>
            </a:r>
          </a:p>
        </p:txBody>
      </p:sp>
      <p:sp>
        <p:nvSpPr>
          <p:cNvPr id="1249" name="四角形: 角を丸くする 212"/>
          <p:cNvSpPr/>
          <p:nvPr/>
        </p:nvSpPr>
        <p:spPr>
          <a:xfrm>
            <a:off x="3573000" y="6596998"/>
            <a:ext cx="3105317" cy="202624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 cmpd="sng">
            <a:solidFill>
              <a:srgbClr val="FFA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>
              <a:lnSpc>
                <a:spcPts val="1500"/>
              </a:lnSpc>
            </a:pPr>
            <a:r>
              <a:rPr lang="ja-JP" altLang="en-US" sz="1200">
                <a:solidFill>
                  <a:schemeClr val="tx1"/>
                </a:solidFill>
                <a:latin typeface="Meiryo UI"/>
                <a:ea typeface="Meiryo UI"/>
              </a:rPr>
              <a:t>再造林をお考えの方</a:t>
            </a:r>
            <a:endParaRPr sz="120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8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9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10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500"/>
              </a:lnSpc>
            </a:pPr>
            <a:endParaRPr lang="ja-JP" altLang="en-US" sz="105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250" name="正方形/長方形 213"/>
          <p:cNvSpPr/>
          <p:nvPr/>
        </p:nvSpPr>
        <p:spPr>
          <a:xfrm>
            <a:off x="3612878" y="6894253"/>
            <a:ext cx="3125899" cy="1723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t" anchorCtr="0"/>
          <a:lstStyle/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Meiryo UI"/>
                <a:ea typeface="Meiryo UI"/>
              </a:rPr>
              <a:t>〇再造林など（鳥獣害防止施設含む）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Meiryo UI"/>
                <a:ea typeface="Meiryo UI"/>
              </a:rPr>
              <a:t>・造林事業（特定森林再生事業）</a:t>
            </a:r>
            <a:endParaRPr lang="en-US" altLang="ja-JP" sz="105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Meiryo UI"/>
                <a:ea typeface="Meiryo UI"/>
              </a:rPr>
              <a:t>　　県が定めた標準単価の72%など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Meiryo UI"/>
                <a:ea typeface="Meiryo UI"/>
              </a:rPr>
              <a:t>・造林事業（森林環境保全直接支援事業）</a:t>
            </a:r>
            <a:endParaRPr lang="en-US" altLang="ja-JP" sz="105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Meiryo UI"/>
                <a:ea typeface="Meiryo UI"/>
              </a:rPr>
              <a:t>　　県が定めた標準単価の68%など</a:t>
            </a:r>
          </a:p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endParaRPr lang="en-US" altLang="ja-JP" sz="1050" dirty="0">
              <a:solidFill>
                <a:schemeClr val="accent5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200"/>
              </a:spcBef>
              <a:buNone/>
            </a:pPr>
            <a:endParaRPr lang="ja-JP" altLang="en-US" sz="900" dirty="0">
              <a:solidFill>
                <a:schemeClr val="accent5"/>
              </a:solidFill>
              <a:latin typeface="Meiryo UI"/>
              <a:ea typeface="Meiryo UI"/>
            </a:endParaRPr>
          </a:p>
        </p:txBody>
      </p:sp>
      <p:sp>
        <p:nvSpPr>
          <p:cNvPr id="1251" name="楕円 214"/>
          <p:cNvSpPr/>
          <p:nvPr/>
        </p:nvSpPr>
        <p:spPr>
          <a:xfrm rot="20919248">
            <a:off x="3246838" y="4083058"/>
            <a:ext cx="529218" cy="389470"/>
          </a:xfrm>
          <a:prstGeom prst="ellipse">
            <a:avLst/>
          </a:prstGeom>
          <a:noFill/>
          <a:ln w="31750">
            <a:solidFill>
              <a:srgbClr val="FFA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2" name="楕円 215"/>
          <p:cNvSpPr/>
          <p:nvPr/>
        </p:nvSpPr>
        <p:spPr>
          <a:xfrm rot="19260000">
            <a:off x="3160218" y="5573274"/>
            <a:ext cx="567746" cy="592545"/>
          </a:xfrm>
          <a:prstGeom prst="ellipse">
            <a:avLst/>
          </a:prstGeom>
          <a:noFill/>
          <a:ln w="31750">
            <a:solidFill>
              <a:srgbClr val="FFA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3" name="四角形: 角を丸くする 218"/>
          <p:cNvSpPr/>
          <p:nvPr/>
        </p:nvSpPr>
        <p:spPr>
          <a:xfrm>
            <a:off x="3525112" y="915605"/>
            <a:ext cx="3132608" cy="20213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/>
          <a:p>
            <a:r>
              <a:rPr kumimoji="1" lang="ja-JP" altLang="en-US" sz="1200" b="0" dirty="0">
                <a:solidFill>
                  <a:schemeClr val="accent6">
                    <a:lumMod val="50000"/>
                  </a:schemeClr>
                </a:solidFill>
                <a:latin typeface="Meiryo UI"/>
                <a:ea typeface="Meiryo UI"/>
              </a:rPr>
              <a:t>県独自の加算事業</a:t>
            </a:r>
          </a:p>
          <a:p>
            <a:endParaRPr kumimoji="1" lang="ja-JP" altLang="en-US" sz="900" b="0" dirty="0">
              <a:solidFill>
                <a:schemeClr val="accent6">
                  <a:lumMod val="50000"/>
                </a:schemeClr>
              </a:solidFill>
              <a:latin typeface="Meiryo UI"/>
              <a:ea typeface="Meiryo UI"/>
            </a:endParaRPr>
          </a:p>
          <a:p>
            <a:endParaRPr kumimoji="1" lang="ja-JP" altLang="en-US" sz="900" b="0" dirty="0">
              <a:solidFill>
                <a:schemeClr val="accent6">
                  <a:lumMod val="5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1254" name="正方形/長方形 219"/>
          <p:cNvSpPr/>
          <p:nvPr/>
        </p:nvSpPr>
        <p:spPr>
          <a:xfrm>
            <a:off x="3501000" y="1352600"/>
            <a:ext cx="3089343" cy="1533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t" anchorCtr="0"/>
          <a:lstStyle/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〇再造林など</a:t>
            </a:r>
          </a:p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・森林資源再生支援事業</a:t>
            </a:r>
          </a:p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　　県が定めた標準単価の22～27%</a:t>
            </a:r>
          </a:p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　（補助率68%の場合は合わせて90～95%）</a:t>
            </a: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〇保育間伐など</a:t>
            </a:r>
          </a:p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・みどりの</a:t>
            </a:r>
            <a:r>
              <a:rPr kumimoji="1" lang="ja-JP" altLang="en-US" sz="1050" b="0" dirty="0" smtClean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環境整備支援事業（森林吸収源整備）</a:t>
            </a:r>
            <a:endParaRPr kumimoji="1" lang="en-US" altLang="ja-JP" sz="1050" b="0" dirty="0">
              <a:solidFill>
                <a:schemeClr val="accent6">
                  <a:lumMod val="75000"/>
                </a:schemeClr>
              </a:solidFill>
              <a:latin typeface="Meiryo UI"/>
              <a:ea typeface="Meiryo UI"/>
            </a:endParaRPr>
          </a:p>
          <a:p>
            <a:r>
              <a:rPr kumimoji="1" lang="ja-JP" altLang="en-US" sz="105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　　28,000~46,000円/</a:t>
            </a:r>
            <a:r>
              <a:rPr kumimoji="1" lang="ja-JP" altLang="en-US" sz="1050" b="0" dirty="0" smtClean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ha</a:t>
            </a:r>
            <a:endParaRPr kumimoji="1" lang="ja-JP" altLang="en-US" sz="1050" b="0" dirty="0">
              <a:solidFill>
                <a:schemeClr val="accent6">
                  <a:lumMod val="75000"/>
                </a:schemeClr>
              </a:solidFill>
              <a:latin typeface="Meiryo UI"/>
              <a:ea typeface="Meiryo UI"/>
            </a:endParaRPr>
          </a:p>
          <a:p>
            <a:endParaRPr kumimoji="1" lang="ja-JP" altLang="en-US" sz="1050" b="0" dirty="0">
              <a:solidFill>
                <a:schemeClr val="accent6">
                  <a:lumMod val="75000"/>
                </a:schemeClr>
              </a:solidFill>
              <a:latin typeface="Meiryo UI"/>
              <a:ea typeface="Meiryo UI"/>
            </a:endParaRPr>
          </a:p>
          <a:p>
            <a:r>
              <a:rPr kumimoji="1" lang="ja-JP" altLang="en-US" sz="900" b="0" dirty="0">
                <a:solidFill>
                  <a:schemeClr val="accent6">
                    <a:lumMod val="75000"/>
                  </a:schemeClr>
                </a:solidFill>
                <a:latin typeface="Meiryo UI"/>
                <a:ea typeface="Meiryo UI"/>
              </a:rPr>
              <a:t>※国の補助事業に県が独自に上乗せを行う単独事業です。</a:t>
            </a:r>
          </a:p>
          <a:p>
            <a:endParaRPr kumimoji="1" lang="ja-JP" altLang="en-US" sz="900" b="0" dirty="0">
              <a:solidFill>
                <a:schemeClr val="accent6">
                  <a:lumMod val="75000"/>
                </a:schemeClr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accent2">
                  <a:lumMod val="50000"/>
                </a:schemeClr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ja-JP" altLang="en-US" sz="9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ts val="1400"/>
              </a:lnSpc>
              <a:spcBef>
                <a:spcPts val="300"/>
              </a:spcBef>
              <a:buNone/>
            </a:pP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　</a:t>
            </a:r>
          </a:p>
        </p:txBody>
      </p:sp>
      <p:sp>
        <p:nvSpPr>
          <p:cNvPr id="1257" name="四角形 227"/>
          <p:cNvSpPr/>
          <p:nvPr/>
        </p:nvSpPr>
        <p:spPr>
          <a:xfrm>
            <a:off x="0" y="8695650"/>
            <a:ext cx="6867325" cy="1210543"/>
          </a:xfrm>
          <a:prstGeom prst="rect">
            <a:avLst/>
          </a:prstGeom>
          <a:solidFill>
            <a:srgbClr val="D4F3B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r>
              <a:rPr kumimoji="1" lang="en-US" altLang="ja-JP" sz="900" b="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上記は、国及び県の補助事業とそのおもな内容です。市町村によっては、独自の上乗せ（加算）などを行っている場合がありますのでご確認ください。また、事業によって補助要件等がございます。詳しくは、森林の所在する下記の林業事務所にお問い合わせください。</a:t>
            </a:r>
          </a:p>
          <a:p>
            <a:endParaRPr lang="ja-JP" altLang="en-US" sz="900" b="1">
              <a:solidFill>
                <a:schemeClr val="accent2">
                  <a:lumMod val="75000"/>
                </a:schemeClr>
              </a:solidFill>
              <a:latin typeface="Meiryo UI"/>
              <a:ea typeface="Meiryo UI"/>
            </a:endParaRPr>
          </a:p>
        </p:txBody>
      </p:sp>
      <p:pic>
        <p:nvPicPr>
          <p:cNvPr id="1258" name="図 2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7132" y="3378168"/>
            <a:ext cx="1934697" cy="674732"/>
          </a:xfrm>
          <a:prstGeom prst="rect">
            <a:avLst/>
          </a:prstGeom>
        </p:spPr>
      </p:pic>
      <p:sp>
        <p:nvSpPr>
          <p:cNvPr id="1259" name="直線 216"/>
          <p:cNvSpPr/>
          <p:nvPr/>
        </p:nvSpPr>
        <p:spPr>
          <a:xfrm flipH="1" flipV="1">
            <a:off x="3610687" y="4499346"/>
            <a:ext cx="465827" cy="2110713"/>
          </a:xfrm>
          <a:prstGeom prst="line">
            <a:avLst/>
          </a:prstGeom>
          <a:ln w="19050" cap="flat" cmpd="sng" algn="ctr">
            <a:solidFill>
              <a:srgbClr val="FFA0FF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60" name="直線 217"/>
          <p:cNvSpPr/>
          <p:nvPr/>
        </p:nvSpPr>
        <p:spPr>
          <a:xfrm flipH="1" flipV="1">
            <a:off x="3613075" y="6123303"/>
            <a:ext cx="461512" cy="476622"/>
          </a:xfrm>
          <a:prstGeom prst="line">
            <a:avLst/>
          </a:prstGeom>
          <a:ln w="19050" cap="flat" cmpd="sng" algn="ctr">
            <a:solidFill>
              <a:srgbClr val="FFA0FF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61" name="テキスト ボックス 229"/>
          <p:cNvSpPr txBox="1"/>
          <p:nvPr/>
        </p:nvSpPr>
        <p:spPr>
          <a:xfrm>
            <a:off x="-34823" y="410687"/>
            <a:ext cx="6905019" cy="414605"/>
          </a:xfrm>
          <a:prstGeom prst="rect">
            <a:avLst/>
          </a:prstGeom>
          <a:noFill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  <p:txBody>
          <a:bodyPr vertOverflow="clip" horzOverflow="clip" wrap="square" rtlCol="0" anchor="t">
            <a:spAutoFit/>
          </a:bodyPr>
          <a:lstStyle/>
          <a:p>
            <a:r>
              <a:rPr lang="ja-JP" altLang="en-US" sz="105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県では、森林の有する多面的機能の維持・増進や林業の振興による中山間地域の経済の活性化に向け、持続可能な森づくりの推進に取り組んでいます。実施に当たっては、さまざまな補助事業が活用できますので、ぜひご検討ください。</a:t>
            </a:r>
          </a:p>
        </p:txBody>
      </p:sp>
      <p:sp>
        <p:nvSpPr>
          <p:cNvPr id="1262" name="テキスト 230"/>
          <p:cNvSpPr txBox="1"/>
          <p:nvPr/>
        </p:nvSpPr>
        <p:spPr>
          <a:xfrm>
            <a:off x="5711086" y="1104"/>
            <a:ext cx="1173914" cy="26992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clip" horzOverflow="clip"/>
          <a:lstStyle/>
          <a:p>
            <a:pPr algn="r"/>
            <a:r>
              <a:rPr kumimoji="1" lang="ja-JP" altLang="en-US" sz="600" dirty="0" smtClean="0">
                <a:latin typeface="メイリオ"/>
                <a:ea typeface="メイリオ"/>
              </a:rPr>
              <a:t>令和５年８月現在</a:t>
            </a:r>
            <a:endParaRPr kumimoji="1" lang="ja-JP" altLang="en-US" sz="600" dirty="0">
              <a:latin typeface="メイリオ"/>
              <a:ea typeface="メイリオ"/>
            </a:endParaRPr>
          </a:p>
        </p:txBody>
      </p:sp>
      <p:sp>
        <p:nvSpPr>
          <p:cNvPr id="1263" name="楕円 231"/>
          <p:cNvSpPr/>
          <p:nvPr/>
        </p:nvSpPr>
        <p:spPr>
          <a:xfrm>
            <a:off x="151235" y="1162648"/>
            <a:ext cx="1996304" cy="46800"/>
          </a:xfrm>
          <a:prstGeom prst="ellipse">
            <a:avLst/>
          </a:prstGeom>
          <a:gradFill>
            <a:gsLst>
              <a:gs pos="39999">
                <a:srgbClr val="BDD7EE"/>
              </a:gs>
              <a:gs pos="100000">
                <a:srgbClr val="FFFFFF"/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accent1">
                <a:satMod val="175000"/>
                <a:alpha val="51000"/>
              </a:schemeClr>
            </a:glow>
            <a:outerShdw dist="50800" sx="1000" sy="1000">
              <a:srgbClr val="000000"/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64" name="楕円 232"/>
          <p:cNvSpPr/>
          <p:nvPr/>
        </p:nvSpPr>
        <p:spPr>
          <a:xfrm flipV="1">
            <a:off x="3620175" y="6825000"/>
            <a:ext cx="1268141" cy="46800"/>
          </a:xfrm>
          <a:prstGeom prst="ellipse">
            <a:avLst/>
          </a:prstGeom>
          <a:gradFill>
            <a:gsLst>
              <a:gs pos="0">
                <a:srgbClr val="FFA0FF">
                  <a:alpha val="60000"/>
                </a:srgbClr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accent1">
                <a:satMod val="175000"/>
                <a:alpha val="51000"/>
              </a:schemeClr>
            </a:glow>
            <a:outerShdw dist="50800" sx="1000" sy="1000">
              <a:srgbClr val="000000"/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65" name="楕円 233"/>
          <p:cNvSpPr/>
          <p:nvPr/>
        </p:nvSpPr>
        <p:spPr>
          <a:xfrm>
            <a:off x="185898" y="6849002"/>
            <a:ext cx="1947102" cy="47998"/>
          </a:xfrm>
          <a:prstGeom prst="ellipse">
            <a:avLst/>
          </a:prstGeom>
          <a:gradFill>
            <a:gsLst>
              <a:gs pos="39999">
                <a:srgbClr val="F8CBAD"/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accent1">
                <a:satMod val="175000"/>
                <a:alpha val="51000"/>
              </a:schemeClr>
            </a:glow>
            <a:outerShdw dist="50800" sx="1000" sy="1000">
              <a:srgbClr val="000000"/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66" name="楕円 234"/>
          <p:cNvSpPr/>
          <p:nvPr/>
        </p:nvSpPr>
        <p:spPr>
          <a:xfrm>
            <a:off x="3603566" y="1153508"/>
            <a:ext cx="1232988" cy="51781"/>
          </a:xfrm>
          <a:prstGeom prst="ellipse">
            <a:avLst/>
          </a:prstGeom>
          <a:gradFill>
            <a:gsLst>
              <a:gs pos="39999">
                <a:srgbClr val="C6E0B4"/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accent1">
                <a:satMod val="175000"/>
                <a:alpha val="51000"/>
              </a:schemeClr>
            </a:glow>
            <a:outerShdw dist="50800" sx="1000" sy="1000">
              <a:srgbClr val="000000"/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67" name="四角形: 角を丸くする 70"/>
          <p:cNvSpPr/>
          <p:nvPr/>
        </p:nvSpPr>
        <p:spPr>
          <a:xfrm>
            <a:off x="116525" y="4919067"/>
            <a:ext cx="6552658" cy="1556376"/>
          </a:xfrm>
          <a:prstGeom prst="roundRect">
            <a:avLst>
              <a:gd name="adj" fmla="val 8167"/>
            </a:avLst>
          </a:prstGeom>
          <a:noFill/>
          <a:ln w="254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1" name="図 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8982" y="7967984"/>
            <a:ext cx="1855635" cy="378000"/>
          </a:xfrm>
          <a:prstGeom prst="rect">
            <a:avLst/>
          </a:prstGeom>
        </p:spPr>
      </p:pic>
      <p:sp>
        <p:nvSpPr>
          <p:cNvPr id="1272" name="矢印: 右 303"/>
          <p:cNvSpPr/>
          <p:nvPr/>
        </p:nvSpPr>
        <p:spPr>
          <a:xfrm>
            <a:off x="4788982" y="8075984"/>
            <a:ext cx="144000" cy="1800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3" name="矢印: 右 304"/>
          <p:cNvSpPr/>
          <p:nvPr/>
        </p:nvSpPr>
        <p:spPr>
          <a:xfrm>
            <a:off x="5436982" y="8075984"/>
            <a:ext cx="144000" cy="1800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4" name="図 30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6495" y="8039984"/>
            <a:ext cx="576122" cy="274344"/>
          </a:xfrm>
          <a:prstGeom prst="rect">
            <a:avLst/>
          </a:prstGeom>
        </p:spPr>
      </p:pic>
      <p:pic>
        <p:nvPicPr>
          <p:cNvPr id="1275" name="図 30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86869" y="7931709"/>
            <a:ext cx="576122" cy="396275"/>
          </a:xfrm>
          <a:prstGeom prst="rect">
            <a:avLst/>
          </a:prstGeom>
        </p:spPr>
      </p:pic>
      <p:sp>
        <p:nvSpPr>
          <p:cNvPr id="1276" name="矢印: 右 308"/>
          <p:cNvSpPr/>
          <p:nvPr/>
        </p:nvSpPr>
        <p:spPr>
          <a:xfrm rot="16200000">
            <a:off x="4346013" y="8358243"/>
            <a:ext cx="180134" cy="14010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7" name="正方形/長方形 309"/>
          <p:cNvSpPr/>
          <p:nvPr/>
        </p:nvSpPr>
        <p:spPr>
          <a:xfrm>
            <a:off x="4412617" y="8471984"/>
            <a:ext cx="1620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78" name="正方形/長方形 310"/>
          <p:cNvSpPr/>
          <p:nvPr/>
        </p:nvSpPr>
        <p:spPr>
          <a:xfrm>
            <a:off x="5961708" y="8367703"/>
            <a:ext cx="70910" cy="1619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9" name="図形 311"/>
          <p:cNvSpPr/>
          <p:nvPr/>
        </p:nvSpPr>
        <p:spPr>
          <a:xfrm>
            <a:off x="68726" y="9120539"/>
            <a:ext cx="6744276" cy="762251"/>
          </a:xfrm>
          <a:prstGeom prst="roundRect">
            <a:avLst>
              <a:gd name="adj" fmla="val 6849"/>
            </a:avLst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anchor="ctr"/>
          <a:lstStyle/>
          <a:p>
            <a:endParaRPr lang="ja-JP" altLang="en-US" sz="900" b="0" dirty="0">
              <a:solidFill>
                <a:schemeClr val="accent2">
                  <a:lumMod val="75000"/>
                </a:schemeClr>
              </a:solidFill>
              <a:latin typeface="Meiryo UI"/>
              <a:ea typeface="Meiryo UI"/>
            </a:endParaRPr>
          </a:p>
          <a:p>
            <a:r>
              <a:rPr kumimoji="1" lang="en-US" altLang="ja-JP" sz="900" b="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高知県林業振興・環境部　</a:t>
            </a:r>
            <a:r>
              <a:rPr kumimoji="1" lang="en-US" altLang="ja-JP" sz="900" b="0" dirty="0" err="1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木材増産推進課</a:t>
            </a:r>
            <a:r>
              <a:rPr kumimoji="1" lang="en-US" altLang="ja-JP" sz="900" b="0" dirty="0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（</a:t>
            </a:r>
            <a:r>
              <a:rPr kumimoji="1" lang="ja-JP" altLang="en-US" sz="900" b="0" dirty="0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森林整備</a:t>
            </a:r>
            <a:r>
              <a:rPr kumimoji="1" lang="en-US" altLang="ja-JP" sz="900" b="0" dirty="0" err="1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担当</a:t>
            </a:r>
            <a:r>
              <a:rPr kumimoji="1" lang="en-US" altLang="ja-JP" sz="900" b="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）：０８８－８２１－４６０２　　</a:t>
            </a:r>
            <a:endParaRPr lang="ja-JP" altLang="en-US" sz="900" b="1" dirty="0">
              <a:solidFill>
                <a:schemeClr val="accent2">
                  <a:lumMod val="75000"/>
                </a:schemeClr>
              </a:solidFill>
              <a:latin typeface="Meiryo UI"/>
              <a:ea typeface="Meiryo UI"/>
            </a:endParaRPr>
          </a:p>
          <a:p>
            <a:r>
              <a:rPr kumimoji="1" lang="en-US" altLang="ja-JP" sz="900" b="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安芸林業事務所：０８８７－３４－１１８１　　中央東林業事務所：０８８７－５３－０６５７　　嶺北林業振興事務所：０８８７－８２－０１６２　　中央西林業事務所：</a:t>
            </a:r>
            <a:r>
              <a:rPr kumimoji="1" lang="en-US" altLang="ja-JP" sz="900" b="0" dirty="0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０８８－８９３－</a:t>
            </a:r>
            <a:r>
              <a:rPr kumimoji="1" lang="ja-JP" altLang="en-US" sz="900" b="0" smtClean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１２９２</a:t>
            </a:r>
            <a:r>
              <a:rPr kumimoji="1" lang="en-US" altLang="ja-JP" sz="900" b="0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　　須崎林業事務所：０８８９－４２－２３７１　　幡多林業事務所：０８８０－３５－５９７７　　もしくは、森林の所在する市町村、森林組合までお問い合わせください。</a:t>
            </a:r>
          </a:p>
          <a:p>
            <a:pPr algn="ctr">
              <a:defRPr lang="ja-JP" altLang="en-US"/>
            </a:pPr>
            <a:endParaRPr lang="ja-JP" altLang="en-US" dirty="0"/>
          </a:p>
        </p:txBody>
      </p:sp>
      <p:sp>
        <p:nvSpPr>
          <p:cNvPr id="1280" name="図形 312"/>
          <p:cNvSpPr/>
          <p:nvPr/>
        </p:nvSpPr>
        <p:spPr>
          <a:xfrm>
            <a:off x="2851133" y="9057000"/>
            <a:ext cx="1297867" cy="173345"/>
          </a:xfrm>
          <a:prstGeom prst="roundRect">
            <a:avLst/>
          </a:prstGeom>
          <a:solidFill>
            <a:srgbClr val="D4F3B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kumimoji="1" lang="en-US" altLang="ja-JP" sz="900" b="1" dirty="0">
                <a:solidFill>
                  <a:schemeClr val="accent2">
                    <a:lumMod val="75000"/>
                  </a:schemeClr>
                </a:solidFill>
                <a:latin typeface="Meiryo UI"/>
                <a:ea typeface="Meiryo UI"/>
              </a:rPr>
              <a:t>－ お問い合わせ先－</a:t>
            </a:r>
            <a:endParaRPr lang="ja-JP" altLang="en-US" sz="900" b="1"/>
          </a:p>
        </p:txBody>
      </p:sp>
      <p:sp>
        <p:nvSpPr>
          <p:cNvPr id="1281" name="図形 310"/>
          <p:cNvSpPr/>
          <p:nvPr/>
        </p:nvSpPr>
        <p:spPr>
          <a:xfrm>
            <a:off x="4599274" y="5673000"/>
            <a:ext cx="1997726" cy="877392"/>
          </a:xfrm>
          <a:prstGeom prst="wedgeRoundRectCallout">
            <a:avLst>
              <a:gd name="adj1" fmla="val -58507"/>
              <a:gd name="adj2" fmla="val 50421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FFA0FF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l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Meiryo UI"/>
                <a:ea typeface="Meiryo UI"/>
              </a:rPr>
              <a:t>〇 コウヨウザン（早生樹）</a:t>
            </a:r>
            <a:endParaRPr lang="ja-JP" altLang="en-US" sz="900" b="1" i="1">
              <a:solidFill>
                <a:srgbClr val="FF0000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Meiryo UI"/>
                <a:ea typeface="Meiryo UI"/>
              </a:rPr>
              <a:t>    の植栽　</a:t>
            </a: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Meiryo UI"/>
                <a:ea typeface="Meiryo UI"/>
              </a:rPr>
              <a:t>〇 耕作放棄地への</a:t>
            </a:r>
            <a:endParaRPr lang="ja-JP" altLang="en-US" sz="900" b="1" i="1">
              <a:solidFill>
                <a:srgbClr val="FF0000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Meiryo UI"/>
                <a:ea typeface="Meiryo UI"/>
              </a:rPr>
              <a:t>    新規植林　</a:t>
            </a:r>
          </a:p>
          <a:p>
            <a:pPr algn="l">
              <a:defRPr lang="ja-JP" altLang="en-US"/>
            </a:pPr>
            <a:endParaRPr lang="ja-JP" altLang="en-US" sz="100">
              <a:solidFill>
                <a:schemeClr val="tx1"/>
              </a:solidFill>
              <a:latin typeface="Meiryo UI"/>
              <a:ea typeface="Meiryo UI"/>
            </a:endParaRPr>
          </a:p>
          <a:p>
            <a:pPr algn="l">
              <a:defRPr lang="ja-JP" altLang="en-US"/>
            </a:pPr>
            <a:r>
              <a:rPr lang="ja-JP" altLang="en-US" sz="900">
                <a:solidFill>
                  <a:schemeClr val="tx1"/>
                </a:solidFill>
                <a:latin typeface="Meiryo UI"/>
                <a:ea typeface="Meiryo UI"/>
              </a:rPr>
              <a:t>　も補助対象です。</a:t>
            </a:r>
          </a:p>
        </p:txBody>
      </p:sp>
      <p:pic>
        <p:nvPicPr>
          <p:cNvPr id="1282" name="図 3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9000" y="5765960"/>
            <a:ext cx="524280" cy="699040"/>
          </a:xfrm>
          <a:prstGeom prst="rect">
            <a:avLst/>
          </a:prstGeom>
        </p:spPr>
      </p:pic>
      <p:sp>
        <p:nvSpPr>
          <p:cNvPr id="1283" name="図形 312"/>
          <p:cNvSpPr/>
          <p:nvPr/>
        </p:nvSpPr>
        <p:spPr>
          <a:xfrm>
            <a:off x="261000" y="2937000"/>
            <a:ext cx="576000" cy="104094"/>
          </a:xfrm>
          <a:prstGeom prst="flowChartExtract">
            <a:avLst/>
          </a:prstGeom>
          <a:solidFill>
            <a:srgbClr val="0070C0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accent1">
                <a:satMod val="175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84" name="図形 313"/>
          <p:cNvSpPr/>
          <p:nvPr/>
        </p:nvSpPr>
        <p:spPr>
          <a:xfrm rot="10800000">
            <a:off x="260757" y="6472967"/>
            <a:ext cx="576000" cy="105560"/>
          </a:xfrm>
          <a:prstGeom prst="flowChartExtra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285" name="テキスト ボックス 314"/>
          <p:cNvSpPr txBox="1"/>
          <p:nvPr/>
        </p:nvSpPr>
        <p:spPr>
          <a:xfrm>
            <a:off x="152637" y="3369000"/>
            <a:ext cx="2084260" cy="129433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clip" horzOverflow="overflow" wrap="square" rtlCol="0" anchor="ctr"/>
          <a:lstStyle/>
          <a:p>
            <a:r>
              <a:rPr lang="ja-JP" altLang="en-US" sz="900" dirty="0">
                <a:latin typeface="メイリオ"/>
                <a:ea typeface="メイリオ"/>
              </a:rPr>
              <a:t>保育間伐とは、森林の込み具合に応じて、樹木の一部を伐採し、残った木の成長を促す作業です。保育間伐を行うと、光が地表に届くようになり、下層植生の発達が促進され、森林の持つ水源のかん養機能、</a:t>
            </a:r>
            <a:endParaRPr sz="900" dirty="0">
              <a:latin typeface="メイリオ"/>
              <a:ea typeface="メイリオ"/>
            </a:endParaRPr>
          </a:p>
          <a:p>
            <a:r>
              <a:rPr lang="ja-JP" altLang="en-US" sz="900" dirty="0">
                <a:latin typeface="メイリオ"/>
                <a:ea typeface="メイリオ"/>
              </a:rPr>
              <a:t>土砂災害防止機能、生物多様性</a:t>
            </a:r>
          </a:p>
          <a:p>
            <a:r>
              <a:rPr lang="ja-JP" altLang="en-US" sz="900" dirty="0">
                <a:latin typeface="メイリオ"/>
                <a:ea typeface="メイリオ"/>
              </a:rPr>
              <a:t>保全機能が増進します。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513</Words>
  <Application>Microsoft Office PowerPoint</Application>
  <PresentationFormat>A4 210 x 297 mm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標準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405450</dc:creator>
  <cp:lastModifiedBy>ioas_user</cp:lastModifiedBy>
  <cp:revision>51</cp:revision>
  <cp:lastPrinted>2022-07-20T04:38:09Z</cp:lastPrinted>
  <dcterms:created xsi:type="dcterms:W3CDTF">2021-07-05T00:23:51Z</dcterms:created>
  <dcterms:modified xsi:type="dcterms:W3CDTF">2023-08-31T07:35:26Z</dcterms:modified>
</cp:coreProperties>
</file>