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96" r:id="rId2"/>
  </p:sldMasterIdLst>
  <p:notesMasterIdLst>
    <p:notesMasterId r:id="rId3"/>
  </p:notesMasterIdLst>
  <p:sldIdLst>
    <p:sldId id="256" r:id="rId4"/>
    <p:sldId id="257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8"/>
    <p:restoredTop sz="94660"/>
  </p:normalViewPr>
  <p:slideViewPr>
    <p:cSldViewPr>
      <p:cViewPr varScale="0">
        <p:scale>
          <a:sx n="90" d="100"/>
          <a:sy n="90" d="100"/>
        </p:scale>
        <p:origin x="-2934" y="5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2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3" name="四角形 1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4" name="四角形 1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31" name="四角形 22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32" name="四角形 23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33" name="四角形 24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サブタイトル 2"/>
          <p:cNvSpPr>
            <a:spLocks noGrp="1"/>
          </p:cNvSpPr>
          <p:nvPr>
            <p:ph type="subTitle" idx="1"/>
          </p:nvPr>
        </p:nvSpPr>
        <p:spPr>
          <a:xfrm>
            <a:off x="1031667" y="4953000"/>
            <a:ext cx="4800600" cy="316145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tx2">
                      <a:lumMod val="20000"/>
                      <a:lumOff val="80000"/>
                      <a:alpha val="60000"/>
                    </a:schemeClr>
                  </a:glo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3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37" name="タイトル 8"/>
          <p:cNvSpPr>
            <a:spLocks noGrp="1"/>
          </p:cNvSpPr>
          <p:nvPr>
            <p:ph type="title"/>
          </p:nvPr>
        </p:nvSpPr>
        <p:spPr>
          <a:xfrm>
            <a:off x="351000" y="2912000"/>
            <a:ext cx="6156000" cy="1733333"/>
          </a:xfrm>
        </p:spPr>
        <p:txBody>
          <a:bodyPr/>
          <a:lstStyle>
            <a:lvl1pPr>
              <a:defRPr>
                <a:effectLst>
                  <a:glow rad="50800">
                    <a:schemeClr val="tx2">
                      <a:lumMod val="20000"/>
                      <a:lumOff val="80000"/>
                      <a:alpha val="50000"/>
                    </a:schemeClr>
                  </a:glow>
                  <a:reflection blurRad="6350" stA="34000" dist="50800" dir="5400000" sy="-100000" algn="bl" rotWithShape="0"/>
                </a:effectLst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1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9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9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00" name="タイトル 8"/>
          <p:cNvSpPr>
            <a:spLocks noGrp="1"/>
          </p:cNvSpPr>
          <p:nvPr>
            <p:ph type="title"/>
          </p:nvPr>
        </p:nvSpPr>
        <p:spPr>
          <a:xfrm>
            <a:off x="5238201" y="396700"/>
            <a:ext cx="1276899" cy="845220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0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41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42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3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>
          <a:xfrm>
            <a:off x="351000" y="2912000"/>
            <a:ext cx="6164100" cy="1733333"/>
          </a:xfrm>
        </p:spPr>
        <p:txBody>
          <a:bodyPr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lang="ja-JP" altLang="en-US" sz="4800" b="1" kern="1200" dirty="0">
                <a:gradFill flip="none" rotWithShape="1">
                  <a:gsLst>
                    <a:gs pos="0">
                      <a:schemeClr val="accent4">
                        <a:lumMod val="50000"/>
                      </a:schemeClr>
                    </a:gs>
                    <a:gs pos="100000">
                      <a:schemeClr val="accent4"/>
                    </a:gs>
                  </a:gsLst>
                  <a:lin ang="16200000" scaled="1"/>
                  <a:tileRect/>
                </a:gradFill>
                <a:effectLst>
                  <a:glow rad="50800">
                    <a:schemeClr val="bg1">
                      <a:alpha val="50000"/>
                    </a:schemeClr>
                  </a:glow>
                  <a:reflection blurRad="6350" stA="34000" dist="508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25733" y="4953000"/>
            <a:ext cx="4753292" cy="3181350"/>
          </a:xfrm>
        </p:spPr>
        <p:txBody>
          <a:bodyPr anchor="ctr">
            <a:normAutofit/>
          </a:bodyPr>
          <a:lstStyle>
            <a:lvl1pPr marL="0" indent="0" algn="ctr">
              <a:buNone/>
              <a:defRPr kumimoji="1" lang="ja-JP" altLang="en-US" sz="2400" kern="1200" dirty="0" smtClean="0"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bg1">
                      <a:alpha val="60000"/>
                    </a:schemeClr>
                  </a:glo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4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2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3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5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9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2"/>
          </a:xfrm>
        </p:spPr>
        <p:txBody>
          <a:bodyPr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kumimoji="1" lang="ja-JP" altLang="en-US" sz="2400" kern="1200" dirty="0" smtClean="0"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bg1">
                      <a:alpha val="60000"/>
                    </a:schemeClr>
                  </a:glo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2"/>
          </a:xfrm>
        </p:spPr>
        <p:txBody>
          <a:bodyPr anchor="b">
            <a:normAutofit/>
          </a:bodyPr>
          <a:lstStyle>
            <a:lvl1pPr marL="0" indent="0" algn="l">
              <a:buNone/>
              <a:defRPr kumimoji="1" lang="ja-JP" altLang="en-US" sz="2400" kern="1200" dirty="0" smtClean="0"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bg1">
                      <a:alpha val="60000"/>
                    </a:schemeClr>
                  </a:glo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2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3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64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5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タイトル 1"/>
          <p:cNvSpPr>
            <a:spLocks noGrp="1"/>
          </p:cNvSpPr>
          <p:nvPr>
            <p:ph type="title"/>
          </p:nvPr>
        </p:nvSpPr>
        <p:spPr>
          <a:xfrm>
            <a:off x="341784" y="3912884"/>
            <a:ext cx="6172200" cy="1651000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lang="ja-JP" altLang="en-US" sz="4800" b="1" kern="1200" dirty="0">
                <a:gradFill flip="none" rotWithShape="1">
                  <a:gsLst>
                    <a:gs pos="0">
                      <a:schemeClr val="accent4">
                        <a:lumMod val="50000"/>
                      </a:schemeClr>
                    </a:gs>
                    <a:gs pos="100000">
                      <a:schemeClr val="accent4"/>
                    </a:gs>
                  </a:gsLst>
                  <a:lin ang="16200000" scaled="1"/>
                  <a:tileRect/>
                </a:gradFill>
                <a:effectLst>
                  <a:glow rad="50800">
                    <a:schemeClr val="tx2">
                      <a:lumMod val="20000"/>
                      <a:lumOff val="80000"/>
                      <a:alpha val="50000"/>
                    </a:schemeClr>
                  </a:glow>
                  <a:reflection blurRad="6350" stA="34000" dist="508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8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69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0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7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3464141" cy="1438249"/>
          </a:xfrm>
        </p:spPr>
        <p:txBody>
          <a:bodyPr anchor="ctr">
            <a:normAutofit/>
          </a:bodyPr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179359"/>
            <a:ext cx="6172200" cy="6669545"/>
          </a:xfrm>
        </p:spPr>
        <p:txBody>
          <a:bodyPr/>
          <a:lstStyle>
            <a:lvl1pPr>
              <a:defRPr sz="32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8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969060" y="394405"/>
            <a:ext cx="2546040" cy="1438249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9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80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1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3"/>
          </a:xfrm>
        </p:spPr>
        <p:txBody>
          <a:bodyPr anchor="ctr">
            <a:noAutofit/>
          </a:bodyPr>
          <a:lstStyle>
            <a:lvl1pPr algn="ctr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4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5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1"/>
            <a:ext cx="4114800" cy="116257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6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224B-E75F-4E19-AFB1-5EC7E8594E13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1087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8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193B-3A30-410F-9CD8-6EE712D669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75000"/>
          </a:schemeClr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正方形/長方形 6"/>
          <p:cNvSpPr/>
          <p:nvPr/>
        </p:nvSpPr>
        <p:spPr>
          <a:xfrm>
            <a:off x="-10752" y="0"/>
            <a:ext cx="6858000" cy="9906000"/>
          </a:xfrm>
          <a:prstGeom prst="rect">
            <a:avLst/>
          </a:prstGeom>
          <a:blipFill>
            <a:blip r:embed="rId12">
              <a:alphaModFix amt="70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6" name="正方形/長方形 7"/>
          <p:cNvSpPr/>
          <p:nvPr/>
        </p:nvSpPr>
        <p:spPr>
          <a:xfrm>
            <a:off x="-15030" y="861879"/>
            <a:ext cx="6858000" cy="776619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5000">
                <a:schemeClr val="bg1">
                  <a:alpha val="40000"/>
                </a:schemeClr>
              </a:gs>
              <a:gs pos="75000">
                <a:schemeClr val="bg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9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n-ea"/>
                <a:ea typeface="+mn-ea"/>
              </a:defRPr>
            </a:lvl1pPr>
          </a:lstStyle>
          <a:p>
            <a:fld id="{9DE7224B-E75F-4E19-AFB1-5EC7E8594E13}" type="datetimeFigureOut">
              <a:rPr lang="ja-JP" altLang="en-US" smtClean="0"/>
              <a:pPr/>
              <a:t>2015/3/4</a:t>
            </a:fld>
            <a:endParaRPr lang="ja-JP" altLang="en-US" dirty="0"/>
          </a:p>
        </p:txBody>
      </p:sp>
      <p:sp>
        <p:nvSpPr>
          <p:cNvPr id="1030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3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n-ea"/>
                <a:ea typeface="+mn-ea"/>
              </a:defRPr>
            </a:lvl1pPr>
          </a:lstStyle>
          <a:p>
            <a:fld id="{5A64193B-3A30-410F-9CD8-6EE712D66964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lang="ja-JP" altLang="en-US" sz="4800" b="1" kern="1200" dirty="0" smtClean="0">
          <a:gradFill flip="none" rotWithShape="1">
            <a:gsLst>
              <a:gs pos="0">
                <a:schemeClr val="accent4">
                  <a:lumMod val="5000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  <a:effectLst>
            <a:glow rad="50800">
              <a:schemeClr val="tx2">
                <a:lumMod val="20000"/>
                <a:lumOff val="80000"/>
                <a:alpha val="5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u"/>
        <a:defRPr kumimoji="1"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u"/>
        <a:defRPr kumimoji="1"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50000"/>
        <a:buFont typeface="Wingdings" panose="05000000000000000000" pitchFamily="2" charset="2"/>
        <a:buChar char="u"/>
        <a:defRPr kumimoji="1"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50000"/>
        <a:buFont typeface="Wingdings" panose="05000000000000000000" pitchFamily="2" charset="2"/>
        <a:buChar char="u"/>
        <a:defRPr kumimoji="1"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066925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6pPr>
      <a:lvl7pPr marL="2333625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6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7pPr>
      <a:lvl8pPr marL="3200400" indent="-600075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8pPr>
      <a:lvl9pPr marL="3657600" indent="-790575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3.png" /><Relationship Id="rId3" Type="http://schemas.openxmlformats.org/officeDocument/2006/relationships/slideLayout" Target="../slideLayouts/slideLayout1.xml" /><Relationship Id="rId4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四角形 13"/>
          <p:cNvSpPr/>
          <p:nvPr/>
        </p:nvSpPr>
        <p:spPr>
          <a:xfrm>
            <a:off x="-132" y="2741130"/>
            <a:ext cx="6858132" cy="163587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anchor="ctr"/>
          <a:p>
            <a:pPr algn="l">
              <a:defRPr lang="ja-JP" altLang="en-US"/>
            </a:pPr>
            <a:r>
              <a:rPr lang="ja-JP" altLang="en-US" b="1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特別講演　</a:t>
            </a:r>
            <a:endParaRPr lang="ja-JP" altLang="en-US" b="1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b="1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「小規模事業者のためのＩＣＴ機器・</a:t>
            </a:r>
            <a:endParaRPr lang="ja-JP" altLang="en-US" b="1" strike="noStrik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　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介護ロボット導入支援セミナー</a:t>
            </a: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」</a:t>
            </a:r>
            <a:endParaRPr lang="ja-JP" altLang="en-US" b="1" strike="noStrik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b="1" strike="noStrik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ctr">
              <a:defRPr lang="ja-JP" altLang="en-US"/>
            </a:pP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講師：社会福祉法人善光会　研究員　谷　明紀　氏</a:t>
            </a:r>
            <a:endParaRPr lang="ja-JP" altLang="en-US" b="1" strike="noStrik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ctr">
              <a:defRPr lang="ja-JP" altLang="en-US"/>
            </a:pPr>
            <a:r>
              <a:rPr lang="ja-JP" altLang="en-US" b="1" strike="noStrik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　　　　　　　　　　　　　　　　　　伊丹谷　敦夫　氏</a:t>
            </a:r>
            <a:endParaRPr lang="ja-JP" altLang="en-US" b="1" strike="noStrik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</p:txBody>
      </p:sp>
      <p:sp>
        <p:nvSpPr>
          <p:cNvPr id="1110" name="図形 15"/>
          <p:cNvSpPr/>
          <p:nvPr/>
        </p:nvSpPr>
        <p:spPr>
          <a:xfrm>
            <a:off x="3943484" y="8526459"/>
            <a:ext cx="2771775" cy="1224280"/>
          </a:xfrm>
          <a:prstGeom prst="roundRect">
            <a:avLst>
              <a:gd name="adj" fmla="val 8125"/>
            </a:avLst>
          </a:prstGeom>
          <a:solidFill>
            <a:schemeClr val="bg1"/>
          </a:solidFill>
          <a:ln w="19050" cap="flat" cmpd="sng" algn="ctr">
            <a:solidFill>
              <a:srgbClr val="0070C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 anchorCtr="0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【お問合せ先】</a:t>
            </a:r>
            <a:endParaRPr lang="ja-JP" altLang="en-US" sz="120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高知県子ども・福祉政策部</a:t>
            </a:r>
            <a:endParaRPr lang="ja-JP" altLang="en-US" sz="120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長寿</a:t>
            </a: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社会課</a:t>
            </a: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　</a:t>
            </a: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企画</a:t>
            </a: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調整</a:t>
            </a: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担当</a:t>
            </a:r>
            <a:endParaRPr lang="ja-JP" altLang="en-US" sz="120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TEL:088-823-9630</a:t>
            </a:r>
            <a:endParaRPr lang="ja-JP" altLang="en-US" sz="120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FAX:088-823-9259</a:t>
            </a:r>
            <a:endParaRPr lang="ja-JP" altLang="en-US" sz="120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MAIL:</a:t>
            </a:r>
            <a:r>
              <a:rPr lang="ja-JP" altLang="en-US" sz="1200">
                <a:solidFill>
                  <a:schemeClr val="tx1"/>
                </a:solidFill>
                <a:latin typeface="メイリオ"/>
                <a:ea typeface="メイリオ"/>
              </a:rPr>
              <a:t>060201@ken.pref.kochi.lg.jp</a:t>
            </a:r>
            <a:endParaRPr lang="ja-JP" altLang="en-US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11" name="直線 18"/>
          <p:cNvSpPr/>
          <p:nvPr/>
        </p:nvSpPr>
        <p:spPr>
          <a:xfrm rot="18900000">
            <a:off x="1128334" y="6095756"/>
            <a:ext cx="4601202" cy="459980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2" name="四角形 341"/>
          <p:cNvSpPr/>
          <p:nvPr/>
        </p:nvSpPr>
        <p:spPr>
          <a:xfrm>
            <a:off x="10745" y="8526459"/>
            <a:ext cx="3775881" cy="1300851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400" b="1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＜個別相談会＞</a:t>
            </a:r>
            <a:endParaRPr lang="ja-JP" altLang="en-US" sz="1400" b="1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１０月には、ＩＣＴ機器や介護ロボットの導入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支援に関す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る介護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事業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所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向けの現地相談会を高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知市及び四万十市の２会場で開催いたします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の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で、併せて参加を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ご検討</a:t>
            </a: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ください。</a:t>
            </a:r>
            <a:endParaRPr lang="ja-JP" altLang="en-US" sz="1400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　</a:t>
            </a:r>
            <a:r>
              <a:rPr lang="ja-JP" altLang="en-US" sz="1400" u="sng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※詳細は追って県からご連絡いたします。</a:t>
            </a:r>
            <a:endParaRPr lang="ja-JP" altLang="en-US" u="sng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</p:txBody>
      </p:sp>
      <p:sp>
        <p:nvSpPr>
          <p:cNvPr id="1113" name="四角形 420"/>
          <p:cNvSpPr/>
          <p:nvPr/>
        </p:nvSpPr>
        <p:spPr>
          <a:xfrm>
            <a:off x="-132" y="201000"/>
            <a:ext cx="6858132" cy="158369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3200" b="1">
                <a:solidFill>
                  <a:schemeClr val="tx1"/>
                </a:solidFill>
                <a:latin typeface="Meiryo UI"/>
                <a:ea typeface="Meiryo UI"/>
                <a:cs typeface="+mn-lt"/>
              </a:rPr>
              <a:t>令和５年度ICT機器等導入</a:t>
            </a:r>
            <a:endParaRPr lang="ja-JP" altLang="en-US" sz="3200" b="1">
              <a:solidFill>
                <a:schemeClr val="tx1"/>
              </a:solidFill>
              <a:latin typeface="Meiryo UI"/>
              <a:ea typeface="Meiryo UI"/>
              <a:cs typeface="+mn-lt"/>
            </a:endParaRPr>
          </a:p>
          <a:p>
            <a:pPr algn="ctr">
              <a:defRPr lang="ja-JP" altLang="en-US"/>
            </a:pPr>
            <a:r>
              <a:rPr lang="ja-JP" altLang="en-US" sz="3200" b="1">
                <a:solidFill>
                  <a:schemeClr val="tx1"/>
                </a:solidFill>
                <a:latin typeface="Meiryo UI"/>
                <a:ea typeface="Meiryo UI"/>
                <a:cs typeface="+mn-lt"/>
              </a:rPr>
              <a:t>支援セミナー</a:t>
            </a:r>
            <a:r>
              <a:rPr lang="ja-JP" altLang="en-US" sz="3200" b="1">
                <a:solidFill>
                  <a:schemeClr val="tx1"/>
                </a:solidFill>
                <a:latin typeface="Meiryo UI"/>
                <a:ea typeface="Meiryo UI"/>
                <a:cs typeface="+mn-lt"/>
              </a:rPr>
              <a:t>開催のご案内</a:t>
            </a:r>
            <a:endParaRPr lang="ja-JP" altLang="en-US" sz="3200" b="1">
              <a:solidFill>
                <a:schemeClr val="tx1"/>
              </a:solidFill>
              <a:latin typeface="Meiryo UI"/>
              <a:ea typeface="Meiryo UI"/>
              <a:cs typeface="+mn-lt"/>
            </a:endParaRPr>
          </a:p>
        </p:txBody>
      </p:sp>
      <p:sp>
        <p:nvSpPr>
          <p:cNvPr id="1114" name="図形 16"/>
          <p:cNvSpPr/>
          <p:nvPr/>
        </p:nvSpPr>
        <p:spPr>
          <a:xfrm>
            <a:off x="81080" y="164905"/>
            <a:ext cx="2915920" cy="252095"/>
          </a:xfrm>
          <a:prstGeom prst="roundRect">
            <a:avLst/>
          </a:prstGeom>
          <a:ln w="12700" cap="flat" cmpd="sng" algn="ctr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anchor="ctr"/>
          <a:p>
            <a:pPr algn="ctr">
              <a:defRPr lang="ja-JP" altLang="en-US"/>
            </a:pPr>
            <a:r>
              <a:rPr lang="ja-JP" altLang="en-US" sz="1200" b="1">
                <a:latin typeface="Meiryo UI"/>
                <a:ea typeface="Meiryo UI"/>
              </a:rPr>
              <a:t>介 護 事 業 所 向 け</a:t>
            </a:r>
            <a:endParaRPr lang="ja-JP" altLang="en-US" b="1">
              <a:latin typeface="Meiryo UI"/>
              <a:ea typeface="Meiryo UI"/>
            </a:endParaRPr>
          </a:p>
        </p:txBody>
      </p:sp>
      <p:pic>
        <p:nvPicPr>
          <p:cNvPr id="1115" name="図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7000" y="633000"/>
            <a:ext cx="904875" cy="923925"/>
          </a:xfrm>
          <a:prstGeom prst="rect">
            <a:avLst/>
          </a:prstGeom>
        </p:spPr>
      </p:pic>
      <p:sp>
        <p:nvSpPr>
          <p:cNvPr id="1116" name="図形 20"/>
          <p:cNvSpPr/>
          <p:nvPr/>
        </p:nvSpPr>
        <p:spPr>
          <a:xfrm>
            <a:off x="5157000" y="57000"/>
            <a:ext cx="1272567" cy="457200"/>
          </a:xfrm>
          <a:prstGeom prst="wedgeEllipseCallout">
            <a:avLst>
              <a:gd name="adj1" fmla="val 16269"/>
              <a:gd name="adj2" fmla="val 74209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p>
            <a:pPr algn="ctr">
              <a:defRPr lang="ja-JP" altLang="en-US"/>
            </a:pPr>
            <a:r>
              <a:rPr lang="ja-JP" altLang="en-US" sz="1200" b="1">
                <a:solidFill>
                  <a:srgbClr val="000000"/>
                </a:solidFill>
                <a:latin typeface="Meiryo UI"/>
                <a:ea typeface="Meiryo UI"/>
              </a:rPr>
              <a:t>ＷＥＢ開催</a:t>
            </a:r>
            <a:endParaRPr lang="ja-JP" altLang="en-US" b="1">
              <a:solidFill>
                <a:srgbClr val="000000"/>
              </a:solidFill>
              <a:latin typeface="Meiryo UI"/>
              <a:ea typeface="Meiryo UI"/>
            </a:endParaRPr>
          </a:p>
        </p:txBody>
      </p:sp>
      <p:graphicFrame>
        <p:nvGraphicFramePr>
          <p:cNvPr id="1117" name="四角形 36"/>
          <p:cNvGraphicFramePr>
            <a:graphicFrameLocks noGrp="1"/>
          </p:cNvGraphicFramePr>
          <p:nvPr/>
        </p:nvGraphicFramePr>
        <p:xfrm>
          <a:off x="74850" y="4444324"/>
          <a:ext cx="6689028" cy="37486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78733"/>
                <a:gridCol w="5610295"/>
              </a:tblGrid>
              <a:tr h="603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開催日時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　令和５年９月２５日（月）１５：３０～１７：００</a:t>
                      </a:r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　（ｚｏｏｍでのＷＥＢ方式による開催）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4486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参加費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b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無料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b" anchorCtr="0"/>
                </a:tc>
              </a:tr>
              <a:tr h="22637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申込方法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【高知県電子申請サービスでのお申込み】</a:t>
                      </a:r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　ＱＲ</a:t>
                      </a:r>
                      <a:r>
                        <a:rPr kumimoji="1" lang="ja-JP" altLang="en-US" sz="1600" dirty="0"/>
                        <a:t>コード</a:t>
                      </a:r>
                      <a:r>
                        <a:rPr kumimoji="1" lang="ja-JP" altLang="en-US" sz="1600" dirty="0"/>
                        <a:t>又は</a:t>
                      </a:r>
                      <a:r>
                        <a:rPr kumimoji="1" lang="ja-JP" altLang="en-US" sz="1600" dirty="0"/>
                        <a:t>ＵＲＬ</a:t>
                      </a:r>
                      <a:r>
                        <a:rPr kumimoji="1" lang="ja-JP" altLang="en-US" sz="1600" dirty="0"/>
                        <a:t>から</a:t>
                      </a:r>
                      <a:r>
                        <a:rPr kumimoji="1" lang="ja-JP" altLang="en-US" sz="1600" dirty="0"/>
                        <a:t>高知県</a:t>
                      </a:r>
                      <a:r>
                        <a:rPr kumimoji="1" lang="ja-JP" altLang="en-US" sz="1600" dirty="0"/>
                        <a:t>電子</a:t>
                      </a:r>
                      <a:r>
                        <a:rPr kumimoji="1" lang="ja-JP" altLang="en-US" sz="1600" dirty="0"/>
                        <a:t>申請</a:t>
                      </a:r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　サービス</a:t>
                      </a:r>
                      <a:r>
                        <a:rPr kumimoji="1" lang="ja-JP" altLang="en-US" sz="1600" dirty="0"/>
                        <a:t>の</a:t>
                      </a:r>
                      <a:r>
                        <a:rPr kumimoji="1" lang="ja-JP" altLang="en-US" sz="1600" dirty="0"/>
                        <a:t>ページに</a:t>
                      </a:r>
                      <a:r>
                        <a:rPr kumimoji="1" lang="ja-JP" altLang="en-US" sz="1600" dirty="0"/>
                        <a:t>お進み</a:t>
                      </a:r>
                      <a:r>
                        <a:rPr kumimoji="1" lang="ja-JP" altLang="en-US" sz="1600" dirty="0"/>
                        <a:t>いただきお申込</a:t>
                      </a:r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　みください。</a:t>
                      </a:r>
                      <a:endParaRPr kumimoji="1" lang="ja-JP" altLang="en-US" sz="1600" dirty="0"/>
                    </a:p>
                    <a:p>
                      <a:endParaRPr kumimoji="1" lang="ja-JP" altLang="en-US" sz="1600" dirty="0"/>
                    </a:p>
                    <a:p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【電子メール又はＦＡＸでのお申込み】</a:t>
                      </a:r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　裏面の「参加申込票」に必要事項を記入のうえ、</a:t>
                      </a:r>
                      <a:endParaRPr kumimoji="1" lang="ja-JP" altLang="en-US" sz="1600" dirty="0"/>
                    </a:p>
                    <a:p>
                      <a:r>
                        <a:rPr kumimoji="1" lang="ja-JP" altLang="en-US" sz="1600" dirty="0"/>
                        <a:t>　電子メール又はＦＡＸで県にご提出ください。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4094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申込期限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b" anchorCtr="1"/>
                </a:tc>
                <a:tc>
                  <a:txBody>
                    <a:bodyPr/>
                    <a:lstStyle/>
                    <a:p>
                      <a:pPr/>
                      <a:r>
                        <a:rPr kumimoji="1" lang="ja-JP" altLang="en-US" sz="1600" dirty="0"/>
                        <a:t>　令和５年９月２２日（金）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b" anchorCtr="0"/>
                </a:tc>
              </a:tr>
            </a:tbl>
          </a:graphicData>
        </a:graphic>
      </p:graphicFrame>
      <p:sp>
        <p:nvSpPr>
          <p:cNvPr id="1118" name="図形 15"/>
          <p:cNvSpPr/>
          <p:nvPr/>
        </p:nvSpPr>
        <p:spPr>
          <a:xfrm>
            <a:off x="1197000" y="6536926"/>
            <a:ext cx="4392295" cy="257458"/>
          </a:xfrm>
          <a:prstGeom prst="homePlat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anchor="t" anchorCtr="0"/>
          <a:p>
            <a:pPr algn="l">
              <a:defRPr lang="ja-JP" altLang="en-US"/>
            </a:pPr>
            <a:r>
              <a:rPr lang="ja-JP" altLang="en-US" sz="1050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ja-JP" altLang="en-US" sz="1050">
                <a:solidFill>
                  <a:schemeClr val="tx1"/>
                </a:solidFill>
                <a:latin typeface="+mn-ea"/>
                <a:ea typeface="+mn-ea"/>
              </a:rPr>
              <a:t>https://apply.e-tumo.jp/pref-kochi-u/offer/offerList_detail?tempSeq=7453</a:t>
            </a:r>
            <a:endParaRPr lang="ja-JP" altLang="en-US" sz="110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119" name="四角形 23"/>
          <p:cNvSpPr/>
          <p:nvPr/>
        </p:nvSpPr>
        <p:spPr>
          <a:xfrm>
            <a:off x="-746" y="1569110"/>
            <a:ext cx="6840220" cy="1151890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44000" bIns="0" anchor="ctr"/>
          <a:p>
            <a:pPr algn="l">
              <a:defRPr lang="ja-JP" altLang="en-US"/>
            </a:pP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   介護事業所におけるＩＣＴ</a:t>
            </a: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機器の導入や生産性向上に関する</a:t>
            </a: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セミナーを</a:t>
            </a: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開催します。</a:t>
            </a:r>
            <a:endParaRPr lang="ja-JP" altLang="en-US" sz="1200" u="non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　訪問介護事業所や居宅介護支援事業所など、比較的小規模な事業所での導入事例等をご紹介　　</a:t>
            </a:r>
            <a:endParaRPr lang="ja-JP" altLang="en-US" sz="1200" b="1" u="non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させていただくセミナーとなっておりますが、他のサービス種別でも参考にしていただける</a:t>
            </a:r>
            <a:endParaRPr lang="ja-JP" altLang="en-US" sz="1200" b="1" u="non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200" b="1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内容となっております。</a:t>
            </a:r>
            <a:endParaRPr lang="ja-JP" altLang="en-US" sz="1200" b="1" u="non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　また、</a:t>
            </a: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講演後には質疑・応答の時間も準備しておりますので、サービス種別や事業所規模な　</a:t>
            </a:r>
            <a:endParaRPr lang="ja-JP" altLang="en-US" sz="1200" u="non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　</a:t>
            </a:r>
            <a:r>
              <a:rPr lang="ja-JP" altLang="en-US" sz="1200" u="none">
                <a:solidFill>
                  <a:schemeClr val="tx1"/>
                </a:solidFill>
                <a:latin typeface="メイリオ"/>
                <a:ea typeface="メイリオ"/>
                <a:cs typeface="+mn-lt"/>
              </a:rPr>
              <a:t>どに関わらず、お気軽にご参加ください。</a:t>
            </a:r>
            <a:endParaRPr lang="ja-JP" altLang="en-US" sz="1200" u="none">
              <a:solidFill>
                <a:schemeClr val="tx1"/>
              </a:solidFill>
              <a:latin typeface="メイリオ"/>
              <a:ea typeface="メイリオ"/>
              <a:cs typeface="+mn-lt"/>
            </a:endParaRPr>
          </a:p>
        </p:txBody>
      </p:sp>
      <p:pic>
        <p:nvPicPr>
          <p:cNvPr id="1120" name="図 28"/>
          <p:cNvPicPr>
            <a:picLocks noChangeAspect="1"/>
          </p:cNvPicPr>
          <p:nvPr/>
        </p:nvPicPr>
        <p:blipFill>
          <a:blip r:embed="rId2"/>
          <a:srcRect l="4544" t="5301"/>
          <a:stretch>
            <a:fillRect/>
          </a:stretch>
        </p:blipFill>
        <p:spPr>
          <a:xfrm>
            <a:off x="5625060" y="5789344"/>
            <a:ext cx="1043940" cy="10356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</p:bgPr>
    </p:bg>
    <p:spTree>
      <p:nvGrpSpPr>
        <p:cNvPr id="0" name=""/>
        <p:cNvGrpSpPr/>
        <p:nvPr/>
      </p:nvGrpSpPr>
      <p:grpSpPr/>
      <p:sp>
        <p:nvSpPr>
          <p:cNvPr id="1126" name="四角形 250"/>
          <p:cNvSpPr/>
          <p:nvPr/>
        </p:nvSpPr>
        <p:spPr>
          <a:xfrm>
            <a:off x="0" y="1518600"/>
            <a:ext cx="6840220" cy="91440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400">
                <a:solidFill>
                  <a:srgbClr val="000000"/>
                </a:solidFill>
              </a:rPr>
              <a:t>令和５年度ＩＣＴ機器等導入支援</a:t>
            </a:r>
            <a:r>
              <a:rPr lang="ja-JP" altLang="en-US" sz="2400">
                <a:solidFill>
                  <a:srgbClr val="000000"/>
                </a:solidFill>
              </a:rPr>
              <a:t>セミナー</a:t>
            </a:r>
            <a:endParaRPr lang="ja-JP" altLang="en-US" sz="2400">
              <a:solidFill>
                <a:srgbClr val="000000"/>
              </a:solidFill>
            </a:endParaRPr>
          </a:p>
          <a:p>
            <a:pPr algn="ctr">
              <a:defRPr lang="ja-JP" altLang="en-US"/>
            </a:pPr>
            <a:r>
              <a:rPr lang="ja-JP" altLang="en-US" sz="2400">
                <a:solidFill>
                  <a:srgbClr val="000000"/>
                </a:solidFill>
              </a:rPr>
              <a:t>参加申込書</a:t>
            </a:r>
            <a:endParaRPr lang="ja-JP" altLang="en-US" sz="2400">
              <a:solidFill>
                <a:srgbClr val="000000"/>
              </a:solidFill>
            </a:endParaRPr>
          </a:p>
        </p:txBody>
      </p:sp>
      <p:sp>
        <p:nvSpPr>
          <p:cNvPr id="1127" name="四角形 251"/>
          <p:cNvSpPr/>
          <p:nvPr/>
        </p:nvSpPr>
        <p:spPr>
          <a:xfrm>
            <a:off x="189000" y="201000"/>
            <a:ext cx="3672235" cy="91440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</a:rPr>
              <a:t>高知県長寿社会課　企画調整担当　行き</a:t>
            </a:r>
            <a:endParaRPr lang="ja-JP" altLang="en-US" sz="1400">
              <a:solidFill>
                <a:srgbClr val="000000"/>
              </a:solidFill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  <a:ea typeface="+mn-ea"/>
                <a:cs typeface="+mn-lt"/>
              </a:rPr>
              <a:t>（MAIL：</a:t>
            </a:r>
            <a:r>
              <a:rPr lang="ja-JP" altLang="en-US" sz="1400">
                <a:solidFill>
                  <a:schemeClr val="tx1"/>
                </a:solidFill>
                <a:latin typeface="+mn-ea"/>
                <a:ea typeface="+mn-ea"/>
                <a:cs typeface="+mn-lt"/>
              </a:rPr>
              <a:t>060201@ken.pref.kochi.lg.jp</a:t>
            </a:r>
            <a:r>
              <a:rPr lang="ja-JP" altLang="en-US" sz="1400">
                <a:solidFill>
                  <a:schemeClr val="tx1"/>
                </a:solidFill>
                <a:latin typeface="+mn-ea"/>
                <a:ea typeface="+mn-ea"/>
                <a:cs typeface="+mn-lt"/>
              </a:rPr>
              <a:t>）</a:t>
            </a:r>
            <a:endParaRPr lang="ja-JP" altLang="en-US" sz="1400">
              <a:solidFill>
                <a:schemeClr val="tx1"/>
              </a:solidFill>
              <a:latin typeface="+mn-ea"/>
              <a:ea typeface="+mn-ea"/>
              <a:cs typeface="+mn-lt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  <a:ea typeface="+mn-ea"/>
                <a:cs typeface="+mn-lt"/>
              </a:rPr>
              <a:t>（FAX：088-823-9259）</a:t>
            </a:r>
            <a:endParaRPr lang="ja-JP" altLang="en-US" sz="1400">
              <a:solidFill>
                <a:srgbClr val="000000"/>
              </a:solidFill>
              <a:latin typeface="+mn-ea"/>
              <a:ea typeface="+mn-ea"/>
              <a:cs typeface="+mn-lt"/>
            </a:endParaRPr>
          </a:p>
        </p:txBody>
      </p:sp>
      <p:graphicFrame>
        <p:nvGraphicFramePr>
          <p:cNvPr id="1128" name="四角形 252"/>
          <p:cNvGraphicFramePr>
            <a:graphicFrameLocks noGrp="1"/>
          </p:cNvGraphicFramePr>
          <p:nvPr/>
        </p:nvGraphicFramePr>
        <p:xfrm>
          <a:off x="441000" y="3009000"/>
          <a:ext cx="5870867" cy="248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858"/>
                <a:gridCol w="3554009"/>
              </a:tblGrid>
              <a:tr h="4968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法人名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8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事業所名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8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連絡担当者氏名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8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電話番号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8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メールアドレス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29" name="四角形 253"/>
          <p:cNvSpPr/>
          <p:nvPr/>
        </p:nvSpPr>
        <p:spPr>
          <a:xfrm>
            <a:off x="263326" y="5877498"/>
            <a:ext cx="6261293" cy="36158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※１　令和５年９月２２日までに電子メール又はＦＡＸにてご提出ください。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※２　県で申込内容の確認後、セミナー参加に必要なＵＲＬ等をお送りしますので、</a:t>
            </a:r>
            <a:endParaRPr lang="ja-JP" altLang="en-US" sz="1400" u="sng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　 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メール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アドレスに誤りがないよう必ず記載してください。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endParaRPr lang="ja-JP" altLang="en-US" sz="1400" u="sng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※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３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　参加申込票を提出したにもかかわらず、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９月２５日　10時までにＵＲＬ等を記</a:t>
            </a:r>
            <a:endParaRPr lang="ja-JP" altLang="en-US" sz="1400" u="sng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 u="none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 u="none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 u="none">
                <a:solidFill>
                  <a:srgbClr val="000000"/>
                </a:solidFill>
                <a:latin typeface="+mn-ea"/>
              </a:rPr>
              <a:t>　 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載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し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たメール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が県から届かない場合は、お手数ですが、下記担当までご連絡</a:t>
            </a:r>
            <a:endParaRPr lang="ja-JP" altLang="en-US" sz="1400" u="sng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 u="none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 u="none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 u="none">
                <a:solidFill>
                  <a:srgbClr val="000000"/>
                </a:solidFill>
                <a:latin typeface="+mn-ea"/>
              </a:rPr>
              <a:t>　 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く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だ</a:t>
            </a:r>
            <a:r>
              <a:rPr lang="ja-JP" altLang="en-US" sz="1400" u="sng">
                <a:solidFill>
                  <a:srgbClr val="000000"/>
                </a:solidFill>
                <a:latin typeface="+mn-ea"/>
              </a:rPr>
              <a:t>さい。</a:t>
            </a:r>
            <a:endParaRPr lang="ja-JP" altLang="en-US" sz="1400" u="sng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　　　 （連絡先）高知県長寿社会課　企画調整担当　吉村、前田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　　　　　　　　　TEL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：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088-823-9630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※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４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　参加申込票のデータは県のホームページに掲載しておりますので、参加申　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　 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込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票の作</a:t>
            </a:r>
            <a:r>
              <a:rPr lang="ja-JP" altLang="en-US" sz="1400">
                <a:solidFill>
                  <a:srgbClr val="000000"/>
                </a:solidFill>
                <a:latin typeface="+mn-ea"/>
              </a:rPr>
              <a:t>成時にご活用ください。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　　　 （ホームページＵＲＬ）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  <a:p>
            <a:pPr algn="l">
              <a:defRPr lang="ja-JP" altLang="en-US"/>
            </a:pPr>
            <a:r>
              <a:rPr lang="ja-JP" altLang="en-US" sz="1400">
                <a:solidFill>
                  <a:srgbClr val="000000"/>
                </a:solidFill>
                <a:latin typeface="+mn-ea"/>
              </a:rPr>
              <a:t>　　　　　http://www.pref.kochi.lg.jp/soshiki/060201/2023090100113.html</a:t>
            </a:r>
            <a:endParaRPr lang="ja-JP" altLang="en-US" sz="140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サービス">
  <a:themeElements>
    <a:clrScheme name="サービス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サービ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サービス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4.1.2</AppVersion>
  <PresentationFormat>ユーザー設定</PresentationFormat>
  <Slides>2</Slides>
  <Notes>2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449043</dc:creator>
  <cp:lastModifiedBy>449043</cp:lastModifiedBy>
  <dcterms:created xsi:type="dcterms:W3CDTF">2022-10-13T07:05:45Z</dcterms:created>
  <dcterms:modified xsi:type="dcterms:W3CDTF">2023-09-03T23:34:23Z</dcterms:modified>
  <cp:revision>25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