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56" r:id="rId2"/>
  </p:sldMasterIdLst>
  <p:notesMasterIdLst>
    <p:notesMasterId r:id="rId3"/>
  </p:notesMasterIdLst>
  <p:sldIdLst>
    <p:sldId id="313" r:id="rId4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F8FAAC"/>
    <a:srgbClr val="FFFFCC"/>
    <a:srgbClr val="FFFFFF"/>
    <a:srgbClr val="3174C5"/>
    <a:srgbClr val="F9B073"/>
    <a:srgbClr val="D4E2B8"/>
    <a:srgbClr val="ECE2D4"/>
    <a:srgbClr val="DEE3CF"/>
    <a:srgbClr val="EFF2CE"/>
  </p:clrMru>
  <p:extLs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rgbClr val="00000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rgbClr val="00000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rgbClr val="00000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rgbClr val="00000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rgbClr val="00000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淡色スタイル 1 - アクセント 5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スタイル (淡色)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32"/>
    <p:restoredTop sz="99165" autoAdjust="0"/>
  </p:normalViewPr>
  <p:slideViewPr>
    <p:cSldViewPr>
      <p:cViewPr varScale="0">
        <p:scale>
          <a:sx n="96" d="100"/>
          <a:sy n="96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6" d="100"/>
        <a:sy n="9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10" y="-84"/>
      </p:cViewPr>
      <p:guideLst>
        <p:guide orient="horz" pos="3130"/>
        <p:guide pos="2144"/>
      </p:guideLst>
    </p:cSldViewPr>
  </p:notesViewPr>
  <p:gridSpacing cx="73736200" cy="7373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1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08979E5-6F9B-48E5-9A11-16B623DD5C6E}" type="datetimeFigureOut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102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1103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1104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5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70127C9-1FCC-4091-8C8E-7000E9C1EEB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7BB53B-0F11-4FAD-8B72-73A0CA1DB75E}" type="slidenum">
              <a:rPr lang="en-US" altLang="ja-JP" smtClean="0">
                <a:latin typeface="Times New Roman" pitchFamily="18" charset="0"/>
                <a:ea typeface="ＭＳ Ｐゴシック" charset="-128"/>
              </a:rPr>
              <a:pPr/>
              <a:t>0</a:t>
            </a:fld>
            <a:endParaRPr lang="en-US" altLang="ja-JP" smtClean="0"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11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41E85-62EE-4A56-A067-1E1A3788A0CD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CC25A-EDC5-448A-905F-FDB8C7F15CED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DF76F-9C25-470D-A774-8D4F6882FE9F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289E6-1FE4-4015-9F2E-D6DDF1704C03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1B5E9-4A3E-420F-9479-09423FAD29E0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1BE3F-EB04-4C24-8846-066CA9C9CDBE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30FD8-466B-4D54-A843-0BD8DD497E41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2C339-7270-401E-A15A-6840FAC95AC2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0F306-798F-4BE8-9234-5C21145CFEC8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5A9D5-4401-42FD-B030-10D20B22726D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95989-6BA1-45CA-802F-A2D50C793B88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5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762EF-9E8E-4C97-999B-F2E43BED91AD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61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A322F-4BA5-4523-99C7-9A78802EA05E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62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3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179CF-345B-4FA2-BA0F-A6806258BDF3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6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9ACE9-8AE1-4A50-8B84-1DFB5DBC7E55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6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8073E-0800-4619-BF31-BF20CC00D51F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1D403-7D8A-4621-897F-75BF40F399C8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7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F47FA-8E89-469B-B70B-E5962D3855FF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7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9E5D2-7876-4E67-BC71-2B1EB3AD0135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7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AD146-C83D-49DF-97E0-A209075D671F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8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451FE-0F8C-48C1-AB54-D7FC1800182C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8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38C18-4562-4B41-B1D4-37D24FF2A74F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23B4611-4C19-4460-A14D-FBA80EBD198A}" type="datetime1">
              <a:rPr lang="ja-JP" altLang="en-US"/>
              <a:pPr>
                <a:defRPr/>
              </a:pPr>
              <a:t>2017/5/19</a:t>
            </a:fld>
            <a:endParaRPr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4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73881A0-7A60-4E02-9793-EB94A22AC545}" type="slidenum">
              <a:rPr lang="ja-JP" altLang="en-US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AutoShape 116"/>
          <p:cNvSpPr>
            <a:spLocks noChangeArrowheads="1"/>
          </p:cNvSpPr>
          <p:nvPr/>
        </p:nvSpPr>
        <p:spPr>
          <a:xfrm>
            <a:off x="43669" y="1492120"/>
            <a:ext cx="9005163" cy="641871"/>
          </a:xfrm>
          <a:prstGeom prst="rightArrow">
            <a:avLst>
              <a:gd name="adj1" fmla="val 69620"/>
              <a:gd name="adj2" fmla="val 24125"/>
            </a:avLst>
          </a:prstGeom>
          <a:gradFill rotWithShape="0">
            <a:gsLst>
              <a:gs pos="0">
                <a:srgbClr val="FFFFFF"/>
              </a:gs>
              <a:gs pos="100000">
                <a:srgbClr val="FFCC99"/>
              </a:gs>
            </a:gsLst>
            <a:lin ang="0" scaled="1"/>
            <a:tileRect/>
          </a:gra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fontAlgn="base"/>
            <a:endParaRPr lang="ja-JP" altLang="ja-JP" sz="1800" b="1">
              <a:latin typeface="Arial" charset="0"/>
              <a:ea typeface="ＭＳ ゴシック" pitchFamily="49" charset="-128"/>
            </a:endParaRPr>
          </a:p>
        </p:txBody>
      </p:sp>
      <p:sp>
        <p:nvSpPr>
          <p:cNvPr id="1108" name="AutoShape 59"/>
          <p:cNvSpPr>
            <a:spLocks noChangeArrowheads="1"/>
          </p:cNvSpPr>
          <p:nvPr/>
        </p:nvSpPr>
        <p:spPr>
          <a:xfrm>
            <a:off x="919724" y="2803969"/>
            <a:ext cx="1126934" cy="553031"/>
          </a:xfrm>
          <a:prstGeom prst="rightArrow">
            <a:avLst>
              <a:gd name="adj1" fmla="val 78261"/>
              <a:gd name="adj2" fmla="val 25000"/>
            </a:avLst>
          </a:prstGeom>
          <a:solidFill>
            <a:srgbClr val="F8FAA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algn="ctr" fontAlgn="base"/>
            <a:r>
              <a:rPr lang="ja-JP" altLang="en-US" sz="1100" b="1" dirty="0">
                <a:latin typeface="游ゴシック"/>
                <a:ea typeface="游ゴシック"/>
              </a:rPr>
              <a:t>　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第１期</a:t>
            </a:r>
            <a:endParaRPr lang="ja-JP" altLang="en-US" sz="1050" b="1" dirty="0">
              <a:latin typeface="游ゴシック"/>
              <a:ea typeface="游ゴシック"/>
            </a:endParaRPr>
          </a:p>
          <a:p>
            <a:pPr algn="ctr"/>
            <a:r>
              <a:rPr lang="ja-JP" altLang="en-US" sz="1050" b="1" dirty="0">
                <a:latin typeface="游ゴシック"/>
                <a:ea typeface="游ゴシック"/>
              </a:rPr>
              <a:t>　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（</a:t>
            </a:r>
            <a:r>
              <a:rPr lang="en-US" altLang="ja-JP" sz="1050" b="1" dirty="0" smtClean="0">
                <a:latin typeface="游ゴシック"/>
                <a:ea typeface="游ゴシック"/>
              </a:rPr>
              <a:t>H18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～</a:t>
            </a:r>
            <a:r>
              <a:rPr lang="en-US" altLang="ja-JP" sz="1050" b="1" dirty="0" smtClean="0">
                <a:latin typeface="游ゴシック"/>
                <a:ea typeface="游ゴシック"/>
              </a:rPr>
              <a:t>H20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年度</a:t>
            </a:r>
            <a:r>
              <a:rPr lang="ja-JP" altLang="en-US" sz="1100" b="1" dirty="0" smtClean="0">
                <a:latin typeface="游ゴシック"/>
                <a:ea typeface="游ゴシック"/>
              </a:rPr>
              <a:t>）</a:t>
            </a:r>
            <a:endParaRPr>
              <a:latin typeface="游ゴシック"/>
              <a:ea typeface="游ゴシック"/>
            </a:endParaRPr>
          </a:p>
        </p:txBody>
      </p:sp>
      <p:sp>
        <p:nvSpPr>
          <p:cNvPr id="1109" name="Text Box 117"/>
          <p:cNvSpPr txBox="1">
            <a:spLocks noChangeArrowheads="1"/>
          </p:cNvSpPr>
          <p:nvPr/>
        </p:nvSpPr>
        <p:spPr>
          <a:xfrm>
            <a:off x="3851736" y="1600228"/>
            <a:ext cx="2376264" cy="460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/>
            <a:r>
              <a:rPr lang="ja-JP" altLang="en-US" sz="1200" b="1" dirty="0" smtClean="0">
                <a:latin typeface="游ゴシック"/>
                <a:ea typeface="游ゴシック"/>
              </a:rPr>
              <a:t>第２期障害者計画</a:t>
            </a:r>
            <a:endParaRPr lang="ja-JP" altLang="en-US" sz="1200" b="1" dirty="0" smtClean="0">
              <a:latin typeface="游ゴシック"/>
              <a:ea typeface="游ゴシック"/>
            </a:endParaRPr>
          </a:p>
          <a:p>
            <a:pPr algn="ctr" fontAlgn="base"/>
            <a:r>
              <a:rPr lang="ja-JP" altLang="en-US" sz="1200" b="1" dirty="0" smtClean="0">
                <a:latin typeface="游ゴシック"/>
                <a:ea typeface="游ゴシック"/>
              </a:rPr>
              <a:t>（</a:t>
            </a:r>
            <a:r>
              <a:rPr lang="en-US" altLang="ja-JP" sz="1200" b="1" dirty="0" smtClean="0">
                <a:latin typeface="游ゴシック"/>
                <a:ea typeface="游ゴシック"/>
              </a:rPr>
              <a:t>H25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～R</a:t>
            </a:r>
            <a:r>
              <a:rPr lang="en-US" altLang="ja-JP" sz="1200" b="1" dirty="0" smtClean="0">
                <a:latin typeface="游ゴシック"/>
                <a:ea typeface="游ゴシック"/>
              </a:rPr>
              <a:t>4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年度）</a:t>
            </a:r>
            <a:endParaRPr lang="ja-JP" altLang="en-US" sz="1200" b="1" dirty="0" smtClean="0">
              <a:latin typeface="游ゴシック"/>
              <a:ea typeface="游ゴシック"/>
            </a:endParaRPr>
          </a:p>
        </p:txBody>
      </p:sp>
      <p:sp>
        <p:nvSpPr>
          <p:cNvPr id="1110" name="Text Box 63"/>
          <p:cNvSpPr txBox="1">
            <a:spLocks noChangeArrowheads="1"/>
          </p:cNvSpPr>
          <p:nvPr/>
        </p:nvSpPr>
        <p:spPr>
          <a:xfrm>
            <a:off x="-115886" y="2199218"/>
            <a:ext cx="2071702" cy="522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/>
            <a:r>
              <a:rPr lang="ja-JP" altLang="en-US" sz="1600" b="1" u="sng" dirty="0" smtClean="0">
                <a:latin typeface="游ゴシック"/>
                <a:ea typeface="游ゴシック"/>
              </a:rPr>
              <a:t>障害福祉計画</a:t>
            </a:r>
            <a:endParaRPr lang="ja-JP" altLang="en-US" sz="1600" b="1" u="sng" dirty="0">
              <a:latin typeface="游ゴシック"/>
              <a:ea typeface="游ゴシック"/>
            </a:endParaRPr>
          </a:p>
          <a:p>
            <a:pPr algn="ctr" fontAlgn="base"/>
            <a:r>
              <a:rPr lang="ja-JP" altLang="en-US" sz="1200" b="0" dirty="0">
                <a:latin typeface="游ゴシック"/>
                <a:ea typeface="游ゴシック"/>
              </a:rPr>
              <a:t>＜</a:t>
            </a:r>
            <a:r>
              <a:rPr lang="ja-JP" altLang="en-US" sz="1200" b="0" dirty="0" smtClean="0">
                <a:latin typeface="游ゴシック"/>
                <a:ea typeface="游ゴシック"/>
              </a:rPr>
              <a:t>障害者総合支援法＞</a:t>
            </a:r>
            <a:endParaRPr lang="ja-JP" altLang="en-US" sz="1200" b="0" dirty="0">
              <a:latin typeface="游ゴシック"/>
              <a:ea typeface="游ゴシック"/>
            </a:endParaRPr>
          </a:p>
        </p:txBody>
      </p:sp>
      <p:sp>
        <p:nvSpPr>
          <p:cNvPr id="1111" name="Text Box 62"/>
          <p:cNvSpPr txBox="1">
            <a:spLocks noChangeArrowheads="1"/>
          </p:cNvSpPr>
          <p:nvPr/>
        </p:nvSpPr>
        <p:spPr>
          <a:xfrm>
            <a:off x="1530208" y="2262955"/>
            <a:ext cx="3539838" cy="429994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/>
            <a:r>
              <a:rPr lang="ja-JP" altLang="en-US" sz="1000" dirty="0">
                <a:latin typeface="游ゴシック"/>
                <a:ea typeface="游ゴシック"/>
              </a:rPr>
              <a:t>　</a:t>
            </a:r>
            <a:r>
              <a:rPr lang="ja-JP" altLang="en-US" sz="1100" dirty="0" smtClean="0">
                <a:latin typeface="游ゴシック"/>
                <a:ea typeface="游ゴシック"/>
              </a:rPr>
              <a:t>障害福祉サービス等の提供体制の確保に</a:t>
            </a:r>
            <a:r>
              <a:rPr lang="ja-JP" altLang="en-US" sz="1100" dirty="0" smtClean="0">
                <a:latin typeface="游ゴシック"/>
                <a:ea typeface="游ゴシック"/>
              </a:rPr>
              <a:t>関する</a:t>
            </a:r>
            <a:endParaRPr lang="ja-JP" altLang="en-US" sz="1100" dirty="0">
              <a:latin typeface="游ゴシック"/>
              <a:ea typeface="游ゴシック"/>
            </a:endParaRPr>
          </a:p>
          <a:p>
            <a:pPr fontAlgn="base"/>
            <a:r>
              <a:rPr lang="ja-JP" altLang="en-US" sz="1100" dirty="0" smtClean="0">
                <a:latin typeface="游ゴシック"/>
                <a:ea typeface="游ゴシック"/>
              </a:rPr>
              <a:t>　</a:t>
            </a:r>
            <a:r>
              <a:rPr lang="ja-JP" altLang="en-US" sz="1100" dirty="0" smtClean="0">
                <a:latin typeface="游ゴシック"/>
                <a:ea typeface="游ゴシック"/>
              </a:rPr>
              <a:t>計画</a:t>
            </a:r>
            <a:r>
              <a:rPr lang="ja-JP" altLang="en-US" sz="1100" dirty="0" smtClean="0">
                <a:latin typeface="游ゴシック"/>
                <a:ea typeface="游ゴシック"/>
              </a:rPr>
              <a:t>（サービスの見込量や数値目標の設定）</a:t>
            </a:r>
            <a:endParaRPr lang="ja-JP" altLang="en-US" sz="1100" dirty="0" smtClean="0">
              <a:latin typeface="游ゴシック"/>
              <a:ea typeface="游ゴシック"/>
            </a:endParaRPr>
          </a:p>
        </p:txBody>
      </p:sp>
      <p:sp>
        <p:nvSpPr>
          <p:cNvPr id="1112" name="Rectangle 1026"/>
          <p:cNvSpPr txBox="1">
            <a:spLocks noChangeArrowheads="1"/>
          </p:cNvSpPr>
          <p:nvPr/>
        </p:nvSpPr>
        <p:spPr>
          <a:xfrm>
            <a:off x="-25749" y="119002"/>
            <a:ext cx="91440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dbl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/>
                <a:ea typeface="游ゴシック"/>
                <a:cs typeface="+mj-cs"/>
              </a:rPr>
              <a:t>第</a:t>
            </a:r>
            <a:r>
              <a:rPr kumimoji="1" lang="ja-JP" altLang="en-US" sz="2000" b="1" i="0" u="dbl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/>
                <a:ea typeface="游ゴシック"/>
                <a:cs typeface="+mj-cs"/>
              </a:rPr>
              <a:t>７</a:t>
            </a:r>
            <a:r>
              <a:rPr kumimoji="1" lang="ja-JP" altLang="en-US" sz="2000" b="1" i="0" u="dbl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/>
                <a:ea typeface="游ゴシック"/>
                <a:cs typeface="+mj-cs"/>
              </a:rPr>
              <a:t>期高知県障害福祉計画・第</a:t>
            </a:r>
            <a:r>
              <a:rPr kumimoji="1" lang="ja-JP" altLang="en-US" sz="2000" b="1" i="0" u="dbl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/>
                <a:ea typeface="游ゴシック"/>
                <a:cs typeface="+mj-cs"/>
              </a:rPr>
              <a:t>３</a:t>
            </a:r>
            <a:r>
              <a:rPr kumimoji="1" lang="ja-JP" altLang="en-US" sz="2000" b="1" i="0" u="dbl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/>
                <a:ea typeface="游ゴシック"/>
                <a:cs typeface="+mj-cs"/>
              </a:rPr>
              <a:t>期</a:t>
            </a:r>
            <a:r>
              <a:rPr kumimoji="1" lang="ja-JP" altLang="en-US" sz="2000" b="1" i="0" u="dbl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/>
                <a:ea typeface="游ゴシック"/>
                <a:cs typeface="+mj-cs"/>
              </a:rPr>
              <a:t>障害児福祉計画の策定</a:t>
            </a:r>
            <a:r>
              <a:rPr lang="ja-JP" altLang="en-US" sz="2000" b="1" u="dbl" dirty="0" smtClean="0">
                <a:latin typeface="游ゴシック"/>
                <a:ea typeface="游ゴシック"/>
                <a:cs typeface="+mj-cs"/>
              </a:rPr>
              <a:t>について</a:t>
            </a:r>
            <a:endParaRPr kumimoji="1" lang="ja-JP" altLang="en-US" sz="2000" b="1" i="0" u="dbl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/>
              <a:ea typeface="游ゴシック"/>
              <a:cs typeface="+mj-cs"/>
            </a:endParaRPr>
          </a:p>
        </p:txBody>
      </p:sp>
      <p:sp>
        <p:nvSpPr>
          <p:cNvPr id="1113" name="対角する 2 つの角を丸めた四角形 24"/>
          <p:cNvSpPr/>
          <p:nvPr/>
        </p:nvSpPr>
        <p:spPr>
          <a:xfrm>
            <a:off x="0" y="761944"/>
            <a:ext cx="3852000" cy="291056"/>
          </a:xfrm>
          <a:prstGeom prst="round2DiagRect">
            <a:avLst/>
          </a:prstGeom>
          <a:solidFill>
            <a:schemeClr val="dk1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b="1" dirty="0" smtClean="0">
                <a:latin typeface="游ゴシック"/>
                <a:ea typeface="游ゴシック"/>
              </a:rPr>
              <a:t>　 </a:t>
            </a:r>
            <a:r>
              <a:rPr lang="ja-JP" altLang="en-US" sz="160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計画の位置づけと趣旨等</a:t>
            </a:r>
            <a:endParaRPr lang="ja-JP" altLang="en-US" sz="1600" b="1" dirty="0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1114" name="角丸四角形 36"/>
          <p:cNvSpPr/>
          <p:nvPr/>
        </p:nvSpPr>
        <p:spPr>
          <a:xfrm>
            <a:off x="43933" y="3354600"/>
            <a:ext cx="1708608" cy="362400"/>
          </a:xfrm>
          <a:prstGeom prst="roundRect">
            <a:avLst/>
          </a:prstGeom>
          <a:solidFill>
            <a:srgbClr val="CAF0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ja-JP" altLang="en-US" sz="1400" b="1" dirty="0" smtClean="0">
                <a:latin typeface="游ゴシック"/>
                <a:ea typeface="游ゴシック"/>
              </a:rPr>
              <a:t>策定の趣旨</a:t>
            </a:r>
            <a:endParaRPr lang="ja-JP" altLang="en-US" sz="1400" b="1" dirty="0">
              <a:latin typeface="游ゴシック"/>
              <a:ea typeface="游ゴシック"/>
            </a:endParaRPr>
          </a:p>
        </p:txBody>
      </p:sp>
      <p:sp>
        <p:nvSpPr>
          <p:cNvPr id="1115" name="正方形/長方形 37"/>
          <p:cNvSpPr/>
          <p:nvPr/>
        </p:nvSpPr>
        <p:spPr>
          <a:xfrm>
            <a:off x="1777407" y="3371595"/>
            <a:ext cx="7190477" cy="334523"/>
          </a:xfrm>
          <a:prstGeom prst="rect">
            <a:avLst/>
          </a:prstGeom>
          <a:solidFill>
            <a:srgbClr val="FFFFFF"/>
          </a:solidFill>
          <a:ln w="3175">
            <a:noFill/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l">
              <a:defRPr/>
            </a:pPr>
            <a:r>
              <a:rPr lang="ja-JP" altLang="en-US" sz="1200" b="1" dirty="0" smtClean="0">
                <a:solidFill>
                  <a:schemeClr val="tx1"/>
                </a:solidFill>
                <a:latin typeface="游ゴシック"/>
                <a:ea typeface="游ゴシック"/>
              </a:rPr>
              <a:t>障害のある人にとって必要な障害福祉サービス等の提供体制を計画的に整備することを目的に策定</a:t>
            </a:r>
            <a:endParaRPr lang="ja-JP" altLang="en-US" sz="1200" b="1" dirty="0">
              <a:solidFill>
                <a:schemeClr val="tx1"/>
              </a:solidFill>
              <a:latin typeface="游ゴシック"/>
              <a:ea typeface="游ゴシック"/>
            </a:endParaRPr>
          </a:p>
        </p:txBody>
      </p:sp>
      <p:sp>
        <p:nvSpPr>
          <p:cNvPr id="1116" name="Text Box 59"/>
          <p:cNvSpPr txBox="1">
            <a:spLocks noChangeArrowheads="1"/>
          </p:cNvSpPr>
          <p:nvPr/>
        </p:nvSpPr>
        <p:spPr>
          <a:xfrm>
            <a:off x="-267875" y="1073644"/>
            <a:ext cx="2071702" cy="49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/>
            <a:r>
              <a:rPr lang="ja-JP" altLang="en-US" sz="1400" b="1" dirty="0" smtClean="0">
                <a:latin typeface="游ゴシック"/>
                <a:ea typeface="游ゴシック"/>
              </a:rPr>
              <a:t>障害者計画</a:t>
            </a:r>
            <a:endParaRPr lang="ja-JP" altLang="en-US" sz="1400" b="1" dirty="0">
              <a:latin typeface="游ゴシック"/>
              <a:ea typeface="游ゴシック"/>
            </a:endParaRPr>
          </a:p>
          <a:p>
            <a:pPr algn="ctr" fontAlgn="base"/>
            <a:r>
              <a:rPr lang="ja-JP" altLang="en-US" sz="1200" b="0" dirty="0">
                <a:latin typeface="游ゴシック"/>
                <a:ea typeface="游ゴシック"/>
              </a:rPr>
              <a:t>＜</a:t>
            </a:r>
            <a:r>
              <a:rPr lang="ja-JP" altLang="en-US" sz="1200" b="0" dirty="0" smtClean="0">
                <a:latin typeface="游ゴシック"/>
                <a:ea typeface="游ゴシック"/>
              </a:rPr>
              <a:t>障害者基本法＞</a:t>
            </a:r>
            <a:endParaRPr lang="ja-JP" altLang="en-US" sz="1200" b="0" dirty="0">
              <a:latin typeface="游ゴシック"/>
              <a:ea typeface="游ゴシック"/>
            </a:endParaRPr>
          </a:p>
        </p:txBody>
      </p:sp>
      <p:sp>
        <p:nvSpPr>
          <p:cNvPr id="1117" name="Text Box 60"/>
          <p:cNvSpPr txBox="1">
            <a:spLocks noChangeArrowheads="1"/>
          </p:cNvSpPr>
          <p:nvPr/>
        </p:nvSpPr>
        <p:spPr>
          <a:xfrm>
            <a:off x="1526998" y="1129986"/>
            <a:ext cx="4143404" cy="429994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/>
            <a:r>
              <a:rPr lang="ja-JP" altLang="en-US" sz="1100" dirty="0" smtClean="0">
                <a:latin typeface="游ゴシック"/>
                <a:ea typeface="游ゴシック"/>
              </a:rPr>
              <a:t>障害</a:t>
            </a:r>
            <a:r>
              <a:rPr lang="ja-JP" altLang="en-US" sz="1100" dirty="0">
                <a:latin typeface="游ゴシック"/>
                <a:ea typeface="游ゴシック"/>
              </a:rPr>
              <a:t>のある人に対する取組みの基本的方向を</a:t>
            </a:r>
            <a:r>
              <a:rPr lang="ja-JP" altLang="en-US" sz="1100" dirty="0" smtClean="0">
                <a:latin typeface="游ゴシック"/>
                <a:ea typeface="游ゴシック"/>
              </a:rPr>
              <a:t>示す県</a:t>
            </a:r>
            <a:r>
              <a:rPr lang="ja-JP" altLang="en-US" sz="1100" dirty="0">
                <a:latin typeface="游ゴシック"/>
                <a:ea typeface="游ゴシック"/>
              </a:rPr>
              <a:t>行政の指針</a:t>
            </a:r>
            <a:endParaRPr sz="1100">
              <a:latin typeface="游ゴシック"/>
              <a:ea typeface="游ゴシック"/>
            </a:endParaRPr>
          </a:p>
          <a:p>
            <a:pPr fontAlgn="base"/>
            <a:r>
              <a:rPr lang="ja-JP" altLang="en-US" sz="1100" dirty="0" smtClean="0">
                <a:latin typeface="游ゴシック"/>
                <a:ea typeface="游ゴシック"/>
              </a:rPr>
              <a:t>すべて</a:t>
            </a:r>
            <a:r>
              <a:rPr lang="ja-JP" altLang="en-US" sz="1100" dirty="0">
                <a:latin typeface="游ゴシック"/>
                <a:ea typeface="游ゴシック"/>
              </a:rPr>
              <a:t>の県民の自主的・主体的な行動のための目標、指針</a:t>
            </a:r>
            <a:endParaRPr lang="ja-JP" altLang="en-US" sz="1100" dirty="0">
              <a:latin typeface="游ゴシック"/>
              <a:ea typeface="游ゴシック"/>
            </a:endParaRPr>
          </a:p>
        </p:txBody>
      </p:sp>
      <p:sp>
        <p:nvSpPr>
          <p:cNvPr id="1118" name="Text Box 62"/>
          <p:cNvSpPr txBox="1">
            <a:spLocks noChangeArrowheads="1"/>
          </p:cNvSpPr>
          <p:nvPr/>
        </p:nvSpPr>
        <p:spPr>
          <a:xfrm>
            <a:off x="4547039" y="2200541"/>
            <a:ext cx="2071702" cy="522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/>
            <a:r>
              <a:rPr lang="ja-JP" altLang="en-US" sz="1600" b="1" u="sng" dirty="0" smtClean="0">
                <a:latin typeface="游ゴシック"/>
                <a:ea typeface="游ゴシック"/>
              </a:rPr>
              <a:t>障害児福祉計画</a:t>
            </a:r>
            <a:endParaRPr lang="ja-JP" altLang="en-US" sz="1600" b="1" u="sng" dirty="0">
              <a:latin typeface="游ゴシック"/>
              <a:ea typeface="游ゴシック"/>
            </a:endParaRPr>
          </a:p>
          <a:p>
            <a:pPr algn="ctr" fontAlgn="base"/>
            <a:r>
              <a:rPr lang="ja-JP" altLang="en-US" sz="1200" b="0" dirty="0">
                <a:latin typeface="游ゴシック"/>
                <a:ea typeface="游ゴシック"/>
              </a:rPr>
              <a:t>＜児童福祉</a:t>
            </a:r>
            <a:r>
              <a:rPr lang="ja-JP" altLang="en-US" sz="1200" b="0" dirty="0" smtClean="0">
                <a:latin typeface="游ゴシック"/>
                <a:ea typeface="游ゴシック"/>
              </a:rPr>
              <a:t>法＞</a:t>
            </a:r>
            <a:endParaRPr lang="ja-JP" altLang="en-US" sz="1200" b="0" dirty="0">
              <a:latin typeface="游ゴシック"/>
              <a:ea typeface="游ゴシック"/>
            </a:endParaRPr>
          </a:p>
        </p:txBody>
      </p:sp>
      <p:sp>
        <p:nvSpPr>
          <p:cNvPr id="1119" name="Text Box 63"/>
          <p:cNvSpPr txBox="1">
            <a:spLocks noChangeArrowheads="1"/>
          </p:cNvSpPr>
          <p:nvPr/>
        </p:nvSpPr>
        <p:spPr>
          <a:xfrm>
            <a:off x="6260596" y="2189501"/>
            <a:ext cx="4143404" cy="599271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/>
            <a:r>
              <a:rPr lang="ja-JP" altLang="en-US" sz="1000" dirty="0">
                <a:latin typeface="游ゴシック"/>
                <a:ea typeface="游ゴシック"/>
              </a:rPr>
              <a:t>　</a:t>
            </a:r>
            <a:r>
              <a:rPr lang="ja-JP" altLang="en-US" sz="1100" dirty="0">
                <a:latin typeface="游ゴシック"/>
                <a:ea typeface="游ゴシック"/>
              </a:rPr>
              <a:t>障害児通所支援等の提供体制の確保や</a:t>
            </a:r>
            <a:endParaRPr lang="en-US" altLang="ja-JP" sz="1100" dirty="0" smtClean="0">
              <a:latin typeface="游ゴシック"/>
              <a:ea typeface="游ゴシック"/>
            </a:endParaRPr>
          </a:p>
          <a:p>
            <a:pPr fontAlgn="base"/>
            <a:r>
              <a:rPr lang="ja-JP" altLang="en-US" sz="1100" dirty="0">
                <a:latin typeface="游ゴシック"/>
                <a:ea typeface="游ゴシック"/>
              </a:rPr>
              <a:t> </a:t>
            </a:r>
            <a:r>
              <a:rPr lang="ja-JP" altLang="en-US" sz="1100" dirty="0">
                <a:latin typeface="游ゴシック"/>
                <a:ea typeface="游ゴシック"/>
              </a:rPr>
              <a:t> </a:t>
            </a:r>
            <a:r>
              <a:rPr lang="ja-JP" altLang="en-US" sz="1100" dirty="0">
                <a:latin typeface="游ゴシック"/>
                <a:ea typeface="游ゴシック"/>
              </a:rPr>
              <a:t> </a:t>
            </a:r>
            <a:r>
              <a:rPr lang="ja-JP" altLang="en-US" sz="1100" dirty="0">
                <a:latin typeface="游ゴシック"/>
                <a:ea typeface="游ゴシック"/>
              </a:rPr>
              <a:t>円滑な実施に関する計画</a:t>
            </a:r>
            <a:endParaRPr lang="ja-JP" altLang="en-US" sz="1100" dirty="0">
              <a:latin typeface="游ゴシック"/>
              <a:ea typeface="游ゴシック"/>
            </a:endParaRPr>
          </a:p>
          <a:p>
            <a:pPr fontAlgn="base"/>
            <a:r>
              <a:rPr lang="ja-JP" altLang="en-US" sz="1100" dirty="0" smtClean="0">
                <a:latin typeface="游ゴシック"/>
                <a:ea typeface="游ゴシック"/>
              </a:rPr>
              <a:t>（サービスの見込量や数値目標の設定）</a:t>
            </a:r>
            <a:endParaRPr lang="ja-JP" altLang="en-US" sz="1100" dirty="0">
              <a:latin typeface="游ゴシック"/>
              <a:ea typeface="游ゴシック"/>
            </a:endParaRPr>
          </a:p>
        </p:txBody>
      </p:sp>
      <p:sp>
        <p:nvSpPr>
          <p:cNvPr id="1120" name="直線 67"/>
          <p:cNvSpPr/>
          <p:nvPr/>
        </p:nvSpPr>
        <p:spPr>
          <a:xfrm>
            <a:off x="3369469" y="1577850"/>
            <a:ext cx="0" cy="366120"/>
          </a:xfrm>
          <a:prstGeom prst="line">
            <a:avLst/>
          </a:prstGeom>
          <a:ln w="15875" cap="flat" cmpd="sng" algn="ctr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21" name="Text Box 68"/>
          <p:cNvSpPr txBox="1">
            <a:spLocks noChangeArrowheads="1"/>
          </p:cNvSpPr>
          <p:nvPr/>
        </p:nvSpPr>
        <p:spPr>
          <a:xfrm>
            <a:off x="515924" y="1600228"/>
            <a:ext cx="2376264" cy="460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/>
            <a:r>
              <a:rPr lang="ja-JP" altLang="en-US" sz="1200" b="1" dirty="0" smtClean="0">
                <a:latin typeface="游ゴシック"/>
                <a:ea typeface="游ゴシック"/>
              </a:rPr>
              <a:t>第１期障害者計画</a:t>
            </a:r>
            <a:endParaRPr lang="ja-JP" altLang="en-US" sz="1200" b="1" dirty="0" smtClean="0">
              <a:latin typeface="游ゴシック"/>
              <a:ea typeface="游ゴシック"/>
            </a:endParaRPr>
          </a:p>
          <a:p>
            <a:pPr algn="ctr" fontAlgn="base"/>
            <a:r>
              <a:rPr lang="en-US" altLang="ja-JP" sz="1200" b="1" dirty="0" smtClean="0">
                <a:latin typeface="游ゴシック"/>
                <a:ea typeface="游ゴシック"/>
              </a:rPr>
              <a:t>（H15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～H24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年度）</a:t>
            </a:r>
            <a:endParaRPr lang="ja-JP" altLang="en-US" sz="1200" b="1" dirty="0" smtClean="0">
              <a:latin typeface="游ゴシック"/>
              <a:ea typeface="游ゴシック"/>
            </a:endParaRPr>
          </a:p>
        </p:txBody>
      </p:sp>
      <p:graphicFrame>
        <p:nvGraphicFramePr>
          <p:cNvPr id="1122" name="四角形 51"/>
          <p:cNvGraphicFramePr>
            <a:graphicFrameLocks noGrp="1"/>
          </p:cNvGraphicFramePr>
          <p:nvPr/>
        </p:nvGraphicFramePr>
        <p:xfrm>
          <a:off x="9144000" y="897699"/>
          <a:ext cx="9015165" cy="1300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  <a:gridCol w="359452"/>
                <a:gridCol w="308338"/>
                <a:gridCol w="333895"/>
                <a:gridCol w="333895"/>
                <a:gridCol w="333895"/>
                <a:gridCol w="333895"/>
                <a:gridCol w="333895"/>
                <a:gridCol w="333895"/>
                <a:gridCol w="333895"/>
              </a:tblGrid>
              <a:tr h="661270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639007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15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16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17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18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19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20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21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22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23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24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25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26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30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23" name="Text Box 52"/>
          <p:cNvSpPr txBox="1">
            <a:spLocks noChangeArrowheads="1"/>
          </p:cNvSpPr>
          <p:nvPr/>
        </p:nvSpPr>
        <p:spPr>
          <a:xfrm>
            <a:off x="6587736" y="1600228"/>
            <a:ext cx="2376264" cy="460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/>
            <a:r>
              <a:rPr lang="ja-JP" altLang="en-US" sz="1200" b="1" dirty="0" smtClean="0">
                <a:latin typeface="游ゴシック"/>
                <a:ea typeface="游ゴシック"/>
              </a:rPr>
              <a:t>第３期障害者計画</a:t>
            </a:r>
            <a:endParaRPr lang="ja-JP" altLang="en-US" sz="1200" b="1" dirty="0" smtClean="0">
              <a:latin typeface="游ゴシック"/>
              <a:ea typeface="游ゴシック"/>
            </a:endParaRPr>
          </a:p>
          <a:p>
            <a:pPr algn="ctr" fontAlgn="base"/>
            <a:r>
              <a:rPr lang="ja-JP" altLang="en-US" sz="1200" b="1" dirty="0" smtClean="0">
                <a:latin typeface="游ゴシック"/>
                <a:ea typeface="游ゴシック"/>
              </a:rPr>
              <a:t>（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R5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～R11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年度）</a:t>
            </a:r>
            <a:endParaRPr lang="ja-JP" altLang="en-US" sz="1200" b="1" dirty="0" smtClean="0">
              <a:latin typeface="游ゴシック"/>
              <a:ea typeface="游ゴシック"/>
            </a:endParaRPr>
          </a:p>
        </p:txBody>
      </p:sp>
      <p:sp>
        <p:nvSpPr>
          <p:cNvPr id="1124" name="直線 53"/>
          <p:cNvSpPr/>
          <p:nvPr/>
        </p:nvSpPr>
        <p:spPr>
          <a:xfrm>
            <a:off x="6715125" y="1577850"/>
            <a:ext cx="0" cy="366120"/>
          </a:xfrm>
          <a:prstGeom prst="line">
            <a:avLst/>
          </a:prstGeom>
          <a:ln w="15875" cap="flat" cmpd="sng" algn="ctr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25" name="AutoShape 54"/>
          <p:cNvSpPr>
            <a:spLocks noChangeArrowheads="1"/>
          </p:cNvSpPr>
          <p:nvPr/>
        </p:nvSpPr>
        <p:spPr>
          <a:xfrm>
            <a:off x="2047129" y="2805992"/>
            <a:ext cx="1015470" cy="551003"/>
          </a:xfrm>
          <a:prstGeom prst="rightArrow">
            <a:avLst>
              <a:gd name="adj1" fmla="val 78261"/>
              <a:gd name="adj2" fmla="val 25000"/>
            </a:avLst>
          </a:prstGeom>
          <a:solidFill>
            <a:srgbClr val="F8FAA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algn="ctr" fontAlgn="base"/>
            <a:r>
              <a:rPr lang="ja-JP" altLang="en-US" sz="1100" b="1" dirty="0">
                <a:latin typeface="游ゴシック"/>
                <a:ea typeface="游ゴシック"/>
              </a:rPr>
              <a:t>　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第２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期</a:t>
            </a:r>
            <a:endParaRPr lang="ja-JP" altLang="en-US" sz="1200" b="1" dirty="0" smtClean="0">
              <a:latin typeface="游ゴシック"/>
              <a:ea typeface="游ゴシック"/>
            </a:endParaRPr>
          </a:p>
          <a:p>
            <a:pPr algn="ctr"/>
            <a:r>
              <a:rPr lang="ja-JP" altLang="en-US" sz="1050" b="1" dirty="0">
                <a:latin typeface="游ゴシック"/>
                <a:ea typeface="游ゴシック"/>
              </a:rPr>
              <a:t>　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（</a:t>
            </a:r>
            <a:r>
              <a:rPr lang="en-US" altLang="ja-JP" sz="1050" b="1" dirty="0" smtClean="0">
                <a:latin typeface="游ゴシック"/>
                <a:ea typeface="游ゴシック"/>
              </a:rPr>
              <a:t>H21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～</a:t>
            </a:r>
            <a:r>
              <a:rPr lang="en-US" altLang="ja-JP" sz="1050" b="1" dirty="0" smtClean="0">
                <a:latin typeface="游ゴシック"/>
                <a:ea typeface="游ゴシック"/>
              </a:rPr>
              <a:t>H23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年度</a:t>
            </a:r>
            <a:r>
              <a:rPr lang="ja-JP" altLang="en-US" sz="1100" b="1" dirty="0" smtClean="0">
                <a:latin typeface="游ゴシック"/>
                <a:ea typeface="游ゴシック"/>
              </a:rPr>
              <a:t>）</a:t>
            </a:r>
            <a:endParaRPr>
              <a:latin typeface="游ゴシック"/>
              <a:ea typeface="游ゴシック"/>
            </a:endParaRPr>
          </a:p>
        </p:txBody>
      </p:sp>
      <p:sp>
        <p:nvSpPr>
          <p:cNvPr id="1126" name="AutoShape 55"/>
          <p:cNvSpPr>
            <a:spLocks noChangeArrowheads="1"/>
          </p:cNvSpPr>
          <p:nvPr/>
        </p:nvSpPr>
        <p:spPr>
          <a:xfrm>
            <a:off x="3056646" y="2805992"/>
            <a:ext cx="1015470" cy="551003"/>
          </a:xfrm>
          <a:prstGeom prst="rightArrow">
            <a:avLst>
              <a:gd name="adj1" fmla="val 78261"/>
              <a:gd name="adj2" fmla="val 25000"/>
            </a:avLst>
          </a:prstGeom>
          <a:solidFill>
            <a:srgbClr val="F8FAA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algn="ctr" fontAlgn="base"/>
            <a:r>
              <a:rPr lang="ja-JP" altLang="en-US" sz="1100" b="1" dirty="0">
                <a:latin typeface="游ゴシック"/>
                <a:ea typeface="游ゴシック"/>
              </a:rPr>
              <a:t>　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第３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期</a:t>
            </a:r>
            <a:endParaRPr lang="ja-JP" altLang="en-US" sz="1200" b="1" dirty="0" smtClean="0">
              <a:latin typeface="游ゴシック"/>
              <a:ea typeface="游ゴシック"/>
            </a:endParaRPr>
          </a:p>
          <a:p>
            <a:pPr algn="ctr"/>
            <a:r>
              <a:rPr lang="ja-JP" altLang="en-US" sz="1050" b="1" dirty="0">
                <a:latin typeface="游ゴシック"/>
                <a:ea typeface="游ゴシック"/>
              </a:rPr>
              <a:t>　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（</a:t>
            </a:r>
            <a:r>
              <a:rPr lang="en-US" altLang="ja-JP" sz="1050" b="1" dirty="0" smtClean="0">
                <a:latin typeface="游ゴシック"/>
                <a:ea typeface="游ゴシック"/>
              </a:rPr>
              <a:t>H24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～</a:t>
            </a:r>
            <a:r>
              <a:rPr lang="en-US" altLang="ja-JP" sz="1050" b="1" dirty="0" smtClean="0">
                <a:latin typeface="游ゴシック"/>
                <a:ea typeface="游ゴシック"/>
              </a:rPr>
              <a:t>H26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年度</a:t>
            </a:r>
            <a:r>
              <a:rPr lang="ja-JP" altLang="en-US" sz="1100" b="1" dirty="0" smtClean="0">
                <a:latin typeface="游ゴシック"/>
                <a:ea typeface="游ゴシック"/>
              </a:rPr>
              <a:t>）</a:t>
            </a:r>
            <a:endParaRPr>
              <a:latin typeface="游ゴシック"/>
              <a:ea typeface="游ゴシック"/>
            </a:endParaRPr>
          </a:p>
        </p:txBody>
      </p:sp>
      <p:sp>
        <p:nvSpPr>
          <p:cNvPr id="1127" name="AutoShape 56"/>
          <p:cNvSpPr>
            <a:spLocks noChangeArrowheads="1"/>
          </p:cNvSpPr>
          <p:nvPr/>
        </p:nvSpPr>
        <p:spPr>
          <a:xfrm>
            <a:off x="4058312" y="2803969"/>
            <a:ext cx="1015470" cy="551003"/>
          </a:xfrm>
          <a:prstGeom prst="rightArrow">
            <a:avLst>
              <a:gd name="adj1" fmla="val 78261"/>
              <a:gd name="adj2" fmla="val 25000"/>
            </a:avLst>
          </a:prstGeom>
          <a:solidFill>
            <a:srgbClr val="F8FAA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algn="ctr" fontAlgn="base"/>
            <a:r>
              <a:rPr lang="ja-JP" altLang="en-US" sz="1100" b="1" dirty="0">
                <a:latin typeface="游ゴシック"/>
                <a:ea typeface="游ゴシック"/>
              </a:rPr>
              <a:t>　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第４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期</a:t>
            </a:r>
            <a:endParaRPr lang="ja-JP" altLang="en-US" sz="1200" b="1" dirty="0" smtClean="0">
              <a:latin typeface="游ゴシック"/>
              <a:ea typeface="游ゴシック"/>
            </a:endParaRPr>
          </a:p>
          <a:p>
            <a:pPr algn="ctr"/>
            <a:r>
              <a:rPr lang="ja-JP" altLang="en-US" sz="1050" b="1" dirty="0">
                <a:latin typeface="游ゴシック"/>
                <a:ea typeface="游ゴシック"/>
              </a:rPr>
              <a:t>　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（</a:t>
            </a:r>
            <a:r>
              <a:rPr lang="en-US" altLang="ja-JP" sz="1050" b="1" dirty="0" smtClean="0">
                <a:latin typeface="游ゴシック"/>
                <a:ea typeface="游ゴシック"/>
              </a:rPr>
              <a:t>H27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～</a:t>
            </a:r>
            <a:r>
              <a:rPr lang="en-US" altLang="ja-JP" sz="1050" b="1" dirty="0" smtClean="0">
                <a:latin typeface="游ゴシック"/>
                <a:ea typeface="游ゴシック"/>
              </a:rPr>
              <a:t>H29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年度</a:t>
            </a:r>
            <a:r>
              <a:rPr lang="ja-JP" altLang="en-US" sz="1100" b="1" dirty="0" smtClean="0">
                <a:latin typeface="游ゴシック"/>
                <a:ea typeface="游ゴシック"/>
              </a:rPr>
              <a:t>）</a:t>
            </a:r>
            <a:endParaRPr>
              <a:latin typeface="游ゴシック"/>
              <a:ea typeface="游ゴシック"/>
            </a:endParaRPr>
          </a:p>
        </p:txBody>
      </p:sp>
      <p:sp>
        <p:nvSpPr>
          <p:cNvPr id="1128" name="AutoShape 57"/>
          <p:cNvSpPr>
            <a:spLocks noChangeArrowheads="1"/>
          </p:cNvSpPr>
          <p:nvPr/>
        </p:nvSpPr>
        <p:spPr>
          <a:xfrm>
            <a:off x="5045821" y="2805997"/>
            <a:ext cx="1015470" cy="551003"/>
          </a:xfrm>
          <a:prstGeom prst="rightArrow">
            <a:avLst>
              <a:gd name="adj1" fmla="val 78261"/>
              <a:gd name="adj2" fmla="val 25000"/>
            </a:avLst>
          </a:prstGeom>
          <a:solidFill>
            <a:srgbClr val="F8FAA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algn="ctr" fontAlgn="base"/>
            <a:r>
              <a:rPr lang="ja-JP" altLang="en-US" sz="1100" b="1" dirty="0">
                <a:latin typeface="游ゴシック"/>
                <a:ea typeface="游ゴシック"/>
              </a:rPr>
              <a:t>　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第５(１)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期</a:t>
            </a:r>
            <a:endParaRPr lang="ja-JP" altLang="en-US" sz="1200" b="1" dirty="0" smtClean="0">
              <a:latin typeface="游ゴシック"/>
              <a:ea typeface="游ゴシック"/>
            </a:endParaRPr>
          </a:p>
          <a:p>
            <a:pPr algn="ctr"/>
            <a:r>
              <a:rPr lang="ja-JP" altLang="en-US" sz="1050" b="1" dirty="0">
                <a:latin typeface="游ゴシック"/>
                <a:ea typeface="游ゴシック"/>
              </a:rPr>
              <a:t>　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（</a:t>
            </a:r>
            <a:r>
              <a:rPr lang="en-US" altLang="ja-JP" sz="1050" b="1" dirty="0" smtClean="0">
                <a:latin typeface="游ゴシック"/>
                <a:ea typeface="游ゴシック"/>
              </a:rPr>
              <a:t>H30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～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R2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年度</a:t>
            </a:r>
            <a:r>
              <a:rPr lang="ja-JP" altLang="en-US" sz="1100" b="1" dirty="0" smtClean="0">
                <a:latin typeface="游ゴシック"/>
                <a:ea typeface="游ゴシック"/>
              </a:rPr>
              <a:t>）</a:t>
            </a:r>
            <a:endParaRPr>
              <a:latin typeface="游ゴシック"/>
              <a:ea typeface="游ゴシック"/>
            </a:endParaRPr>
          </a:p>
        </p:txBody>
      </p:sp>
      <p:sp>
        <p:nvSpPr>
          <p:cNvPr id="1129" name="AutoShape 58"/>
          <p:cNvSpPr>
            <a:spLocks noChangeArrowheads="1"/>
          </p:cNvSpPr>
          <p:nvPr/>
        </p:nvSpPr>
        <p:spPr>
          <a:xfrm>
            <a:off x="6046514" y="2805997"/>
            <a:ext cx="1015470" cy="551003"/>
          </a:xfrm>
          <a:prstGeom prst="rightArrow">
            <a:avLst>
              <a:gd name="adj1" fmla="val 78261"/>
              <a:gd name="adj2" fmla="val 25000"/>
            </a:avLst>
          </a:prstGeom>
          <a:solidFill>
            <a:srgbClr val="F8FAA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algn="ctr" fontAlgn="base"/>
            <a:r>
              <a:rPr lang="ja-JP" altLang="en-US" sz="1100" b="1" dirty="0">
                <a:latin typeface="游ゴシック"/>
                <a:ea typeface="游ゴシック"/>
              </a:rPr>
              <a:t>　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第６(２)</a:t>
            </a:r>
            <a:r>
              <a:rPr lang="ja-JP" altLang="en-US" sz="1200" b="1" dirty="0" smtClean="0">
                <a:latin typeface="游ゴシック"/>
                <a:ea typeface="游ゴシック"/>
              </a:rPr>
              <a:t>期</a:t>
            </a:r>
            <a:endParaRPr lang="ja-JP" altLang="en-US" sz="1200" b="1" dirty="0" smtClean="0">
              <a:latin typeface="游ゴシック"/>
              <a:ea typeface="游ゴシック"/>
            </a:endParaRPr>
          </a:p>
          <a:p>
            <a:pPr algn="ctr"/>
            <a:r>
              <a:rPr lang="ja-JP" altLang="en-US" sz="1050" b="1" dirty="0">
                <a:latin typeface="游ゴシック"/>
                <a:ea typeface="游ゴシック"/>
              </a:rPr>
              <a:t>　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（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R3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～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R5</a:t>
            </a:r>
            <a:r>
              <a:rPr lang="ja-JP" altLang="en-US" sz="1050" b="1" dirty="0" smtClean="0">
                <a:latin typeface="游ゴシック"/>
                <a:ea typeface="游ゴシック"/>
              </a:rPr>
              <a:t>年度</a:t>
            </a:r>
            <a:r>
              <a:rPr lang="ja-JP" altLang="en-US" sz="1100" b="1" dirty="0" smtClean="0">
                <a:latin typeface="游ゴシック"/>
                <a:ea typeface="游ゴシック"/>
              </a:rPr>
              <a:t>）</a:t>
            </a:r>
            <a:endParaRPr>
              <a:latin typeface="游ゴシック"/>
              <a:ea typeface="游ゴシック"/>
            </a:endParaRPr>
          </a:p>
        </p:txBody>
      </p:sp>
      <p:sp>
        <p:nvSpPr>
          <p:cNvPr id="1130" name="AutoShape 59"/>
          <p:cNvSpPr>
            <a:spLocks noChangeArrowheads="1"/>
          </p:cNvSpPr>
          <p:nvPr/>
        </p:nvSpPr>
        <p:spPr>
          <a:xfrm>
            <a:off x="7061984" y="2803969"/>
            <a:ext cx="1015470" cy="551003"/>
          </a:xfrm>
          <a:prstGeom prst="rightArrow">
            <a:avLst>
              <a:gd name="adj1" fmla="val 78261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algn="ctr" fontAlgn="base"/>
            <a:r>
              <a:rPr lang="ja-JP" altLang="en-US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　</a:t>
            </a:r>
            <a:r>
              <a:rPr lang="ja-JP" altLang="en-US" sz="120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第７(３)</a:t>
            </a:r>
            <a:r>
              <a:rPr lang="ja-JP" altLang="en-US" sz="120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期</a:t>
            </a:r>
            <a:endParaRPr lang="ja-JP" altLang="en-US" sz="1200" b="1" dirty="0" smtClean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050" b="1" dirty="0">
                <a:solidFill>
                  <a:schemeClr val="bg1"/>
                </a:solidFill>
                <a:latin typeface="游ゴシック"/>
                <a:ea typeface="游ゴシック"/>
              </a:rPr>
              <a:t>　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（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R6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～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R8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年度</a:t>
            </a:r>
            <a:r>
              <a:rPr lang="ja-JP" altLang="en-US" sz="110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）</a:t>
            </a:r>
            <a:endParaRPr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1131" name="AutoShape 60"/>
          <p:cNvSpPr>
            <a:spLocks noChangeArrowheads="1"/>
          </p:cNvSpPr>
          <p:nvPr/>
        </p:nvSpPr>
        <p:spPr>
          <a:xfrm>
            <a:off x="8077454" y="2805997"/>
            <a:ext cx="1015470" cy="551003"/>
          </a:xfrm>
          <a:prstGeom prst="rightArrow">
            <a:avLst>
              <a:gd name="adj1" fmla="val 78261"/>
              <a:gd name="adj2" fmla="val 25000"/>
            </a:avLst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lIns="0" anchor="ctr"/>
          <a:lstStyle/>
          <a:p>
            <a:pPr algn="ctr" fontAlgn="base"/>
            <a:r>
              <a:rPr lang="ja-JP" altLang="en-US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　</a:t>
            </a:r>
            <a:r>
              <a:rPr lang="ja-JP" altLang="en-US" sz="120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第８(４)</a:t>
            </a:r>
            <a:r>
              <a:rPr lang="ja-JP" altLang="en-US" sz="120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期</a:t>
            </a:r>
            <a:endParaRPr lang="ja-JP" altLang="en-US" sz="1200" b="1" dirty="0" smtClean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050" b="1" dirty="0">
                <a:solidFill>
                  <a:schemeClr val="bg1"/>
                </a:solidFill>
                <a:latin typeface="游ゴシック"/>
                <a:ea typeface="游ゴシック"/>
              </a:rPr>
              <a:t>　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（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R9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～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R11</a:t>
            </a:r>
            <a:r>
              <a:rPr lang="ja-JP" altLang="en-US" sz="105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年度</a:t>
            </a:r>
            <a:r>
              <a:rPr lang="ja-JP" altLang="en-US" sz="110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）</a:t>
            </a:r>
            <a:endParaRPr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1132" name="対角する 2 つの角を丸めた四角形 41"/>
          <p:cNvSpPr/>
          <p:nvPr/>
        </p:nvSpPr>
        <p:spPr>
          <a:xfrm>
            <a:off x="1" y="3789000"/>
            <a:ext cx="3852000" cy="291056"/>
          </a:xfrm>
          <a:prstGeom prst="round2DiagRect">
            <a:avLst/>
          </a:prstGeom>
          <a:solidFill>
            <a:schemeClr val="dk1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b="1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 </a:t>
            </a:r>
            <a:r>
              <a:rPr lang="ja-JP" altLang="en-US" sz="1600" b="1" dirty="0" smtClean="0">
                <a:solidFill>
                  <a:schemeClr val="bg1"/>
                </a:solidFill>
                <a:latin typeface="游ゴシック"/>
                <a:ea typeface="游ゴシック"/>
              </a:rPr>
              <a:t>策定スケジュール</a:t>
            </a:r>
            <a:endParaRPr lang="ja-JP" altLang="en-US" sz="1600" b="1" dirty="0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1133" name="Text Box 42"/>
          <p:cNvSpPr txBox="1">
            <a:spLocks noChangeArrowheads="1"/>
          </p:cNvSpPr>
          <p:nvPr/>
        </p:nvSpPr>
        <p:spPr>
          <a:xfrm>
            <a:off x="56780" y="4145631"/>
            <a:ext cx="8340886" cy="29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８月　第１回障害者施策推進協議会（30日）</a:t>
            </a:r>
            <a:endParaRPr lang="ja-JP" altLang="en-US" sz="1400" b="1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「</a:t>
            </a:r>
            <a:r>
              <a:rPr lang="ja-JP" altLang="en-US" sz="1400" b="1" dirty="0">
                <a:latin typeface="游ゴシック"/>
                <a:ea typeface="游ゴシック"/>
              </a:rPr>
              <a:t>計画</a:t>
            </a:r>
            <a:r>
              <a:rPr lang="ja-JP" altLang="en-US" sz="1400" b="1" dirty="0">
                <a:latin typeface="游ゴシック"/>
                <a:ea typeface="游ゴシック"/>
              </a:rPr>
              <a:t>策定</a:t>
            </a:r>
            <a:r>
              <a:rPr lang="ja-JP" altLang="en-US" sz="1400" b="1" dirty="0">
                <a:latin typeface="游ゴシック"/>
                <a:ea typeface="游ゴシック"/>
              </a:rPr>
              <a:t>に</a:t>
            </a:r>
            <a:r>
              <a:rPr lang="ja-JP" altLang="en-US" sz="1400" b="1" dirty="0">
                <a:latin typeface="游ゴシック"/>
                <a:ea typeface="游ゴシック"/>
              </a:rPr>
              <a:t>あたっての</a:t>
            </a:r>
            <a:r>
              <a:rPr lang="ja-JP" altLang="en-US" sz="1400" b="1" dirty="0">
                <a:latin typeface="游ゴシック"/>
                <a:ea typeface="游ゴシック"/>
              </a:rPr>
              <a:t>基本的な</a:t>
            </a:r>
            <a:r>
              <a:rPr lang="ja-JP" altLang="en-US" sz="1400" b="1" dirty="0">
                <a:latin typeface="游ゴシック"/>
                <a:ea typeface="游ゴシック"/>
              </a:rPr>
              <a:t>考え方</a:t>
            </a:r>
            <a:r>
              <a:rPr lang="ja-JP" altLang="en-US" sz="1400" b="1" dirty="0">
                <a:latin typeface="游ゴシック"/>
                <a:ea typeface="游ゴシック"/>
              </a:rPr>
              <a:t>」</a:t>
            </a:r>
            <a:endParaRPr lang="ja-JP" altLang="en-US" sz="1400" b="1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９</a:t>
            </a:r>
            <a:r>
              <a:rPr lang="ja-JP" altLang="en-US" sz="1400" b="1" dirty="0">
                <a:latin typeface="游ゴシック"/>
                <a:ea typeface="游ゴシック"/>
              </a:rPr>
              <a:t>月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0" dirty="0">
                <a:latin typeface="游ゴシック"/>
                <a:ea typeface="游ゴシック"/>
              </a:rPr>
              <a:t>市町村</a:t>
            </a:r>
            <a:r>
              <a:rPr lang="ja-JP" altLang="en-US" sz="1400" b="0" dirty="0">
                <a:latin typeface="游ゴシック"/>
                <a:ea typeface="游ゴシック"/>
              </a:rPr>
              <a:t>ヒアリング</a:t>
            </a:r>
            <a:r>
              <a:rPr lang="ja-JP" altLang="en-US" sz="1400" b="0" dirty="0">
                <a:latin typeface="游ゴシック"/>
                <a:ea typeface="游ゴシック"/>
              </a:rPr>
              <a:t>（</a:t>
            </a:r>
            <a:r>
              <a:rPr lang="ja-JP" altLang="en-US" sz="1400" b="0" dirty="0">
                <a:latin typeface="游ゴシック"/>
                <a:ea typeface="游ゴシック"/>
              </a:rPr>
              <a:t>第</a:t>
            </a:r>
            <a:r>
              <a:rPr lang="ja-JP" altLang="en-US" sz="1400" b="0" dirty="0">
                <a:latin typeface="游ゴシック"/>
                <a:ea typeface="游ゴシック"/>
              </a:rPr>
              <a:t>１</a:t>
            </a:r>
            <a:r>
              <a:rPr lang="ja-JP" altLang="en-US" sz="1400" b="0" dirty="0">
                <a:latin typeface="游ゴシック"/>
                <a:ea typeface="游ゴシック"/>
              </a:rPr>
              <a:t>回）</a:t>
            </a:r>
            <a:endParaRPr lang="ja-JP" altLang="en-US" sz="1400" b="0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10</a:t>
            </a:r>
            <a:r>
              <a:rPr lang="ja-JP" altLang="en-US" sz="1400" b="1" dirty="0">
                <a:latin typeface="游ゴシック"/>
                <a:ea typeface="游ゴシック"/>
              </a:rPr>
              <a:t>月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0" dirty="0">
                <a:latin typeface="游ゴシック"/>
                <a:ea typeface="游ゴシック"/>
              </a:rPr>
              <a:t>サービス</a:t>
            </a:r>
            <a:r>
              <a:rPr lang="ja-JP" altLang="en-US" sz="1400" b="0" dirty="0">
                <a:latin typeface="游ゴシック"/>
                <a:ea typeface="游ゴシック"/>
              </a:rPr>
              <a:t>見込み</a:t>
            </a:r>
            <a:r>
              <a:rPr lang="ja-JP" altLang="en-US" sz="1400" b="0" dirty="0">
                <a:latin typeface="游ゴシック"/>
                <a:ea typeface="游ゴシック"/>
              </a:rPr>
              <a:t>量</a:t>
            </a:r>
            <a:r>
              <a:rPr lang="ja-JP" altLang="en-US" sz="1400" b="0" dirty="0">
                <a:latin typeface="游ゴシック"/>
                <a:ea typeface="游ゴシック"/>
              </a:rPr>
              <a:t>等</a:t>
            </a:r>
            <a:r>
              <a:rPr lang="ja-JP" altLang="en-US" sz="1400" b="0" dirty="0">
                <a:latin typeface="游ゴシック"/>
                <a:ea typeface="游ゴシック"/>
              </a:rPr>
              <a:t>の</a:t>
            </a:r>
            <a:r>
              <a:rPr lang="ja-JP" altLang="en-US" sz="1400" b="0" dirty="0">
                <a:latin typeface="游ゴシック"/>
                <a:ea typeface="游ゴシック"/>
              </a:rPr>
              <a:t>報告</a:t>
            </a:r>
            <a:r>
              <a:rPr lang="ja-JP" altLang="en-US" sz="1400" b="0" dirty="0">
                <a:latin typeface="游ゴシック"/>
                <a:ea typeface="游ゴシック"/>
              </a:rPr>
              <a:t>（市町村→県）</a:t>
            </a:r>
            <a:endParaRPr lang="ja-JP" altLang="en-US" sz="1400" b="0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11</a:t>
            </a:r>
            <a:r>
              <a:rPr lang="ja-JP" altLang="en-US" sz="1400" b="1" dirty="0">
                <a:latin typeface="游ゴシック"/>
                <a:ea typeface="游ゴシック"/>
              </a:rPr>
              <a:t>月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第</a:t>
            </a:r>
            <a:r>
              <a:rPr lang="ja-JP" altLang="en-US" sz="1400" b="1" dirty="0">
                <a:latin typeface="游ゴシック"/>
                <a:ea typeface="游ゴシック"/>
              </a:rPr>
              <a:t>２</a:t>
            </a:r>
            <a:r>
              <a:rPr lang="ja-JP" altLang="en-US" sz="1400" b="1" dirty="0">
                <a:latin typeface="游ゴシック"/>
                <a:ea typeface="游ゴシック"/>
              </a:rPr>
              <a:t>回　障害者施策推進協議会（たたき台　提示）</a:t>
            </a:r>
            <a:endParaRPr lang="ja-JP" altLang="en-US" sz="1400" b="1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　　　</a:t>
            </a:r>
            <a:r>
              <a:rPr lang="ja-JP" altLang="en-US" sz="1400" b="0" dirty="0">
                <a:latin typeface="游ゴシック"/>
                <a:ea typeface="游ゴシック"/>
              </a:rPr>
              <a:t>市町村</a:t>
            </a:r>
            <a:r>
              <a:rPr lang="ja-JP" altLang="en-US" sz="1400" b="0" dirty="0">
                <a:latin typeface="游ゴシック"/>
                <a:ea typeface="游ゴシック"/>
              </a:rPr>
              <a:t>ヒアリング</a:t>
            </a:r>
            <a:r>
              <a:rPr lang="ja-JP" altLang="en-US" sz="1400" b="0" dirty="0">
                <a:latin typeface="游ゴシック"/>
                <a:ea typeface="游ゴシック"/>
              </a:rPr>
              <a:t>（</a:t>
            </a:r>
            <a:r>
              <a:rPr lang="ja-JP" altLang="en-US" sz="1400" b="0" dirty="0">
                <a:latin typeface="游ゴシック"/>
                <a:ea typeface="游ゴシック"/>
              </a:rPr>
              <a:t>第２</a:t>
            </a:r>
            <a:r>
              <a:rPr lang="ja-JP" altLang="en-US" sz="1400" b="0" dirty="0">
                <a:latin typeface="游ゴシック"/>
                <a:ea typeface="游ゴシック"/>
              </a:rPr>
              <a:t>回）</a:t>
            </a:r>
            <a:endParaRPr lang="ja-JP" altLang="en-US" sz="1400" b="0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endParaRPr lang="ja-JP" altLang="en-US" sz="1400" b="1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１</a:t>
            </a:r>
            <a:r>
              <a:rPr lang="ja-JP" altLang="en-US" sz="1400" b="1" dirty="0">
                <a:latin typeface="游ゴシック"/>
                <a:ea typeface="游ゴシック"/>
              </a:rPr>
              <a:t>月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第</a:t>
            </a:r>
            <a:r>
              <a:rPr lang="ja-JP" altLang="en-US" sz="1400" b="1" dirty="0">
                <a:latin typeface="游ゴシック"/>
                <a:ea typeface="游ゴシック"/>
              </a:rPr>
              <a:t>３回　障害者施策推進協議会（案　提示）、パブリックコメント（中旬～２月中旬）</a:t>
            </a:r>
            <a:endParaRPr lang="ja-JP" altLang="en-US" sz="1400" b="1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２</a:t>
            </a:r>
            <a:r>
              <a:rPr lang="ja-JP" altLang="en-US" sz="1400" b="1" dirty="0">
                <a:latin typeface="游ゴシック"/>
                <a:ea typeface="游ゴシック"/>
              </a:rPr>
              <a:t>月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第</a:t>
            </a:r>
            <a:r>
              <a:rPr lang="ja-JP" altLang="en-US" sz="1400" b="1" dirty="0">
                <a:latin typeface="游ゴシック"/>
                <a:ea typeface="游ゴシック"/>
              </a:rPr>
              <a:t>４</a:t>
            </a:r>
            <a:r>
              <a:rPr lang="ja-JP" altLang="en-US" sz="1400" b="1" dirty="0">
                <a:latin typeface="游ゴシック"/>
                <a:ea typeface="游ゴシック"/>
              </a:rPr>
              <a:t>回　障害者施策推進協議会（最終案　提示）</a:t>
            </a:r>
            <a:endParaRPr lang="ja-JP" altLang="en-US" sz="1400" b="1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３</a:t>
            </a:r>
            <a:r>
              <a:rPr lang="ja-JP" altLang="en-US" sz="1400" b="1" dirty="0">
                <a:latin typeface="游ゴシック"/>
                <a:ea typeface="游ゴシック"/>
              </a:rPr>
              <a:t>月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県議会に</a:t>
            </a:r>
            <a:r>
              <a:rPr lang="ja-JP" altLang="en-US" sz="1400" b="1" dirty="0">
                <a:latin typeface="游ゴシック"/>
                <a:ea typeface="游ゴシック"/>
              </a:rPr>
              <a:t>報告</a:t>
            </a:r>
            <a:r>
              <a:rPr lang="ja-JP" altLang="en-US" sz="1400" b="1" dirty="0">
                <a:latin typeface="游ゴシック"/>
                <a:ea typeface="游ゴシック"/>
              </a:rPr>
              <a:t>、計画策定</a:t>
            </a:r>
            <a:endParaRPr lang="ja-JP" altLang="en-US" sz="1400" b="1" dirty="0">
              <a:latin typeface="游ゴシック"/>
              <a:ea typeface="游ゴシック"/>
            </a:endParaRPr>
          </a:p>
          <a:p>
            <a:pPr algn="l" fontAlgn="base">
              <a:lnSpc>
                <a:spcPts val="2000"/>
              </a:lnSpc>
            </a:pP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r>
              <a:rPr lang="ja-JP" altLang="en-US" sz="1400" b="1" dirty="0">
                <a:latin typeface="游ゴシック"/>
                <a:ea typeface="游ゴシック"/>
              </a:rPr>
              <a:t>　</a:t>
            </a:r>
            <a:endParaRPr lang="ja-JP" altLang="en-US" sz="1400" b="1" dirty="0">
              <a:latin typeface="游ゴシック"/>
              <a:ea typeface="游ゴシック"/>
            </a:endParaRPr>
          </a:p>
        </p:txBody>
      </p:sp>
      <p:sp>
        <p:nvSpPr>
          <p:cNvPr id="1138" name="テキスト 31"/>
          <p:cNvSpPr txBox="1"/>
          <p:nvPr/>
        </p:nvSpPr>
        <p:spPr>
          <a:xfrm>
            <a:off x="8388000" y="67339"/>
            <a:ext cx="715741" cy="337661"/>
          </a:xfrm>
          <a:prstGeom prst="rect"/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600"/>
              <a:t>資料1</a:t>
            </a:r>
            <a:endParaRPr lang="ja-JP" altLang="en-US"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4936</TotalTime>
  <Words>175</Words>
  <Application>JUST Focus</Application>
  <Paragraphs>103</Paragraph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スライド 0</vt:lpstr>
      <vt:lpstr>第５期計画に定める事項</vt:lpstr>
    </vt:vector>
  </TitlesOfParts>
  <LinksUpToDate>false</LinksUpToDate>
  <SharedDoc>false</SharedDoc>
  <HyperlinksChanged>false</HyperlinksChanged>
  <AppVersion>4.1.2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高知県における相談支援の現状</dc:title>
  <dc:creator>ioas_user</dc:creator>
  <cp:lastModifiedBy>438483</cp:lastModifiedBy>
  <dcterms:created xsi:type="dcterms:W3CDTF">2009-11-20T04:42:24Z</dcterms:created>
  <dcterms:modified xsi:type="dcterms:W3CDTF">2023-08-28T04:09:55Z</dcterms:modified>
  <cp:revision>496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