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3"/>
  </p:notesMasterIdLst>
  <p:sldIdLst>
    <p:sldId id="256" r:id="rId4"/>
  </p:sldIdLst>
  <p:sldSz cx="12801600" cy="9601200" type="A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02"/>
    <p:restoredTop sz="87449"/>
  </p:normalViewPr>
  <p:slideViewPr>
    <p:cSldViewPr>
      <p:cViewPr>
        <p:scale>
          <a:sx n="110" d="100"/>
          <a:sy n="110" d="100"/>
        </p:scale>
        <p:origin x="-1254" y="648"/>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2024/4/12</a:t>
            </a:fld>
            <a:endParaRPr kumimoji="1" lang="ja-JP" altLang="en-US"/>
          </a:p>
        </p:txBody>
      </p:sp>
      <p:sp>
        <p:nvSpPr>
          <p:cNvPr id="1102"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70" name="四角形 9"/>
          <p:cNvSpPr>
            <a:spLocks noGrp="1" noRot="1" noChangeAspect="1"/>
          </p:cNvSpPr>
          <p:nvPr>
            <p:ph type="sldImg" idx="2"/>
          </p:nvPr>
        </p:nvSpPr>
        <p:spPr>
          <a:prstGeom prst="rect">
            <a:avLst/>
          </a:prstGeom>
        </p:spPr>
        <p:txBody>
          <a:bodyPr/>
          <a:lstStyle/>
          <a:p>
            <a:endParaRPr kumimoji="1" lang="ja-JP" altLang="en-US"/>
          </a:p>
        </p:txBody>
      </p:sp>
      <p:sp>
        <p:nvSpPr>
          <p:cNvPr id="1271" name="四角形 10"/>
          <p:cNvSpPr>
            <a:spLocks noGrp="1"/>
          </p:cNvSpPr>
          <p:nvPr>
            <p:ph type="body" sz="quarter" idx="3"/>
          </p:nvPr>
        </p:nvSpPr>
        <p:spPr>
          <a:prstGeom prst="rect">
            <a:avLst/>
          </a:prstGeom>
        </p:spPr>
        <p:txBody>
          <a:bodyPr/>
          <a:lstStyle/>
          <a:p>
            <a:endParaRPr kumimoji="1" lang="ja-JP" altLang="en-US"/>
          </a:p>
        </p:txBody>
      </p:sp>
      <p:sp>
        <p:nvSpPr>
          <p:cNvPr id="1272" name="四角形 1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640080" y="2313924"/>
            <a:ext cx="11521440" cy="1881809"/>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640080" y="4330148"/>
            <a:ext cx="11521440" cy="3225958"/>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640080" y="2431539"/>
            <a:ext cx="11521440" cy="593105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9281160" y="384494"/>
            <a:ext cx="2880360" cy="7978102"/>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640080" y="384494"/>
            <a:ext cx="8427720" cy="79781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640080" y="2431539"/>
            <a:ext cx="11521440" cy="599387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2024/4/12</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640080" y="4128525"/>
            <a:ext cx="11521440" cy="1478564"/>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640080" y="1658649"/>
            <a:ext cx="11521440" cy="2469876"/>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640080" y="2431541"/>
            <a:ext cx="5559098" cy="59310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6552017" y="2431541"/>
            <a:ext cx="5609503" cy="59310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640080" y="2149159"/>
            <a:ext cx="5559098" cy="89566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640080" y="3044825"/>
            <a:ext cx="5559098" cy="5317771"/>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6602422" y="2149159"/>
            <a:ext cx="5559098" cy="89566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6602422" y="3044825"/>
            <a:ext cx="5559098" cy="5317771"/>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640081" y="382269"/>
            <a:ext cx="4211638" cy="1626871"/>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5090254" y="382273"/>
            <a:ext cx="6618413" cy="78992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640083" y="2381131"/>
            <a:ext cx="4211637" cy="5981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2509203" y="6564796"/>
            <a:ext cx="7680960" cy="793434"/>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2509203" y="297700"/>
            <a:ext cx="7680960" cy="61303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2509203" y="7421693"/>
            <a:ext cx="7680960" cy="9409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2024/4/12</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3527681" y="8732237"/>
            <a:ext cx="5746238" cy="51117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640080" y="586115"/>
            <a:ext cx="11521440" cy="139177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640080" y="2431539"/>
            <a:ext cx="11521440" cy="5993874"/>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640080" y="8732237"/>
            <a:ext cx="2635573" cy="51117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2024/4/12</a:t>
            </a:fld>
            <a:endParaRPr lang="ja-JP" altLang="en-US" dirty="0"/>
          </a:p>
        </p:txBody>
      </p:sp>
      <p:sp>
        <p:nvSpPr>
          <p:cNvPr id="1029" name="スライド番号プレースホルダー 5"/>
          <p:cNvSpPr>
            <a:spLocks noGrp="1"/>
          </p:cNvSpPr>
          <p:nvPr>
            <p:ph type="sldNum" sz="quarter" idx="4"/>
          </p:nvPr>
        </p:nvSpPr>
        <p:spPr>
          <a:xfrm>
            <a:off x="9475542" y="8732237"/>
            <a:ext cx="2685978" cy="51117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四角形 95"/>
          <p:cNvSpPr/>
          <p:nvPr/>
        </p:nvSpPr>
        <p:spPr>
          <a:xfrm>
            <a:off x="373715" y="825476"/>
            <a:ext cx="12364254" cy="3113735"/>
          </a:xfrm>
          <a:prstGeom prst="rect">
            <a:avLst/>
          </a:prstGeom>
          <a:solidFill>
            <a:srgbClr val="FFC000">
              <a:alpha val="50000"/>
            </a:srgbClr>
          </a:solidFill>
          <a:ln w="25400" cap="flat" cmpd="sng" algn="ctr">
            <a:solidFill>
              <a:schemeClr val="bg1">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p>
            <a:pPr algn="ctr"/>
            <a:endParaRPr lang="ja-JP" altLang="en-US"/>
          </a:p>
        </p:txBody>
      </p:sp>
      <p:sp>
        <p:nvSpPr>
          <p:cNvPr id="1108" name="四角形 63"/>
          <p:cNvSpPr/>
          <p:nvPr/>
        </p:nvSpPr>
        <p:spPr>
          <a:xfrm>
            <a:off x="245059" y="110398"/>
            <a:ext cx="5428193" cy="382262"/>
          </a:xfrm>
          <a:prstGeom prst="rect">
            <a:avLst/>
          </a:prstGeom>
          <a:solidFill>
            <a:schemeClr val="bg1"/>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p>
            <a:pPr algn="l"/>
            <a:r>
              <a:rPr lang="ja-JP" altLang="en-US" sz="1600" b="1">
                <a:solidFill>
                  <a:schemeClr val="tx1"/>
                </a:solidFill>
              </a:rPr>
              <a:t>Ｒ.６ 架け橋期のカリキュラム</a:t>
            </a:r>
            <a:r>
              <a:rPr lang="ja-JP" altLang="en-US" sz="1200" b="1">
                <a:solidFill>
                  <a:schemeClr val="tx1"/>
                </a:solidFill>
              </a:rPr>
              <a:t>（保育所・幼稚園・認定こども園）</a:t>
            </a:r>
            <a:endParaRPr lang="ja-JP" altLang="en-US" b="1">
              <a:solidFill>
                <a:schemeClr val="tx1"/>
              </a:solidFill>
            </a:endParaRPr>
          </a:p>
        </p:txBody>
      </p:sp>
      <p:sp>
        <p:nvSpPr>
          <p:cNvPr id="1109" name="直線 53"/>
          <p:cNvSpPr/>
          <p:nvPr/>
        </p:nvSpPr>
        <p:spPr>
          <a:xfrm>
            <a:off x="1239966" y="3181894"/>
            <a:ext cx="576706" cy="6288"/>
          </a:xfrm>
          <a:prstGeom prst="line">
            <a:avLst/>
          </a:prstGeom>
          <a:ln w="12700" cap="flat" cmpd="sng" algn="ctr">
            <a:noFill/>
            <a:prstDash val="sysDash"/>
            <a:miter lim="800000"/>
          </a:ln>
        </p:spPr>
        <p:style>
          <a:lnRef idx="1">
            <a:schemeClr val="accent1"/>
          </a:lnRef>
          <a:fillRef idx="0">
            <a:schemeClr val="accent1"/>
          </a:fillRef>
          <a:effectRef idx="0">
            <a:schemeClr val="accent1"/>
          </a:effectRef>
          <a:fontRef idx="minor">
            <a:schemeClr val="tx1"/>
          </a:fontRef>
        </p:style>
      </p:sp>
      <p:sp>
        <p:nvSpPr>
          <p:cNvPr id="1110" name="直線 54"/>
          <p:cNvSpPr/>
          <p:nvPr/>
        </p:nvSpPr>
        <p:spPr>
          <a:xfrm>
            <a:off x="4676544" y="3190680"/>
            <a:ext cx="7636935" cy="0"/>
          </a:xfrm>
          <a:prstGeom prst="line">
            <a:avLst/>
          </a:prstGeom>
          <a:ln w="12700" cap="flat" cmpd="sng" algn="ctr">
            <a:noFill/>
            <a:prstDash val="sysDash"/>
            <a:miter lim="800000"/>
          </a:ln>
        </p:spPr>
        <p:style>
          <a:lnRef idx="1">
            <a:schemeClr val="accent1"/>
          </a:lnRef>
          <a:fillRef idx="0">
            <a:schemeClr val="accent1"/>
          </a:fillRef>
          <a:effectRef idx="0">
            <a:schemeClr val="accent1"/>
          </a:effectRef>
          <a:fontRef idx="minor">
            <a:schemeClr val="tx1"/>
          </a:fontRef>
        </p:style>
      </p:sp>
      <p:sp>
        <p:nvSpPr>
          <p:cNvPr id="1111" name="直線 55"/>
          <p:cNvSpPr/>
          <p:nvPr/>
        </p:nvSpPr>
        <p:spPr>
          <a:xfrm>
            <a:off x="316220" y="967733"/>
            <a:ext cx="0" cy="420448"/>
          </a:xfrm>
          <a:prstGeom prst="line">
            <a:avLst/>
          </a:prstGeom>
          <a:ln w="12700" cap="flat" cmpd="sng" algn="ctr">
            <a:noFill/>
            <a:prstDash val="sysDash"/>
            <a:miter lim="800000"/>
          </a:ln>
        </p:spPr>
        <p:style>
          <a:lnRef idx="1">
            <a:schemeClr val="accent1"/>
          </a:lnRef>
          <a:fillRef idx="0">
            <a:schemeClr val="accent1"/>
          </a:fillRef>
          <a:effectRef idx="0">
            <a:schemeClr val="accent1"/>
          </a:effectRef>
          <a:fontRef idx="minor">
            <a:schemeClr val="tx1"/>
          </a:fontRef>
        </p:style>
      </p:sp>
      <p:sp>
        <p:nvSpPr>
          <p:cNvPr id="1112" name="四角形 57"/>
          <p:cNvSpPr/>
          <p:nvPr/>
        </p:nvSpPr>
        <p:spPr>
          <a:xfrm>
            <a:off x="374101" y="786256"/>
            <a:ext cx="12362898" cy="269777"/>
          </a:xfrm>
          <a:prstGeom prst="rect">
            <a:avLst/>
          </a:prstGeom>
          <a:solidFill>
            <a:srgbClr val="FFA6A6">
              <a:alpha val="84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sz="1600" b="1">
                <a:solidFill>
                  <a:schemeClr val="tx1"/>
                </a:solidFill>
              </a:rPr>
              <a:t>遊びや学びのプロセスで大切にしたい経験　　　　　　　　　　　　　　　　　　　　　　　</a:t>
            </a:r>
            <a:endParaRPr lang="ja-JP" altLang="en-US" b="1">
              <a:solidFill>
                <a:schemeClr val="tx1"/>
              </a:solidFill>
            </a:endParaRPr>
          </a:p>
        </p:txBody>
      </p:sp>
      <p:graphicFrame>
        <p:nvGraphicFramePr>
          <p:cNvPr id="1113" name="四角形 52"/>
          <p:cNvGraphicFramePr>
            <a:graphicFrameLocks noGrp="1"/>
          </p:cNvGraphicFramePr>
          <p:nvPr>
            <p:extLst>
              <p:ext uri="{D42A27DB-BD31-4B8C-83A1-F6EECF244321}">
                <p14:modId xmlns:p14="http://schemas.microsoft.com/office/powerpoint/2010/main" val="1035588748"/>
              </p:ext>
            </p:extLst>
          </p:nvPr>
        </p:nvGraphicFramePr>
        <p:xfrm>
          <a:off x="316219" y="3937000"/>
          <a:ext cx="12420558" cy="5541210"/>
        </p:xfrm>
        <a:graphic>
          <a:graphicData uri="http://schemas.openxmlformats.org/drawingml/2006/table">
            <a:tbl>
              <a:tblPr firstRow="1" bandRow="1">
                <a:tableStyleId>{073A0DAA-6AF3-43AB-8588-CEC1D06C72B9}</a:tableStyleId>
              </a:tblPr>
              <a:tblGrid>
                <a:gridCol w="289996">
                  <a:extLst>
                    <a:ext uri="{9D8B030D-6E8A-4147-A177-3AD203B41FA5}"/>
                  </a:extLst>
                </a:gridCol>
                <a:gridCol w="269416">
                  <a:extLst>
                    <a:ext uri="{9D8B030D-6E8A-4147-A177-3AD203B41FA5}"/>
                  </a:extLst>
                </a:gridCol>
                <a:gridCol w="1116529">
                  <a:extLst>
                    <a:ext uri="{9D8B030D-6E8A-4147-A177-3AD203B41FA5}"/>
                  </a:extLst>
                </a:gridCol>
                <a:gridCol w="1109313">
                  <a:extLst>
                    <a:ext uri="{9D8B030D-6E8A-4147-A177-3AD203B41FA5}"/>
                  </a:extLst>
                </a:gridCol>
                <a:gridCol w="910690">
                  <a:extLst>
                    <a:ext uri="{9D8B030D-6E8A-4147-A177-3AD203B41FA5}"/>
                  </a:extLst>
                </a:gridCol>
                <a:gridCol w="1016733">
                  <a:extLst>
                    <a:ext uri="{9D8B030D-6E8A-4147-A177-3AD203B41FA5}"/>
                  </a:extLst>
                </a:gridCol>
                <a:gridCol w="1070601">
                  <a:extLst>
                    <a:ext uri="{9D8B030D-6E8A-4147-A177-3AD203B41FA5}"/>
                  </a:extLst>
                </a:gridCol>
                <a:gridCol w="1023468">
                  <a:extLst>
                    <a:ext uri="{9D8B030D-6E8A-4147-A177-3AD203B41FA5}"/>
                  </a:extLst>
                </a:gridCol>
                <a:gridCol w="1011719">
                  <a:extLst>
                    <a:ext uri="{9D8B030D-6E8A-4147-A177-3AD203B41FA5}"/>
                  </a:extLst>
                </a:gridCol>
                <a:gridCol w="1109579">
                  <a:extLst>
                    <a:ext uri="{9D8B030D-6E8A-4147-A177-3AD203B41FA5}"/>
                  </a:extLst>
                </a:gridCol>
                <a:gridCol w="895684">
                  <a:extLst>
                    <a:ext uri="{9D8B030D-6E8A-4147-A177-3AD203B41FA5}"/>
                  </a:extLst>
                </a:gridCol>
                <a:gridCol w="807555">
                  <a:extLst>
                    <a:ext uri="{9D8B030D-6E8A-4147-A177-3AD203B41FA5}"/>
                  </a:extLst>
                </a:gridCol>
                <a:gridCol w="935934">
                  <a:extLst>
                    <a:ext uri="{9D8B030D-6E8A-4147-A177-3AD203B41FA5}"/>
                  </a:extLst>
                </a:gridCol>
                <a:gridCol w="853341">
                  <a:extLst>
                    <a:ext uri="{9D8B030D-6E8A-4147-A177-3AD203B41FA5}"/>
                  </a:extLst>
                </a:gridCol>
              </a:tblGrid>
              <a:tr h="265430">
                <a:tc gridSpan="2">
                  <a:txBody>
                    <a:bodyPr/>
                    <a:lstStyle/>
                    <a:p>
                      <a:endParaRPr kumimoji="1" lang="ja-JP" altLang="en-US" dirty="0"/>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4月</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5月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6月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7月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8月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9月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10月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11月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12月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１月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２月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solidFill>
                        </a:rPr>
                        <a:t>３月</a:t>
                      </a:r>
                      <a:endParaRPr kumimoji="1" lang="ja-JP" altLang="en-US"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extLst>
              </a:tr>
              <a:tr h="1627804">
                <a:tc gridSpan="2">
                  <a:txBody>
                    <a:bodyPr/>
                    <a:lstStyle/>
                    <a:p>
                      <a:pPr algn="l"/>
                      <a:endParaRPr kumimoji="1" lang="ja-JP" altLang="en-US" sz="800" b="1" dirty="0"/>
                    </a:p>
                    <a:p>
                      <a:pPr algn="l"/>
                      <a:r>
                        <a:rPr kumimoji="1" lang="ja-JP" altLang="en-US" sz="800" b="1" dirty="0"/>
                        <a:t>　　　</a:t>
                      </a:r>
                      <a:r>
                        <a:rPr kumimoji="1" lang="ja-JP" altLang="en-US" sz="900" b="1" dirty="0"/>
                        <a:t>めざす子供の姿</a:t>
                      </a:r>
                      <a:endParaRPr kumimoji="1" lang="ja-JP" altLang="en-US" sz="800" b="1" dirty="0"/>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dist"/>
                      <a:endParaRPr kumimoji="1" lang="ja-JP" altLang="en-US" b="1" dirty="0"/>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gridSpan="2">
                  <a:txBody>
                    <a:bodyPr/>
                    <a:lstStyle/>
                    <a:p>
                      <a:pPr algn="l"/>
                      <a:r>
                        <a:rPr lang="ja-JP" altLang="en-US" sz="700" b="1" u="none">
                          <a:latin typeface="HG丸ｺﾞｼｯｸM-PRO"/>
                          <a:ea typeface="HG丸ｺﾞｼｯｸM-PRO"/>
                        </a:rPr>
                        <a:t>年長児になった喜びを感じ、自分のできることをしようとしたり、友達と一緒に取り組んでいく楽しさを感じたりする。</a:t>
                      </a:r>
                      <a:r>
                        <a:rPr lang="ja-JP" altLang="en-US" sz="700" u="none">
                          <a:latin typeface="HG丸ｺﾞｼｯｸM-PRO"/>
                          <a:ea typeface="HG丸ｺﾞｼｯｸM-PRO"/>
                        </a:rPr>
                        <a:t> </a:t>
                      </a:r>
                      <a:endParaRPr sz="700" u="none">
                        <a:latin typeface="HG丸ｺﾞｼｯｸM-PRO"/>
                        <a:ea typeface="HG丸ｺﾞｼｯｸM-PRO"/>
                      </a:endParaRPr>
                    </a:p>
                    <a:p>
                      <a:pPr algn="l"/>
                      <a:r>
                        <a:rPr lang="ja-JP" altLang="en-US" sz="700" u="none">
                          <a:latin typeface="HG丸ｺﾞｼｯｸM-PRO"/>
                          <a:ea typeface="HG丸ｺﾞｼｯｸM-PRO"/>
                        </a:rPr>
                        <a:t> </a:t>
                      </a:r>
                      <a:endParaRPr sz="700" u="none">
                        <a:latin typeface="HG丸ｺﾞｼｯｸM-PRO"/>
                        <a:ea typeface="HG丸ｺﾞｼｯｸM-PRO"/>
                      </a:endParaRPr>
                    </a:p>
                    <a:p>
                      <a:pPr algn="l"/>
                      <a:r>
                        <a:rPr lang="ja-JP" altLang="en-US" sz="700" u="none">
                          <a:latin typeface="HG丸ｺﾞｼｯｸM-PRO"/>
                          <a:ea typeface="HG丸ｺﾞｼｯｸM-PRO"/>
                        </a:rPr>
                        <a:t>・それぞれのイメージや思いを出しながら自分た</a:t>
                      </a:r>
                      <a:endParaRPr sz="700" u="none">
                        <a:latin typeface="HG丸ｺﾞｼｯｸM-PRO"/>
                        <a:ea typeface="HG丸ｺﾞｼｯｸM-PRO"/>
                      </a:endParaRPr>
                    </a:p>
                    <a:p>
                      <a:pPr algn="l"/>
                      <a:r>
                        <a:rPr lang="ja-JP" altLang="en-US" sz="700" u="none">
                          <a:latin typeface="HG丸ｺﾞｼｯｸM-PRO"/>
                          <a:ea typeface="HG丸ｺﾞｼｯｸM-PRO"/>
                        </a:rPr>
                        <a:t>　ちで遊びを進めようとする。 </a:t>
                      </a:r>
                    </a:p>
                    <a:p>
                      <a:pPr algn="l"/>
                      <a:r>
                        <a:rPr lang="ja-JP" altLang="en-US" sz="700" u="none">
                          <a:latin typeface="HG丸ｺﾞｼｯｸM-PRO"/>
                          <a:ea typeface="HG丸ｺﾞｼｯｸM-PRO"/>
                        </a:rPr>
                        <a:t>・クラスで過ごすことを楽しみながら、安心感を</a:t>
                      </a:r>
                      <a:endParaRPr sz="700" u="none">
                        <a:latin typeface="HG丸ｺﾞｼｯｸM-PRO"/>
                        <a:ea typeface="HG丸ｺﾞｼｯｸM-PRO"/>
                      </a:endParaRPr>
                    </a:p>
                    <a:p>
                      <a:pPr algn="l"/>
                      <a:r>
                        <a:rPr lang="ja-JP" altLang="en-US" sz="700" u="none">
                          <a:latin typeface="HG丸ｺﾞｼｯｸM-PRO"/>
                          <a:ea typeface="HG丸ｺﾞｼｯｸM-PRO"/>
                        </a:rPr>
                        <a:t>　もったり、つながりを感じたりしていく。 </a:t>
                      </a:r>
                    </a:p>
                    <a:p>
                      <a:pPr algn="l"/>
                      <a:r>
                        <a:rPr lang="ja-JP" altLang="en-US" sz="700" u="none">
                          <a:latin typeface="HG丸ｺﾞｼｯｸM-PRO"/>
                          <a:ea typeface="HG丸ｺﾞｼｯｸM-PRO"/>
                        </a:rPr>
                        <a:t>・生活の中ですることが分かり、見通しをもって</a:t>
                      </a:r>
                      <a:endParaRPr sz="700" u="none">
                        <a:latin typeface="HG丸ｺﾞｼｯｸM-PRO"/>
                        <a:ea typeface="HG丸ｺﾞｼｯｸM-PRO"/>
                      </a:endParaRPr>
                    </a:p>
                    <a:p>
                      <a:pPr algn="l"/>
                      <a:r>
                        <a:rPr lang="ja-JP" altLang="en-US" sz="700" u="none">
                          <a:latin typeface="HG丸ｺﾞｼｯｸM-PRO"/>
                          <a:ea typeface="HG丸ｺﾞｼｯｸM-PRO"/>
                        </a:rPr>
                        <a:t>　取り組んでいくようになる。 </a:t>
                      </a:r>
                    </a:p>
                    <a:p>
                      <a:r>
                        <a:rPr lang="ja-JP" altLang="en-US" sz="700" u="none">
                          <a:latin typeface="HG丸ｺﾞｼｯｸM-PRO"/>
                          <a:ea typeface="HG丸ｺﾞｼｯｸM-PRO"/>
                        </a:rPr>
                        <a:t> </a:t>
                      </a:r>
                      <a:endParaRPr sz="700" u="none">
                        <a:latin typeface="HG丸ｺﾞｼｯｸM-PRO"/>
                        <a:ea typeface="HG丸ｺﾞｼｯｸM-PRO"/>
                      </a:endParaRPr>
                    </a:p>
                    <a:p>
                      <a:pPr algn="l"/>
                      <a:endParaRPr kumimoji="1" lang="ja-JP" altLang="en-US" sz="700"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l"/>
                      <a:r>
                        <a:rPr lang="ja-JP" altLang="en-US" sz="700" b="1" u="none">
                          <a:latin typeface="HG丸ｺﾞｼｯｸM-PRO"/>
                          <a:ea typeface="HG丸ｺﾞｼｯｸM-PRO"/>
                        </a:rPr>
                        <a:t>友達同士で刺激し合いながら自分なりの目的をもって遊び、自分の力を伸ばしていく。</a:t>
                      </a:r>
                      <a:r>
                        <a:rPr lang="ja-JP" altLang="en-US" sz="700" u="none">
                          <a:latin typeface="HG丸ｺﾞｼｯｸM-PRO"/>
                          <a:ea typeface="HG丸ｺﾞｼｯｸM-PRO"/>
                        </a:rPr>
                        <a:t> </a:t>
                      </a:r>
                      <a:endParaRPr sz="700" u="none">
                        <a:latin typeface="HG丸ｺﾞｼｯｸM-PRO"/>
                        <a:ea typeface="HG丸ｺﾞｼｯｸM-PRO"/>
                      </a:endParaRPr>
                    </a:p>
                    <a:p>
                      <a:r>
                        <a:rPr lang="ja-JP" altLang="en-US" sz="700" u="none">
                          <a:latin typeface="HG丸ｺﾞｼｯｸM-PRO"/>
                          <a:ea typeface="HG丸ｺﾞｼｯｸM-PRO"/>
                        </a:rPr>
                        <a:t> </a:t>
                      </a:r>
                      <a:endParaRPr sz="700" u="none">
                        <a:latin typeface="HG丸ｺﾞｼｯｸM-PRO"/>
                        <a:ea typeface="HG丸ｺﾞｼｯｸM-PRO"/>
                      </a:endParaRPr>
                    </a:p>
                    <a:p>
                      <a:r>
                        <a:rPr lang="ja-JP" altLang="en-US" sz="700" u="none">
                          <a:latin typeface="HG丸ｺﾞｼｯｸM-PRO"/>
                          <a:ea typeface="HG丸ｺﾞｼｯｸM-PRO"/>
                        </a:rPr>
                        <a:t>・自分の考えを出したり相手の考えを受け入れたりしながら友達と工　</a:t>
                      </a:r>
                    </a:p>
                    <a:p>
                      <a:r>
                        <a:rPr lang="ja-JP" altLang="en-US" sz="700" u="none">
                          <a:latin typeface="HG丸ｺﾞｼｯｸM-PRO"/>
                          <a:ea typeface="HG丸ｺﾞｼｯｸM-PRO"/>
                        </a:rPr>
                        <a:t>　夫したり協力したりして、遊ぶ楽しさを感じる。 </a:t>
                      </a:r>
                    </a:p>
                    <a:p>
                      <a:pPr algn="l"/>
                      <a:r>
                        <a:rPr lang="ja-JP" altLang="en-US" sz="700" u="none">
                          <a:latin typeface="HG丸ｺﾞｼｯｸM-PRO"/>
                          <a:ea typeface="HG丸ｺﾞｼｯｸM-PRO"/>
                        </a:rPr>
                        <a:t>・一緒にすることを楽しみながら自分の力を伸ばしていくようになる。 </a:t>
                      </a:r>
                    </a:p>
                    <a:p>
                      <a:pPr algn="l"/>
                      <a:r>
                        <a:rPr lang="ja-JP" altLang="en-US" sz="700" u="none">
                          <a:latin typeface="HG丸ｺﾞｼｯｸM-PRO"/>
                          <a:ea typeface="HG丸ｺﾞｼｯｸM-PRO"/>
                        </a:rPr>
                        <a:t>・身近な事象と関わる中で、変化、仕組み、法則性などについて気付 </a:t>
                      </a:r>
                    </a:p>
                    <a:p>
                      <a:pPr algn="l"/>
                      <a:r>
                        <a:rPr lang="ja-JP" altLang="en-US" sz="700" u="none">
                          <a:latin typeface="HG丸ｺﾞｼｯｸM-PRO"/>
                          <a:ea typeface="HG丸ｺﾞｼｯｸM-PRO"/>
                        </a:rPr>
                        <a:t>　くようになる。 </a:t>
                      </a:r>
                    </a:p>
                    <a:p>
                      <a:pPr algn="l"/>
                      <a:r>
                        <a:rPr lang="ja-JP" altLang="en-US" sz="700" u="none">
                          <a:latin typeface="HG丸ｺﾞｼｯｸM-PRO"/>
                          <a:ea typeface="HG丸ｺﾞｼｯｸM-PRO"/>
                        </a:rPr>
                        <a:t>・ものの色や形、性質などに関心をもち、遊びを楽しくするために必</a:t>
                      </a:r>
                    </a:p>
                    <a:p>
                      <a:pPr algn="l"/>
                      <a:r>
                        <a:rPr lang="ja-JP" altLang="en-US" sz="700" u="none">
                          <a:latin typeface="HG丸ｺﾞｼｯｸM-PRO"/>
                          <a:ea typeface="HG丸ｺﾞｼｯｸM-PRO"/>
                        </a:rPr>
                        <a:t>　要な物を作ったり、探したり、試したりするようになる。 </a:t>
                      </a:r>
                    </a:p>
                    <a:p>
                      <a:pPr algn="l"/>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l"/>
                      <a:r>
                        <a:rPr lang="ja-JP" altLang="en-US" sz="700" dirty="0">
                          <a:latin typeface="HG丸ｺﾞｼｯｸM-PRO"/>
                          <a:ea typeface="HG丸ｺﾞｼｯｸM-PRO"/>
                        </a:rPr>
                        <a:t> </a:t>
                      </a:r>
                      <a:r>
                        <a:rPr lang="ja-JP" altLang="en-US" sz="700" b="1" u="none" dirty="0">
                          <a:latin typeface="HG丸ｺﾞｼｯｸM-PRO"/>
                          <a:ea typeface="HG丸ｺﾞｼｯｸM-PRO"/>
                        </a:rPr>
                        <a:t>友達と共通の目的に向かい、友達と協力して、遊びを進めていく楽しさを味わう。</a:t>
                      </a:r>
                      <a:r>
                        <a:rPr lang="ja-JP" altLang="en-US" sz="700" u="none" dirty="0">
                          <a:latin typeface="HG丸ｺﾞｼｯｸM-PRO"/>
                          <a:ea typeface="HG丸ｺﾞｼｯｸM-PRO"/>
                        </a:rPr>
                        <a:t> </a:t>
                      </a:r>
                      <a:endParaRPr sz="700" u="none" dirty="0">
                        <a:latin typeface="HG丸ｺﾞｼｯｸM-PRO"/>
                        <a:ea typeface="HG丸ｺﾞｼｯｸM-PRO"/>
                      </a:endParaRPr>
                    </a:p>
                    <a:p>
                      <a:pPr algn="l"/>
                      <a:r>
                        <a:rPr lang="ja-JP" altLang="en-US" sz="700" u="none" dirty="0">
                          <a:latin typeface="HG丸ｺﾞｼｯｸM-PRO"/>
                          <a:ea typeface="HG丸ｺﾞｼｯｸM-PRO"/>
                        </a:rPr>
                        <a:t> </a:t>
                      </a:r>
                      <a:endParaRPr sz="700" u="none" dirty="0">
                        <a:latin typeface="HG丸ｺﾞｼｯｸM-PRO"/>
                        <a:ea typeface="HG丸ｺﾞｼｯｸM-PRO"/>
                      </a:endParaRPr>
                    </a:p>
                    <a:p>
                      <a:pPr algn="l"/>
                      <a:r>
                        <a:rPr lang="ja-JP" altLang="en-US" sz="700" u="none" dirty="0">
                          <a:latin typeface="HG丸ｺﾞｼｯｸM-PRO"/>
                          <a:ea typeface="HG丸ｺﾞｼｯｸM-PRO"/>
                        </a:rPr>
                        <a:t>・友達のよさを感じながら共通の目的に向かって遊びを進め、目的を実現し達成感を味わう。 </a:t>
                      </a:r>
                    </a:p>
                    <a:p>
                      <a:pPr algn="l"/>
                      <a:r>
                        <a:rPr lang="ja-JP" altLang="en-US" sz="700" u="none" dirty="0">
                          <a:latin typeface="HG丸ｺﾞｼｯｸM-PRO"/>
                          <a:ea typeface="HG丸ｺﾞｼｯｸM-PRO"/>
                        </a:rPr>
                        <a:t>・思ったり考えたりしたことを相手に分かるように話すとともに、気を付けて人の話を聞くよう</a:t>
                      </a:r>
                    </a:p>
                    <a:p>
                      <a:pPr algn="l"/>
                      <a:r>
                        <a:rPr lang="ja-JP" altLang="en-US" sz="700" u="none" dirty="0">
                          <a:latin typeface="HG丸ｺﾞｼｯｸM-PRO"/>
                          <a:ea typeface="HG丸ｺﾞｼｯｸM-PRO"/>
                        </a:rPr>
                        <a:t>   になる。 </a:t>
                      </a:r>
                    </a:p>
                    <a:p>
                      <a:pPr algn="l"/>
                      <a:r>
                        <a:rPr lang="ja-JP" altLang="en-US" sz="700" u="none" dirty="0">
                          <a:latin typeface="HG丸ｺﾞｼｯｸM-PRO"/>
                          <a:ea typeface="HG丸ｺﾞｼｯｸM-PRO"/>
                        </a:rPr>
                        <a:t>・自分の目標に向かってあきらめず挑戦し、自分の力を伸ばしていくようになる。 </a:t>
                      </a:r>
                    </a:p>
                    <a:p>
                      <a:pPr algn="l"/>
                      <a:r>
                        <a:rPr lang="ja-JP" altLang="en-US" sz="700" u="none" dirty="0">
                          <a:latin typeface="HG丸ｺﾞｼｯｸM-PRO"/>
                          <a:ea typeface="HG丸ｺﾞｼｯｸM-PRO"/>
                        </a:rPr>
                        <a:t>・数量や文字に対して興味や関心をもち、進んで遊びに使おうとする。 </a:t>
                      </a:r>
                      <a:endParaRPr sz="700" u="none" dirty="0">
                        <a:latin typeface="HG丸ｺﾞｼｯｸM-PRO"/>
                        <a:ea typeface="HG丸ｺﾞｼｯｸM-PRO"/>
                      </a:endParaRPr>
                    </a:p>
                    <a:p>
                      <a:pPr algn="l"/>
                      <a:r>
                        <a:rPr lang="ja-JP" altLang="en-US" sz="700" u="none" dirty="0">
                          <a:latin typeface="HG丸ｺﾞｼｯｸM-PRO"/>
                          <a:ea typeface="HG丸ｺﾞｼｯｸM-PRO"/>
                        </a:rPr>
                        <a:t>・様々な人との関わりの中で刺激を受けながら、自分の見方や考えを広げる。 </a:t>
                      </a:r>
                      <a:endParaRPr sz="700" u="none" dirty="0">
                        <a:latin typeface="HG丸ｺﾞｼｯｸM-PRO"/>
                        <a:ea typeface="HG丸ｺﾞｼｯｸM-PRO"/>
                      </a:endParaRPr>
                    </a:p>
                    <a:p>
                      <a:pPr algn="l"/>
                      <a:r>
                        <a:rPr lang="ja-JP" altLang="en-US" sz="700" u="none" dirty="0">
                          <a:latin typeface="HG丸ｺﾞｼｯｸM-PRO"/>
                          <a:ea typeface="HG丸ｺﾞｼｯｸM-PRO"/>
                        </a:rPr>
                        <a:t>・地域の行事や職場体験等体験したことを遊びに取り入れ、より本物らしく再現できるように追</a:t>
                      </a:r>
                    </a:p>
                    <a:p>
                      <a:pPr algn="l"/>
                      <a:r>
                        <a:rPr lang="ja-JP" altLang="en-US" sz="700" u="none" dirty="0">
                          <a:latin typeface="HG丸ｺﾞｼｯｸM-PRO"/>
                          <a:ea typeface="HG丸ｺﾞｼｯｸM-PRO"/>
                        </a:rPr>
                        <a:t>　究していくようになる。 </a:t>
                      </a:r>
                    </a:p>
                    <a:p>
                      <a:r>
                        <a:rPr lang="ja-JP" altLang="en-US" sz="700" u="none" dirty="0"/>
                        <a:t> </a:t>
                      </a:r>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l"/>
                      <a:r>
                        <a:rPr lang="ja-JP" altLang="en-US" sz="700" b="1" u="none">
                          <a:latin typeface="HG丸ｺﾞｼｯｸM-PRO"/>
                          <a:ea typeface="HG丸ｺﾞｼｯｸM-PRO"/>
                        </a:rPr>
                        <a:t>遊びや生活を自分たちでつくっていく中で、一人一人のよさが生かされ、クラスの連帯感が深まる。</a:t>
                      </a:r>
                      <a:r>
                        <a:rPr lang="ja-JP" altLang="en-US" sz="700" u="none">
                          <a:latin typeface="HG丸ｺﾞｼｯｸM-PRO"/>
                          <a:ea typeface="HG丸ｺﾞｼｯｸM-PRO"/>
                        </a:rPr>
                        <a:t> </a:t>
                      </a:r>
                      <a:endParaRPr sz="700" u="none">
                        <a:latin typeface="HG丸ｺﾞｼｯｸM-PRO"/>
                        <a:ea typeface="HG丸ｺﾞｼｯｸM-PRO"/>
                      </a:endParaRPr>
                    </a:p>
                    <a:p>
                      <a:r>
                        <a:rPr lang="ja-JP" altLang="en-US" sz="700" u="none">
                          <a:latin typeface="HG丸ｺﾞｼｯｸM-PRO"/>
                          <a:ea typeface="HG丸ｺﾞｼｯｸM-PRO"/>
                        </a:rPr>
                        <a:t> </a:t>
                      </a:r>
                      <a:endParaRPr sz="700" u="none">
                        <a:latin typeface="HG丸ｺﾞｼｯｸM-PRO"/>
                        <a:ea typeface="HG丸ｺﾞｼｯｸM-PRO"/>
                      </a:endParaRPr>
                    </a:p>
                    <a:p>
                      <a:pPr algn="l"/>
                      <a:r>
                        <a:rPr lang="ja-JP" altLang="en-US" sz="700" u="none">
                          <a:latin typeface="HG丸ｺﾞｼｯｸM-PRO"/>
                          <a:ea typeface="HG丸ｺﾞｼｯｸM-PRO"/>
                        </a:rPr>
                        <a:t>・自分達でルールを作り、守って遊びを楽しむようになる。 </a:t>
                      </a:r>
                    </a:p>
                    <a:p>
                      <a:r>
                        <a:rPr lang="ja-JP" altLang="en-US" sz="700" u="none">
                          <a:latin typeface="HG丸ｺﾞｼｯｸM-PRO"/>
                          <a:ea typeface="HG丸ｺﾞｼｯｸM-PRO"/>
                        </a:rPr>
                        <a:t>・グループやクラスの中で、役割を意識して取り組むように</a:t>
                      </a:r>
                    </a:p>
                    <a:p>
                      <a:r>
                        <a:rPr lang="ja-JP" altLang="en-US" sz="700" u="none">
                          <a:latin typeface="HG丸ｺﾞｼｯｸM-PRO"/>
                          <a:ea typeface="HG丸ｺﾞｼｯｸM-PRO"/>
                        </a:rPr>
                        <a:t>　なる。 </a:t>
                      </a:r>
                    </a:p>
                    <a:p>
                      <a:r>
                        <a:rPr lang="ja-JP" altLang="en-US" sz="700" u="none">
                          <a:latin typeface="HG丸ｺﾞｼｯｸM-PRO"/>
                          <a:ea typeface="HG丸ｺﾞｼｯｸM-PRO"/>
                        </a:rPr>
                        <a:t>・自分の成長を感じ園生活の充実感を味わう。 </a:t>
                      </a:r>
                      <a:endParaRPr sz="700" u="none">
                        <a:latin typeface="HG丸ｺﾞｼｯｸM-PRO"/>
                        <a:ea typeface="HG丸ｺﾞｼｯｸM-PRO"/>
                      </a:endParaRPr>
                    </a:p>
                    <a:p>
                      <a:pPr algn="l"/>
                      <a:r>
                        <a:rPr lang="ja-JP" altLang="en-US" sz="700" u="none">
                          <a:latin typeface="HG丸ｺﾞｼｯｸM-PRO"/>
                          <a:ea typeface="HG丸ｺﾞｼｯｸM-PRO"/>
                        </a:rPr>
                        <a:t>・就学に向けて期待をもちながら意欲的に過ごす。 </a:t>
                      </a:r>
                      <a:endParaRPr sz="700" u="none">
                        <a:latin typeface="HG丸ｺﾞｼｯｸM-PRO"/>
                        <a:ea typeface="HG丸ｺﾞｼｯｸM-PRO"/>
                      </a:endParaRPr>
                    </a:p>
                    <a:p>
                      <a:pPr algn="l"/>
                      <a:r>
                        <a:rPr lang="ja-JP" altLang="en-US" sz="700" u="none">
                          <a:latin typeface="HG丸ｺﾞｼｯｸM-PRO"/>
                          <a:ea typeface="HG丸ｺﾞｼｯｸM-PRO"/>
                        </a:rPr>
                        <a:t>・自分たちの生活に見通しをもち、楽しみながら進めていき、</a:t>
                      </a:r>
                    </a:p>
                    <a:p>
                      <a:pPr algn="l"/>
                      <a:r>
                        <a:rPr lang="ja-JP" altLang="en-US" sz="700" u="none">
                          <a:latin typeface="HG丸ｺﾞｼｯｸM-PRO"/>
                          <a:ea typeface="HG丸ｺﾞｼｯｸM-PRO"/>
                        </a:rPr>
                        <a:t>　充実感を味わう。 </a:t>
                      </a:r>
                    </a:p>
                    <a:p>
                      <a:pPr algn="l"/>
                      <a:r>
                        <a:rPr lang="ja-JP" altLang="en-US" sz="700" u="none">
                          <a:latin typeface="HG丸ｺﾞｼｯｸM-PRO"/>
                          <a:ea typeface="HG丸ｺﾞｼｯｸM-PRO"/>
                        </a:rPr>
                        <a:t>・友達との遊びを進めながら互いのよさを認め合い、友達と</a:t>
                      </a:r>
                    </a:p>
                    <a:p>
                      <a:pPr algn="l"/>
                      <a:r>
                        <a:rPr lang="ja-JP" altLang="en-US" sz="700" u="none">
                          <a:latin typeface="HG丸ｺﾞｼｯｸM-PRO"/>
                          <a:ea typeface="HG丸ｺﾞｼｯｸM-PRO"/>
                        </a:rPr>
                        <a:t>　過ごす喜びを感じる。 </a:t>
                      </a:r>
                    </a:p>
                    <a:p>
                      <a:r>
                        <a:rPr lang="ja-JP" altLang="en-US" sz="700" u="none">
                          <a:latin typeface="HG丸ｺﾞｼｯｸM-PRO"/>
                          <a:ea typeface="HG丸ｺﾞｼｯｸM-PRO"/>
                        </a:rPr>
                        <a:t> </a:t>
                      </a:r>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extLst>
              </a:tr>
              <a:tr h="746774">
                <a:tc gridSpan="2">
                  <a:txBody>
                    <a:bodyPr/>
                    <a:lstStyle/>
                    <a:p>
                      <a:pPr algn="l"/>
                      <a:endParaRPr lang="ja-JP" altLang="en-US" sz="800" b="1"/>
                    </a:p>
                    <a:p>
                      <a:pPr algn="l">
                        <a:lnSpc>
                          <a:spcPts val="800"/>
                        </a:lnSpc>
                        <a:spcBef>
                          <a:spcPts val="100"/>
                        </a:spcBef>
                        <a:spcAft>
                          <a:spcPts val="100"/>
                        </a:spcAft>
                      </a:pPr>
                      <a:r>
                        <a:rPr lang="ja-JP" altLang="en-US" sz="700" b="1"/>
                        <a:t>予想される活動</a:t>
                      </a:r>
                      <a:r>
                        <a:rPr lang="ja-JP" altLang="en-US" sz="600"/>
                        <a:t> </a:t>
                      </a:r>
                      <a:endParaRPr lang="ja-JP" altLang="en-US" sz="900" b="1"/>
                    </a:p>
                    <a:p>
                      <a:pPr algn="l"/>
                      <a:endParaRPr kumimoji="1" lang="ja-JP" altLang="en-US" sz="800" b="1" dirty="0"/>
                    </a:p>
                  </a:txBody>
                  <a:tcPr vert="eaVert"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pPr algn="ctr"/>
                      <a:endParaRPr kumimoji="1" lang="ja-JP" altLang="en-US" sz="800" b="1" dirty="0"/>
                    </a:p>
                  </a:txBody>
                  <a:tcPr vert="wordArtVertRtl"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endParaRPr sz="700"/>
                    </a:p>
                    <a:p>
                      <a:r>
                        <a:rPr lang="ja-JP" altLang="en-US" sz="700"/>
                        <a:t> </a:t>
                      </a:r>
                      <a:endParaRPr kumimoji="1" lang="ja-JP" altLang="en-US" sz="700" dirty="0"/>
                    </a:p>
                  </a:txBody>
                  <a:tcP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endParaRPr kumimoji="1" lang="ja-JP" altLang="en-US" sz="700" dirty="0"/>
                    </a:p>
                    <a:p>
                      <a:endParaRPr kumimoji="1" lang="ja-JP" altLang="en-US" sz="700" dirty="0"/>
                    </a:p>
                    <a:p>
                      <a:endParaRPr kumimoji="1" lang="ja-JP" altLang="en-US" sz="700" dirty="0"/>
                    </a:p>
                    <a:p>
                      <a:endParaRPr kumimoji="1" lang="ja-JP" altLang="en-US" sz="700" dirty="0"/>
                    </a:p>
                    <a:p>
                      <a:endParaRPr kumimoji="1" lang="ja-JP" altLang="en-US" sz="700" dirty="0"/>
                    </a:p>
                    <a:p>
                      <a:endParaRPr kumimoji="1" lang="ja-JP" altLang="en-US" sz="700" dirty="0"/>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endParaRPr kumimoji="1" lang="ja-JP" altLang="en-US" sz="700" dirty="0"/>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endParaRPr kumimoji="1" lang="ja-JP" altLang="en-US" sz="700" dirty="0"/>
                    </a:p>
                  </a:txBody>
                  <a:tcPr>
                    <a:lnL w="12700" cap="flat" cmpd="sng" algn="ctr">
                      <a:solidFill>
                        <a:srgbClr val="000000"/>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extLst>
              </a:tr>
              <a:tr h="967048">
                <a:tc rowSpan="2">
                  <a:txBody>
                    <a:bodyPr/>
                    <a:lstStyle/>
                    <a:p>
                      <a:pPr algn="ctr"/>
                      <a:endParaRPr lang="ja-JP" altLang="en-US" sz="800" b="1"/>
                    </a:p>
                    <a:p>
                      <a:pPr algn="ctr"/>
                      <a:endParaRPr lang="ja-JP" altLang="en-US" sz="800" b="1"/>
                    </a:p>
                    <a:p>
                      <a:pPr algn="l">
                        <a:lnSpc>
                          <a:spcPct val="100000"/>
                        </a:lnSpc>
                        <a:spcBef>
                          <a:spcPts val="0"/>
                        </a:spcBef>
                        <a:spcAft>
                          <a:spcPts val="0"/>
                        </a:spcAft>
                      </a:pPr>
                      <a:r>
                        <a:rPr lang="ja-JP" altLang="en-US" sz="800" b="1"/>
                        <a:t>指導上の配慮事項</a:t>
                      </a:r>
                      <a:r>
                        <a:rPr lang="ja-JP" altLang="en-US" sz="800"/>
                        <a:t> </a:t>
                      </a:r>
                      <a:endParaRPr sz="800"/>
                    </a:p>
                    <a:p>
                      <a:pPr algn="ctr"/>
                      <a:r>
                        <a:rPr lang="ja-JP" altLang="en-US" sz="800"/>
                        <a:t> </a:t>
                      </a:r>
                      <a:endParaRPr sz="800"/>
                    </a:p>
                    <a:p>
                      <a:endParaRPr kumimoji="1" lang="ja-JP" altLang="en-US" sz="800" dirty="0"/>
                    </a:p>
                  </a:txBody>
                  <a:tcPr vert="wordArtVertRtl" anchor="ctr" anchorCtr="1">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850"/>
                        </a:lnSpc>
                        <a:spcBef>
                          <a:spcPts val="0"/>
                        </a:spcBef>
                        <a:spcAft>
                          <a:spcPts val="0"/>
                        </a:spcAft>
                      </a:pPr>
                      <a:r>
                        <a:rPr kumimoji="1" lang="ja-JP" altLang="en-US" sz="600" b="1" dirty="0"/>
                        <a:t>保育者の関わり</a:t>
                      </a:r>
                      <a:endParaRPr kumimoji="1" lang="ja-JP" altLang="en-US" sz="800" b="1" dirty="0"/>
                    </a:p>
                  </a:txBody>
                  <a:tcPr vert="wordArtVertRtl" anchor="ctr" anchorCtr="1">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gridSpan="2">
                  <a:txBody>
                    <a:bodyPr/>
                    <a:lstStyle/>
                    <a:p>
                      <a:pPr algn="l"/>
                      <a:endParaRPr lang="ja-JP" altLang="en-US" sz="700">
                        <a:latin typeface="HG丸ｺﾞｼｯｸM-PRO"/>
                        <a:ea typeface="HG丸ｺﾞｼｯｸM-PRO"/>
                      </a:endParaRPr>
                    </a:p>
                    <a:p>
                      <a:pPr algn="l"/>
                      <a:endParaRPr lang="ja-JP" altLang="en-US" sz="700">
                        <a:latin typeface="HG丸ｺﾞｼｯｸM-PRO"/>
                        <a:ea typeface="HG丸ｺﾞｼｯｸM-PRO"/>
                      </a:endParaRPr>
                    </a:p>
                    <a:p>
                      <a:pPr algn="l"/>
                      <a:r>
                        <a:rPr lang="ja-JP" altLang="en-US" sz="700">
                          <a:latin typeface="HG丸ｺﾞｼｯｸM-PRO"/>
                          <a:ea typeface="HG丸ｺﾞｼｯｸM-PRO"/>
                        </a:rPr>
                        <a:t>・</a:t>
                      </a:r>
                      <a:r>
                        <a:rPr lang="ja-JP" altLang="en-US" sz="700" b="1">
                          <a:latin typeface="HG丸ｺﾞｼｯｸM-PRO"/>
                          <a:ea typeface="HG丸ｺﾞｼｯｸM-PRO"/>
                        </a:rPr>
                        <a:t>やっていこうとする姿や気持ちを認め励ます</a:t>
                      </a:r>
                      <a:r>
                        <a:rPr lang="ja-JP" altLang="en-US" sz="700">
                          <a:latin typeface="HG丸ｺﾞｼｯｸM-PRO"/>
                          <a:ea typeface="HG丸ｺﾞｼｯｸM-PRO"/>
                        </a:rPr>
                        <a:t>。 </a:t>
                      </a:r>
                      <a:endParaRPr lang="ja-JP" altLang="en-US" sz="700" b="1">
                        <a:latin typeface="HG丸ｺﾞｼｯｸM-PRO"/>
                        <a:ea typeface="HG丸ｺﾞｼｯｸM-PRO"/>
                      </a:endParaRPr>
                    </a:p>
                    <a:p>
                      <a:pPr algn="l"/>
                      <a:r>
                        <a:rPr lang="ja-JP" altLang="en-US" sz="700">
                          <a:latin typeface="HG丸ｺﾞｼｯｸM-PRO"/>
                          <a:ea typeface="HG丸ｺﾞｼｯｸM-PRO"/>
                        </a:rPr>
                        <a:t>・</a:t>
                      </a:r>
                      <a:r>
                        <a:rPr lang="ja-JP" altLang="en-US" sz="700" b="1">
                          <a:latin typeface="HG丸ｺﾞｼｯｸM-PRO"/>
                          <a:ea typeface="HG丸ｺﾞｼｯｸM-PRO"/>
                        </a:rPr>
                        <a:t>一人一人の楽しみ方</a:t>
                      </a:r>
                      <a:r>
                        <a:rPr lang="ja-JP" altLang="en-US" sz="700">
                          <a:latin typeface="HG丸ｺﾞｼｯｸM-PRO"/>
                          <a:ea typeface="HG丸ｺﾞｼｯｸM-PRO"/>
                        </a:rPr>
                        <a:t>を受け止める。 </a:t>
                      </a:r>
                      <a:endParaRPr sz="700">
                        <a:latin typeface="HG丸ｺﾞｼｯｸM-PRO"/>
                        <a:ea typeface="HG丸ｺﾞｼｯｸM-PRO"/>
                      </a:endParaRPr>
                    </a:p>
                    <a:p>
                      <a:pPr algn="l"/>
                      <a:r>
                        <a:rPr lang="ja-JP" altLang="en-US" sz="700">
                          <a:latin typeface="HG丸ｺﾞｼｯｸM-PRO"/>
                          <a:ea typeface="HG丸ｺﾞｼｯｸM-PRO"/>
                        </a:rPr>
                        <a:t>・友達と一緒に遊ぶ楽しさに</a:t>
                      </a:r>
                      <a:r>
                        <a:rPr lang="ja-JP" altLang="en-US" sz="700" b="1">
                          <a:latin typeface="HG丸ｺﾞｼｯｸM-PRO"/>
                          <a:ea typeface="HG丸ｺﾞｼｯｸM-PRO"/>
                        </a:rPr>
                        <a:t>共感</a:t>
                      </a:r>
                      <a:r>
                        <a:rPr lang="ja-JP" altLang="en-US" sz="700">
                          <a:latin typeface="HG丸ｺﾞｼｯｸM-PRO"/>
                          <a:ea typeface="HG丸ｺﾞｼｯｸM-PRO"/>
                        </a:rPr>
                        <a:t>していく。 </a:t>
                      </a:r>
                      <a:endParaRPr sz="700">
                        <a:latin typeface="HG丸ｺﾞｼｯｸM-PRO"/>
                        <a:ea typeface="HG丸ｺﾞｼｯｸM-PRO"/>
                      </a:endParaRPr>
                    </a:p>
                    <a:p>
                      <a:r>
                        <a:rPr lang="ja-JP" altLang="en-US" sz="700">
                          <a:latin typeface="HG丸ｺﾞｼｯｸM-PRO"/>
                          <a:ea typeface="HG丸ｺﾞｼｯｸM-PRO"/>
                        </a:rPr>
                        <a:t>・自然物等の</a:t>
                      </a:r>
                      <a:r>
                        <a:rPr lang="ja-JP" altLang="en-US" sz="700" b="1">
                          <a:latin typeface="HG丸ｺﾞｼｯｸM-PRO"/>
                          <a:ea typeface="HG丸ｺﾞｼｯｸM-PRO"/>
                        </a:rPr>
                        <a:t>気付きを一緒に楽しむ。</a:t>
                      </a:r>
                      <a:r>
                        <a:rPr lang="ja-JP" altLang="en-US" sz="700">
                          <a:latin typeface="HG丸ｺﾞｼｯｸM-PRO"/>
                          <a:ea typeface="HG丸ｺﾞｼｯｸM-PRO"/>
                        </a:rPr>
                        <a:t> </a:t>
                      </a:r>
                      <a:endParaRPr sz="700">
                        <a:latin typeface="HG丸ｺﾞｼｯｸM-PRO"/>
                        <a:ea typeface="HG丸ｺﾞｼｯｸM-PRO"/>
                      </a:endParaRPr>
                    </a:p>
                    <a:p>
                      <a:r>
                        <a:rPr lang="ja-JP" altLang="en-US" sz="700">
                          <a:latin typeface="HG丸ｺﾞｼｯｸM-PRO"/>
                          <a:ea typeface="HG丸ｺﾞｼｯｸM-PRO"/>
                        </a:rPr>
                        <a:t>・</a:t>
                      </a:r>
                      <a:r>
                        <a:rPr lang="ja-JP" altLang="en-US" sz="700" b="1">
                          <a:latin typeface="HG丸ｺﾞｼｯｸM-PRO"/>
                          <a:ea typeface="HG丸ｺﾞｼｯｸM-PRO"/>
                        </a:rPr>
                        <a:t>見通しをもって</a:t>
                      </a:r>
                      <a:r>
                        <a:rPr lang="ja-JP" altLang="en-US" sz="700">
                          <a:latin typeface="HG丸ｺﾞｼｯｸM-PRO"/>
                          <a:ea typeface="HG丸ｺﾞｼｯｸM-PRO"/>
                        </a:rPr>
                        <a:t>取り組めるようにする。 </a:t>
                      </a:r>
                      <a:endParaRPr lang="ja-JP" altLang="en-US" sz="700" b="1">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latin typeface="ＭＳ ゴシック"/>
                        <a:ea typeface="ＭＳ ゴシック"/>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l"/>
                      <a:endParaRPr lang="ja-JP" altLang="en-US" sz="700">
                        <a:latin typeface="HG丸ｺﾞｼｯｸM-PRO"/>
                        <a:ea typeface="HG丸ｺﾞｼｯｸM-PRO"/>
                      </a:endParaRPr>
                    </a:p>
                    <a:p>
                      <a:pPr algn="l"/>
                      <a:endParaRPr lang="ja-JP" altLang="en-US" sz="700">
                        <a:latin typeface="HG丸ｺﾞｼｯｸM-PRO"/>
                        <a:ea typeface="HG丸ｺﾞｼｯｸM-PRO"/>
                      </a:endParaRPr>
                    </a:p>
                    <a:p>
                      <a:pPr algn="l"/>
                      <a:r>
                        <a:rPr lang="ja-JP" altLang="en-US" sz="700">
                          <a:latin typeface="HG丸ｺﾞｼｯｸM-PRO"/>
                          <a:ea typeface="HG丸ｺﾞｼｯｸM-PRO"/>
                        </a:rPr>
                        <a:t>・生活や遊びについて、</a:t>
                      </a:r>
                      <a:r>
                        <a:rPr lang="ja-JP" altLang="en-US" sz="700" b="1">
                          <a:latin typeface="HG丸ｺﾞｼｯｸM-PRO"/>
                          <a:ea typeface="HG丸ｺﾞｼｯｸM-PRO"/>
                        </a:rPr>
                        <a:t>互いの話を聞き合う場面</a:t>
                      </a:r>
                      <a:r>
                        <a:rPr lang="ja-JP" altLang="en-US" sz="700">
                          <a:latin typeface="HG丸ｺﾞｼｯｸM-PRO"/>
                          <a:ea typeface="HG丸ｺﾞｼｯｸM-PRO"/>
                        </a:rPr>
                        <a:t>をつくる。 </a:t>
                      </a:r>
                      <a:endParaRPr sz="700">
                        <a:latin typeface="HG丸ｺﾞｼｯｸM-PRO"/>
                        <a:ea typeface="HG丸ｺﾞｼｯｸM-PRO"/>
                      </a:endParaRPr>
                    </a:p>
                    <a:p>
                      <a:r>
                        <a:rPr lang="ja-JP" altLang="en-US" sz="700">
                          <a:latin typeface="HG丸ｺﾞｼｯｸM-PRO"/>
                          <a:ea typeface="HG丸ｺﾞｼｯｸM-PRO"/>
                        </a:rPr>
                        <a:t>・発見や感動に</a:t>
                      </a:r>
                      <a:r>
                        <a:rPr lang="ja-JP" altLang="en-US" sz="700" b="1">
                          <a:latin typeface="HG丸ｺﾞｼｯｸM-PRO"/>
                          <a:ea typeface="HG丸ｺﾞｼｯｸM-PRO"/>
                        </a:rPr>
                        <a:t>共感する。</a:t>
                      </a:r>
                      <a:r>
                        <a:rPr lang="ja-JP" altLang="en-US" sz="700">
                          <a:latin typeface="HG丸ｺﾞｼｯｸM-PRO"/>
                          <a:ea typeface="HG丸ｺﾞｼｯｸM-PRO"/>
                        </a:rPr>
                        <a:t> </a:t>
                      </a:r>
                      <a:endParaRPr sz="700">
                        <a:latin typeface="HG丸ｺﾞｼｯｸM-PRO"/>
                        <a:ea typeface="HG丸ｺﾞｼｯｸM-PRO"/>
                      </a:endParaRPr>
                    </a:p>
                    <a:p>
                      <a:r>
                        <a:rPr lang="ja-JP" altLang="en-US" sz="700" b="1">
                          <a:latin typeface="HG丸ｺﾞｼｯｸM-PRO"/>
                          <a:ea typeface="HG丸ｺﾞｼｯｸM-PRO"/>
                        </a:rPr>
                        <a:t>・</a:t>
                      </a:r>
                      <a:r>
                        <a:rPr lang="ja-JP" altLang="en-US" sz="700">
                          <a:latin typeface="HG丸ｺﾞｼｯｸM-PRO"/>
                          <a:ea typeface="HG丸ｺﾞｼｯｸM-PRO"/>
                        </a:rPr>
                        <a:t>友達の遊ぶ様子から刺激を得られるようにする。 </a:t>
                      </a:r>
                      <a:endParaRPr sz="700">
                        <a:latin typeface="HG丸ｺﾞｼｯｸM-PRO"/>
                        <a:ea typeface="HG丸ｺﾞｼｯｸM-PRO"/>
                      </a:endParaRPr>
                    </a:p>
                    <a:p>
                      <a:r>
                        <a:rPr lang="ja-JP" altLang="en-US" sz="700">
                          <a:latin typeface="HG丸ｺﾞｼｯｸM-PRO"/>
                          <a:ea typeface="HG丸ｺﾞｼｯｸM-PRO"/>
                        </a:rPr>
                        <a:t>・友達の考えを聞いたり自分の思いを伝えたりすることで、新たな視点を見い出していけるように、</a:t>
                      </a:r>
                      <a:r>
                        <a:rPr lang="ja-JP" altLang="en-US" sz="700" b="1">
                          <a:latin typeface="HG丸ｺﾞｼｯｸM-PRO"/>
                          <a:ea typeface="HG丸ｺﾞｼｯｸM-PRO"/>
                        </a:rPr>
                        <a:t>いざこざや葛藤の場面を大切にする。</a:t>
                      </a:r>
                      <a:r>
                        <a:rPr lang="ja-JP" altLang="en-US" sz="700">
                          <a:latin typeface="HG丸ｺﾞｼｯｸM-PRO"/>
                          <a:ea typeface="HG丸ｺﾞｼｯｸM-PRO"/>
                        </a:rPr>
                        <a:t> </a:t>
                      </a:r>
                      <a:endParaRPr kumimoji="1" lang="ja-JP" altLang="en-US" sz="700" b="1"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8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l"/>
                      <a:endParaRPr lang="ja-JP" altLang="en-US" sz="700">
                        <a:latin typeface="HG丸ｺﾞｼｯｸM-PRO"/>
                        <a:ea typeface="HG丸ｺﾞｼｯｸM-PRO"/>
                      </a:endParaRPr>
                    </a:p>
                    <a:p>
                      <a:pPr algn="l"/>
                      <a:endParaRPr lang="ja-JP" altLang="en-US" sz="700">
                        <a:latin typeface="HG丸ｺﾞｼｯｸM-PRO"/>
                        <a:ea typeface="HG丸ｺﾞｼｯｸM-PRO"/>
                      </a:endParaRPr>
                    </a:p>
                    <a:p>
                      <a:pPr algn="l"/>
                      <a:r>
                        <a:rPr lang="ja-JP" altLang="en-US" sz="700">
                          <a:latin typeface="HG丸ｺﾞｼｯｸM-PRO"/>
                          <a:ea typeface="HG丸ｺﾞｼｯｸM-PRO"/>
                        </a:rPr>
                        <a:t>・</a:t>
                      </a:r>
                      <a:r>
                        <a:rPr lang="ja-JP" altLang="en-US" sz="700" b="1">
                          <a:latin typeface="HG丸ｺﾞｼｯｸM-PRO"/>
                          <a:ea typeface="HG丸ｺﾞｼｯｸM-PRO"/>
                        </a:rPr>
                        <a:t>友達と助け合って取り組んでいる気持ちに共感</a:t>
                      </a:r>
                      <a:r>
                        <a:rPr lang="ja-JP" altLang="en-US" sz="700">
                          <a:latin typeface="HG丸ｺﾞｼｯｸM-PRO"/>
                          <a:ea typeface="HG丸ｺﾞｼｯｸM-PRO"/>
                        </a:rPr>
                        <a:t>する。 </a:t>
                      </a:r>
                      <a:endParaRPr sz="700">
                        <a:latin typeface="HG丸ｺﾞｼｯｸM-PRO"/>
                        <a:ea typeface="HG丸ｺﾞｼｯｸM-PRO"/>
                      </a:endParaRPr>
                    </a:p>
                    <a:p>
                      <a:r>
                        <a:rPr lang="ja-JP" altLang="en-US" sz="700">
                          <a:latin typeface="HG丸ｺﾞｼｯｸM-PRO"/>
                          <a:ea typeface="HG丸ｺﾞｼｯｸM-PRO"/>
                        </a:rPr>
                        <a:t>・自分の力を出せた喜びや、友達と一緒にやり遂げた</a:t>
                      </a:r>
                      <a:r>
                        <a:rPr lang="ja-JP" altLang="en-US" sz="700" b="1">
                          <a:latin typeface="HG丸ｺﾞｼｯｸM-PRO"/>
                          <a:ea typeface="HG丸ｺﾞｼｯｸM-PRO"/>
                        </a:rPr>
                        <a:t>満足感</a:t>
                      </a:r>
                      <a:r>
                        <a:rPr lang="ja-JP" altLang="en-US" sz="700">
                          <a:latin typeface="HG丸ｺﾞｼｯｸM-PRO"/>
                          <a:ea typeface="HG丸ｺﾞｼｯｸM-PRO"/>
                        </a:rPr>
                        <a:t>が味わえるようにする。 </a:t>
                      </a:r>
                      <a:endParaRPr sz="700">
                        <a:latin typeface="HG丸ｺﾞｼｯｸM-PRO"/>
                        <a:ea typeface="HG丸ｺﾞｼｯｸM-PRO"/>
                      </a:endParaRPr>
                    </a:p>
                    <a:p>
                      <a:r>
                        <a:rPr lang="ja-JP" altLang="en-US" sz="700">
                          <a:latin typeface="HG丸ｺﾞｼｯｸM-PRO"/>
                          <a:ea typeface="HG丸ｺﾞｼｯｸM-PRO"/>
                        </a:rPr>
                        <a:t>・行事等は</a:t>
                      </a:r>
                      <a:r>
                        <a:rPr lang="ja-JP" altLang="en-US" sz="700" b="1">
                          <a:latin typeface="HG丸ｺﾞｼｯｸM-PRO"/>
                          <a:ea typeface="HG丸ｺﾞｼｯｸM-PRO"/>
                        </a:rPr>
                        <a:t>子供の興味や経験</a:t>
                      </a:r>
                      <a:r>
                        <a:rPr lang="ja-JP" altLang="en-US" sz="700">
                          <a:latin typeface="HG丸ｺﾞｼｯｸM-PRO"/>
                          <a:ea typeface="HG丸ｺﾞｼｯｸM-PRO"/>
                        </a:rPr>
                        <a:t>が生かせるものにする。 </a:t>
                      </a:r>
                      <a:endParaRPr sz="700">
                        <a:latin typeface="HG丸ｺﾞｼｯｸM-PRO"/>
                        <a:ea typeface="HG丸ｺﾞｼｯｸM-PRO"/>
                      </a:endParaRPr>
                    </a:p>
                    <a:p>
                      <a:r>
                        <a:rPr lang="ja-JP" altLang="en-US" sz="700">
                          <a:latin typeface="HG丸ｺﾞｼｯｸM-PRO"/>
                          <a:ea typeface="HG丸ｺﾞｼｯｸM-PRO"/>
                        </a:rPr>
                        <a:t>・</a:t>
                      </a:r>
                      <a:r>
                        <a:rPr lang="ja-JP" altLang="en-US" sz="700" b="1">
                          <a:latin typeface="HG丸ｺﾞｼｯｸM-PRO"/>
                          <a:ea typeface="HG丸ｺﾞｼｯｸM-PRO"/>
                        </a:rPr>
                        <a:t>目標に向かう</a:t>
                      </a:r>
                      <a:r>
                        <a:rPr lang="ja-JP" altLang="en-US" sz="700">
                          <a:latin typeface="HG丸ｺﾞｼｯｸM-PRO"/>
                          <a:ea typeface="HG丸ｺﾞｼｯｸM-PRO"/>
                        </a:rPr>
                        <a:t>頑張りを認めたり一緒に取り組んだりしながら、やってみようとする気持ちを</a:t>
                      </a:r>
                    </a:p>
                    <a:p>
                      <a:r>
                        <a:rPr lang="ja-JP" altLang="en-US" sz="700">
                          <a:latin typeface="HG丸ｺﾞｼｯｸM-PRO"/>
                          <a:ea typeface="HG丸ｺﾞｼｯｸM-PRO"/>
                        </a:rPr>
                        <a:t>   大切にする。 </a:t>
                      </a:r>
                    </a:p>
                    <a:p>
                      <a:r>
                        <a:rPr lang="ja-JP" altLang="en-US" sz="700">
                          <a:latin typeface="HG丸ｺﾞｼｯｸM-PRO"/>
                          <a:ea typeface="HG丸ｺﾞｼｯｸM-PRO"/>
                        </a:rPr>
                        <a:t>・</a:t>
                      </a:r>
                      <a:r>
                        <a:rPr lang="ja-JP" altLang="en-US" sz="700" b="1">
                          <a:latin typeface="HG丸ｺﾞｼｯｸM-PRO"/>
                          <a:ea typeface="HG丸ｺﾞｼｯｸM-PRO"/>
                        </a:rPr>
                        <a:t>イメージが実現</a:t>
                      </a:r>
                      <a:r>
                        <a:rPr lang="ja-JP" altLang="en-US" sz="700">
                          <a:latin typeface="HG丸ｺﾞｼｯｸM-PRO"/>
                          <a:ea typeface="HG丸ｺﾞｼｯｸM-PRO"/>
                        </a:rPr>
                        <a:t>するような材料や方法を</a:t>
                      </a:r>
                      <a:r>
                        <a:rPr lang="ja-JP" altLang="en-US" sz="700" b="1">
                          <a:latin typeface="HG丸ｺﾞｼｯｸM-PRO"/>
                          <a:ea typeface="HG丸ｺﾞｼｯｸM-PRO"/>
                        </a:rPr>
                        <a:t>一緒に考え、実現していく</a:t>
                      </a:r>
                      <a:r>
                        <a:rPr lang="ja-JP" altLang="en-US" sz="700">
                          <a:latin typeface="HG丸ｺﾞｼｯｸM-PRO"/>
                          <a:ea typeface="HG丸ｺﾞｼｯｸM-PRO"/>
                        </a:rPr>
                        <a:t>喜びが味わえるようにする。 </a:t>
                      </a: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l"/>
                      <a:endParaRPr lang="ja-JP" altLang="en-US" sz="700">
                        <a:latin typeface="HG丸ｺﾞｼｯｸM-PRO"/>
                        <a:ea typeface="HG丸ｺﾞｼｯｸM-PRO"/>
                      </a:endParaRPr>
                    </a:p>
                    <a:p>
                      <a:pPr algn="l"/>
                      <a:endParaRPr lang="ja-JP" altLang="en-US" sz="700">
                        <a:latin typeface="HG丸ｺﾞｼｯｸM-PRO"/>
                        <a:ea typeface="HG丸ｺﾞｼｯｸM-PRO"/>
                      </a:endParaRPr>
                    </a:p>
                    <a:p>
                      <a:pPr algn="l"/>
                      <a:r>
                        <a:rPr lang="ja-JP" altLang="en-US" sz="700">
                          <a:latin typeface="HG丸ｺﾞｼｯｸM-PRO"/>
                          <a:ea typeface="HG丸ｺﾞｼｯｸM-PRO"/>
                        </a:rPr>
                        <a:t>・互いに</a:t>
                      </a:r>
                      <a:r>
                        <a:rPr lang="ja-JP" altLang="en-US" sz="700" b="1">
                          <a:latin typeface="HG丸ｺﾞｼｯｸM-PRO"/>
                          <a:ea typeface="HG丸ｺﾞｼｯｸM-PRO"/>
                        </a:rPr>
                        <a:t>認め合い支え合う関係を育む学級の雰囲気</a:t>
                      </a:r>
                      <a:r>
                        <a:rPr lang="ja-JP" altLang="en-US" sz="700">
                          <a:latin typeface="HG丸ｺﾞｼｯｸM-PRO"/>
                          <a:ea typeface="HG丸ｺﾞｼｯｸM-PRO"/>
                        </a:rPr>
                        <a:t>をつくる。 </a:t>
                      </a:r>
                      <a:endParaRPr sz="700">
                        <a:latin typeface="HG丸ｺﾞｼｯｸM-PRO"/>
                        <a:ea typeface="HG丸ｺﾞｼｯｸM-PRO"/>
                      </a:endParaRPr>
                    </a:p>
                    <a:p>
                      <a:r>
                        <a:rPr lang="ja-JP" altLang="en-US" sz="700">
                          <a:latin typeface="HG丸ｺﾞｼｯｸM-PRO"/>
                          <a:ea typeface="HG丸ｺﾞｼｯｸM-PRO"/>
                        </a:rPr>
                        <a:t>・一人一人が自信をもって行動している姿を認め、</a:t>
                      </a:r>
                      <a:r>
                        <a:rPr lang="ja-JP" altLang="en-US" sz="700" b="1">
                          <a:latin typeface="HG丸ｺﾞｼｯｸM-PRO"/>
                          <a:ea typeface="HG丸ｺﾞｼｯｸM-PRO"/>
                        </a:rPr>
                        <a:t>就学への</a:t>
                      </a:r>
                      <a:endParaRPr sz="700">
                        <a:latin typeface="HG丸ｺﾞｼｯｸM-PRO"/>
                        <a:ea typeface="HG丸ｺﾞｼｯｸM-PRO"/>
                      </a:endParaRPr>
                    </a:p>
                    <a:p>
                      <a:r>
                        <a:rPr lang="ja-JP" altLang="en-US" sz="700" b="1">
                          <a:latin typeface="HG丸ｺﾞｼｯｸM-PRO"/>
                          <a:ea typeface="HG丸ｺﾞｼｯｸM-PRO"/>
                        </a:rPr>
                        <a:t>   期待に共感</a:t>
                      </a:r>
                      <a:r>
                        <a:rPr lang="ja-JP" altLang="en-US" sz="700">
                          <a:latin typeface="HG丸ｺﾞｼｯｸM-PRO"/>
                          <a:ea typeface="HG丸ｺﾞｼｯｸM-PRO"/>
                        </a:rPr>
                        <a:t>していくようにする。 </a:t>
                      </a:r>
                      <a:endParaRPr lang="ja-JP" altLang="en-US" sz="700" b="1">
                        <a:latin typeface="HG丸ｺﾞｼｯｸM-PRO"/>
                        <a:ea typeface="HG丸ｺﾞｼｯｸM-PRO"/>
                      </a:endParaRPr>
                    </a:p>
                    <a:p>
                      <a:r>
                        <a:rPr lang="ja-JP" altLang="en-US" sz="700">
                          <a:latin typeface="HG丸ｺﾞｼｯｸM-PRO"/>
                          <a:ea typeface="HG丸ｺﾞｼｯｸM-PRO"/>
                        </a:rPr>
                        <a:t>・</a:t>
                      </a:r>
                      <a:r>
                        <a:rPr lang="ja-JP" altLang="en-US" sz="700" b="1">
                          <a:latin typeface="HG丸ｺﾞｼｯｸM-PRO"/>
                          <a:ea typeface="HG丸ｺﾞｼｯｸM-PRO"/>
                        </a:rPr>
                        <a:t>感動を皆で共有</a:t>
                      </a:r>
                      <a:r>
                        <a:rPr lang="ja-JP" altLang="en-US" sz="700">
                          <a:latin typeface="HG丸ｺﾞｼｯｸM-PRO"/>
                          <a:ea typeface="HG丸ｺﾞｼｯｸM-PRO"/>
                        </a:rPr>
                        <a:t>することや</a:t>
                      </a:r>
                      <a:r>
                        <a:rPr lang="ja-JP" altLang="en-US" sz="700" b="1">
                          <a:latin typeface="HG丸ｺﾞｼｯｸM-PRO"/>
                          <a:ea typeface="HG丸ｺﾞｼｯｸM-PRO"/>
                        </a:rPr>
                        <a:t>伝え合う喜び</a:t>
                      </a:r>
                      <a:r>
                        <a:rPr lang="ja-JP" altLang="en-US" sz="700">
                          <a:latin typeface="HG丸ｺﾞｼｯｸM-PRO"/>
                          <a:ea typeface="HG丸ｺﾞｼｯｸM-PRO"/>
                        </a:rPr>
                        <a:t>を、十分に味わえ</a:t>
                      </a:r>
                      <a:endParaRPr kumimoji="1" lang="ja-JP" altLang="en-US" sz="700" dirty="0">
                        <a:latin typeface="HG丸ｺﾞｼｯｸM-PRO"/>
                        <a:ea typeface="HG丸ｺﾞｼｯｸM-PRO"/>
                      </a:endParaRPr>
                    </a:p>
                    <a:p>
                      <a:r>
                        <a:rPr lang="ja-JP" altLang="en-US" sz="700">
                          <a:latin typeface="HG丸ｺﾞｼｯｸM-PRO"/>
                          <a:ea typeface="HG丸ｺﾞｼｯｸM-PRO"/>
                        </a:rPr>
                        <a:t>   るようにする。 </a:t>
                      </a:r>
                    </a:p>
                  </a:txBody>
                  <a:tcPr>
                    <a:lnL w="12700" cap="flat" cmpd="sng" algn="ctr">
                      <a:solidFill>
                        <a:srgbClr val="000000"/>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extLst>
              </a:tr>
              <a:tr h="733275">
                <a:tc vMerge="1">
                  <a:txBody>
                    <a:bodyPr/>
                    <a:lstStyle/>
                    <a:p>
                      <a:endParaRPr kumimoji="1" lang="ja-JP" altLang="en-US" dirty="0"/>
                    </a:p>
                  </a:txBody>
                  <a:tcPr vert="wordArtVertRtl" anchor="ctr" anchorCtr="1">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800" b="1" dirty="0"/>
                        <a:t>環境構成</a:t>
                      </a:r>
                    </a:p>
                  </a:txBody>
                  <a:tcPr vert="wordArtVertRtl" anchor="ctr" anchorCtr="1">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0D7F0"/>
                    </a:solidFill>
                  </a:tcPr>
                </a:tc>
                <a:tc gridSpan="2">
                  <a:txBody>
                    <a:bodyPr/>
                    <a:lstStyle/>
                    <a:p>
                      <a:pPr algn="l"/>
                      <a:r>
                        <a:rPr lang="ja-JP" altLang="en-US" sz="700">
                          <a:latin typeface="HG丸ｺﾞｼｯｸM-PRO"/>
                          <a:ea typeface="HG丸ｺﾞｼｯｸM-PRO"/>
                        </a:rPr>
                        <a:t>・</a:t>
                      </a:r>
                      <a:r>
                        <a:rPr lang="ja-JP" altLang="en-US" sz="700" b="1">
                          <a:latin typeface="HG丸ｺﾞｼｯｸM-PRO"/>
                          <a:ea typeface="HG丸ｺﾞｼｯｸM-PRO"/>
                        </a:rPr>
                        <a:t>発見や工夫</a:t>
                      </a:r>
                      <a:r>
                        <a:rPr lang="ja-JP" altLang="en-US" sz="700">
                          <a:latin typeface="HG丸ｺﾞｼｯｸM-PRO"/>
                          <a:ea typeface="HG丸ｺﾞｼｯｸM-PRO"/>
                        </a:rPr>
                        <a:t>を伝えたり、一緒に調べたりする状</a:t>
                      </a:r>
                    </a:p>
                    <a:p>
                      <a:pPr algn="l"/>
                      <a:r>
                        <a:rPr lang="ja-JP" altLang="en-US" sz="700">
                          <a:latin typeface="HG丸ｺﾞｼｯｸM-PRO"/>
                          <a:ea typeface="HG丸ｺﾞｼｯｸM-PRO"/>
                        </a:rPr>
                        <a:t>   況を作る。 </a:t>
                      </a:r>
                    </a:p>
                    <a:p>
                      <a:r>
                        <a:rPr lang="ja-JP" altLang="en-US" sz="700">
                          <a:latin typeface="HG丸ｺﾞｼｯｸM-PRO"/>
                          <a:ea typeface="HG丸ｺﾞｼｯｸM-PRO"/>
                        </a:rPr>
                        <a:t>・したいことを</a:t>
                      </a:r>
                      <a:r>
                        <a:rPr lang="ja-JP" altLang="en-US" sz="700" b="1">
                          <a:latin typeface="HG丸ｺﾞｼｯｸM-PRO"/>
                          <a:ea typeface="HG丸ｺﾞｼｯｸM-PRO"/>
                        </a:rPr>
                        <a:t>じっくり楽しめる時間と空間を保</a:t>
                      </a:r>
                    </a:p>
                    <a:p>
                      <a:r>
                        <a:rPr lang="ja-JP" altLang="en-US" sz="700" b="1">
                          <a:latin typeface="HG丸ｺﾞｼｯｸM-PRO"/>
                          <a:ea typeface="HG丸ｺﾞｼｯｸM-PRO"/>
                        </a:rPr>
                        <a:t>   障</a:t>
                      </a:r>
                      <a:r>
                        <a:rPr lang="ja-JP" altLang="en-US" sz="700">
                          <a:latin typeface="HG丸ｺﾞｼｯｸM-PRO"/>
                          <a:ea typeface="HG丸ｺﾞｼｯｸM-PRO"/>
                        </a:rPr>
                        <a:t>する。 </a:t>
                      </a:r>
                      <a:endParaRPr lang="ja-JP" altLang="en-US" sz="700" b="1">
                        <a:latin typeface="HG丸ｺﾞｼｯｸM-PRO"/>
                        <a:ea typeface="HG丸ｺﾞｼｯｸM-PRO"/>
                      </a:endParaRPr>
                    </a:p>
                    <a:p>
                      <a:r>
                        <a:rPr lang="ja-JP" altLang="en-US" sz="700">
                          <a:latin typeface="HG丸ｺﾞｼｯｸM-PRO"/>
                          <a:ea typeface="HG丸ｺﾞｼｯｸM-PRO"/>
                        </a:rPr>
                        <a:t>・栽培･飼育等は、子供と相談しながら決めていく。 </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800" dirty="0">
                        <a:latin typeface="ＭＳ ゴシック"/>
                        <a:ea typeface="ＭＳ ゴシック"/>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l"/>
                      <a:r>
                        <a:rPr lang="ja-JP" altLang="en-US" sz="700" dirty="0">
                          <a:latin typeface="HG丸ｺﾞｼｯｸM-PRO"/>
                          <a:ea typeface="HG丸ｺﾞｼｯｸM-PRO"/>
                        </a:rPr>
                        <a:t>・</a:t>
                      </a:r>
                      <a:r>
                        <a:rPr lang="ja-JP" altLang="en-US" sz="700" b="1" dirty="0">
                          <a:latin typeface="HG丸ｺﾞｼｯｸM-PRO"/>
                          <a:ea typeface="HG丸ｺﾞｼｯｸM-PRO"/>
                        </a:rPr>
                        <a:t>イメージを広げられるよう</a:t>
                      </a:r>
                      <a:r>
                        <a:rPr lang="ja-JP" altLang="en-US" sz="700" dirty="0">
                          <a:latin typeface="HG丸ｺﾞｼｯｸM-PRO"/>
                          <a:ea typeface="HG丸ｺﾞｼｯｸM-PRO"/>
                        </a:rPr>
                        <a:t>、様々な素材・材料・遊具の置き場所や</a:t>
                      </a:r>
                    </a:p>
                    <a:p>
                      <a:pPr algn="l"/>
                      <a:r>
                        <a:rPr lang="ja-JP" altLang="en-US" sz="700" dirty="0">
                          <a:latin typeface="HG丸ｺﾞｼｯｸM-PRO"/>
                          <a:ea typeface="HG丸ｺﾞｼｯｸM-PRO"/>
                        </a:rPr>
                        <a:t>　数量等を工夫したり、</a:t>
                      </a:r>
                      <a:r>
                        <a:rPr lang="ja-JP" altLang="en-US" sz="700" b="1" dirty="0">
                          <a:latin typeface="HG丸ｺﾞｼｯｸM-PRO"/>
                          <a:ea typeface="HG丸ｺﾞｼｯｸM-PRO"/>
                        </a:rPr>
                        <a:t>図鑑や写真等を活用</a:t>
                      </a:r>
                      <a:r>
                        <a:rPr lang="ja-JP" altLang="en-US" sz="700" dirty="0">
                          <a:latin typeface="HG丸ｺﾞｼｯｸM-PRO"/>
                          <a:ea typeface="HG丸ｺﾞｼｯｸM-PRO"/>
                        </a:rPr>
                        <a:t>したりする。 </a:t>
                      </a:r>
                    </a:p>
                    <a:p>
                      <a:r>
                        <a:rPr lang="ja-JP" altLang="en-US" sz="700" dirty="0">
                          <a:latin typeface="HG丸ｺﾞｼｯｸM-PRO"/>
                          <a:ea typeface="HG丸ｺﾞｼｯｸM-PRO"/>
                        </a:rPr>
                        <a:t>・水・砂・泥等の自然物の感触や性質を楽しんだり発見したりできる</a:t>
                      </a:r>
                    </a:p>
                    <a:p>
                      <a:r>
                        <a:rPr lang="ja-JP" altLang="en-US" sz="700" dirty="0">
                          <a:latin typeface="HG丸ｺﾞｼｯｸM-PRO"/>
                          <a:ea typeface="HG丸ｺﾞｼｯｸM-PRO"/>
                        </a:rPr>
                        <a:t>　よう、</a:t>
                      </a:r>
                      <a:r>
                        <a:rPr lang="ja-JP" altLang="en-US" sz="700" b="1" dirty="0">
                          <a:latin typeface="HG丸ｺﾞｼｯｸM-PRO"/>
                          <a:ea typeface="HG丸ｺﾞｼｯｸM-PRO"/>
                        </a:rPr>
                        <a:t>場の設定や道具の選定</a:t>
                      </a:r>
                      <a:r>
                        <a:rPr lang="ja-JP" altLang="en-US" sz="700" dirty="0">
                          <a:latin typeface="HG丸ｺﾞｼｯｸM-PRO"/>
                          <a:ea typeface="HG丸ｺﾞｼｯｸM-PRO"/>
                        </a:rPr>
                        <a:t>など工夫する。 </a:t>
                      </a:r>
                    </a:p>
                    <a:p>
                      <a:r>
                        <a:rPr lang="ja-JP" altLang="en-US" sz="700" dirty="0">
                          <a:latin typeface="HG丸ｺﾞｼｯｸM-PRO"/>
                          <a:ea typeface="HG丸ｺﾞｼｯｸM-PRO"/>
                        </a:rPr>
                        <a:t>・</a:t>
                      </a:r>
                      <a:r>
                        <a:rPr lang="ja-JP" altLang="en-US" sz="700" b="1" dirty="0">
                          <a:latin typeface="HG丸ｺﾞｼｯｸM-PRO"/>
                          <a:ea typeface="HG丸ｺﾞｼｯｸM-PRO"/>
                        </a:rPr>
                        <a:t>繰り返し挑戦</a:t>
                      </a:r>
                      <a:r>
                        <a:rPr lang="ja-JP" altLang="en-US" sz="700" dirty="0">
                          <a:latin typeface="HG丸ｺﾞｼｯｸM-PRO"/>
                          <a:ea typeface="HG丸ｺﾞｼｯｸM-PRO"/>
                        </a:rPr>
                        <a:t>しながら、</a:t>
                      </a:r>
                      <a:r>
                        <a:rPr lang="ja-JP" altLang="en-US" sz="700" b="1" dirty="0">
                          <a:latin typeface="HG丸ｺﾞｼｯｸM-PRO"/>
                          <a:ea typeface="HG丸ｺﾞｼｯｸM-PRO"/>
                        </a:rPr>
                        <a:t>試したり工夫したりできる場</a:t>
                      </a:r>
                      <a:r>
                        <a:rPr lang="ja-JP" altLang="en-US" sz="700" dirty="0">
                          <a:latin typeface="HG丸ｺﾞｼｯｸM-PRO"/>
                          <a:ea typeface="HG丸ｺﾞｼｯｸM-PRO"/>
                        </a:rPr>
                        <a:t>を用意する。 </a:t>
                      </a:r>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8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l"/>
                      <a:r>
                        <a:rPr lang="ja-JP" altLang="en-US" sz="700">
                          <a:latin typeface="HG丸ｺﾞｼｯｸM-PRO"/>
                          <a:ea typeface="HG丸ｺﾞｼｯｸM-PRO"/>
                        </a:rPr>
                        <a:t>・挑戦する意欲を高める環境を構成したり、友達と</a:t>
                      </a:r>
                      <a:r>
                        <a:rPr lang="ja-JP" altLang="en-US" sz="700" b="1">
                          <a:latin typeface="HG丸ｺﾞｼｯｸM-PRO"/>
                          <a:ea typeface="HG丸ｺﾞｼｯｸM-PRO"/>
                        </a:rPr>
                        <a:t>協力</a:t>
                      </a:r>
                      <a:r>
                        <a:rPr lang="ja-JP" altLang="en-US" sz="700">
                          <a:latin typeface="HG丸ｺﾞｼｯｸM-PRO"/>
                          <a:ea typeface="HG丸ｺﾞｼｯｸM-PRO"/>
                        </a:rPr>
                        <a:t>する状況をつくったりする。 </a:t>
                      </a:r>
                      <a:endParaRPr sz="700">
                        <a:latin typeface="HG丸ｺﾞｼｯｸM-PRO"/>
                        <a:ea typeface="HG丸ｺﾞｼｯｸM-PRO"/>
                      </a:endParaRPr>
                    </a:p>
                    <a:p>
                      <a:r>
                        <a:rPr lang="ja-JP" altLang="en-US" sz="700">
                          <a:latin typeface="HG丸ｺﾞｼｯｸM-PRO"/>
                          <a:ea typeface="HG丸ｺﾞｼｯｸM-PRO"/>
                        </a:rPr>
                        <a:t>・体を動かし、挑戦してみたくなるような環境を構成したり共に楽しんだりする。 </a:t>
                      </a:r>
                      <a:endParaRPr sz="700">
                        <a:latin typeface="HG丸ｺﾞｼｯｸM-PRO"/>
                        <a:ea typeface="HG丸ｺﾞｼｯｸM-PRO"/>
                      </a:endParaRPr>
                    </a:p>
                    <a:p>
                      <a:r>
                        <a:rPr lang="ja-JP" altLang="en-US" sz="700">
                          <a:latin typeface="HG丸ｺﾞｼｯｸM-PRO"/>
                          <a:ea typeface="HG丸ｺﾞｼｯｸM-PRO"/>
                        </a:rPr>
                        <a:t>・探究することを楽しめるよう、</a:t>
                      </a:r>
                      <a:r>
                        <a:rPr lang="ja-JP" altLang="en-US" sz="700" b="1">
                          <a:latin typeface="HG丸ｺﾞｼｯｸM-PRO"/>
                          <a:ea typeface="HG丸ｺﾞｼｯｸM-PRO"/>
                        </a:rPr>
                        <a:t>多様な素材・材料・遊具</a:t>
                      </a:r>
                      <a:r>
                        <a:rPr lang="ja-JP" altLang="en-US" sz="700">
                          <a:latin typeface="HG丸ｺﾞｼｯｸM-PRO"/>
                          <a:ea typeface="HG丸ｺﾞｼｯｸM-PRO"/>
                        </a:rPr>
                        <a:t>を準備したり、場や時間を保障したり</a:t>
                      </a:r>
                    </a:p>
                    <a:p>
                      <a:r>
                        <a:rPr lang="ja-JP" altLang="en-US" sz="700">
                          <a:latin typeface="HG丸ｺﾞｼｯｸM-PRO"/>
                          <a:ea typeface="HG丸ｺﾞｼｯｸM-PRO"/>
                        </a:rPr>
                        <a:t>   する。 </a:t>
                      </a:r>
                    </a:p>
                    <a:p>
                      <a:r>
                        <a:rPr lang="ja-JP" altLang="en-US" sz="700">
                          <a:latin typeface="HG丸ｺﾞｼｯｸM-PRO"/>
                          <a:ea typeface="HG丸ｺﾞｼｯｸM-PRO"/>
                        </a:rPr>
                        <a:t>・これまでの</a:t>
                      </a:r>
                      <a:r>
                        <a:rPr lang="ja-JP" altLang="en-US" sz="700" b="1">
                          <a:latin typeface="HG丸ｺﾞｼｯｸM-PRO"/>
                          <a:ea typeface="HG丸ｺﾞｼｯｸM-PRO"/>
                        </a:rPr>
                        <a:t>経験を生かし</a:t>
                      </a:r>
                      <a:r>
                        <a:rPr lang="ja-JP" altLang="en-US" sz="700">
                          <a:latin typeface="HG丸ｺﾞｼｯｸM-PRO"/>
                          <a:ea typeface="HG丸ｺﾞｼｯｸM-PRO"/>
                        </a:rPr>
                        <a:t>て遊びに必要なものを自分達で</a:t>
                      </a:r>
                      <a:r>
                        <a:rPr lang="ja-JP" altLang="en-US" sz="700" b="1">
                          <a:latin typeface="HG丸ｺﾞｼｯｸM-PRO"/>
                          <a:ea typeface="HG丸ｺﾞｼｯｸM-PRO"/>
                        </a:rPr>
                        <a:t>選択できる状況</a:t>
                      </a:r>
                      <a:r>
                        <a:rPr lang="ja-JP" altLang="en-US" sz="700">
                          <a:latin typeface="HG丸ｺﾞｼｯｸM-PRO"/>
                          <a:ea typeface="HG丸ｺﾞｼｯｸM-PRO"/>
                        </a:rPr>
                        <a:t>をつくったりする。 </a:t>
                      </a:r>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8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l"/>
                      <a:r>
                        <a:rPr lang="ja-JP" altLang="en-US" sz="700">
                          <a:latin typeface="HG丸ｺﾞｼｯｸM-PRO"/>
                          <a:ea typeface="HG丸ｺﾞｼｯｸM-PRO"/>
                        </a:rPr>
                        <a:t>・今まで頑張ったことが</a:t>
                      </a:r>
                      <a:r>
                        <a:rPr lang="ja-JP" altLang="en-US" sz="700" b="1">
                          <a:latin typeface="HG丸ｺﾞｼｯｸM-PRO"/>
                          <a:ea typeface="HG丸ｺﾞｼｯｸM-PRO"/>
                        </a:rPr>
                        <a:t>繰り返し楽しめるような場や遊具を</a:t>
                      </a:r>
                    </a:p>
                    <a:p>
                      <a:pPr algn="l"/>
                      <a:r>
                        <a:rPr lang="ja-JP" altLang="en-US" sz="700" b="1">
                          <a:latin typeface="HG丸ｺﾞｼｯｸM-PRO"/>
                          <a:ea typeface="HG丸ｺﾞｼｯｸM-PRO"/>
                        </a:rPr>
                        <a:t>   用意</a:t>
                      </a:r>
                      <a:r>
                        <a:rPr lang="ja-JP" altLang="en-US" sz="700">
                          <a:latin typeface="HG丸ｺﾞｼｯｸM-PRO"/>
                          <a:ea typeface="HG丸ｺﾞｼｯｸM-PRO"/>
                        </a:rPr>
                        <a:t>する。 </a:t>
                      </a:r>
                      <a:endParaRPr lang="ja-JP" altLang="en-US" sz="700" b="1">
                        <a:latin typeface="HG丸ｺﾞｼｯｸM-PRO"/>
                        <a:ea typeface="HG丸ｺﾞｼｯｸM-PRO"/>
                      </a:endParaRPr>
                    </a:p>
                    <a:p>
                      <a:r>
                        <a:rPr lang="ja-JP" altLang="en-US" sz="700">
                          <a:latin typeface="HG丸ｺﾞｼｯｸM-PRO"/>
                          <a:ea typeface="HG丸ｺﾞｼｯｸM-PRO"/>
                        </a:rPr>
                        <a:t>・これまでの経験を生かして、</a:t>
                      </a:r>
                      <a:r>
                        <a:rPr lang="ja-JP" altLang="en-US" sz="700" b="1">
                          <a:latin typeface="HG丸ｺﾞｼｯｸM-PRO"/>
                          <a:ea typeface="HG丸ｺﾞｼｯｸM-PRO"/>
                        </a:rPr>
                        <a:t>友達と遊びを進めていける</a:t>
                      </a:r>
                      <a:r>
                        <a:rPr lang="ja-JP" altLang="en-US" sz="700">
                          <a:latin typeface="HG丸ｺﾞｼｯｸM-PRO"/>
                          <a:ea typeface="HG丸ｺﾞｼｯｸM-PRO"/>
                        </a:rPr>
                        <a:t>よ</a:t>
                      </a:r>
                      <a:endParaRPr lang="ja-JP" altLang="en-US" sz="700" b="1">
                        <a:latin typeface="HG丸ｺﾞｼｯｸM-PRO"/>
                        <a:ea typeface="HG丸ｺﾞｼｯｸM-PRO"/>
                      </a:endParaRPr>
                    </a:p>
                    <a:p>
                      <a:r>
                        <a:rPr lang="ja-JP" altLang="en-US" sz="700">
                          <a:latin typeface="HG丸ｺﾞｼｯｸM-PRO"/>
                          <a:ea typeface="HG丸ｺﾞｼｯｸM-PRO"/>
                        </a:rPr>
                        <a:t>   うな材料や遊具を準備する。 </a:t>
                      </a:r>
                    </a:p>
                    <a:p>
                      <a:r>
                        <a:rPr lang="ja-JP" altLang="en-US" sz="700">
                          <a:latin typeface="HG丸ｺﾞｼｯｸM-PRO"/>
                          <a:ea typeface="HG丸ｺﾞｼｯｸM-PRO"/>
                        </a:rPr>
                        <a:t>・遊びを通して</a:t>
                      </a:r>
                      <a:r>
                        <a:rPr lang="ja-JP" altLang="en-US" sz="700" b="1">
                          <a:latin typeface="HG丸ｺﾞｼｯｸM-PRO"/>
                          <a:ea typeface="HG丸ｺﾞｼｯｸM-PRO"/>
                        </a:rPr>
                        <a:t>数量（時間）や文字に関心</a:t>
                      </a:r>
                      <a:r>
                        <a:rPr lang="ja-JP" altLang="en-US" sz="700">
                          <a:latin typeface="HG丸ｺﾞｼｯｸM-PRO"/>
                          <a:ea typeface="HG丸ｺﾞｼｯｸM-PRO"/>
                        </a:rPr>
                        <a:t>がもてるような</a:t>
                      </a:r>
                      <a:r>
                        <a:rPr lang="ja-JP" altLang="en-US" sz="700" b="1">
                          <a:latin typeface="HG丸ｺﾞｼｯｸM-PRO"/>
                          <a:ea typeface="HG丸ｺﾞｼｯｸM-PRO"/>
                        </a:rPr>
                        <a:t>環</a:t>
                      </a:r>
                      <a:endParaRPr kumimoji="1" lang="ja-JP" altLang="en-US" sz="700" dirty="0">
                        <a:latin typeface="HG丸ｺﾞｼｯｸM-PRO"/>
                        <a:ea typeface="HG丸ｺﾞｼｯｸM-PRO"/>
                      </a:endParaRPr>
                    </a:p>
                    <a:p>
                      <a:r>
                        <a:rPr lang="ja-JP" altLang="en-US" sz="700" b="1">
                          <a:latin typeface="HG丸ｺﾞｼｯｸM-PRO"/>
                          <a:ea typeface="HG丸ｺﾞｼｯｸM-PRO"/>
                        </a:rPr>
                        <a:t>   境を工夫</a:t>
                      </a:r>
                      <a:r>
                        <a:rPr lang="ja-JP" altLang="en-US" sz="700">
                          <a:latin typeface="HG丸ｺﾞｼｯｸM-PRO"/>
                          <a:ea typeface="HG丸ｺﾞｼｯｸM-PRO"/>
                        </a:rPr>
                        <a:t>する。 </a:t>
                      </a:r>
                      <a:endParaRPr lang="ja-JP" altLang="en-US" sz="700" b="1">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800"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800"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extLst>
              </a:tr>
              <a:tr h="540351">
                <a:tc gridSpan="2">
                  <a:txBody>
                    <a:bodyPr/>
                    <a:lstStyle/>
                    <a:p>
                      <a:r>
                        <a:rPr kumimoji="1" lang="ja-JP" altLang="en-US" sz="600" b="1" dirty="0"/>
                        <a:t>家庭や</a:t>
                      </a:r>
                    </a:p>
                    <a:p>
                      <a:r>
                        <a:rPr kumimoji="1" lang="ja-JP" altLang="en-US" sz="600" b="1" dirty="0"/>
                        <a:t>地域との連携</a:t>
                      </a:r>
                      <a:endParaRPr kumimoji="1" lang="ja-JP" altLang="en-US" sz="800" b="1" dirty="0"/>
                    </a:p>
                  </a:txBody>
                  <a:tcPr vert="wordArtVertRtl"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F92E1">
                        <a:alpha val="50000"/>
                      </a:srgbClr>
                    </a:solidFill>
                  </a:tcPr>
                </a:tc>
                <a:tc hMerge="1">
                  <a:txBody>
                    <a:bodyPr/>
                    <a:lstStyle/>
                    <a:p>
                      <a:endParaRPr kumimoji="1" lang="ja-JP" altLang="en-US" dirty="0"/>
                    </a:p>
                  </a:txBody>
                  <a:tcPr vert="wordArtVertRtl"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lang="ja-JP" altLang="en-US" sz="700">
                          <a:latin typeface="HG丸ｺﾞｼｯｸM-PRO"/>
                          <a:ea typeface="HG丸ｺﾞｼｯｸM-PRO"/>
                        </a:rPr>
                        <a:t>・家庭との</a:t>
                      </a:r>
                      <a:r>
                        <a:rPr lang="ja-JP" altLang="en-US" sz="700" b="1">
                          <a:latin typeface="HG丸ｺﾞｼｯｸM-PRO"/>
                          <a:ea typeface="HG丸ｺﾞｼｯｸM-PRO"/>
                        </a:rPr>
                        <a:t>信頼関係づくり</a:t>
                      </a:r>
                      <a:r>
                        <a:rPr lang="ja-JP" altLang="en-US" sz="700">
                          <a:latin typeface="HG丸ｺﾞｼｯｸM-PRO"/>
                          <a:ea typeface="HG丸ｺﾞｼｯｸM-PRO"/>
                        </a:rPr>
                        <a:t>を大切にする。 </a:t>
                      </a:r>
                      <a:endParaRPr kumimoji="1" lang="ja-JP" altLang="en-US" sz="700"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800" dirty="0">
                        <a:latin typeface="ＭＳ ゴシック"/>
                        <a:ea typeface="ＭＳ ゴシック"/>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l"/>
                      <a:r>
                        <a:rPr lang="ja-JP" altLang="en-US" sz="700">
                          <a:latin typeface="HG丸ｺﾞｼｯｸM-PRO"/>
                          <a:ea typeface="HG丸ｺﾞｼｯｸM-PRO"/>
                        </a:rPr>
                        <a:t>・子供の園での具体的な姿を直接保護者に伝えながら、子供の良いと</a:t>
                      </a:r>
                    </a:p>
                    <a:p>
                      <a:pPr algn="l"/>
                      <a:r>
                        <a:rPr lang="ja-JP" altLang="en-US" sz="700">
                          <a:latin typeface="HG丸ｺﾞｼｯｸM-PRO"/>
                          <a:ea typeface="HG丸ｺﾞｼｯｸM-PRO"/>
                        </a:rPr>
                        <a:t>　ころを家庭と一緒に伸ばそうとする。 </a:t>
                      </a:r>
                    </a:p>
                    <a:p>
                      <a:r>
                        <a:rPr lang="ja-JP" altLang="en-US" sz="700">
                          <a:latin typeface="HG丸ｺﾞｼｯｸM-PRO"/>
                          <a:ea typeface="HG丸ｺﾞｼｯｸM-PRO"/>
                        </a:rPr>
                        <a:t>・生活リズムを整えることの大切さについて保護者と共有していく。 </a:t>
                      </a:r>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l"/>
                      <a:r>
                        <a:rPr lang="ja-JP" altLang="en-US" sz="700">
                          <a:latin typeface="HG丸ｺﾞｼｯｸM-PRO"/>
                          <a:ea typeface="HG丸ｺﾞｼｯｸM-PRO"/>
                        </a:rPr>
                        <a:t>・子供の困り感に対して、園での環境の工夫や保育者の関わり方、友達とのやり取りなどを保護</a:t>
                      </a:r>
                    </a:p>
                    <a:p>
                      <a:pPr algn="l"/>
                      <a:r>
                        <a:rPr lang="ja-JP" altLang="en-US" sz="700">
                          <a:latin typeface="HG丸ｺﾞｼｯｸM-PRO"/>
                          <a:ea typeface="HG丸ｺﾞｼｯｸM-PRO"/>
                        </a:rPr>
                        <a:t>　者に具体的に伝えたり、家庭での様子を聞いたりしながら、子供の</a:t>
                      </a:r>
                      <a:r>
                        <a:rPr lang="ja-JP" altLang="en-US" sz="700" b="1">
                          <a:latin typeface="HG丸ｺﾞｼｯｸM-PRO"/>
                          <a:ea typeface="HG丸ｺﾞｼｯｸM-PRO"/>
                        </a:rPr>
                        <a:t>成長を共に考える</a:t>
                      </a:r>
                      <a:r>
                        <a:rPr lang="ja-JP" altLang="en-US" sz="700">
                          <a:latin typeface="HG丸ｺﾞｼｯｸM-PRO"/>
                          <a:ea typeface="HG丸ｺﾞｼｯｸM-PRO"/>
                        </a:rPr>
                        <a:t>。 </a:t>
                      </a:r>
                    </a:p>
                    <a:p>
                      <a:r>
                        <a:rPr lang="ja-JP" altLang="en-US" sz="700">
                          <a:latin typeface="HG丸ｺﾞｼｯｸM-PRO"/>
                          <a:ea typeface="HG丸ｺﾞｼｯｸM-PRO"/>
                        </a:rPr>
                        <a:t>・自然との関わり等、豊かな体験が家庭にもつながるように生活の様子を知らせる。 </a:t>
                      </a:r>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700" dirty="0">
                        <a:latin typeface="HG丸ｺﾞｼｯｸM-PRO"/>
                        <a:ea typeface="HG丸ｺﾞｼｯｸM-PRO"/>
                      </a:endParaRPr>
                    </a:p>
                  </a:txBody>
                  <a:tcPr>
                    <a:lnL w="12700" cap="flat" cmpd="sng" algn="ctr">
                      <a:solidFill>
                        <a:srgbClr val="000000"/>
                      </a:solidFill>
                      <a:prstDash val="sysDash"/>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l"/>
                      <a:r>
                        <a:rPr lang="ja-JP" altLang="en-US" sz="700">
                          <a:latin typeface="HG丸ｺﾞｼｯｸM-PRO"/>
                          <a:ea typeface="HG丸ｺﾞｼｯｸM-PRO"/>
                        </a:rPr>
                        <a:t>・就学に向けての</a:t>
                      </a:r>
                      <a:r>
                        <a:rPr lang="ja-JP" altLang="en-US" sz="700" b="1">
                          <a:latin typeface="HG丸ｺﾞｼｯｸM-PRO"/>
                          <a:ea typeface="HG丸ｺﾞｼｯｸM-PRO"/>
                        </a:rPr>
                        <a:t>不安や困り感に寄り添い</a:t>
                      </a:r>
                      <a:r>
                        <a:rPr lang="ja-JP" altLang="en-US" sz="700">
                          <a:latin typeface="HG丸ｺﾞｼｯｸM-PRO"/>
                          <a:ea typeface="HG丸ｺﾞｼｯｸM-PRO"/>
                        </a:rPr>
                        <a:t>ながら個別の相談</a:t>
                      </a:r>
                    </a:p>
                    <a:p>
                      <a:pPr algn="l"/>
                      <a:r>
                        <a:rPr lang="ja-JP" altLang="en-US" sz="700">
                          <a:latin typeface="HG丸ｺﾞｼｯｸM-PRO"/>
                          <a:ea typeface="HG丸ｺﾞｼｯｸM-PRO"/>
                        </a:rPr>
                        <a:t>　を受ける。 </a:t>
                      </a:r>
                    </a:p>
                    <a:p>
                      <a:r>
                        <a:rPr lang="ja-JP" altLang="en-US" sz="700">
                          <a:latin typeface="HG丸ｺﾞｼｯｸM-PRO"/>
                          <a:ea typeface="HG丸ｺﾞｼｯｸM-PRO"/>
                        </a:rPr>
                        <a:t>・学校生活につながるよう、校区を歩くことや持ち物を自分</a:t>
                      </a:r>
                    </a:p>
                    <a:p>
                      <a:r>
                        <a:rPr lang="ja-JP" altLang="en-US" sz="700">
                          <a:latin typeface="HG丸ｺﾞｼｯｸM-PRO"/>
                          <a:ea typeface="HG丸ｺﾞｼｯｸM-PRO"/>
                        </a:rPr>
                        <a:t>　で準備できるよう、</a:t>
                      </a:r>
                      <a:r>
                        <a:rPr lang="ja-JP" altLang="en-US" sz="700" b="1">
                          <a:latin typeface="HG丸ｺﾞｼｯｸM-PRO"/>
                          <a:ea typeface="HG丸ｺﾞｼｯｸM-PRO"/>
                        </a:rPr>
                        <a:t>家庭と連携</a:t>
                      </a:r>
                      <a:r>
                        <a:rPr lang="ja-JP" altLang="en-US" sz="700">
                          <a:latin typeface="HG丸ｺﾞｼｯｸM-PRO"/>
                          <a:ea typeface="HG丸ｺﾞｼｯｸM-PRO"/>
                        </a:rPr>
                        <a:t>して取り組む。</a:t>
                      </a:r>
                    </a:p>
                  </a:txBody>
                  <a:tcPr>
                    <a:lnL w="12700" cap="flat" cmpd="sng" algn="ctr">
                      <a:solidFill>
                        <a:srgbClr val="000000"/>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extLst>
              </a:tr>
              <a:tr h="357184">
                <a:tc rowSpan="2">
                  <a:txBody>
                    <a:bodyPr/>
                    <a:lstStyle/>
                    <a:p>
                      <a:pPr>
                        <a:lnSpc>
                          <a:spcPts val="800"/>
                        </a:lnSpc>
                        <a:spcBef>
                          <a:spcPts val="0"/>
                        </a:spcBef>
                        <a:spcAft>
                          <a:spcPts val="0"/>
                        </a:spcAft>
                      </a:pPr>
                      <a:r>
                        <a:rPr kumimoji="1" lang="ja-JP" altLang="en-US" sz="800" b="1" dirty="0"/>
                        <a:t>行事等</a:t>
                      </a:r>
                    </a:p>
                  </a:txBody>
                  <a:tcPr vert="wordArtVertRtl" anchor="ctr" anchorCtr="1">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alpha val="50000"/>
                      </a:srgbClr>
                    </a:solidFill>
                  </a:tcPr>
                </a:tc>
                <a:tc>
                  <a:txBody>
                    <a:bodyPr/>
                    <a:lstStyle/>
                    <a:p>
                      <a:pPr algn="ctr">
                        <a:lnSpc>
                          <a:spcPts val="800"/>
                        </a:lnSpc>
                        <a:spcBef>
                          <a:spcPts val="0"/>
                        </a:spcBef>
                        <a:spcAft>
                          <a:spcPts val="0"/>
                        </a:spcAft>
                      </a:pPr>
                      <a:r>
                        <a:rPr kumimoji="1" lang="ja-JP" altLang="en-US" sz="800" b="1" dirty="0"/>
                        <a:t>子供</a:t>
                      </a:r>
                      <a:endParaRPr kumimoji="1" lang="ja-JP" altLang="en-US" b="1" dirty="0"/>
                    </a:p>
                  </a:txBody>
                  <a:tcPr anchor="ctr" anchorCtr="1">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ysDash"/>
                      <a:round/>
                      <a:headEnd type="none" w="med" len="med"/>
                      <a:tailEnd type="none" w="med" len="med"/>
                    </a:lnB>
                    <a:lnTlToBr w="12700" cmpd="sng">
                      <a:noFill/>
                      <a:prstDash val="solid"/>
                    </a:lnTlToBr>
                    <a:lnBlToTr w="12700" cmpd="sng">
                      <a:noFill/>
                      <a:prstDash val="solid"/>
                    </a:lnBlToTr>
                    <a:solidFill>
                      <a:srgbClr val="7030A0">
                        <a:alpha val="50000"/>
                      </a:srgbClr>
                    </a:solidFill>
                  </a:tcPr>
                </a:tc>
                <a:tc gridSpan="12">
                  <a:txBody>
                    <a:bodyPr/>
                    <a:lstStyle/>
                    <a:p>
                      <a:pPr algn="l"/>
                      <a:r>
                        <a:rPr lang="ja-JP" altLang="en-US" sz="700" dirty="0"/>
                        <a:t>　　　　　　　　　　　　　　　　　　　　　　　　　　　　　　　　　　　　　　　　　　　　　　　　　　　　　　　　</a:t>
                      </a:r>
                      <a:r>
                        <a:rPr lang="ja-JP" altLang="en-US" sz="700" dirty="0">
                          <a:latin typeface="HG丸ｺﾞｼｯｸM-PRO"/>
                          <a:ea typeface="HG丸ｺﾞｼｯｸM-PRO"/>
                        </a:rPr>
                        <a:t>　                                                         ○交流会　　　　　　　　　○交流会　　　　　　　　                       　　○一日入学　　　　　　　　　○卒園式</a:t>
                      </a:r>
                      <a:endParaRPr lang="ja-JP" altLang="en-US" sz="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extLst>
              </a:tr>
              <a:tr h="303344">
                <a:tc vMerge="1">
                  <a:txBody>
                    <a:bodyPr/>
                    <a:lstStyle/>
                    <a:p>
                      <a:pPr>
                        <a:lnSpc>
                          <a:spcPts val="800"/>
                        </a:lnSpc>
                        <a:spcBef>
                          <a:spcPts val="0"/>
                        </a:spcBef>
                        <a:spcAft>
                          <a:spcPts val="0"/>
                        </a:spcAft>
                      </a:pPr>
                      <a:endParaRPr kumimoji="1" lang="ja-JP" altLang="en-US" sz="800" b="1" dirty="0"/>
                    </a:p>
                  </a:txBody>
                  <a:tcPr vert="wordArtVertRtl" anchor="ctr" anchorCtr="1">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alpha val="50000"/>
                      </a:srgbClr>
                    </a:solidFill>
                  </a:tcPr>
                </a:tc>
                <a:tc>
                  <a:txBody>
                    <a:bodyPr/>
                    <a:lstStyle/>
                    <a:p>
                      <a:pPr algn="ctr">
                        <a:lnSpc>
                          <a:spcPts val="800"/>
                        </a:lnSpc>
                        <a:spcBef>
                          <a:spcPts val="0"/>
                        </a:spcBef>
                        <a:spcAft>
                          <a:spcPts val="0"/>
                        </a:spcAft>
                      </a:pPr>
                      <a:r>
                        <a:rPr kumimoji="1" lang="ja-JP" altLang="en-US" sz="800" b="1" dirty="0"/>
                        <a:t>先生</a:t>
                      </a:r>
                    </a:p>
                  </a:txBody>
                  <a:tcPr anchor="ctr" anchorCtr="1">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ysDash"/>
                      <a:round/>
                      <a:headEnd type="none" w="med" len="med"/>
                      <a:tailEnd type="none" w="med" len="med"/>
                    </a:lnT>
                    <a:lnB w="12700" cap="flat" cmpd="sng" algn="ctr">
                      <a:solidFill>
                        <a:srgbClr val="000000"/>
                      </a:solidFill>
                      <a:prstDash val="sysDash"/>
                      <a:round/>
                      <a:headEnd type="none" w="med" len="med"/>
                      <a:tailEnd type="none" w="med" len="med"/>
                    </a:lnB>
                    <a:lnTlToBr w="12700" cmpd="sng">
                      <a:noFill/>
                      <a:prstDash val="solid"/>
                    </a:lnTlToBr>
                    <a:lnBlToTr w="12700" cmpd="sng">
                      <a:noFill/>
                      <a:prstDash val="solid"/>
                    </a:lnBlToTr>
                    <a:solidFill>
                      <a:srgbClr val="7030A0">
                        <a:alpha val="50000"/>
                      </a:srgbClr>
                    </a:solidFill>
                  </a:tcPr>
                </a:tc>
                <a:tc gridSpan="12">
                  <a:txBody>
                    <a:bodyPr/>
                    <a:lstStyle/>
                    <a:p>
                      <a:pPr algn="l"/>
                      <a:r>
                        <a:rPr lang="ja-JP" altLang="en-US" sz="700" dirty="0">
                          <a:latin typeface="HG丸ｺﾞｼｯｸM-PRO"/>
                          <a:ea typeface="HG丸ｺﾞｼｯｸM-PRO"/>
                        </a:rPr>
                        <a:t>　　　　　　　　　　○参観日　　　　○引継ぎ連絡会 　        　　　　　　　　　　　　　　○交流会の打ち合せ　　　　　　　　　○園内研修・校内研修への参加（年間を通して）　　　　　　　　　　　　　　　　　　　 ○交流会の振り返り       　　○引継ぎ連絡会 　　　○要録</a:t>
                      </a:r>
                      <a:endParaRPr kumimoji="1" lang="ja-JP" altLang="en-US" sz="700" dirty="0">
                        <a:latin typeface="HG丸ｺﾞｼｯｸM-PRO"/>
                        <a:ea typeface="HG丸ｺﾞｼｯｸM-PR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extLst>
              </a:tr>
            </a:tbl>
          </a:graphicData>
        </a:graphic>
      </p:graphicFrame>
      <p:sp>
        <p:nvSpPr>
          <p:cNvPr id="1114" name="四角形 57"/>
          <p:cNvSpPr/>
          <p:nvPr/>
        </p:nvSpPr>
        <p:spPr>
          <a:xfrm>
            <a:off x="5570621" y="90498"/>
            <a:ext cx="7167672" cy="696556"/>
          </a:xfrm>
          <a:prstGeom prst="rect">
            <a:avLst/>
          </a:prstGeom>
          <a:solidFill>
            <a:schemeClr val="bg1"/>
          </a:solidFill>
          <a:ln w="19050" cap="flat" cmpd="sng" algn="ctr">
            <a:solidFill>
              <a:schemeClr val="bg1">
                <a:lumMod val="6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p>
            <a:pPr algn="l"/>
            <a:endParaRPr lang="ja-JP" altLang="en-US" sz="800" b="1">
              <a:solidFill>
                <a:schemeClr val="tx1"/>
              </a:solidFill>
            </a:endParaRPr>
          </a:p>
          <a:p>
            <a:pPr algn="l"/>
            <a:r>
              <a:rPr lang="ja-JP" altLang="en-US" sz="1100" b="1">
                <a:solidFill>
                  <a:schemeClr val="tx1"/>
                </a:solidFill>
              </a:rPr>
              <a:t>春野東小学校区　めざす子供像</a:t>
            </a:r>
            <a:endParaRPr lang="ja-JP" altLang="en-US" b="1">
              <a:solidFill>
                <a:schemeClr val="tx1"/>
              </a:solidFill>
            </a:endParaRPr>
          </a:p>
          <a:p>
            <a:pPr algn="l"/>
            <a:r>
              <a:rPr lang="ja-JP" altLang="en-US" sz="1100" b="1">
                <a:solidFill>
                  <a:schemeClr val="tx1"/>
                </a:solidFill>
              </a:rPr>
              <a:t>「主体的にチャレンジし、学びを将来につなぐことができる子ども」～学びの芽生え・学力向上に向けて～</a:t>
            </a:r>
            <a:endParaRPr lang="ja-JP" altLang="en-US" sz="1200" b="1">
              <a:solidFill>
                <a:schemeClr val="tx1"/>
              </a:solidFill>
            </a:endParaRPr>
          </a:p>
          <a:p>
            <a:pPr algn="l"/>
            <a:r>
              <a:rPr lang="ja-JP" altLang="en-US" sz="1200" b="1">
                <a:solidFill>
                  <a:schemeClr val="tx1"/>
                </a:solidFill>
              </a:rPr>
              <a:t>　</a:t>
            </a:r>
          </a:p>
          <a:p>
            <a:pPr algn="ctr"/>
            <a:endParaRPr lang="ja-JP" altLang="en-US" sz="1200">
              <a:solidFill>
                <a:schemeClr val="tx1"/>
              </a:solidFill>
            </a:endParaRPr>
          </a:p>
        </p:txBody>
      </p:sp>
      <p:grpSp>
        <p:nvGrpSpPr>
          <p:cNvPr id="1115" name="グループ 108"/>
          <p:cNvGrpSpPr/>
          <p:nvPr/>
        </p:nvGrpSpPr>
        <p:grpSpPr>
          <a:xfrm>
            <a:off x="5816917" y="492660"/>
            <a:ext cx="6557941" cy="214197"/>
            <a:chOff x="5507459" y="482545"/>
            <a:chExt cx="6557941" cy="228857"/>
          </a:xfrm>
        </p:grpSpPr>
        <p:sp>
          <p:nvSpPr>
            <p:cNvPr id="1116" name="四角形 58"/>
            <p:cNvSpPr/>
            <p:nvPr/>
          </p:nvSpPr>
          <p:spPr>
            <a:xfrm>
              <a:off x="10619239" y="487090"/>
              <a:ext cx="1446161" cy="224312"/>
            </a:xfrm>
            <a:prstGeom prst="rect">
              <a:avLst/>
            </a:prstGeom>
            <a:solidFill>
              <a:schemeClr val="accent1">
                <a:lumMod val="60000"/>
                <a:lumOff val="40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p>
              <a:pPr algn="ctr"/>
              <a:r>
                <a:rPr lang="ja-JP" altLang="en-US" sz="1200">
                  <a:solidFill>
                    <a:schemeClr val="tx1"/>
                  </a:solidFill>
                </a:rPr>
                <a:t>D)郷土愛</a:t>
              </a:r>
              <a:endParaRPr lang="ja-JP" altLang="en-US">
                <a:solidFill>
                  <a:schemeClr val="tx1"/>
                </a:solidFill>
              </a:endParaRPr>
            </a:p>
          </p:txBody>
        </p:sp>
        <p:sp>
          <p:nvSpPr>
            <p:cNvPr id="1117" name="四角形 59"/>
            <p:cNvSpPr/>
            <p:nvPr/>
          </p:nvSpPr>
          <p:spPr>
            <a:xfrm>
              <a:off x="5507459" y="487090"/>
              <a:ext cx="1446161" cy="224312"/>
            </a:xfrm>
            <a:prstGeom prst="rect">
              <a:avLst/>
            </a:prstGeom>
            <a:solidFill>
              <a:schemeClr val="accent2">
                <a:lumMod val="40000"/>
                <a:lumOff val="60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p>
              <a:pPr algn="ctr"/>
              <a:r>
                <a:rPr lang="ja-JP" altLang="en-US" sz="1200">
                  <a:solidFill>
                    <a:schemeClr val="tx1"/>
                  </a:solidFill>
                </a:rPr>
                <a:t>A)チャレンジ精神</a:t>
              </a:r>
              <a:endParaRPr lang="ja-JP" altLang="en-US">
                <a:solidFill>
                  <a:schemeClr val="tx1"/>
                </a:solidFill>
              </a:endParaRPr>
            </a:p>
          </p:txBody>
        </p:sp>
        <p:sp>
          <p:nvSpPr>
            <p:cNvPr id="1118" name="四角形 60"/>
            <p:cNvSpPr/>
            <p:nvPr/>
          </p:nvSpPr>
          <p:spPr>
            <a:xfrm>
              <a:off x="7048708" y="487090"/>
              <a:ext cx="1446161" cy="224312"/>
            </a:xfrm>
            <a:prstGeom prst="rect">
              <a:avLst/>
            </a:prstGeom>
            <a:solidFill>
              <a:schemeClr val="accent4">
                <a:lumMod val="40000"/>
                <a:lumOff val="60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p>
              <a:pPr algn="ctr"/>
              <a:r>
                <a:rPr lang="ja-JP" altLang="en-US" sz="1200">
                  <a:solidFill>
                    <a:schemeClr val="tx1"/>
                  </a:solidFill>
                </a:rPr>
                <a:t>B)自尊・他尊</a:t>
              </a:r>
              <a:endParaRPr lang="ja-JP" altLang="en-US">
                <a:solidFill>
                  <a:schemeClr val="tx1"/>
                </a:solidFill>
              </a:endParaRPr>
            </a:p>
          </p:txBody>
        </p:sp>
        <p:sp>
          <p:nvSpPr>
            <p:cNvPr id="1119" name="四角形 61"/>
            <p:cNvSpPr/>
            <p:nvPr/>
          </p:nvSpPr>
          <p:spPr>
            <a:xfrm>
              <a:off x="8580312" y="482545"/>
              <a:ext cx="1996254" cy="228857"/>
            </a:xfrm>
            <a:prstGeom prst="rect">
              <a:avLst/>
            </a:prstGeom>
            <a:solidFill>
              <a:srgbClr val="A1FFA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p>
              <a:pPr algn="ctr"/>
              <a:r>
                <a:rPr lang="ja-JP" altLang="en-US" sz="1200">
                  <a:solidFill>
                    <a:schemeClr val="tx1"/>
                  </a:solidFill>
                </a:rPr>
                <a:t>C)コミュニケーション力</a:t>
              </a:r>
              <a:endParaRPr lang="ja-JP" altLang="en-US">
                <a:solidFill>
                  <a:schemeClr val="tx1"/>
                </a:solidFill>
              </a:endParaRPr>
            </a:p>
          </p:txBody>
        </p:sp>
      </p:grpSp>
      <p:sp>
        <p:nvSpPr>
          <p:cNvPr id="1120" name="オブジェクト 62"/>
          <p:cNvSpPr/>
          <p:nvPr/>
        </p:nvSpPr>
        <p:spPr>
          <a:xfrm>
            <a:off x="323909" y="507319"/>
            <a:ext cx="3335546" cy="199538"/>
          </a:xfrm>
          <a:prstGeom prst="rect">
            <a:avLst/>
          </a:prstGeom>
          <a:ln w="3175" cap="flat" cmpd="sng" algn="ctr">
            <a:solidFill>
              <a:schemeClr val="accent2"/>
            </a:solidFill>
            <a:prstDash val="sysDash"/>
            <a:miter lim="800000"/>
          </a:ln>
        </p:spPr>
        <p:style>
          <a:lnRef idx="2">
            <a:schemeClr val="accent2"/>
          </a:lnRef>
          <a:fillRef idx="1">
            <a:schemeClr val="lt1"/>
          </a:fillRef>
          <a:effectRef idx="0">
            <a:schemeClr val="accent1"/>
          </a:effectRef>
          <a:fontRef idx="none">
            <a:schemeClr val="dk1"/>
          </a:fontRef>
        </p:style>
        <p:txBody>
          <a:bodyPr vertOverflow="overflow" horzOverflow="overflow" wrap="square" lIns="0" tIns="0" rIns="0" bIns="0" anchor="ctr"/>
          <a:lstStyle/>
          <a:p>
            <a:pPr algn="ctr"/>
            <a:r>
              <a:rPr sz="1000">
                <a:latin typeface="HG丸ｺﾞｼｯｸM-PRO"/>
                <a:ea typeface="HG丸ｺﾞｼｯｸM-PRO"/>
              </a:rPr>
              <a:t>めざす子供像の実現に向けた共通して取り組みたい指導</a:t>
            </a:r>
          </a:p>
        </p:txBody>
      </p:sp>
      <p:sp>
        <p:nvSpPr>
          <p:cNvPr id="1121" name="テキスト 92"/>
          <p:cNvSpPr txBox="1"/>
          <p:nvPr/>
        </p:nvSpPr>
        <p:spPr>
          <a:xfrm>
            <a:off x="114228" y="785155"/>
            <a:ext cx="259416" cy="8715022"/>
          </a:xfrm>
          <a:prstGeom prst="rect">
            <a:avLst/>
          </a:prstGeom>
          <a:solidFill>
            <a:schemeClr val="bg2"/>
          </a:solidFill>
          <a:ln w="19050">
            <a:solidFill>
              <a:schemeClr val="bg1">
                <a:lumMod val="65000"/>
              </a:schemeClr>
            </a:solidFill>
          </a:ln>
        </p:spPr>
        <p:txBody>
          <a:bodyPr vert="eaVert" wrap="square" lIns="36000" rIns="108000">
            <a:spAutoFit/>
          </a:bodyPr>
          <a:lstStyle/>
          <a:p>
            <a:pPr algn="ctr">
              <a:lnSpc>
                <a:spcPts val="300"/>
              </a:lnSpc>
              <a:spcBef>
                <a:spcPts val="0"/>
              </a:spcBef>
              <a:spcAft>
                <a:spcPts val="0"/>
              </a:spcAft>
              <a:defRPr lang="ja-JP" altLang="en-US"/>
            </a:pPr>
            <a:endParaRPr lang="ja-JP" altLang="en-US" sz="1050" b="1" spc="600">
              <a:latin typeface="メイリオ"/>
              <a:ea typeface="メイリオ"/>
            </a:endParaRPr>
          </a:p>
          <a:p>
            <a:pPr algn="ctr">
              <a:lnSpc>
                <a:spcPts val="300"/>
              </a:lnSpc>
              <a:spcBef>
                <a:spcPts val="0"/>
              </a:spcBef>
              <a:spcAft>
                <a:spcPts val="0"/>
              </a:spcAft>
              <a:defRPr lang="ja-JP" altLang="en-US"/>
            </a:pPr>
            <a:endParaRPr lang="ja-JP" altLang="en-US" sz="1050" b="1" spc="600">
              <a:latin typeface="メイリオ"/>
              <a:ea typeface="メイリオ"/>
            </a:endParaRPr>
          </a:p>
          <a:p>
            <a:pPr algn="ctr">
              <a:lnSpc>
                <a:spcPts val="300"/>
              </a:lnSpc>
              <a:spcBef>
                <a:spcPts val="0"/>
              </a:spcBef>
              <a:spcAft>
                <a:spcPts val="0"/>
              </a:spcAft>
              <a:defRPr lang="ja-JP" altLang="en-US"/>
            </a:pPr>
            <a:r>
              <a:rPr lang="ja-JP" altLang="en-US" sz="1050" b="1" spc="600">
                <a:latin typeface="メイリオ"/>
                <a:ea typeface="メイリオ"/>
              </a:rPr>
              <a:t>保育所・幼稚園・認定こども園</a:t>
            </a:r>
            <a:endParaRPr lang="ja-JP" altLang="en-US" sz="800" b="1" spc="600">
              <a:latin typeface="メイリオ"/>
              <a:ea typeface="メイリオ"/>
            </a:endParaRPr>
          </a:p>
        </p:txBody>
      </p:sp>
      <p:sp>
        <p:nvSpPr>
          <p:cNvPr id="1122" name="楕円 125"/>
          <p:cNvSpPr/>
          <p:nvPr/>
        </p:nvSpPr>
        <p:spPr>
          <a:xfrm>
            <a:off x="371009" y="1192873"/>
            <a:ext cx="2740282" cy="2668033"/>
          </a:xfrm>
          <a:prstGeom prst="ellipse">
            <a:avLst/>
          </a:prstGeom>
          <a:solidFill>
            <a:srgbClr val="F9D1FB"/>
          </a:solidFill>
          <a:ln w="12700" cap="flat" cmpd="sng" algn="ctr">
            <a:noFill/>
            <a:prstDash val="sysDot"/>
            <a:bevel/>
          </a:ln>
          <a:effectLst>
            <a:glow rad="139700">
              <a:srgbClr val="FFA0FF">
                <a:alpha val="40000"/>
              </a:srgbClr>
            </a:glow>
          </a:effectLst>
        </p:spPr>
      </p:sp>
      <p:sp>
        <p:nvSpPr>
          <p:cNvPr id="1123" name="楕円 132"/>
          <p:cNvSpPr/>
          <p:nvPr/>
        </p:nvSpPr>
        <p:spPr>
          <a:xfrm>
            <a:off x="1820375" y="1160290"/>
            <a:ext cx="2582369" cy="2697866"/>
          </a:xfrm>
          <a:prstGeom prst="ellipse">
            <a:avLst/>
          </a:prstGeom>
          <a:solidFill>
            <a:srgbClr val="F9D1FB"/>
          </a:solidFill>
          <a:ln w="12700" cap="flat" cmpd="sng" algn="ctr">
            <a:noFill/>
            <a:prstDash val="sysDot"/>
            <a:bevel/>
          </a:ln>
          <a:effectLst>
            <a:glow rad="139700">
              <a:srgbClr val="FFA0FF">
                <a:alpha val="40000"/>
              </a:srgbClr>
            </a:glow>
          </a:effectLst>
        </p:spPr>
      </p:sp>
      <p:sp>
        <p:nvSpPr>
          <p:cNvPr id="1124" name="楕円 116"/>
          <p:cNvSpPr/>
          <p:nvPr/>
        </p:nvSpPr>
        <p:spPr>
          <a:xfrm>
            <a:off x="3307411" y="1053830"/>
            <a:ext cx="2738267" cy="1889617"/>
          </a:xfrm>
          <a:prstGeom prst="ellipse">
            <a:avLst/>
          </a:prstGeom>
          <a:solidFill>
            <a:srgbClr val="F9D1FB"/>
          </a:solidFill>
          <a:ln w="12700" cap="flat" cmpd="sng" algn="ctr">
            <a:noFill/>
            <a:prstDash val="sysDot"/>
            <a:bevel/>
          </a:ln>
          <a:effectLst>
            <a:glow rad="139700">
              <a:srgbClr val="FFA0FF">
                <a:alpha val="40000"/>
              </a:srgbClr>
            </a:glow>
          </a:effectLst>
        </p:spPr>
        <p:style>
          <a:lnRef idx="2">
            <a:srgbClr val="000000"/>
          </a:lnRef>
          <a:fillRef idx="1">
            <a:srgbClr val="000000"/>
          </a:fillRef>
          <a:effectRef idx="0">
            <a:srgbClr val="000000"/>
          </a:effectRef>
          <a:fontRef idx="minor"/>
        </p:style>
      </p:sp>
      <p:grpSp>
        <p:nvGrpSpPr>
          <p:cNvPr id="1125" name="グループ 159"/>
          <p:cNvGrpSpPr/>
          <p:nvPr/>
        </p:nvGrpSpPr>
        <p:grpSpPr>
          <a:xfrm>
            <a:off x="433767" y="1474034"/>
            <a:ext cx="1883492" cy="2079301"/>
            <a:chOff x="620348" y="1371036"/>
            <a:chExt cx="1371334" cy="1645000"/>
          </a:xfrm>
        </p:grpSpPr>
        <p:sp>
          <p:nvSpPr>
            <p:cNvPr id="1126" name="オブジェクト 127"/>
            <p:cNvSpPr txBox="1"/>
            <p:nvPr/>
          </p:nvSpPr>
          <p:spPr>
            <a:xfrm>
              <a:off x="813770" y="1371036"/>
              <a:ext cx="1177912" cy="171450"/>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自分の言葉で伝える</a:t>
              </a:r>
            </a:p>
          </p:txBody>
        </p:sp>
        <p:sp>
          <p:nvSpPr>
            <p:cNvPr id="1127" name="オブジェクト 128"/>
            <p:cNvSpPr txBox="1"/>
            <p:nvPr/>
          </p:nvSpPr>
          <p:spPr>
            <a:xfrm>
              <a:off x="640800" y="1586002"/>
              <a:ext cx="1009635" cy="163815"/>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自分の役割を知る</a:t>
              </a:r>
            </a:p>
          </p:txBody>
        </p:sp>
        <p:sp>
          <p:nvSpPr>
            <p:cNvPr id="1128" name="オブジェクト 129"/>
            <p:cNvSpPr txBox="1"/>
            <p:nvPr/>
          </p:nvSpPr>
          <p:spPr>
            <a:xfrm>
              <a:off x="947024" y="1814261"/>
              <a:ext cx="771525" cy="161913"/>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見通しをもつ</a:t>
              </a:r>
            </a:p>
          </p:txBody>
        </p:sp>
        <p:sp>
          <p:nvSpPr>
            <p:cNvPr id="1129" name="オブジェクト 130"/>
            <p:cNvSpPr txBox="1"/>
            <p:nvPr/>
          </p:nvSpPr>
          <p:spPr>
            <a:xfrm>
              <a:off x="623020" y="2446049"/>
              <a:ext cx="1045196" cy="193661"/>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栽培･飼育を通して</a:t>
              </a:r>
            </a:p>
          </p:txBody>
        </p:sp>
        <p:sp>
          <p:nvSpPr>
            <p:cNvPr id="1130" name="オブジェクト 131"/>
            <p:cNvSpPr txBox="1"/>
            <p:nvPr/>
          </p:nvSpPr>
          <p:spPr>
            <a:xfrm>
              <a:off x="695657" y="2832534"/>
              <a:ext cx="1296025" cy="183502"/>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小さい組のお世話をする</a:t>
              </a:r>
            </a:p>
          </p:txBody>
        </p:sp>
        <p:sp>
          <p:nvSpPr>
            <p:cNvPr id="1131" name="オブジェクト 126"/>
            <p:cNvSpPr/>
            <p:nvPr/>
          </p:nvSpPr>
          <p:spPr>
            <a:xfrm>
              <a:off x="620348" y="2022055"/>
              <a:ext cx="1029744" cy="225862"/>
            </a:xfrm>
            <a:prstGeom prst="rect">
              <a:avLst/>
            </a:prstGeom>
            <a:solidFill>
              <a:srgbClr val="FFFFBE"/>
            </a:solidFill>
            <a:ln w="6350" cmpd="sng"/>
          </p:spPr>
          <p:style>
            <a:lnRef idx="2">
              <a:schemeClr val="dk1"/>
            </a:lnRef>
            <a:fillRef idx="1">
              <a:schemeClr val="lt1"/>
            </a:fillRef>
            <a:effectRef idx="0">
              <a:schemeClr val="accent1"/>
            </a:effectRef>
            <a:fontRef idx="none">
              <a:schemeClr val="dk1"/>
            </a:fontRef>
          </p:style>
          <p:txBody>
            <a:bodyPr vertOverflow="overflow" horzOverflow="overflow" wrap="square" anchor="ctr"/>
            <a:lstStyle/>
            <a:p>
              <a:pPr algn="ctr"/>
              <a:r>
                <a:rPr sz="1000" b="1">
                  <a:latin typeface="HG丸ｺﾞｼｯｸM-PRO"/>
                  <a:ea typeface="HG丸ｺﾞｼｯｸM-PRO"/>
                </a:rPr>
                <a:t>生活の場を広げる</a:t>
              </a:r>
            </a:p>
          </p:txBody>
        </p:sp>
      </p:grpSp>
      <p:grpSp>
        <p:nvGrpSpPr>
          <p:cNvPr id="1132" name="グループ 134"/>
          <p:cNvGrpSpPr/>
          <p:nvPr/>
        </p:nvGrpSpPr>
        <p:grpSpPr>
          <a:xfrm>
            <a:off x="3329947" y="1132953"/>
            <a:ext cx="2639027" cy="1743008"/>
            <a:chOff x="4052557" y="1072355"/>
            <a:chExt cx="2628276" cy="1466540"/>
          </a:xfrm>
        </p:grpSpPr>
        <p:sp>
          <p:nvSpPr>
            <p:cNvPr id="1133" name="オブジェクト 118"/>
            <p:cNvSpPr txBox="1"/>
            <p:nvPr/>
          </p:nvSpPr>
          <p:spPr>
            <a:xfrm>
              <a:off x="4805342" y="1145753"/>
              <a:ext cx="373368" cy="119191"/>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試す</a:t>
              </a:r>
            </a:p>
          </p:txBody>
        </p:sp>
        <p:sp>
          <p:nvSpPr>
            <p:cNvPr id="1134" name="オブジェクト 119"/>
            <p:cNvSpPr txBox="1"/>
            <p:nvPr/>
          </p:nvSpPr>
          <p:spPr>
            <a:xfrm>
              <a:off x="5324456" y="1072355"/>
              <a:ext cx="602599" cy="158740"/>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相談する</a:t>
              </a:r>
            </a:p>
          </p:txBody>
        </p:sp>
        <p:sp>
          <p:nvSpPr>
            <p:cNvPr id="1135" name="オブジェクト 120"/>
            <p:cNvSpPr txBox="1"/>
            <p:nvPr/>
          </p:nvSpPr>
          <p:spPr>
            <a:xfrm>
              <a:off x="4276151" y="1347173"/>
              <a:ext cx="1346189" cy="177165"/>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友達の考えを取り入れる</a:t>
              </a:r>
            </a:p>
          </p:txBody>
        </p:sp>
        <p:sp>
          <p:nvSpPr>
            <p:cNvPr id="1136" name="オブジェクト 121"/>
            <p:cNvSpPr txBox="1"/>
            <p:nvPr/>
          </p:nvSpPr>
          <p:spPr>
            <a:xfrm>
              <a:off x="5671829" y="1324492"/>
              <a:ext cx="1009004" cy="154305"/>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折り合いを付ける</a:t>
              </a:r>
            </a:p>
          </p:txBody>
        </p:sp>
        <p:sp>
          <p:nvSpPr>
            <p:cNvPr id="1137" name="オブジェクト 122"/>
            <p:cNvSpPr txBox="1"/>
            <p:nvPr/>
          </p:nvSpPr>
          <p:spPr>
            <a:xfrm>
              <a:off x="4052557" y="1865062"/>
              <a:ext cx="1505569" cy="161913"/>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自分のやりたいことへ向かう</a:t>
              </a:r>
            </a:p>
          </p:txBody>
        </p:sp>
        <p:sp>
          <p:nvSpPr>
            <p:cNvPr id="1138" name="オブジェクト 123"/>
            <p:cNvSpPr txBox="1"/>
            <p:nvPr/>
          </p:nvSpPr>
          <p:spPr>
            <a:xfrm>
              <a:off x="4436134" y="2131413"/>
              <a:ext cx="922008" cy="168899"/>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素材を見付ける</a:t>
              </a:r>
            </a:p>
          </p:txBody>
        </p:sp>
        <p:sp>
          <p:nvSpPr>
            <p:cNvPr id="1139" name="オブジェクト 124"/>
            <p:cNvSpPr txBox="1"/>
            <p:nvPr/>
          </p:nvSpPr>
          <p:spPr>
            <a:xfrm>
              <a:off x="4491893" y="2363010"/>
              <a:ext cx="706740" cy="175885"/>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素材を選ぶ</a:t>
              </a:r>
            </a:p>
          </p:txBody>
        </p:sp>
        <p:sp>
          <p:nvSpPr>
            <p:cNvPr id="1140" name="オブジェクト 117"/>
            <p:cNvSpPr/>
            <p:nvPr/>
          </p:nvSpPr>
          <p:spPr>
            <a:xfrm>
              <a:off x="4331988" y="1543092"/>
              <a:ext cx="1501125" cy="214619"/>
            </a:xfrm>
            <a:prstGeom prst="rect">
              <a:avLst/>
            </a:prstGeom>
            <a:solidFill>
              <a:srgbClr val="FFFFBE"/>
            </a:solidFill>
            <a:ln w="6350" cmpd="sng"/>
          </p:spPr>
          <p:style>
            <a:lnRef idx="2">
              <a:schemeClr val="dk1"/>
            </a:lnRef>
            <a:fillRef idx="1">
              <a:schemeClr val="lt1"/>
            </a:fillRef>
            <a:effectRef idx="0">
              <a:schemeClr val="accent1"/>
            </a:effectRef>
            <a:fontRef idx="none">
              <a:schemeClr val="dk1"/>
            </a:fontRef>
          </p:style>
          <p:txBody>
            <a:bodyPr vertOverflow="overflow" horzOverflow="overflow" wrap="square" anchor="ctr"/>
            <a:lstStyle/>
            <a:p>
              <a:pPr algn="ctr"/>
              <a:r>
                <a:rPr sz="1000" b="1">
                  <a:latin typeface="HG丸ｺﾞｼｯｸM-PRO"/>
                  <a:ea typeface="HG丸ｺﾞｼｯｸM-PRO"/>
                </a:rPr>
                <a:t>素材や材料を工夫する</a:t>
              </a:r>
            </a:p>
          </p:txBody>
        </p:sp>
      </p:grpSp>
      <p:grpSp>
        <p:nvGrpSpPr>
          <p:cNvPr id="1141" name="グループ 157"/>
          <p:cNvGrpSpPr/>
          <p:nvPr/>
        </p:nvGrpSpPr>
        <p:grpSpPr>
          <a:xfrm>
            <a:off x="1862881" y="1277853"/>
            <a:ext cx="2284662" cy="2275482"/>
            <a:chOff x="2024555" y="1299420"/>
            <a:chExt cx="2284662" cy="1840004"/>
          </a:xfrm>
        </p:grpSpPr>
        <p:sp>
          <p:nvSpPr>
            <p:cNvPr id="1142" name="オブジェクト 136"/>
            <p:cNvSpPr txBox="1"/>
            <p:nvPr/>
          </p:nvSpPr>
          <p:spPr>
            <a:xfrm>
              <a:off x="2024555" y="1299420"/>
              <a:ext cx="1622411" cy="174614"/>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自分のやりたいことを見付ける</a:t>
              </a:r>
            </a:p>
          </p:txBody>
        </p:sp>
        <p:sp>
          <p:nvSpPr>
            <p:cNvPr id="1143" name="オブジェクト 137"/>
            <p:cNvSpPr txBox="1"/>
            <p:nvPr/>
          </p:nvSpPr>
          <p:spPr>
            <a:xfrm>
              <a:off x="2502295" y="1527057"/>
              <a:ext cx="1167753" cy="165735"/>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思いのぶつかり合い</a:t>
              </a:r>
            </a:p>
          </p:txBody>
        </p:sp>
        <p:sp>
          <p:nvSpPr>
            <p:cNvPr id="1144" name="オブジェクト 138"/>
            <p:cNvSpPr txBox="1"/>
            <p:nvPr/>
          </p:nvSpPr>
          <p:spPr>
            <a:xfrm>
              <a:off x="2153357" y="1741840"/>
              <a:ext cx="819138" cy="158740"/>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遊びの広がり</a:t>
              </a:r>
            </a:p>
          </p:txBody>
        </p:sp>
        <p:sp>
          <p:nvSpPr>
            <p:cNvPr id="1145" name="オブジェクト 139"/>
            <p:cNvSpPr txBox="1"/>
            <p:nvPr/>
          </p:nvSpPr>
          <p:spPr>
            <a:xfrm>
              <a:off x="2696614" y="1948825"/>
              <a:ext cx="795007" cy="176516"/>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変化に気付く</a:t>
              </a:r>
            </a:p>
          </p:txBody>
        </p:sp>
        <p:sp>
          <p:nvSpPr>
            <p:cNvPr id="1146" name="オブジェクト 133"/>
            <p:cNvSpPr txBox="1"/>
            <p:nvPr/>
          </p:nvSpPr>
          <p:spPr>
            <a:xfrm>
              <a:off x="2272618" y="2173383"/>
              <a:ext cx="1484359" cy="272070"/>
            </a:xfrm>
            <a:prstGeom prst="rect">
              <a:avLst/>
            </a:prstGeom>
            <a:solidFill>
              <a:srgbClr val="FFFFBE"/>
            </a:solidFill>
            <a:ln w="6350" cmpd="sng">
              <a:solidFill>
                <a:srgbClr val="000000"/>
              </a:solid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1000" b="1">
                  <a:latin typeface="HG丸ｺﾞｼｯｸM-PRO"/>
                  <a:ea typeface="HG丸ｺﾞｼｯｸM-PRO"/>
                </a:rPr>
                <a:t>季節ごとの自然やものとの関わりが広がる</a:t>
              </a:r>
              <a:endParaRPr sz="1000"/>
            </a:p>
          </p:txBody>
        </p:sp>
        <p:sp>
          <p:nvSpPr>
            <p:cNvPr id="1147" name="オブジェクト 140"/>
            <p:cNvSpPr txBox="1"/>
            <p:nvPr/>
          </p:nvSpPr>
          <p:spPr>
            <a:xfrm>
              <a:off x="2024790" y="2671145"/>
              <a:ext cx="1319516" cy="166357"/>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水やり等のお世話をする</a:t>
              </a:r>
            </a:p>
          </p:txBody>
        </p:sp>
        <p:sp>
          <p:nvSpPr>
            <p:cNvPr id="1148" name="オブジェクト 141"/>
            <p:cNvSpPr txBox="1"/>
            <p:nvPr/>
          </p:nvSpPr>
          <p:spPr>
            <a:xfrm>
              <a:off x="3413882" y="2714539"/>
              <a:ext cx="895335" cy="203189"/>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繰り返し関わる</a:t>
              </a:r>
            </a:p>
          </p:txBody>
        </p:sp>
        <p:sp>
          <p:nvSpPr>
            <p:cNvPr id="1149" name="オブジェクト 142"/>
            <p:cNvSpPr txBox="1"/>
            <p:nvPr/>
          </p:nvSpPr>
          <p:spPr>
            <a:xfrm>
              <a:off x="2703235" y="2962908"/>
              <a:ext cx="877559" cy="176516"/>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調べる・尋ねる</a:t>
              </a:r>
            </a:p>
          </p:txBody>
        </p:sp>
      </p:grpSp>
      <p:sp>
        <p:nvSpPr>
          <p:cNvPr id="1150" name="楕円 143"/>
          <p:cNvSpPr/>
          <p:nvPr/>
        </p:nvSpPr>
        <p:spPr>
          <a:xfrm>
            <a:off x="5794115" y="1053671"/>
            <a:ext cx="2946790" cy="2277756"/>
          </a:xfrm>
          <a:prstGeom prst="ellipse">
            <a:avLst/>
          </a:prstGeom>
          <a:solidFill>
            <a:srgbClr val="F9D1FB"/>
          </a:solidFill>
          <a:ln w="12700" cap="flat" cmpd="sng" algn="ctr">
            <a:noFill/>
            <a:prstDash val="sysDot"/>
            <a:bevel/>
          </a:ln>
          <a:effectLst>
            <a:glow rad="139700">
              <a:srgbClr val="FFA0FF">
                <a:alpha val="40000"/>
              </a:srgbClr>
            </a:glow>
          </a:effectLst>
        </p:spPr>
      </p:sp>
      <p:sp>
        <p:nvSpPr>
          <p:cNvPr id="1151" name="楕円 16"/>
          <p:cNvSpPr/>
          <p:nvPr/>
        </p:nvSpPr>
        <p:spPr>
          <a:xfrm>
            <a:off x="4116453" y="1617914"/>
            <a:ext cx="3807930" cy="1900854"/>
          </a:xfrm>
          <a:prstGeom prst="ellipse">
            <a:avLst/>
          </a:prstGeom>
          <a:solidFill>
            <a:srgbClr val="FEC906">
              <a:alpha val="94000"/>
            </a:srgbClr>
          </a:solidFill>
          <a:ln w="28575">
            <a:noFill/>
            <a:prstDash val="sysDash"/>
          </a:ln>
          <a:effectLst>
            <a:softEdge rad="317500"/>
          </a:effectLst>
        </p:spPr>
        <p:style>
          <a:lnRef idx="1">
            <a:schemeClr val="accent4"/>
          </a:lnRef>
          <a:fillRef idx="2">
            <a:schemeClr val="accent4"/>
          </a:fillRef>
          <a:effectRef idx="1">
            <a:schemeClr val="accent4"/>
          </a:effectRef>
          <a:fontRef idx="minor">
            <a:schemeClr val="dk1"/>
          </a:fontRef>
        </p:style>
        <p:txBody>
          <a:bodyPr vertOverflow="overflow" horzOverflow="overflow" wrap="square" anchor="ctr"/>
          <a:lstStyle/>
          <a:p>
            <a:pPr indent="240" algn="ctr"/>
            <a:r>
              <a:rPr sz="1200" b="0">
                <a:solidFill>
                  <a:srgbClr val="0070C0"/>
                </a:solidFill>
                <a:latin typeface="HGP創英角ｺﾞｼｯｸUB"/>
                <a:ea typeface="HGP創英角ｺﾞｼｯｸUB"/>
              </a:rPr>
              <a:t>　　　</a:t>
            </a:r>
            <a:endParaRPr sz="2000" b="0">
              <a:solidFill>
                <a:srgbClr val="0070C0"/>
              </a:solidFill>
              <a:latin typeface="HGP創英角ｺﾞｼｯｸUB"/>
              <a:ea typeface="HGP創英角ｺﾞｼｯｸUB"/>
            </a:endParaRPr>
          </a:p>
          <a:p>
            <a:pPr indent="240" algn="ctr"/>
            <a:endParaRPr sz="1400" b="0">
              <a:solidFill>
                <a:srgbClr val="0070C0"/>
              </a:solidFill>
              <a:latin typeface="HGP創英角ｺﾞｼｯｸUB"/>
              <a:ea typeface="HGP創英角ｺﾞｼｯｸUB"/>
            </a:endParaRPr>
          </a:p>
          <a:p>
            <a:pPr indent="240" algn="ctr"/>
            <a:r>
              <a:rPr sz="1400" b="0">
                <a:solidFill>
                  <a:srgbClr val="0070C0"/>
                </a:solidFill>
                <a:latin typeface="HGP創英角ｺﾞｼｯｸUB"/>
                <a:ea typeface="HGP創英角ｺﾞｼｯｸUB"/>
              </a:rPr>
              <a:t>   </a:t>
            </a:r>
            <a:r>
              <a:rPr sz="1600" b="0">
                <a:solidFill>
                  <a:srgbClr val="0070C0"/>
                </a:solidFill>
                <a:latin typeface="HGP創英角ｺﾞｼｯｸUB"/>
                <a:ea typeface="HGP創英角ｺﾞｼｯｸUB"/>
              </a:rPr>
              <a:t>友達や先生と一緒に</a:t>
            </a:r>
            <a:endParaRPr sz="1200" b="0">
              <a:solidFill>
                <a:srgbClr val="0070C0"/>
              </a:solidFill>
              <a:latin typeface="HGP創英角ｺﾞｼｯｸUB"/>
              <a:ea typeface="HGP創英角ｺﾞｼｯｸUB"/>
            </a:endParaRPr>
          </a:p>
          <a:p>
            <a:pPr indent="240" algn="ctr"/>
            <a:endParaRPr sz="1200" b="0">
              <a:solidFill>
                <a:srgbClr val="0070C0"/>
              </a:solidFill>
              <a:latin typeface="HGP創英角ｺﾞｼｯｸUB"/>
              <a:ea typeface="HGP創英角ｺﾞｼｯｸUB"/>
            </a:endParaRPr>
          </a:p>
          <a:p>
            <a:pPr indent="240" algn="ctr"/>
            <a:endParaRPr sz="1400" b="0">
              <a:solidFill>
                <a:srgbClr val="0070C0"/>
              </a:solidFill>
              <a:latin typeface="HGP創英角ｺﾞｼｯｸUB"/>
              <a:ea typeface="HGP創英角ｺﾞｼｯｸUB"/>
            </a:endParaRPr>
          </a:p>
          <a:p>
            <a:pPr algn="ctr"/>
            <a:r>
              <a:rPr sz="2000" b="0">
                <a:solidFill>
                  <a:srgbClr val="0070C0"/>
                </a:solidFill>
                <a:latin typeface="HGP創英角ｺﾞｼｯｸUB"/>
                <a:ea typeface="HGP創英角ｺﾞｼｯｸUB"/>
              </a:rPr>
              <a:t>探究することを楽しむ</a:t>
            </a:r>
          </a:p>
          <a:p>
            <a:pPr algn="ctr"/>
            <a:endParaRPr sz="2000" b="0">
              <a:solidFill>
                <a:srgbClr val="0070C0"/>
              </a:solidFill>
              <a:latin typeface="HGP創英角ｺﾞｼｯｸUB"/>
              <a:ea typeface="HGP創英角ｺﾞｼｯｸUB"/>
            </a:endParaRPr>
          </a:p>
          <a:p>
            <a:pPr algn="ctr"/>
            <a:endParaRPr sz="1400"/>
          </a:p>
        </p:txBody>
      </p:sp>
      <p:sp>
        <p:nvSpPr>
          <p:cNvPr id="1152" name="四角形 113"/>
          <p:cNvSpPr/>
          <p:nvPr/>
        </p:nvSpPr>
        <p:spPr>
          <a:xfrm>
            <a:off x="5119657" y="3495864"/>
            <a:ext cx="2080576" cy="354920"/>
          </a:xfrm>
          <a:prstGeom prst="rect">
            <a:avLst/>
          </a:prstGeom>
          <a:solidFill>
            <a:srgbClr val="FFFFBE"/>
          </a:solidFill>
          <a:ln w="9525" cap="flat" cmpd="sng" algn="ctr">
            <a:noFill/>
            <a:prstDash val="solid"/>
            <a:miter lim="800000"/>
          </a:ln>
          <a:effectLst>
            <a:glow rad="63500">
              <a:srgbClr val="FFFFB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000" b="1">
                <a:solidFill>
                  <a:schemeClr val="tx1"/>
                </a:solidFill>
              </a:rPr>
              <a:t>関わりが広がり深まる</a:t>
            </a:r>
          </a:p>
          <a:p>
            <a:pPr algn="ctr">
              <a:defRPr lang="ja-JP" altLang="en-US"/>
            </a:pPr>
            <a:r>
              <a:rPr lang="ja-JP" altLang="en-US" sz="1000" b="1">
                <a:solidFill>
                  <a:schemeClr val="tx1"/>
                </a:solidFill>
              </a:rPr>
              <a:t>自己調整する気持ちが芽生える</a:t>
            </a:r>
            <a:endParaRPr lang="ja-JP" altLang="en-US" sz="800" b="1">
              <a:solidFill>
                <a:schemeClr val="tx1"/>
              </a:solidFill>
            </a:endParaRPr>
          </a:p>
        </p:txBody>
      </p:sp>
      <p:sp>
        <p:nvSpPr>
          <p:cNvPr id="1153" name="四角形 39"/>
          <p:cNvSpPr/>
          <p:nvPr/>
        </p:nvSpPr>
        <p:spPr>
          <a:xfrm>
            <a:off x="3739594" y="3503710"/>
            <a:ext cx="1255605" cy="335153"/>
          </a:xfrm>
          <a:prstGeom prst="rect">
            <a:avLst/>
          </a:prstGeom>
          <a:solidFill>
            <a:srgbClr val="FFFFBE"/>
          </a:solidFill>
          <a:ln w="9525" cap="flat" cmpd="sng" algn="ctr">
            <a:noFill/>
            <a:prstDash val="solid"/>
            <a:miter lim="800000"/>
          </a:ln>
          <a:effectLst>
            <a:glow rad="63500">
              <a:srgbClr val="FFFFB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900" b="1">
                <a:solidFill>
                  <a:schemeClr val="tx1"/>
                </a:solidFill>
              </a:rPr>
              <a:t>新しいクラスで安定</a:t>
            </a:r>
          </a:p>
          <a:p>
            <a:pPr algn="ctr">
              <a:defRPr lang="ja-JP" altLang="en-US"/>
            </a:pPr>
            <a:r>
              <a:rPr lang="ja-JP" altLang="en-US" sz="900" b="1">
                <a:solidFill>
                  <a:schemeClr val="tx1"/>
                </a:solidFill>
              </a:rPr>
              <a:t>自己発揮する</a:t>
            </a:r>
            <a:endParaRPr lang="ja-JP" altLang="en-US" sz="800" b="1">
              <a:solidFill>
                <a:schemeClr val="tx1"/>
              </a:solidFill>
            </a:endParaRPr>
          </a:p>
        </p:txBody>
      </p:sp>
      <p:sp>
        <p:nvSpPr>
          <p:cNvPr id="1154" name="四角形 112"/>
          <p:cNvSpPr/>
          <p:nvPr/>
        </p:nvSpPr>
        <p:spPr>
          <a:xfrm>
            <a:off x="7260507" y="3487324"/>
            <a:ext cx="962390" cy="376890"/>
          </a:xfrm>
          <a:prstGeom prst="rect">
            <a:avLst/>
          </a:prstGeom>
          <a:solidFill>
            <a:srgbClr val="FFFFBE"/>
          </a:solidFill>
          <a:ln w="9525" cap="flat" cmpd="sng" algn="ctr">
            <a:noFill/>
            <a:prstDash val="solid"/>
            <a:miter lim="800000"/>
          </a:ln>
          <a:effectLst>
            <a:glow rad="63500">
              <a:srgbClr val="FFFFB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000" b="1">
                <a:solidFill>
                  <a:schemeClr val="tx1"/>
                </a:solidFill>
              </a:rPr>
              <a:t>協同を楽しむ</a:t>
            </a:r>
          </a:p>
          <a:p>
            <a:pPr algn="ctr">
              <a:defRPr lang="ja-JP" altLang="en-US"/>
            </a:pPr>
            <a:r>
              <a:rPr lang="ja-JP" altLang="en-US" sz="1000" b="1">
                <a:solidFill>
                  <a:schemeClr val="tx1"/>
                </a:solidFill>
              </a:rPr>
              <a:t>ようになる</a:t>
            </a:r>
            <a:endParaRPr lang="ja-JP" altLang="en-US" sz="800" b="1">
              <a:solidFill>
                <a:schemeClr val="tx1"/>
              </a:solidFill>
            </a:endParaRPr>
          </a:p>
        </p:txBody>
      </p:sp>
      <p:sp>
        <p:nvSpPr>
          <p:cNvPr id="1155" name="四角形 20"/>
          <p:cNvSpPr/>
          <p:nvPr/>
        </p:nvSpPr>
        <p:spPr>
          <a:xfrm>
            <a:off x="4763685" y="2337398"/>
            <a:ext cx="1050849" cy="291027"/>
          </a:xfrm>
          <a:prstGeom prst="rect">
            <a:avLst/>
          </a:prstGeom>
          <a:solidFill>
            <a:srgbClr val="FFFF00"/>
          </a:solidFill>
          <a:ln w="12700" cap="flat" cmpd="sng" algn="ctr">
            <a:noFill/>
            <a:prstDash val="solid"/>
            <a:miter lim="800000"/>
          </a:ln>
          <a:effectLst>
            <a:glow rad="228600">
              <a:schemeClr val="accent4">
                <a:alpha val="40000"/>
                <a:satMod val="175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900" b="1">
                <a:solidFill>
                  <a:schemeClr val="tx1"/>
                </a:solidFill>
              </a:rPr>
              <a:t>感じる・気付く</a:t>
            </a:r>
          </a:p>
          <a:p>
            <a:pPr algn="ctr">
              <a:defRPr lang="ja-JP" altLang="en-US"/>
            </a:pPr>
            <a:r>
              <a:rPr lang="ja-JP" altLang="en-US" sz="900" b="1">
                <a:solidFill>
                  <a:schemeClr val="tx1"/>
                </a:solidFill>
              </a:rPr>
              <a:t>不思議に思う</a:t>
            </a:r>
            <a:endParaRPr lang="ja-JP" altLang="en-US" b="1">
              <a:solidFill>
                <a:schemeClr val="tx1"/>
              </a:solidFill>
            </a:endParaRPr>
          </a:p>
        </p:txBody>
      </p:sp>
      <p:sp>
        <p:nvSpPr>
          <p:cNvPr id="1156" name="四角形 111"/>
          <p:cNvSpPr/>
          <p:nvPr/>
        </p:nvSpPr>
        <p:spPr>
          <a:xfrm>
            <a:off x="5510217" y="3105761"/>
            <a:ext cx="1230957" cy="241034"/>
          </a:xfrm>
          <a:prstGeom prst="rect">
            <a:avLst/>
          </a:prstGeom>
          <a:solidFill>
            <a:srgbClr val="FFFF00"/>
          </a:solidFill>
          <a:ln w="12700" cap="flat" cmpd="sng" algn="ctr">
            <a:noFill/>
            <a:prstDash val="solid"/>
            <a:miter lim="800000"/>
          </a:ln>
          <a:effectLst>
            <a:glow rad="228600">
              <a:schemeClr val="accent4">
                <a:alpha val="40000"/>
                <a:satMod val="175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900" b="1">
                <a:solidFill>
                  <a:schemeClr val="tx1"/>
                </a:solidFill>
              </a:rPr>
              <a:t>振り返る・納得する</a:t>
            </a:r>
            <a:endParaRPr lang="ja-JP" altLang="en-US" sz="800" b="1">
              <a:solidFill>
                <a:schemeClr val="tx1"/>
              </a:solidFill>
            </a:endParaRPr>
          </a:p>
        </p:txBody>
      </p:sp>
      <p:sp>
        <p:nvSpPr>
          <p:cNvPr id="1157" name="四角形 110"/>
          <p:cNvSpPr/>
          <p:nvPr/>
        </p:nvSpPr>
        <p:spPr>
          <a:xfrm>
            <a:off x="6331825" y="2326249"/>
            <a:ext cx="1168604" cy="332880"/>
          </a:xfrm>
          <a:prstGeom prst="rect">
            <a:avLst/>
          </a:prstGeom>
          <a:solidFill>
            <a:srgbClr val="FFFF00"/>
          </a:solidFill>
          <a:ln w="12700" cap="flat" cmpd="sng" algn="ctr">
            <a:noFill/>
            <a:prstDash val="solid"/>
            <a:miter lim="800000"/>
          </a:ln>
          <a:effectLst>
            <a:glow rad="228600">
              <a:schemeClr val="accent4">
                <a:alpha val="40000"/>
                <a:satMod val="175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900" b="1">
                <a:solidFill>
                  <a:schemeClr val="tx1"/>
                </a:solidFill>
              </a:rPr>
              <a:t>考える・工夫する</a:t>
            </a:r>
          </a:p>
          <a:p>
            <a:pPr algn="ctr">
              <a:defRPr lang="ja-JP" altLang="en-US"/>
            </a:pPr>
            <a:r>
              <a:rPr lang="ja-JP" altLang="en-US" sz="900" b="1">
                <a:solidFill>
                  <a:schemeClr val="tx1"/>
                </a:solidFill>
              </a:rPr>
              <a:t>試行錯誤する</a:t>
            </a:r>
            <a:endParaRPr lang="ja-JP" altLang="en-US" sz="800" b="1">
              <a:solidFill>
                <a:schemeClr val="tx1"/>
              </a:solidFill>
            </a:endParaRPr>
          </a:p>
        </p:txBody>
      </p:sp>
      <p:sp>
        <p:nvSpPr>
          <p:cNvPr id="1158" name="オブジェクト 145"/>
          <p:cNvSpPr txBox="1"/>
          <p:nvPr/>
        </p:nvSpPr>
        <p:spPr>
          <a:xfrm>
            <a:off x="5889052" y="1674672"/>
            <a:ext cx="890260" cy="174614"/>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役割分担をする</a:t>
            </a:r>
          </a:p>
        </p:txBody>
      </p:sp>
      <p:sp>
        <p:nvSpPr>
          <p:cNvPr id="1159" name="オブジェクト 146"/>
          <p:cNvSpPr txBox="1"/>
          <p:nvPr/>
        </p:nvSpPr>
        <p:spPr>
          <a:xfrm>
            <a:off x="6159945" y="1393716"/>
            <a:ext cx="878830" cy="169530"/>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友達と協力する</a:t>
            </a:r>
          </a:p>
        </p:txBody>
      </p:sp>
      <p:sp>
        <p:nvSpPr>
          <p:cNvPr id="1160" name="オブジェクト 147"/>
          <p:cNvSpPr txBox="1"/>
          <p:nvPr/>
        </p:nvSpPr>
        <p:spPr>
          <a:xfrm>
            <a:off x="6623146" y="1132953"/>
            <a:ext cx="580379" cy="161913"/>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教え合う</a:t>
            </a:r>
          </a:p>
        </p:txBody>
      </p:sp>
      <p:sp>
        <p:nvSpPr>
          <p:cNvPr id="1161" name="オブジェクト 148"/>
          <p:cNvSpPr txBox="1"/>
          <p:nvPr/>
        </p:nvSpPr>
        <p:spPr>
          <a:xfrm>
            <a:off x="7229472" y="1155256"/>
            <a:ext cx="962644" cy="168259"/>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役割を見付ける</a:t>
            </a:r>
          </a:p>
        </p:txBody>
      </p:sp>
      <p:sp>
        <p:nvSpPr>
          <p:cNvPr id="1162" name="オブジェクト 149"/>
          <p:cNvSpPr txBox="1"/>
          <p:nvPr/>
        </p:nvSpPr>
        <p:spPr>
          <a:xfrm>
            <a:off x="7229472" y="1365160"/>
            <a:ext cx="580379" cy="156829"/>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話し合う</a:t>
            </a:r>
          </a:p>
        </p:txBody>
      </p:sp>
      <p:sp>
        <p:nvSpPr>
          <p:cNvPr id="1163" name="楕円 151"/>
          <p:cNvSpPr/>
          <p:nvPr/>
        </p:nvSpPr>
        <p:spPr>
          <a:xfrm>
            <a:off x="7934159" y="1122894"/>
            <a:ext cx="2686643" cy="2810963"/>
          </a:xfrm>
          <a:prstGeom prst="ellipse">
            <a:avLst/>
          </a:prstGeom>
          <a:solidFill>
            <a:srgbClr val="F9D1FB"/>
          </a:solidFill>
          <a:ln w="12700" cap="flat" cmpd="sng" algn="ctr">
            <a:noFill/>
            <a:prstDash val="sysDot"/>
            <a:bevel/>
          </a:ln>
          <a:effectLst>
            <a:glow rad="139700">
              <a:srgbClr val="FFA0FF">
                <a:alpha val="40000"/>
              </a:srgbClr>
            </a:glow>
          </a:effectLst>
        </p:spPr>
      </p:sp>
      <p:sp>
        <p:nvSpPr>
          <p:cNvPr id="1164" name="オブジェクト 144"/>
          <p:cNvSpPr/>
          <p:nvPr/>
        </p:nvSpPr>
        <p:spPr>
          <a:xfrm>
            <a:off x="6828515" y="1582391"/>
            <a:ext cx="1530340" cy="229853"/>
          </a:xfrm>
          <a:prstGeom prst="rect">
            <a:avLst/>
          </a:prstGeom>
          <a:solidFill>
            <a:srgbClr val="FFFFBE"/>
          </a:solidFill>
          <a:ln w="6350" cmpd="sng"/>
        </p:spPr>
        <p:style>
          <a:lnRef idx="2">
            <a:schemeClr val="dk1"/>
          </a:lnRef>
          <a:fillRef idx="1">
            <a:schemeClr val="lt1"/>
          </a:fillRef>
          <a:effectRef idx="0">
            <a:schemeClr val="accent1"/>
          </a:effectRef>
          <a:fontRef idx="none">
            <a:schemeClr val="dk1"/>
          </a:fontRef>
        </p:style>
        <p:txBody>
          <a:bodyPr vertOverflow="overflow" horzOverflow="overflow" wrap="square" anchor="ctr"/>
          <a:lstStyle/>
          <a:p>
            <a:pPr algn="ctr"/>
            <a:r>
              <a:rPr sz="1000" b="1">
                <a:latin typeface="HG丸ｺﾞｼｯｸM-PRO"/>
                <a:ea typeface="HG丸ｺﾞｼｯｸM-PRO"/>
              </a:rPr>
              <a:t>共通の目的を見い出す</a:t>
            </a:r>
          </a:p>
        </p:txBody>
      </p:sp>
      <p:sp>
        <p:nvSpPr>
          <p:cNvPr id="1165" name="楕円 152"/>
          <p:cNvSpPr/>
          <p:nvPr/>
        </p:nvSpPr>
        <p:spPr>
          <a:xfrm>
            <a:off x="9271079" y="1115035"/>
            <a:ext cx="2521437" cy="2746552"/>
          </a:xfrm>
          <a:prstGeom prst="ellipse">
            <a:avLst/>
          </a:prstGeom>
          <a:solidFill>
            <a:srgbClr val="F9D1FB"/>
          </a:solidFill>
          <a:ln w="12700" cap="flat" cmpd="sng" algn="ctr">
            <a:noFill/>
            <a:prstDash val="sysDot"/>
            <a:bevel/>
          </a:ln>
          <a:effectLst>
            <a:glow rad="139700">
              <a:srgbClr val="FFA0FF">
                <a:alpha val="40000"/>
              </a:srgbClr>
            </a:glow>
          </a:effectLst>
        </p:spPr>
      </p:sp>
      <p:sp>
        <p:nvSpPr>
          <p:cNvPr id="1166" name="楕円 153"/>
          <p:cNvSpPr/>
          <p:nvPr/>
        </p:nvSpPr>
        <p:spPr>
          <a:xfrm>
            <a:off x="10647204" y="1126430"/>
            <a:ext cx="2064883" cy="2728582"/>
          </a:xfrm>
          <a:prstGeom prst="ellipse">
            <a:avLst/>
          </a:prstGeom>
          <a:solidFill>
            <a:srgbClr val="F9D1FB"/>
          </a:solidFill>
          <a:ln w="12700" cap="flat" cmpd="sng" algn="ctr">
            <a:noFill/>
            <a:prstDash val="sysDot"/>
            <a:bevel/>
          </a:ln>
          <a:effectLst>
            <a:glow rad="139700">
              <a:srgbClr val="FFA0FF">
                <a:alpha val="40000"/>
              </a:srgbClr>
            </a:glow>
          </a:effectLst>
        </p:spPr>
      </p:sp>
      <p:sp>
        <p:nvSpPr>
          <p:cNvPr id="1167" name="オブジェクト 154"/>
          <p:cNvSpPr/>
          <p:nvPr/>
        </p:nvSpPr>
        <p:spPr>
          <a:xfrm>
            <a:off x="8175168" y="2422665"/>
            <a:ext cx="1851660" cy="221605"/>
          </a:xfrm>
          <a:prstGeom prst="rect">
            <a:avLst/>
          </a:prstGeom>
          <a:solidFill>
            <a:srgbClr val="FFFFBE"/>
          </a:solidFill>
          <a:ln w="6350" cmpd="sng"/>
        </p:spPr>
        <p:style>
          <a:lnRef idx="2">
            <a:schemeClr val="dk1"/>
          </a:lnRef>
          <a:fillRef idx="1">
            <a:schemeClr val="lt1"/>
          </a:fillRef>
          <a:effectRef idx="0">
            <a:schemeClr val="accent1"/>
          </a:effectRef>
          <a:fontRef idx="none">
            <a:schemeClr val="dk1"/>
          </a:fontRef>
        </p:style>
        <p:txBody>
          <a:bodyPr vertOverflow="overflow" horzOverflow="overflow" wrap="square" anchor="ctr"/>
          <a:lstStyle/>
          <a:p>
            <a:pPr algn="ctr"/>
            <a:r>
              <a:rPr sz="1000" b="1">
                <a:latin typeface="HG丸ｺﾞｼｯｸM-PRO"/>
                <a:ea typeface="HG丸ｺﾞｼｯｸM-PRO"/>
              </a:rPr>
              <a:t>イメージや考えを交流する</a:t>
            </a:r>
          </a:p>
        </p:txBody>
      </p:sp>
      <p:sp>
        <p:nvSpPr>
          <p:cNvPr id="1168" name="オブジェクト 155"/>
          <p:cNvSpPr/>
          <p:nvPr/>
        </p:nvSpPr>
        <p:spPr>
          <a:xfrm>
            <a:off x="9240228" y="2075099"/>
            <a:ext cx="1885208" cy="227846"/>
          </a:xfrm>
          <a:prstGeom prst="rect">
            <a:avLst/>
          </a:prstGeom>
          <a:solidFill>
            <a:srgbClr val="FFFFBE"/>
          </a:solidFill>
          <a:ln w="6350" cap="flat" cmpd="sng" algn="ctr">
            <a:solidFill>
              <a:sysClr val="windowText" lastClr="000000"/>
            </a:solidFill>
            <a:prstDash val="solid"/>
            <a:miter lim="800000"/>
          </a:ln>
          <a:effectLst/>
        </p:spPr>
        <p:txBody>
          <a:bodyPr vertOverflow="overflow" horzOverflow="overflow" wrap="square" anchor="ctr"/>
          <a:lstStyle/>
          <a:p>
            <a:r>
              <a:rPr sz="1000" b="1">
                <a:latin typeface="HG丸ｺﾞｼｯｸM-PRO"/>
                <a:ea typeface="HG丸ｺﾞｼｯｸM-PRO"/>
              </a:rPr>
              <a:t>クラスの仲間と力を合わせる</a:t>
            </a:r>
          </a:p>
        </p:txBody>
      </p:sp>
      <p:sp>
        <p:nvSpPr>
          <p:cNvPr id="1169" name="オブジェクト 156"/>
          <p:cNvSpPr/>
          <p:nvPr/>
        </p:nvSpPr>
        <p:spPr>
          <a:xfrm>
            <a:off x="10974004" y="2391662"/>
            <a:ext cx="965814" cy="319175"/>
          </a:xfrm>
          <a:prstGeom prst="rect">
            <a:avLst/>
          </a:prstGeom>
          <a:solidFill>
            <a:srgbClr val="FFFFBE"/>
          </a:solidFill>
          <a:ln w="6350" cmpd="sng"/>
        </p:spPr>
        <p:style>
          <a:lnRef idx="2">
            <a:schemeClr val="dk1"/>
          </a:lnRef>
          <a:fillRef idx="1">
            <a:schemeClr val="lt1"/>
          </a:fillRef>
          <a:effectRef idx="0">
            <a:schemeClr val="accent1"/>
          </a:effectRef>
          <a:fontRef idx="none">
            <a:schemeClr val="dk1"/>
          </a:fontRef>
        </p:style>
        <p:txBody>
          <a:bodyPr vertOverflow="overflow" horzOverflow="overflow" wrap="square" anchor="ctr"/>
          <a:lstStyle/>
          <a:p>
            <a:pPr algn="ctr"/>
            <a:r>
              <a:rPr sz="1000" b="1">
                <a:latin typeface="HG丸ｺﾞｼｯｸM-PRO"/>
                <a:ea typeface="HG丸ｺﾞｼｯｸM-PRO"/>
              </a:rPr>
              <a:t>自信をもって生活する</a:t>
            </a:r>
            <a:endParaRPr sz="1000"/>
          </a:p>
        </p:txBody>
      </p:sp>
      <p:sp>
        <p:nvSpPr>
          <p:cNvPr id="1170" name="オブジェクト 150"/>
          <p:cNvSpPr txBox="1"/>
          <p:nvPr/>
        </p:nvSpPr>
        <p:spPr>
          <a:xfrm>
            <a:off x="7231372" y="1901650"/>
            <a:ext cx="890260" cy="155558"/>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何度も挑戦する</a:t>
            </a:r>
          </a:p>
        </p:txBody>
      </p:sp>
      <p:sp>
        <p:nvSpPr>
          <p:cNvPr id="1171" name="オブジェクト 163"/>
          <p:cNvSpPr txBox="1"/>
          <p:nvPr/>
        </p:nvSpPr>
        <p:spPr>
          <a:xfrm>
            <a:off x="7634278" y="2161473"/>
            <a:ext cx="1115678" cy="154927"/>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身体をいっぱい使う</a:t>
            </a:r>
          </a:p>
        </p:txBody>
      </p:sp>
      <p:sp>
        <p:nvSpPr>
          <p:cNvPr id="1172" name="オブジェクト 164"/>
          <p:cNvSpPr txBox="1"/>
          <p:nvPr/>
        </p:nvSpPr>
        <p:spPr>
          <a:xfrm>
            <a:off x="7599374" y="2416066"/>
            <a:ext cx="587996" cy="166357"/>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競い合う</a:t>
            </a:r>
          </a:p>
        </p:txBody>
      </p:sp>
      <p:sp>
        <p:nvSpPr>
          <p:cNvPr id="1173" name="オブジェクト 165"/>
          <p:cNvSpPr txBox="1"/>
          <p:nvPr/>
        </p:nvSpPr>
        <p:spPr>
          <a:xfrm>
            <a:off x="8110790" y="2744606"/>
            <a:ext cx="935980" cy="176516"/>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ルールを考える</a:t>
            </a:r>
          </a:p>
        </p:txBody>
      </p:sp>
      <p:sp>
        <p:nvSpPr>
          <p:cNvPr id="1174" name="オブジェクト 166"/>
          <p:cNvSpPr txBox="1"/>
          <p:nvPr/>
        </p:nvSpPr>
        <p:spPr>
          <a:xfrm>
            <a:off x="7893372" y="3077654"/>
            <a:ext cx="1073140" cy="151754"/>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失敗しても諦めない</a:t>
            </a:r>
          </a:p>
        </p:txBody>
      </p:sp>
      <p:sp>
        <p:nvSpPr>
          <p:cNvPr id="1175" name="オブジェクト 167"/>
          <p:cNvSpPr txBox="1"/>
          <p:nvPr/>
        </p:nvSpPr>
        <p:spPr>
          <a:xfrm>
            <a:off x="8313697" y="3503710"/>
            <a:ext cx="1363965" cy="177165"/>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経験を生かして再現する</a:t>
            </a:r>
          </a:p>
        </p:txBody>
      </p:sp>
      <p:sp>
        <p:nvSpPr>
          <p:cNvPr id="1176" name="オブジェクト 168"/>
          <p:cNvSpPr txBox="1"/>
          <p:nvPr/>
        </p:nvSpPr>
        <p:spPr>
          <a:xfrm>
            <a:off x="8255376" y="1329599"/>
            <a:ext cx="1097902" cy="238110"/>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pPr>
              <a:lnSpc>
                <a:spcPts val="800"/>
              </a:lnSpc>
              <a:spcBef>
                <a:spcPts val="0"/>
              </a:spcBef>
              <a:spcAft>
                <a:spcPts val="0"/>
              </a:spcAft>
            </a:pPr>
            <a:r>
              <a:rPr sz="800" b="1">
                <a:latin typeface="HG丸ｺﾞｼｯｸM-PRO"/>
                <a:ea typeface="HG丸ｺﾞｼｯｸM-PRO"/>
              </a:rPr>
              <a:t>遊びや生活の</a:t>
            </a:r>
          </a:p>
          <a:p>
            <a:pPr>
              <a:lnSpc>
                <a:spcPts val="800"/>
              </a:lnSpc>
              <a:spcBef>
                <a:spcPts val="0"/>
              </a:spcBef>
              <a:spcAft>
                <a:spcPts val="0"/>
              </a:spcAft>
            </a:pPr>
            <a:r>
              <a:rPr sz="800" b="1">
                <a:latin typeface="HG丸ｺﾞｼｯｸM-PRO"/>
                <a:ea typeface="HG丸ｺﾞｼｯｸM-PRO"/>
              </a:rPr>
              <a:t>　　集団が広がる</a:t>
            </a:r>
          </a:p>
        </p:txBody>
      </p:sp>
      <p:sp>
        <p:nvSpPr>
          <p:cNvPr id="1177" name="オブジェクト 169"/>
          <p:cNvSpPr txBox="1"/>
          <p:nvPr/>
        </p:nvSpPr>
        <p:spPr>
          <a:xfrm>
            <a:off x="8495012" y="1685459"/>
            <a:ext cx="922639" cy="184773"/>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満足感を味わう</a:t>
            </a:r>
          </a:p>
        </p:txBody>
      </p:sp>
      <p:sp>
        <p:nvSpPr>
          <p:cNvPr id="1178" name="オブジェクト 170"/>
          <p:cNvSpPr txBox="1"/>
          <p:nvPr/>
        </p:nvSpPr>
        <p:spPr>
          <a:xfrm>
            <a:off x="8972620" y="1883869"/>
            <a:ext cx="1073140" cy="191119"/>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自分の力を発揮する</a:t>
            </a:r>
          </a:p>
        </p:txBody>
      </p:sp>
      <p:sp>
        <p:nvSpPr>
          <p:cNvPr id="1179" name="オブジェクト 171"/>
          <p:cNvSpPr txBox="1"/>
          <p:nvPr/>
        </p:nvSpPr>
        <p:spPr>
          <a:xfrm>
            <a:off x="9274498" y="2763338"/>
            <a:ext cx="1257300" cy="139053"/>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本物らしさにこだわる</a:t>
            </a:r>
          </a:p>
        </p:txBody>
      </p:sp>
      <p:sp>
        <p:nvSpPr>
          <p:cNvPr id="1180" name="オブジェクト 172"/>
          <p:cNvSpPr txBox="1"/>
          <p:nvPr/>
        </p:nvSpPr>
        <p:spPr>
          <a:xfrm>
            <a:off x="10077443" y="2391662"/>
            <a:ext cx="946864" cy="290561"/>
          </a:xfrm>
          <a:prstGeom prst="rect">
            <a:avLst/>
          </a:prstGeom>
          <a:noFill/>
          <a:ln w="6350" cmpd="sng">
            <a:noFill/>
          </a:ln>
          <a:effectLst/>
        </p:spPr>
        <p:txBody>
          <a:bodyPr vertOverflow="overflow" horzOverflow="overflow" wrap="square" lIns="74295" tIns="8890" rIns="74295" bIns="8890"/>
          <a:lstStyle/>
          <a:p>
            <a:r>
              <a:rPr lang="ja-JP" altLang="en-US" sz="800" b="1">
                <a:solidFill>
                  <a:schemeClr val="tx1"/>
                </a:solidFill>
                <a:latin typeface="HG丸ｺﾞｼｯｸM-PRO"/>
                <a:ea typeface="HG丸ｺﾞｼｯｸM-PRO"/>
              </a:rPr>
              <a:t>友達と気持ちを</a:t>
            </a:r>
            <a:endParaRPr sz="800" b="1">
              <a:solidFill>
                <a:schemeClr val="tx1"/>
              </a:solidFill>
              <a:latin typeface="HG丸ｺﾞｼｯｸM-PRO"/>
              <a:ea typeface="HG丸ｺﾞｼｯｸM-PRO"/>
            </a:endParaRPr>
          </a:p>
          <a:p>
            <a:r>
              <a:rPr lang="ja-JP" altLang="en-US" sz="800" b="1">
                <a:solidFill>
                  <a:schemeClr val="tx1"/>
                </a:solidFill>
                <a:latin typeface="HG丸ｺﾞｼｯｸM-PRO"/>
                <a:ea typeface="HG丸ｺﾞｼｯｸM-PRO"/>
              </a:rPr>
              <a:t>　　　通わせる</a:t>
            </a:r>
          </a:p>
        </p:txBody>
      </p:sp>
      <p:sp>
        <p:nvSpPr>
          <p:cNvPr id="1181" name="オブジェクト 173"/>
          <p:cNvSpPr txBox="1"/>
          <p:nvPr/>
        </p:nvSpPr>
        <p:spPr>
          <a:xfrm>
            <a:off x="8966512" y="1123416"/>
            <a:ext cx="1929750" cy="171450"/>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クラスの色々な友達とつながりをもつ</a:t>
            </a:r>
          </a:p>
        </p:txBody>
      </p:sp>
      <p:sp>
        <p:nvSpPr>
          <p:cNvPr id="1182" name="オブジェクト 175"/>
          <p:cNvSpPr txBox="1"/>
          <p:nvPr/>
        </p:nvSpPr>
        <p:spPr>
          <a:xfrm>
            <a:off x="9509190" y="1498897"/>
            <a:ext cx="1335390" cy="166988"/>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これまでの経験を生かす</a:t>
            </a:r>
            <a:endParaRPr>
              <a:latin typeface="HG丸ｺﾞｼｯｸM-PRO"/>
              <a:ea typeface="HG丸ｺﾞｼｯｸM-PRO"/>
            </a:endParaRPr>
          </a:p>
        </p:txBody>
      </p:sp>
      <p:sp>
        <p:nvSpPr>
          <p:cNvPr id="1183" name="オブジェクト 176"/>
          <p:cNvSpPr txBox="1"/>
          <p:nvPr/>
        </p:nvSpPr>
        <p:spPr>
          <a:xfrm>
            <a:off x="10665947" y="1721138"/>
            <a:ext cx="1312912" cy="298188"/>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lang="ja-JP" altLang="en-US" sz="800" b="1">
                <a:solidFill>
                  <a:schemeClr val="tx1"/>
                </a:solidFill>
                <a:latin typeface="HG丸ｺﾞｼｯｸM-PRO"/>
                <a:ea typeface="HG丸ｺﾞｼｯｸM-PRO"/>
              </a:rPr>
              <a:t>自分なりの課題を考えて　　　</a:t>
            </a:r>
            <a:endParaRPr sz="800" b="1">
              <a:solidFill>
                <a:schemeClr val="tx1"/>
              </a:solidFill>
              <a:latin typeface="HG丸ｺﾞｼｯｸM-PRO"/>
              <a:ea typeface="HG丸ｺﾞｼｯｸM-PRO"/>
            </a:endParaRPr>
          </a:p>
          <a:p>
            <a:r>
              <a:rPr lang="ja-JP" altLang="en-US" sz="800" b="1">
                <a:solidFill>
                  <a:schemeClr val="tx1"/>
                </a:solidFill>
                <a:latin typeface="HG丸ｺﾞｼｯｸM-PRO"/>
                <a:ea typeface="HG丸ｺﾞｼｯｸM-PRO"/>
              </a:rPr>
              <a:t>　　　　　やり遂げる</a:t>
            </a:r>
          </a:p>
        </p:txBody>
      </p:sp>
      <p:sp>
        <p:nvSpPr>
          <p:cNvPr id="1184" name="オブジェクト 177"/>
          <p:cNvSpPr txBox="1"/>
          <p:nvPr/>
        </p:nvSpPr>
        <p:spPr>
          <a:xfrm>
            <a:off x="10928697" y="1448654"/>
            <a:ext cx="977887" cy="279386"/>
          </a:xfrm>
          <a:prstGeom prst="rect">
            <a:avLst/>
          </a:prstGeom>
          <a:noFill/>
          <a:ln w="6350" cmpd="sng">
            <a:noFill/>
          </a:ln>
          <a:effectLst/>
        </p:spPr>
        <p:txBody>
          <a:bodyPr vertOverflow="overflow" horzOverflow="overflow" wrap="square" lIns="74295" tIns="8890" rIns="74295" bIns="8890"/>
          <a:lstStyle/>
          <a:p>
            <a:pPr>
              <a:lnSpc>
                <a:spcPts val="800"/>
              </a:lnSpc>
              <a:spcBef>
                <a:spcPts val="0"/>
              </a:spcBef>
              <a:spcAft>
                <a:spcPts val="0"/>
              </a:spcAft>
            </a:pPr>
            <a:r>
              <a:rPr sz="800" b="1">
                <a:latin typeface="HG丸ｺﾞｼｯｸM-PRO"/>
                <a:ea typeface="HG丸ｺﾞｼｯｸM-PRO"/>
              </a:rPr>
              <a:t>就学にあこがれや</a:t>
            </a:r>
          </a:p>
          <a:p>
            <a:pPr>
              <a:lnSpc>
                <a:spcPts val="800"/>
              </a:lnSpc>
              <a:spcBef>
                <a:spcPts val="0"/>
              </a:spcBef>
              <a:spcAft>
                <a:spcPts val="0"/>
              </a:spcAft>
            </a:pPr>
            <a:r>
              <a:rPr sz="800" b="1">
                <a:latin typeface="HG丸ｺﾞｼｯｸM-PRO"/>
                <a:ea typeface="HG丸ｺﾞｼｯｸM-PRO"/>
              </a:rPr>
              <a:t>期待感をもつ</a:t>
            </a:r>
          </a:p>
        </p:txBody>
      </p:sp>
      <p:sp>
        <p:nvSpPr>
          <p:cNvPr id="1185" name="オブジェクト 178"/>
          <p:cNvSpPr txBox="1"/>
          <p:nvPr/>
        </p:nvSpPr>
        <p:spPr>
          <a:xfrm>
            <a:off x="11166966" y="2071944"/>
            <a:ext cx="917564" cy="179058"/>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達成感を味わう</a:t>
            </a:r>
          </a:p>
        </p:txBody>
      </p:sp>
      <p:sp>
        <p:nvSpPr>
          <p:cNvPr id="1186" name="オブジェクト 179"/>
          <p:cNvSpPr txBox="1"/>
          <p:nvPr/>
        </p:nvSpPr>
        <p:spPr>
          <a:xfrm>
            <a:off x="10561898" y="2802492"/>
            <a:ext cx="1230618" cy="140955"/>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友達のよさを認め合う</a:t>
            </a:r>
          </a:p>
        </p:txBody>
      </p:sp>
      <p:sp>
        <p:nvSpPr>
          <p:cNvPr id="1187" name="オブジェクト 180"/>
          <p:cNvSpPr txBox="1"/>
          <p:nvPr/>
        </p:nvSpPr>
        <p:spPr>
          <a:xfrm>
            <a:off x="10956447" y="3006871"/>
            <a:ext cx="887718" cy="145257"/>
          </a:xfrm>
          <a:prstGeom prst="rect">
            <a:avLst/>
          </a:prstGeom>
          <a:noFill/>
          <a:ln w="6350" cmpd="sng">
            <a:noFill/>
          </a:ln>
          <a:effectLst/>
        </p:spPr>
        <p:txBody>
          <a:bodyPr vertOverflow="overflow" horzOverflow="overflow" wrap="square" lIns="74295" tIns="8890" rIns="74295" bIns="8890"/>
          <a:lstStyle/>
          <a:p>
            <a:r>
              <a:rPr sz="800" b="1">
                <a:solidFill>
                  <a:schemeClr val="tx1"/>
                </a:solidFill>
                <a:latin typeface="HG丸ｺﾞｼｯｸM-PRO"/>
                <a:ea typeface="HG丸ｺﾞｼｯｸM-PRO"/>
              </a:rPr>
              <a:t>異年齢に伝える</a:t>
            </a:r>
            <a:endParaRPr>
              <a:solidFill>
                <a:schemeClr val="tx1"/>
              </a:solidFill>
            </a:endParaRPr>
          </a:p>
        </p:txBody>
      </p:sp>
      <p:sp>
        <p:nvSpPr>
          <p:cNvPr id="1188" name="オブジェクト 181"/>
          <p:cNvSpPr txBox="1"/>
          <p:nvPr/>
        </p:nvSpPr>
        <p:spPr>
          <a:xfrm>
            <a:off x="9903148" y="3459595"/>
            <a:ext cx="1624953" cy="132698"/>
          </a:xfrm>
          <a:prstGeom prst="rect">
            <a:avLst/>
          </a:prstGeom>
          <a:noFill/>
          <a:ln w="6350" cmpd="sng">
            <a:noFill/>
          </a:ln>
          <a:effectLst/>
        </p:spPr>
        <p:txBody>
          <a:bodyPr vertOverflow="overflow" horzOverflow="overflow" wrap="square" lIns="74295" tIns="8890" rIns="74295" bIns="8890"/>
          <a:lstStyle/>
          <a:p>
            <a:r>
              <a:rPr sz="800" b="1">
                <a:latin typeface="HG丸ｺﾞｼｯｸM-PRO"/>
                <a:ea typeface="HG丸ｺﾞｼｯｸM-PRO"/>
              </a:rPr>
              <a:t>クラスの一員として自覚をもつ</a:t>
            </a:r>
          </a:p>
        </p:txBody>
      </p:sp>
      <p:sp>
        <p:nvSpPr>
          <p:cNvPr id="1189" name="オブジェクト 182"/>
          <p:cNvSpPr txBox="1"/>
          <p:nvPr/>
        </p:nvSpPr>
        <p:spPr>
          <a:xfrm>
            <a:off x="9100997" y="3153531"/>
            <a:ext cx="1247763" cy="166357"/>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b="1">
                <a:latin typeface="HG丸ｺﾞｼｯｸM-PRO"/>
                <a:ea typeface="HG丸ｺﾞｼｯｸM-PRO"/>
              </a:rPr>
              <a:t>イメージを膨らませる</a:t>
            </a:r>
          </a:p>
        </p:txBody>
      </p:sp>
      <p:sp>
        <p:nvSpPr>
          <p:cNvPr id="1190" name="四角形 183"/>
          <p:cNvSpPr/>
          <p:nvPr/>
        </p:nvSpPr>
        <p:spPr>
          <a:xfrm>
            <a:off x="1026318" y="5396413"/>
            <a:ext cx="6475093" cy="337881"/>
          </a:xfrm>
          <a:prstGeom prst="rect">
            <a:avLst/>
          </a:prstGeom>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vertOverflow="overflow" horzOverflow="overflow" anchor="ctr"/>
          <a:lstStyle/>
          <a:p>
            <a:pPr algn="l"/>
            <a:endParaRPr lang="ja-JP" altLang="en-US" sz="800">
              <a:latin typeface="HG丸ｺﾞｼｯｸM-PRO"/>
              <a:ea typeface="HG丸ｺﾞｼｯｸM-PRO"/>
            </a:endParaRPr>
          </a:p>
          <a:p>
            <a:pPr algn="l"/>
            <a:endParaRPr lang="ja-JP" altLang="en-US" sz="800" u="none">
              <a:latin typeface="HG丸ｺﾞｼｯｸM-PRO"/>
              <a:ea typeface="HG丸ｺﾞｼｯｸM-PRO"/>
            </a:endParaRPr>
          </a:p>
          <a:p>
            <a:pPr algn="l">
              <a:lnSpc>
                <a:spcPct val="50000"/>
              </a:lnSpc>
              <a:spcBef>
                <a:spcPts val="0"/>
              </a:spcBef>
              <a:spcAft>
                <a:spcPts val="0"/>
              </a:spcAft>
            </a:pPr>
            <a:r>
              <a:rPr lang="ja-JP" altLang="en-US" sz="800" u="none">
                <a:latin typeface="HG丸ｺﾞｼｯｸM-PRO"/>
                <a:ea typeface="HG丸ｺﾞｼｯｸM-PRO"/>
              </a:rPr>
              <a:t>・身近な自然物に関わり興味や関心を広げ、様々なことに気付いたり、驚いたり、不思議さを感じたり、それを伝えたりするようになる。</a:t>
            </a:r>
            <a:endParaRPr sz="800" u="none">
              <a:latin typeface="HG丸ｺﾞｼｯｸM-PRO"/>
              <a:ea typeface="HG丸ｺﾞｼｯｸM-PRO"/>
            </a:endParaRPr>
          </a:p>
          <a:p>
            <a:pPr algn="l">
              <a:lnSpc>
                <a:spcPct val="50000"/>
              </a:lnSpc>
              <a:spcBef>
                <a:spcPts val="0"/>
              </a:spcBef>
              <a:spcAft>
                <a:spcPts val="0"/>
              </a:spcAft>
            </a:pPr>
            <a:r>
              <a:rPr lang="ja-JP" altLang="en-US" sz="800" u="none">
                <a:latin typeface="HG丸ｺﾞｼｯｸM-PRO"/>
                <a:ea typeface="HG丸ｺﾞｼｯｸM-PRO"/>
              </a:rPr>
              <a:t> </a:t>
            </a:r>
          </a:p>
          <a:p>
            <a:pPr>
              <a:lnSpc>
                <a:spcPct val="50000"/>
              </a:lnSpc>
              <a:spcBef>
                <a:spcPts val="0"/>
              </a:spcBef>
              <a:spcAft>
                <a:spcPts val="0"/>
              </a:spcAft>
            </a:pPr>
            <a:r>
              <a:rPr lang="ja-JP" altLang="en-US" sz="800" u="none">
                <a:latin typeface="HG丸ｺﾞｼｯｸM-PRO"/>
                <a:ea typeface="HG丸ｺﾞｼｯｸM-PRO"/>
              </a:rPr>
              <a:t>・季節の移り変わりを感じながら、自然に親しんだり遊びに取り入れたりするようになる。</a:t>
            </a:r>
            <a:r>
              <a:rPr lang="ja-JP" altLang="en-US" u="none"/>
              <a:t>　</a:t>
            </a:r>
          </a:p>
          <a:p>
            <a:pPr>
              <a:lnSpc>
                <a:spcPct val="50000"/>
              </a:lnSpc>
              <a:spcBef>
                <a:spcPts val="0"/>
              </a:spcBef>
              <a:spcAft>
                <a:spcPts val="0"/>
              </a:spcAft>
            </a:pPr>
            <a:r>
              <a:rPr lang="ja-JP" altLang="en-US" u="none"/>
              <a:t> </a:t>
            </a:r>
          </a:p>
        </p:txBody>
      </p:sp>
      <p:sp>
        <p:nvSpPr>
          <p:cNvPr id="1191" name="右中かっこ 184"/>
          <p:cNvSpPr/>
          <p:nvPr/>
        </p:nvSpPr>
        <p:spPr>
          <a:xfrm rot="10800000" flipH="1">
            <a:off x="7357553" y="5425974"/>
            <a:ext cx="142876" cy="310685"/>
          </a:xfrm>
          <a:prstGeom prst="rightBrace">
            <a:avLst/>
          </a:prstGeom>
          <a:ln w="12700" cap="flat" cmpd="sng" algn="ctr">
            <a:solidFill>
              <a:schemeClr val="bg1">
                <a:lumMod val="50000"/>
              </a:schemeClr>
            </a:solidFill>
            <a:prstDash val="solid"/>
            <a:miter lim="800000"/>
          </a:ln>
        </p:spPr>
        <p:style>
          <a:lnRef idx="2">
            <a:schemeClr val="dk1"/>
          </a:lnRef>
          <a:fillRef idx="0">
            <a:schemeClr val="dk1"/>
          </a:fillRef>
          <a:effectRef idx="1">
            <a:schemeClr val="dk1"/>
          </a:effectRef>
          <a:fontRef idx="minor">
            <a:schemeClr val="tx1"/>
          </a:fontRef>
        </p:style>
      </p:sp>
      <p:sp>
        <p:nvSpPr>
          <p:cNvPr id="1192" name="オブジェクト 185"/>
          <p:cNvSpPr/>
          <p:nvPr/>
        </p:nvSpPr>
        <p:spPr>
          <a:xfrm flipV="1">
            <a:off x="7561272" y="5585243"/>
            <a:ext cx="5032342" cy="6684"/>
          </a:xfrm>
          <a:prstGeom prst="line">
            <a:avLst/>
          </a:prstGeom>
          <a:ln w="12700" cmpd="sng">
            <a:solidFill>
              <a:schemeClr val="bg1">
                <a:lumMod val="50000"/>
              </a:schemeClr>
            </a:solidFill>
            <a:prstDash val="sysDot"/>
            <a:tailEnd type="triangle"/>
          </a:ln>
        </p:spPr>
        <p:style>
          <a:lnRef idx="1">
            <a:schemeClr val="accent2"/>
          </a:lnRef>
          <a:fillRef idx="0">
            <a:schemeClr val="accent1"/>
          </a:fillRef>
          <a:effectRef idx="0">
            <a:schemeClr val="accent1"/>
          </a:effectRef>
          <a:fontRef idx="minor">
            <a:schemeClr val="tx1"/>
          </a:fontRef>
        </p:style>
      </p:sp>
      <p:sp>
        <p:nvSpPr>
          <p:cNvPr id="1193" name="オブジェクト 186"/>
          <p:cNvSpPr txBox="1"/>
          <p:nvPr/>
        </p:nvSpPr>
        <p:spPr>
          <a:xfrm>
            <a:off x="898285" y="5943043"/>
            <a:ext cx="1908181" cy="124593"/>
          </a:xfrm>
          <a:prstGeom prst="rect">
            <a:avLst/>
          </a:prstGeom>
          <a:solidFill>
            <a:srgbClr val="FFFFFF"/>
          </a:solidFill>
          <a:ln w="6350" cmpd="sng">
            <a:solidFill>
              <a:srgbClr val="000000"/>
            </a:solid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pPr algn="ctr"/>
            <a:r>
              <a:rPr sz="800" dirty="0" err="1">
                <a:latin typeface="HG丸ｺﾞｼｯｸM-PRO"/>
                <a:ea typeface="HG丸ｺﾞｼｯｸM-PRO"/>
              </a:rPr>
              <a:t>興味・関心をもって自然物に親しむ</a:t>
            </a:r>
            <a:endParaRPr sz="800" dirty="0">
              <a:latin typeface="HG丸ｺﾞｼｯｸM-PRO"/>
              <a:ea typeface="HG丸ｺﾞｼｯｸM-PRO"/>
            </a:endParaRPr>
          </a:p>
          <a:p>
            <a:pPr algn="ctr"/>
            <a:endParaRPr sz="800" dirty="0">
              <a:latin typeface="HG丸ｺﾞｼｯｸM-PRO"/>
              <a:ea typeface="HG丸ｺﾞｼｯｸM-PRO"/>
            </a:endParaRPr>
          </a:p>
        </p:txBody>
      </p:sp>
      <p:sp>
        <p:nvSpPr>
          <p:cNvPr id="1194" name="オブジェクト 187"/>
          <p:cNvSpPr txBox="1"/>
          <p:nvPr/>
        </p:nvSpPr>
        <p:spPr>
          <a:xfrm>
            <a:off x="3761050" y="5916822"/>
            <a:ext cx="1579864" cy="135525"/>
          </a:xfrm>
          <a:prstGeom prst="rect">
            <a:avLst/>
          </a:prstGeom>
          <a:solidFill>
            <a:srgbClr val="FFFFFF"/>
          </a:solidFill>
          <a:ln w="6350" cmpd="sng">
            <a:solidFill>
              <a:srgbClr val="000000"/>
            </a:solid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err="1">
                <a:latin typeface="HG丸ｺﾞｼｯｸM-PRO"/>
                <a:ea typeface="HG丸ｺﾞｼｯｸM-PRO"/>
              </a:rPr>
              <a:t>水・砂・泥などを使った遊び</a:t>
            </a:r>
            <a:endParaRPr sz="800" dirty="0">
              <a:latin typeface="HG丸ｺﾞｼｯｸM-PRO"/>
              <a:ea typeface="HG丸ｺﾞｼｯｸM-PRO"/>
            </a:endParaRPr>
          </a:p>
        </p:txBody>
      </p:sp>
      <p:sp>
        <p:nvSpPr>
          <p:cNvPr id="1195" name="オブジェクト 188"/>
          <p:cNvSpPr txBox="1"/>
          <p:nvPr/>
        </p:nvSpPr>
        <p:spPr>
          <a:xfrm>
            <a:off x="6249344" y="5895614"/>
            <a:ext cx="1018166" cy="125794"/>
          </a:xfrm>
          <a:prstGeom prst="rect">
            <a:avLst/>
          </a:prstGeom>
          <a:solidFill>
            <a:srgbClr val="FFFFFF"/>
          </a:solidFill>
          <a:ln w="6350" cmpd="sng">
            <a:solidFill>
              <a:srgbClr val="000000"/>
            </a:solid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err="1">
                <a:latin typeface="HG丸ｺﾞｼｯｸM-PRO"/>
                <a:ea typeface="HG丸ｺﾞｼｯｸM-PRO"/>
              </a:rPr>
              <a:t>身体を使った遊び</a:t>
            </a:r>
            <a:endParaRPr sz="800" dirty="0">
              <a:latin typeface="HG丸ｺﾞｼｯｸM-PRO"/>
              <a:ea typeface="HG丸ｺﾞｼｯｸM-PRO"/>
            </a:endParaRPr>
          </a:p>
        </p:txBody>
      </p:sp>
      <p:sp>
        <p:nvSpPr>
          <p:cNvPr id="1196" name="オブジェクト 189"/>
          <p:cNvSpPr txBox="1"/>
          <p:nvPr/>
        </p:nvSpPr>
        <p:spPr>
          <a:xfrm>
            <a:off x="7529471" y="5888790"/>
            <a:ext cx="1421678" cy="123058"/>
          </a:xfrm>
          <a:prstGeom prst="rect">
            <a:avLst/>
          </a:prstGeom>
          <a:solidFill>
            <a:srgbClr val="FFFFFF"/>
          </a:solidFill>
          <a:ln w="6350" cmpd="sng">
            <a:solidFill>
              <a:srgbClr val="000000"/>
            </a:solid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err="1">
                <a:latin typeface="HG丸ｺﾞｼｯｸM-PRO"/>
                <a:ea typeface="HG丸ｺﾞｼｯｸM-PRO"/>
              </a:rPr>
              <a:t>秋の自然を取り入れた遊び</a:t>
            </a:r>
            <a:endParaRPr sz="800" dirty="0">
              <a:latin typeface="HG丸ｺﾞｼｯｸM-PRO"/>
              <a:ea typeface="HG丸ｺﾞｼｯｸM-PRO"/>
            </a:endParaRPr>
          </a:p>
        </p:txBody>
      </p:sp>
      <p:sp>
        <p:nvSpPr>
          <p:cNvPr id="1197" name="オブジェクト 190"/>
          <p:cNvSpPr txBox="1"/>
          <p:nvPr/>
        </p:nvSpPr>
        <p:spPr>
          <a:xfrm>
            <a:off x="10527997" y="5870779"/>
            <a:ext cx="1013900" cy="135525"/>
          </a:xfrm>
          <a:prstGeom prst="rect">
            <a:avLst/>
          </a:prstGeom>
          <a:solidFill>
            <a:srgbClr val="FFFFFF"/>
          </a:solidFill>
          <a:ln w="6350" cmpd="sng">
            <a:solidFill>
              <a:srgbClr val="000000"/>
            </a:solid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err="1">
                <a:latin typeface="HG丸ｺﾞｼｯｸM-PRO"/>
                <a:ea typeface="HG丸ｺﾞｼｯｸM-PRO"/>
              </a:rPr>
              <a:t>昔遊び・正月遊び</a:t>
            </a:r>
            <a:endParaRPr sz="800" dirty="0">
              <a:latin typeface="HG丸ｺﾞｼｯｸM-PRO"/>
              <a:ea typeface="HG丸ｺﾞｼｯｸM-PRO"/>
            </a:endParaRPr>
          </a:p>
        </p:txBody>
      </p:sp>
      <p:sp>
        <p:nvSpPr>
          <p:cNvPr id="1198" name="オブジェクト 191"/>
          <p:cNvSpPr txBox="1"/>
          <p:nvPr/>
        </p:nvSpPr>
        <p:spPr>
          <a:xfrm>
            <a:off x="815157" y="6150081"/>
            <a:ext cx="2353049" cy="213571"/>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a:latin typeface="HG丸ｺﾞｼｯｸM-PRO"/>
                <a:ea typeface="HG丸ｺﾞｼｯｸM-PRO"/>
              </a:rPr>
              <a:t>「</a:t>
            </a:r>
            <a:r>
              <a:rPr sz="800" dirty="0" err="1">
                <a:latin typeface="HG丸ｺﾞｼｯｸM-PRO"/>
                <a:ea typeface="HG丸ｺﾞｼｯｸM-PRO"/>
              </a:rPr>
              <a:t>わあきれい。不思議だね。どうなるのかな</a:t>
            </a:r>
            <a:r>
              <a:rPr sz="800" dirty="0">
                <a:latin typeface="HG丸ｺﾞｼｯｸM-PRO"/>
                <a:ea typeface="HG丸ｺﾞｼｯｸM-PRO"/>
              </a:rPr>
              <a:t>」</a:t>
            </a:r>
          </a:p>
        </p:txBody>
      </p:sp>
      <p:sp>
        <p:nvSpPr>
          <p:cNvPr id="1199" name="オブジェクト 192"/>
          <p:cNvSpPr txBox="1"/>
          <p:nvPr/>
        </p:nvSpPr>
        <p:spPr>
          <a:xfrm>
            <a:off x="3027290" y="6114824"/>
            <a:ext cx="3295785" cy="232441"/>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a:latin typeface="HG丸ｺﾞｼｯｸM-PRO"/>
                <a:ea typeface="HG丸ｺﾞｼｯｸM-PRO"/>
              </a:rPr>
              <a:t>「こう</a:t>
            </a:r>
            <a:r>
              <a:rPr sz="800" dirty="0" err="1">
                <a:latin typeface="HG丸ｺﾞｼｯｸM-PRO"/>
                <a:ea typeface="HG丸ｺﾞｼｯｸM-PRO"/>
              </a:rPr>
              <a:t>したいから、これ使おう</a:t>
            </a:r>
            <a:r>
              <a:rPr sz="800" dirty="0">
                <a:latin typeface="HG丸ｺﾞｼｯｸM-PRO"/>
                <a:ea typeface="HG丸ｺﾞｼｯｸM-PRO"/>
              </a:rPr>
              <a:t>」「</a:t>
            </a:r>
            <a:r>
              <a:rPr sz="800" dirty="0" err="1">
                <a:latin typeface="HG丸ｺﾞｼｯｸM-PRO"/>
                <a:ea typeface="HG丸ｺﾞｼｯｸM-PRO"/>
              </a:rPr>
              <a:t>やってみたら、こうなったよ</a:t>
            </a:r>
            <a:r>
              <a:rPr sz="800" dirty="0">
                <a:latin typeface="HG丸ｺﾞｼｯｸM-PRO"/>
                <a:ea typeface="HG丸ｺﾞｼｯｸM-PRO"/>
              </a:rPr>
              <a:t>」</a:t>
            </a:r>
          </a:p>
        </p:txBody>
      </p:sp>
      <p:sp>
        <p:nvSpPr>
          <p:cNvPr id="1200" name="オブジェクト 193"/>
          <p:cNvSpPr txBox="1"/>
          <p:nvPr/>
        </p:nvSpPr>
        <p:spPr>
          <a:xfrm>
            <a:off x="6078182" y="6057544"/>
            <a:ext cx="1402260" cy="261210"/>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a:latin typeface="HG丸ｺﾞｼｯｸM-PRO"/>
                <a:ea typeface="HG丸ｺﾞｼｯｸM-PRO"/>
              </a:rPr>
              <a:t>「</a:t>
            </a:r>
            <a:r>
              <a:rPr sz="800" dirty="0" err="1">
                <a:latin typeface="HG丸ｺﾞｼｯｸM-PRO"/>
                <a:ea typeface="HG丸ｺﾞｼｯｸM-PRO"/>
              </a:rPr>
              <a:t>あとちょっと</a:t>
            </a:r>
            <a:r>
              <a:rPr sz="800" dirty="0">
                <a:latin typeface="HG丸ｺﾞｼｯｸM-PRO"/>
                <a:ea typeface="HG丸ｺﾞｼｯｸM-PRO"/>
              </a:rPr>
              <a:t>。</a:t>
            </a:r>
            <a:endParaRPr lang="en-US" sz="800" dirty="0">
              <a:latin typeface="HG丸ｺﾞｼｯｸM-PRO"/>
              <a:ea typeface="HG丸ｺﾞｼｯｸM-PRO"/>
            </a:endParaRPr>
          </a:p>
          <a:p>
            <a:r>
              <a:rPr sz="800" dirty="0" err="1">
                <a:latin typeface="HG丸ｺﾞｼｯｸM-PRO"/>
                <a:ea typeface="HG丸ｺﾞｼｯｸM-PRO"/>
              </a:rPr>
              <a:t>　もう一回やってみよう</a:t>
            </a:r>
            <a:r>
              <a:rPr sz="800" dirty="0">
                <a:latin typeface="HG丸ｺﾞｼｯｸM-PRO"/>
                <a:ea typeface="HG丸ｺﾞｼｯｸM-PRO"/>
              </a:rPr>
              <a:t>」</a:t>
            </a:r>
          </a:p>
        </p:txBody>
      </p:sp>
      <p:sp>
        <p:nvSpPr>
          <p:cNvPr id="1201" name="オブジェクト 194"/>
          <p:cNvSpPr txBox="1"/>
          <p:nvPr/>
        </p:nvSpPr>
        <p:spPr>
          <a:xfrm>
            <a:off x="7311420" y="6067113"/>
            <a:ext cx="2004554" cy="231244"/>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a:latin typeface="HG丸ｺﾞｼｯｸM-PRO"/>
                <a:ea typeface="HG丸ｺﾞｼｯｸM-PRO"/>
              </a:rPr>
              <a:t>「レジ作ったよ</a:t>
            </a:r>
            <a:r>
              <a:rPr sz="800" dirty="0">
                <a:latin typeface="HG丸ｺﾞｼｯｸM-PRO"/>
                <a:ea typeface="HG丸ｺﾞｼｯｸM-PRO"/>
              </a:rPr>
              <a:t>」</a:t>
            </a:r>
            <a:r>
              <a:rPr sz="800" dirty="0">
                <a:latin typeface="HG丸ｺﾞｼｯｸM-PRO"/>
                <a:ea typeface="HG丸ｺﾞｼｯｸM-PRO"/>
              </a:rPr>
              <a:t>「</a:t>
            </a:r>
            <a:r>
              <a:rPr sz="800" dirty="0" err="1">
                <a:latin typeface="HG丸ｺﾞｼｯｸM-PRO"/>
                <a:ea typeface="HG丸ｺﾞｼｯｸM-PRO"/>
              </a:rPr>
              <a:t>看板も必要だね</a:t>
            </a:r>
            <a:r>
              <a:rPr sz="800" dirty="0">
                <a:latin typeface="HG丸ｺﾞｼｯｸM-PRO"/>
                <a:ea typeface="HG丸ｺﾞｼｯｸM-PRO"/>
              </a:rPr>
              <a:t>」</a:t>
            </a:r>
          </a:p>
          <a:p>
            <a:endParaRPr sz="800" dirty="0">
              <a:latin typeface="HG丸ｺﾞｼｯｸM-PRO"/>
              <a:ea typeface="HG丸ｺﾞｼｯｸM-PRO"/>
            </a:endParaRPr>
          </a:p>
          <a:p>
            <a:endParaRPr sz="800" dirty="0">
              <a:latin typeface="HG丸ｺﾞｼｯｸM-PRO"/>
              <a:ea typeface="HG丸ｺﾞｼｯｸM-PRO"/>
            </a:endParaRPr>
          </a:p>
          <a:p>
            <a:endParaRPr sz="800" dirty="0">
              <a:latin typeface="HG丸ｺﾞｼｯｸM-PRO"/>
              <a:ea typeface="HG丸ｺﾞｼｯｸM-PRO"/>
            </a:endParaRPr>
          </a:p>
        </p:txBody>
      </p:sp>
      <p:sp>
        <p:nvSpPr>
          <p:cNvPr id="1202" name="オブジェクト 195"/>
          <p:cNvSpPr txBox="1"/>
          <p:nvPr/>
        </p:nvSpPr>
        <p:spPr>
          <a:xfrm>
            <a:off x="10438863" y="6037147"/>
            <a:ext cx="1488667" cy="234239"/>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a:latin typeface="HG丸ｺﾞｼｯｸM-PRO"/>
                <a:ea typeface="HG丸ｺﾞｼｯｸM-PRO"/>
              </a:rPr>
              <a:t>「</a:t>
            </a:r>
            <a:r>
              <a:rPr sz="800" dirty="0" err="1">
                <a:latin typeface="HG丸ｺﾞｼｯｸM-PRO"/>
                <a:ea typeface="HG丸ｺﾞｼｯｸM-PRO"/>
              </a:rPr>
              <a:t>今日も挑戦するぞ</a:t>
            </a:r>
            <a:r>
              <a:rPr sz="800" dirty="0">
                <a:latin typeface="HG丸ｺﾞｼｯｸM-PRO"/>
                <a:ea typeface="HG丸ｺﾞｼｯｸM-PRO"/>
              </a:rPr>
              <a:t>」</a:t>
            </a:r>
            <a:endParaRPr lang="en-US" sz="800" dirty="0">
              <a:latin typeface="HG丸ｺﾞｼｯｸM-PRO"/>
              <a:ea typeface="HG丸ｺﾞｼｯｸM-PRO"/>
            </a:endParaRPr>
          </a:p>
          <a:p>
            <a:r>
              <a:rPr sz="800" dirty="0">
                <a:latin typeface="HG丸ｺﾞｼｯｸM-PRO"/>
                <a:ea typeface="HG丸ｺﾞｼｯｸM-PRO"/>
              </a:rPr>
              <a:t>「</a:t>
            </a:r>
            <a:r>
              <a:rPr sz="800" dirty="0" err="1">
                <a:latin typeface="HG丸ｺﾞｼｯｸM-PRO"/>
                <a:ea typeface="HG丸ｺﾞｼｯｸM-PRO"/>
              </a:rPr>
              <a:t>こうするとおもしろいね</a:t>
            </a:r>
            <a:r>
              <a:rPr sz="800" dirty="0">
                <a:latin typeface="HG丸ｺﾞｼｯｸM-PRO"/>
                <a:ea typeface="HG丸ｺﾞｼｯｸM-PRO"/>
              </a:rPr>
              <a:t>」</a:t>
            </a:r>
          </a:p>
        </p:txBody>
      </p:sp>
      <p:sp>
        <p:nvSpPr>
          <p:cNvPr id="1203" name="直線 199"/>
          <p:cNvSpPr/>
          <p:nvPr/>
        </p:nvSpPr>
        <p:spPr>
          <a:xfrm>
            <a:off x="955530" y="6704022"/>
            <a:ext cx="344591" cy="6685"/>
          </a:xfrm>
          <a:prstGeom prst="line">
            <a:avLst/>
          </a:prstGeom>
          <a:ln w="15875">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sp>
      <p:sp>
        <p:nvSpPr>
          <p:cNvPr id="1204" name="直線 200"/>
          <p:cNvSpPr/>
          <p:nvPr/>
        </p:nvSpPr>
        <p:spPr>
          <a:xfrm>
            <a:off x="1313453" y="6710707"/>
            <a:ext cx="1493013" cy="6684"/>
          </a:xfrm>
          <a:prstGeom prst="line">
            <a:avLst/>
          </a:prstGeom>
          <a:ln w="15875">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sp>
      <p:sp>
        <p:nvSpPr>
          <p:cNvPr id="1205" name="直線 201"/>
          <p:cNvSpPr/>
          <p:nvPr/>
        </p:nvSpPr>
        <p:spPr>
          <a:xfrm>
            <a:off x="2824834" y="6717391"/>
            <a:ext cx="1322709" cy="6684"/>
          </a:xfrm>
          <a:prstGeom prst="line">
            <a:avLst/>
          </a:prstGeom>
          <a:ln w="15875">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sp>
      <p:sp>
        <p:nvSpPr>
          <p:cNvPr id="1206" name="直線 202"/>
          <p:cNvSpPr/>
          <p:nvPr/>
        </p:nvSpPr>
        <p:spPr>
          <a:xfrm>
            <a:off x="4173135" y="6737683"/>
            <a:ext cx="5067093" cy="0"/>
          </a:xfrm>
          <a:prstGeom prst="line">
            <a:avLst/>
          </a:prstGeom>
          <a:ln w="15875">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sp>
      <p:sp>
        <p:nvSpPr>
          <p:cNvPr id="1207" name="テキスト ボックス 196"/>
          <p:cNvSpPr txBox="1"/>
          <p:nvPr/>
        </p:nvSpPr>
        <p:spPr>
          <a:xfrm>
            <a:off x="5598711" y="6610685"/>
            <a:ext cx="3065650" cy="214389"/>
          </a:xfrm>
          <a:prstGeom prst="rect">
            <a:avLst/>
          </a:prstGeom>
          <a:ln w="19050" cmpd="sng"/>
          <a:effectLst/>
        </p:spPr>
        <p:style>
          <a:lnRef idx="2">
            <a:schemeClr val="accent2"/>
          </a:lnRef>
          <a:fillRef idx="1">
            <a:schemeClr val="lt1"/>
          </a:fillRef>
          <a:effectRef idx="0">
            <a:schemeClr val="accent4"/>
          </a:effectRef>
          <a:fontRef idx="none">
            <a:schemeClr val="dk1"/>
          </a:fontRef>
        </p:style>
        <p:txBody>
          <a:bodyPr rot="0" vertOverflow="overflow" horzOverflow="overflow" wrap="square" numCol="1" spcCol="0" rtlCol="0" fromWordArt="0" anchor="t" anchorCtr="0" forceAA="0" compatLnSpc="1"/>
          <a:lstStyle/>
          <a:p>
            <a:r>
              <a:rPr sz="900" b="1">
                <a:latin typeface="HG丸ｺﾞｼｯｸM-PRO"/>
                <a:ea typeface="HG丸ｺﾞｼｯｸM-PRO"/>
              </a:rPr>
              <a:t>一人一人の思いが満足できるような関わりを大切にする</a:t>
            </a:r>
            <a:endParaRPr>
              <a:latin typeface="HG丸ｺﾞｼｯｸM-PRO"/>
              <a:ea typeface="HG丸ｺﾞｼｯｸM-PRO"/>
            </a:endParaRPr>
          </a:p>
        </p:txBody>
      </p:sp>
      <p:sp>
        <p:nvSpPr>
          <p:cNvPr id="1208" name="直線 203"/>
          <p:cNvSpPr/>
          <p:nvPr/>
        </p:nvSpPr>
        <p:spPr>
          <a:xfrm>
            <a:off x="9259387" y="6744368"/>
            <a:ext cx="1322621" cy="0"/>
          </a:xfrm>
          <a:prstGeom prst="line">
            <a:avLst/>
          </a:prstGeom>
          <a:ln w="15875">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sp>
      <p:sp>
        <p:nvSpPr>
          <p:cNvPr id="1209" name="直線 204"/>
          <p:cNvSpPr/>
          <p:nvPr/>
        </p:nvSpPr>
        <p:spPr>
          <a:xfrm>
            <a:off x="10601243" y="6757737"/>
            <a:ext cx="1488667" cy="0"/>
          </a:xfrm>
          <a:prstGeom prst="line">
            <a:avLst/>
          </a:prstGeom>
          <a:ln w="15875">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sp>
      <p:sp>
        <p:nvSpPr>
          <p:cNvPr id="1210" name="直線 205"/>
          <p:cNvSpPr/>
          <p:nvPr/>
        </p:nvSpPr>
        <p:spPr>
          <a:xfrm>
            <a:off x="12131842" y="6764421"/>
            <a:ext cx="492593" cy="0"/>
          </a:xfrm>
          <a:prstGeom prst="line">
            <a:avLst/>
          </a:prstGeom>
          <a:ln w="12700" cap="flat" cmpd="sng" algn="ctr">
            <a:solidFill>
              <a:schemeClr val="accent2"/>
            </a:solidFill>
            <a:prstDash val="sysDot"/>
            <a:miter lim="800000"/>
          </a:ln>
        </p:spPr>
        <p:style>
          <a:lnRef idx="1">
            <a:schemeClr val="accent1"/>
          </a:lnRef>
          <a:fillRef idx="0">
            <a:schemeClr val="accent1"/>
          </a:fillRef>
          <a:effectRef idx="0">
            <a:schemeClr val="accent1"/>
          </a:effectRef>
          <a:fontRef idx="minor">
            <a:schemeClr val="tx1"/>
          </a:fontRef>
        </p:style>
      </p:sp>
      <p:sp>
        <p:nvSpPr>
          <p:cNvPr id="1211" name="オブジェクト 206"/>
          <p:cNvSpPr/>
          <p:nvPr/>
        </p:nvSpPr>
        <p:spPr>
          <a:xfrm>
            <a:off x="1658053" y="6356480"/>
            <a:ext cx="393686" cy="134961"/>
          </a:xfrm>
          <a:prstGeom prst="rect">
            <a:avLst/>
          </a:prstGeom>
        </p:spPr>
        <p:style>
          <a:lnRef idx="2">
            <a:schemeClr val="dk1"/>
          </a:lnRef>
          <a:fillRef idx="1">
            <a:schemeClr val="lt1"/>
          </a:fillRef>
          <a:effectRef idx="0">
            <a:schemeClr val="accent1"/>
          </a:effectRef>
          <a:fontRef idx="none">
            <a:schemeClr val="dk1"/>
          </a:fontRef>
        </p:style>
        <p:txBody>
          <a:bodyPr vertOverflow="overflow" horzOverflow="overflow" wrap="square" lIns="0" tIns="0" rIns="0" bIns="0" anchor="ctr"/>
          <a:lstStyle/>
          <a:p>
            <a:pPr algn="ctr"/>
            <a:r>
              <a:rPr sz="800">
                <a:latin typeface="HG丸ｺﾞｼｯｸM-PRO"/>
                <a:ea typeface="HG丸ｺﾞｼｯｸM-PRO"/>
              </a:rPr>
              <a:t>事例１</a:t>
            </a:r>
          </a:p>
        </p:txBody>
      </p:sp>
      <p:sp>
        <p:nvSpPr>
          <p:cNvPr id="1212" name="オブジェクト 208"/>
          <p:cNvSpPr/>
          <p:nvPr/>
        </p:nvSpPr>
        <p:spPr>
          <a:xfrm>
            <a:off x="4147543" y="6372320"/>
            <a:ext cx="393686" cy="135131"/>
          </a:xfrm>
          <a:prstGeom prst="rect">
            <a:avLst/>
          </a:prstGeom>
        </p:spPr>
        <p:style>
          <a:lnRef idx="2">
            <a:schemeClr val="dk1"/>
          </a:lnRef>
          <a:fillRef idx="1">
            <a:schemeClr val="lt1"/>
          </a:fillRef>
          <a:effectRef idx="0">
            <a:schemeClr val="accent1"/>
          </a:effectRef>
          <a:fontRef idx="none">
            <a:schemeClr val="dk1"/>
          </a:fontRef>
        </p:style>
        <p:txBody>
          <a:bodyPr vertOverflow="overflow" horzOverflow="overflow" wrap="square" lIns="0" tIns="0" rIns="0" bIns="0" anchor="ctr"/>
          <a:lstStyle/>
          <a:p>
            <a:pPr algn="ctr"/>
            <a:r>
              <a:rPr sz="800" dirty="0">
                <a:latin typeface="HG丸ｺﾞｼｯｸM-PRO"/>
                <a:ea typeface="HG丸ｺﾞｼｯｸM-PRO"/>
              </a:rPr>
              <a:t>事例2</a:t>
            </a:r>
          </a:p>
        </p:txBody>
      </p:sp>
      <p:sp>
        <p:nvSpPr>
          <p:cNvPr id="1213" name="オブジェクト 209"/>
          <p:cNvSpPr/>
          <p:nvPr/>
        </p:nvSpPr>
        <p:spPr>
          <a:xfrm>
            <a:off x="6509838" y="6373389"/>
            <a:ext cx="393686" cy="124665"/>
          </a:xfrm>
          <a:prstGeom prst="rect">
            <a:avLst/>
          </a:prstGeom>
        </p:spPr>
        <p:style>
          <a:lnRef idx="2">
            <a:schemeClr val="dk1"/>
          </a:lnRef>
          <a:fillRef idx="1">
            <a:schemeClr val="lt1"/>
          </a:fillRef>
          <a:effectRef idx="0">
            <a:schemeClr val="accent1"/>
          </a:effectRef>
          <a:fontRef idx="none">
            <a:schemeClr val="dk1"/>
          </a:fontRef>
        </p:style>
        <p:txBody>
          <a:bodyPr vertOverflow="overflow" horzOverflow="overflow" wrap="square" lIns="0" tIns="0" rIns="0" bIns="0" anchor="ctr"/>
          <a:lstStyle/>
          <a:p>
            <a:pPr algn="ctr"/>
            <a:r>
              <a:rPr sz="800" dirty="0">
                <a:latin typeface="HG丸ｺﾞｼｯｸM-PRO"/>
                <a:ea typeface="HG丸ｺﾞｼｯｸM-PRO"/>
              </a:rPr>
              <a:t>事例3</a:t>
            </a:r>
          </a:p>
        </p:txBody>
      </p:sp>
      <p:sp>
        <p:nvSpPr>
          <p:cNvPr id="1214" name="オブジェクト 210"/>
          <p:cNvSpPr/>
          <p:nvPr/>
        </p:nvSpPr>
        <p:spPr>
          <a:xfrm>
            <a:off x="7911844" y="6373389"/>
            <a:ext cx="866618" cy="130868"/>
          </a:xfrm>
          <a:prstGeom prst="rect">
            <a:avLst/>
          </a:prstGeom>
        </p:spPr>
        <p:style>
          <a:lnRef idx="2">
            <a:schemeClr val="dk1"/>
          </a:lnRef>
          <a:fillRef idx="1">
            <a:schemeClr val="lt1"/>
          </a:fillRef>
          <a:effectRef idx="0">
            <a:schemeClr val="accent1"/>
          </a:effectRef>
          <a:fontRef idx="none">
            <a:schemeClr val="dk1"/>
          </a:fontRef>
        </p:style>
        <p:txBody>
          <a:bodyPr vertOverflow="overflow" horzOverflow="overflow" wrap="square" lIns="0" tIns="0" rIns="0" bIns="0" anchor="ctr"/>
          <a:lstStyle/>
          <a:p>
            <a:pPr algn="ctr"/>
            <a:r>
              <a:rPr sz="800" dirty="0">
                <a:latin typeface="HG丸ｺﾞｼｯｸM-PRO"/>
                <a:ea typeface="HG丸ｺﾞｼｯｸM-PRO"/>
              </a:rPr>
              <a:t>事例4</a:t>
            </a:r>
            <a:r>
              <a:rPr lang="ja-JP" altLang="en-US" sz="800" dirty="0">
                <a:latin typeface="HG丸ｺﾞｼｯｸM-PRO"/>
                <a:ea typeface="HG丸ｺﾞｼｯｸM-PRO"/>
              </a:rPr>
              <a:t>、</a:t>
            </a:r>
            <a:r>
              <a:rPr lang="en-US" altLang="ja-JP" sz="800" dirty="0">
                <a:latin typeface="HG丸ｺﾞｼｯｸM-PRO"/>
                <a:ea typeface="HG丸ｺﾞｼｯｸM-PRO"/>
              </a:rPr>
              <a:t>11</a:t>
            </a:r>
            <a:r>
              <a:rPr lang="ja-JP" altLang="en-US" sz="800" dirty="0">
                <a:latin typeface="HG丸ｺﾞｼｯｸM-PRO"/>
                <a:ea typeface="HG丸ｺﾞｼｯｸM-PRO"/>
              </a:rPr>
              <a:t>、</a:t>
            </a:r>
            <a:r>
              <a:rPr lang="en-US" altLang="ja-JP" sz="800" dirty="0">
                <a:latin typeface="HG丸ｺﾞｼｯｸM-PRO"/>
                <a:ea typeface="HG丸ｺﾞｼｯｸM-PRO"/>
              </a:rPr>
              <a:t>12</a:t>
            </a:r>
            <a:endParaRPr sz="800" dirty="0">
              <a:latin typeface="HG丸ｺﾞｼｯｸM-PRO"/>
              <a:ea typeface="HG丸ｺﾞｼｯｸM-PRO"/>
            </a:endParaRPr>
          </a:p>
        </p:txBody>
      </p:sp>
      <p:sp>
        <p:nvSpPr>
          <p:cNvPr id="1215" name="オブジェクト 211"/>
          <p:cNvSpPr/>
          <p:nvPr/>
        </p:nvSpPr>
        <p:spPr>
          <a:xfrm>
            <a:off x="10665947" y="6391812"/>
            <a:ext cx="393686" cy="135164"/>
          </a:xfrm>
          <a:prstGeom prst="rect">
            <a:avLst/>
          </a:prstGeom>
        </p:spPr>
        <p:style>
          <a:lnRef idx="2">
            <a:schemeClr val="dk1"/>
          </a:lnRef>
          <a:fillRef idx="1">
            <a:schemeClr val="lt1"/>
          </a:fillRef>
          <a:effectRef idx="0">
            <a:schemeClr val="accent1"/>
          </a:effectRef>
          <a:fontRef idx="none">
            <a:schemeClr val="dk1"/>
          </a:fontRef>
        </p:style>
        <p:txBody>
          <a:bodyPr vertOverflow="overflow" horzOverflow="overflow" wrap="square" lIns="0" tIns="0" rIns="0" bIns="0" anchor="ctr"/>
          <a:lstStyle/>
          <a:p>
            <a:pPr algn="ctr"/>
            <a:r>
              <a:rPr sz="800">
                <a:latin typeface="HG丸ｺﾞｼｯｸM-PRO"/>
                <a:ea typeface="HG丸ｺﾞｼｯｸM-PRO"/>
              </a:rPr>
              <a:t>事例５</a:t>
            </a:r>
          </a:p>
        </p:txBody>
      </p:sp>
      <p:sp>
        <p:nvSpPr>
          <p:cNvPr id="1216" name="四角形 290"/>
          <p:cNvSpPr/>
          <p:nvPr/>
        </p:nvSpPr>
        <p:spPr>
          <a:xfrm>
            <a:off x="11978858" y="1657237"/>
            <a:ext cx="730709" cy="2018532"/>
          </a:xfrm>
          <a:prstGeom prst="rect">
            <a:avLst/>
          </a:prstGeom>
          <a:solidFill>
            <a:schemeClr val="bg1"/>
          </a:solidFill>
          <a:ln w="9525" cap="flat" cmpd="sng" algn="ctr">
            <a:solidFill>
              <a:schemeClr val="tx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p>
            <a:pPr marL="0" indent="0" algn="l">
              <a:buNone/>
            </a:pPr>
            <a:r>
              <a:rPr lang="ja-JP" altLang="en-US" sz="600">
                <a:solidFill>
                  <a:schemeClr val="tx1"/>
                </a:solidFill>
                <a:latin typeface="HG丸ｺﾞｼｯｸM-PRO"/>
                <a:ea typeface="HG丸ｺﾞｼｯｸM-PRO"/>
              </a:rPr>
              <a:t>①健康な心と体</a:t>
            </a:r>
          </a:p>
          <a:p>
            <a:pPr marL="0" indent="0" algn="l">
              <a:buNone/>
            </a:pPr>
            <a:r>
              <a:rPr lang="ja-JP" altLang="en-US" sz="600">
                <a:solidFill>
                  <a:schemeClr val="tx1"/>
                </a:solidFill>
                <a:latin typeface="HG丸ｺﾞｼｯｸM-PRO"/>
                <a:ea typeface="HG丸ｺﾞｼｯｸM-PRO"/>
              </a:rPr>
              <a:t>②自立心</a:t>
            </a:r>
          </a:p>
          <a:p>
            <a:pPr marL="0" indent="0" algn="l">
              <a:buNone/>
            </a:pPr>
            <a:r>
              <a:rPr lang="ja-JP" altLang="en-US" sz="600">
                <a:solidFill>
                  <a:schemeClr val="tx1"/>
                </a:solidFill>
                <a:latin typeface="HG丸ｺﾞｼｯｸM-PRO"/>
                <a:ea typeface="HG丸ｺﾞｼｯｸM-PRO"/>
              </a:rPr>
              <a:t>③協同性</a:t>
            </a:r>
          </a:p>
          <a:p>
            <a:pPr marL="0" indent="0" algn="l">
              <a:buNone/>
            </a:pPr>
            <a:r>
              <a:rPr lang="ja-JP" altLang="en-US" sz="600">
                <a:solidFill>
                  <a:schemeClr val="tx1"/>
                </a:solidFill>
                <a:latin typeface="HG丸ｺﾞｼｯｸM-PRO"/>
                <a:ea typeface="HG丸ｺﾞｼｯｸM-PRO"/>
              </a:rPr>
              <a:t>④道徳性・規範</a:t>
            </a:r>
          </a:p>
          <a:p>
            <a:pPr marL="0" indent="0" algn="l">
              <a:buNone/>
            </a:pPr>
            <a:r>
              <a:rPr lang="ja-JP" altLang="en-US" sz="600">
                <a:solidFill>
                  <a:schemeClr val="tx1"/>
                </a:solidFill>
                <a:latin typeface="HG丸ｺﾞｼｯｸM-PRO"/>
                <a:ea typeface="HG丸ｺﾞｼｯｸM-PRO"/>
              </a:rPr>
              <a:t>　意識の芽生え</a:t>
            </a:r>
          </a:p>
          <a:p>
            <a:pPr marL="0" indent="0" algn="l">
              <a:buNone/>
            </a:pPr>
            <a:r>
              <a:rPr lang="ja-JP" altLang="en-US" sz="600">
                <a:solidFill>
                  <a:schemeClr val="tx1"/>
                </a:solidFill>
                <a:latin typeface="HG丸ｺﾞｼｯｸM-PRO"/>
                <a:ea typeface="HG丸ｺﾞｼｯｸM-PRO"/>
              </a:rPr>
              <a:t>⑤社会生活との</a:t>
            </a:r>
          </a:p>
          <a:p>
            <a:pPr marL="0" indent="0" algn="l">
              <a:buNone/>
            </a:pPr>
            <a:r>
              <a:rPr lang="ja-JP" altLang="en-US" sz="600">
                <a:solidFill>
                  <a:schemeClr val="tx1"/>
                </a:solidFill>
                <a:latin typeface="HG丸ｺﾞｼｯｸM-PRO"/>
                <a:ea typeface="HG丸ｺﾞｼｯｸM-PRO"/>
              </a:rPr>
              <a:t>　関わり</a:t>
            </a:r>
          </a:p>
          <a:p>
            <a:pPr marL="0" indent="0" algn="l">
              <a:buNone/>
            </a:pPr>
            <a:r>
              <a:rPr lang="ja-JP" altLang="en-US" sz="600">
                <a:solidFill>
                  <a:schemeClr val="tx1"/>
                </a:solidFill>
                <a:latin typeface="HG丸ｺﾞｼｯｸM-PRO"/>
                <a:ea typeface="HG丸ｺﾞｼｯｸM-PRO"/>
              </a:rPr>
              <a:t>⑥思考力の芽生</a:t>
            </a:r>
          </a:p>
          <a:p>
            <a:pPr marL="0" indent="0" algn="l">
              <a:buNone/>
            </a:pPr>
            <a:r>
              <a:rPr lang="ja-JP" altLang="en-US" sz="600">
                <a:solidFill>
                  <a:schemeClr val="tx1"/>
                </a:solidFill>
                <a:latin typeface="HG丸ｺﾞｼｯｸM-PRO"/>
                <a:ea typeface="HG丸ｺﾞｼｯｸM-PRO"/>
              </a:rPr>
              <a:t>　え</a:t>
            </a:r>
          </a:p>
          <a:p>
            <a:pPr marL="0" indent="0" algn="l">
              <a:buNone/>
            </a:pPr>
            <a:r>
              <a:rPr lang="ja-JP" altLang="en-US" sz="600">
                <a:solidFill>
                  <a:schemeClr val="tx1"/>
                </a:solidFill>
                <a:latin typeface="HG丸ｺﾞｼｯｸM-PRO"/>
                <a:ea typeface="HG丸ｺﾞｼｯｸM-PRO"/>
              </a:rPr>
              <a:t>⑦自然との関わ</a:t>
            </a:r>
          </a:p>
          <a:p>
            <a:pPr marL="0" indent="0" algn="l">
              <a:buNone/>
            </a:pPr>
            <a:r>
              <a:rPr lang="ja-JP" altLang="en-US" sz="600">
                <a:solidFill>
                  <a:schemeClr val="tx1"/>
                </a:solidFill>
                <a:latin typeface="HG丸ｺﾞｼｯｸM-PRO"/>
                <a:ea typeface="HG丸ｺﾞｼｯｸM-PRO"/>
              </a:rPr>
              <a:t>　り・生命尊重</a:t>
            </a:r>
          </a:p>
          <a:p>
            <a:pPr marL="0" indent="0" algn="l">
              <a:buNone/>
            </a:pPr>
            <a:r>
              <a:rPr lang="ja-JP" altLang="en-US" sz="600">
                <a:solidFill>
                  <a:schemeClr val="tx1"/>
                </a:solidFill>
                <a:latin typeface="HG丸ｺﾞｼｯｸM-PRO"/>
                <a:ea typeface="HG丸ｺﾞｼｯｸM-PRO"/>
              </a:rPr>
              <a:t>⑧数量や図形、</a:t>
            </a:r>
          </a:p>
          <a:p>
            <a:pPr marL="0" indent="0" algn="l">
              <a:buNone/>
            </a:pPr>
            <a:r>
              <a:rPr lang="ja-JP" altLang="en-US" sz="600">
                <a:solidFill>
                  <a:schemeClr val="tx1"/>
                </a:solidFill>
                <a:latin typeface="HG丸ｺﾞｼｯｸM-PRO"/>
                <a:ea typeface="HG丸ｺﾞｼｯｸM-PRO"/>
              </a:rPr>
              <a:t>　標識や文字へ</a:t>
            </a:r>
          </a:p>
          <a:p>
            <a:pPr marL="0" indent="0" algn="l">
              <a:buNone/>
            </a:pPr>
            <a:r>
              <a:rPr lang="ja-JP" altLang="en-US" sz="600">
                <a:solidFill>
                  <a:schemeClr val="tx1"/>
                </a:solidFill>
                <a:latin typeface="HG丸ｺﾞｼｯｸM-PRO"/>
                <a:ea typeface="HG丸ｺﾞｼｯｸM-PRO"/>
              </a:rPr>
              <a:t>　の関心・感覚</a:t>
            </a:r>
          </a:p>
          <a:p>
            <a:pPr marL="0" indent="0" algn="l">
              <a:buNone/>
            </a:pPr>
            <a:r>
              <a:rPr lang="ja-JP" altLang="en-US" sz="600">
                <a:solidFill>
                  <a:schemeClr val="tx1"/>
                </a:solidFill>
                <a:latin typeface="HG丸ｺﾞｼｯｸM-PRO"/>
                <a:ea typeface="HG丸ｺﾞｼｯｸM-PRO"/>
              </a:rPr>
              <a:t>⑨言葉による伝</a:t>
            </a:r>
          </a:p>
          <a:p>
            <a:pPr marL="0" indent="0" algn="l">
              <a:buNone/>
            </a:pPr>
            <a:r>
              <a:rPr lang="ja-JP" altLang="en-US" sz="600">
                <a:solidFill>
                  <a:schemeClr val="tx1"/>
                </a:solidFill>
                <a:latin typeface="HG丸ｺﾞｼｯｸM-PRO"/>
                <a:ea typeface="HG丸ｺﾞｼｯｸM-PRO"/>
              </a:rPr>
              <a:t>　え合い</a:t>
            </a:r>
          </a:p>
          <a:p>
            <a:pPr marL="0" indent="0" algn="l">
              <a:buNone/>
            </a:pPr>
            <a:r>
              <a:rPr lang="ja-JP" altLang="en-US" sz="600">
                <a:solidFill>
                  <a:schemeClr val="tx1"/>
                </a:solidFill>
                <a:latin typeface="HG丸ｺﾞｼｯｸM-PRO"/>
                <a:ea typeface="HG丸ｺﾞｼｯｸM-PRO"/>
              </a:rPr>
              <a:t>⑩豊かな感性と</a:t>
            </a:r>
            <a:endParaRPr lang="ja-JP" altLang="en-US" sz="800"/>
          </a:p>
          <a:p>
            <a:pPr marL="0" indent="0" algn="l">
              <a:buNone/>
            </a:pPr>
            <a:r>
              <a:rPr lang="ja-JP" altLang="en-US" sz="600">
                <a:solidFill>
                  <a:schemeClr val="tx1"/>
                </a:solidFill>
                <a:latin typeface="HG丸ｺﾞｼｯｸM-PRO"/>
                <a:ea typeface="HG丸ｺﾞｼｯｸM-PRO"/>
              </a:rPr>
              <a:t>　表現</a:t>
            </a:r>
          </a:p>
        </p:txBody>
      </p:sp>
      <p:sp>
        <p:nvSpPr>
          <p:cNvPr id="1217" name="四角形 291"/>
          <p:cNvSpPr/>
          <p:nvPr/>
        </p:nvSpPr>
        <p:spPr>
          <a:xfrm>
            <a:off x="139045" y="784236"/>
            <a:ext cx="12368061" cy="267545"/>
          </a:xfrm>
          <a:prstGeom prst="rect">
            <a:avLst/>
          </a:prstGeom>
          <a:noFill/>
          <a:ln w="19050" cap="flat" cmpd="sng" algn="ctr">
            <a:solidFill>
              <a:schemeClr val="bg1">
                <a:lumMod val="6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p>
            <a:pPr algn="ctr"/>
            <a:endParaRPr lang="ja-JP" altLang="en-US"/>
          </a:p>
        </p:txBody>
      </p:sp>
      <p:sp>
        <p:nvSpPr>
          <p:cNvPr id="1218" name="直線 292"/>
          <p:cNvSpPr/>
          <p:nvPr/>
        </p:nvSpPr>
        <p:spPr>
          <a:xfrm>
            <a:off x="1469887" y="4785894"/>
            <a:ext cx="1178268"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19" name="直線 293"/>
          <p:cNvSpPr/>
          <p:nvPr/>
        </p:nvSpPr>
        <p:spPr>
          <a:xfrm>
            <a:off x="2258146" y="5207000"/>
            <a:ext cx="666279"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0" name="直線 294"/>
          <p:cNvSpPr/>
          <p:nvPr/>
        </p:nvSpPr>
        <p:spPr>
          <a:xfrm>
            <a:off x="1055119" y="5334000"/>
            <a:ext cx="588080"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1" name="直線 295"/>
          <p:cNvSpPr/>
          <p:nvPr/>
        </p:nvSpPr>
        <p:spPr>
          <a:xfrm>
            <a:off x="5573969" y="4692316"/>
            <a:ext cx="394794"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2" name="直線 296"/>
          <p:cNvSpPr/>
          <p:nvPr/>
        </p:nvSpPr>
        <p:spPr>
          <a:xfrm>
            <a:off x="3280270" y="4779211"/>
            <a:ext cx="999702"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3" name="直線 297"/>
          <p:cNvSpPr/>
          <p:nvPr/>
        </p:nvSpPr>
        <p:spPr>
          <a:xfrm>
            <a:off x="4335314" y="5006474"/>
            <a:ext cx="1633204"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4" name="直線 298"/>
          <p:cNvSpPr/>
          <p:nvPr/>
        </p:nvSpPr>
        <p:spPr>
          <a:xfrm>
            <a:off x="3251872" y="5106737"/>
            <a:ext cx="169395"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5" name="直線 299"/>
          <p:cNvSpPr/>
          <p:nvPr/>
        </p:nvSpPr>
        <p:spPr>
          <a:xfrm>
            <a:off x="3272632" y="5207000"/>
            <a:ext cx="1568871"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6" name="直線 300"/>
          <p:cNvSpPr/>
          <p:nvPr/>
        </p:nvSpPr>
        <p:spPr>
          <a:xfrm>
            <a:off x="4049195" y="5334000"/>
            <a:ext cx="856083"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7" name="直線 301"/>
          <p:cNvSpPr/>
          <p:nvPr/>
        </p:nvSpPr>
        <p:spPr>
          <a:xfrm>
            <a:off x="6514793" y="4886158"/>
            <a:ext cx="1378427"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8" name="直線 302"/>
          <p:cNvSpPr/>
          <p:nvPr/>
        </p:nvSpPr>
        <p:spPr>
          <a:xfrm>
            <a:off x="7818550" y="4998452"/>
            <a:ext cx="1178268"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29" name="直線 303"/>
          <p:cNvSpPr/>
          <p:nvPr/>
        </p:nvSpPr>
        <p:spPr>
          <a:xfrm>
            <a:off x="10278122" y="5220368"/>
            <a:ext cx="1307490"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0" name="直線 305"/>
          <p:cNvSpPr/>
          <p:nvPr/>
        </p:nvSpPr>
        <p:spPr>
          <a:xfrm>
            <a:off x="8753765" y="5227053"/>
            <a:ext cx="1241030"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1" name="直線 306"/>
          <p:cNvSpPr/>
          <p:nvPr/>
        </p:nvSpPr>
        <p:spPr>
          <a:xfrm>
            <a:off x="10255140" y="4685632"/>
            <a:ext cx="977337"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2" name="直線 307"/>
          <p:cNvSpPr/>
          <p:nvPr/>
        </p:nvSpPr>
        <p:spPr>
          <a:xfrm>
            <a:off x="6238377" y="5312610"/>
            <a:ext cx="169395" cy="0"/>
          </a:xfrm>
          <a:prstGeom prst="line">
            <a:avLst/>
          </a:prstGeom>
          <a:ln w="127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3" name="直線 308"/>
          <p:cNvSpPr/>
          <p:nvPr/>
        </p:nvSpPr>
        <p:spPr>
          <a:xfrm flipV="1">
            <a:off x="1207539" y="5581316"/>
            <a:ext cx="1901670" cy="0"/>
          </a:xfrm>
          <a:prstGeom prst="line">
            <a:avLst/>
          </a:prstGeom>
          <a:ln w="12700" cap="flat" cmpd="sng" algn="ctr">
            <a:solidFill>
              <a:srgbClr val="0070C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4" name="直線 309"/>
          <p:cNvSpPr/>
          <p:nvPr/>
        </p:nvSpPr>
        <p:spPr>
          <a:xfrm>
            <a:off x="1201405" y="5758240"/>
            <a:ext cx="1447524" cy="0"/>
          </a:xfrm>
          <a:prstGeom prst="line">
            <a:avLst/>
          </a:prstGeom>
          <a:ln w="12700" cap="flat" cmpd="sng" algn="ctr">
            <a:solidFill>
              <a:srgbClr val="0070C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5" name="直線 310"/>
          <p:cNvSpPr/>
          <p:nvPr/>
        </p:nvSpPr>
        <p:spPr>
          <a:xfrm flipV="1">
            <a:off x="3253027" y="5005136"/>
            <a:ext cx="1023197" cy="8022"/>
          </a:xfrm>
          <a:prstGeom prst="line">
            <a:avLst/>
          </a:prstGeom>
          <a:ln w="12700" cap="flat" cmpd="sng" algn="ctr">
            <a:solidFill>
              <a:srgbClr val="0070C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6" name="直線 311"/>
          <p:cNvSpPr/>
          <p:nvPr/>
        </p:nvSpPr>
        <p:spPr>
          <a:xfrm flipV="1">
            <a:off x="6246097" y="5112084"/>
            <a:ext cx="1901670" cy="0"/>
          </a:xfrm>
          <a:prstGeom prst="line">
            <a:avLst/>
          </a:prstGeom>
          <a:ln w="12700" cap="flat" cmpd="sng" algn="ctr">
            <a:solidFill>
              <a:srgbClr val="0070C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7" name="直線 312"/>
          <p:cNvSpPr/>
          <p:nvPr/>
        </p:nvSpPr>
        <p:spPr>
          <a:xfrm flipV="1">
            <a:off x="6245146" y="5220368"/>
            <a:ext cx="2331644" cy="0"/>
          </a:xfrm>
          <a:prstGeom prst="line">
            <a:avLst/>
          </a:prstGeom>
          <a:ln w="12700" cap="flat" cmpd="sng" algn="ctr">
            <a:solidFill>
              <a:srgbClr val="0070C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8" name="直線 313"/>
          <p:cNvSpPr/>
          <p:nvPr/>
        </p:nvSpPr>
        <p:spPr>
          <a:xfrm>
            <a:off x="1048827" y="4999790"/>
            <a:ext cx="1471334"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39" name="直線 314"/>
          <p:cNvSpPr/>
          <p:nvPr/>
        </p:nvSpPr>
        <p:spPr>
          <a:xfrm>
            <a:off x="3252591" y="4685632"/>
            <a:ext cx="1996523"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0" name="直線 315"/>
          <p:cNvSpPr/>
          <p:nvPr/>
        </p:nvSpPr>
        <p:spPr>
          <a:xfrm>
            <a:off x="3233456" y="4892842"/>
            <a:ext cx="1296736"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1" name="直線 316"/>
          <p:cNvSpPr/>
          <p:nvPr/>
        </p:nvSpPr>
        <p:spPr>
          <a:xfrm>
            <a:off x="7230436" y="4572000"/>
            <a:ext cx="1432832"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2" name="直線 317"/>
          <p:cNvSpPr/>
          <p:nvPr/>
        </p:nvSpPr>
        <p:spPr>
          <a:xfrm>
            <a:off x="6260260" y="4678947"/>
            <a:ext cx="2168027"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3" name="直線 318"/>
          <p:cNvSpPr/>
          <p:nvPr/>
        </p:nvSpPr>
        <p:spPr>
          <a:xfrm>
            <a:off x="9276924" y="4678947"/>
            <a:ext cx="579434"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4" name="直線 319"/>
          <p:cNvSpPr/>
          <p:nvPr/>
        </p:nvSpPr>
        <p:spPr>
          <a:xfrm>
            <a:off x="6182067" y="5567947"/>
            <a:ext cx="631234"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5" name="直線 320"/>
          <p:cNvSpPr/>
          <p:nvPr/>
        </p:nvSpPr>
        <p:spPr>
          <a:xfrm>
            <a:off x="11344264" y="4785895"/>
            <a:ext cx="999801" cy="6684"/>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6" name="直線 321"/>
          <p:cNvSpPr/>
          <p:nvPr/>
        </p:nvSpPr>
        <p:spPr>
          <a:xfrm>
            <a:off x="10277229" y="4993105"/>
            <a:ext cx="1406430"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7" name="直線 322"/>
          <p:cNvSpPr/>
          <p:nvPr/>
        </p:nvSpPr>
        <p:spPr>
          <a:xfrm>
            <a:off x="11344586" y="5427579"/>
            <a:ext cx="1277712"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8" name="直線 323"/>
          <p:cNvSpPr/>
          <p:nvPr/>
        </p:nvSpPr>
        <p:spPr>
          <a:xfrm>
            <a:off x="10344940" y="5561263"/>
            <a:ext cx="822980" cy="0"/>
          </a:xfrm>
          <a:prstGeom prst="line">
            <a:avLst/>
          </a:prstGeom>
          <a:ln w="12700" cap="flat" cmpd="sng" algn="ctr">
            <a:solidFill>
              <a:srgbClr val="92D05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49" name="直線 324"/>
          <p:cNvSpPr/>
          <p:nvPr/>
        </p:nvSpPr>
        <p:spPr>
          <a:xfrm>
            <a:off x="10844580" y="5097726"/>
            <a:ext cx="1406674" cy="9011"/>
          </a:xfrm>
          <a:prstGeom prst="line">
            <a:avLst/>
          </a:prstGeom>
          <a:ln w="12700" cap="flat" cmpd="sng" algn="ctr">
            <a:solidFill>
              <a:srgbClr val="FFC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50" name="直線 325"/>
          <p:cNvSpPr/>
          <p:nvPr/>
        </p:nvSpPr>
        <p:spPr>
          <a:xfrm>
            <a:off x="8681309" y="4565316"/>
            <a:ext cx="1250153" cy="0"/>
          </a:xfrm>
          <a:prstGeom prst="line">
            <a:avLst/>
          </a:prstGeom>
          <a:ln w="12700" cap="flat" cmpd="sng" algn="ctr">
            <a:solidFill>
              <a:srgbClr val="FFC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51" name="直線 326"/>
          <p:cNvSpPr/>
          <p:nvPr/>
        </p:nvSpPr>
        <p:spPr>
          <a:xfrm>
            <a:off x="7899958" y="4879474"/>
            <a:ext cx="1068045" cy="0"/>
          </a:xfrm>
          <a:prstGeom prst="line">
            <a:avLst/>
          </a:prstGeom>
          <a:ln w="12700" cap="flat" cmpd="sng" algn="ctr">
            <a:solidFill>
              <a:srgbClr val="FFC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52" name="直線 327"/>
          <p:cNvSpPr/>
          <p:nvPr/>
        </p:nvSpPr>
        <p:spPr>
          <a:xfrm>
            <a:off x="6261641" y="4572000"/>
            <a:ext cx="723703" cy="0"/>
          </a:xfrm>
          <a:prstGeom prst="line">
            <a:avLst/>
          </a:prstGeom>
          <a:ln w="12700" cap="flat" cmpd="sng" algn="ctr">
            <a:solidFill>
              <a:srgbClr val="FFC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53" name="直線 328"/>
          <p:cNvSpPr/>
          <p:nvPr/>
        </p:nvSpPr>
        <p:spPr>
          <a:xfrm>
            <a:off x="4530770" y="4899527"/>
            <a:ext cx="928857" cy="0"/>
          </a:xfrm>
          <a:prstGeom prst="line">
            <a:avLst/>
          </a:prstGeom>
          <a:ln w="12700" cap="flat" cmpd="sng" algn="ctr">
            <a:solidFill>
              <a:srgbClr val="FFC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54" name="直線 329"/>
          <p:cNvSpPr/>
          <p:nvPr/>
        </p:nvSpPr>
        <p:spPr>
          <a:xfrm>
            <a:off x="1048744" y="5089046"/>
            <a:ext cx="1602139" cy="10480"/>
          </a:xfrm>
          <a:prstGeom prst="line">
            <a:avLst/>
          </a:prstGeom>
          <a:ln w="12700" cap="flat" cmpd="sng" algn="ctr">
            <a:solidFill>
              <a:srgbClr val="FFC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55" name="直線 330"/>
          <p:cNvSpPr/>
          <p:nvPr/>
        </p:nvSpPr>
        <p:spPr>
          <a:xfrm>
            <a:off x="1026700" y="5207000"/>
            <a:ext cx="1230712" cy="0"/>
          </a:xfrm>
          <a:prstGeom prst="line">
            <a:avLst/>
          </a:prstGeom>
          <a:ln w="12700" cap="flat" cmpd="sng" algn="ctr">
            <a:solidFill>
              <a:srgbClr val="FFC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56" name="直線 331"/>
          <p:cNvSpPr/>
          <p:nvPr/>
        </p:nvSpPr>
        <p:spPr>
          <a:xfrm flipV="1">
            <a:off x="2533805" y="5019842"/>
            <a:ext cx="423724" cy="0"/>
          </a:xfrm>
          <a:prstGeom prst="line">
            <a:avLst/>
          </a:prstGeom>
          <a:ln w="12700" cap="flat" cmpd="sng" algn="ctr">
            <a:solidFill>
              <a:srgbClr val="FFC000"/>
            </a:solidFill>
            <a:prstDash val="solid"/>
            <a:miter lim="800000"/>
          </a:ln>
        </p:spPr>
        <p:style>
          <a:lnRef idx="1">
            <a:schemeClr val="accent1"/>
          </a:lnRef>
          <a:fillRef idx="0">
            <a:schemeClr val="accent1"/>
          </a:fillRef>
          <a:effectRef idx="0">
            <a:schemeClr val="accent1"/>
          </a:effectRef>
          <a:fontRef idx="minor">
            <a:schemeClr val="tx1"/>
          </a:fontRef>
        </p:style>
      </p:sp>
      <p:sp>
        <p:nvSpPr>
          <p:cNvPr id="1257" name="オブジェクト 157"/>
          <p:cNvSpPr txBox="1"/>
          <p:nvPr/>
        </p:nvSpPr>
        <p:spPr>
          <a:xfrm>
            <a:off x="10647204" y="3240433"/>
            <a:ext cx="1273698" cy="209646"/>
          </a:xfrm>
          <a:prstGeom prst="rect">
            <a:avLst/>
          </a:prstGeom>
          <a:noFill/>
          <a:ln w="6350" cmpd="sng">
            <a:noFill/>
          </a:ln>
          <a:effectLst/>
        </p:spPr>
        <p:txBody>
          <a:bodyPr vertOverflow="overflow" horzOverflow="overflow" wrap="square" lIns="74295" tIns="8890" rIns="74295" bIns="8890"/>
          <a:lstStyle/>
          <a:p>
            <a:r>
              <a:rPr lang="ja-JP" altLang="en-US" sz="800" b="1">
                <a:solidFill>
                  <a:schemeClr val="tx1"/>
                </a:solidFill>
                <a:latin typeface="HG丸ｺﾞｼｯｸM-PRO"/>
                <a:ea typeface="HG丸ｺﾞｼｯｸM-PRO"/>
              </a:rPr>
              <a:t>自分たちの成長を感じる</a:t>
            </a:r>
            <a:endParaRPr b="1">
              <a:solidFill>
                <a:schemeClr val="tx1"/>
              </a:solidFill>
              <a:latin typeface="HG丸ｺﾞｼｯｸM-PRO"/>
              <a:ea typeface="HG丸ｺﾞｼｯｸM-PRO"/>
            </a:endParaRPr>
          </a:p>
        </p:txBody>
      </p:sp>
      <p:sp>
        <p:nvSpPr>
          <p:cNvPr id="1258" name="オブジェクト 158"/>
          <p:cNvSpPr txBox="1"/>
          <p:nvPr/>
        </p:nvSpPr>
        <p:spPr>
          <a:xfrm>
            <a:off x="10257211" y="3673324"/>
            <a:ext cx="1624953" cy="132698"/>
          </a:xfrm>
          <a:prstGeom prst="rect">
            <a:avLst/>
          </a:prstGeom>
          <a:noFill/>
          <a:ln w="6350" cmpd="sng">
            <a:noFill/>
          </a:ln>
          <a:effectLst/>
        </p:spPr>
        <p:txBody>
          <a:bodyPr vertOverflow="overflow" horzOverflow="overflow" wrap="square" lIns="74295" tIns="8890" rIns="74295" bIns="8890"/>
          <a:lstStyle/>
          <a:p>
            <a:r>
              <a:rPr lang="ja-JP" altLang="en-US" sz="800" b="1">
                <a:solidFill>
                  <a:schemeClr val="tx1"/>
                </a:solidFill>
                <a:latin typeface="HG丸ｺﾞｼｯｸM-PRO"/>
                <a:ea typeface="HG丸ｺﾞｼｯｸM-PRO"/>
              </a:rPr>
              <a:t>みんなで力を合わせて楽しむ</a:t>
            </a:r>
            <a:endParaRPr b="1">
              <a:solidFill>
                <a:schemeClr val="tx1"/>
              </a:solidFill>
              <a:latin typeface="HG丸ｺﾞｼｯｸM-PRO"/>
              <a:ea typeface="HG丸ｺﾞｼｯｸM-PRO"/>
            </a:endParaRPr>
          </a:p>
        </p:txBody>
      </p:sp>
      <p:sp>
        <p:nvSpPr>
          <p:cNvPr id="1259" name="オブジェクト 159"/>
          <p:cNvSpPr txBox="1"/>
          <p:nvPr/>
        </p:nvSpPr>
        <p:spPr>
          <a:xfrm>
            <a:off x="9374280" y="1265634"/>
            <a:ext cx="1335390" cy="166988"/>
          </a:xfrm>
          <a:prstGeom prst="rect">
            <a:avLst/>
          </a:prstGeom>
          <a:noFill/>
          <a:ln w="6350" cmpd="sng">
            <a:noFill/>
          </a:ln>
          <a:effectLst/>
        </p:spPr>
        <p:txBody>
          <a:bodyPr vertOverflow="overflow" horzOverflow="overflow" wrap="square" lIns="74295" tIns="8890" rIns="74295" bIns="8890"/>
          <a:lstStyle/>
          <a:p>
            <a:r>
              <a:rPr lang="ja-JP" altLang="en-US" sz="800" b="1">
                <a:solidFill>
                  <a:schemeClr val="tx1"/>
                </a:solidFill>
                <a:latin typeface="HG丸ｺﾞｼｯｸM-PRO"/>
                <a:ea typeface="HG丸ｺﾞｼｯｸM-PRO"/>
              </a:rPr>
              <a:t>誘う・誘われる</a:t>
            </a:r>
            <a:endParaRPr sz="800" b="1">
              <a:solidFill>
                <a:schemeClr val="tx1"/>
              </a:solidFill>
              <a:latin typeface="HG丸ｺﾞｼｯｸM-PRO"/>
              <a:ea typeface="HG丸ｺﾞｼｯｸM-PRO"/>
            </a:endParaRPr>
          </a:p>
        </p:txBody>
      </p:sp>
      <p:sp>
        <p:nvSpPr>
          <p:cNvPr id="1260" name="図形 160"/>
          <p:cNvSpPr/>
          <p:nvPr/>
        </p:nvSpPr>
        <p:spPr>
          <a:xfrm>
            <a:off x="374722" y="1086139"/>
            <a:ext cx="1533065" cy="346483"/>
          </a:xfrm>
          <a:prstGeom prst="cloud">
            <a:avLst/>
          </a:prstGeom>
          <a:solidFill>
            <a:schemeClr val="bg1"/>
          </a:solidFill>
          <a:ln w="190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800" b="1">
                <a:solidFill>
                  <a:schemeClr val="tx1"/>
                </a:solidFill>
              </a:rPr>
              <a:t>新たなことに</a:t>
            </a:r>
          </a:p>
          <a:p>
            <a:pPr algn="ctr">
              <a:defRPr lang="ja-JP" altLang="en-US"/>
            </a:pPr>
            <a:r>
              <a:rPr lang="ja-JP" altLang="en-US" sz="800" b="1">
                <a:solidFill>
                  <a:schemeClr val="tx1"/>
                </a:solidFill>
              </a:rPr>
              <a:t>興味・関心をもつ</a:t>
            </a:r>
            <a:endParaRPr lang="ja-JP" altLang="en-US" b="1">
              <a:solidFill>
                <a:schemeClr val="tx1"/>
              </a:solidFill>
            </a:endParaRPr>
          </a:p>
        </p:txBody>
      </p:sp>
      <p:sp>
        <p:nvSpPr>
          <p:cNvPr id="1261" name="図形 161"/>
          <p:cNvSpPr/>
          <p:nvPr/>
        </p:nvSpPr>
        <p:spPr>
          <a:xfrm>
            <a:off x="11125436" y="1097092"/>
            <a:ext cx="1554048" cy="346483"/>
          </a:xfrm>
          <a:prstGeom prst="cloud">
            <a:avLst/>
          </a:prstGeom>
          <a:solidFill>
            <a:schemeClr val="bg1"/>
          </a:solidFill>
          <a:ln w="190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800" b="1">
                <a:solidFill>
                  <a:schemeClr val="tx1"/>
                </a:solidFill>
              </a:rPr>
              <a:t>より広い世界に</a:t>
            </a:r>
          </a:p>
          <a:p>
            <a:pPr algn="ctr">
              <a:defRPr lang="ja-JP" altLang="en-US"/>
            </a:pPr>
            <a:r>
              <a:rPr lang="ja-JP" altLang="en-US" sz="800" b="1">
                <a:solidFill>
                  <a:schemeClr val="tx1"/>
                </a:solidFill>
              </a:rPr>
              <a:t>興味・関心をもつ</a:t>
            </a:r>
            <a:endParaRPr lang="ja-JP" altLang="en-US" b="1">
              <a:solidFill>
                <a:schemeClr val="tx1"/>
              </a:solidFill>
            </a:endParaRPr>
          </a:p>
        </p:txBody>
      </p:sp>
      <p:sp>
        <p:nvSpPr>
          <p:cNvPr id="1262" name="オブジェクト 208"/>
          <p:cNvSpPr/>
          <p:nvPr/>
        </p:nvSpPr>
        <p:spPr>
          <a:xfrm>
            <a:off x="4773017" y="6370824"/>
            <a:ext cx="393686" cy="135131"/>
          </a:xfrm>
          <a:prstGeom prst="rect">
            <a:avLst/>
          </a:prstGeom>
        </p:spPr>
        <p:style>
          <a:lnRef idx="2">
            <a:schemeClr val="dk1"/>
          </a:lnRef>
          <a:fillRef idx="1">
            <a:schemeClr val="lt1"/>
          </a:fillRef>
          <a:effectRef idx="0">
            <a:schemeClr val="accent1"/>
          </a:effectRef>
          <a:fontRef idx="none">
            <a:schemeClr val="dk1"/>
          </a:fontRef>
        </p:style>
        <p:txBody>
          <a:bodyPr vertOverflow="overflow" horzOverflow="overflow" wrap="square" lIns="0" tIns="0" rIns="0" bIns="0" anchor="ctr"/>
          <a:lstStyle/>
          <a:p>
            <a:pPr algn="ctr"/>
            <a:r>
              <a:rPr sz="800" dirty="0">
                <a:latin typeface="HG丸ｺﾞｼｯｸM-PRO"/>
                <a:ea typeface="HG丸ｺﾞｼｯｸM-PRO"/>
              </a:rPr>
              <a:t>事例</a:t>
            </a:r>
            <a:r>
              <a:rPr lang="en-US" altLang="ja-JP" sz="800" dirty="0">
                <a:latin typeface="HG丸ｺﾞｼｯｸM-PRO"/>
                <a:ea typeface="HG丸ｺﾞｼｯｸM-PRO"/>
              </a:rPr>
              <a:t>10</a:t>
            </a:r>
            <a:endParaRPr sz="800" dirty="0">
              <a:latin typeface="HG丸ｺﾞｼｯｸM-PRO"/>
              <a:ea typeface="HG丸ｺﾞｼｯｸM-PRO"/>
            </a:endParaRPr>
          </a:p>
        </p:txBody>
      </p:sp>
      <p:sp>
        <p:nvSpPr>
          <p:cNvPr id="1263" name="オブジェクト 190"/>
          <p:cNvSpPr txBox="1"/>
          <p:nvPr/>
        </p:nvSpPr>
        <p:spPr>
          <a:xfrm>
            <a:off x="9576675" y="5877356"/>
            <a:ext cx="468968" cy="134403"/>
          </a:xfrm>
          <a:prstGeom prst="rect">
            <a:avLst/>
          </a:prstGeom>
          <a:solidFill>
            <a:srgbClr val="FFFFFF"/>
          </a:solidFill>
          <a:ln w="6350" cmpd="sng">
            <a:solidFill>
              <a:srgbClr val="000000"/>
            </a:solid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lang="ja-JP" altLang="en-US" sz="800" dirty="0">
                <a:latin typeface="HG丸ｺﾞｼｯｸM-PRO"/>
                <a:ea typeface="HG丸ｺﾞｼｯｸM-PRO"/>
              </a:rPr>
              <a:t>劇遊び</a:t>
            </a:r>
            <a:endParaRPr sz="800" dirty="0">
              <a:latin typeface="HG丸ｺﾞｼｯｸM-PRO"/>
              <a:ea typeface="HG丸ｺﾞｼｯｸM-PRO"/>
            </a:endParaRPr>
          </a:p>
        </p:txBody>
      </p:sp>
      <p:sp>
        <p:nvSpPr>
          <p:cNvPr id="1264" name="オブジェクト 209"/>
          <p:cNvSpPr/>
          <p:nvPr/>
        </p:nvSpPr>
        <p:spPr>
          <a:xfrm>
            <a:off x="9664477" y="6392370"/>
            <a:ext cx="393686" cy="134403"/>
          </a:xfrm>
          <a:prstGeom prst="rect">
            <a:avLst/>
          </a:prstGeom>
        </p:spPr>
        <p:style>
          <a:lnRef idx="2">
            <a:schemeClr val="dk1"/>
          </a:lnRef>
          <a:fillRef idx="1">
            <a:schemeClr val="lt1"/>
          </a:fillRef>
          <a:effectRef idx="0">
            <a:schemeClr val="accent1"/>
          </a:effectRef>
          <a:fontRef idx="none">
            <a:schemeClr val="dk1"/>
          </a:fontRef>
        </p:style>
        <p:txBody>
          <a:bodyPr vertOverflow="overflow" horzOverflow="overflow" wrap="square" lIns="0" tIns="0" rIns="0" bIns="0" anchor="ctr"/>
          <a:lstStyle/>
          <a:p>
            <a:pPr algn="ctr"/>
            <a:r>
              <a:rPr sz="800" dirty="0">
                <a:latin typeface="HG丸ｺﾞｼｯｸM-PRO"/>
                <a:ea typeface="HG丸ｺﾞｼｯｸM-PRO"/>
              </a:rPr>
              <a:t>事例</a:t>
            </a:r>
            <a:r>
              <a:rPr lang="en-US" altLang="ja-JP" sz="800" dirty="0">
                <a:latin typeface="HG丸ｺﾞｼｯｸM-PRO"/>
                <a:ea typeface="HG丸ｺﾞｼｯｸM-PRO"/>
              </a:rPr>
              <a:t>13</a:t>
            </a:r>
          </a:p>
        </p:txBody>
      </p:sp>
      <p:sp>
        <p:nvSpPr>
          <p:cNvPr id="1265" name="オブジェクト 190"/>
          <p:cNvSpPr txBox="1"/>
          <p:nvPr/>
        </p:nvSpPr>
        <p:spPr>
          <a:xfrm>
            <a:off x="11696018" y="5874630"/>
            <a:ext cx="1013900" cy="135525"/>
          </a:xfrm>
          <a:prstGeom prst="rect">
            <a:avLst/>
          </a:prstGeom>
          <a:solidFill>
            <a:srgbClr val="FFFFFF"/>
          </a:solidFill>
          <a:ln w="6350" cmpd="sng">
            <a:solidFill>
              <a:srgbClr val="000000"/>
            </a:solid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lang="ja-JP" altLang="en-US" sz="800" dirty="0">
                <a:latin typeface="HG丸ｺﾞｼｯｸM-PRO"/>
                <a:ea typeface="HG丸ｺﾞｼｯｸM-PRO"/>
              </a:rPr>
              <a:t>自信をもって生活</a:t>
            </a:r>
            <a:endParaRPr sz="800" dirty="0">
              <a:latin typeface="HG丸ｺﾞｼｯｸM-PRO"/>
              <a:ea typeface="HG丸ｺﾞｼｯｸM-PRO"/>
            </a:endParaRPr>
          </a:p>
        </p:txBody>
      </p:sp>
      <p:sp>
        <p:nvSpPr>
          <p:cNvPr id="1266" name="オブジェクト 209"/>
          <p:cNvSpPr/>
          <p:nvPr/>
        </p:nvSpPr>
        <p:spPr>
          <a:xfrm>
            <a:off x="12017590" y="6422333"/>
            <a:ext cx="393686" cy="134403"/>
          </a:xfrm>
          <a:prstGeom prst="rect">
            <a:avLst/>
          </a:prstGeom>
        </p:spPr>
        <p:style>
          <a:lnRef idx="2">
            <a:schemeClr val="dk1"/>
          </a:lnRef>
          <a:fillRef idx="1">
            <a:schemeClr val="lt1"/>
          </a:fillRef>
          <a:effectRef idx="0">
            <a:schemeClr val="accent1"/>
          </a:effectRef>
          <a:fontRef idx="none">
            <a:schemeClr val="dk1"/>
          </a:fontRef>
        </p:style>
        <p:txBody>
          <a:bodyPr vertOverflow="overflow" horzOverflow="overflow" wrap="square" lIns="0" tIns="0" rIns="0" bIns="0" anchor="ctr"/>
          <a:lstStyle/>
          <a:p>
            <a:pPr algn="ctr"/>
            <a:r>
              <a:rPr sz="800" dirty="0">
                <a:latin typeface="HG丸ｺﾞｼｯｸM-PRO"/>
                <a:ea typeface="HG丸ｺﾞｼｯｸM-PRO"/>
              </a:rPr>
              <a:t>事例</a:t>
            </a:r>
            <a:r>
              <a:rPr lang="en-US" altLang="ja-JP" sz="800" dirty="0">
                <a:latin typeface="HG丸ｺﾞｼｯｸM-PRO"/>
                <a:ea typeface="HG丸ｺﾞｼｯｸM-PRO"/>
              </a:rPr>
              <a:t>14</a:t>
            </a:r>
          </a:p>
        </p:txBody>
      </p:sp>
      <p:sp>
        <p:nvSpPr>
          <p:cNvPr id="1267" name="オブジェクト 193"/>
          <p:cNvSpPr txBox="1"/>
          <p:nvPr/>
        </p:nvSpPr>
        <p:spPr>
          <a:xfrm>
            <a:off x="11752243" y="6021408"/>
            <a:ext cx="1122472" cy="422655"/>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700" dirty="0">
                <a:latin typeface="HG丸ｺﾞｼｯｸM-PRO"/>
                <a:ea typeface="HG丸ｺﾞｼｯｸM-PRO"/>
              </a:rPr>
              <a:t>「こう</a:t>
            </a:r>
            <a:r>
              <a:rPr lang="ja-JP" altLang="en-US" sz="700" dirty="0">
                <a:latin typeface="HG丸ｺﾞｼｯｸM-PRO"/>
                <a:ea typeface="HG丸ｺﾞｼｯｸM-PRO"/>
              </a:rPr>
              <a:t>したら小さい子</a:t>
            </a:r>
            <a:endParaRPr lang="en-US" sz="700" dirty="0">
              <a:latin typeface="HG丸ｺﾞｼｯｸM-PRO"/>
              <a:ea typeface="HG丸ｺﾞｼｯｸM-PRO"/>
            </a:endParaRPr>
          </a:p>
          <a:p>
            <a:r>
              <a:rPr lang="ja-JP" altLang="en-US" sz="700" dirty="0">
                <a:latin typeface="HG丸ｺﾞｼｯｸM-PRO"/>
                <a:ea typeface="HG丸ｺﾞｼｯｸM-PRO"/>
              </a:rPr>
              <a:t>　</a:t>
            </a:r>
            <a:r>
              <a:rPr lang="ja-JP" altLang="en-US" sz="700" dirty="0">
                <a:latin typeface="HG丸ｺﾞｼｯｸM-PRO"/>
                <a:ea typeface="HG丸ｺﾞｼｯｸM-PRO"/>
              </a:rPr>
              <a:t>が嬉し</a:t>
            </a:r>
            <a:r>
              <a:rPr lang="ja-JP" altLang="en-US" sz="700" dirty="0">
                <a:latin typeface="HG丸ｺﾞｼｯｸM-PRO"/>
                <a:ea typeface="HG丸ｺﾞｼｯｸM-PRO"/>
              </a:rPr>
              <a:t>くなるね。ぼ　　　</a:t>
            </a:r>
            <a:endParaRPr lang="ja-JP" altLang="en-US" sz="700" dirty="0">
              <a:latin typeface="HG丸ｺﾞｼｯｸM-PRO"/>
              <a:ea typeface="HG丸ｺﾞｼｯｸM-PRO"/>
            </a:endParaRPr>
          </a:p>
          <a:p>
            <a:r>
              <a:rPr lang="ja-JP" altLang="en-US" sz="700" dirty="0">
                <a:latin typeface="HG丸ｺﾞｼｯｸM-PRO"/>
                <a:ea typeface="HG丸ｺﾞｼｯｸM-PRO"/>
              </a:rPr>
              <a:t>　</a:t>
            </a:r>
            <a:r>
              <a:rPr lang="ja-JP" altLang="en-US" sz="700" dirty="0">
                <a:latin typeface="HG丸ｺﾞｼｯｸM-PRO"/>
                <a:ea typeface="HG丸ｺﾞｼｯｸM-PRO"/>
              </a:rPr>
              <a:t>くは</a:t>
            </a:r>
            <a:r>
              <a:rPr lang="ja-JP" altLang="en-US" sz="700" dirty="0">
                <a:latin typeface="HG丸ｺﾞｼｯｸM-PRO"/>
                <a:ea typeface="HG丸ｺﾞｼｯｸM-PRO"/>
              </a:rPr>
              <a:t>こうするね」</a:t>
            </a:r>
            <a:endParaRPr lang="ja-JP" altLang="en-US" sz="700" dirty="0">
              <a:latin typeface="HG丸ｺﾞｼｯｸM-PRO"/>
              <a:ea typeface="HG丸ｺﾞｼｯｸM-PRO"/>
            </a:endParaRPr>
          </a:p>
        </p:txBody>
      </p:sp>
      <p:sp>
        <p:nvSpPr>
          <p:cNvPr id="1268" name="オブジェクト 193"/>
          <p:cNvSpPr txBox="1"/>
          <p:nvPr/>
        </p:nvSpPr>
        <p:spPr>
          <a:xfrm>
            <a:off x="9050787" y="6037147"/>
            <a:ext cx="1481011" cy="261210"/>
          </a:xfrm>
          <a:prstGeom prst="rect">
            <a:avLst/>
          </a:prstGeom>
          <a:noFill/>
          <a:ln w="6350" cmpd="sng">
            <a:noFill/>
          </a:ln>
        </p:spPr>
        <p:style>
          <a:lnRef idx="0">
            <a:srgbClr val="000000"/>
          </a:lnRef>
          <a:fillRef idx="0">
            <a:srgbClr val="000000"/>
          </a:fillRef>
          <a:effectRef idx="0">
            <a:srgbClr val="000000"/>
          </a:effectRef>
          <a:fontRef idx="minor">
            <a:schemeClr val="dk1"/>
          </a:fontRef>
        </p:style>
        <p:txBody>
          <a:bodyPr vertOverflow="overflow" horzOverflow="overflow" wrap="square" lIns="74295" tIns="8890" rIns="74295" bIns="8890"/>
          <a:lstStyle/>
          <a:p>
            <a:r>
              <a:rPr sz="800" dirty="0">
                <a:latin typeface="HG丸ｺﾞｼｯｸM-PRO"/>
                <a:ea typeface="HG丸ｺﾞｼｯｸM-PRO"/>
              </a:rPr>
              <a:t>「</a:t>
            </a:r>
            <a:r>
              <a:rPr lang="ja-JP" altLang="en-US" sz="800" dirty="0">
                <a:latin typeface="HG丸ｺﾞｼｯｸM-PRO"/>
                <a:ea typeface="HG丸ｺﾞｼｯｸM-PRO"/>
              </a:rPr>
              <a:t>ぼくはこっちをするね」</a:t>
            </a:r>
            <a:endParaRPr lang="en-US" altLang="ja-JP" sz="800" dirty="0">
              <a:latin typeface="HG丸ｺﾞｼｯｸM-PRO"/>
              <a:ea typeface="HG丸ｺﾞｼｯｸM-PRO"/>
            </a:endParaRPr>
          </a:p>
          <a:p>
            <a:r>
              <a:rPr lang="ja-JP" altLang="en-US" sz="800" dirty="0">
                <a:latin typeface="HG丸ｺﾞｼｯｸM-PRO"/>
                <a:ea typeface="HG丸ｺﾞｼｯｸM-PRO"/>
              </a:rPr>
              <a:t>「こうしたらもっといいね」</a:t>
            </a:r>
            <a:endParaRPr lang="en-US" sz="800" dirty="0">
              <a:latin typeface="HG丸ｺﾞｼｯｸM-PRO"/>
              <a:ea typeface="HG丸ｺﾞｼｯｸM-PRO"/>
            </a:endParaRPr>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spPr>
      <a:bodyPr vertOverflow="overflow" horzOverflow="overflow" anchor="ctr"/>
      <a:lstStyle>
        <a:defPPr algn="ctr">
          <a:defRPr lang="ja-JP" altLang="en-US"/>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0</TotalTime>
  <Words>1768</Words>
  <Application>JUST Focus</Application>
  <Paragraphs>284</Paragraph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HG丸ｺﾞｼｯｸM-PRO</vt:lpstr>
      <vt:lpstr>メイリオ</vt:lpstr>
      <vt:lpstr>游ゴシック</vt:lpstr>
      <vt:lpstr>游ゴシック Light</vt:lpstr>
      <vt:lpstr>Arial</vt:lpstr>
      <vt:lpstr>標準</vt:lpstr>
      <vt:lpstr>PowerPoint プレゼンテーション</vt:lpstr>
    </vt:vector>
  </TitlesOfParts>
  <LinksUpToDate>false</LinksUpToDate>
  <SharedDoc>false</SharedDoc>
  <HyperlinksChanged>false</HyperlinksChanged>
  <AppVersion>4.1.7</AppVersion>
  <PresentationFormat>ユーザー設定</PresentationFormat>
  <Slides>1</Slides>
  <Notes>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369301</dc:creator>
  <cp:lastModifiedBy>368195</cp:lastModifiedBy>
  <dcterms:created xsi:type="dcterms:W3CDTF">2024-01-16T06:35:37Z</dcterms:created>
  <dcterms:modified xsi:type="dcterms:W3CDTF">2024-04-17T12:17:18Z</dcterms:modified>
  <cp:revision>44</cp:revision>
</cp:coreProperties>
</file>

<file path=docProps/custom.xml><?xml version="1.0" encoding="utf-8"?>
<Properties xmlns:vt="http://schemas.openxmlformats.org/officeDocument/2006/docPropsVTypes" xmlns="http://schemas.openxmlformats.org/officeDocument/2006/custom-properties"/>
</file>