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12801600" cy="96012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92"/>
    <p:restoredTop sz="94660"/>
  </p:normalViewPr>
  <p:slideViewPr>
    <p:cSldViewPr>
      <p:cViewPr varScale="0">
        <p:scale>
          <a:sx n="90" d="100"/>
          <a:sy n="90" d="100"/>
        </p:scale>
        <p:origin x="-21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216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17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218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40080" y="2313924"/>
            <a:ext cx="11521440" cy="188180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640080" y="4330148"/>
            <a:ext cx="11521440" cy="322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2431539"/>
            <a:ext cx="11521440" cy="593105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79781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79781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0080" y="2431539"/>
            <a:ext cx="11521440" cy="599387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40080" y="4128525"/>
            <a:ext cx="11521440" cy="1478564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1658649"/>
            <a:ext cx="11521440" cy="2469876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431541"/>
            <a:ext cx="5559098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52017" y="2431541"/>
            <a:ext cx="5609503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02422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02422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1" y="382269"/>
            <a:ext cx="4211638" cy="162687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90254" y="382273"/>
            <a:ext cx="6618413" cy="7899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381131"/>
            <a:ext cx="4211637" cy="5981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564796"/>
            <a:ext cx="7680960" cy="79343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297700"/>
            <a:ext cx="7680960" cy="6130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421693"/>
            <a:ext cx="7680960" cy="9409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27681" y="8732237"/>
            <a:ext cx="574623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586115"/>
            <a:ext cx="11521440" cy="1391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431539"/>
            <a:ext cx="11521440" cy="5993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732237"/>
            <a:ext cx="263557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75542" y="8732237"/>
            <a:ext cx="268597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四角形 95"/>
          <p:cNvSpPr/>
          <p:nvPr/>
        </p:nvSpPr>
        <p:spPr>
          <a:xfrm>
            <a:off x="323905" y="832024"/>
            <a:ext cx="12409518" cy="2543500"/>
          </a:xfrm>
          <a:prstGeom prst="rect">
            <a:avLst/>
          </a:prstGeom>
          <a:solidFill>
            <a:srgbClr val="FFC000">
              <a:alpha val="50000"/>
            </a:srgb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endParaRPr lang="ja-JP" altLang="en-US"/>
          </a:p>
        </p:txBody>
      </p:sp>
      <p:grpSp>
        <p:nvGrpSpPr>
          <p:cNvPr id="1108" name="グループ 50"/>
          <p:cNvGrpSpPr/>
          <p:nvPr/>
        </p:nvGrpSpPr>
        <p:grpSpPr>
          <a:xfrm>
            <a:off x="203634" y="831940"/>
            <a:ext cx="12422393" cy="2454723"/>
            <a:chOff x="92802" y="120742"/>
            <a:chExt cx="13444144" cy="3060580"/>
          </a:xfrm>
        </p:grpSpPr>
        <p:sp>
          <p:nvSpPr>
            <p:cNvPr id="1109" name="図形 46"/>
            <p:cNvSpPr/>
            <p:nvPr/>
          </p:nvSpPr>
          <p:spPr>
            <a:xfrm>
              <a:off x="10604370" y="498540"/>
              <a:ext cx="2883510" cy="434312"/>
            </a:xfrm>
            <a:prstGeom prst="cloud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tx1"/>
                  </a:solidFill>
                </a:rPr>
                <a:t>学校生活を楽しむ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grpSp>
          <p:nvGrpSpPr>
            <p:cNvPr id="1110" name="グループ 43"/>
            <p:cNvGrpSpPr/>
            <p:nvPr/>
          </p:nvGrpSpPr>
          <p:grpSpPr>
            <a:xfrm>
              <a:off x="2725238" y="498540"/>
              <a:ext cx="9936387" cy="2682782"/>
              <a:chOff x="1075701" y="189270"/>
              <a:chExt cx="10989928" cy="3070860"/>
            </a:xfrm>
          </p:grpSpPr>
          <p:sp>
            <p:nvSpPr>
              <p:cNvPr id="1111" name="楕円 14"/>
              <p:cNvSpPr/>
              <p:nvPr/>
            </p:nvSpPr>
            <p:spPr>
              <a:xfrm>
                <a:off x="4155536" y="2111085"/>
                <a:ext cx="4994273" cy="1149045"/>
              </a:xfrm>
              <a:prstGeom prst="ellipse">
                <a:avLst/>
              </a:prstGeom>
              <a:solidFill>
                <a:srgbClr val="F9D1FB"/>
              </a:solidFill>
              <a:ln w="12700" cap="flat" cmpd="sng" algn="ctr">
                <a:noFill/>
                <a:prstDash val="sysDot"/>
                <a:bevel/>
              </a:ln>
              <a:effectLst>
                <a:glow rad="139700">
                  <a:srgbClr val="FFA0FF">
                    <a:alpha val="40000"/>
                  </a:srgbClr>
                </a:glow>
              </a:effectLst>
            </p:spPr>
            <p:txBody>
              <a:bodyPr rtlCol="0" anchor="ctr"/>
              <a:p>
                <a:pPr algn="ctr"/>
                <a:endParaRPr kumimoji="1" lang="ja-JP" altLang="en-US" dirty="0"/>
              </a:p>
            </p:txBody>
          </p:sp>
          <p:sp>
            <p:nvSpPr>
              <p:cNvPr id="1112" name="楕円 18"/>
              <p:cNvSpPr/>
              <p:nvPr/>
            </p:nvSpPr>
            <p:spPr>
              <a:xfrm>
                <a:off x="7936187" y="1091051"/>
                <a:ext cx="4129442" cy="1265875"/>
              </a:xfrm>
              <a:prstGeom prst="ellipse">
                <a:avLst/>
              </a:prstGeom>
              <a:solidFill>
                <a:srgbClr val="F9D1FB"/>
              </a:solidFill>
              <a:ln w="12700" cap="flat" cmpd="sng" algn="ctr">
                <a:noFill/>
                <a:prstDash val="sysDot"/>
                <a:bevel/>
              </a:ln>
              <a:effectLst>
                <a:glow rad="139700">
                  <a:srgbClr val="FFA0FF">
                    <a:alpha val="40000"/>
                  </a:srgbClr>
                </a:glow>
              </a:effectLst>
            </p:spPr>
          </p:sp>
          <p:sp>
            <p:nvSpPr>
              <p:cNvPr id="1113" name="楕円 19"/>
              <p:cNvSpPr/>
              <p:nvPr/>
            </p:nvSpPr>
            <p:spPr>
              <a:xfrm>
                <a:off x="1075701" y="1112239"/>
                <a:ext cx="4172593" cy="1266708"/>
              </a:xfrm>
              <a:prstGeom prst="ellipse">
                <a:avLst/>
              </a:prstGeom>
              <a:solidFill>
                <a:srgbClr val="F9D1FB"/>
              </a:solidFill>
              <a:ln w="12700" cap="flat" cmpd="sng" algn="ctr">
                <a:noFill/>
                <a:prstDash val="sysDot"/>
                <a:bevel/>
              </a:ln>
              <a:effectLst>
                <a:glow rad="139700">
                  <a:srgbClr val="FFA0FF">
                    <a:alpha val="40000"/>
                  </a:srgbClr>
                </a:glow>
              </a:effectLst>
            </p:spPr>
          </p:sp>
          <p:sp>
            <p:nvSpPr>
              <p:cNvPr id="1114" name="楕円 17"/>
              <p:cNvSpPr/>
              <p:nvPr/>
            </p:nvSpPr>
            <p:spPr>
              <a:xfrm>
                <a:off x="4132653" y="189270"/>
                <a:ext cx="4997958" cy="1156151"/>
              </a:xfrm>
              <a:prstGeom prst="ellipse">
                <a:avLst/>
              </a:prstGeom>
              <a:solidFill>
                <a:srgbClr val="F9D1FB"/>
              </a:solidFill>
              <a:ln w="12700" cap="flat" cmpd="sng" algn="ctr">
                <a:noFill/>
                <a:prstDash val="sysDot"/>
                <a:bevel/>
              </a:ln>
              <a:effectLst>
                <a:glow rad="139700">
                  <a:srgbClr val="FFA0FF">
                    <a:alpha val="40000"/>
                  </a:srgbClr>
                </a:glow>
              </a:effectLst>
            </p:spPr>
          </p:sp>
          <p:sp>
            <p:nvSpPr>
              <p:cNvPr id="1115" name="楕円 16"/>
              <p:cNvSpPr/>
              <p:nvPr/>
            </p:nvSpPr>
            <p:spPr>
              <a:xfrm>
                <a:off x="4816800" y="767346"/>
                <a:ext cx="3526032" cy="1702336"/>
              </a:xfrm>
              <a:prstGeom prst="ellipse">
                <a:avLst/>
              </a:prstGeom>
              <a:solidFill>
                <a:srgbClr val="FEC906">
                  <a:alpha val="94000"/>
                </a:srgbClr>
              </a:solidFill>
              <a:ln w="28575">
                <a:noFill/>
                <a:prstDash val="sysDash"/>
              </a:ln>
              <a:effectLst>
                <a:softEdge rad="317500"/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Overflow="overflow" horzOverflow="overflow" wrap="square" anchor="ctr"/>
              <a:lstStyle/>
              <a:p>
                <a:pPr indent="240"/>
                <a:r>
                  <a:rPr sz="1200" b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</a:rPr>
                  <a:t>　　　学びに向かう主体的な姿</a:t>
                </a:r>
                <a:endParaRPr sz="800"/>
              </a:p>
              <a:p>
                <a:pPr algn="ctr"/>
                <a:r>
                  <a:rPr sz="2000" b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</a:rPr>
                  <a:t>探究する</a:t>
                </a:r>
              </a:p>
              <a:p>
                <a:pPr algn="ctr"/>
                <a:r>
                  <a:rPr sz="1200" b="0">
                    <a:solidFill>
                      <a:srgbClr val="0070C0"/>
                    </a:solidFill>
                    <a:latin typeface="HGP創英角ｺﾞｼｯｸUB"/>
                    <a:ea typeface="HGP創英角ｺﾞｼｯｸUB"/>
                  </a:rPr>
                  <a:t>課題発見・課題解決</a:t>
                </a:r>
              </a:p>
            </p:txBody>
          </p:sp>
          <p:sp>
            <p:nvSpPr>
              <p:cNvPr id="1116" name="四角形 20"/>
              <p:cNvSpPr/>
              <p:nvPr/>
            </p:nvSpPr>
            <p:spPr>
              <a:xfrm>
                <a:off x="5246998" y="2303633"/>
                <a:ext cx="2689374" cy="364472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miter lim="800000"/>
              </a:ln>
              <a:effectLst>
                <a:glow rad="228600">
                  <a:schemeClr val="accent4">
                    <a:alpha val="40000"/>
                    <a:satMod val="175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kumimoji="1" lang="ja-JP" altLang="en-US" sz="1400" b="1" dirty="0">
                    <a:solidFill>
                      <a:schemeClr val="tx1"/>
                    </a:solidFill>
                  </a:rPr>
                  <a:t>行為する・表現する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17" name="四角形 21"/>
              <p:cNvSpPr/>
              <p:nvPr/>
            </p:nvSpPr>
            <p:spPr>
              <a:xfrm>
                <a:off x="5500118" y="232072"/>
                <a:ext cx="2091084" cy="346909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miter lim="800000"/>
              </a:ln>
              <a:effectLst>
                <a:glow rad="228600">
                  <a:schemeClr val="accent4">
                    <a:alpha val="40000"/>
                    <a:satMod val="175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400" b="1">
                    <a:solidFill>
                      <a:schemeClr val="tx1"/>
                    </a:solidFill>
                  </a:rPr>
                  <a:t>活動や体験する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18" name="四角形 22"/>
              <p:cNvSpPr/>
              <p:nvPr/>
            </p:nvSpPr>
            <p:spPr>
              <a:xfrm>
                <a:off x="8899704" y="1417353"/>
                <a:ext cx="2441942" cy="381512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miter lim="800000"/>
              </a:ln>
              <a:effectLst>
                <a:glow rad="228600">
                  <a:schemeClr val="accent4">
                    <a:alpha val="40000"/>
                    <a:satMod val="175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400" b="1">
                    <a:solidFill>
                      <a:schemeClr val="tx1"/>
                    </a:solidFill>
                  </a:rPr>
                  <a:t>感じる・考える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19" name="四角形 23"/>
              <p:cNvSpPr/>
              <p:nvPr/>
            </p:nvSpPr>
            <p:spPr>
              <a:xfrm>
                <a:off x="1492336" y="1484871"/>
                <a:ext cx="1933855" cy="31354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noFill/>
                <a:prstDash val="solid"/>
                <a:miter lim="800000"/>
              </a:ln>
              <a:effectLst>
                <a:glow rad="228600">
                  <a:schemeClr val="accent4">
                    <a:alpha val="40000"/>
                    <a:satMod val="175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400" b="1">
                    <a:solidFill>
                      <a:schemeClr val="tx1"/>
                    </a:solidFill>
                  </a:rPr>
                  <a:t>思いや願いをもつ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0" name="四角形 25"/>
              <p:cNvSpPr/>
              <p:nvPr/>
            </p:nvSpPr>
            <p:spPr>
              <a:xfrm>
                <a:off x="5499455" y="686407"/>
                <a:ext cx="2443399" cy="367354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見つける・比べる・例える</a:t>
                </a:r>
                <a:endParaRPr lang="ja-JP" altLang="en-US" sz="1600" b="1">
                  <a:solidFill>
                    <a:schemeClr val="tx1"/>
                  </a:solidFill>
                </a:endParaRPr>
              </a:p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試す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・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見通す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・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工夫する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1" name="四角形 26"/>
              <p:cNvSpPr/>
              <p:nvPr/>
            </p:nvSpPr>
            <p:spPr>
              <a:xfrm>
                <a:off x="5499455" y="2682857"/>
                <a:ext cx="3266946" cy="44948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相手意識をもって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活動する・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伝える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2" name="四角形 27"/>
              <p:cNvSpPr/>
              <p:nvPr/>
            </p:nvSpPr>
            <p:spPr>
              <a:xfrm>
                <a:off x="9283740" y="1914474"/>
                <a:ext cx="2387525" cy="393222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友達の思いを受け止める</a:t>
                </a:r>
                <a:endParaRPr lang="ja-JP" altLang="en-US" sz="1100" b="1">
                  <a:solidFill>
                    <a:schemeClr val="tx1"/>
                  </a:solidFill>
                </a:endParaRPr>
              </a:p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表現方法を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工夫する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3" name="四角形 28"/>
              <p:cNvSpPr/>
              <p:nvPr/>
            </p:nvSpPr>
            <p:spPr>
              <a:xfrm>
                <a:off x="1622125" y="1880288"/>
                <a:ext cx="2307266" cy="41232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♡出会わせ方を工夫する</a:t>
                </a:r>
                <a:endParaRPr lang="ja-JP" altLang="en-US" sz="1100" b="1">
                  <a:solidFill>
                    <a:schemeClr val="tx1"/>
                  </a:solidFill>
                </a:endParaRPr>
              </a:p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　経験を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つなぐ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4" name="四角形 29"/>
              <p:cNvSpPr/>
              <p:nvPr/>
            </p:nvSpPr>
            <p:spPr>
              <a:xfrm>
                <a:off x="1369156" y="1166434"/>
                <a:ext cx="1773897" cy="250919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♡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「どうしたい？」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5" name="四角形 30"/>
              <p:cNvSpPr/>
              <p:nvPr/>
            </p:nvSpPr>
            <p:spPr>
              <a:xfrm>
                <a:off x="3989284" y="1961842"/>
                <a:ext cx="2114600" cy="25441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rgbClr val="FF0000"/>
                    </a:solidFill>
                  </a:rPr>
                  <a:t>♡</a:t>
                </a:r>
                <a:r>
                  <a:rPr lang="ja-JP" altLang="en-US" sz="1100" b="1">
                    <a:solidFill>
                      <a:srgbClr val="FF0000"/>
                    </a:solidFill>
                  </a:rPr>
                  <a:t>「どうなりたい？」</a:t>
                </a:r>
                <a:endParaRPr lang="ja-JP" altLang="en-US" sz="12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1126" name="オブジェクト 34"/>
              <p:cNvSpPr/>
              <p:nvPr/>
            </p:nvSpPr>
            <p:spPr>
              <a:xfrm rot="-20280000" flipV="1">
                <a:off x="8068836" y="1020176"/>
                <a:ext cx="529636" cy="287727"/>
              </a:xfrm>
              <a:prstGeom prst="rightArrow">
                <a:avLst/>
              </a:prstGeom>
              <a:solidFill>
                <a:srgbClr val="0070C0"/>
              </a:solidFill>
              <a:ln w="12700" cap="flat" cmpd="sng" algn="ctr">
                <a:noFill/>
                <a:prstDash val="solid"/>
                <a:miter lim="800000"/>
              </a:ln>
              <a:effectLst>
                <a:glow rad="63500">
                  <a:schemeClr val="accent2">
                    <a:alpha val="40000"/>
                    <a:satMod val="175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127" name="四角形 36"/>
              <p:cNvSpPr/>
              <p:nvPr/>
            </p:nvSpPr>
            <p:spPr>
              <a:xfrm>
                <a:off x="9606068" y="2437445"/>
                <a:ext cx="2050423" cy="294840"/>
              </a:xfrm>
              <a:prstGeom prst="rect">
                <a:avLst/>
              </a:prstGeom>
              <a:solidFill>
                <a:srgbClr val="FFFFBE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200" b="1">
                    <a:solidFill>
                      <a:schemeClr val="tx1"/>
                    </a:solidFill>
                  </a:rPr>
                  <a:t>気付きの質が高まる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8" name="四角形 37"/>
              <p:cNvSpPr/>
              <p:nvPr/>
            </p:nvSpPr>
            <p:spPr>
              <a:xfrm>
                <a:off x="8565243" y="655799"/>
                <a:ext cx="2431907" cy="445548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繰り返し挑戦する・</a:t>
                </a:r>
                <a:r>
                  <a:rPr lang="ja-JP" altLang="en-US" sz="1100" b="1">
                    <a:solidFill>
                      <a:srgbClr val="FF0000"/>
                    </a:solidFill>
                  </a:rPr>
                  <a:t>協働する</a:t>
                </a:r>
                <a:endParaRPr lang="ja-JP" altLang="en-US" sz="1100" b="1">
                  <a:solidFill>
                    <a:srgbClr val="FF0000"/>
                  </a:solidFill>
                </a:endParaRPr>
              </a:p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ルールや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方法を</a:t>
                </a:r>
                <a:r>
                  <a:rPr lang="ja-JP" altLang="en-US" sz="1100" b="1">
                    <a:solidFill>
                      <a:schemeClr val="tx1"/>
                    </a:solidFill>
                  </a:rPr>
                  <a:t>工夫する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29" name="四角形 38"/>
              <p:cNvSpPr/>
              <p:nvPr/>
            </p:nvSpPr>
            <p:spPr>
              <a:xfrm>
                <a:off x="8114955" y="2437595"/>
                <a:ext cx="1619154" cy="379646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200" b="1">
                    <a:solidFill>
                      <a:schemeClr val="tx1"/>
                    </a:solidFill>
                  </a:rPr>
                  <a:t>広がる・深まる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30" name="四角形 39"/>
              <p:cNvSpPr/>
              <p:nvPr/>
            </p:nvSpPr>
            <p:spPr>
              <a:xfrm>
                <a:off x="2669695" y="2485869"/>
                <a:ext cx="1098145" cy="283098"/>
              </a:xfrm>
              <a:prstGeom prst="rect">
                <a:avLst/>
              </a:prstGeom>
              <a:solidFill>
                <a:srgbClr val="FFFFBE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200" b="1">
                    <a:solidFill>
                      <a:schemeClr val="tx1"/>
                    </a:solidFill>
                  </a:rPr>
                  <a:t>振り返る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31" name="四角形 40"/>
              <p:cNvSpPr/>
              <p:nvPr/>
            </p:nvSpPr>
            <p:spPr>
              <a:xfrm>
                <a:off x="3516245" y="2734060"/>
                <a:ext cx="1706786" cy="32133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意欲・自信をもつ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32" name="四角形 41"/>
              <p:cNvSpPr/>
              <p:nvPr/>
            </p:nvSpPr>
            <p:spPr>
              <a:xfrm>
                <a:off x="2583218" y="250674"/>
                <a:ext cx="2082653" cy="293627"/>
              </a:xfrm>
              <a:prstGeom prst="rect">
                <a:avLst/>
              </a:prstGeom>
              <a:solidFill>
                <a:srgbClr val="FFFFBE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200" b="1">
                    <a:solidFill>
                      <a:schemeClr val="tx1"/>
                    </a:solidFill>
                  </a:rPr>
                  <a:t>直接的に働きかける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33" name="四角形 42"/>
              <p:cNvSpPr/>
              <p:nvPr/>
            </p:nvSpPr>
            <p:spPr>
              <a:xfrm>
                <a:off x="2563305" y="566928"/>
                <a:ext cx="2262016" cy="31164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l">
                  <a:defRPr lang="ja-JP" altLang="en-US"/>
                </a:pPr>
                <a:r>
                  <a:rPr lang="ja-JP" altLang="en-US" sz="1100" b="1">
                    <a:solidFill>
                      <a:schemeClr val="tx1"/>
                    </a:solidFill>
                  </a:rPr>
                  <a:t>見通しをもって活動する</a:t>
                </a:r>
                <a:endParaRPr lang="ja-JP" altLang="en-US" sz="12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1134" name="四角形 35"/>
              <p:cNvSpPr/>
              <p:nvPr/>
            </p:nvSpPr>
            <p:spPr>
              <a:xfrm>
                <a:off x="8083681" y="303596"/>
                <a:ext cx="1708964" cy="296159"/>
              </a:xfrm>
              <a:prstGeom prst="rect">
                <a:avLst/>
              </a:prstGeom>
              <a:solidFill>
                <a:srgbClr val="FFFFBE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ja-JP" altLang="en-US"/>
                </a:pPr>
                <a:r>
                  <a:rPr lang="ja-JP" altLang="en-US" sz="1200" b="1">
                    <a:solidFill>
                      <a:schemeClr val="tx1"/>
                    </a:solidFill>
                  </a:rPr>
                  <a:t>試行錯誤する</a:t>
                </a:r>
                <a:endParaRPr lang="ja-JP" altLang="en-US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35" name="図形 45"/>
            <p:cNvSpPr/>
            <p:nvPr/>
          </p:nvSpPr>
          <p:spPr>
            <a:xfrm>
              <a:off x="1064948" y="437444"/>
              <a:ext cx="3005286" cy="432000"/>
            </a:xfrm>
            <a:prstGeom prst="cloud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400" b="1">
                  <a:solidFill>
                    <a:schemeClr val="tx1"/>
                  </a:solidFill>
                </a:rPr>
                <a:t>学校生活に慣れる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36" name="四角形 47"/>
            <p:cNvSpPr/>
            <p:nvPr/>
          </p:nvSpPr>
          <p:spPr>
            <a:xfrm>
              <a:off x="1886164" y="2849009"/>
              <a:ext cx="3045657" cy="306894"/>
            </a:xfrm>
            <a:prstGeom prst="rect">
              <a:avLst/>
            </a:prstGeom>
            <a:solidFill>
              <a:srgbClr val="FFFFBE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200" b="1">
                  <a:solidFill>
                    <a:schemeClr val="tx1"/>
                  </a:solidFill>
                </a:rPr>
                <a:t>生活上必要な習慣や技能を習得する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37" name="四角形 48"/>
            <p:cNvSpPr/>
            <p:nvPr/>
          </p:nvSpPr>
          <p:spPr>
            <a:xfrm>
              <a:off x="1108094" y="1006610"/>
              <a:ext cx="1226423" cy="249844"/>
            </a:xfrm>
            <a:prstGeom prst="rect">
              <a:avLst/>
            </a:prstGeom>
            <a:solidFill>
              <a:srgbClr val="FFFFBE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200" b="1">
                  <a:solidFill>
                    <a:schemeClr val="tx1"/>
                  </a:solidFill>
                </a:rPr>
                <a:t>期待感をもつ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38" name="四角形 49"/>
            <p:cNvSpPr/>
            <p:nvPr/>
          </p:nvSpPr>
          <p:spPr>
            <a:xfrm>
              <a:off x="1108094" y="1331356"/>
              <a:ext cx="1927571" cy="237859"/>
            </a:xfrm>
            <a:prstGeom prst="rect">
              <a:avLst/>
            </a:prstGeom>
            <a:solidFill>
              <a:srgbClr val="FFFFBE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l">
                <a:defRPr lang="ja-JP" altLang="en-US"/>
              </a:pPr>
              <a:r>
                <a:rPr lang="ja-JP" altLang="en-US" sz="1200" b="1">
                  <a:solidFill>
                    <a:schemeClr val="tx1"/>
                  </a:solidFill>
                </a:rPr>
                <a:t>幼児期の経験を生かす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39" name="四角形 50"/>
            <p:cNvSpPr/>
            <p:nvPr/>
          </p:nvSpPr>
          <p:spPr>
            <a:xfrm>
              <a:off x="1108094" y="1649588"/>
              <a:ext cx="1828027" cy="262222"/>
            </a:xfrm>
            <a:prstGeom prst="rect">
              <a:avLst/>
            </a:prstGeom>
            <a:solidFill>
              <a:srgbClr val="FFFFBE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200" b="1">
                  <a:solidFill>
                    <a:schemeClr val="tx1"/>
                  </a:solidFill>
                </a:rPr>
                <a:t>安心・安全に過ごす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40" name="四角形 51"/>
            <p:cNvSpPr/>
            <p:nvPr/>
          </p:nvSpPr>
          <p:spPr>
            <a:xfrm>
              <a:off x="1147317" y="2074877"/>
              <a:ext cx="1382392" cy="261198"/>
            </a:xfrm>
            <a:prstGeom prst="rect">
              <a:avLst/>
            </a:prstGeom>
            <a:solidFill>
              <a:srgbClr val="FFFFBE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r>
                <a:rPr lang="ja-JP" altLang="en-US" sz="1200" b="1">
                  <a:solidFill>
                    <a:schemeClr val="tx1"/>
                  </a:solidFill>
                </a:rPr>
                <a:t>自己発揮する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  <p:sp>
          <p:nvSpPr>
            <p:cNvPr id="1141" name="直線 53"/>
            <p:cNvSpPr/>
            <p:nvPr/>
          </p:nvSpPr>
          <p:spPr>
            <a:xfrm>
              <a:off x="1214373" y="3050693"/>
              <a:ext cx="624140" cy="7840"/>
            </a:xfrm>
            <a:prstGeom prst="line">
              <a:avLst/>
            </a:prstGeom>
            <a:ln w="12700" cap="flat" cmpd="sng" algn="ctr">
              <a:noFill/>
              <a:prstDash val="sys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142" name="直線 54"/>
            <p:cNvSpPr/>
            <p:nvPr/>
          </p:nvSpPr>
          <p:spPr>
            <a:xfrm>
              <a:off x="4933612" y="3061648"/>
              <a:ext cx="8265079" cy="0"/>
            </a:xfrm>
            <a:prstGeom prst="line">
              <a:avLst/>
            </a:prstGeom>
            <a:ln w="12700" cap="flat" cmpd="sng" algn="ctr">
              <a:noFill/>
              <a:prstDash val="sys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143" name="直線 55"/>
            <p:cNvSpPr/>
            <p:nvPr/>
          </p:nvSpPr>
          <p:spPr>
            <a:xfrm>
              <a:off x="214648" y="290050"/>
              <a:ext cx="0" cy="524220"/>
            </a:xfrm>
            <a:prstGeom prst="line">
              <a:avLst/>
            </a:prstGeom>
            <a:ln w="12700" cap="flat" cmpd="sng" algn="ctr">
              <a:noFill/>
              <a:prstDash val="sys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144" name="四角形 57"/>
            <p:cNvSpPr/>
            <p:nvPr/>
          </p:nvSpPr>
          <p:spPr>
            <a:xfrm>
              <a:off x="92802" y="120742"/>
              <a:ext cx="13444144" cy="279225"/>
            </a:xfrm>
            <a:prstGeom prst="rect">
              <a:avLst/>
            </a:prstGeom>
            <a:solidFill>
              <a:srgbClr val="FFA6A6">
                <a:alpha val="84000"/>
              </a:srgbClr>
            </a:solidFill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/>
              <a:r>
                <a:rPr lang="ja-JP" altLang="en-US" sz="1600" b="1">
                  <a:solidFill>
                    <a:schemeClr val="tx1"/>
                  </a:solidFill>
                </a:rPr>
                <a:t>学びのプロセスで大切にしたい経験　　　　　　　　　　　　　　　　　　　　　　　</a:t>
              </a:r>
              <a:endParaRPr lang="ja-JP" altLang="en-US" b="1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145" name="四角形 52"/>
          <p:cNvGraphicFramePr>
            <a:graphicFrameLocks noGrp="1"/>
          </p:cNvGraphicFramePr>
          <p:nvPr/>
        </p:nvGraphicFramePr>
        <p:xfrm>
          <a:off x="337227" y="3335774"/>
          <a:ext cx="12399559" cy="61910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506"/>
                <a:gridCol w="435912"/>
                <a:gridCol w="1435443"/>
                <a:gridCol w="1390694"/>
                <a:gridCol w="773394"/>
                <a:gridCol w="787584"/>
                <a:gridCol w="759204"/>
                <a:gridCol w="785609"/>
                <a:gridCol w="1016221"/>
                <a:gridCol w="992859"/>
                <a:gridCol w="1080170"/>
                <a:gridCol w="866994"/>
                <a:gridCol w="858859"/>
                <a:gridCol w="927110"/>
              </a:tblGrid>
              <a:tr h="260519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40" marR="91440" marT="45720" marB="45720" vert="eaVert" anchor="t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40" marR="91440" marT="45720" marB="45720" vert="eaVert" anchor="t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4月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5月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6月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7月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8月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9月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10月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11月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12月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１月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２月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３月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52999"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800" b="1" dirty="0"/>
                    </a:p>
                    <a:p>
                      <a:pPr algn="l"/>
                      <a:r>
                        <a:rPr kumimoji="1" lang="ja-JP" altLang="en-US" sz="800" b="1" dirty="0"/>
                        <a:t>　</a:t>
                      </a:r>
                      <a:r>
                        <a:rPr kumimoji="1" lang="ja-JP" altLang="en-US" sz="900" b="1" dirty="0"/>
                        <a:t>めざす子供の姿</a:t>
                      </a:r>
                      <a:endParaRPr kumimoji="1" lang="ja-JP" altLang="en-US" sz="800" b="1" dirty="0"/>
                    </a:p>
                  </a:txBody>
                  <a:tcPr marL="91440" marR="91440" marT="45720" marB="45720" vert="eaVert" anchor="t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b="1" dirty="0"/>
                    </a:p>
                  </a:txBody>
                  <a:tcPr marL="91440" marR="91440" marT="45720" marB="45720" vert="eaVert" anchor="t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・幼児期の経験を生かしながら学習や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生活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に取</a:t>
                      </a:r>
                      <a:endParaRPr lang="ja-JP" altLang="en-US" sz="900" b="1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り組んでいる。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学校での生活は、様々な人や施設と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関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わって</a:t>
                      </a:r>
                      <a:endParaRPr sz="9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いることが分かり、楽しく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安心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して過ごそう</a:t>
                      </a:r>
                      <a:endParaRPr lang="ja-JP" altLang="en-US" sz="9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としている。</a:t>
                      </a:r>
                      <a:r>
                        <a:rPr lang="ja-JP" altLang="en-US" sz="900" b="1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 b="0">
                          <a:latin typeface="HG丸ｺﾞｼｯｸM-PRO"/>
                          <a:ea typeface="HG丸ｺﾞｼｯｸM-PRO"/>
                        </a:rPr>
                        <a:t>・友達や先生と一緒に</a:t>
                      </a:r>
                      <a:r>
                        <a:rPr lang="ja-JP" altLang="en-US" sz="900" b="0" u="none">
                          <a:latin typeface="HG丸ｺﾞｼｯｸM-PRO"/>
                          <a:ea typeface="HG丸ｺﾞｼｯｸM-PRO"/>
                        </a:rPr>
                        <a:t>挑戦しようとし</a:t>
                      </a:r>
                      <a:r>
                        <a:rPr lang="ja-JP" altLang="en-US" sz="900" b="0" u="none">
                          <a:latin typeface="HG丸ｺﾞｼｯｸM-PRO"/>
                          <a:ea typeface="HG丸ｺﾞｼｯｸM-PRO"/>
                        </a:rPr>
                        <a:t>てい</a:t>
                      </a:r>
                      <a:r>
                        <a:rPr lang="ja-JP" altLang="en-US" sz="900" b="0" u="none">
                          <a:latin typeface="HG丸ｺﾞｼｯｸM-PRO"/>
                          <a:ea typeface="HG丸ｺﾞｼｯｸM-PRO"/>
                        </a:rPr>
                        <a:t>る。</a:t>
                      </a:r>
                      <a:r>
                        <a:rPr lang="ja-JP" altLang="en-US" sz="900" b="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・不思議に感じたことについて見通しを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もって調べ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たり、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自分の考えを友達に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伝えたり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している。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 u="none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地域の自然に触れることで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四季の変化</a:t>
                      </a:r>
                      <a:endParaRPr kumimoji="1" lang="ja-JP" altLang="en-US" sz="9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や季節の特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徴を確かめながら、身近な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自然を楽しんでいる。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・互いの話に関心を持ち、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相手の思いや考えを受けて話したり、聞いた</a:t>
                      </a:r>
                      <a:endParaRPr lang="ja-JP" altLang="en-US" sz="900" u="sng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り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している。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 u="none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・学習や生活の中で、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自己の課題を見付け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、解決のために活動を工夫し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たり、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他者に伝えたり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している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身近な自然を観察したり、地域の行事に関わったりする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などの活動を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通して、そのすばらしさに気付き、親しみをもって関わろうとしてい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る。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・自分自身の生活や成長を振り返る活動を通し</a:t>
                      </a:r>
                      <a:endParaRPr lang="ja-JP" altLang="en-US" sz="900" u="none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て、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自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分の成長に気付いている。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・支えてくれている人々に感謝の気持ちをもち、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自分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の成長への期待をもって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意欲的に生活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し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ようとして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いる。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・クラスや学校の一員としての存在や役割に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喜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びを感</a:t>
                      </a:r>
                      <a:r>
                        <a:rPr lang="ja-JP" altLang="en-US" sz="900" u="none">
                          <a:latin typeface="HG丸ｺﾞｼｯｸM-PRO"/>
                          <a:ea typeface="HG丸ｺﾞｼｯｸM-PRO"/>
                        </a:rPr>
                        <a:t>じている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。</a:t>
                      </a:r>
                      <a:r>
                        <a:rPr lang="ja-JP" altLang="en-US" sz="9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900" u="none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79803">
                <a:tc gridSpan="2">
                  <a:txBody>
                    <a:bodyPr/>
                    <a:lstStyle/>
                    <a:p>
                      <a:pPr algn="ctr"/>
                      <a:endParaRPr lang="ja-JP" altLang="en-US" sz="800" b="1"/>
                    </a:p>
                    <a:p>
                      <a:pPr algn="ctr"/>
                      <a:r>
                        <a:rPr lang="ja-JP" altLang="en-US" sz="800" b="1"/>
                        <a:t>生活科</a:t>
                      </a:r>
                      <a:r>
                        <a:rPr lang="ja-JP" altLang="en-US" sz="800" b="1"/>
                        <a:t>を</a:t>
                      </a:r>
                      <a:endParaRPr sz="800"/>
                    </a:p>
                    <a:p>
                      <a:pPr algn="ctr"/>
                      <a:r>
                        <a:rPr lang="ja-JP" altLang="en-US" sz="800" b="1"/>
                        <a:t>中心</a:t>
                      </a:r>
                      <a:r>
                        <a:rPr lang="ja-JP" altLang="en-US" sz="800" b="1"/>
                        <a:t>とした</a:t>
                      </a:r>
                      <a:r>
                        <a:rPr lang="ja-JP" altLang="en-US" sz="800" b="1"/>
                        <a:t>活</a:t>
                      </a:r>
                      <a:r>
                        <a:rPr lang="ja-JP" altLang="en-US" sz="800" b="1"/>
                        <a:t>動</a:t>
                      </a:r>
                      <a:endParaRPr lang="ja-JP" altLang="en-US" sz="800" b="1"/>
                    </a:p>
                    <a:p>
                      <a:pPr algn="ctr"/>
                      <a:r>
                        <a:rPr lang="ja-JP" altLang="en-US" sz="800" b="1"/>
                        <a:t>（教</a:t>
                      </a:r>
                      <a:r>
                        <a:rPr lang="ja-JP" altLang="en-US" sz="800" b="1"/>
                        <a:t>科</a:t>
                      </a:r>
                      <a:r>
                        <a:rPr lang="ja-JP" altLang="en-US" sz="800" b="1"/>
                        <a:t>）</a:t>
                      </a:r>
                      <a:r>
                        <a:rPr lang="ja-JP" altLang="en-US" sz="800"/>
                        <a:t> </a:t>
                      </a:r>
                      <a:endParaRPr lang="ja-JP" altLang="en-US" sz="800" b="1"/>
                    </a:p>
                    <a:p>
                      <a:pPr algn="ctr"/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sz="800"/>
                    </a:p>
                    <a:p>
                      <a:r>
                        <a:rPr lang="ja-JP" altLang="en-US"/>
                        <a:t> 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76536">
                <a:tc gridSpan="2">
                  <a:txBody>
                    <a:bodyPr/>
                    <a:lstStyle/>
                    <a:p>
                      <a:pPr algn="ctr"/>
                      <a:endParaRPr lang="ja-JP" altLang="en-US" sz="800" b="1"/>
                    </a:p>
                    <a:p>
                      <a:pPr algn="ctr"/>
                      <a:endParaRPr lang="ja-JP" altLang="en-US" sz="800" b="1"/>
                    </a:p>
                    <a:p>
                      <a:pPr algn="ctr"/>
                      <a:r>
                        <a:rPr lang="ja-JP" altLang="en-US" sz="800" b="1"/>
                        <a:t>他教</a:t>
                      </a:r>
                      <a:r>
                        <a:rPr lang="ja-JP" altLang="en-US" sz="800" b="1"/>
                        <a:t>科</a:t>
                      </a:r>
                      <a:endParaRPr lang="ja-JP" altLang="en-US" sz="800" b="1"/>
                    </a:p>
                    <a:p>
                      <a:pPr algn="ctr"/>
                      <a:r>
                        <a:rPr lang="ja-JP" altLang="en-US" sz="800" b="1"/>
                        <a:t>と</a:t>
                      </a:r>
                      <a:r>
                        <a:rPr lang="ja-JP" altLang="en-US" sz="800" b="1"/>
                        <a:t>の</a:t>
                      </a:r>
                      <a:endParaRPr lang="ja-JP" altLang="en-US" sz="800" b="1"/>
                    </a:p>
                    <a:p>
                      <a:pPr algn="ctr"/>
                      <a:r>
                        <a:rPr lang="ja-JP" altLang="en-US" sz="800" b="1"/>
                        <a:t>関連</a:t>
                      </a:r>
                      <a:r>
                        <a:rPr lang="ja-JP" altLang="en-US" sz="800"/>
                        <a:t> </a:t>
                      </a:r>
                      <a:endParaRPr lang="ja-JP" altLang="en-US" sz="800" b="1"/>
                    </a:p>
                    <a:p>
                      <a:r>
                        <a:rPr lang="ja-JP" altLang="en-US" sz="800"/>
                        <a:t> </a:t>
                      </a:r>
                      <a:endParaRPr sz="800"/>
                    </a:p>
                    <a:p>
                      <a:endParaRPr kumimoji="1" lang="ja-JP" altLang="en-US" sz="800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66360">
                <a:tc rowSpan="2">
                  <a:txBody>
                    <a:bodyPr/>
                    <a:lstStyle/>
                    <a:p>
                      <a:pPr algn="ctr"/>
                      <a:endParaRPr lang="ja-JP" altLang="en-US" sz="800" b="1"/>
                    </a:p>
                    <a:p>
                      <a:pPr algn="ctr"/>
                      <a:endParaRPr lang="ja-JP" altLang="en-US" sz="800" b="1"/>
                    </a:p>
                    <a:p>
                      <a:pPr algn="di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800" b="1"/>
                        <a:t>指導上</a:t>
                      </a:r>
                      <a:r>
                        <a:rPr lang="ja-JP" altLang="en-US" sz="800" b="1"/>
                        <a:t>の配慮事項</a:t>
                      </a:r>
                      <a:r>
                        <a:rPr lang="ja-JP" altLang="en-US" sz="800"/>
                        <a:t> </a:t>
                      </a:r>
                      <a:endParaRPr sz="800"/>
                    </a:p>
                    <a:p>
                      <a:pPr algn="ctr"/>
                      <a:r>
                        <a:rPr lang="ja-JP" altLang="en-US" sz="800"/>
                        <a:t> </a:t>
                      </a:r>
                      <a:endParaRPr sz="800"/>
                    </a:p>
                    <a:p>
                      <a:endParaRPr kumimoji="1" lang="ja-JP" altLang="en-US" sz="800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先生の関わり</a:t>
                      </a:r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「やってみたい」「しりたい」「できるようになりたい」と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思えるような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学習対象との出会わせ方、思いや願いを大切に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できるような学習展開を工夫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する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。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園での経験を引き出す投げかけをし、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子供と一緒に活動の流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れを考える。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・やってみたいこと、聞いてみたいことなどを引き出し、興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味・関心を高めて、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学校たんけんを中心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に学習活動を展開す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・学校生活の流れやきまり、学習の流れやルールを確認しつつ、</a:t>
                      </a:r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園での経験が生かせるように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一緒に考え、進める。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発言やつぶやき、絵などを活用して、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思考の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流れ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や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めあての</a:t>
                      </a:r>
                      <a:endParaRPr lang="ja-JP" altLang="en-US" sz="700" b="1">
                        <a:solidFill>
                          <a:schemeClr val="tx1"/>
                        </a:solidFill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達成に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向けた考えを支援できる板書をする。（通年）</a:t>
                      </a:r>
                      <a:endParaRPr lang="ja-JP" altLang="en-US" sz="700" b="1">
                        <a:solidFill>
                          <a:schemeClr val="tx1"/>
                        </a:solidFill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1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つぶやきや活動の様子を丁寧に見取り、働きかけ、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活動の充実につなげる。（通年）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学習活動や学習形態を工夫し、子供の伝え合う気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持ちを引き出す。（通年）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・身近な自然を観察することで、それらの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違いや特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徴を見付け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たり、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伝え合ったり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できるようにする。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・身近なことを伝え合い、語彙が豊かになるよう学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習を進める。（国語科「みんなにはなそう」との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関連）</a:t>
                      </a:r>
                      <a:endParaRPr kumimoji="1" lang="ja-JP" altLang="en-US" b="1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700" b="1">
                          <a:solidFill>
                            <a:schemeClr val="tx1"/>
                          </a:solidFill>
                          <a:latin typeface="HG丸ｺﾞｼｯｸM-PRO"/>
                          <a:ea typeface="HG丸ｺﾞｼｯｸM-PRO"/>
                        </a:rPr>
                        <a:t>適切に振り返りを行い、次時に生かす。（通年）</a:t>
                      </a:r>
                      <a:endParaRPr lang="ja-JP" altLang="en-US" sz="700">
                        <a:solidFill>
                          <a:schemeClr val="tx1"/>
                        </a:solidFill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・つぶやきや活動の様子から、次の活動へつなげたり、発想を広げたり、頑張りを紹介した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りすることで、相手や仲間を意識して活動できるようにする。</a:t>
                      </a:r>
                      <a:endParaRPr kumimoji="1" lang="ja-JP" altLang="en-US" sz="7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・チャレンジしようとする姿や頑張りを認める声がけをすることで、自己肯定感を高める。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・虫を探したり飼育したりして、親しみをもち、生き物を大切にしようとする心を育む。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・秋の自然を利用して遊んだり、遊びに使う物を工夫して作ったりできるようにすることで、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遊びを</a:t>
                      </a:r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広げたり、異年齢児との関わりをもったりできるようにする。</a:t>
                      </a:r>
                      <a:endParaRPr kumimoji="1" lang="ja-JP" altLang="en-US" sz="7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・生活科で経験したことや想像したことなどから書くことを見付け、必要な事柄を集めた</a:t>
                      </a:r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り、</a:t>
                      </a:r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確かめたりして、伝えたいことが明確になるようにする。（国語科「はっけんしたよ」</a:t>
                      </a:r>
                      <a:endParaRPr kumimoji="1" lang="ja-JP" altLang="en-US" sz="7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kumimoji="1" lang="ja-JP" altLang="en-US" sz="700" dirty="0">
                          <a:latin typeface="HG丸ｺﾞｼｯｸM-PRO"/>
                          <a:ea typeface="HG丸ｺﾞｼｯｸM-PRO"/>
                        </a:rPr>
                        <a:t>「おもい出してかこう」との関連）</a:t>
                      </a:r>
                      <a:endParaRPr kumimoji="1" lang="ja-JP" altLang="en-US" sz="7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・取り組んだことを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多様な方法で表現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できるようにする。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・自分の成長は、周囲の人々に支えられていることや内面的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な成長に気付き、２年生への願いや期待感などをもつこと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ができるようにする。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・一人一人の成長や取組の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過程を認め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ながら、友達の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成長へ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の気付き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、学級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全体の成長を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喜び合えるように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児童のつ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ぶやきや発言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を認めたり、広げ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たりする。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・文章に対する感想を伝え合い、自分の文章の内容や表現の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よいと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ころを見付ける。（国語科の「１年かんをふりかえ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ろう」との関連）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5299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環境作り</a:t>
                      </a:r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0D7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・教職員に学習のねらいや活動内容を周知し、1年生が親しみ・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興味・関心をも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てるような関わりの協力を依頼する。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園での生活や経験を聞き取り、始業前にも自由に使える道具や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くつろげるスペース、各教科に関連する教材等を準備する。　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・自分でできた気持ちがもてるように学校探検や当番活動などの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場面で視覚支援を取り入れる。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年度末に自らの成長に気付くことができるように、学習の足跡</a:t>
                      </a:r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をポートフォリオや写真等で残しておく。（通年）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・園の「水遊び」の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環境を聞き取り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経験に合わせ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  て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材料、素材などの教材との出会わせ方を工夫する。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自ら思考したり試したりできるように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、道具・材　　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料の数や量、置き方を工夫する。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季節ごとの生き物や季節の遊び等、追究したい気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持ちを引き出すように関連する図書等を教室に置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き、季節の変化への気付きを促す。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（通年）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・自由に思いを伝え合う場や雰囲気をつくり、言葉</a:t>
                      </a:r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など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で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伝える喜びを感じられる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ようにする。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・自ら活動できるように、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自由に使える材料や道具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を種類ごとに分類し、使いやすい場所に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準備したり、収集した物を分類して保管できるスペースを準備したりし、様々な素材の特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徴に気付くようにする。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・友達と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共通の目標に向かって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学習を進めることができるように、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単元のゴールまでの授業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の流れを話し合い、それらを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可視化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することで、自ら確認しながら学習や活動に向かえる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ようにしておく。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・友達との共通点・相違点、自分自身のよさに気付けるよう、子供同士がよりつながるよう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に、学習や活動では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適切に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グループ活動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を取り入れる。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・冬ならではの遊びの経験が発揮できるように、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自由に使え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る材料や道具を種類ごとに分類し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使いやすい場所に準備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・これまでの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学習や生活の足跡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の掲示物を意識して、自ら自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身の成長を振り返ることができるよう、ICTを活用するな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ど、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掲示の仕方を工夫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sz="700">
                        <a:latin typeface="HG丸ｺﾞｼｯｸM-PRO"/>
                        <a:ea typeface="HG丸ｺﾞｼｯｸM-PRO"/>
                      </a:endParaRPr>
                    </a:p>
                    <a:p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19600"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家庭</a:t>
                      </a:r>
                      <a:endParaRPr kumimoji="1" lang="ja-JP" altLang="en-US" sz="800" b="1" dirty="0"/>
                    </a:p>
                    <a:p>
                      <a:r>
                        <a:rPr kumimoji="1" lang="ja-JP" altLang="en-US" sz="800" b="1" dirty="0"/>
                        <a:t>地域との</a:t>
                      </a:r>
                      <a:endParaRPr kumimoji="1" lang="ja-JP" altLang="en-US" sz="700" b="1" dirty="0"/>
                    </a:p>
                    <a:p>
                      <a:r>
                        <a:rPr kumimoji="1" lang="ja-JP" altLang="en-US" sz="800" b="1" dirty="0"/>
                        <a:t>連携</a:t>
                      </a:r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92E1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めざす子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供の姿と共にスタカリ期の学校生活や授業について大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切にしていることを、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通信や保護者説明会等で伝える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・児童が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主体的に物事に関わろうとする姿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や経験し</a:t>
                      </a:r>
                      <a:endParaRPr kumimoji="1" lang="ja-JP" altLang="en-US" sz="800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ていることを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家庭や地域に発信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し、児童の成長を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温かく見守っていけるようにする。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ＭＳ ゴシック"/>
                        <a:ea typeface="ＭＳ ゴシック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・生活科の「家庭生活に関わる活動」の目的や内容について、児童自ら、自分の役割を家庭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の中で積極的に果たしたり、規則正しく健康に気を付けて生活したりできるように、家庭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に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協力を呼びかける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とともに、ICTなどを活用して活動の様子を記録する。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・生活科「自分自身の生活や成長を振り返る活動」の目的や</a:t>
                      </a:r>
                      <a:endParaRPr kumimoji="1" lang="ja-JP" altLang="en-US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内容について、児童が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自分の成長を実感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できるように、</a:t>
                      </a:r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家　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 b="1">
                          <a:latin typeface="HG丸ｺﾞｼｯｸM-PRO"/>
                          <a:ea typeface="HG丸ｺﾞｼｯｸM-PRO"/>
                        </a:rPr>
                        <a:t>　庭でも成長を一緒に喜ぶことができるような投げかけ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をす</a:t>
                      </a:r>
                      <a:endParaRPr lang="ja-JP" altLang="en-US" sz="700" b="1">
                        <a:latin typeface="HG丸ｺﾞｼｯｸM-PRO"/>
                        <a:ea typeface="HG丸ｺﾞｼｯｸM-PRO"/>
                      </a:endParaRPr>
                    </a:p>
                    <a:p>
                      <a:pPr algn="l"/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　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る。</a:t>
                      </a:r>
                      <a:r>
                        <a:rPr lang="ja-JP" altLang="en-US" sz="700">
                          <a:latin typeface="HG丸ｺﾞｼｯｸM-PRO"/>
                          <a:ea typeface="HG丸ｺﾞｼｯｸM-PRO"/>
                        </a:rPr>
                        <a:t> </a:t>
                      </a:r>
                      <a:endParaRPr lang="ja-JP" altLang="en-US" sz="700">
                        <a:latin typeface="HG丸ｺﾞｼｯｸM-PRO"/>
                        <a:ea typeface="HG丸ｺﾞｼｯｸM-PR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4659">
                <a:tc rowSpan="2">
                  <a:txBody>
                    <a:bodyPr/>
                    <a:lstStyle/>
                    <a:p>
                      <a:r>
                        <a:rPr kumimoji="1" lang="ja-JP" altLang="en-US" sz="800" b="1" dirty="0"/>
                        <a:t>行事等</a:t>
                      </a:r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/>
                        <a:t>子供</a:t>
                      </a:r>
                      <a:endParaRPr kumimoji="1" lang="ja-JP" altLang="en-US" b="1" dirty="0"/>
                    </a:p>
                  </a:txBody>
                  <a:tcPr marL="91440" marR="91440" marT="45720" marB="45720" vert="horz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50000"/>
                      </a:srgb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l"/>
                      <a:r>
                        <a:rPr lang="ja-JP" altLang="en-US" sz="900"/>
                        <a:t>○入学式</a:t>
                      </a:r>
                      <a:r>
                        <a:rPr lang="ja-JP" altLang="en-US" sz="800"/>
                        <a:t>　　　　　　　　　　　　　　　　　　　　　　　　　　　　　　　　　　　　　　　　　　　　　　　　</a:t>
                      </a:r>
                      <a:r>
                        <a:rPr lang="ja-JP" altLang="en-US" sz="900"/>
                        <a:t>　　　　　　　　　　　　　　○交流会　　　　　　○交流会　　　　　　　　○一日入学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7527">
                <a:tc vMerge="1">
                  <a:txBody>
                    <a:bodyPr/>
                    <a:lstStyle/>
                    <a:p>
                      <a:endParaRPr kumimoji="1" lang="ja-JP" altLang="en-US" sz="800" b="1" dirty="0"/>
                    </a:p>
                  </a:txBody>
                  <a:tcPr marL="91440" marR="91440" marT="45720" marB="45720" vert="wordArtVertRtl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先生</a:t>
                      </a:r>
                      <a:endParaRPr kumimoji="1" lang="ja-JP" altLang="en-US" sz="800" b="1" dirty="0"/>
                    </a:p>
                  </a:txBody>
                  <a:tcPr marL="91440" marR="91440" marT="45720" marB="45720" vert="horz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>
                        <a:alpha val="50000"/>
                      </a:srgb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l"/>
                      <a:r>
                        <a:rPr lang="ja-JP" altLang="en-US" sz="900"/>
                        <a:t>○参観日　　　　　　　　○引継ぎ連絡会</a:t>
                      </a:r>
                      <a:r>
                        <a:rPr lang="ja-JP" altLang="en-US" sz="900"/>
                        <a:t> 　　　　　　　　　　　　　</a:t>
                      </a:r>
                      <a:r>
                        <a:rPr lang="ja-JP" altLang="en-US" sz="900"/>
                        <a:t>○交流会の打ち合わせ　　　○園内研修・校内研修への参加（年間を通して）　　　　　　　　　　　　○交流会の振り返り　　　　　○引継ぎ会</a:t>
                      </a:r>
                      <a:r>
                        <a:rPr lang="ja-JP" altLang="en-US" sz="900"/>
                        <a:t> </a:t>
                      </a:r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46" name="四角形 57"/>
          <p:cNvSpPr/>
          <p:nvPr/>
        </p:nvSpPr>
        <p:spPr>
          <a:xfrm>
            <a:off x="4995646" y="90504"/>
            <a:ext cx="7734283" cy="69859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l"/>
            <a:endParaRPr lang="ja-JP" altLang="en-US" sz="800" b="1">
              <a:solidFill>
                <a:schemeClr val="tx1"/>
              </a:solidFill>
            </a:endParaRPr>
          </a:p>
          <a:p>
            <a:pPr algn="l"/>
            <a:r>
              <a:rPr lang="ja-JP" altLang="en-US" sz="1100" b="1">
                <a:solidFill>
                  <a:schemeClr val="tx1"/>
                </a:solidFill>
              </a:rPr>
              <a:t>春野東小学校区　めざす子供像</a:t>
            </a:r>
            <a:endParaRPr lang="ja-JP" altLang="en-US" b="1">
              <a:solidFill>
                <a:schemeClr val="tx1"/>
              </a:solidFill>
            </a:endParaRPr>
          </a:p>
          <a:p>
            <a:pPr algn="l"/>
            <a:r>
              <a:rPr lang="ja-JP" altLang="en-US" sz="1100" b="1">
                <a:solidFill>
                  <a:schemeClr val="tx1"/>
                </a:solidFill>
              </a:rPr>
              <a:t>「主体的にチャレンジし、学びを将来につなぐことができる子ども」～学びの芽生え・学力向上に向けて～</a:t>
            </a:r>
            <a:endParaRPr lang="ja-JP" altLang="en-US" sz="1200" b="1">
              <a:solidFill>
                <a:schemeClr val="tx1"/>
              </a:solidFill>
            </a:endParaRPr>
          </a:p>
          <a:p>
            <a:pPr algn="l"/>
            <a:r>
              <a:rPr lang="ja-JP" altLang="en-US" sz="1200" b="1">
                <a:solidFill>
                  <a:schemeClr val="tx1"/>
                </a:solidFill>
              </a:rPr>
              <a:t>　</a:t>
            </a:r>
            <a:endParaRPr lang="ja-JP" altLang="en-US" sz="1200" b="1">
              <a:solidFill>
                <a:schemeClr val="tx1"/>
              </a:solidFill>
            </a:endParaRPr>
          </a:p>
          <a:p>
            <a:pPr algn="ctr"/>
            <a:endParaRPr lang="ja-JP" altLang="en-US" sz="1200">
              <a:solidFill>
                <a:schemeClr val="tx1"/>
              </a:solidFill>
            </a:endParaRPr>
          </a:p>
        </p:txBody>
      </p:sp>
      <p:sp>
        <p:nvSpPr>
          <p:cNvPr id="1147" name="四角形 58"/>
          <p:cNvSpPr/>
          <p:nvPr/>
        </p:nvSpPr>
        <p:spPr>
          <a:xfrm>
            <a:off x="10203087" y="482545"/>
            <a:ext cx="1446161" cy="224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1200">
                <a:solidFill>
                  <a:schemeClr val="tx1"/>
                </a:solidFill>
              </a:rPr>
              <a:t>D)郷土愛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48" name="四角形 59"/>
          <p:cNvSpPr/>
          <p:nvPr/>
        </p:nvSpPr>
        <p:spPr>
          <a:xfrm>
            <a:off x="5091307" y="482545"/>
            <a:ext cx="1446161" cy="2243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1200">
                <a:solidFill>
                  <a:schemeClr val="tx1"/>
                </a:solidFill>
              </a:rPr>
              <a:t>A)チャレンジ精神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49" name="四角形 60"/>
          <p:cNvSpPr/>
          <p:nvPr/>
        </p:nvSpPr>
        <p:spPr>
          <a:xfrm>
            <a:off x="6632556" y="482545"/>
            <a:ext cx="1446161" cy="224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1200">
                <a:solidFill>
                  <a:schemeClr val="tx1"/>
                </a:solidFill>
              </a:rPr>
              <a:t>B)自尊・他尊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50" name="四角形 61"/>
          <p:cNvSpPr/>
          <p:nvPr/>
        </p:nvSpPr>
        <p:spPr>
          <a:xfrm>
            <a:off x="8164160" y="478000"/>
            <a:ext cx="1996254" cy="228857"/>
          </a:xfrm>
          <a:prstGeom prst="rect">
            <a:avLst/>
          </a:prstGeom>
          <a:solidFill>
            <a:srgbClr val="A1FFA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r>
              <a:rPr lang="ja-JP" altLang="en-US" sz="1200">
                <a:solidFill>
                  <a:schemeClr val="tx1"/>
                </a:solidFill>
              </a:rPr>
              <a:t>C)コミュニケーション力</a:t>
            </a: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51" name="オブジェクト 62"/>
          <p:cNvSpPr/>
          <p:nvPr/>
        </p:nvSpPr>
        <p:spPr>
          <a:xfrm>
            <a:off x="649494" y="482175"/>
            <a:ext cx="3405391" cy="310765"/>
          </a:xfrm>
          <a:prstGeom prst="rect">
            <a:avLst/>
          </a:prstGeom>
          <a:ln w="3175" cap="flat" cmpd="sng" algn="ctr">
            <a:solidFill>
              <a:schemeClr val="accent2"/>
            </a:solidFill>
            <a:prstDash val="sysDash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1"/>
          </a:effectRef>
          <a:fontRef idx="none">
            <a:schemeClr val="dk1"/>
          </a:fontRef>
        </p:style>
        <p:txBody>
          <a:bodyPr vertOverflow="overflow" horzOverflow="overflow" wrap="square" lIns="0" tIns="0" rIns="0" bIns="0" anchor="ctr"/>
          <a:lstStyle/>
          <a:p>
            <a:pPr algn="ctr"/>
            <a:r>
              <a:rPr sz="1000">
                <a:latin typeface="HG丸ｺﾞｼｯｸM-PRO"/>
                <a:ea typeface="HG丸ｺﾞｼｯｸM-PRO"/>
              </a:rPr>
              <a:t>めざす子供像の実現に向けた共通して取り組みたい指導</a:t>
            </a:r>
          </a:p>
        </p:txBody>
      </p:sp>
      <p:sp>
        <p:nvSpPr>
          <p:cNvPr id="1152" name="四角形 63"/>
          <p:cNvSpPr/>
          <p:nvPr/>
        </p:nvSpPr>
        <p:spPr>
          <a:xfrm>
            <a:off x="331055" y="93205"/>
            <a:ext cx="4554022" cy="38226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l"/>
            <a:r>
              <a:rPr lang="ja-JP" altLang="en-US" b="1">
                <a:solidFill>
                  <a:schemeClr val="tx1"/>
                </a:solidFill>
              </a:rPr>
              <a:t>Ｒ.６ 架け橋期のカリキュラム（小学校）</a:t>
            </a:r>
            <a:endParaRPr lang="ja-JP" altLang="en-US" b="1">
              <a:solidFill>
                <a:schemeClr val="tx1"/>
              </a:solidFill>
            </a:endParaRPr>
          </a:p>
        </p:txBody>
      </p:sp>
      <p:sp>
        <p:nvSpPr>
          <p:cNvPr id="1153" name="オブジェクト 69"/>
          <p:cNvSpPr/>
          <p:nvPr/>
        </p:nvSpPr>
        <p:spPr>
          <a:xfrm>
            <a:off x="1141765" y="4734428"/>
            <a:ext cx="2541486" cy="1361684"/>
          </a:xfrm>
          <a:prstGeom prst="ellipse">
            <a:avLst/>
          </a:prstGeom>
          <a:gradFill rotWithShape="1">
            <a:gsLst>
              <a:gs pos="0">
                <a:srgbClr val="FFC000"/>
              </a:gs>
              <a:gs pos="78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1"/>
          </a:effectRef>
          <a:fontRef idx="none">
            <a:schemeClr val="dk1"/>
          </a:fontRef>
        </p:style>
        <p:txBody>
          <a:bodyPr vertOverflow="overflow" horzOverflow="overflow" wrap="square" anchor="ctr"/>
          <a:lstStyle/>
          <a:p>
            <a:pPr algn="ctr"/>
            <a:r>
              <a:rPr sz="900" b="1">
                <a:solidFill>
                  <a:srgbClr val="44546A"/>
                </a:solidFill>
                <a:latin typeface="HG丸ｺﾞｼｯｸM-PRO"/>
                <a:ea typeface="HG丸ｺﾞｼｯｸM-PRO"/>
              </a:rPr>
              <a:t>スタートカリキュラム</a:t>
            </a:r>
          </a:p>
        </p:txBody>
      </p:sp>
      <p:grpSp>
        <p:nvGrpSpPr>
          <p:cNvPr id="1154" name="オブジェクト 57"/>
          <p:cNvGrpSpPr/>
          <p:nvPr/>
        </p:nvGrpSpPr>
        <p:grpSpPr>
          <a:xfrm>
            <a:off x="4448315" y="4722767"/>
            <a:ext cx="7922358" cy="326612"/>
            <a:chOff x="980" y="368"/>
            <a:chExt cx="1364" cy="56"/>
          </a:xfrm>
        </p:grpSpPr>
        <p:sp>
          <p:nvSpPr>
            <p:cNvPr id="1155" name="オブジェクト 0"/>
            <p:cNvSpPr txBox="1"/>
            <p:nvPr/>
          </p:nvSpPr>
          <p:spPr>
            <a:xfrm>
              <a:off x="980" y="370"/>
              <a:ext cx="269" cy="54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pPr algn="ctr"/>
              <a:r>
                <a:rPr sz="800">
                  <a:latin typeface="HG丸ｺﾞｼｯｸM-PRO"/>
                  <a:ea typeface="HG丸ｺﾞｼｯｸM-PRO"/>
                </a:rPr>
                <a:t>なつがやってきた</a:t>
              </a:r>
            </a:p>
            <a:p>
              <a:pPr algn="ctr"/>
              <a:r>
                <a:rPr sz="600">
                  <a:latin typeface="HG丸ｺﾞｼｯｸM-PRO"/>
                  <a:ea typeface="HG丸ｺﾞｼｯｸM-PRO"/>
                </a:rPr>
                <a:t>（生活・国語・算数・図画工作・体育</a:t>
              </a:r>
              <a:r>
                <a:rPr sz="600">
                  <a:latin typeface="HG丸ｺﾞｼｯｸM-PRO"/>
                  <a:ea typeface="HG丸ｺﾞｼｯｸM-PRO"/>
                </a:rPr>
                <a:t>）</a:t>
              </a:r>
            </a:p>
          </p:txBody>
        </p:sp>
        <p:sp>
          <p:nvSpPr>
            <p:cNvPr id="1156" name="オブジェクト 0"/>
            <p:cNvSpPr txBox="1"/>
            <p:nvPr/>
          </p:nvSpPr>
          <p:spPr>
            <a:xfrm>
              <a:off x="1297" y="372"/>
              <a:ext cx="207" cy="50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800">
                  <a:solidFill>
                    <a:srgbClr val="000000"/>
                  </a:solidFill>
                  <a:latin typeface="HG丸ｺﾞｼｯｸM-PRO"/>
                  <a:ea typeface="HG丸ｺﾞｼｯｸM-PRO"/>
                </a:rPr>
                <a:t>いきものとなかよし</a:t>
              </a:r>
            </a:p>
            <a:p>
              <a:pPr indent="158"/>
              <a:r>
                <a:rPr sz="600">
                  <a:latin typeface="HG丸ｺﾞｼｯｸM-PRO"/>
                  <a:ea typeface="HG丸ｺﾞｼｯｸM-PRO"/>
                </a:rPr>
                <a:t>（生活・国語・算数・道徳</a:t>
              </a:r>
              <a:r>
                <a:rPr sz="600">
                  <a:latin typeface="HG丸ｺﾞｼｯｸM-PRO"/>
                  <a:ea typeface="HG丸ｺﾞｼｯｸM-PRO"/>
                </a:rPr>
                <a:t>）</a:t>
              </a:r>
            </a:p>
          </p:txBody>
        </p:sp>
        <p:sp>
          <p:nvSpPr>
            <p:cNvPr id="1157" name="オブジェクト 0"/>
            <p:cNvSpPr txBox="1"/>
            <p:nvPr/>
          </p:nvSpPr>
          <p:spPr>
            <a:xfrm>
              <a:off x="1579" y="370"/>
              <a:ext cx="317" cy="51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800">
                  <a:latin typeface="HG丸ｺﾞｼｯｸM-PRO"/>
                  <a:ea typeface="HG丸ｺﾞｼｯｸM-PRO"/>
                </a:rPr>
                <a:t>たのしいあきいっぱい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（生活・国語・算数・図画工作・音楽・道徳</a:t>
              </a:r>
              <a:r>
                <a:rPr sz="600">
                  <a:latin typeface="HG丸ｺﾞｼｯｸM-PRO"/>
                  <a:ea typeface="HG丸ｺﾞｼｯｸM-PRO"/>
                </a:rPr>
                <a:t>）</a:t>
              </a:r>
            </a:p>
          </p:txBody>
        </p:sp>
        <p:sp>
          <p:nvSpPr>
            <p:cNvPr id="1158" name="オブジェクト 0"/>
            <p:cNvSpPr txBox="1"/>
            <p:nvPr/>
          </p:nvSpPr>
          <p:spPr>
            <a:xfrm>
              <a:off x="1962" y="371"/>
              <a:ext cx="171" cy="51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800">
                  <a:latin typeface="HG丸ｺﾞｼｯｸM-PRO"/>
                  <a:ea typeface="HG丸ｺﾞｼｯｸM-PRO"/>
                </a:rPr>
                <a:t>ふゆをたのしもう</a:t>
              </a:r>
            </a:p>
            <a:p>
              <a:pPr indent="158"/>
              <a:r>
                <a:rPr sz="600">
                  <a:latin typeface="HG丸ｺﾞｼｯｸM-PRO"/>
                  <a:ea typeface="HG丸ｺﾞｼｯｸM-PRO"/>
                </a:rPr>
                <a:t>（生活・国語・体育</a:t>
              </a:r>
              <a:r>
                <a:rPr sz="600">
                  <a:latin typeface="HG丸ｺﾞｼｯｸM-PRO"/>
                  <a:ea typeface="HG丸ｺﾞｼｯｸM-PRO"/>
                </a:rPr>
                <a:t>）</a:t>
              </a:r>
            </a:p>
          </p:txBody>
        </p:sp>
        <p:sp>
          <p:nvSpPr>
            <p:cNvPr id="1159" name="オブジェクト 0"/>
            <p:cNvSpPr txBox="1"/>
            <p:nvPr/>
          </p:nvSpPr>
          <p:spPr>
            <a:xfrm>
              <a:off x="2174" y="368"/>
              <a:ext cx="170" cy="51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800">
                  <a:latin typeface="HG丸ｺﾞｼｯｸM-PRO"/>
                  <a:ea typeface="HG丸ｺﾞｼｯｸM-PRO"/>
                </a:rPr>
                <a:t>もうすぐ２年生</a:t>
              </a:r>
            </a:p>
            <a:p>
              <a:pPr indent="158"/>
              <a:r>
                <a:rPr sz="600">
                  <a:latin typeface="HG丸ｺﾞｼｯｸM-PRO"/>
                  <a:ea typeface="HG丸ｺﾞｼｯｸM-PRO"/>
                </a:rPr>
                <a:t>（生活・国語・音楽</a:t>
              </a:r>
              <a:r>
                <a:rPr sz="600">
                  <a:latin typeface="HG丸ｺﾞｼｯｸM-PRO"/>
                  <a:ea typeface="HG丸ｺﾞｼｯｸM-PRO"/>
                </a:rPr>
                <a:t>）</a:t>
              </a:r>
            </a:p>
          </p:txBody>
        </p:sp>
      </p:grpSp>
      <p:sp>
        <p:nvSpPr>
          <p:cNvPr id="1160" name="オブジェクト 54"/>
          <p:cNvSpPr txBox="1"/>
          <p:nvPr/>
        </p:nvSpPr>
        <p:spPr>
          <a:xfrm>
            <a:off x="1101897" y="4719874"/>
            <a:ext cx="1051664" cy="300344"/>
          </a:xfrm>
          <a:prstGeom prst="rect">
            <a:avLst/>
          </a:prstGeom>
          <a:solidFill>
            <a:srgbClr val="FFFFFF"/>
          </a:solidFill>
          <a:ln w="6350" cmpd="sng">
            <a:solidFill>
              <a:srgbClr val="000000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overflow" horzOverflow="overflow" wrap="square" lIns="74295" tIns="8890" rIns="74295" bIns="8890"/>
          <a:lstStyle/>
          <a:p>
            <a:pPr algn="ctr"/>
            <a:r>
              <a:rPr sz="800">
                <a:latin typeface="HG丸ｺﾞｼｯｸM-PRO"/>
                <a:ea typeface="HG丸ｺﾞｼｯｸM-PRO"/>
              </a:rPr>
              <a:t>がっこう</a:t>
            </a:r>
            <a:r>
              <a:rPr sz="800">
                <a:latin typeface="HG丸ｺﾞｼｯｸM-PRO"/>
                <a:ea typeface="HG丸ｺﾞｼｯｸM-PRO"/>
              </a:rPr>
              <a:t>せいかつ</a:t>
            </a:r>
            <a:r>
              <a:rPr sz="800">
                <a:latin typeface="HG丸ｺﾞｼｯｸM-PRO"/>
                <a:ea typeface="HG丸ｺﾞｼｯｸM-PRO"/>
              </a:rPr>
              <a:t>すたあと</a:t>
            </a:r>
          </a:p>
        </p:txBody>
      </p:sp>
      <p:sp>
        <p:nvSpPr>
          <p:cNvPr id="1161" name="オブジェクト 56"/>
          <p:cNvSpPr txBox="1"/>
          <p:nvPr/>
        </p:nvSpPr>
        <p:spPr>
          <a:xfrm>
            <a:off x="2317259" y="4719874"/>
            <a:ext cx="1329707" cy="300344"/>
          </a:xfrm>
          <a:prstGeom prst="rect">
            <a:avLst/>
          </a:prstGeom>
          <a:solidFill>
            <a:srgbClr val="FFFFFF"/>
          </a:solidFill>
          <a:ln w="6350" cmpd="sng">
            <a:solidFill>
              <a:srgbClr val="000000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overflow" horzOverflow="overflow" wrap="square" lIns="74295" tIns="8890" rIns="74295" bIns="8890"/>
          <a:lstStyle/>
          <a:p>
            <a:pPr algn="ctr"/>
            <a:r>
              <a:rPr sz="800">
                <a:latin typeface="HG丸ｺﾞｼｯｸM-PRO"/>
                <a:ea typeface="HG丸ｺﾞｼｯｸM-PRO"/>
              </a:rPr>
              <a:t>きれいにさいてね</a:t>
            </a:r>
          </a:p>
          <a:p>
            <a:pPr algn="ctr"/>
            <a:r>
              <a:rPr sz="600">
                <a:latin typeface="HG丸ｺﾞｼｯｸM-PRO"/>
                <a:ea typeface="HG丸ｺﾞｼｯｸM-PRO"/>
              </a:rPr>
              <a:t>（生活・国語・算数・図画工作</a:t>
            </a:r>
            <a:r>
              <a:rPr sz="600">
                <a:latin typeface="HG丸ｺﾞｼｯｸM-PRO"/>
                <a:ea typeface="HG丸ｺﾞｼｯｸM-PRO"/>
              </a:rPr>
              <a:t>）</a:t>
            </a:r>
            <a:r>
              <a:rPr sz="800">
                <a:latin typeface="HG丸ｺﾞｼｯｸM-PRO"/>
                <a:ea typeface="HG丸ｺﾞｼｯｸM-PRO"/>
              </a:rPr>
              <a:t>　　　</a:t>
            </a:r>
          </a:p>
        </p:txBody>
      </p:sp>
      <p:sp>
        <p:nvSpPr>
          <p:cNvPr id="1162" name="オブジェクト 55"/>
          <p:cNvSpPr txBox="1"/>
          <p:nvPr/>
        </p:nvSpPr>
        <p:spPr>
          <a:xfrm>
            <a:off x="1101816" y="5049382"/>
            <a:ext cx="1975197" cy="291346"/>
          </a:xfrm>
          <a:prstGeom prst="rect">
            <a:avLst/>
          </a:prstGeom>
          <a:solidFill>
            <a:srgbClr val="FFFFFF"/>
          </a:solidFill>
          <a:ln w="6350" cmpd="sng">
            <a:solidFill>
              <a:srgbClr val="000000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overflow" horzOverflow="overflow" wrap="square" lIns="74295" tIns="8890" rIns="74295" bIns="8890"/>
          <a:lstStyle/>
          <a:p>
            <a:pPr algn="ctr"/>
            <a:r>
              <a:rPr sz="800" b="1">
                <a:latin typeface="HG丸ｺﾞｼｯｸM-PRO"/>
                <a:ea typeface="HG丸ｺﾞｼｯｸM-PRO"/>
              </a:rPr>
              <a:t>がっこうたんけん</a:t>
            </a:r>
          </a:p>
          <a:p>
            <a:r>
              <a:rPr sz="600">
                <a:latin typeface="HG丸ｺﾞｼｯｸM-PRO"/>
                <a:ea typeface="HG丸ｺﾞｼｯｸM-PRO"/>
              </a:rPr>
              <a:t>（生活・国語・算数・図画工作・特別活動・道徳</a:t>
            </a:r>
            <a:r>
              <a:rPr sz="600">
                <a:latin typeface="HG丸ｺﾞｼｯｸM-PRO"/>
                <a:ea typeface="HG丸ｺﾞｼｯｸM-PRO"/>
              </a:rPr>
              <a:t>）</a:t>
            </a:r>
          </a:p>
        </p:txBody>
      </p:sp>
      <p:sp>
        <p:nvSpPr>
          <p:cNvPr id="1163" name="オブジェクト 70"/>
          <p:cNvSpPr txBox="1"/>
          <p:nvPr/>
        </p:nvSpPr>
        <p:spPr>
          <a:xfrm>
            <a:off x="1084268" y="5510360"/>
            <a:ext cx="2736228" cy="16983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rgbClr val="000000"/>
          </a:effectRef>
          <a:fontRef idx="none">
            <a:schemeClr val="dk1"/>
          </a:fontRef>
        </p:style>
        <p:txBody>
          <a:bodyPr vertOverflow="overflow" horzOverflow="overflow" wrap="square" lIns="74295" tIns="8890" rIns="74295" bIns="8890"/>
          <a:lstStyle/>
          <a:p>
            <a:r>
              <a:rPr sz="800">
                <a:latin typeface="HG丸ｺﾞｼｯｸM-PRO"/>
                <a:ea typeface="HG丸ｺﾞｼｯｸM-PRO"/>
              </a:rPr>
              <a:t>国語・算数・生活</a:t>
            </a:r>
            <a:r>
              <a:rPr sz="800"/>
              <a:t>・</a:t>
            </a:r>
            <a:r>
              <a:rPr sz="800">
                <a:latin typeface="HG丸ｺﾞｼｯｸM-PRO"/>
                <a:ea typeface="HG丸ｺﾞｼｯｸM-PRO"/>
              </a:rPr>
              <a:t>音楽・体育・図工・道徳・特別活動</a:t>
            </a:r>
          </a:p>
        </p:txBody>
      </p:sp>
      <p:sp>
        <p:nvSpPr>
          <p:cNvPr id="1164" name="オブジェクト 71"/>
          <p:cNvSpPr txBox="1"/>
          <p:nvPr/>
        </p:nvSpPr>
        <p:spPr>
          <a:xfrm>
            <a:off x="1332786" y="5702286"/>
            <a:ext cx="1208775" cy="373029"/>
          </a:xfrm>
          <a:prstGeom prst="rect">
            <a:avLst/>
          </a:prstGeom>
          <a:solidFill>
            <a:srgbClr val="FFFFFF"/>
          </a:solidFill>
          <a:ln w="6350" cmpd="sng">
            <a:solidFill>
              <a:srgbClr val="000000"/>
            </a:solidFill>
            <a:prstDash val="sysDot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overflow" horzOverflow="overflow" wrap="square" lIns="74295" tIns="8890" rIns="74295" bIns="8890"/>
          <a:lstStyle/>
          <a:p>
            <a:r>
              <a:rPr sz="600">
                <a:latin typeface="HG丸ｺﾞｼｯｸM-PRO"/>
                <a:ea typeface="HG丸ｺﾞｼｯｸM-PRO"/>
              </a:rPr>
              <a:t>さあはじめよう</a:t>
            </a:r>
            <a:endParaRPr sz="1800"/>
          </a:p>
          <a:p>
            <a:r>
              <a:rPr sz="600">
                <a:latin typeface="HG丸ｺﾞｼｯｸM-PRO"/>
                <a:ea typeface="HG丸ｺﾞｼｯｸM-PRO"/>
              </a:rPr>
              <a:t>ひととつながることば</a:t>
            </a:r>
            <a:endParaRPr sz="1800"/>
          </a:p>
          <a:p>
            <a:r>
              <a:rPr sz="600">
                <a:latin typeface="HG丸ｺﾞｼｯｸM-PRO"/>
                <a:ea typeface="HG丸ｺﾞｼｯｸM-PRO"/>
              </a:rPr>
              <a:t>よろしくね</a:t>
            </a:r>
            <a:endParaRPr sz="1800"/>
          </a:p>
          <a:p>
            <a:r>
              <a:rPr sz="600">
                <a:latin typeface="HG丸ｺﾞｼｯｸM-PRO"/>
                <a:ea typeface="HG丸ｺﾞｼｯｸM-PRO"/>
              </a:rPr>
              <a:t>ほんがたくさん</a:t>
            </a:r>
            <a:r>
              <a:rPr sz="600">
                <a:latin typeface="HG丸ｺﾞｼｯｸM-PRO"/>
                <a:ea typeface="HG丸ｺﾞｼｯｸM-PRO"/>
              </a:rPr>
              <a:t>（国語）</a:t>
            </a:r>
            <a:endParaRPr sz="600">
              <a:latin typeface="HG丸ｺﾞｼｯｸM-PRO"/>
              <a:ea typeface="HG丸ｺﾞｼｯｸM-PRO"/>
            </a:endParaRPr>
          </a:p>
        </p:txBody>
      </p:sp>
      <p:sp>
        <p:nvSpPr>
          <p:cNvPr id="1165" name="オブジェクト 72"/>
          <p:cNvSpPr txBox="1"/>
          <p:nvPr/>
        </p:nvSpPr>
        <p:spPr>
          <a:xfrm>
            <a:off x="2608066" y="5707498"/>
            <a:ext cx="934542" cy="348615"/>
          </a:xfrm>
          <a:prstGeom prst="rect">
            <a:avLst/>
          </a:prstGeom>
          <a:solidFill>
            <a:srgbClr val="FFFFFF"/>
          </a:solidFill>
          <a:ln w="6350" cmpd="sng">
            <a:solidFill>
              <a:srgbClr val="000000"/>
            </a:solidFill>
            <a:prstDash val="sysDot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overflow" horzOverflow="overflow" wrap="square" lIns="74295" tIns="8890" rIns="74295" bIns="8890"/>
          <a:lstStyle/>
          <a:p>
            <a:r>
              <a:rPr sz="600">
                <a:latin typeface="HG丸ｺﾞｼｯｸM-PRO"/>
                <a:ea typeface="HG丸ｺﾞｼｯｸM-PRO"/>
              </a:rPr>
              <a:t>かきたいものなあに</a:t>
            </a:r>
            <a:endParaRPr sz="1800"/>
          </a:p>
          <a:p>
            <a:r>
              <a:rPr sz="600">
                <a:latin typeface="HG丸ｺﾞｼｯｸM-PRO"/>
                <a:ea typeface="HG丸ｺﾞｼｯｸM-PRO"/>
              </a:rPr>
              <a:t>ちょきちょきかざり</a:t>
            </a:r>
            <a:endParaRPr sz="1800"/>
          </a:p>
          <a:p>
            <a:pPr indent="480"/>
            <a:r>
              <a:rPr sz="600">
                <a:latin typeface="HG丸ｺﾞｼｯｸM-PRO"/>
                <a:ea typeface="HG丸ｺﾞｼｯｸM-PRO"/>
              </a:rPr>
              <a:t>（図画工作）</a:t>
            </a:r>
          </a:p>
        </p:txBody>
      </p:sp>
      <p:grpSp>
        <p:nvGrpSpPr>
          <p:cNvPr id="1166" name="オブジェクト 73"/>
          <p:cNvGrpSpPr/>
          <p:nvPr/>
        </p:nvGrpSpPr>
        <p:grpSpPr>
          <a:xfrm>
            <a:off x="3981334" y="5409155"/>
            <a:ext cx="1982267" cy="666160"/>
            <a:chOff x="857" y="450"/>
            <a:chExt cx="290" cy="123"/>
          </a:xfrm>
        </p:grpSpPr>
        <p:sp>
          <p:nvSpPr>
            <p:cNvPr id="1167" name="オブジェクト 0"/>
            <p:cNvSpPr txBox="1"/>
            <p:nvPr/>
          </p:nvSpPr>
          <p:spPr>
            <a:xfrm>
              <a:off x="857" y="450"/>
              <a:ext cx="280" cy="38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こんなことしたよ（みんなにはなそう）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みんなにはなそう（国語）</a:t>
              </a:r>
            </a:p>
          </p:txBody>
        </p:sp>
        <p:sp>
          <p:nvSpPr>
            <p:cNvPr id="1168" name="オブジェクト 0"/>
            <p:cNvSpPr txBox="1"/>
            <p:nvPr/>
          </p:nvSpPr>
          <p:spPr>
            <a:xfrm>
              <a:off x="857" y="491"/>
              <a:ext cx="290" cy="39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あわせていくつふえるといくつ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のこりはいくつちがいはいくつ（算数）</a:t>
              </a:r>
            </a:p>
          </p:txBody>
        </p:sp>
        <p:sp>
          <p:nvSpPr>
            <p:cNvPr id="1169" name="オブジェクト 0"/>
            <p:cNvSpPr txBox="1"/>
            <p:nvPr/>
          </p:nvSpPr>
          <p:spPr>
            <a:xfrm>
              <a:off x="996" y="534"/>
              <a:ext cx="137" cy="35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ぺったんころころ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（図画工作）</a:t>
              </a:r>
              <a:endParaRPr sz="600">
                <a:latin typeface="HG丸ｺﾞｼｯｸM-PRO"/>
                <a:ea typeface="HG丸ｺﾞｼｯｸM-PRO"/>
              </a:endParaRPr>
            </a:p>
          </p:txBody>
        </p:sp>
        <p:sp>
          <p:nvSpPr>
            <p:cNvPr id="1170" name="オブジェクト 0"/>
            <p:cNvSpPr txBox="1"/>
            <p:nvPr/>
          </p:nvSpPr>
          <p:spPr>
            <a:xfrm>
              <a:off x="857" y="534"/>
              <a:ext cx="134" cy="39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いきものランド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水あそび（体育）</a:t>
              </a:r>
            </a:p>
          </p:txBody>
        </p:sp>
      </p:grpSp>
      <p:grpSp>
        <p:nvGrpSpPr>
          <p:cNvPr id="1171" name="オブジェクト 73"/>
          <p:cNvGrpSpPr/>
          <p:nvPr/>
        </p:nvGrpSpPr>
        <p:grpSpPr>
          <a:xfrm>
            <a:off x="6176672" y="5206835"/>
            <a:ext cx="3870826" cy="881656"/>
            <a:chOff x="1270" y="405"/>
            <a:chExt cx="692" cy="177"/>
          </a:xfrm>
        </p:grpSpPr>
        <p:sp>
          <p:nvSpPr>
            <p:cNvPr id="1172" name="オブジェクト 0"/>
            <p:cNvSpPr txBox="1"/>
            <p:nvPr/>
          </p:nvSpPr>
          <p:spPr>
            <a:xfrm>
              <a:off x="1298" y="405"/>
              <a:ext cx="439" cy="34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800">
                  <a:solidFill>
                    <a:srgbClr val="000000"/>
                  </a:solidFill>
                  <a:latin typeface="HG丸ｺﾞｼｯｸM-PRO"/>
                  <a:ea typeface="HG丸ｺﾞｼｯｸM-PRO"/>
                </a:rPr>
                <a:t>鉄棒遊び・</a:t>
              </a:r>
              <a:r>
                <a:rPr sz="800">
                  <a:latin typeface="HG丸ｺﾞｼｯｸM-PRO"/>
                  <a:ea typeface="HG丸ｺﾞｼｯｸM-PRO"/>
                </a:rPr>
                <a:t>かけっこ・リレーあそび等（体育）</a:t>
              </a:r>
            </a:p>
          </p:txBody>
        </p:sp>
        <p:sp>
          <p:nvSpPr>
            <p:cNvPr id="1173" name="オブジェクト 0"/>
            <p:cNvSpPr txBox="1"/>
            <p:nvPr/>
          </p:nvSpPr>
          <p:spPr>
            <a:xfrm>
              <a:off x="1278" y="516"/>
              <a:ext cx="220" cy="37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わかりやすくせいりしよう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10</a:t>
              </a:r>
              <a:r>
                <a:rPr sz="600">
                  <a:latin typeface="HG丸ｺﾞｼｯｸM-PRO"/>
                  <a:ea typeface="HG丸ｺﾞｼｯｸM-PRO"/>
                </a:rPr>
                <a:t>よりおおきいかず（算数）</a:t>
              </a:r>
            </a:p>
          </p:txBody>
        </p:sp>
        <p:sp>
          <p:nvSpPr>
            <p:cNvPr id="1174" name="オブジェクト 0"/>
            <p:cNvSpPr txBox="1"/>
            <p:nvPr/>
          </p:nvSpPr>
          <p:spPr>
            <a:xfrm>
              <a:off x="1270" y="466"/>
              <a:ext cx="184" cy="44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はなしたいなききたいな（国語）</a:t>
              </a:r>
            </a:p>
          </p:txBody>
        </p:sp>
        <p:sp>
          <p:nvSpPr>
            <p:cNvPr id="1175" name="オブジェクト 0"/>
            <p:cNvSpPr txBox="1"/>
            <p:nvPr/>
          </p:nvSpPr>
          <p:spPr>
            <a:xfrm>
              <a:off x="1459" y="448"/>
              <a:ext cx="190" cy="39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ほんはともだち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はっけんしたよ（国語）</a:t>
              </a:r>
            </a:p>
          </p:txBody>
        </p:sp>
        <p:sp>
          <p:nvSpPr>
            <p:cNvPr id="1176" name="オブジェクト 0"/>
            <p:cNvSpPr txBox="1"/>
            <p:nvPr/>
          </p:nvSpPr>
          <p:spPr>
            <a:xfrm>
              <a:off x="1481" y="495"/>
              <a:ext cx="178" cy="22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どちらがおおい（算数）</a:t>
              </a:r>
            </a:p>
          </p:txBody>
        </p:sp>
        <p:sp>
          <p:nvSpPr>
            <p:cNvPr id="1177" name="オブジェクト 0"/>
            <p:cNvSpPr txBox="1"/>
            <p:nvPr/>
          </p:nvSpPr>
          <p:spPr>
            <a:xfrm>
              <a:off x="1422" y="561"/>
              <a:ext cx="266" cy="21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どんなあいさつをしますか（道徳）</a:t>
              </a:r>
            </a:p>
          </p:txBody>
        </p:sp>
        <p:sp>
          <p:nvSpPr>
            <p:cNvPr id="1178" name="オブジェクト 0"/>
            <p:cNvSpPr txBox="1"/>
            <p:nvPr/>
          </p:nvSpPr>
          <p:spPr>
            <a:xfrm>
              <a:off x="1668" y="463"/>
              <a:ext cx="244" cy="40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かざってなにいれよう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はこでつくったよ（図画工作）</a:t>
              </a:r>
            </a:p>
          </p:txBody>
        </p:sp>
        <p:sp>
          <p:nvSpPr>
            <p:cNvPr id="1179" name="オブジェクト 0"/>
            <p:cNvSpPr txBox="1"/>
            <p:nvPr/>
          </p:nvSpPr>
          <p:spPr>
            <a:xfrm>
              <a:off x="1529" y="524"/>
              <a:ext cx="219" cy="22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いいおとみつけて（音楽）</a:t>
              </a:r>
            </a:p>
          </p:txBody>
        </p:sp>
        <p:sp>
          <p:nvSpPr>
            <p:cNvPr id="1180" name="オブジェクト 0"/>
            <p:cNvSpPr txBox="1"/>
            <p:nvPr/>
          </p:nvSpPr>
          <p:spPr>
            <a:xfrm>
              <a:off x="1743" y="433"/>
              <a:ext cx="213" cy="25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おもい出してかこう（国語）</a:t>
              </a:r>
            </a:p>
          </p:txBody>
        </p:sp>
        <p:sp>
          <p:nvSpPr>
            <p:cNvPr id="1181" name="オブジェクト 0"/>
            <p:cNvSpPr txBox="1"/>
            <p:nvPr/>
          </p:nvSpPr>
          <p:spPr>
            <a:xfrm>
              <a:off x="1780" y="514"/>
              <a:ext cx="182" cy="20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かたちあそび（算数）</a:t>
              </a:r>
            </a:p>
          </p:txBody>
        </p:sp>
        <p:sp>
          <p:nvSpPr>
            <p:cNvPr id="1182" name="オブジェクト 0"/>
            <p:cNvSpPr txBox="1"/>
            <p:nvPr/>
          </p:nvSpPr>
          <p:spPr>
            <a:xfrm>
              <a:off x="1701" y="553"/>
              <a:ext cx="244" cy="20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わたしがおねえさんよ（道徳）</a:t>
              </a:r>
            </a:p>
          </p:txBody>
        </p:sp>
      </p:grpSp>
      <p:grpSp>
        <p:nvGrpSpPr>
          <p:cNvPr id="1183" name="オブジェクト 85"/>
          <p:cNvGrpSpPr/>
          <p:nvPr/>
        </p:nvGrpSpPr>
        <p:grpSpPr>
          <a:xfrm>
            <a:off x="10192534" y="5503272"/>
            <a:ext cx="2368444" cy="570231"/>
            <a:chOff x="2013" y="482"/>
            <a:chExt cx="407" cy="98"/>
          </a:xfrm>
        </p:grpSpPr>
        <p:sp>
          <p:nvSpPr>
            <p:cNvPr id="1184" name="オブジェクト 0"/>
            <p:cNvSpPr txBox="1"/>
            <p:nvPr/>
          </p:nvSpPr>
          <p:spPr>
            <a:xfrm>
              <a:off x="2166" y="482"/>
              <a:ext cx="254" cy="37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小学校のことを紹介しよう</a:t>
              </a:r>
            </a:p>
            <a:p>
              <a:r>
                <a:rPr sz="600">
                  <a:latin typeface="HG丸ｺﾞｼｯｸM-PRO"/>
                  <a:ea typeface="HG丸ｺﾞｼｯｸM-PRO"/>
                </a:rPr>
                <a:t>1</a:t>
              </a:r>
              <a:r>
                <a:rPr sz="600">
                  <a:latin typeface="HG丸ｺﾞｼｯｸM-PRO"/>
                  <a:ea typeface="HG丸ｺﾞｼｯｸM-PRO"/>
                </a:rPr>
                <a:t>年かんをふりかえろう（国語）</a:t>
              </a:r>
            </a:p>
          </p:txBody>
        </p:sp>
        <p:sp>
          <p:nvSpPr>
            <p:cNvPr id="1185" name="オブジェクト 0"/>
            <p:cNvSpPr txBox="1"/>
            <p:nvPr/>
          </p:nvSpPr>
          <p:spPr>
            <a:xfrm>
              <a:off x="2013" y="527"/>
              <a:ext cx="205" cy="21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みんなで合わせて（音楽）</a:t>
              </a:r>
            </a:p>
          </p:txBody>
        </p:sp>
        <p:sp>
          <p:nvSpPr>
            <p:cNvPr id="1186" name="オブジェクト 0"/>
            <p:cNvSpPr txBox="1"/>
            <p:nvPr/>
          </p:nvSpPr>
          <p:spPr>
            <a:xfrm>
              <a:off x="2019" y="555"/>
              <a:ext cx="294" cy="25"/>
            </a:xfrm>
            <a:prstGeom prst="rect">
              <a:avLst/>
            </a:prstGeom>
            <a:solidFill>
              <a:srgbClr val="FFFFFF"/>
            </a:solidFill>
            <a:ln w="6350" cmpd="sng">
              <a:solidFill>
                <a:srgbClr val="000000"/>
              </a:solidFill>
              <a:prstDash val="sysDot"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r>
                <a:rPr sz="600">
                  <a:latin typeface="HG丸ｺﾞｼｯｸM-PRO"/>
                  <a:ea typeface="HG丸ｺﾞｼｯｸM-PRO"/>
                </a:rPr>
                <a:t>いろんなうごきのうんどうあそび</a:t>
              </a:r>
              <a:r>
                <a:rPr sz="600">
                  <a:latin typeface="HG丸ｺﾞｼｯｸM-PRO"/>
                  <a:ea typeface="HG丸ｺﾞｼｯｸM-PRO"/>
                </a:rPr>
                <a:t>（体育）</a:t>
              </a:r>
            </a:p>
          </p:txBody>
        </p:sp>
      </p:grpSp>
      <p:sp>
        <p:nvSpPr>
          <p:cNvPr id="1187" name="テキスト 92"/>
          <p:cNvSpPr txBox="1"/>
          <p:nvPr/>
        </p:nvSpPr>
        <p:spPr>
          <a:xfrm>
            <a:off x="138759" y="834015"/>
            <a:ext cx="195296" cy="8695732"/>
          </a:xfrm>
          <a:prstGeom prst="rect">
            <a:avLst/>
          </a:prstGeom>
          <a:solidFill>
            <a:schemeClr val="bg2"/>
          </a:solidFill>
          <a:ln w="19050">
            <a:solidFill>
              <a:schemeClr val="bg1">
                <a:lumMod val="50000"/>
              </a:schemeClr>
            </a:solidFill>
          </a:ln>
        </p:spPr>
        <p:txBody>
          <a:bodyPr vert="eaVert" wrap="square" lIns="36000" rIns="108000">
            <a:spAutoFit/>
          </a:bodyPr>
          <a:p>
            <a:pPr algn="ctr">
              <a:lnSpc>
                <a:spcPts val="400"/>
              </a:lnSpc>
              <a:spcBef>
                <a:spcPts val="0"/>
              </a:spcBef>
              <a:spcAft>
                <a:spcPts val="0"/>
              </a:spcAft>
              <a:defRPr lang="ja-JP" altLang="en-US"/>
            </a:pPr>
            <a:r>
              <a:rPr lang="ja-JP" altLang="en-US" sz="900" b="1" spc="600">
                <a:latin typeface="メイリオ"/>
                <a:ea typeface="メイリオ"/>
              </a:rPr>
              <a:t>小　　学　　</a:t>
            </a:r>
            <a:r>
              <a:rPr lang="ja-JP" altLang="en-US" sz="900" b="1" spc="600">
                <a:latin typeface="メイリオ"/>
                <a:ea typeface="メイリオ"/>
              </a:rPr>
              <a:t>校</a:t>
            </a:r>
            <a:endParaRPr lang="ja-JP" altLang="en-US" sz="800" b="1" spc="600">
              <a:latin typeface="メイリオ"/>
              <a:ea typeface="メイリオ"/>
            </a:endParaRPr>
          </a:p>
        </p:txBody>
      </p:sp>
      <p:sp>
        <p:nvSpPr>
          <p:cNvPr id="1188" name="四角形 96"/>
          <p:cNvSpPr/>
          <p:nvPr/>
        </p:nvSpPr>
        <p:spPr>
          <a:xfrm>
            <a:off x="4946645" y="1945051"/>
            <a:ext cx="1590823" cy="396917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miter lim="800000"/>
          </a:ln>
          <a:effectLst>
            <a:glow rad="228600">
              <a:schemeClr val="accent4">
                <a:alpha val="40000"/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 b="1">
                <a:solidFill>
                  <a:schemeClr val="tx1"/>
                </a:solidFill>
              </a:rPr>
              <a:t>自分の成長に気付き</a:t>
            </a:r>
            <a:endParaRPr lang="ja-JP" altLang="en-US" sz="1600" b="1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200" b="1">
                <a:solidFill>
                  <a:schemeClr val="tx1"/>
                </a:solidFill>
              </a:rPr>
              <a:t>新しい目標に向かう</a:t>
            </a:r>
            <a:endParaRPr lang="ja-JP" altLang="en-US" sz="1400" b="1">
              <a:solidFill>
                <a:schemeClr val="tx1"/>
              </a:solidFill>
            </a:endParaRPr>
          </a:p>
        </p:txBody>
      </p:sp>
      <p:sp>
        <p:nvSpPr>
          <p:cNvPr id="1189" name="図形 97"/>
          <p:cNvSpPr/>
          <p:nvPr/>
        </p:nvSpPr>
        <p:spPr>
          <a:xfrm>
            <a:off x="4528787" y="2061790"/>
            <a:ext cx="465532" cy="197843"/>
          </a:xfrm>
          <a:prstGeom prst="leftRightArrow">
            <a:avLst/>
          </a:prstGeom>
          <a:solidFill>
            <a:srgbClr val="0070C0"/>
          </a:solidFill>
          <a:effectLst>
            <a:glow rad="63500">
              <a:schemeClr val="accent2">
                <a:alpha val="40000"/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endParaRPr lang="ja-JP" altLang="en-US"/>
          </a:p>
        </p:txBody>
      </p:sp>
      <p:sp>
        <p:nvSpPr>
          <p:cNvPr id="1190" name="直線 98"/>
          <p:cNvSpPr/>
          <p:nvPr/>
        </p:nvSpPr>
        <p:spPr>
          <a:xfrm>
            <a:off x="2278115" y="4480278"/>
            <a:ext cx="1218981" cy="0"/>
          </a:xfrm>
          <a:prstGeom prst="line">
            <a:avLst/>
          </a:prstGeom>
          <a:ln w="12700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1" name="直線 99"/>
          <p:cNvSpPr/>
          <p:nvPr/>
        </p:nvSpPr>
        <p:spPr>
          <a:xfrm>
            <a:off x="7267797" y="4064000"/>
            <a:ext cx="1109837" cy="0"/>
          </a:xfrm>
          <a:prstGeom prst="line">
            <a:avLst/>
          </a:prstGeom>
          <a:ln w="12700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2" name="直線 100"/>
          <p:cNvSpPr/>
          <p:nvPr/>
        </p:nvSpPr>
        <p:spPr>
          <a:xfrm flipV="1">
            <a:off x="11768366" y="4212167"/>
            <a:ext cx="696786" cy="0"/>
          </a:xfrm>
          <a:prstGeom prst="line">
            <a:avLst/>
          </a:prstGeom>
          <a:ln w="12700" cap="flat" cmpd="sng" algn="ctr">
            <a:solidFill>
              <a:srgbClr val="FF0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3" name="直線 101"/>
          <p:cNvSpPr/>
          <p:nvPr/>
        </p:nvSpPr>
        <p:spPr>
          <a:xfrm>
            <a:off x="4836269" y="3922889"/>
            <a:ext cx="1114271" cy="7056"/>
          </a:xfrm>
          <a:prstGeom prst="line">
            <a:avLst/>
          </a:prstGeom>
          <a:ln w="127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4" name="直線 102"/>
          <p:cNvSpPr/>
          <p:nvPr/>
        </p:nvSpPr>
        <p:spPr>
          <a:xfrm flipV="1">
            <a:off x="4057532" y="4064000"/>
            <a:ext cx="303705" cy="0"/>
          </a:xfrm>
          <a:prstGeom prst="line">
            <a:avLst/>
          </a:prstGeom>
          <a:ln w="127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5" name="直線 103"/>
          <p:cNvSpPr/>
          <p:nvPr/>
        </p:nvSpPr>
        <p:spPr>
          <a:xfrm>
            <a:off x="7491799" y="3799025"/>
            <a:ext cx="2460503" cy="9408"/>
          </a:xfrm>
          <a:prstGeom prst="line">
            <a:avLst/>
          </a:prstGeom>
          <a:ln w="127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6" name="直線 104"/>
          <p:cNvSpPr/>
          <p:nvPr/>
        </p:nvSpPr>
        <p:spPr>
          <a:xfrm>
            <a:off x="6734251" y="4192568"/>
            <a:ext cx="890387" cy="0"/>
          </a:xfrm>
          <a:prstGeom prst="line">
            <a:avLst/>
          </a:prstGeom>
          <a:ln w="127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7" name="直線 105"/>
          <p:cNvSpPr/>
          <p:nvPr/>
        </p:nvSpPr>
        <p:spPr>
          <a:xfrm>
            <a:off x="4060073" y="4191000"/>
            <a:ext cx="1262192" cy="0"/>
          </a:xfrm>
          <a:prstGeom prst="line">
            <a:avLst/>
          </a:prstGeom>
          <a:ln w="12700" cap="flat" cmpd="sng" algn="ctr">
            <a:solidFill>
              <a:srgbClr val="0070C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8" name="直線 106"/>
          <p:cNvSpPr/>
          <p:nvPr/>
        </p:nvSpPr>
        <p:spPr>
          <a:xfrm>
            <a:off x="6414801" y="4332111"/>
            <a:ext cx="2855279" cy="0"/>
          </a:xfrm>
          <a:prstGeom prst="line">
            <a:avLst/>
          </a:prstGeom>
          <a:ln w="12700" cap="flat" cmpd="sng" algn="ctr">
            <a:solidFill>
              <a:srgbClr val="0070C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99" name="直線 107"/>
          <p:cNvSpPr/>
          <p:nvPr/>
        </p:nvSpPr>
        <p:spPr>
          <a:xfrm>
            <a:off x="10509062" y="3918383"/>
            <a:ext cx="1406674" cy="9011"/>
          </a:xfrm>
          <a:prstGeom prst="line">
            <a:avLst/>
          </a:prstGeom>
          <a:ln w="12700" cap="flat" cmpd="sng" algn="ctr">
            <a:solidFill>
              <a:srgbClr val="FFC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0" name="直線 109"/>
          <p:cNvSpPr/>
          <p:nvPr/>
        </p:nvSpPr>
        <p:spPr>
          <a:xfrm>
            <a:off x="10307196" y="4212167"/>
            <a:ext cx="1430219" cy="0"/>
          </a:xfrm>
          <a:prstGeom prst="line">
            <a:avLst/>
          </a:prstGeom>
          <a:ln w="12700" cap="flat" cmpd="sng" algn="ctr">
            <a:solidFill>
              <a:srgbClr val="FFC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1" name="直線 110"/>
          <p:cNvSpPr/>
          <p:nvPr/>
        </p:nvSpPr>
        <p:spPr>
          <a:xfrm>
            <a:off x="10306768" y="4607278"/>
            <a:ext cx="781768" cy="0"/>
          </a:xfrm>
          <a:prstGeom prst="line">
            <a:avLst/>
          </a:prstGeom>
          <a:ln w="12700" cap="flat" cmpd="sng" algn="ctr">
            <a:solidFill>
              <a:srgbClr val="FFC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2" name="直線 111"/>
          <p:cNvSpPr/>
          <p:nvPr/>
        </p:nvSpPr>
        <p:spPr>
          <a:xfrm flipV="1">
            <a:off x="6361076" y="3922889"/>
            <a:ext cx="214473" cy="0"/>
          </a:xfrm>
          <a:prstGeom prst="line">
            <a:avLst/>
          </a:prstGeom>
          <a:ln w="127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3" name="直線 112"/>
          <p:cNvSpPr/>
          <p:nvPr/>
        </p:nvSpPr>
        <p:spPr>
          <a:xfrm flipV="1">
            <a:off x="12466217" y="4501445"/>
            <a:ext cx="113068" cy="0"/>
          </a:xfrm>
          <a:prstGeom prst="line">
            <a:avLst/>
          </a:prstGeom>
          <a:ln w="12700" cap="flat" cmpd="sng" algn="ctr">
            <a:solidFill>
              <a:srgbClr val="FFC000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204" name="オブジェクト 106"/>
          <p:cNvSpPr/>
          <p:nvPr/>
        </p:nvSpPr>
        <p:spPr>
          <a:xfrm rot="-12120000" flipV="1">
            <a:off x="8516665" y="2455664"/>
            <a:ext cx="442469" cy="201607"/>
          </a:xfrm>
          <a:prstGeom prst="rightArrow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>
            <a:glow rad="63500">
              <a:schemeClr val="accent2">
                <a:alpha val="40000"/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オブジェクト 107"/>
          <p:cNvSpPr/>
          <p:nvPr/>
        </p:nvSpPr>
        <p:spPr>
          <a:xfrm rot="-1080000" flipV="1">
            <a:off x="5041599" y="1680013"/>
            <a:ext cx="442469" cy="201607"/>
          </a:xfrm>
          <a:prstGeom prst="rightArrow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>
            <a:glow rad="63500">
              <a:schemeClr val="accent2">
                <a:alpha val="40000"/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オブジェクト 108"/>
          <p:cNvSpPr/>
          <p:nvPr/>
        </p:nvSpPr>
        <p:spPr>
          <a:xfrm rot="-9720000" flipV="1">
            <a:off x="5042054" y="2544974"/>
            <a:ext cx="442469" cy="201607"/>
          </a:xfrm>
          <a:prstGeom prst="rightArrow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>
            <a:glow rad="63500">
              <a:schemeClr val="accent2">
                <a:alpha val="40000"/>
                <a:satMod val="17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四角形 105"/>
          <p:cNvSpPr/>
          <p:nvPr/>
        </p:nvSpPr>
        <p:spPr>
          <a:xfrm>
            <a:off x="4759825" y="3110847"/>
            <a:ext cx="1481952" cy="17581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b="1">
                <a:solidFill>
                  <a:schemeClr val="tx1"/>
                </a:solidFill>
              </a:rPr>
              <a:t>♡</a:t>
            </a:r>
            <a:r>
              <a:rPr lang="ja-JP" altLang="en-US" sz="1100" b="1">
                <a:solidFill>
                  <a:schemeClr val="tx1"/>
                </a:solidFill>
              </a:rPr>
              <a:t>「どうだった？」</a:t>
            </a:r>
            <a:endParaRPr lang="ja-JP" altLang="en-US" sz="1200" b="1">
              <a:solidFill>
                <a:schemeClr val="tx1"/>
              </a:solidFill>
            </a:endParaRPr>
          </a:p>
        </p:txBody>
      </p:sp>
      <p:sp>
        <p:nvSpPr>
          <p:cNvPr id="1208" name="四角形 107"/>
          <p:cNvSpPr/>
          <p:nvPr/>
        </p:nvSpPr>
        <p:spPr>
          <a:xfrm>
            <a:off x="2801632" y="1616951"/>
            <a:ext cx="1481952" cy="17581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b="1">
                <a:solidFill>
                  <a:srgbClr val="FF0000"/>
                </a:solidFill>
              </a:rPr>
              <a:t>♡</a:t>
            </a:r>
            <a:r>
              <a:rPr lang="ja-JP" altLang="en-US" sz="1100" b="1">
                <a:solidFill>
                  <a:srgbClr val="FF0000"/>
                </a:solidFill>
              </a:rPr>
              <a:t>「どうしてた？」</a:t>
            </a:r>
            <a:endParaRPr lang="ja-JP" altLang="en-US" sz="1200" b="1">
              <a:solidFill>
                <a:srgbClr val="FF0000"/>
              </a:solidFill>
            </a:endParaRPr>
          </a:p>
        </p:txBody>
      </p:sp>
      <p:sp>
        <p:nvSpPr>
          <p:cNvPr id="1209" name="四角形 108"/>
          <p:cNvSpPr/>
          <p:nvPr/>
        </p:nvSpPr>
        <p:spPr>
          <a:xfrm>
            <a:off x="9426422" y="1766784"/>
            <a:ext cx="1766583" cy="178267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100" b="1">
                <a:solidFill>
                  <a:srgbClr val="FF0000"/>
                </a:solidFill>
              </a:rPr>
              <a:t>♡</a:t>
            </a:r>
            <a:r>
              <a:rPr lang="ja-JP" altLang="en-US" sz="1100" b="1">
                <a:solidFill>
                  <a:srgbClr val="FF0000"/>
                </a:solidFill>
              </a:rPr>
              <a:t>「どうしたらいい？」</a:t>
            </a:r>
            <a:endParaRPr lang="ja-JP" altLang="en-US" sz="1200" b="1">
              <a:solidFill>
                <a:srgbClr val="FF0000"/>
              </a:solidFill>
            </a:endParaRPr>
          </a:p>
        </p:txBody>
      </p:sp>
      <p:sp>
        <p:nvSpPr>
          <p:cNvPr id="1210" name="四角形 108"/>
          <p:cNvSpPr/>
          <p:nvPr/>
        </p:nvSpPr>
        <p:spPr>
          <a:xfrm>
            <a:off x="371188" y="1218426"/>
            <a:ext cx="730709" cy="205923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ot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①健康な心と体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②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自立心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③協同性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④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道徳性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・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規範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意識の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芽生え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⑤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社会生活との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関わり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⑥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思考力の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芽生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え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⑦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自然との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関わ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り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・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生命尊重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⑧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数量や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図形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、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標識や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文字へ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の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関心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・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感覚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⑨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言葉による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伝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え合い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⑩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豊かな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感性と</a:t>
            </a:r>
            <a:endParaRPr lang="ja-JP" altLang="en-US" sz="800"/>
          </a:p>
          <a:p>
            <a:pPr marL="0" indent="0" algn="l">
              <a:buNone/>
            </a:pP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　</a:t>
            </a:r>
            <a:r>
              <a:rPr lang="ja-JP" altLang="en-US" sz="600">
                <a:solidFill>
                  <a:schemeClr val="tx1"/>
                </a:solidFill>
                <a:latin typeface="HG丸ｺﾞｼｯｸM-PRO"/>
                <a:ea typeface="HG丸ｺﾞｼｯｸM-PRO"/>
              </a:rPr>
              <a:t>表現</a:t>
            </a:r>
            <a:endParaRPr lang="ja-JP" altLang="en-US" sz="600">
              <a:solidFill>
                <a:schemeClr val="tx1"/>
              </a:solidFill>
              <a:latin typeface="HG丸ｺﾞｼｯｸM-PRO"/>
              <a:ea typeface="HG丸ｺﾞｼｯｸM-PRO"/>
            </a:endParaRPr>
          </a:p>
        </p:txBody>
      </p:sp>
      <p:sp>
        <p:nvSpPr>
          <p:cNvPr id="1211" name="オブジェクト 109"/>
          <p:cNvSpPr/>
          <p:nvPr/>
        </p:nvSpPr>
        <p:spPr>
          <a:xfrm>
            <a:off x="2593143" y="4519930"/>
            <a:ext cx="576042" cy="177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accent1"/>
          </a:effectRef>
          <a:fontRef idx="none">
            <a:schemeClr val="dk1"/>
          </a:fontRef>
        </p:style>
        <p:txBody>
          <a:bodyPr vertOverflow="overflow" horzOverflow="overflow" wrap="square" lIns="0" tIns="0" rIns="0" bIns="0" anchor="ctr"/>
          <a:lstStyle/>
          <a:p>
            <a:pPr algn="ctr"/>
            <a:r>
              <a:rPr sz="800">
                <a:latin typeface="HG丸ｺﾞｼｯｸM-PRO"/>
                <a:ea typeface="HG丸ｺﾞｼｯｸM-PRO"/>
              </a:rPr>
              <a:t>事例15・６</a:t>
            </a:r>
          </a:p>
        </p:txBody>
      </p:sp>
      <p:sp>
        <p:nvSpPr>
          <p:cNvPr id="1212" name="オブジェクト 110"/>
          <p:cNvSpPr/>
          <p:nvPr/>
        </p:nvSpPr>
        <p:spPr>
          <a:xfrm>
            <a:off x="4825176" y="4519971"/>
            <a:ext cx="393686" cy="1746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accent1"/>
          </a:effectRef>
          <a:fontRef idx="none">
            <a:schemeClr val="dk1"/>
          </a:fontRef>
        </p:style>
        <p:txBody>
          <a:bodyPr vertOverflow="overflow" horzOverflow="overflow" wrap="square" lIns="0" tIns="0" rIns="0" bIns="0" anchor="ctr"/>
          <a:lstStyle/>
          <a:p>
            <a:pPr algn="ctr"/>
            <a:r>
              <a:rPr sz="800">
                <a:latin typeface="HG丸ｺﾞｼｯｸM-PRO"/>
                <a:ea typeface="HG丸ｺﾞｼｯｸM-PRO"/>
              </a:rPr>
              <a:t>事例７</a:t>
            </a:r>
          </a:p>
        </p:txBody>
      </p:sp>
      <p:sp>
        <p:nvSpPr>
          <p:cNvPr id="1213" name="オブジェクト 111"/>
          <p:cNvSpPr/>
          <p:nvPr/>
        </p:nvSpPr>
        <p:spPr>
          <a:xfrm>
            <a:off x="6693812" y="4519971"/>
            <a:ext cx="393686" cy="1746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accent1"/>
          </a:effectRef>
          <a:fontRef idx="none">
            <a:schemeClr val="dk1"/>
          </a:fontRef>
        </p:style>
        <p:txBody>
          <a:bodyPr vertOverflow="overflow" horzOverflow="overflow" wrap="square" lIns="0" tIns="0" rIns="0" bIns="0" anchor="ctr"/>
          <a:lstStyle/>
          <a:p>
            <a:pPr algn="ctr"/>
            <a:r>
              <a:rPr sz="800">
                <a:latin typeface="HG丸ｺﾞｼｯｸM-PRO"/>
                <a:ea typeface="HG丸ｺﾞｼｯｸM-PRO"/>
              </a:rPr>
              <a:t>事例８</a:t>
            </a:r>
          </a:p>
        </p:txBody>
      </p:sp>
      <p:sp>
        <p:nvSpPr>
          <p:cNvPr id="1214" name="オブジェクト 112"/>
          <p:cNvSpPr/>
          <p:nvPr/>
        </p:nvSpPr>
        <p:spPr>
          <a:xfrm>
            <a:off x="8329938" y="4519930"/>
            <a:ext cx="614136" cy="1773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accent1"/>
          </a:effectRef>
          <a:fontRef idx="none">
            <a:schemeClr val="dk1"/>
          </a:fontRef>
        </p:style>
        <p:txBody>
          <a:bodyPr vertOverflow="overflow" horzOverflow="overflow" wrap="square" lIns="0" tIns="0" rIns="0" bIns="0" anchor="ctr"/>
          <a:lstStyle/>
          <a:p>
            <a:pPr algn="ctr"/>
            <a:r>
              <a:rPr sz="800">
                <a:latin typeface="HG丸ｺﾞｼｯｸM-PRO"/>
                <a:ea typeface="HG丸ｺﾞｼｯｸM-PRO"/>
              </a:rPr>
              <a:t>事例16・９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anchor="ctr"/>
      <a:lstStyle>
        <a:defPPr algn="ctr">
          <a:defRPr lang="ja-JP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369301</dc:creator>
  <cp:lastModifiedBy>369301</cp:lastModifiedBy>
  <dcterms:created xsi:type="dcterms:W3CDTF">2024-01-16T06:35:37Z</dcterms:created>
  <dcterms:modified xsi:type="dcterms:W3CDTF">2024-04-11T08:10:54Z</dcterms:modified>
  <cp:revision>37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