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3"/>
  </p:notesMasterIdLst>
  <p:sldIdLst>
    <p:sldId id="887" r:id="rId4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1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73" userDrawn="1">
          <p15:clr>
            <a:srgbClr val="A4A3A4"/>
          </p15:clr>
        </p15:guide>
        <p15:guide id="5" pos="42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188"/>
    <a:srgbClr val="50AAFF"/>
    <a:srgbClr val="F7A4B8"/>
    <a:srgbClr val="FBA87A"/>
    <a:srgbClr val="C7A3F7"/>
    <a:srgbClr val="869ACD"/>
    <a:srgbClr val="FFCC66"/>
    <a:srgbClr val="FF9966"/>
    <a:srgbClr val="DB4D6D"/>
    <a:srgbClr val="FFA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5"/>
    <p:restoredTop sz="94660"/>
  </p:normalViewPr>
  <p:slideViewPr>
    <p:cSldViewPr snapToGrid="0">
      <p:cViewPr varScale="0">
        <p:scale>
          <a:sx n="70" d="100"/>
          <a:sy n="70" d="100"/>
        </p:scale>
        <p:origin x="-2310" y="-72"/>
      </p:cViewPr>
      <p:guideLst>
        <p:guide orient="horz" pos="4231"/>
        <p:guide pos="2160"/>
        <p:guide orient="horz" pos="3120"/>
        <p:guide pos="73"/>
        <p:guide pos="424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F0624D1-1DF9-4FC7-9CE2-C9CDCA0CE585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D6C7B35F-3056-491F-A6EF-D29CD261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69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39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4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31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27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23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28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11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95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1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87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97753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0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図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00" y="402143"/>
            <a:ext cx="6548942" cy="6029402"/>
          </a:xfrm>
          <a:prstGeom prst="rect">
            <a:avLst/>
          </a:prstGeom>
        </p:spPr>
      </p:pic>
      <p:sp>
        <p:nvSpPr>
          <p:cNvPr id="1108" name="テキスト ボックス 15"/>
          <p:cNvSpPr txBox="1"/>
          <p:nvPr/>
        </p:nvSpPr>
        <p:spPr>
          <a:xfrm>
            <a:off x="307902" y="9231145"/>
            <a:ext cx="6347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kumimoji="0" lang="ja-JP" altLang="en-US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年度障害者総合福祉推進事業を参考に厚生労働省</a:t>
            </a:r>
            <a:r>
              <a:rPr kumimoji="0" lang="en-US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社会・援護局</a:t>
            </a:r>
            <a:r>
              <a:rPr kumimoji="0" lang="en-US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障害保健福祉部</a:t>
            </a:r>
            <a:r>
              <a:rPr kumimoji="0" lang="en-US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精神・障害保健課作成</a:t>
            </a:r>
          </a:p>
        </p:txBody>
      </p:sp>
      <p:pic>
        <p:nvPicPr>
          <p:cNvPr id="1109" name="図 5" descr="黒い背景と白い文字のロゴ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89" y="9368448"/>
            <a:ext cx="1637470" cy="537553"/>
          </a:xfrm>
          <a:prstGeom prst="rect">
            <a:avLst/>
          </a:prstGeom>
        </p:spPr>
      </p:pic>
      <p:sp>
        <p:nvSpPr>
          <p:cNvPr id="1110" name="テキスト ボックス 46"/>
          <p:cNvSpPr txBox="1"/>
          <p:nvPr/>
        </p:nvSpPr>
        <p:spPr>
          <a:xfrm>
            <a:off x="212846" y="7809606"/>
            <a:ext cx="6347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※業務従事者とは、医師や看護師等の医療従事者だけではなく、精神科病院で勤務している全ての方を指します</a:t>
            </a:r>
            <a:r>
              <a:rPr kumimoji="0" lang="ja-JP" altLang="en-US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kumimoji="0" lang="en-US" altLang="ja-JP" sz="800" b="0" i="0" u="none" strike="noStrike" kern="100" cap="none" spc="1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11" name="正方形/長方形 54"/>
          <p:cNvSpPr/>
          <p:nvPr/>
        </p:nvSpPr>
        <p:spPr>
          <a:xfrm>
            <a:off x="1" y="-4931"/>
            <a:ext cx="6858000" cy="472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12" name="テキスト ボックス 55"/>
          <p:cNvSpPr txBox="1"/>
          <p:nvPr/>
        </p:nvSpPr>
        <p:spPr>
          <a:xfrm>
            <a:off x="-1" y="55141"/>
            <a:ext cx="6857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ja-JP" altLang="en-US" sz="2000" b="1" i="0" u="none" strike="noStrike" kern="1200" cap="none" spc="2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精神科病院における「虐待通報が</a:t>
            </a:r>
            <a:r>
              <a:rPr kumimoji="1" lang="ja-JP" altLang="en-US" sz="2000" b="1" spc="200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義務化」</a:t>
            </a:r>
            <a:r>
              <a:rPr kumimoji="1" lang="ja-JP" altLang="en-US" sz="2000" b="1" i="0" u="none" strike="noStrike" kern="1200" cap="none" spc="2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されます</a:t>
            </a:r>
          </a:p>
        </p:txBody>
      </p:sp>
      <p:sp>
        <p:nvSpPr>
          <p:cNvPr id="1113" name="Text Box 7"/>
          <p:cNvSpPr txBox="1">
            <a:spLocks noChangeArrowheads="1"/>
          </p:cNvSpPr>
          <p:nvPr/>
        </p:nvSpPr>
        <p:spPr>
          <a:xfrm>
            <a:off x="290509" y="8021978"/>
            <a:ext cx="6276982" cy="11346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〇　高知県虐待通報窓口　　　　０８８－８２３ー９７６０　（高知県障害保健支援課）</a:t>
            </a:r>
            <a:endParaRPr kumimoji="0" lang="ja-JP" altLang="en-US" sz="1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/>
              <a:ea typeface="メイリオ" panose="020B0604030504040204" pitchFamily="50" charset="-128"/>
              <a:cs typeface="MS Reference Sans Serif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〇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　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入院中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の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処遇に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関する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こと　０８８－８２３－９７６０　（高知県障害保健支援課）</a:t>
            </a:r>
            <a:endParaRPr kumimoji="0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/>
              <a:ea typeface="メイリオ" panose="020B0604030504040204" pitchFamily="50" charset="-128"/>
              <a:cs typeface="MS Reference Sans Serif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〇　退院請求に関すること　　　０８８ー８２３－８６１７　（高知県立精神保健福祉センター）</a:t>
            </a:r>
            <a:endParaRPr kumimoji="0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/>
              <a:ea typeface="メイリオ" panose="020B0604030504040204" pitchFamily="50" charset="-128"/>
              <a:cs typeface="MS Reference Sans Serif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〇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　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人権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問題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に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関する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こと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　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　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　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０８８－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８２２－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３３３１　（高知県人権擁護委員連合会）</a:t>
            </a:r>
            <a:endParaRPr kumimoji="0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/>
              <a:ea typeface="メイリオ" panose="020B0604030504040204" pitchFamily="50" charset="-128"/>
              <a:cs typeface="MS Reference Sans Serif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〇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/>
                <a:ea typeface="メイリオ" panose="020B0604030504040204" pitchFamily="50" charset="-128"/>
                <a:cs typeface="MS Reference Sans Serif"/>
              </a:rPr>
              <a:t>　〇〇病院内虐待相談担当　　〇〇〇ー〇〇〇ー〇〇〇〇　（〇〇病院）</a:t>
            </a:r>
            <a:endParaRPr kumimoji="0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/>
              <a:ea typeface="メイリオ" panose="020B0604030504040204" pitchFamily="50" charset="-128"/>
              <a:cs typeface="MS Reference Sans Serif"/>
            </a:endParaRPr>
          </a:p>
        </p:txBody>
      </p:sp>
      <p:sp>
        <p:nvSpPr>
          <p:cNvPr id="1114" name="テキスト ボックス 21"/>
          <p:cNvSpPr txBox="1"/>
          <p:nvPr/>
        </p:nvSpPr>
        <p:spPr>
          <a:xfrm>
            <a:off x="2622187" y="1691410"/>
            <a:ext cx="175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身体的虐待</a:t>
            </a:r>
          </a:p>
        </p:txBody>
      </p:sp>
      <p:sp>
        <p:nvSpPr>
          <p:cNvPr id="1115" name="テキスト ボックス 22"/>
          <p:cNvSpPr txBox="1"/>
          <p:nvPr/>
        </p:nvSpPr>
        <p:spPr>
          <a:xfrm>
            <a:off x="4802295" y="3072504"/>
            <a:ext cx="1107997" cy="366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2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  <a:sym typeface="Arial"/>
              </a:rPr>
              <a:t>性的虐待</a:t>
            </a:r>
            <a:endParaRPr kumimoji="0" lang="en-US" altLang="ja-JP" sz="16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16" name="テキスト ボックス 23"/>
          <p:cNvSpPr txBox="1"/>
          <p:nvPr/>
        </p:nvSpPr>
        <p:spPr>
          <a:xfrm>
            <a:off x="3610115" y="5276541"/>
            <a:ext cx="190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心理的虐待</a:t>
            </a:r>
          </a:p>
        </p:txBody>
      </p:sp>
      <p:sp>
        <p:nvSpPr>
          <p:cNvPr id="1117" name="テキスト ボックス 24"/>
          <p:cNvSpPr txBox="1"/>
          <p:nvPr/>
        </p:nvSpPr>
        <p:spPr>
          <a:xfrm>
            <a:off x="1401758" y="5277811"/>
            <a:ext cx="1950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放棄・放置</a:t>
            </a:r>
          </a:p>
        </p:txBody>
      </p:sp>
      <p:sp>
        <p:nvSpPr>
          <p:cNvPr id="1118" name="テキスト ボックス 25"/>
          <p:cNvSpPr txBox="1"/>
          <p:nvPr/>
        </p:nvSpPr>
        <p:spPr>
          <a:xfrm>
            <a:off x="628045" y="3093459"/>
            <a:ext cx="190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経済的虐待</a:t>
            </a:r>
          </a:p>
        </p:txBody>
      </p:sp>
      <p:sp>
        <p:nvSpPr>
          <p:cNvPr id="1119" name="テキスト ボックス 29"/>
          <p:cNvSpPr txBox="1"/>
          <p:nvPr/>
        </p:nvSpPr>
        <p:spPr>
          <a:xfrm>
            <a:off x="680607" y="3351634"/>
            <a:ext cx="1909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障害者の財産を不当に処分したり、障害者から不当に財産上の利益を得ること。</a:t>
            </a:r>
          </a:p>
        </p:txBody>
      </p:sp>
      <p:sp>
        <p:nvSpPr>
          <p:cNvPr id="1120" name="テキスト ボックス 33"/>
          <p:cNvSpPr txBox="1"/>
          <p:nvPr/>
        </p:nvSpPr>
        <p:spPr>
          <a:xfrm>
            <a:off x="2714563" y="1928965"/>
            <a:ext cx="1640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障害者の身体に外傷が生じる、もしくは生じるおそれのある暴行を加えること。</a:t>
            </a:r>
          </a:p>
        </p:txBody>
      </p:sp>
      <p:sp>
        <p:nvSpPr>
          <p:cNvPr id="1121" name="テキスト ボックス 38"/>
          <p:cNvSpPr txBox="1"/>
          <p:nvPr/>
        </p:nvSpPr>
        <p:spPr>
          <a:xfrm>
            <a:off x="3632939" y="5526088"/>
            <a:ext cx="19094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障害者に対する著しい暴言や、不当な差別的な言動を行うこと。</a:t>
            </a:r>
          </a:p>
        </p:txBody>
      </p:sp>
      <p:pic>
        <p:nvPicPr>
          <p:cNvPr id="1122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202" y="851067"/>
            <a:ext cx="1494322" cy="79806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23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897" y="2217172"/>
            <a:ext cx="1527599" cy="842133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24" name="図 11" descr="部屋 が含まれている画像_x000a__x000a_自動的に生成された説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72" y="2217172"/>
            <a:ext cx="1526400" cy="837212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25" name="図 14" descr="抽象, 挿絵 が含まれている画像_x000a__x000a_自動的に生成された説明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708" y="4411512"/>
            <a:ext cx="1764000" cy="826762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26" name="図 19" descr="挿絵 が含まれている画像_x000a__x000a_自動的に生成された説明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701" y="4411512"/>
            <a:ext cx="1765669" cy="828723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1127" name="テキスト ボックス 13"/>
          <p:cNvSpPr txBox="1"/>
          <p:nvPr/>
        </p:nvSpPr>
        <p:spPr>
          <a:xfrm>
            <a:off x="215351" y="6389034"/>
            <a:ext cx="648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令和６年４月から</a:t>
            </a:r>
            <a:r>
              <a:rPr kumimoji="1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精神保健福祉法が改正</a:t>
            </a:r>
            <a:r>
              <a:rPr kumimoji="1" lang="ja-JP" altLang="en-US" sz="14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され、都道府県等への虐待通報が義務化されました。精神科病院における業務従事者</a:t>
            </a:r>
            <a:r>
              <a:rPr kumimoji="1" lang="en-US" altLang="ja-JP" sz="1400" b="0" i="0" u="none" strike="noStrike" kern="1200" cap="none" spc="100" normalizeH="0" baseline="3000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kumimoji="1" lang="ja-JP" altLang="en-US" sz="14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による虐待を受けたと思われる精神障害者を発見した</a:t>
            </a:r>
            <a:r>
              <a:rPr kumimoji="1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際には、以下の連絡先に通報してください。業務従事者は、通報したことを理由として、解雇その他不利益な取扱いを受けないと定められています。また、業務従事者による虐待を受けた精神障害者は、その旨を都道府県に届け出ることができます。</a:t>
            </a:r>
          </a:p>
        </p:txBody>
      </p:sp>
      <p:sp>
        <p:nvSpPr>
          <p:cNvPr id="1128" name="テキスト ボックス 48"/>
          <p:cNvSpPr txBox="1"/>
          <p:nvPr/>
        </p:nvSpPr>
        <p:spPr>
          <a:xfrm>
            <a:off x="2492617" y="3275866"/>
            <a:ext cx="1950950" cy="825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虐待</a:t>
            </a:r>
            <a:r>
              <a:rPr kumimoji="1" lang="ja-JP" altLang="en-US" sz="13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kumimoji="1" lang="ja-JP" altLang="en-US" sz="15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発見</a:t>
            </a:r>
            <a:r>
              <a:rPr kumimoji="1" lang="ja-JP" altLang="en-US" sz="13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したら</a:t>
            </a:r>
            <a:endParaRPr kumimoji="1" lang="en-US" altLang="ja-JP" sz="1300" b="1" i="0" u="none" strike="noStrike" kern="1200" cap="none" spc="150" normalizeH="0" baseline="0" noProof="0" dirty="0">
              <a:ln>
                <a:noFill/>
              </a:ln>
              <a:solidFill>
                <a:srgbClr val="DB4D6D"/>
              </a:solidFill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通報</a:t>
            </a:r>
            <a:r>
              <a:rPr kumimoji="1" lang="ja-JP" altLang="en-US" sz="14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を！</a:t>
            </a:r>
          </a:p>
        </p:txBody>
      </p:sp>
      <p:sp>
        <p:nvSpPr>
          <p:cNvPr id="1129" name="テキスト ボックス 40"/>
          <p:cNvSpPr txBox="1"/>
          <p:nvPr/>
        </p:nvSpPr>
        <p:spPr>
          <a:xfrm>
            <a:off x="1442050" y="5527358"/>
            <a:ext cx="1885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障害者を衰弱させるような著しい減食または長時間の放置等、職務上の義務を著しく怠ること。</a:t>
            </a:r>
          </a:p>
        </p:txBody>
      </p:sp>
      <p:sp>
        <p:nvSpPr>
          <p:cNvPr id="1130" name="テキスト ボックス 45"/>
          <p:cNvSpPr txBox="1"/>
          <p:nvPr/>
        </p:nvSpPr>
        <p:spPr>
          <a:xfrm>
            <a:off x="4392751" y="3351634"/>
            <a:ext cx="19094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障害者にわいせつな行為をしたり、障害者にわいせつな行為をさせること。</a:t>
            </a:r>
          </a:p>
        </p:txBody>
      </p:sp>
    </p:spTree>
    <p:extLst>
      <p:ext uri="{BB962C8B-B14F-4D97-AF65-F5344CB8AC3E}">
        <p14:creationId xmlns:p14="http://schemas.microsoft.com/office/powerpoint/2010/main" val="208861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4.1.7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terms:created xsi:type="dcterms:W3CDTF">2023-12-21T01:48:58Z</dcterms:created>
  <dcterms:modified xsi:type="dcterms:W3CDTF">2024-03-01T00:48:58Z</dcterms:modified>
  <cp:revision>3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