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png" ContentType="image/png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2" /><Relationship Type="http://schemas.openxmlformats.org/package/2006/relationships/metadata/core-properties" Target="docProps/core.xml" Id="rId3" /><Relationship Type="http://schemas.openxmlformats.org/officeDocument/2006/relationships/extended-properties" Target="docProps/app.xml" Id="rId4" /><Relationship Type="http://schemas.openxmlformats.org/officeDocument/2006/relationships/custom-properties" Target="docProps/custom.xml" Id="rId5" /><Relationship Type="http://schemas.openxmlformats.org/officeDocument/2006/relationships/officeDocument" Target="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3672" r:id="rId2"/>
  </p:sldMasterIdLst>
  <p:notesMasterIdLst>
    <p:notesMasterId r:id="rId3"/>
  </p:notesMasterIdLst>
  <p:sldIdLst>
    <p:sldId id="256" r:id="rId4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66"/>
    <p:restoredTop sz="94660"/>
  </p:normalViewPr>
  <p:slideViewPr>
    <p:cSldViewPr>
      <p:cViewPr varScale="0">
        <p:scale>
          <a:sx n="88" d="100"/>
          <a:sy n="88" d="100"/>
        </p:scale>
        <p:origin x="-3216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1" /><Relationship Type="http://schemas.openxmlformats.org/officeDocument/2006/relationships/slideMaster" Target="slideMasters/slideMaster1.xml" Id="rId2" /><Relationship Type="http://schemas.openxmlformats.org/officeDocument/2006/relationships/notesMaster" Target="notesMasters/notesMaster1.xml" Id="rId3" /><Relationship Type="http://schemas.openxmlformats.org/officeDocument/2006/relationships/slide" Target="slides/slide1.xml" Id="rId4" /><Relationship Type="http://schemas.openxmlformats.org/officeDocument/2006/relationships/presProps" Target="presProps.xml" Id="rId5" /><Relationship Type="http://schemas.openxmlformats.org/officeDocument/2006/relationships/viewProps" Target="viewProps.xml" Id="rId6" /><Relationship Type="http://schemas.openxmlformats.org/officeDocument/2006/relationships/tableStyles" Target="tableStyles.xml" Id="rId7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../theme/theme3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1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?><Relationships xmlns="http://schemas.openxmlformats.org/package/2006/relationships"><Relationship Type="http://schemas.openxmlformats.org/officeDocument/2006/relationships/slide" Target="../slides/slide1.xml" Id="rId1" /><Relationship Type="http://schemas.openxmlformats.org/officeDocument/2006/relationships/notesMaster" Target="../notesMasters/notesMaster1.xml" Id="rId2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2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3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4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203737"/>
            <a:ext cx="6172200" cy="179219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123950"/>
            <a:ext cx="6172200" cy="30723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5751"/>
            <a:ext cx="6172200" cy="5648626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59819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59819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5751"/>
            <a:ext cx="6172200" cy="570845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3931929"/>
            <a:ext cx="6172200" cy="1408156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579666"/>
            <a:ext cx="6172200" cy="2352263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5753"/>
            <a:ext cx="2978088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315753"/>
            <a:ext cx="3005091" cy="56486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046818"/>
            <a:ext cx="2978088" cy="85301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2899833"/>
            <a:ext cx="2978088" cy="506454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64066"/>
            <a:ext cx="2256235" cy="1549401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64069"/>
            <a:ext cx="3545579" cy="75231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267744"/>
            <a:ext cx="2256234" cy="569663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252187"/>
            <a:ext cx="4114800" cy="755652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283524"/>
            <a:ext cx="4114800" cy="58384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068279"/>
            <a:ext cx="4114800" cy="896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slideLayout" Target="../slideLayouts/slideLayout2.xml" Id="rId2" /><Relationship Type="http://schemas.openxmlformats.org/officeDocument/2006/relationships/slideLayout" Target="../slideLayouts/slideLayout3.xml" Id="rId3" /><Relationship Type="http://schemas.openxmlformats.org/officeDocument/2006/relationships/slideLayout" Target="../slideLayouts/slideLayout4.xml" Id="rId4" /><Relationship Type="http://schemas.openxmlformats.org/officeDocument/2006/relationships/slideLayout" Target="../slideLayouts/slideLayout5.xml" Id="rId5" /><Relationship Type="http://schemas.openxmlformats.org/officeDocument/2006/relationships/slideLayout" Target="../slideLayouts/slideLayout6.xml" Id="rId6" /><Relationship Type="http://schemas.openxmlformats.org/officeDocument/2006/relationships/slideLayout" Target="../slideLayouts/slideLayout7.xml" Id="rId7" /><Relationship Type="http://schemas.openxmlformats.org/officeDocument/2006/relationships/slideLayout" Target="../slideLayouts/slideLayout8.xml" Id="rId8" /><Relationship Type="http://schemas.openxmlformats.org/officeDocument/2006/relationships/slideLayout" Target="../slideLayouts/slideLayout9.xml" Id="rId9" /><Relationship Type="http://schemas.openxmlformats.org/officeDocument/2006/relationships/slideLayout" Target="../slideLayouts/slideLayout10.xml" Id="rId10" /><Relationship Type="http://schemas.openxmlformats.org/officeDocument/2006/relationships/slideLayout" Target="../slideLayouts/slideLayout11.xml" Id="rId11" /><Relationship Type="http://schemas.openxmlformats.org/officeDocument/2006/relationships/theme" Target="../theme/theme2.xml" Id="rId12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8316416"/>
            <a:ext cx="3078342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558204"/>
            <a:ext cx="6172200" cy="13254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5751"/>
            <a:ext cx="6172200" cy="5708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316416"/>
            <a:ext cx="1411914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8316416"/>
            <a:ext cx="1438917" cy="4868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hyperlink" Target="http://4.bp.blogspot.com/-QhV91eEE8ms/UZ2U537QLOI/AAAAAAAATpk/n5gGu_PitTY/s800/haisya.png" TargetMode="External" Id="rId1" /><Relationship Type="http://schemas.openxmlformats.org/officeDocument/2006/relationships/image" Target="../media/image1.png" Id="rId2" /><Relationship Type="http://schemas.openxmlformats.org/officeDocument/2006/relationships/slideLayout" Target="../slideLayouts/slideLayout1.xml" Id="rId3" /><Relationship Type="http://schemas.openxmlformats.org/officeDocument/2006/relationships/notesSlide" Target="../notesSlides/notesSlide1.xml" Id="rId4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タイトル 12"/>
          <p:cNvSpPr/>
          <p:nvPr/>
        </p:nvSpPr>
        <p:spPr>
          <a:xfrm>
            <a:off x="1268039" y="185538"/>
            <a:ext cx="4533353" cy="5351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b="0" kern="1200">
                <a:solidFill>
                  <a:schemeClr val="tx1"/>
                </a:solidFill>
                <a:latin typeface="+mj-ea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/>
            <a:r>
              <a:rPr kumimoji="1" lang="ja-JP" altLang="en-US" sz="2800" b="1" dirty="0">
                <a:latin typeface="Meiryo UI"/>
                <a:ea typeface="Meiryo UI"/>
              </a:rPr>
              <a:t>オーラルフレイル予防記録シート</a:t>
            </a:r>
            <a:endParaRPr kumimoji="1" lang="ja-JP" altLang="en-US" sz="3600" b="1" dirty="0">
              <a:latin typeface="Meiryo UI"/>
              <a:ea typeface="Meiryo UI"/>
            </a:endParaRPr>
          </a:p>
        </p:txBody>
      </p:sp>
      <p:graphicFrame>
        <p:nvGraphicFramePr>
          <p:cNvPr id="1108" name="四角形 165"/>
          <p:cNvGraphicFramePr>
            <a:graphicFrameLocks noGrp="1"/>
          </p:cNvGraphicFramePr>
          <p:nvPr/>
        </p:nvGraphicFramePr>
        <p:xfrm>
          <a:off x="316958" y="823515"/>
          <a:ext cx="6252630" cy="11304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64108"/>
                <a:gridCol w="5288527"/>
              </a:tblGrid>
              <a:tr h="388757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実施日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令和　年　　月　　日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会場名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　　　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名　前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latin typeface="Meiryo UI"/>
                          <a:ea typeface="Meiryo UI"/>
                        </a:rPr>
                        <a:t>　　　　　　　　　　　　　　年齢　　歳　　　　□男　・　□女</a:t>
                      </a:r>
                      <a:endParaRPr kumimoji="1" lang="ja-JP" altLang="en-US" dirty="0">
                        <a:latin typeface="Meiryo UI"/>
                        <a:ea typeface="Meiryo UI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09" name="四角形 166"/>
          <p:cNvGraphicFramePr>
            <a:graphicFrameLocks noGrp="1"/>
          </p:cNvGraphicFramePr>
          <p:nvPr/>
        </p:nvGraphicFramePr>
        <p:xfrm>
          <a:off x="494590" y="3753163"/>
          <a:ext cx="5860151" cy="3726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7340"/>
                <a:gridCol w="4132811"/>
              </a:tblGrid>
              <a:tr h="47863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残存歯数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上顎：　　　　本　　下顎：　　　本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5520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義歯の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有無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上顎：　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あり　　　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なし　　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下顎：　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あり　　　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なし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67517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義歯の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  <a:p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使用状況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異常なし　　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□調子が悪い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　　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汚れている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その他（　　　　　　　　　　　　　　　　　　　　　　　）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62090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歯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異常なし　　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□グラグラしている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　　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汚れている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その他（　　　　　　　　　　　　　　　　　　　　　　　）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62090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歯肉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□異常なし　　□赤く腫れている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　　□出血している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その他（　　　　　　　　　　　　　　　　　　　　　　　）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/>
                </a:tc>
              </a:tr>
              <a:tr h="778722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口腔清掃（汚れ）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歯　　　□あり　　□なし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舌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　　　□あり　　□なし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  <a:p>
                      <a:pPr algn="l"/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義歯   </a:t>
                      </a:r>
                      <a:r>
                        <a:rPr kumimoji="1" lang="ja-JP" altLang="en-US" sz="1400" dirty="0">
                          <a:latin typeface="Meiryo UI"/>
                          <a:ea typeface="Meiryo UI"/>
                        </a:rPr>
                        <a:t>□あり　　□なし</a:t>
                      </a:r>
                      <a:endParaRPr kumimoji="1" lang="ja-JP" altLang="en-US" sz="1400" dirty="0">
                        <a:latin typeface="Meiryo UI"/>
                        <a:ea typeface="Meiryo UI"/>
                      </a:endParaRPr>
                    </a:p>
                  </a:txBody>
                  <a:tcPr marL="91440" marR="91440" marT="45720" marB="45720" vert="horz" anchor="ctr" anchorCtr="0"/>
                </a:tc>
              </a:tr>
            </a:tbl>
          </a:graphicData>
        </a:graphic>
      </p:graphicFrame>
      <p:grpSp>
        <p:nvGrpSpPr>
          <p:cNvPr id="1117" name="グループ 177"/>
          <p:cNvGrpSpPr/>
          <p:nvPr/>
        </p:nvGrpSpPr>
        <p:grpSpPr>
          <a:xfrm>
            <a:off x="316958" y="8254714"/>
            <a:ext cx="6585663" cy="605080"/>
            <a:chOff x="-362072" y="9044427"/>
            <a:chExt cx="4130078" cy="655503"/>
          </a:xfrm>
        </p:grpSpPr>
        <p:sp>
          <p:nvSpPr>
            <p:cNvPr id="1118" name="図形 47"/>
            <p:cNvSpPr/>
            <p:nvPr/>
          </p:nvSpPr>
          <p:spPr>
            <a:xfrm>
              <a:off x="-362072" y="9044427"/>
              <a:ext cx="3896450" cy="652244"/>
            </a:xfrm>
            <a:prstGeom prst="round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>
                <a:latin typeface="Meiryo UI"/>
                <a:ea typeface="Meiryo UI"/>
              </a:endParaRPr>
            </a:p>
          </p:txBody>
        </p:sp>
        <p:sp>
          <p:nvSpPr>
            <p:cNvPr id="1119" name="テキスト 43"/>
            <p:cNvSpPr txBox="1"/>
            <p:nvPr/>
          </p:nvSpPr>
          <p:spPr>
            <a:xfrm>
              <a:off x="-219639" y="9082705"/>
              <a:ext cx="3987645" cy="6172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p>
              <a:pPr>
                <a:lnSpc>
                  <a:spcPts val="1800"/>
                </a:lnSpc>
                <a:spcBef>
                  <a:spcPts val="0"/>
                </a:spcBef>
                <a:spcAft>
                  <a:spcPts val="500"/>
                </a:spcAft>
                <a:defRPr lang="ja-JP" altLang="en-US"/>
              </a:pPr>
              <a:r>
                <a:rPr lang="ja-JP" altLang="en-US" sz="1200">
                  <a:latin typeface="Meiryo UI"/>
                  <a:ea typeface="Meiryo UI"/>
                  <a:cs typeface="+mn-lt"/>
                </a:rPr>
                <a:t>問合せ先</a:t>
              </a:r>
              <a:endParaRPr lang="ja-JP" altLang="en-US" sz="1200">
                <a:latin typeface="Meiryo UI"/>
                <a:ea typeface="Meiryo UI"/>
                <a:cs typeface="+mn-lt"/>
              </a:endParaRPr>
            </a:p>
            <a:p>
              <a:pPr>
                <a:lnSpc>
                  <a:spcPts val="1800"/>
                </a:lnSpc>
                <a:spcBef>
                  <a:spcPts val="0"/>
                </a:spcBef>
                <a:spcAft>
                  <a:spcPts val="500"/>
                </a:spcAft>
                <a:defRPr lang="ja-JP" altLang="en-US"/>
              </a:pPr>
              <a:r>
                <a:rPr lang="ja-JP" altLang="en-US" sz="1200">
                  <a:latin typeface="Meiryo UI"/>
                  <a:ea typeface="Meiryo UI"/>
                  <a:cs typeface="+mn-lt"/>
                </a:rPr>
                <a:t>○○</a:t>
              </a:r>
              <a:r>
                <a:rPr lang="ja-JP" altLang="en-US" sz="1200">
                  <a:latin typeface="Meiryo UI"/>
                  <a:ea typeface="Meiryo UI"/>
                  <a:cs typeface="+mn-lt"/>
                </a:rPr>
                <a:t>市町村○○○課　TEL　○○○○-○○○-○○○○</a:t>
              </a:r>
              <a:endParaRPr lang="ja-JP" altLang="en-US" sz="1200">
                <a:latin typeface="Meiryo UI"/>
                <a:ea typeface="Meiryo UI"/>
                <a:cs typeface="+mn-lt"/>
              </a:endParaRPr>
            </a:p>
          </p:txBody>
        </p:sp>
      </p:grpSp>
      <p:sp>
        <p:nvSpPr>
          <p:cNvPr id="1120" name="テキスト 180"/>
          <p:cNvSpPr txBox="1"/>
          <p:nvPr/>
        </p:nvSpPr>
        <p:spPr>
          <a:xfrm>
            <a:off x="405042" y="7628453"/>
            <a:ext cx="6039246" cy="522327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400">
                <a:latin typeface="Meiryo UI"/>
                <a:ea typeface="Meiryo UI"/>
                <a:cs typeface="+mn-lt"/>
              </a:rPr>
              <a:t>　むし歯で歯が痛い、歯周病で歯が揺れている、入れ歯の調子が悪いなど、お困りごとはないですか？少しでも気になることがある方は、</a:t>
            </a:r>
            <a:r>
              <a:rPr lang="ja-JP" altLang="en-US" sz="1400" b="0">
                <a:solidFill>
                  <a:schemeClr val="tx1"/>
                </a:solidFill>
                <a:latin typeface="Meiryo UI"/>
                <a:ea typeface="Meiryo UI"/>
              </a:rPr>
              <a:t>歯科医院で相談してみてください。</a:t>
            </a:r>
            <a:endParaRPr lang="ja-JP" altLang="en-US" sz="1400">
              <a:latin typeface="Meiryo UI"/>
              <a:ea typeface="Meiryo UI"/>
              <a:cs typeface="+mn-lt"/>
            </a:endParaRPr>
          </a:p>
        </p:txBody>
      </p:sp>
      <p:pic>
        <p:nvPicPr>
          <p:cNvPr id="1125" name="Picture 212" descr="歯医者さんのイラスト（職業）">
            <a:hlinkClick r:id="rId1"/>
          </p:cNvPr>
          <p:cNvPicPr>
            <a:picLocks noChangeAspect="1" noChangeArrowheads="1"/>
          </p:cNvPicPr>
          <p:nvPr/>
        </p:nvPicPr>
        <p:blipFill>
          <a:blip r:embed="rId2"/>
          <a:srcRect b="19547"/>
          <a:stretch>
            <a:fillRect/>
          </a:stretch>
        </p:blipFill>
        <p:spPr>
          <a:xfrm>
            <a:off x="6286086" y="7525721"/>
            <a:ext cx="529786" cy="625059"/>
          </a:xfrm>
          <a:prstGeom prst="rect">
            <a:avLst/>
          </a:prstGeom>
          <a:noFill/>
        </p:spPr>
      </p:pic>
      <p:grpSp>
        <p:nvGrpSpPr>
          <p:cNvPr id="1126" name="グループ 39"/>
          <p:cNvGrpSpPr/>
          <p:nvPr/>
        </p:nvGrpSpPr>
        <p:grpSpPr>
          <a:xfrm>
            <a:off x="562685" y="2105116"/>
            <a:ext cx="5900212" cy="1072688"/>
            <a:chOff x="562685" y="2255874"/>
            <a:chExt cx="5900212" cy="1072688"/>
          </a:xfrm>
        </p:grpSpPr>
        <p:sp>
          <p:nvSpPr>
            <p:cNvPr id="1127" name="テキスト 24"/>
            <p:cNvSpPr txBox="1"/>
            <p:nvPr/>
          </p:nvSpPr>
          <p:spPr>
            <a:xfrm>
              <a:off x="597502" y="2255874"/>
              <a:ext cx="1128652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あなたの体重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28" name="テキスト 25"/>
            <p:cNvSpPr txBox="1"/>
            <p:nvPr/>
          </p:nvSpPr>
          <p:spPr>
            <a:xfrm>
              <a:off x="3985430" y="2255874"/>
              <a:ext cx="541953" cy="306884"/>
            </a:xfrm>
            <a:prstGeom prst="rect">
              <a:avLst/>
            </a:prstGeom>
          </p:spPr>
          <p:txBody>
            <a:bodyPr wrap="squar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身長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29" name="テキスト 26"/>
            <p:cNvSpPr txBox="1"/>
            <p:nvPr/>
          </p:nvSpPr>
          <p:spPr>
            <a:xfrm>
              <a:off x="2476543" y="2258558"/>
              <a:ext cx="541953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身長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30" name="テキスト 27"/>
            <p:cNvSpPr txBox="1"/>
            <p:nvPr/>
          </p:nvSpPr>
          <p:spPr>
            <a:xfrm>
              <a:off x="5040895" y="2255874"/>
              <a:ext cx="1422002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BMI（肥満度）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31" name="四角形 28"/>
            <p:cNvSpPr/>
            <p:nvPr/>
          </p:nvSpPr>
          <p:spPr>
            <a:xfrm>
              <a:off x="5120334" y="2563039"/>
              <a:ext cx="1163469" cy="765153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32" name="四角形 29"/>
            <p:cNvSpPr/>
            <p:nvPr/>
          </p:nvSpPr>
          <p:spPr>
            <a:xfrm>
              <a:off x="2165785" y="2563409"/>
              <a:ext cx="1163469" cy="76515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33" name="四角形 30"/>
            <p:cNvSpPr/>
            <p:nvPr/>
          </p:nvSpPr>
          <p:spPr>
            <a:xfrm>
              <a:off x="562685" y="2563409"/>
              <a:ext cx="1163469" cy="76515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34" name="四角形 31"/>
            <p:cNvSpPr/>
            <p:nvPr/>
          </p:nvSpPr>
          <p:spPr>
            <a:xfrm>
              <a:off x="3674672" y="2563409"/>
              <a:ext cx="1163469" cy="765153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p>
              <a:pPr algn="ctr">
                <a:defRPr lang="ja-JP" altLang="en-US"/>
              </a:pPr>
              <a:endParaRPr lang="ja-JP" altLang="en-US"/>
            </a:p>
          </p:txBody>
        </p:sp>
        <p:sp>
          <p:nvSpPr>
            <p:cNvPr id="1135" name="テキスト 32"/>
            <p:cNvSpPr txBox="1"/>
            <p:nvPr/>
          </p:nvSpPr>
          <p:spPr>
            <a:xfrm>
              <a:off x="1787407" y="2866516"/>
              <a:ext cx="327150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÷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36" name="テキスト 34"/>
            <p:cNvSpPr txBox="1"/>
            <p:nvPr/>
          </p:nvSpPr>
          <p:spPr>
            <a:xfrm>
              <a:off x="3329254" y="2869642"/>
              <a:ext cx="327150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÷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37" name="テキスト 35"/>
            <p:cNvSpPr txBox="1"/>
            <p:nvPr/>
          </p:nvSpPr>
          <p:spPr>
            <a:xfrm>
              <a:off x="4838141" y="2869642"/>
              <a:ext cx="362416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＝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38" name="テキスト 36"/>
            <p:cNvSpPr txBox="1"/>
            <p:nvPr/>
          </p:nvSpPr>
          <p:spPr>
            <a:xfrm>
              <a:off x="1334884" y="2945985"/>
              <a:ext cx="391270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kg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39" name="テキスト 37"/>
            <p:cNvSpPr txBox="1"/>
            <p:nvPr/>
          </p:nvSpPr>
          <p:spPr>
            <a:xfrm>
              <a:off x="2954376" y="2945985"/>
              <a:ext cx="362416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ｍ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  <p:sp>
          <p:nvSpPr>
            <p:cNvPr id="1140" name="テキスト 38"/>
            <p:cNvSpPr txBox="1"/>
            <p:nvPr/>
          </p:nvSpPr>
          <p:spPr>
            <a:xfrm>
              <a:off x="4411605" y="2952237"/>
              <a:ext cx="362416" cy="306884"/>
            </a:xfrm>
            <a:prstGeom prst="rect">
              <a:avLst/>
            </a:prstGeom>
          </p:spPr>
          <p:txBody>
            <a:bodyPr wrap="none">
              <a:spAutoFit/>
            </a:bodyPr>
            <a:p>
              <a:pPr>
                <a:defRPr lang="ja-JP" altLang="en-US"/>
              </a:pPr>
              <a:r>
                <a:rPr lang="ja-JP" altLang="en-US" sz="1400">
                  <a:latin typeface="Meiryo UI"/>
                  <a:ea typeface="Meiryo UI"/>
                </a:rPr>
                <a:t>ｍ</a:t>
              </a:r>
              <a:endParaRPr lang="ja-JP" altLang="en-US" sz="1400">
                <a:latin typeface="Meiryo UI"/>
                <a:ea typeface="Meiryo UI"/>
              </a:endParaRPr>
            </a:p>
          </p:txBody>
        </p:sp>
      </p:grpSp>
      <p:sp>
        <p:nvSpPr>
          <p:cNvPr id="1145" name="テキスト 38"/>
          <p:cNvSpPr txBox="1"/>
          <p:nvPr/>
        </p:nvSpPr>
        <p:spPr>
          <a:xfrm>
            <a:off x="312177" y="3230836"/>
            <a:ext cx="6328908" cy="522327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lang="ja-JP" altLang="en-US" sz="1400">
                <a:latin typeface="Meiryo UI"/>
                <a:ea typeface="Meiryo UI"/>
                <a:cs typeface="+mn-lt"/>
              </a:rPr>
              <a:t>【基準】</a:t>
            </a:r>
            <a:endParaRPr lang="ja-JP" altLang="en-US" sz="1400">
              <a:latin typeface="Meiryo UI"/>
              <a:ea typeface="Meiryo UI"/>
              <a:cs typeface="+mn-lt"/>
            </a:endParaRPr>
          </a:p>
          <a:p>
            <a:pPr algn="l"/>
            <a:r>
              <a:rPr lang="ja-JP" altLang="en-US" sz="1400">
                <a:latin typeface="Meiryo UI"/>
                <a:ea typeface="Meiryo UI"/>
                <a:cs typeface="+mn-lt"/>
              </a:rPr>
              <a:t>18.5</a:t>
            </a:r>
            <a:r>
              <a:rPr lang="ja-JP" altLang="en-US" sz="1400">
                <a:latin typeface="Meiryo UI"/>
                <a:ea typeface="Meiryo UI"/>
                <a:cs typeface="+mn-lt"/>
              </a:rPr>
              <a:t>未満</a:t>
            </a:r>
            <a:r>
              <a:rPr lang="ja-JP" altLang="en-US" sz="1400">
                <a:latin typeface="Meiryo UI"/>
                <a:ea typeface="Meiryo UI"/>
                <a:cs typeface="+mn-lt"/>
              </a:rPr>
              <a:t>が</a:t>
            </a:r>
            <a:r>
              <a:rPr lang="ja-JP" altLang="en-US" sz="1400">
                <a:latin typeface="Meiryo UI"/>
                <a:ea typeface="Meiryo UI"/>
                <a:cs typeface="+mn-lt"/>
              </a:rPr>
              <a:t>「</a:t>
            </a:r>
            <a:r>
              <a:rPr lang="ja-JP" altLang="en-US" sz="1400">
                <a:latin typeface="Meiryo UI"/>
                <a:ea typeface="Meiryo UI"/>
                <a:cs typeface="+mn-lt"/>
              </a:rPr>
              <a:t>低体重</a:t>
            </a:r>
            <a:r>
              <a:rPr lang="ja-JP" altLang="en-US" sz="1400">
                <a:latin typeface="Meiryo UI"/>
                <a:ea typeface="Meiryo UI"/>
                <a:cs typeface="+mn-lt"/>
              </a:rPr>
              <a:t>（</a:t>
            </a:r>
            <a:r>
              <a:rPr lang="ja-JP" altLang="en-US" sz="1400">
                <a:latin typeface="Meiryo UI"/>
                <a:ea typeface="Meiryo UI"/>
                <a:cs typeface="+mn-lt"/>
              </a:rPr>
              <a:t>やせ）</a:t>
            </a:r>
            <a:r>
              <a:rPr lang="ja-JP" altLang="en-US" sz="1400">
                <a:latin typeface="Meiryo UI"/>
                <a:ea typeface="Meiryo UI"/>
                <a:cs typeface="+mn-lt"/>
              </a:rPr>
              <a:t>」、</a:t>
            </a:r>
            <a:r>
              <a:rPr lang="ja-JP" altLang="en-US" sz="1400">
                <a:latin typeface="Meiryo UI"/>
                <a:ea typeface="Meiryo UI"/>
                <a:cs typeface="+mn-lt"/>
              </a:rPr>
              <a:t>18.5以上25未満が「普通体重」、25以上が「肥満」</a:t>
            </a:r>
            <a:endParaRPr lang="ja-JP" altLang="en-US" sz="1400">
              <a:latin typeface="Meiryo UI"/>
              <a:ea typeface="Meiryo UI"/>
              <a:cs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4.0.5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491228</dc:creator>
  <cp:lastModifiedBy>491228</cp:lastModifiedBy>
  <dcterms:created xsi:type="dcterms:W3CDTF">2023-10-06T10:56:53Z</dcterms:created>
  <dcterms:modified xsi:type="dcterms:W3CDTF">2024-03-01T06:27:07Z</dcterms:modified>
  <cp:revision>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