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png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72" r:id="rId2"/>
  </p:sldMasterIdLst>
  <p:notesMasterIdLst>
    <p:notesMasterId r:id="rId3"/>
  </p:notesMasterIdLst>
  <p:sldIdLst>
    <p:sldId id="257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0"/>
    <p:restoredTop sz="94660"/>
  </p:normalViewPr>
  <p:slideViewPr>
    <p:cSldViewPr>
      <p:cViewPr varScale="1">
        <p:scale>
          <a:sx n="85" d="100"/>
          <a:sy n="85" d="100"/>
        </p:scale>
        <p:origin x="-316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presProps" Target="presProps.xml" Id="rId5" /><Relationship Type="http://schemas.openxmlformats.org/officeDocument/2006/relationships/viewProps" Target="viewProps.xml" Id="rId6" /><Relationship Type="http://schemas.openxmlformats.org/officeDocument/2006/relationships/tableStyles" Target="tableStyles.xml" Id="rId7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3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88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89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90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50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15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5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07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1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1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21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1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15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5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15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1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6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6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6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68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69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70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171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2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75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7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77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78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79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80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1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84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8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89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9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9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267744"/>
            <a:ext cx="2256234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9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9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00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20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0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0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0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2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2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144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45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146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4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14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../media/image1.png" Id="rId1" /><Relationship Type="http://schemas.openxmlformats.org/officeDocument/2006/relationships/image" Target="../media/image2.jpeg" Id="rId2" /><Relationship Type="http://schemas.openxmlformats.org/officeDocument/2006/relationships/slideLayout" Target="../slideLayouts/slideLayout1.xml" Id="rId3" /><Relationship Type="http://schemas.openxmlformats.org/officeDocument/2006/relationships/notesSlide" Target="../notesSlides/notesSlide1.xml" Id="rId4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四角形 140"/>
          <p:cNvSpPr/>
          <p:nvPr/>
        </p:nvSpPr>
        <p:spPr>
          <a:xfrm>
            <a:off x="377884" y="4493975"/>
            <a:ext cx="6106848" cy="229739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4" name="タイトル 1"/>
          <p:cNvSpPr>
            <a:spLocks noGrp="1"/>
          </p:cNvSpPr>
          <p:nvPr>
            <p:ph type="ctrTitle" idx="0"/>
          </p:nvPr>
        </p:nvSpPr>
        <p:spPr>
          <a:xfrm>
            <a:off x="1268039" y="185538"/>
            <a:ext cx="4533353" cy="53511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800" b="1" dirty="0">
                <a:latin typeface="Meiryo UI"/>
                <a:ea typeface="Meiryo UI"/>
              </a:rPr>
              <a:t>お口の機能チェック（咀嚼力）</a:t>
            </a:r>
            <a:endParaRPr kumimoji="1" lang="ja-JP" altLang="en-US" sz="3600" b="1" dirty="0">
              <a:latin typeface="Meiryo UI"/>
              <a:ea typeface="Meiryo UI"/>
            </a:endParaRPr>
          </a:p>
        </p:txBody>
      </p:sp>
      <p:grpSp>
        <p:nvGrpSpPr>
          <p:cNvPr id="1115" name="グループ 143"/>
          <p:cNvGrpSpPr/>
          <p:nvPr/>
        </p:nvGrpSpPr>
        <p:grpSpPr>
          <a:xfrm>
            <a:off x="335567" y="7993551"/>
            <a:ext cx="6585663" cy="605080"/>
            <a:chOff x="-362072" y="9044427"/>
            <a:chExt cx="4130078" cy="655503"/>
          </a:xfrm>
        </p:grpSpPr>
        <p:sp>
          <p:nvSpPr>
            <p:cNvPr id="1116" name="図形 47"/>
            <p:cNvSpPr/>
            <p:nvPr/>
          </p:nvSpPr>
          <p:spPr>
            <a:xfrm>
              <a:off x="-362072" y="9044427"/>
              <a:ext cx="3896450" cy="652244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17" name="テキスト 43"/>
            <p:cNvSpPr txBox="1"/>
            <p:nvPr/>
          </p:nvSpPr>
          <p:spPr>
            <a:xfrm>
              <a:off x="-219639" y="9082705"/>
              <a:ext cx="3987645" cy="6172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問合せ先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○○</a:t>
              </a:r>
              <a:r>
                <a:rPr lang="ja-JP" altLang="en-US" sz="1200">
                  <a:latin typeface="Meiryo UI"/>
                  <a:ea typeface="Meiryo UI"/>
                  <a:cs typeface="+mn-lt"/>
                </a:rPr>
                <a:t>市町村○○○課　TEL　○○○○-○○○-○○○○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</p:txBody>
        </p:sp>
      </p:grpSp>
      <p:pic>
        <p:nvPicPr>
          <p:cNvPr id="1118" name="図 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480000">
            <a:off x="6222494" y="7076163"/>
            <a:ext cx="670269" cy="905969"/>
          </a:xfrm>
          <a:prstGeom prst="rect">
            <a:avLst/>
          </a:prstGeom>
        </p:spPr>
      </p:pic>
      <p:graphicFrame>
        <p:nvGraphicFramePr>
          <p:cNvPr id="1119" name="四角形 92"/>
          <p:cNvGraphicFramePr>
            <a:graphicFrameLocks noGrp="1"/>
          </p:cNvGraphicFramePr>
          <p:nvPr/>
        </p:nvGraphicFramePr>
        <p:xfrm>
          <a:off x="315813" y="850154"/>
          <a:ext cx="625263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108"/>
                <a:gridCol w="528852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実施日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令和　年　　月　　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会場名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名　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　　　　　　　　　　　年齢　　歳　　　　□男　・　□女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0" name="四角形 95"/>
          <p:cNvSpPr/>
          <p:nvPr/>
        </p:nvSpPr>
        <p:spPr>
          <a:xfrm flipV="1">
            <a:off x="85599" y="2040387"/>
            <a:ext cx="6691420" cy="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21" name="テキスト 96"/>
          <p:cNvSpPr txBox="1"/>
          <p:nvPr/>
        </p:nvSpPr>
        <p:spPr>
          <a:xfrm>
            <a:off x="315813" y="1913538"/>
            <a:ext cx="5022509" cy="340098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22" name="テキスト 87"/>
          <p:cNvSpPr txBox="1"/>
          <p:nvPr/>
        </p:nvSpPr>
        <p:spPr>
          <a:xfrm>
            <a:off x="212902" y="2209996"/>
            <a:ext cx="6344726" cy="87989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400" b="0" u="sng">
                <a:latin typeface="Meiryo UI"/>
                <a:ea typeface="Meiryo UI"/>
              </a:rPr>
              <a:t>咀嚼チェックガム</a:t>
            </a:r>
            <a:endParaRPr lang="ja-JP" altLang="en-US" sz="1400" b="0" u="sng">
              <a:latin typeface="Meiryo UI"/>
              <a:ea typeface="Meiryo UI"/>
            </a:endParaRPr>
          </a:p>
          <a:p>
            <a:pPr algn="l"/>
            <a:endParaRPr lang="ja-JP" altLang="en-US" sz="1400"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</a:rPr>
              <a:t>○</a:t>
            </a:r>
            <a:r>
              <a:rPr lang="ja-JP" altLang="en-US" sz="1400">
                <a:latin typeface="Meiryo UI"/>
                <a:ea typeface="Meiryo UI"/>
              </a:rPr>
              <a:t>咀嚼チェックガムは咀嚼前には緑色で、</a:t>
            </a:r>
            <a:r>
              <a:rPr lang="ja-JP" altLang="en-US" sz="1400">
                <a:latin typeface="Meiryo UI"/>
                <a:ea typeface="Meiryo UI"/>
              </a:rPr>
              <a:t>咀嚼に伴い色が徐々に変わります。</a:t>
            </a:r>
            <a:endParaRPr lang="ja-JP" altLang="en-US" sz="1400"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</a:rPr>
              <a:t>○咀嚼チェックガムを60回咀嚼し、５段階のカラースケールで咀嚼力を判定します。</a:t>
            </a:r>
            <a:r>
              <a:rPr lang="ja-JP" altLang="en-US" sz="1400">
                <a:latin typeface="Meiryo UI"/>
                <a:ea typeface="Meiryo UI"/>
              </a:rPr>
              <a:t> </a:t>
            </a:r>
            <a:endParaRPr sz="1400">
              <a:latin typeface="Meiryo UI"/>
              <a:ea typeface="Meiryo UI"/>
            </a:endParaRPr>
          </a:p>
        </p:txBody>
      </p:sp>
      <p:sp>
        <p:nvSpPr>
          <p:cNvPr id="1123" name="テキスト 88"/>
          <p:cNvSpPr txBox="1"/>
          <p:nvPr/>
        </p:nvSpPr>
        <p:spPr>
          <a:xfrm>
            <a:off x="3351835" y="1279893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grpSp>
        <p:nvGrpSpPr>
          <p:cNvPr id="1222" name="グループ 121"/>
          <p:cNvGrpSpPr/>
          <p:nvPr/>
        </p:nvGrpSpPr>
        <p:grpSpPr>
          <a:xfrm>
            <a:off x="291764" y="3123142"/>
            <a:ext cx="2989696" cy="1387337"/>
            <a:chOff x="291764" y="3123142"/>
            <a:chExt cx="2989696" cy="1387337"/>
          </a:xfrm>
        </p:grpSpPr>
        <p:pic>
          <p:nvPicPr>
            <p:cNvPr id="1124" name="オブジェクト 222"/>
            <p:cNvPicPr>
              <a:picLocks noChangeAspect="1"/>
            </p:cNvPicPr>
            <p:nvPr/>
          </p:nvPicPr>
          <p:blipFill>
            <a:blip r:embed="rId2"/>
            <a:srcRect t="33159" b="24339"/>
            <a:stretch>
              <a:fillRect/>
            </a:stretch>
          </p:blipFill>
          <p:spPr>
            <a:xfrm>
              <a:off x="291764" y="3123142"/>
              <a:ext cx="2989696" cy="1172786"/>
            </a:xfrm>
            <a:prstGeom prst="rect">
              <a:avLst/>
            </a:prstGeom>
          </p:spPr>
        </p:pic>
        <p:sp>
          <p:nvSpPr>
            <p:cNvPr id="1125" name="テキスト 223"/>
            <p:cNvSpPr txBox="1"/>
            <p:nvPr/>
          </p:nvSpPr>
          <p:spPr>
            <a:xfrm>
              <a:off x="1268039" y="4295928"/>
              <a:ext cx="1373912" cy="214551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800" strike="noStrike">
                  <a:latin typeface="Meiryo UI"/>
                  <a:ea typeface="Meiryo UI"/>
                </a:rPr>
                <a:t>出典：株式会社オーラルケア</a:t>
              </a:r>
              <a:endParaRPr lang="ja-JP" altLang="en-US" sz="800" strike="noStrike">
                <a:latin typeface="Meiryo UI"/>
                <a:ea typeface="Meiryo UI"/>
              </a:endParaRPr>
            </a:p>
          </p:txBody>
        </p:sp>
      </p:grpSp>
      <p:graphicFrame>
        <p:nvGraphicFramePr>
          <p:cNvPr id="1126" name="四角形 225"/>
          <p:cNvGraphicFramePr>
            <a:graphicFrameLocks noGrp="1"/>
          </p:cNvGraphicFramePr>
          <p:nvPr/>
        </p:nvGraphicFramePr>
        <p:xfrm>
          <a:off x="514234" y="4807945"/>
          <a:ext cx="5729554" cy="1852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9554"/>
              </a:tblGrid>
              <a:tr h="978157">
                <a:tc>
                  <a:txBody>
                    <a:bodyPr/>
                    <a:lstStyle/>
                    <a:p>
                      <a:pPr algn="ctr"/>
                      <a:endParaRPr kumimoji="1" lang="ja-JP" altLang="en-US" sz="1450" b="1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b" anchorCtr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89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8" name="テキスト 240"/>
          <p:cNvSpPr txBox="1"/>
          <p:nvPr/>
        </p:nvSpPr>
        <p:spPr>
          <a:xfrm>
            <a:off x="208201" y="4493975"/>
            <a:ext cx="1196654" cy="3068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 b="1">
                <a:solidFill>
                  <a:schemeClr val="bg1"/>
                </a:solidFill>
                <a:latin typeface="Meiryo UI"/>
                <a:ea typeface="Meiryo UI"/>
              </a:rPr>
              <a:t>判定</a:t>
            </a:r>
            <a:endParaRPr lang="ja-JP" altLang="en-US" sz="1400" b="1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29" name="図形 241"/>
          <p:cNvSpPr/>
          <p:nvPr/>
        </p:nvSpPr>
        <p:spPr>
          <a:xfrm>
            <a:off x="2942845" y="4385163"/>
            <a:ext cx="951955" cy="303571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0" name="四角形 247"/>
          <p:cNvSpPr/>
          <p:nvPr/>
        </p:nvSpPr>
        <p:spPr>
          <a:xfrm>
            <a:off x="3351835" y="3317546"/>
            <a:ext cx="3298645" cy="9685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>
                <a:latin typeface="Meiryo UI"/>
                <a:ea typeface="Meiryo UI"/>
              </a:rPr>
              <a:t>スコア</a:t>
            </a:r>
            <a:endParaRPr lang="ja-JP" altLang="en-US">
              <a:latin typeface="Meiryo UI"/>
              <a:ea typeface="Meiryo UI"/>
            </a:endParaRPr>
          </a:p>
        </p:txBody>
      </p:sp>
      <p:graphicFrame>
        <p:nvGraphicFramePr>
          <p:cNvPr id="1131" name="四角形 236"/>
          <p:cNvGraphicFramePr>
            <a:graphicFrameLocks noGrp="1"/>
          </p:cNvGraphicFramePr>
          <p:nvPr/>
        </p:nvGraphicFramePr>
        <p:xfrm>
          <a:off x="4248583" y="3439278"/>
          <a:ext cx="2229692" cy="725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9692"/>
              </a:tblGrid>
              <a:tr h="381568">
                <a:tc>
                  <a:txBody>
                    <a:bodyPr/>
                    <a:lstStyle/>
                    <a:p>
                      <a:pPr algn="ctr"/>
                      <a:endParaRPr kumimoji="1" lang="ja-JP" altLang="en-US" sz="1450" b="1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b" anchorCtr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562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218" name="グループ 117"/>
          <p:cNvGrpSpPr/>
          <p:nvPr/>
        </p:nvGrpSpPr>
        <p:grpSpPr>
          <a:xfrm>
            <a:off x="585988" y="5960440"/>
            <a:ext cx="5586048" cy="590713"/>
            <a:chOff x="585988" y="5960440"/>
            <a:chExt cx="5586048" cy="590713"/>
          </a:xfrm>
        </p:grpSpPr>
        <p:sp>
          <p:nvSpPr>
            <p:cNvPr id="1127" name="図形 228"/>
            <p:cNvSpPr/>
            <p:nvPr/>
          </p:nvSpPr>
          <p:spPr>
            <a:xfrm rot="5400000">
              <a:off x="3083656" y="3462773"/>
              <a:ext cx="590713" cy="5586048"/>
            </a:xfrm>
            <a:prstGeom prst="flowChartMerge">
              <a:avLst/>
            </a:prstGeom>
            <a:gradFill>
              <a:gsLst>
                <a:gs pos="0">
                  <a:srgbClr val="00B0F0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317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32" name="テキスト 226"/>
            <p:cNvSpPr txBox="1"/>
            <p:nvPr/>
          </p:nvSpPr>
          <p:spPr>
            <a:xfrm>
              <a:off x="1159520" y="6094372"/>
              <a:ext cx="4750390" cy="311687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 sz="1600">
                  <a:latin typeface="Meiryo UI"/>
                  <a:ea typeface="Meiryo UI"/>
                  <a:cs typeface="+mn-lt"/>
                </a:rPr>
                <a:t>咀嚼力が大きくなる</a:t>
              </a:r>
              <a:endParaRPr lang="ja-JP" altLang="en-US" sz="1600">
                <a:latin typeface="Meiryo UI"/>
                <a:ea typeface="Meiryo UI"/>
                <a:cs typeface="+mn-lt"/>
              </a:endParaRPr>
            </a:p>
          </p:txBody>
        </p:sp>
      </p:grpSp>
      <p:sp>
        <p:nvSpPr>
          <p:cNvPr id="1133" name="テキスト 84"/>
          <p:cNvSpPr txBox="1"/>
          <p:nvPr/>
        </p:nvSpPr>
        <p:spPr>
          <a:xfrm>
            <a:off x="307070" y="6876000"/>
            <a:ext cx="6039246" cy="953214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Meiryo UI"/>
                <a:ea typeface="Meiryo UI"/>
                <a:cs typeface="+mn-lt"/>
              </a:rPr>
              <a:t>　</a:t>
            </a: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  <a:cs typeface="+mn-lt"/>
              </a:rPr>
              <a:t>スコア</a:t>
            </a: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</a:rPr>
              <a:t>が３</a:t>
            </a: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</a:rPr>
              <a:t>以下だった場合、注意が必要です</a:t>
            </a: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</a:rPr>
              <a:t>。</a:t>
            </a:r>
            <a:endParaRPr lang="ja-JP" altLang="en-US" sz="1400" b="1">
              <a:solidFill>
                <a:srgbClr val="FF0000"/>
              </a:solidFill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  <a:cs typeface="+mn-lt"/>
              </a:rPr>
              <a:t>　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咀嚼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力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の低下により、やわらかい食事を好むようになることから、偏食が起こり栄養バランスが偏りがちになります。</a:t>
            </a:r>
            <a:endParaRPr lang="ja-JP" altLang="en-US" sz="1400" b="1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　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お口の状態や口腔機能の確認のために、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歯</a:t>
            </a:r>
            <a:r>
              <a:rPr lang="ja-JP" altLang="en-US" sz="1400">
                <a:solidFill>
                  <a:schemeClr val="tx1"/>
                </a:solidFill>
                <a:latin typeface="Meiryo UI"/>
                <a:ea typeface="Meiryo UI"/>
                <a:cs typeface="+mn-lt"/>
              </a:rPr>
              <a:t>科医院を受診しましょう。</a:t>
            </a:r>
            <a:endParaRPr lang="ja-JP" altLang="en-US" sz="1400">
              <a:solidFill>
                <a:schemeClr val="tx1"/>
              </a:solidFill>
              <a:latin typeface="Meiryo UI"/>
              <a:ea typeface="Meiryo UI"/>
              <a:cs typeface="+mn-lt"/>
            </a:endParaRPr>
          </a:p>
        </p:txBody>
      </p:sp>
      <p:grpSp>
        <p:nvGrpSpPr>
          <p:cNvPr id="1135" name="グループ 537"/>
          <p:cNvGrpSpPr/>
          <p:nvPr/>
        </p:nvGrpSpPr>
        <p:grpSpPr>
          <a:xfrm>
            <a:off x="606260" y="5057254"/>
            <a:ext cx="5674030" cy="790353"/>
            <a:chOff x="705019" y="5057254"/>
            <a:chExt cx="5674030" cy="790353"/>
          </a:xfrm>
        </p:grpSpPr>
        <p:sp>
          <p:nvSpPr>
            <p:cNvPr id="1136" name="テキスト 246"/>
            <p:cNvSpPr txBox="1"/>
            <p:nvPr/>
          </p:nvSpPr>
          <p:spPr>
            <a:xfrm>
              <a:off x="705019" y="5540723"/>
              <a:ext cx="5674030" cy="306884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1400" b="1">
                  <a:latin typeface="Meiryo UI"/>
                  <a:ea typeface="Meiryo UI"/>
                </a:rPr>
                <a:t>噛めていない　　　　</a:t>
              </a:r>
              <a:r>
                <a:rPr lang="ja-JP" altLang="en-US" sz="1400" b="1">
                  <a:latin typeface="Meiryo UI"/>
                  <a:ea typeface="Meiryo UI"/>
                </a:rPr>
                <a:t>弱い　　　　　</a:t>
              </a:r>
              <a:r>
                <a:rPr lang="ja-JP" altLang="en-US" sz="1400" b="1">
                  <a:latin typeface="Meiryo UI"/>
                  <a:ea typeface="Meiryo UI"/>
                </a:rPr>
                <a:t>やや弱い　　　　　　強い</a:t>
              </a:r>
              <a:r>
                <a:rPr lang="ja-JP" altLang="en-US" sz="1400" b="1">
                  <a:latin typeface="Meiryo UI"/>
                  <a:ea typeface="Meiryo UI"/>
                </a:rPr>
                <a:t>　　　　　大変強い　　　　　　　　　　　　</a:t>
              </a:r>
              <a:endParaRPr lang="ja-JP" altLang="en-US" sz="1400" b="1">
                <a:latin typeface="Meiryo UI"/>
                <a:ea typeface="Meiryo UI"/>
              </a:endParaRPr>
            </a:p>
          </p:txBody>
        </p:sp>
        <p:sp>
          <p:nvSpPr>
            <p:cNvPr id="1137" name="図形 114"/>
            <p:cNvSpPr/>
            <p:nvPr/>
          </p:nvSpPr>
          <p:spPr>
            <a:xfrm>
              <a:off x="947655" y="5057254"/>
              <a:ext cx="457200" cy="457200"/>
            </a:xfrm>
            <a:prstGeom prst="flowChartConnector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600" b="1">
                  <a:solidFill>
                    <a:schemeClr val="tx1"/>
                  </a:solidFill>
                  <a:latin typeface="ＭＳ ゴシック"/>
                  <a:ea typeface="ＭＳ ゴシック"/>
                </a:rPr>
                <a:t>１</a:t>
              </a:r>
              <a:endParaRPr lang="ja-JP" altLang="en-US" sz="1600" b="1">
                <a:solidFill>
                  <a:schemeClr val="tx1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1138" name="図形 115"/>
            <p:cNvSpPr/>
            <p:nvPr/>
          </p:nvSpPr>
          <p:spPr>
            <a:xfrm>
              <a:off x="3236403" y="5057254"/>
              <a:ext cx="457200" cy="457200"/>
            </a:xfrm>
            <a:prstGeom prst="flowChartConnector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600" b="1">
                  <a:solidFill>
                    <a:schemeClr val="tx1"/>
                  </a:solidFill>
                  <a:latin typeface="ＭＳ ゴシック"/>
                  <a:ea typeface="ＭＳ ゴシック"/>
                </a:rPr>
                <a:t>３</a:t>
              </a:r>
              <a:endParaRPr lang="ja-JP" altLang="en-US" sz="1600" b="1">
                <a:solidFill>
                  <a:schemeClr val="tx1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1139" name="図形 116"/>
            <p:cNvSpPr/>
            <p:nvPr/>
          </p:nvSpPr>
          <p:spPr>
            <a:xfrm>
              <a:off x="2112255" y="5057254"/>
              <a:ext cx="457200" cy="457200"/>
            </a:xfrm>
            <a:prstGeom prst="flowChartConnector">
              <a:avLst/>
            </a:prstGeom>
            <a:solidFill>
              <a:srgbClr val="FFC057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600" b="1">
                  <a:solidFill>
                    <a:schemeClr val="tx1"/>
                  </a:solidFill>
                  <a:latin typeface="ＭＳ ゴシック"/>
                  <a:ea typeface="ＭＳ ゴシック"/>
                </a:rPr>
                <a:t>２</a:t>
              </a:r>
              <a:endParaRPr lang="ja-JP" altLang="en-US" sz="1600" b="1">
                <a:solidFill>
                  <a:schemeClr val="tx1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1140" name="図形 117"/>
            <p:cNvSpPr/>
            <p:nvPr/>
          </p:nvSpPr>
          <p:spPr>
            <a:xfrm>
              <a:off x="4390917" y="5057254"/>
              <a:ext cx="457200" cy="457200"/>
            </a:xfrm>
            <a:prstGeom prst="flowChartConnector">
              <a:avLst/>
            </a:prstGeom>
            <a:solidFill>
              <a:srgbClr val="FFA0C0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600" b="1">
                  <a:solidFill>
                    <a:schemeClr val="tx1"/>
                  </a:solidFill>
                  <a:latin typeface="ＭＳ ゴシック"/>
                  <a:ea typeface="ＭＳ ゴシック"/>
                </a:rPr>
                <a:t>４</a:t>
              </a:r>
              <a:endParaRPr lang="ja-JP" altLang="en-US" sz="1600" b="1">
                <a:solidFill>
                  <a:schemeClr val="tx1"/>
                </a:solidFill>
                <a:latin typeface="ＭＳ ゴシック"/>
                <a:ea typeface="ＭＳ ゴシック"/>
              </a:endParaRPr>
            </a:p>
          </p:txBody>
        </p:sp>
        <p:sp>
          <p:nvSpPr>
            <p:cNvPr id="1141" name="図形 118"/>
            <p:cNvSpPr/>
            <p:nvPr/>
          </p:nvSpPr>
          <p:spPr>
            <a:xfrm>
              <a:off x="5486526" y="5057254"/>
              <a:ext cx="457200" cy="457200"/>
            </a:xfrm>
            <a:prstGeom prst="flowChartConnector">
              <a:avLst/>
            </a:prstGeom>
            <a:solidFill>
              <a:srgbClr val="FFA6A6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600" b="1">
                  <a:solidFill>
                    <a:schemeClr val="tx1"/>
                  </a:solidFill>
                  <a:latin typeface="ＭＳ ゴシック"/>
                  <a:ea typeface="ＭＳ ゴシック"/>
                </a:rPr>
                <a:t>５</a:t>
              </a:r>
              <a:endParaRPr lang="ja-JP" altLang="en-US" sz="1600" b="1">
                <a:solidFill>
                  <a:schemeClr val="tx1"/>
                </a:solidFill>
                <a:latin typeface="ＭＳ ゴシック"/>
                <a:ea typeface="ＭＳ ゴシック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4.0.5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491228</dc:creator>
  <cp:lastModifiedBy>491228</cp:lastModifiedBy>
  <dcterms:created xsi:type="dcterms:W3CDTF">2024-03-01T06:18:28Z</dcterms:created>
  <dcterms:modified xsi:type="dcterms:W3CDTF">2024-03-01T06:18:28Z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