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png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84" r:id="rId2"/>
  </p:sldMasterIdLst>
  <p:notesMasterIdLst>
    <p:notesMasterId r:id="rId3"/>
  </p:notesMasterIdLst>
  <p:sldIdLst>
    <p:sldId id="257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0"/>
    <p:restoredTop sz="94660"/>
  </p:normalViewPr>
  <p:slideViewPr>
    <p:cSldViewPr>
      <p:cViewPr varScale="1">
        <p:scale>
          <a:sx n="85" d="100"/>
          <a:sy n="85" d="100"/>
        </p:scale>
        <p:origin x="-316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presProps" Target="presProps.xml" Id="rId5" /><Relationship Type="http://schemas.openxmlformats.org/officeDocument/2006/relationships/viewProps" Target="viewProps.xml" Id="rId6" /><Relationship Type="http://schemas.openxmlformats.org/officeDocument/2006/relationships/tableStyles" Target="tableStyles.xml" Id="rId7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3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461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462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463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46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24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4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4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0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30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30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0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0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31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31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1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25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25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25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25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5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5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6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6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64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6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6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26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6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7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72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73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74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75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76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77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80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81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82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8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8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8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290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267744"/>
            <a:ext cx="2256234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91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92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93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96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297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9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29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0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2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2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24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4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24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4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24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image" Target="../media/image1.png" Id="rId1" /><Relationship Type="http://schemas.openxmlformats.org/officeDocument/2006/relationships/image" Target="../media/image2.png" Id="rId2" /><Relationship Type="http://schemas.openxmlformats.org/officeDocument/2006/relationships/image" Target="../media/image3.png" Id="rId3" /><Relationship Type="http://schemas.openxmlformats.org/officeDocument/2006/relationships/image" Target="../media/image4.png" Id="rId4" /><Relationship Type="http://schemas.openxmlformats.org/officeDocument/2006/relationships/slideLayout" Target="../slideLayouts/slideLayout1.xml" Id="rId5" /><Relationship Type="http://schemas.openxmlformats.org/officeDocument/2006/relationships/notesSlide" Target="../notesSlides/notesSlide1.xml" Id="rId6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四角形 140"/>
          <p:cNvSpPr/>
          <p:nvPr/>
        </p:nvSpPr>
        <p:spPr>
          <a:xfrm>
            <a:off x="271488" y="6019718"/>
            <a:ext cx="6106848" cy="1279916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4" name="タイトル 1"/>
          <p:cNvSpPr>
            <a:spLocks noGrp="1"/>
          </p:cNvSpPr>
          <p:nvPr>
            <p:ph type="ctrTitle" idx="0"/>
          </p:nvPr>
        </p:nvSpPr>
        <p:spPr>
          <a:xfrm>
            <a:off x="1254676" y="334360"/>
            <a:ext cx="4533353" cy="53511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800" b="1" dirty="0">
                <a:latin typeface="Meiryo UI"/>
                <a:ea typeface="Meiryo UI"/>
              </a:rPr>
              <a:t>お口の機能チェック（舌と唇）</a:t>
            </a:r>
            <a:endParaRPr kumimoji="1" lang="ja-JP" altLang="en-US" sz="3600" b="1" dirty="0">
              <a:latin typeface="Meiryo UI"/>
              <a:ea typeface="Meiryo UI"/>
            </a:endParaRPr>
          </a:p>
        </p:txBody>
      </p:sp>
      <p:grpSp>
        <p:nvGrpSpPr>
          <p:cNvPr id="1115" name="グループ 143"/>
          <p:cNvGrpSpPr/>
          <p:nvPr/>
        </p:nvGrpSpPr>
        <p:grpSpPr>
          <a:xfrm>
            <a:off x="364662" y="7944868"/>
            <a:ext cx="6585663" cy="605080"/>
            <a:chOff x="-362072" y="9044427"/>
            <a:chExt cx="4130078" cy="655503"/>
          </a:xfrm>
        </p:grpSpPr>
        <p:sp>
          <p:nvSpPr>
            <p:cNvPr id="1116" name="図形 47"/>
            <p:cNvSpPr/>
            <p:nvPr/>
          </p:nvSpPr>
          <p:spPr>
            <a:xfrm>
              <a:off x="-362072" y="9044427"/>
              <a:ext cx="3896450" cy="652244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17" name="テキスト 43"/>
            <p:cNvSpPr txBox="1"/>
            <p:nvPr/>
          </p:nvSpPr>
          <p:spPr>
            <a:xfrm>
              <a:off x="-219639" y="9082705"/>
              <a:ext cx="3987645" cy="6172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問合せ先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○○</a:t>
              </a:r>
              <a:r>
                <a:rPr lang="ja-JP" altLang="en-US" sz="1200">
                  <a:latin typeface="Meiryo UI"/>
                  <a:ea typeface="Meiryo UI"/>
                  <a:cs typeface="+mn-lt"/>
                </a:rPr>
                <a:t>市町村○○○課　TEL　○○○○-○○○-○○○○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</p:txBody>
        </p:sp>
      </p:grpSp>
      <p:pic>
        <p:nvPicPr>
          <p:cNvPr id="1118" name="図 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480000">
            <a:off x="6172888" y="7062723"/>
            <a:ext cx="670269" cy="905969"/>
          </a:xfrm>
          <a:prstGeom prst="rect">
            <a:avLst/>
          </a:prstGeom>
        </p:spPr>
      </p:pic>
      <p:sp>
        <p:nvSpPr>
          <p:cNvPr id="1119" name="四角形 95"/>
          <p:cNvSpPr/>
          <p:nvPr/>
        </p:nvSpPr>
        <p:spPr>
          <a:xfrm flipV="1">
            <a:off x="64936" y="2120062"/>
            <a:ext cx="6691420" cy="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20" name="テキスト 96"/>
          <p:cNvSpPr txBox="1"/>
          <p:nvPr/>
        </p:nvSpPr>
        <p:spPr>
          <a:xfrm>
            <a:off x="302450" y="2062360"/>
            <a:ext cx="5022509" cy="340098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21" name="テキスト 87"/>
          <p:cNvSpPr txBox="1"/>
          <p:nvPr/>
        </p:nvSpPr>
        <p:spPr>
          <a:xfrm>
            <a:off x="198140" y="2163262"/>
            <a:ext cx="6344726" cy="983992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600" b="0" u="sng">
                <a:latin typeface="Meiryo UI"/>
                <a:ea typeface="Meiryo UI"/>
              </a:rPr>
              <a:t>パタカ測定検査（オーラルディアドコキネシス）</a:t>
            </a:r>
            <a:endParaRPr lang="ja-JP" altLang="en-US" sz="1600" b="0" u="sng">
              <a:latin typeface="Meiryo UI"/>
              <a:ea typeface="Meiryo UI"/>
            </a:endParaRPr>
          </a:p>
          <a:p>
            <a:pPr algn="l"/>
            <a:endParaRPr lang="ja-JP" altLang="en-US" sz="1400"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</a:rPr>
              <a:t>○「パ」「タ」「カ」</a:t>
            </a:r>
            <a:r>
              <a:rPr lang="ja-JP" altLang="en-US" sz="1400">
                <a:latin typeface="Meiryo UI"/>
                <a:ea typeface="Meiryo UI"/>
              </a:rPr>
              <a:t>それぞれ５秒間発音し、</a:t>
            </a:r>
            <a:r>
              <a:rPr lang="ja-JP" altLang="en-US" sz="1400">
                <a:latin typeface="Meiryo UI"/>
                <a:ea typeface="Meiryo UI"/>
              </a:rPr>
              <a:t>舌と唇の動きを測定します。</a:t>
            </a:r>
            <a:endParaRPr lang="ja-JP" altLang="en-US" sz="1400">
              <a:latin typeface="Meiryo UI"/>
              <a:ea typeface="Meiryo UI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</a:rPr>
              <a:t>○口</a:t>
            </a:r>
            <a:r>
              <a:rPr lang="ja-JP" altLang="en-US" sz="1400">
                <a:latin typeface="Meiryo UI"/>
                <a:ea typeface="Meiryo UI"/>
              </a:rPr>
              <a:t>の巧みな運動（正確さ（歯切れのよさ）、速度）を簡便に評価する検査です。</a:t>
            </a:r>
            <a:r>
              <a:rPr lang="ja-JP" altLang="en-US" sz="1400">
                <a:latin typeface="Meiryo UI"/>
                <a:ea typeface="Meiryo UI"/>
              </a:rPr>
              <a:t> </a:t>
            </a:r>
            <a:endParaRPr>
              <a:latin typeface="Meiryo UI"/>
              <a:ea typeface="Meiryo UI"/>
            </a:endParaRPr>
          </a:p>
        </p:txBody>
      </p:sp>
      <p:sp>
        <p:nvSpPr>
          <p:cNvPr id="1122" name="テキスト 88"/>
          <p:cNvSpPr txBox="1"/>
          <p:nvPr/>
        </p:nvSpPr>
        <p:spPr>
          <a:xfrm>
            <a:off x="3338472" y="1428715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>
              <a:latin typeface="Meiryo UI"/>
              <a:ea typeface="Meiryo UI"/>
            </a:endParaRPr>
          </a:p>
        </p:txBody>
      </p:sp>
      <p:sp>
        <p:nvSpPr>
          <p:cNvPr id="1123" name="テキスト 100"/>
          <p:cNvSpPr txBox="1"/>
          <p:nvPr/>
        </p:nvSpPr>
        <p:spPr>
          <a:xfrm>
            <a:off x="3832808" y="2163262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24" name="テキスト 101"/>
          <p:cNvSpPr txBox="1"/>
          <p:nvPr/>
        </p:nvSpPr>
        <p:spPr>
          <a:xfrm>
            <a:off x="3748409" y="2207780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25" name="テキスト 102"/>
          <p:cNvSpPr txBox="1"/>
          <p:nvPr/>
        </p:nvSpPr>
        <p:spPr>
          <a:xfrm>
            <a:off x="3760466" y="2230039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grpSp>
        <p:nvGrpSpPr>
          <p:cNvPr id="1126" name="グループ 116"/>
          <p:cNvGrpSpPr/>
          <p:nvPr/>
        </p:nvGrpSpPr>
        <p:grpSpPr>
          <a:xfrm>
            <a:off x="193912" y="3152034"/>
            <a:ext cx="2033186" cy="2054889"/>
            <a:chOff x="207275" y="3191558"/>
            <a:chExt cx="2033186" cy="2343982"/>
          </a:xfrm>
        </p:grpSpPr>
        <p:grpSp>
          <p:nvGrpSpPr>
            <p:cNvPr id="1127" name="グループ 84"/>
            <p:cNvGrpSpPr/>
            <p:nvPr/>
          </p:nvGrpSpPr>
          <p:grpSpPr>
            <a:xfrm>
              <a:off x="207275" y="3191558"/>
              <a:ext cx="2033186" cy="2343982"/>
              <a:chOff x="169583" y="1096151"/>
              <a:chExt cx="6341562" cy="2520315"/>
            </a:xfrm>
          </p:grpSpPr>
          <p:sp>
            <p:nvSpPr>
              <p:cNvPr id="1128" name="四角形 89"/>
              <p:cNvSpPr/>
              <p:nvPr/>
            </p:nvSpPr>
            <p:spPr>
              <a:xfrm>
                <a:off x="169583" y="1096151"/>
                <a:ext cx="6341562" cy="252031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grpSp>
          <p:nvGrpSpPr>
            <p:cNvPr id="1129" name="グループ 107"/>
            <p:cNvGrpSpPr/>
            <p:nvPr/>
          </p:nvGrpSpPr>
          <p:grpSpPr>
            <a:xfrm>
              <a:off x="207275" y="3260222"/>
              <a:ext cx="1957098" cy="1241398"/>
              <a:chOff x="223725" y="4150585"/>
              <a:chExt cx="1957098" cy="1241398"/>
            </a:xfrm>
          </p:grpSpPr>
          <p:pic>
            <p:nvPicPr>
              <p:cNvPr id="1130" name="オブジェクト 9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15813" y="4150585"/>
                <a:ext cx="1865010" cy="1241398"/>
              </a:xfrm>
              <a:prstGeom prst="rect">
                <a:avLst/>
              </a:prstGeom>
            </p:spPr>
          </p:pic>
          <p:sp>
            <p:nvSpPr>
              <p:cNvPr id="1131" name="図形 97"/>
              <p:cNvSpPr/>
              <p:nvPr/>
            </p:nvSpPr>
            <p:spPr>
              <a:xfrm>
                <a:off x="223725" y="4164695"/>
                <a:ext cx="457200" cy="457200"/>
              </a:xfrm>
              <a:prstGeom prst="flowChartConnector">
                <a:avLst/>
              </a:prstGeom>
              <a:ln w="254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>
                    <a:latin typeface="Meiryo UI"/>
                    <a:ea typeface="Meiryo UI"/>
                  </a:rPr>
                  <a:t>パ</a:t>
                </a: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sp>
          <p:nvSpPr>
            <p:cNvPr id="1132" name="テキスト 104"/>
            <p:cNvSpPr txBox="1"/>
            <p:nvPr/>
          </p:nvSpPr>
          <p:spPr>
            <a:xfrm>
              <a:off x="207275" y="4696651"/>
              <a:ext cx="2000685" cy="525596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評価項目：口唇の運動機能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機能：食べ物をとりこむ</a:t>
              </a:r>
              <a:endParaRPr lang="ja-JP" altLang="en-US" sz="1200">
                <a:latin typeface="Meiryo UI"/>
                <a:ea typeface="Meiryo UI"/>
              </a:endParaRPr>
            </a:p>
          </p:txBody>
        </p:sp>
      </p:grpSp>
      <p:grpSp>
        <p:nvGrpSpPr>
          <p:cNvPr id="1133" name="グループ 118"/>
          <p:cNvGrpSpPr/>
          <p:nvPr/>
        </p:nvGrpSpPr>
        <p:grpSpPr>
          <a:xfrm>
            <a:off x="2349682" y="3152034"/>
            <a:ext cx="2033186" cy="2054889"/>
            <a:chOff x="2363045" y="3191558"/>
            <a:chExt cx="2033186" cy="2343982"/>
          </a:xfrm>
        </p:grpSpPr>
        <p:grpSp>
          <p:nvGrpSpPr>
            <p:cNvPr id="1134" name="グループ 93"/>
            <p:cNvGrpSpPr/>
            <p:nvPr/>
          </p:nvGrpSpPr>
          <p:grpSpPr>
            <a:xfrm>
              <a:off x="2363045" y="3191558"/>
              <a:ext cx="2033186" cy="2343982"/>
              <a:chOff x="169583" y="1096151"/>
              <a:chExt cx="6341562" cy="2520315"/>
            </a:xfrm>
          </p:grpSpPr>
          <p:sp>
            <p:nvSpPr>
              <p:cNvPr id="1135" name="四角形 89"/>
              <p:cNvSpPr/>
              <p:nvPr/>
            </p:nvSpPr>
            <p:spPr>
              <a:xfrm>
                <a:off x="169583" y="1096151"/>
                <a:ext cx="6341562" cy="252031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grpSp>
          <p:nvGrpSpPr>
            <p:cNvPr id="1136" name="グループ 109"/>
            <p:cNvGrpSpPr/>
            <p:nvPr/>
          </p:nvGrpSpPr>
          <p:grpSpPr>
            <a:xfrm>
              <a:off x="2363045" y="3260480"/>
              <a:ext cx="1977580" cy="1228950"/>
              <a:chOff x="2379495" y="4150843"/>
              <a:chExt cx="1977580" cy="1228950"/>
            </a:xfrm>
          </p:grpSpPr>
          <p:pic>
            <p:nvPicPr>
              <p:cNvPr id="1137" name="オブジェクト 9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29475" y="4164695"/>
                <a:ext cx="1827600" cy="1215098"/>
              </a:xfrm>
              <a:prstGeom prst="rect">
                <a:avLst/>
              </a:prstGeom>
            </p:spPr>
          </p:pic>
          <p:sp>
            <p:nvSpPr>
              <p:cNvPr id="1138" name="図形 98"/>
              <p:cNvSpPr/>
              <p:nvPr/>
            </p:nvSpPr>
            <p:spPr>
              <a:xfrm>
                <a:off x="2379495" y="4150843"/>
                <a:ext cx="457200" cy="457200"/>
              </a:xfrm>
              <a:prstGeom prst="flowChartConnector">
                <a:avLst/>
              </a:prstGeom>
              <a:ln w="254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>
                    <a:latin typeface="Meiryo UI"/>
                    <a:ea typeface="Meiryo UI"/>
                  </a:rPr>
                  <a:t>タ</a:t>
                </a: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sp>
          <p:nvSpPr>
            <p:cNvPr id="1139" name="テキスト 105"/>
            <p:cNvSpPr txBox="1"/>
            <p:nvPr/>
          </p:nvSpPr>
          <p:spPr>
            <a:xfrm>
              <a:off x="2371500" y="4618654"/>
              <a:ext cx="2127323" cy="946888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評価項目：舌の前方の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 </a:t>
              </a:r>
              <a:r>
                <a:rPr lang="ja-JP" altLang="en-US" sz="1200">
                  <a:latin typeface="Meiryo UI"/>
                  <a:ea typeface="Meiryo UI"/>
                </a:rPr>
                <a:t>運動機能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機能：食べ物を口の奥に運ぶ、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 </a:t>
              </a:r>
              <a:r>
                <a:rPr lang="ja-JP" altLang="en-US" sz="1200">
                  <a:latin typeface="Meiryo UI"/>
                  <a:ea typeface="Meiryo UI"/>
                </a:rPr>
                <a:t>押しつぶす</a:t>
              </a:r>
              <a:endParaRPr lang="ja-JP" altLang="en-US" sz="1200">
                <a:latin typeface="Meiryo UI"/>
                <a:ea typeface="Meiryo UI"/>
              </a:endParaRPr>
            </a:p>
          </p:txBody>
        </p:sp>
      </p:grpSp>
      <p:grpSp>
        <p:nvGrpSpPr>
          <p:cNvPr id="1140" name="グループ 120"/>
          <p:cNvGrpSpPr/>
          <p:nvPr/>
        </p:nvGrpSpPr>
        <p:grpSpPr>
          <a:xfrm>
            <a:off x="4505451" y="3152034"/>
            <a:ext cx="2033186" cy="2054889"/>
            <a:chOff x="4518814" y="3191558"/>
            <a:chExt cx="2033186" cy="2343982"/>
          </a:xfrm>
        </p:grpSpPr>
        <p:grpSp>
          <p:nvGrpSpPr>
            <p:cNvPr id="1141" name="グループ 95"/>
            <p:cNvGrpSpPr/>
            <p:nvPr/>
          </p:nvGrpSpPr>
          <p:grpSpPr>
            <a:xfrm>
              <a:off x="4518814" y="3191558"/>
              <a:ext cx="2033186" cy="2343982"/>
              <a:chOff x="169583" y="1096151"/>
              <a:chExt cx="6341562" cy="2520315"/>
            </a:xfrm>
          </p:grpSpPr>
          <p:sp>
            <p:nvSpPr>
              <p:cNvPr id="1142" name="四角形 89"/>
              <p:cNvSpPr/>
              <p:nvPr/>
            </p:nvSpPr>
            <p:spPr>
              <a:xfrm>
                <a:off x="169583" y="1096151"/>
                <a:ext cx="6341562" cy="252031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grpSp>
          <p:nvGrpSpPr>
            <p:cNvPr id="1143" name="グループ 111"/>
            <p:cNvGrpSpPr/>
            <p:nvPr/>
          </p:nvGrpSpPr>
          <p:grpSpPr>
            <a:xfrm>
              <a:off x="4518814" y="3260222"/>
              <a:ext cx="1902342" cy="1229208"/>
              <a:chOff x="4535264" y="4150585"/>
              <a:chExt cx="1902342" cy="1229208"/>
            </a:xfrm>
          </p:grpSpPr>
          <p:pic>
            <p:nvPicPr>
              <p:cNvPr id="1144" name="オブジェクト 9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6109" y="4199774"/>
                <a:ext cx="1771497" cy="1180019"/>
              </a:xfrm>
              <a:prstGeom prst="rect">
                <a:avLst/>
              </a:prstGeom>
            </p:spPr>
          </p:pic>
          <p:sp>
            <p:nvSpPr>
              <p:cNvPr id="1145" name="図形 99"/>
              <p:cNvSpPr/>
              <p:nvPr/>
            </p:nvSpPr>
            <p:spPr>
              <a:xfrm>
                <a:off x="4535264" y="4150585"/>
                <a:ext cx="457200" cy="457200"/>
              </a:xfrm>
              <a:prstGeom prst="flowChartConnector">
                <a:avLst/>
              </a:prstGeom>
              <a:ln w="254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>
                    <a:latin typeface="Meiryo UI"/>
                    <a:ea typeface="Meiryo UI"/>
                  </a:rPr>
                  <a:t>カ</a:t>
                </a:r>
                <a:endParaRPr lang="ja-JP" altLang="en-US">
                  <a:latin typeface="Meiryo UI"/>
                  <a:ea typeface="Meiryo UI"/>
                </a:endParaRPr>
              </a:p>
            </p:txBody>
          </p:sp>
        </p:grpSp>
        <p:sp>
          <p:nvSpPr>
            <p:cNvPr id="1146" name="テキスト 106"/>
            <p:cNvSpPr txBox="1"/>
            <p:nvPr/>
          </p:nvSpPr>
          <p:spPr>
            <a:xfrm>
              <a:off x="4621354" y="4618654"/>
              <a:ext cx="1870843" cy="946888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評価項目：舌の後方の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 </a:t>
              </a:r>
              <a:r>
                <a:rPr lang="ja-JP" altLang="en-US" sz="1200">
                  <a:latin typeface="Meiryo UI"/>
                  <a:ea typeface="Meiryo UI"/>
                </a:rPr>
                <a:t>運動機能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機能：食べ物を食道に送り</a:t>
              </a:r>
              <a:endParaRPr lang="ja-JP" altLang="en-US" sz="1200">
                <a:latin typeface="Meiryo UI"/>
                <a:ea typeface="Meiryo UI"/>
              </a:endParaRPr>
            </a:p>
            <a:p>
              <a:pPr>
                <a:defRPr lang="ja-JP" altLang="en-US"/>
              </a:pP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　</a:t>
              </a:r>
              <a:r>
                <a:rPr lang="ja-JP" altLang="en-US" sz="1200">
                  <a:latin typeface="Meiryo UI"/>
                  <a:ea typeface="Meiryo UI"/>
                </a:rPr>
                <a:t> </a:t>
              </a:r>
              <a:r>
                <a:rPr lang="ja-JP" altLang="en-US" sz="1200">
                  <a:latin typeface="Meiryo UI"/>
                  <a:ea typeface="Meiryo UI"/>
                </a:rPr>
                <a:t>込む</a:t>
              </a:r>
              <a:endParaRPr lang="ja-JP" altLang="en-US" sz="1200">
                <a:latin typeface="Meiryo UI"/>
                <a:ea typeface="Meiryo UI"/>
              </a:endParaRPr>
            </a:p>
          </p:txBody>
        </p:sp>
      </p:grpSp>
      <p:grpSp>
        <p:nvGrpSpPr>
          <p:cNvPr id="1147" name="グループ 145"/>
          <p:cNvGrpSpPr/>
          <p:nvPr/>
        </p:nvGrpSpPr>
        <p:grpSpPr>
          <a:xfrm>
            <a:off x="193912" y="5287486"/>
            <a:ext cx="6415944" cy="604578"/>
            <a:chOff x="210092" y="5674297"/>
            <a:chExt cx="6415944" cy="927940"/>
          </a:xfrm>
        </p:grpSpPr>
        <p:sp>
          <p:nvSpPr>
            <p:cNvPr id="1148" name="四角形 122"/>
            <p:cNvSpPr/>
            <p:nvPr/>
          </p:nvSpPr>
          <p:spPr>
            <a:xfrm>
              <a:off x="210092" y="5687837"/>
              <a:ext cx="2031207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49" name="四角形 123"/>
            <p:cNvSpPr/>
            <p:nvPr/>
          </p:nvSpPr>
          <p:spPr>
            <a:xfrm>
              <a:off x="2411222" y="5687837"/>
              <a:ext cx="2031207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50" name="四角形 124"/>
            <p:cNvSpPr/>
            <p:nvPr/>
          </p:nvSpPr>
          <p:spPr>
            <a:xfrm>
              <a:off x="4594829" y="5674297"/>
              <a:ext cx="2031207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51" name="テキスト 125"/>
            <p:cNvSpPr txBox="1"/>
            <p:nvPr/>
          </p:nvSpPr>
          <p:spPr>
            <a:xfrm>
              <a:off x="1291996" y="5960818"/>
              <a:ext cx="748741" cy="565501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>
                  <a:latin typeface="Meiryo UI"/>
                  <a:ea typeface="Meiryo UI"/>
                </a:rPr>
                <a:t>回/秒</a:t>
              </a: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52" name="テキスト 126"/>
            <p:cNvSpPr txBox="1"/>
            <p:nvPr/>
          </p:nvSpPr>
          <p:spPr>
            <a:xfrm>
              <a:off x="3471801" y="5960818"/>
              <a:ext cx="748741" cy="565501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>
                  <a:latin typeface="Meiryo UI"/>
                  <a:ea typeface="Meiryo UI"/>
                </a:rPr>
                <a:t>回/秒</a:t>
              </a: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53" name="テキスト 127"/>
            <p:cNvSpPr txBox="1"/>
            <p:nvPr/>
          </p:nvSpPr>
          <p:spPr>
            <a:xfrm>
              <a:off x="5765562" y="5960818"/>
              <a:ext cx="748741" cy="565501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>
                  <a:latin typeface="Meiryo UI"/>
                  <a:ea typeface="Meiryo UI"/>
                </a:rPr>
                <a:t>回/秒</a:t>
              </a:r>
              <a:endParaRPr lang="ja-JP" altLang="en-US">
                <a:latin typeface="Meiryo UI"/>
                <a:ea typeface="Meiryo UI"/>
              </a:endParaRPr>
            </a:p>
          </p:txBody>
        </p:sp>
      </p:grpSp>
      <p:sp>
        <p:nvSpPr>
          <p:cNvPr id="1154" name="図形 129"/>
          <p:cNvSpPr/>
          <p:nvPr/>
        </p:nvSpPr>
        <p:spPr>
          <a:xfrm>
            <a:off x="2878037" y="5892064"/>
            <a:ext cx="951955" cy="303571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55" name="テキスト 138"/>
          <p:cNvSpPr txBox="1"/>
          <p:nvPr/>
        </p:nvSpPr>
        <p:spPr>
          <a:xfrm>
            <a:off x="3521353" y="6513329"/>
            <a:ext cx="2721067" cy="6810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 b="1">
                <a:latin typeface="Meiryo UI"/>
                <a:ea typeface="Meiryo UI"/>
              </a:rPr>
              <a:t>６回未満/秒</a:t>
            </a:r>
            <a:endParaRPr lang="ja-JP" altLang="en-US" sz="1400" b="1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舌や</a:t>
            </a:r>
            <a:r>
              <a:rPr lang="ja-JP" altLang="en-US" sz="1400">
                <a:latin typeface="Meiryo UI"/>
                <a:ea typeface="Meiryo UI"/>
              </a:rPr>
              <a:t>口唇の</a:t>
            </a:r>
            <a:r>
              <a:rPr lang="ja-JP" altLang="en-US" sz="1400">
                <a:latin typeface="Meiryo UI"/>
                <a:ea typeface="Meiryo UI"/>
              </a:rPr>
              <a:t>機能低下</a:t>
            </a:r>
            <a:endParaRPr lang="ja-JP" altLang="en-US" sz="140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　の危険性あり</a:t>
            </a:r>
            <a:endParaRPr lang="ja-JP" altLang="en-US" sz="1400">
              <a:latin typeface="Meiryo UI"/>
              <a:ea typeface="Meiryo UI"/>
            </a:endParaRPr>
          </a:p>
        </p:txBody>
      </p:sp>
      <p:sp>
        <p:nvSpPr>
          <p:cNvPr id="1156" name="テキスト 141"/>
          <p:cNvSpPr txBox="1"/>
          <p:nvPr/>
        </p:nvSpPr>
        <p:spPr>
          <a:xfrm>
            <a:off x="2481539" y="8617799"/>
            <a:ext cx="4252905" cy="19804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800">
                <a:latin typeface="Meiryo UI"/>
                <a:ea typeface="Meiryo UI"/>
              </a:rPr>
              <a:t>参考：神奈川県「オーラルフレイルチェック“メディカルスタッフが用いるプログラム”　」（令和２年９月）</a:t>
            </a:r>
            <a:endParaRPr lang="ja-JP" altLang="en-US" sz="800">
              <a:latin typeface="Meiryo UI"/>
              <a:ea typeface="Meiryo UI"/>
            </a:endParaRPr>
          </a:p>
        </p:txBody>
      </p:sp>
      <p:sp>
        <p:nvSpPr>
          <p:cNvPr id="1157" name="テキスト 142"/>
          <p:cNvSpPr txBox="1"/>
          <p:nvPr/>
        </p:nvSpPr>
        <p:spPr>
          <a:xfrm>
            <a:off x="448681" y="7355447"/>
            <a:ext cx="5826455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00000"/>
              </a:lnSpc>
              <a:defRPr lang="ja-JP" altLang="en-US"/>
            </a:pP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</a:rPr>
              <a:t>　「パ」「タ」「カ」の発音が、１</a:t>
            </a:r>
            <a:r>
              <a:rPr lang="ja-JP" altLang="en-US" sz="1400" b="1">
                <a:solidFill>
                  <a:srgbClr val="FF0000"/>
                </a:solidFill>
                <a:latin typeface="Meiryo UI"/>
                <a:ea typeface="Meiryo UI"/>
              </a:rPr>
              <a:t>秒間に６回未満だった場合、注意が必要です。</a:t>
            </a:r>
            <a:endParaRPr lang="ja-JP" altLang="en-US" sz="1400" b="1">
              <a:solidFill>
                <a:srgbClr val="FF0000"/>
              </a:solidFill>
              <a:latin typeface="Meiryo UI"/>
              <a:ea typeface="Meiryo UI"/>
            </a:endParaRPr>
          </a:p>
          <a:p>
            <a:pPr>
              <a:lnSpc>
                <a:spcPct val="100000"/>
              </a:lnSpc>
              <a:defRPr lang="ja-JP" altLang="en-US"/>
            </a:pP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lang="ja-JP" altLang="en-US" sz="1400" b="0" u="none">
                <a:solidFill>
                  <a:schemeClr val="tx1"/>
                </a:solidFill>
                <a:latin typeface="Meiryo UI"/>
                <a:ea typeface="Meiryo UI"/>
              </a:rPr>
              <a:t>口腔体操等のトレーニングを行いましょう。また、歯科医院を受診しましょう。</a:t>
            </a:r>
            <a:endParaRPr lang="ja-JP" altLang="en-US" sz="1400" b="0" u="none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1158" name="テキスト 237"/>
          <p:cNvSpPr txBox="1"/>
          <p:nvPr/>
        </p:nvSpPr>
        <p:spPr>
          <a:xfrm>
            <a:off x="351297" y="6504271"/>
            <a:ext cx="2722942" cy="7377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 b="1">
                <a:latin typeface="Meiryo UI"/>
                <a:ea typeface="Meiryo UI"/>
              </a:rPr>
              <a:t>６回以上/秒　</a:t>
            </a:r>
            <a:r>
              <a:rPr lang="ja-JP" altLang="en-US" sz="1400" b="0">
                <a:latin typeface="Meiryo UI"/>
                <a:ea typeface="Meiryo UI"/>
              </a:rPr>
              <a:t>　</a:t>
            </a:r>
            <a:r>
              <a:rPr lang="ja-JP" altLang="en-US" sz="1400">
                <a:latin typeface="Meiryo UI"/>
                <a:ea typeface="Meiryo UI"/>
              </a:rPr>
              <a:t>　　　　　　　　　　　　　　</a:t>
            </a:r>
            <a:endParaRPr lang="ja-JP" altLang="en-US" sz="140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舌や</a:t>
            </a:r>
            <a:r>
              <a:rPr lang="ja-JP" altLang="en-US" sz="1400">
                <a:latin typeface="Meiryo UI"/>
                <a:ea typeface="Meiryo UI"/>
              </a:rPr>
              <a:t>口唇の</a:t>
            </a:r>
            <a:r>
              <a:rPr lang="ja-JP" altLang="en-US" sz="1400">
                <a:latin typeface="Meiryo UI"/>
                <a:ea typeface="Meiryo UI"/>
              </a:rPr>
              <a:t>機能低下</a:t>
            </a:r>
            <a:endParaRPr lang="ja-JP" altLang="en-US" sz="1400">
              <a:latin typeface="Meiryo UI"/>
              <a:ea typeface="Meiryo UI"/>
            </a:endParaRPr>
          </a:p>
          <a:p>
            <a:pPr algn="ctr">
              <a:defRPr lang="ja-JP" altLang="en-US"/>
            </a:pPr>
            <a:r>
              <a:rPr lang="ja-JP" altLang="en-US" sz="1400">
                <a:latin typeface="Meiryo UI"/>
                <a:ea typeface="Meiryo UI"/>
              </a:rPr>
              <a:t>の危険性は低い</a:t>
            </a:r>
            <a:endParaRPr lang="ja-JP" altLang="en-US" sz="1400">
              <a:latin typeface="Meiryo UI"/>
              <a:ea typeface="Meiryo UI"/>
            </a:endParaRPr>
          </a:p>
        </p:txBody>
      </p:sp>
      <p:sp>
        <p:nvSpPr>
          <p:cNvPr id="1159" name="テキスト 238"/>
          <p:cNvSpPr txBox="1"/>
          <p:nvPr/>
        </p:nvSpPr>
        <p:spPr>
          <a:xfrm>
            <a:off x="5993982" y="4956767"/>
            <a:ext cx="182880" cy="340098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60" name="テキスト 239"/>
          <p:cNvSpPr txBox="1"/>
          <p:nvPr/>
        </p:nvSpPr>
        <p:spPr>
          <a:xfrm>
            <a:off x="322204" y="6150381"/>
            <a:ext cx="2721067" cy="2832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>
                <a:solidFill>
                  <a:schemeClr val="bg1"/>
                </a:solidFill>
                <a:latin typeface="Meiryo UI"/>
                <a:ea typeface="Meiryo UI"/>
              </a:rPr>
              <a:t>「パ」「タ」「カ」</a:t>
            </a:r>
            <a:r>
              <a:rPr lang="ja-JP" altLang="en-US" sz="1400">
                <a:solidFill>
                  <a:schemeClr val="bg1"/>
                </a:solidFill>
                <a:latin typeface="Meiryo UI"/>
                <a:ea typeface="Meiryo UI"/>
              </a:rPr>
              <a:t>の発音が</a:t>
            </a:r>
            <a:endParaRPr lang="ja-JP" altLang="en-US" sz="1400">
              <a:solidFill>
                <a:schemeClr val="bg1"/>
              </a:solidFill>
              <a:latin typeface="Meiryo UI"/>
              <a:ea typeface="Meiryo UI"/>
            </a:endParaRPr>
          </a:p>
        </p:txBody>
      </p:sp>
      <p:graphicFrame>
        <p:nvGraphicFramePr>
          <p:cNvPr id="1161" name="四角形 231"/>
          <p:cNvGraphicFramePr>
            <a:graphicFrameLocks noGrp="1"/>
          </p:cNvGraphicFramePr>
          <p:nvPr/>
        </p:nvGraphicFramePr>
        <p:xfrm>
          <a:off x="303595" y="972337"/>
          <a:ext cx="6252635" cy="110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108"/>
                <a:gridCol w="5288527"/>
              </a:tblGrid>
              <a:tr h="348343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実施日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令和　年　　月　　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会場名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名　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　　　　　　　　　　　年齢　　歳　　　　□男　・　□女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4.0.5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491228</dc:creator>
  <cp:lastModifiedBy>491228</cp:lastModifiedBy>
  <dcterms:created xsi:type="dcterms:W3CDTF">2024-03-01T06:22:04Z</dcterms:created>
  <dcterms:modified xsi:type="dcterms:W3CDTF">2024-03-01T06:22:04Z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