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3"/>
  </p:notesMasterIdLst>
  <p:sldIdLst>
    <p:sldId id="261" r:id="rId4"/>
  </p:sldIdLst>
  <p:sldSz cx="6858000" cy="5143500" type="custom"/>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1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84"/>
    <p:restoredTop sz="94660"/>
  </p:normalViewPr>
  <p:slideViewPr>
    <p:cSldViewPr>
      <p:cViewPr varScale="0">
        <p:scale>
          <a:sx n="130" d="100"/>
          <a:sy n="130" d="100"/>
        </p:scale>
        <p:origin x="-210" y="-156"/>
      </p:cViewPr>
      <p:guideLst>
        <p:guide orient="horz" pos="2160"/>
        <p:guide pos="162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2023/4/17</a:t>
            </a:fld>
            <a:endParaRPr kumimoji="1" lang="ja-JP" altLang="en-US"/>
          </a:p>
        </p:txBody>
      </p:sp>
      <p:sp>
        <p:nvSpPr>
          <p:cNvPr id="1102"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1239602"/>
            <a:ext cx="6172200" cy="1008112"/>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342900" y="2319722"/>
            <a:ext cx="6172200" cy="1728192"/>
          </a:xfrm>
        </p:spPr>
        <p:txBody>
          <a:bodyPr/>
          <a:lstStyle>
            <a:lvl1pPr marL="0" indent="0" algn="ctr">
              <a:buNone/>
              <a:defRPr>
                <a:solidFill>
                  <a:schemeClr val="tx1"/>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1302611"/>
            <a:ext cx="6172200" cy="317735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49" y="205981"/>
            <a:ext cx="1543051" cy="4273983"/>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205981"/>
            <a:ext cx="4514851" cy="427398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342900" y="1302610"/>
            <a:ext cx="6172200" cy="321100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2023/4/17</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2211710"/>
            <a:ext cx="6172200" cy="792088"/>
          </a:xfrm>
        </p:spPr>
        <p:txBody>
          <a:bodyPr anchor="t"/>
          <a:lstStyle>
            <a:lvl1pPr algn="ctr">
              <a:defRPr sz="225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888563"/>
            <a:ext cx="6172200" cy="1323148"/>
          </a:xfrm>
        </p:spPr>
        <p:txBody>
          <a:bodyPr anchor="b"/>
          <a:lstStyle>
            <a:lvl1pPr marL="0" indent="0" algn="ctr">
              <a:buNone/>
              <a:defRPr sz="1125">
                <a:solidFill>
                  <a:schemeClr val="tx1"/>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1302611"/>
            <a:ext cx="2978088" cy="3177352"/>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3510009" y="1302611"/>
            <a:ext cx="3005091" cy="3177352"/>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1151335"/>
            <a:ext cx="2978088" cy="47982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342900" y="1631156"/>
            <a:ext cx="2978088" cy="2848806"/>
          </a:xfrm>
        </p:spPr>
        <p:txBody>
          <a:bodyPr/>
          <a:lstStyle>
            <a:lvl1pPr>
              <a:defRPr sz="1125"/>
            </a:lvl1pPr>
            <a:lvl2pPr>
              <a:defRPr sz="1013"/>
            </a:lvl2pPr>
            <a:lvl3pPr>
              <a:defRPr sz="900"/>
            </a:lvl3pPr>
            <a:lvl4pPr>
              <a:defRPr sz="788"/>
            </a:lvl4pPr>
            <a:lvl5pPr>
              <a:defRPr sz="788"/>
            </a:lvl5pPr>
            <a:lvl6pPr>
              <a:defRPr sz="900"/>
            </a:lvl6pPr>
            <a:lvl7pPr>
              <a:defRPr sz="900"/>
            </a:lvl7pPr>
            <a:lvl8pPr>
              <a:defRPr sz="900"/>
            </a:lvl8pPr>
            <a:lvl9pPr>
              <a:defRPr sz="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3537012" y="1151335"/>
            <a:ext cx="2978088" cy="47982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3537012" y="1631156"/>
            <a:ext cx="2978088" cy="2848806"/>
          </a:xfrm>
        </p:spPr>
        <p:txBody>
          <a:bodyPr/>
          <a:lstStyle>
            <a:lvl1pPr>
              <a:defRPr sz="1125"/>
            </a:lvl1pPr>
            <a:lvl2pPr>
              <a:defRPr sz="1013"/>
            </a:lvl2pPr>
            <a:lvl3pPr>
              <a:defRPr sz="900"/>
            </a:lvl3pPr>
            <a:lvl4pPr>
              <a:defRPr sz="788"/>
            </a:lvl4pPr>
            <a:lvl5pPr>
              <a:defRPr sz="788"/>
            </a:lvl5pPr>
            <a:lvl6pPr>
              <a:defRPr sz="900"/>
            </a:lvl6pPr>
            <a:lvl7pPr>
              <a:defRPr sz="900"/>
            </a:lvl7pPr>
            <a:lvl8pPr>
              <a:defRPr sz="900"/>
            </a:lvl8pPr>
            <a:lvl9pPr>
              <a:defRPr sz="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204787"/>
            <a:ext cx="2256235" cy="871538"/>
          </a:xfrm>
        </p:spPr>
        <p:txBody>
          <a:bodyPr anchor="b">
            <a:normAutofit/>
          </a:bodyPr>
          <a:lstStyle>
            <a:lvl1pPr algn="l">
              <a:defRPr sz="135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2726923" y="204789"/>
            <a:ext cx="3545579" cy="4231750"/>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342901" y="1275608"/>
            <a:ext cx="2256235" cy="3204357"/>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3516855"/>
            <a:ext cx="4114800" cy="425054"/>
          </a:xfrm>
        </p:spPr>
        <p:txBody>
          <a:bodyPr anchor="b">
            <a:normAutofit/>
          </a:bodyPr>
          <a:lstStyle>
            <a:lvl1pPr algn="l">
              <a:defRPr sz="135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1344216" y="159482"/>
            <a:ext cx="4114800" cy="3284122"/>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3975907"/>
            <a:ext cx="4114800" cy="504056"/>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2023/4/17</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4677984"/>
            <a:ext cx="3078343" cy="273844"/>
          </a:xfrm>
          <a:prstGeom prst="rect">
            <a:avLst/>
          </a:prstGeom>
        </p:spPr>
        <p:txBody>
          <a:bodyPr vert="horz" lIns="91440" tIns="45720" rIns="91440" bIns="45720" rtlCol="0" anchor="ctr"/>
          <a:lstStyle>
            <a:lvl1pPr algn="ctr">
              <a:defRPr sz="675">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313990"/>
            <a:ext cx="6172200" cy="74559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342900" y="1302610"/>
            <a:ext cx="6172200" cy="3211004"/>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342900" y="4677984"/>
            <a:ext cx="1411915" cy="273844"/>
          </a:xfrm>
          <a:prstGeom prst="rect">
            <a:avLst/>
          </a:prstGeom>
        </p:spPr>
        <p:txBody>
          <a:bodyPr vert="horz" lIns="91440" tIns="45720" rIns="91440" bIns="45720" rtlCol="0" anchor="ctr"/>
          <a:lstStyle>
            <a:lvl1pPr algn="l">
              <a:defRPr sz="675">
                <a:solidFill>
                  <a:schemeClr val="tx1"/>
                </a:solidFill>
                <a:latin typeface="+mn-lt"/>
                <a:ea typeface="+mn-ea"/>
              </a:defRPr>
            </a:lvl1pPr>
          </a:lstStyle>
          <a:p>
            <a:fld id="{3E220A51-F8EA-429A-8E6F-F02BE74E28F7}" type="datetimeFigureOut">
              <a:rPr lang="ja-JP" altLang="en-US" smtClean="0"/>
              <a:pPr/>
              <a:t>2023/4/17</a:t>
            </a:fld>
            <a:endParaRPr lang="ja-JP" altLang="en-US" dirty="0"/>
          </a:p>
        </p:txBody>
      </p:sp>
      <p:sp>
        <p:nvSpPr>
          <p:cNvPr id="1029" name="スライド番号プレースホルダー 5"/>
          <p:cNvSpPr>
            <a:spLocks noGrp="1"/>
          </p:cNvSpPr>
          <p:nvPr>
            <p:ph type="sldNum" sz="quarter" idx="4"/>
          </p:nvPr>
        </p:nvSpPr>
        <p:spPr>
          <a:xfrm>
            <a:off x="5076184" y="4677984"/>
            <a:ext cx="1438917" cy="273844"/>
          </a:xfrm>
          <a:prstGeom prst="rect">
            <a:avLst/>
          </a:prstGeom>
        </p:spPr>
        <p:txBody>
          <a:bodyPr vert="horz" lIns="91440" tIns="45720" rIns="91440" bIns="45720" rtlCol="0" anchor="ctr"/>
          <a:lstStyle>
            <a:lvl1pPr algn="r">
              <a:defRPr sz="675">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514350" rtl="0" eaLnBrk="1" latinLnBrk="0" hangingPunct="1">
        <a:spcBef>
          <a:spcPct val="0"/>
        </a:spcBef>
        <a:buNone/>
        <a:defRPr kumimoji="1" sz="2475"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514350" rtl="0" eaLnBrk="1" latinLnBrk="0" hangingPunct="1">
        <a:spcBef>
          <a:spcPct val="20000"/>
        </a:spcBef>
        <a:buFont typeface="Arial" panose="020B0604020202020204" pitchFamily="34" charset="0"/>
        <a:buChar char="•"/>
        <a:defRPr kumimoji="1" sz="1800" kern="1200">
          <a:solidFill>
            <a:schemeClr val="tx1"/>
          </a:solidFill>
          <a:latin typeface="+mn-ea"/>
          <a:ea typeface="+mn-ea"/>
          <a:cs typeface="+mn-cs"/>
        </a:defRPr>
      </a:lvl1pPr>
      <a:lvl2pPr marL="514350" indent="-257175" algn="l" defTabSz="514350" rtl="0" eaLnBrk="1" latinLnBrk="0" hangingPunct="1">
        <a:spcBef>
          <a:spcPct val="20000"/>
        </a:spcBef>
        <a:buFont typeface="Arial" panose="020B0604020202020204" pitchFamily="34" charset="0"/>
        <a:buChar char="•"/>
        <a:defRPr kumimoji="1" sz="1575" kern="1200">
          <a:solidFill>
            <a:schemeClr val="tx1"/>
          </a:solidFill>
          <a:latin typeface="+mn-lt"/>
          <a:ea typeface="+mn-ea"/>
          <a:cs typeface="+mn-cs"/>
        </a:defRPr>
      </a:lvl2pPr>
      <a:lvl3pPr marL="707231" indent="-192881" algn="l" defTabSz="514350" rtl="0" eaLnBrk="1" latinLnBrk="0" hangingPunct="1">
        <a:spcBef>
          <a:spcPct val="20000"/>
        </a:spcBef>
        <a:buFont typeface="Arial" panose="020B0604020202020204" pitchFamily="34" charset="0"/>
        <a:buChar char="•"/>
        <a:defRPr kumimoji="1" sz="1350" kern="1200">
          <a:solidFill>
            <a:schemeClr val="tx1"/>
          </a:solidFill>
          <a:latin typeface="+mn-lt"/>
          <a:ea typeface="+mn-ea"/>
          <a:cs typeface="+mn-cs"/>
        </a:defRPr>
      </a:lvl3pPr>
      <a:lvl4pPr marL="964406" indent="-192881" algn="l" defTabSz="514350" rtl="0" eaLnBrk="1" latinLnBrk="0" hangingPunct="1">
        <a:spcBef>
          <a:spcPct val="20000"/>
        </a:spcBef>
        <a:buSzPct val="100000"/>
        <a:buFont typeface="Arial" panose="020B0604020202020204" pitchFamily="34" charset="0"/>
        <a:buChar char="•"/>
        <a:defRPr kumimoji="1" sz="1125" kern="1200">
          <a:solidFill>
            <a:schemeClr val="tx1"/>
          </a:solidFill>
          <a:latin typeface="+mn-lt"/>
          <a:ea typeface="+mn-ea"/>
          <a:cs typeface="+mn-cs"/>
        </a:defRPr>
      </a:lvl4pPr>
      <a:lvl5pPr marL="1221581" marR="0" indent="-192881" algn="l" defTabSz="51435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1125" kern="1200">
          <a:solidFill>
            <a:schemeClr val="tx1"/>
          </a:solidFill>
          <a:latin typeface="+mn-lt"/>
          <a:ea typeface="+mn-ea"/>
          <a:cs typeface="+mn-cs"/>
        </a:defRPr>
      </a:lvl5pPr>
      <a:lvl6pPr marL="1446610" indent="-160735" algn="l" defTabSz="514350" rtl="0" eaLnBrk="1" latinLnBrk="0" hangingPunct="1">
        <a:spcBef>
          <a:spcPct val="20000"/>
        </a:spcBef>
        <a:buFont typeface="Arial" panose="020B0604020202020204" pitchFamily="34" charset="0"/>
        <a:buChar char="•"/>
        <a:defRPr kumimoji="1" sz="1013" kern="1200">
          <a:solidFill>
            <a:schemeClr val="tx1"/>
          </a:solidFill>
          <a:latin typeface="+mn-lt"/>
          <a:ea typeface="+mn-ea"/>
          <a:cs typeface="+mn-cs"/>
        </a:defRPr>
      </a:lvl6pPr>
      <a:lvl7pPr marL="1703785" indent="-160735" algn="l" defTabSz="514350" rtl="0" eaLnBrk="1" latinLnBrk="0" hangingPunct="1">
        <a:spcBef>
          <a:spcPct val="20000"/>
        </a:spcBef>
        <a:buFont typeface="Arial" panose="020B0604020202020204" pitchFamily="34" charset="0"/>
        <a:buChar char="•"/>
        <a:defRPr kumimoji="1" sz="900" kern="1200">
          <a:solidFill>
            <a:schemeClr val="tx1"/>
          </a:solidFill>
          <a:latin typeface="+mn-lt"/>
          <a:ea typeface="+mj-ea"/>
          <a:cs typeface="+mn-cs"/>
        </a:defRPr>
      </a:lvl7pPr>
      <a:lvl8pPr marL="1960960" indent="-160735" algn="l" defTabSz="514350" rtl="0" eaLnBrk="1" latinLnBrk="0" hangingPunct="1">
        <a:spcBef>
          <a:spcPct val="20000"/>
        </a:spcBef>
        <a:buFont typeface="Arial" panose="020B0604020202020204" pitchFamily="34" charset="0"/>
        <a:buChar char="•"/>
        <a:defRPr kumimoji="1" sz="900" kern="1200">
          <a:solidFill>
            <a:schemeClr val="tx1"/>
          </a:solidFill>
          <a:latin typeface="+mn-lt"/>
          <a:ea typeface="+mj-ea"/>
          <a:cs typeface="+mn-cs"/>
        </a:defRPr>
      </a:lvl8pPr>
      <a:lvl9pPr marL="2218135" indent="-160735" algn="l" defTabSz="514350" rtl="0" eaLnBrk="1" latinLnBrk="0" hangingPunct="1">
        <a:spcBef>
          <a:spcPct val="20000"/>
        </a:spcBef>
        <a:buFont typeface="Arial" panose="020B0604020202020204" pitchFamily="34" charset="0"/>
        <a:buChar char="•"/>
        <a:defRPr kumimoji="1" sz="900"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テキスト 27"/>
          <p:cNvSpPr txBox="1"/>
          <p:nvPr/>
        </p:nvSpPr>
        <p:spPr>
          <a:xfrm>
            <a:off x="-71656" y="304311"/>
            <a:ext cx="6956656" cy="4661922"/>
          </a:xfrm>
          <a:prstGeom prst="rect">
            <a:avLst/>
          </a:prstGeom>
        </p:spPr>
        <p:txBody>
          <a:bodyPr wrap="square">
            <a:spAutoFit/>
          </a:bodyPr>
          <a:p>
            <a:pPr>
              <a:lnSpc>
                <a:spcPct val="100000"/>
              </a:lnSpc>
              <a:spcBef>
                <a:spcPts val="0"/>
              </a:spcBef>
              <a:spcAft>
                <a:spcPts val="0"/>
              </a:spcAft>
            </a:pPr>
            <a:r>
              <a:rPr lang="ja-JP" altLang="en-US" sz="1100">
                <a:latin typeface="Meiryo UI"/>
                <a:ea typeface="Meiryo UI"/>
              </a:rPr>
              <a:t>１　ニーズ</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a:t>
            </a:r>
            <a:r>
              <a:rPr lang="ja-JP" altLang="en-US" sz="1100">
                <a:latin typeface="Meiryo UI"/>
                <a:ea typeface="Meiryo UI"/>
              </a:rPr>
              <a:t>ターゲット</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a:t>
            </a:r>
            <a:r>
              <a:rPr lang="ja-JP" altLang="en-US" sz="1100">
                <a:latin typeface="Meiryo UI"/>
                <a:ea typeface="Meiryo UI"/>
              </a:rPr>
              <a:t>ターゲットとなる顧客・ユーザーのニーズ</a:t>
            </a:r>
            <a:endParaRPr lang="ja-JP" altLang="en-US" sz="1100">
              <a:latin typeface="Meiryo UI"/>
              <a:ea typeface="Meiryo UI"/>
            </a:endParaRPr>
          </a:p>
          <a:p>
            <a:pPr>
              <a:lnSpc>
                <a:spcPct val="100000"/>
              </a:lnSpc>
              <a:spcBef>
                <a:spcPts val="0"/>
              </a:spcBef>
              <a:spcAft>
                <a:spcPts val="0"/>
              </a:spcAft>
            </a:pP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２　実現可能性</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・３年以内の事業化見込み</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a:t>
            </a:r>
            <a:r>
              <a:rPr lang="ja-JP" altLang="en-US" sz="1100">
                <a:latin typeface="Meiryo UI"/>
                <a:ea typeface="Meiryo UI"/>
              </a:rPr>
              <a:t>事業化後の収益モデル</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・目指す姿（</a:t>
            </a:r>
            <a:r>
              <a:rPr lang="ja-JP" altLang="en-US" sz="1100">
                <a:latin typeface="Meiryo UI"/>
                <a:ea typeface="Meiryo UI"/>
              </a:rPr>
              <a:t>誰に、どのような価値を、どうやって提供するのか。）</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・ヘルスケア領域での事業化に向けた法規制</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a:t>
            </a:r>
            <a:r>
              <a:rPr lang="ja-JP" altLang="en-US" sz="1100">
                <a:latin typeface="Meiryo UI"/>
                <a:ea typeface="Meiryo UI"/>
              </a:rPr>
              <a:t>開発する製品・サービスの効果・効能、原理等</a:t>
            </a:r>
            <a:endParaRPr lang="ja-JP" altLang="en-US" sz="1100">
              <a:latin typeface="Meiryo UI"/>
              <a:ea typeface="Meiryo UI"/>
            </a:endParaRPr>
          </a:p>
          <a:p>
            <a:pPr>
              <a:lnSpc>
                <a:spcPct val="100000"/>
              </a:lnSpc>
              <a:spcBef>
                <a:spcPts val="0"/>
              </a:spcBef>
              <a:spcAft>
                <a:spcPts val="0"/>
              </a:spcAft>
            </a:pP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３　将来性</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・想定する市場の成長性や今後の動向</a:t>
            </a:r>
            <a:endParaRPr lang="ja-JP" altLang="en-US" sz="1100">
              <a:latin typeface="Meiryo UI"/>
              <a:ea typeface="Meiryo UI"/>
            </a:endParaRPr>
          </a:p>
          <a:p>
            <a:pPr>
              <a:lnSpc>
                <a:spcPct val="100000"/>
              </a:lnSpc>
              <a:spcBef>
                <a:spcPts val="0"/>
              </a:spcBef>
              <a:spcAft>
                <a:spcPts val="0"/>
              </a:spcAft>
            </a:pP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４　独自性</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・競合製品・サービス及びそれに対する開発中の製品・サービスの</a:t>
            </a:r>
            <a:r>
              <a:rPr lang="ja-JP" altLang="en-US" sz="1100">
                <a:latin typeface="Meiryo UI"/>
                <a:ea typeface="Meiryo UI"/>
              </a:rPr>
              <a:t>競争優位性</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a:t>
            </a:r>
            <a:r>
              <a:rPr lang="ja-JP" altLang="en-US" sz="1100">
                <a:latin typeface="Meiryo UI"/>
                <a:ea typeface="Meiryo UI"/>
              </a:rPr>
              <a:t>新規性</a:t>
            </a:r>
            <a:endParaRPr lang="ja-JP" altLang="en-US" sz="1100">
              <a:latin typeface="Meiryo UI"/>
              <a:ea typeface="Meiryo UI"/>
            </a:endParaRPr>
          </a:p>
          <a:p>
            <a:pPr>
              <a:lnSpc>
                <a:spcPct val="100000"/>
              </a:lnSpc>
              <a:spcBef>
                <a:spcPts val="0"/>
              </a:spcBef>
              <a:spcAft>
                <a:spcPts val="0"/>
              </a:spcAft>
            </a:pP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５　社会(高知県)への貢献度</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・ヒアリング申請書で「県内での雇用の創出」にチェックをした場合、</a:t>
            </a:r>
            <a:r>
              <a:rPr lang="ja-JP" altLang="en-US" sz="1100">
                <a:latin typeface="Meiryo UI"/>
                <a:ea typeface="Meiryo UI"/>
              </a:rPr>
              <a:t>何年後に何名程度の雇用を目標としているか。</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・ヒアリング申請書で「県内への拠点設置」にチェック</a:t>
            </a:r>
            <a:r>
              <a:rPr lang="ja-JP" altLang="en-US" sz="1100">
                <a:latin typeface="Meiryo UI"/>
                <a:ea typeface="Meiryo UI"/>
              </a:rPr>
              <a:t>をした</a:t>
            </a:r>
            <a:r>
              <a:rPr lang="ja-JP" altLang="en-US" sz="1100">
                <a:latin typeface="Meiryo UI"/>
                <a:ea typeface="Meiryo UI"/>
              </a:rPr>
              <a:t>場合、</a:t>
            </a:r>
            <a:r>
              <a:rPr lang="ja-JP" altLang="en-US" sz="1100">
                <a:latin typeface="Meiryo UI"/>
                <a:ea typeface="Meiryo UI"/>
              </a:rPr>
              <a:t>何年以内の拠点設置を目標としているか。</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・ヒアリング申請書で「地域課題の解決」にチェック</a:t>
            </a:r>
            <a:r>
              <a:rPr lang="ja-JP" altLang="en-US" sz="1100">
                <a:latin typeface="Meiryo UI"/>
                <a:ea typeface="Meiryo UI"/>
              </a:rPr>
              <a:t>をした</a:t>
            </a:r>
            <a:r>
              <a:rPr lang="ja-JP" altLang="en-US" sz="1100">
                <a:latin typeface="Meiryo UI"/>
                <a:ea typeface="Meiryo UI"/>
              </a:rPr>
              <a:t>場合、</a:t>
            </a:r>
            <a:r>
              <a:rPr lang="ja-JP" altLang="en-US" sz="1100">
                <a:latin typeface="Meiryo UI"/>
                <a:ea typeface="Meiryo UI"/>
              </a:rPr>
              <a:t>どのような課題に対してどのように解決することを想定しているか。</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・ヒアリング申請書で「その他」にチェック</a:t>
            </a:r>
            <a:r>
              <a:rPr lang="ja-JP" altLang="en-US" sz="1100">
                <a:latin typeface="Meiryo UI"/>
                <a:ea typeface="Meiryo UI"/>
              </a:rPr>
              <a:t>をした</a:t>
            </a:r>
            <a:r>
              <a:rPr lang="ja-JP" altLang="en-US" sz="1100">
                <a:latin typeface="Meiryo UI"/>
                <a:ea typeface="Meiryo UI"/>
              </a:rPr>
              <a:t>場合、</a:t>
            </a:r>
            <a:r>
              <a:rPr lang="ja-JP" altLang="en-US" sz="1100">
                <a:latin typeface="Meiryo UI"/>
                <a:ea typeface="Meiryo UI"/>
              </a:rPr>
              <a:t>　高知県の何に貢献するか具体的に記載されているか。</a:t>
            </a:r>
            <a:endParaRPr lang="ja-JP" altLang="en-US" sz="1100">
              <a:latin typeface="Meiryo UI"/>
              <a:ea typeface="Meiryo UI"/>
            </a:endParaRPr>
          </a:p>
          <a:p>
            <a:pPr>
              <a:lnSpc>
                <a:spcPct val="100000"/>
              </a:lnSpc>
              <a:spcBef>
                <a:spcPts val="0"/>
              </a:spcBef>
              <a:spcAft>
                <a:spcPts val="0"/>
              </a:spcAft>
            </a:pP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６　その他</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・企業の経営ビジョン</a:t>
            </a:r>
            <a:endParaRPr lang="ja-JP" altLang="en-US" sz="1100">
              <a:latin typeface="Meiryo UI"/>
              <a:ea typeface="Meiryo UI"/>
            </a:endParaRPr>
          </a:p>
          <a:p>
            <a:pPr>
              <a:lnSpc>
                <a:spcPct val="100000"/>
              </a:lnSpc>
              <a:spcBef>
                <a:spcPts val="0"/>
              </a:spcBef>
              <a:spcAft>
                <a:spcPts val="0"/>
              </a:spcAft>
            </a:pPr>
            <a:r>
              <a:rPr lang="ja-JP" altLang="en-US" sz="1100">
                <a:latin typeface="Meiryo UI"/>
                <a:ea typeface="Meiryo UI"/>
              </a:rPr>
              <a:t>・</a:t>
            </a:r>
            <a:r>
              <a:rPr lang="ja-JP" altLang="en-US" sz="1100">
                <a:latin typeface="Meiryo UI"/>
                <a:ea typeface="Meiryo UI"/>
              </a:rPr>
              <a:t>事業計画</a:t>
            </a:r>
            <a:endParaRPr lang="ja-JP" altLang="en-US" sz="1100">
              <a:latin typeface="Meiryo UI"/>
              <a:ea typeface="Meiryo UI"/>
            </a:endParaRPr>
          </a:p>
        </p:txBody>
      </p:sp>
      <p:sp>
        <p:nvSpPr>
          <p:cNvPr id="1108" name="テキスト 28"/>
          <p:cNvSpPr txBox="1"/>
          <p:nvPr/>
        </p:nvSpPr>
        <p:spPr>
          <a:xfrm>
            <a:off x="44961" y="51288"/>
            <a:ext cx="6410612" cy="276106"/>
          </a:xfrm>
          <a:prstGeom prst="rect">
            <a:avLst/>
          </a:prstGeom>
        </p:spPr>
        <p:txBody>
          <a:bodyPr wrap="square">
            <a:spAutoFit/>
          </a:bodyPr>
          <a:p>
            <a:pPr>
              <a:defRPr lang="ja-JP" altLang="en-US"/>
            </a:pPr>
            <a:r>
              <a:rPr lang="ja-JP" altLang="en-US" sz="1200" b="1">
                <a:latin typeface="Meiryo UI"/>
                <a:ea typeface="Meiryo UI"/>
              </a:rPr>
              <a:t>以下の項目については、ヒアリング時にご説明いただく資料に必ず記載してください。</a:t>
            </a:r>
            <a:endParaRPr lang="ja-JP" altLang="en-US" sz="1200" b="1">
              <a:latin typeface="Meiryo UI"/>
              <a:ea typeface="Meiryo UI"/>
            </a:endParaRPr>
          </a:p>
        </p:txBody>
      </p:sp>
    </p:spTree>
    <p:extLst>
      <p:ext uri="{BB962C8B-B14F-4D97-AF65-F5344CB8AC3E}">
        <p14:creationId xmlns:p14="http://schemas.microsoft.com/office/powerpoint/2010/main" val="1272875323"/>
      </p:ext>
    </p:extLst>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263</TotalTime>
  <Words>673</Words>
  <Application>JUST Focus</Application>
  <Paragraphs>100</Paragraph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標準</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4.1.7</AppVersion>
  <PresentationFormat>ユーザー設定</PresentationFormat>
  <Slides>1</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482914</dc:creator>
  <cp:lastModifiedBy>483504</cp:lastModifiedBy>
  <dcterms:created xsi:type="dcterms:W3CDTF">2023-02-20T07:42:14Z</dcterms:created>
  <dcterms:modified xsi:type="dcterms:W3CDTF">2025-03-07T06:40:27Z</dcterms:modified>
  <cp:revision>92</cp:revision>
</cp:coreProperties>
</file>

<file path=docProps/custom.xml><?xml version="1.0" encoding="utf-8"?>
<Properties xmlns:vt="http://schemas.openxmlformats.org/officeDocument/2006/docPropsVTypes" xmlns="http://schemas.openxmlformats.org/officeDocument/2006/custom-properties"/>
</file>