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FA7"/>
    <a:srgbClr val="EBA4A6"/>
    <a:srgbClr val="3C3C3C"/>
    <a:srgbClr val="D95892"/>
    <a:srgbClr val="F6D7C5"/>
    <a:srgbClr val="F6E3EC"/>
    <a:srgbClr val="FAEEF5"/>
    <a:srgbClr val="EE863A"/>
    <a:srgbClr val="EBA8C4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85"/>
    <p:restoredTop sz="94720" autoAdjust="0"/>
  </p:normalViewPr>
  <p:slideViewPr>
    <p:cSldViewPr snapToGrid="0">
      <p:cViewPr>
        <p:scale>
          <a:sx n="120" d="100"/>
          <a:sy n="120" d="100"/>
        </p:scale>
        <p:origin x="-160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"/>
    </p:cViewPr>
  </p:sorter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presProps" Target="presProps.xml" /><Relationship Id="rId14" Type="http://schemas.openxmlformats.org/officeDocument/2006/relationships/viewProps" Target="viewProps.xml" /><Relationship Id="rId15" Type="http://schemas.openxmlformats.org/officeDocument/2006/relationships/tableStyles" Target="tableStyles.xml" /></Relationships>
</file>

<file path=ppt/charts/_rels/chart1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_rels/chart2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2.xml" /><Relationship Id="rId3" Type="http://schemas.microsoft.com/office/2011/relationships/chartStyle" Target="style2.xml" /></Relationships>
</file>

<file path=ppt/charts/_rels/chart3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2.xlsx" /><Relationship Id="rId2" Type="http://schemas.microsoft.com/office/2011/relationships/chartColorStyle" Target="colors3.xml" /><Relationship Id="rId3" Type="http://schemas.microsoft.com/office/2011/relationships/chartStyle" Target="style3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lIns="38100" tIns="19050" rIns="38100" bIns="19050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lang="en-US" altLang="ja-JP" sz="8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69.400000000000006</c:v>
                </c:pt>
                <c:pt idx="1">
                  <c:v>71.7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63.8</c:v>
                </c:pt>
                <c:pt idx="1">
                  <c:v>67.599999999999994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2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335620924388048"/>
          <c:y val="0.70250192502148956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8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2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1">
                <a:spAutoFit/>
              </a:bodyPr>
              <a:lstStyle/>
              <a:p>
                <a:pPr algn="ctr" rtl="0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=Sheet1!$B$2:$B$3</c:f>
              <c:numCache>
                <c:formatCode>General</c:formatCode>
                <c:ptCount val="2"/>
                <c:pt idx="0">
                  <c:v>64.8</c:v>
                </c:pt>
                <c:pt idx="1">
                  <c:v>58.4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66.7</c:v>
                </c:pt>
                <c:pt idx="1">
                  <c:v>59.6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2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algn="ctr" rtl="0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335620924388048"/>
          <c:y val="0.70250192502148956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algn="l" rtl="0">
            <a:defRPr lang="en-US" altLang="ja-JP" sz="8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hart3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=Sheet1!$B$1</c:f>
              <c:strCache>
                <c:ptCount val="1"/>
                <c:pt idx="0">
                  <c:v>毎日食べている</c:v>
                </c:pt>
              </c:strCache>
            </c:strRef>
          </c:tx>
          <c:spPr>
            <a:solidFill>
              <a:srgbClr val="4E95D9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=Sheet1!$B$2:$B$3</c:f>
              <c:numCache>
                <c:formatCode xml:space="preserve">0.0_ </c:formatCode>
                <c:ptCount val="2"/>
                <c:pt idx="0">
                  <c:v>70</c:v>
                </c:pt>
                <c:pt idx="1">
                  <c:v>65</c:v>
                </c:pt>
              </c:numCache>
            </c:numRef>
          </c:val>
        </c:ser>
        <c:ser>
          <c:idx val="1"/>
          <c:order val="1"/>
          <c:tx>
            <c:strRef>
              <c:f>=Sheet1!$C$1</c:f>
              <c:strCache>
                <c:ptCount val="1"/>
                <c:pt idx="0">
                  <c:v>どちらかといえば、食べている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=Sheet1!$C$2:$C$3</c:f>
              <c:numCache>
                <c:formatCode>General</c:formatCode>
                <c:ptCount val="2"/>
                <c:pt idx="0">
                  <c:v>64.2</c:v>
                </c:pt>
                <c:pt idx="1">
                  <c:v>58.3</c:v>
                </c:pt>
              </c:numCache>
            </c:numRef>
          </c:val>
        </c:ser>
        <c:ser>
          <c:idx val="2"/>
          <c:order val="2"/>
          <c:tx>
            <c:strRef>
              <c:f>=Sheet1!$D$1</c:f>
              <c:strCache>
                <c:ptCount val="1"/>
                <c:pt idx="0">
                  <c:v>あまり食べていない</c:v>
                </c:pt>
              </c:strCache>
            </c:strRef>
          </c:tx>
          <c:spPr>
            <a:solidFill>
              <a:srgbClr val="8FC3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=Sheet1!$D$2:$D$3</c:f>
              <c:numCache>
                <c:formatCode>General</c:formatCode>
                <c:ptCount val="2"/>
                <c:pt idx="0">
                  <c:v>58.3</c:v>
                </c:pt>
                <c:pt idx="1">
                  <c:v>51.1</c:v>
                </c:pt>
              </c:numCache>
            </c:numRef>
          </c:val>
        </c:ser>
        <c:ser>
          <c:idx val="3"/>
          <c:order val="3"/>
          <c:tx>
            <c:strRef>
              <c:f>=Sheet1!$E$1</c:f>
              <c:strCache>
                <c:ptCount val="1"/>
                <c:pt idx="0">
                  <c:v>全く食べていない</c:v>
                </c:pt>
              </c:strCache>
            </c:strRef>
          </c:tx>
          <c:spPr>
            <a:solidFill>
              <a:srgbClr val="B09DC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=Sheet1!$A$2:$A$3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=Sheet1!$E$2:$E$3</c:f>
              <c:numCache>
                <c:formatCode>General</c:formatCode>
                <c:ptCount val="2"/>
                <c:pt idx="0">
                  <c:v>54.7</c:v>
                </c:pt>
                <c:pt idx="1">
                  <c:v>49.9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8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0.0_ 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8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80"/>
          <c:min val="4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8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?><Relationships xmlns="http://schemas.openxmlformats.org/package/2006/relationships"><Relationship Id="rId1" Type="http://schemas.openxmlformats.org/officeDocument/2006/relationships/image" Target="../media/image49.wmf" /></Relationship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B3AD-21FD-427F-A5EC-665915F90B54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99896" y="1143000"/>
            <a:ext cx="445821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3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<?xml version="1.0" encoding="UTF-8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<?xml version="1.0" encoding="UTF-8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.xml.rels><?xml version="1.0" encoding="UTF-8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5.xml.rels><?xml version="1.0" encoding="UTF-8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78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&lt;</a:t>
            </a:r>
            <a:r>
              <a:rPr kumimoji="1" lang="en-US" altLang="ja-JP" dirty="0" err="1"/>
              <a:t>svg</a:t>
            </a:r>
            <a:r>
              <a:rPr kumimoji="1" lang="en-US" altLang="ja-JP" dirty="0"/>
              <a:t> id="</a:t>
            </a:r>
            <a:r>
              <a:rPr kumimoji="1" lang="ja-JP" altLang="en-US" dirty="0"/>
              <a:t>邱ｨ髮・</a:t>
            </a:r>
            <a:r>
              <a:rPr kumimoji="1" lang="el-GR" altLang="ja-JP" dirty="0"/>
              <a:t>Δ</a:t>
            </a:r>
            <a:r>
              <a:rPr kumimoji="1" lang="ja-JP" altLang="en-US" dirty="0"/>
              <a:t>繝ｼ繝・ </a:t>
            </a:r>
            <a:r>
              <a:rPr kumimoji="1" lang="en-US" altLang="ja-JP" dirty="0" err="1"/>
              <a:t>xmlns</a:t>
            </a:r>
            <a:r>
              <a:rPr kumimoji="1" lang="en-US" altLang="ja-JP" dirty="0"/>
              <a:t>="http://www.w3.org/2000/svg" </a:t>
            </a:r>
            <a:r>
              <a:rPr kumimoji="1" lang="en-US" altLang="ja-JP" dirty="0" err="1"/>
              <a:t>viewBox</a:t>
            </a:r>
            <a:r>
              <a:rPr kumimoji="1" lang="en-US" altLang="ja-JP" dirty="0"/>
              <a:t>="0 0 69.61 24.04"&gt;&lt;</a:t>
            </a:r>
            <a:r>
              <a:rPr kumimoji="1" lang="en-US" altLang="ja-JP" dirty="0" err="1"/>
              <a:t>defs</a:t>
            </a:r>
            <a:r>
              <a:rPr kumimoji="1" lang="en-US" altLang="ja-JP" dirty="0"/>
              <a:t>&gt;&lt;style&gt;.cls-1{fill:#8fc31f;}.cls-2{fill:#</a:t>
            </a:r>
            <a:r>
              <a:rPr kumimoji="1" lang="en-US" altLang="ja-JP" dirty="0" err="1"/>
              <a:t>fff</a:t>
            </a:r>
            <a:r>
              <a:rPr kumimoji="1" lang="en-US" altLang="ja-JP" dirty="0"/>
              <a:t>;}&lt;/style&gt;&lt;/</a:t>
            </a:r>
            <a:r>
              <a:rPr kumimoji="1" lang="en-US" altLang="ja-JP" dirty="0" err="1"/>
              <a:t>defs</a:t>
            </a:r>
            <a:r>
              <a:rPr kumimoji="1" lang="en-US" altLang="ja-JP" dirty="0"/>
              <a:t>&gt;&lt;polygon class="cls-1" points="64.97 24.05 0 24.05 0 0 64.97 0 69.61 12.23 64.97 24.05"/&gt;&lt;path class="cls-2" d="M769.84,782.52v-3.59h-7.69v-2.58l7.69-11.28h3.07V776.2h2.18v2.73h-2.18v3.59Zm-4.63-6.32h4.63v-6.89Z" transform="translate(-713.48 -761.42)"/&gt;&lt;path class="cls-2" d="M727.75,770.47a3.62,3.62,0,0,0-2.12-.72,1.48,1.48,0,0,0-1.66,1.4c0,.8.5,1.08,1.62,1.46,1.56.54,3.18,1.1,3.18,3.29,0,1.93-1.53,3.37-3.88,3.37a6.13,6.13,0,0,1-3.27-.95l.56-1.73a4.39,4.39,0,0,0,2.61.92c1.11,0,2.06-.51,2.06-1.48s-.68-1.31-2-1.73c-1.75-.57-2.82-1.35-2.82-3.06a3.27,3.27,0,0,1,3.53-3.25,5.13,5.13,0,0,1,2.6.73Z" transform="translate(-713.48 -761.42)"/&gt;&lt;polygon class="cls-2" points="22.41 17.63 20.48 17.63 20.48 8.54 17.07 8.54 17.07 6.79 25.82 6.79 25.82 8.54 22.41 8.54 22.41 17.63"/&gt;&lt;polygon class="cls-2" points="34.37 11.18 34.37 12.89 29.85 12.89 29.85 15.87 34.98 15.87 34.98 17.63 27.94 17.63 27.94 6.79 34.81 6.79 34.81 8.54 29.85 8.54 29.85 11.18 34.37 11.18"/&gt;&lt;path class="cls-2" d="M754.31,768.21a3.25,3.25,0,0,1,3.53,3.4c0,2-1.33,3.3-3.53,3.3h-1.47v4.14h-1.91V768.21Zm-.46,4.94c.87,0,2.07,0,2.07-1.57s-1.15-1.62-2.07-1.62h-1v3.19Z" transform="translate(-713.48 -761.42)"/&gt;&lt;/</a:t>
            </a:r>
            <a:r>
              <a:rPr kumimoji="1" lang="en-US" altLang="ja-JP" dirty="0" err="1"/>
              <a:t>svg</a:t>
            </a:r>
            <a:r>
              <a:rPr kumimoji="1" lang="en-US" altLang="ja-JP" dirty="0"/>
              <a:t>&gt;</a:t>
            </a:r>
            <a:endParaRPr kumimoji="1" lang="ja-JP" altLang="en-US" dirty="0"/>
          </a:p>
        </p:txBody>
      </p:sp>
      <p:sp>
        <p:nvSpPr>
          <p:cNvPr id="1179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62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44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245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78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56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357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9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90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391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37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68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469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744786"/>
      </p:ext>
    </p:extLst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0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00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7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21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8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5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5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4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94724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8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svg1.svg" /><Relationship Id="rId3" Type="http://schemas.openxmlformats.org/officeDocument/2006/relationships/image" Target="../media/image2.png" /><Relationship Id="rId4" Type="http://schemas.openxmlformats.org/officeDocument/2006/relationships/image" Target="../media/svg2.svg" /><Relationship Id="rId5" Type="http://schemas.openxmlformats.org/officeDocument/2006/relationships/image" Target="../media/image3.png" /><Relationship Id="rId6" Type="http://schemas.openxmlformats.org/officeDocument/2006/relationships/image" Target="../media/image4.png" /><Relationship Id="rId7" Type="http://schemas.openxmlformats.org/officeDocument/2006/relationships/image" Target="../media/svg3.svg" /><Relationship Id="rId8" Type="http://schemas.openxmlformats.org/officeDocument/2006/relationships/image" Target="../media/image5.png" /><Relationship Id="rId9" Type="http://schemas.openxmlformats.org/officeDocument/2006/relationships/image" Target="../media/image6.png" /><Relationship Id="rId10" Type="http://schemas.openxmlformats.org/officeDocument/2006/relationships/image" Target="../media/image7.png" /><Relationship Id="rId11" Type="http://schemas.openxmlformats.org/officeDocument/2006/relationships/image" Target="../media/image8.png" /><Relationship Id="rId12" Type="http://schemas.openxmlformats.org/officeDocument/2006/relationships/image" Target="../media/image9.png" /><Relationship Id="rId13" Type="http://schemas.openxmlformats.org/officeDocument/2006/relationships/image" Target="../media/svg4.svg" /><Relationship Id="rId14" Type="http://schemas.openxmlformats.org/officeDocument/2006/relationships/image" Target="../media/image10.png" /><Relationship Id="rId15" Type="http://schemas.openxmlformats.org/officeDocument/2006/relationships/image" Target="../media/svg5.svg" /><Relationship Id="rId16" Type="http://schemas.openxmlformats.org/officeDocument/2006/relationships/image" Target="../media/image11.png" /><Relationship Id="rId17" Type="http://schemas.openxmlformats.org/officeDocument/2006/relationships/image" Target="../media/svg6.svg" /><Relationship Id="rId18" Type="http://schemas.openxmlformats.org/officeDocument/2006/relationships/slideLayout" Target="../slideLayouts/slideLayout1.xml" /><Relationship Id="rId19" Type="http://schemas.openxmlformats.org/officeDocument/2006/relationships/notesSlide" Target="../notesSlides/notesSlide1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3.png" /><Relationship Id="rId3" Type="http://schemas.openxmlformats.org/officeDocument/2006/relationships/image" Target="../media/image13.png" /><Relationship Id="rId4" Type="http://schemas.openxmlformats.org/officeDocument/2006/relationships/image" Target="../media/svg7.svg" /><Relationship Id="rId5" Type="http://schemas.openxmlformats.org/officeDocument/2006/relationships/image" Target="../media/image5.png" /><Relationship Id="rId6" Type="http://schemas.openxmlformats.org/officeDocument/2006/relationships/image" Target="../media/image14.png" /><Relationship Id="rId7" Type="http://schemas.microsoft.com/office/2007/relationships/hdphoto" Target="../media/hdphoto1.wdp" /><Relationship Id="rId8" Type="http://schemas.openxmlformats.org/officeDocument/2006/relationships/image" Target="../media/image15.png" /><Relationship Id="rId9" Type="http://schemas.openxmlformats.org/officeDocument/2006/relationships/image" Target="../media/svg8.svg" /><Relationship Id="rId10" Type="http://schemas.openxmlformats.org/officeDocument/2006/relationships/image" Target="../media/image16.png" /><Relationship Id="rId11" Type="http://schemas.openxmlformats.org/officeDocument/2006/relationships/image" Target="../media/svg9.svg" /><Relationship Id="rId12" Type="http://schemas.openxmlformats.org/officeDocument/2006/relationships/image" Target="../media/image17.png" /><Relationship Id="rId13" Type="http://schemas.openxmlformats.org/officeDocument/2006/relationships/image" Target="../media/svg10.svg" /><Relationship Id="rId14" Type="http://schemas.openxmlformats.org/officeDocument/2006/relationships/image" Target="../media/image18.png" /><Relationship Id="rId15" Type="http://schemas.openxmlformats.org/officeDocument/2006/relationships/image" Target="../media/svg11.svg" /><Relationship Id="rId16" Type="http://schemas.openxmlformats.org/officeDocument/2006/relationships/image" Target="../media/image19.png" /><Relationship Id="rId17" Type="http://schemas.microsoft.com/office/2007/relationships/hdphoto" Target="../media/hdphoto2.wdp" /><Relationship Id="rId18" Type="http://schemas.openxmlformats.org/officeDocument/2006/relationships/image" Target="../media/image20.png" /><Relationship Id="rId19" Type="http://schemas.microsoft.com/office/2007/relationships/hdphoto" Target="../media/hdphoto3.wdp" /><Relationship Id="rId20" Type="http://schemas.openxmlformats.org/officeDocument/2006/relationships/image" Target="../media/image21.png" /><Relationship Id="rId21" Type="http://schemas.microsoft.com/office/2007/relationships/hdphoto" Target="../media/hdphoto4.wdp" /><Relationship Id="rId22" Type="http://schemas.openxmlformats.org/officeDocument/2006/relationships/slideLayout" Target="../slideLayouts/slideLayout2.xml" /><Relationship Id="rId23" Type="http://schemas.openxmlformats.org/officeDocument/2006/relationships/notesSlide" Target="../notesSlides/notesSlide2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22.png" /><Relationship Id="rId3" Type="http://schemas.openxmlformats.org/officeDocument/2006/relationships/image" Target="../media/image23.png" /><Relationship Id="rId4" Type="http://schemas.openxmlformats.org/officeDocument/2006/relationships/image" Target="../media/svg12.svg" /><Relationship Id="rId5" Type="http://schemas.openxmlformats.org/officeDocument/2006/relationships/image" Target="../media/image7.png" /><Relationship Id="rId6" Type="http://schemas.openxmlformats.org/officeDocument/2006/relationships/image" Target="../media/image24.png" /><Relationship Id="rId7" Type="http://schemas.openxmlformats.org/officeDocument/2006/relationships/image" Target="../media/image25.png" /><Relationship Id="rId8" Type="http://schemas.openxmlformats.org/officeDocument/2006/relationships/image" Target="../media/image26.png" /><Relationship Id="rId9" Type="http://schemas.openxmlformats.org/officeDocument/2006/relationships/image" Target="../media/image5.png" /><Relationship Id="rId10" Type="http://schemas.openxmlformats.org/officeDocument/2006/relationships/image" Target="../media/image27.png" /><Relationship Id="rId11" Type="http://schemas.openxmlformats.org/officeDocument/2006/relationships/image" Target="../media/image28.png" /><Relationship Id="rId12" Type="http://schemas.openxmlformats.org/officeDocument/2006/relationships/image" Target="../media/image29.png" /><Relationship Id="rId13" Type="http://schemas.openxmlformats.org/officeDocument/2006/relationships/image" Target="../media/svg13.svg" /><Relationship Id="rId14" Type="http://schemas.openxmlformats.org/officeDocument/2006/relationships/slideLayout" Target="../slideLayouts/slideLayout2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30.png" /><Relationship Id="rId3" Type="http://schemas.openxmlformats.org/officeDocument/2006/relationships/image" Target="../media/image5.png" /><Relationship Id="rId4" Type="http://schemas.openxmlformats.org/officeDocument/2006/relationships/image" Target="../media/image31.png" /><Relationship Id="rId5" Type="http://schemas.openxmlformats.org/officeDocument/2006/relationships/image" Target="../media/svg14.svg" /><Relationship Id="rId6" Type="http://schemas.openxmlformats.org/officeDocument/2006/relationships/image" Target="../media/image32.png" /><Relationship Id="rId7" Type="http://schemas.openxmlformats.org/officeDocument/2006/relationships/image" Target="../media/image33.png" /><Relationship Id="rId8" Type="http://schemas.openxmlformats.org/officeDocument/2006/relationships/image" Target="../media/svg15.svg" /><Relationship Id="rId9" Type="http://schemas.openxmlformats.org/officeDocument/2006/relationships/image" Target="../media/image34.png" /><Relationship Id="rId10" Type="http://schemas.openxmlformats.org/officeDocument/2006/relationships/image" Target="../media/svg16.svg" /><Relationship Id="rId11" Type="http://schemas.openxmlformats.org/officeDocument/2006/relationships/image" Target="../media/image35.png" /><Relationship Id="rId12" Type="http://schemas.openxmlformats.org/officeDocument/2006/relationships/image" Target="../media/svg17.svg" /><Relationship Id="rId13" Type="http://schemas.openxmlformats.org/officeDocument/2006/relationships/image" Target="../media/image3.png" /><Relationship Id="rId14" Type="http://schemas.openxmlformats.org/officeDocument/2006/relationships/image" Target="../media/image36.png" /><Relationship Id="rId15" Type="http://schemas.openxmlformats.org/officeDocument/2006/relationships/image" Target="../media/svg18.svg" /><Relationship Id="rId16" Type="http://schemas.openxmlformats.org/officeDocument/2006/relationships/image" Target="../media/image37.png" /><Relationship Id="rId17" Type="http://schemas.openxmlformats.org/officeDocument/2006/relationships/image" Target="../media/svg19.svg" /><Relationship Id="rId18" Type="http://schemas.openxmlformats.org/officeDocument/2006/relationships/image" Target="../media/image38.png" /><Relationship Id="rId19" Type="http://schemas.openxmlformats.org/officeDocument/2006/relationships/image" Target="../media/svg20.svg" /><Relationship Id="rId20" Type="http://schemas.openxmlformats.org/officeDocument/2006/relationships/slideLayout" Target="../slideLayouts/slideLayout7.xml" /><Relationship Id="rId21" Type="http://schemas.openxmlformats.org/officeDocument/2006/relationships/notesSlide" Target="../notesSlides/notesSlide3.xm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24.png" /><Relationship Id="rId3" Type="http://schemas.openxmlformats.org/officeDocument/2006/relationships/image" Target="../media/image39.png" /><Relationship Id="rId4" Type="http://schemas.openxmlformats.org/officeDocument/2006/relationships/image" Target="../media/svg21.svg" /><Relationship Id="rId5" Type="http://schemas.openxmlformats.org/officeDocument/2006/relationships/image" Target="../media/image40.png" /><Relationship Id="rId6" Type="http://schemas.openxmlformats.org/officeDocument/2006/relationships/image" Target="../media/svg22.svg" /><Relationship Id="rId7" Type="http://schemas.openxmlformats.org/officeDocument/2006/relationships/image" Target="../media/image41.png" /><Relationship Id="rId8" Type="http://schemas.openxmlformats.org/officeDocument/2006/relationships/image" Target="../media/image42.png" /><Relationship Id="rId9" Type="http://schemas.openxmlformats.org/officeDocument/2006/relationships/image" Target="../media/image43.png" /><Relationship Id="rId10" Type="http://schemas.openxmlformats.org/officeDocument/2006/relationships/image" Target="../media/svg23.svg" /><Relationship Id="rId11" Type="http://schemas.openxmlformats.org/officeDocument/2006/relationships/image" Target="../media/image5.png" /><Relationship Id="rId12" Type="http://schemas.openxmlformats.org/officeDocument/2006/relationships/image" Target="../media/image44.png" /><Relationship Id="rId13" Type="http://schemas.microsoft.com/office/2007/relationships/hdphoto" Target="../media/hdphoto5.wdp" /><Relationship Id="rId14" Type="http://schemas.openxmlformats.org/officeDocument/2006/relationships/image" Target="../media/svg24.svg" /><Relationship Id="rId15" Type="http://schemas.openxmlformats.org/officeDocument/2006/relationships/image" Target="../media/image45.png" /><Relationship Id="rId16" Type="http://schemas.openxmlformats.org/officeDocument/2006/relationships/image" Target="../media/svg25.svg" /><Relationship Id="rId17" Type="http://schemas.openxmlformats.org/officeDocument/2006/relationships/slideLayout" Target="../slideLayouts/slideLayout7.xml" /><Relationship Id="rId18" Type="http://schemas.openxmlformats.org/officeDocument/2006/relationships/notesSlide" Target="../notesSlides/notesSlide4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3.png" /><Relationship Id="rId3" Type="http://schemas.openxmlformats.org/officeDocument/2006/relationships/image" Target="../media/image46.png" /><Relationship Id="rId4" Type="http://schemas.openxmlformats.org/officeDocument/2006/relationships/image" Target="../media/svg26.svg" /><Relationship Id="rId5" Type="http://schemas.openxmlformats.org/officeDocument/2006/relationships/image" Target="../media/image5.png" /><Relationship Id="rId6" Type="http://schemas.openxmlformats.org/officeDocument/2006/relationships/slideLayout" Target="../slideLayouts/slideLayout7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47.png" /><Relationship Id="rId3" Type="http://schemas.openxmlformats.org/officeDocument/2006/relationships/image" Target="../media/svg27.svg" /><Relationship Id="rId4" Type="http://schemas.openxmlformats.org/officeDocument/2006/relationships/chart" Target="../charts/chart1.xml" /><Relationship Id="rId5" Type="http://schemas.openxmlformats.org/officeDocument/2006/relationships/chart" Target="../charts/chart2.xml" /><Relationship Id="rId6" Type="http://schemas.openxmlformats.org/officeDocument/2006/relationships/image" Target="../media/image48.png" /><Relationship Id="rId7" Type="http://schemas.openxmlformats.org/officeDocument/2006/relationships/image" Target="../media/svg28.svg" /><Relationship Id="rId8" Type="http://schemas.openxmlformats.org/officeDocument/2006/relationships/image" Target="../media/image7.png" /><Relationship Id="rId9" Type="http://schemas.openxmlformats.org/officeDocument/2006/relationships/chart" Target="../charts/chart3.xml" /><Relationship Id="rId10" Type="http://schemas.openxmlformats.org/officeDocument/2006/relationships/slideLayout" Target="../slideLayouts/slideLayout7.xml" /><Relationship Id="rId11" Type="http://schemas.openxmlformats.org/officeDocument/2006/relationships/notesSlide" Target="../notesSlides/notesSlide5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image" Target="../media/image47.png" /><Relationship Id="rId3" Type="http://schemas.openxmlformats.org/officeDocument/2006/relationships/image" Target="../media/svg27.svg" /><Relationship Id="rId4" Type="http://schemas.openxmlformats.org/officeDocument/2006/relationships/package" Target="../embeddings/oleObject1.xlsx" /><Relationship Id="rId5" Type="http://schemas.openxmlformats.org/officeDocument/2006/relationships/image" Target="../media/image49.wmf" /><Relationship Id="rId6" Type="http://schemas.openxmlformats.org/officeDocument/2006/relationships/image" Target="../media/image50.png" /><Relationship Id="rId7" Type="http://schemas.openxmlformats.org/officeDocument/2006/relationships/image" Target="../media/svg29.svg" /><Relationship Id="rId8" Type="http://schemas.openxmlformats.org/officeDocument/2006/relationships/image" Target="../media/image51.png" /><Relationship Id="rId9" Type="http://schemas.openxmlformats.org/officeDocument/2006/relationships/image" Target="../media/svg30.svg" /><Relationship Id="rId10" Type="http://schemas.openxmlformats.org/officeDocument/2006/relationships/vmlDrawing" Target="../drawings/vmlDrawing1.vml" /><Relationship Id="rId11" Type="http://schemas.openxmlformats.org/officeDocument/2006/relationships/slideLayout" Target="../slideLayouts/slideLayout7.xm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12.jpeg" /><Relationship Id="rId2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正方形/長方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EBA8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08" name="グラフィックス 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3844" y="246360"/>
            <a:ext cx="8218311" cy="5482232"/>
          </a:xfrm>
          <a:prstGeom prst="rect">
            <a:avLst/>
          </a:prstGeom>
        </p:spPr>
      </p:pic>
      <p:pic>
        <p:nvPicPr>
          <p:cNvPr id="1109" name="グラフィックス 19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7015" y="1594911"/>
            <a:ext cx="5732429" cy="3784123"/>
          </a:xfrm>
          <a:prstGeom prst="rect">
            <a:avLst/>
          </a:prstGeom>
        </p:spPr>
      </p:pic>
      <p:sp>
        <p:nvSpPr>
          <p:cNvPr id="1110" name="テキスト ボックス 12"/>
          <p:cNvSpPr txBox="1"/>
          <p:nvPr/>
        </p:nvSpPr>
        <p:spPr>
          <a:xfrm>
            <a:off x="1397667" y="474168"/>
            <a:ext cx="6890534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よりよい生活習慣のために</a:t>
            </a:r>
            <a:endParaRPr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11" name="テキスト ボックス 16"/>
          <p:cNvSpPr txBox="1"/>
          <p:nvPr/>
        </p:nvSpPr>
        <p:spPr>
          <a:xfrm>
            <a:off x="3909659" y="320726"/>
            <a:ext cx="267599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i="0" u="none" strike="noStrike" baseline="0" dirty="0">
                <a:solidFill>
                  <a:srgbClr val="EA5B9D"/>
                </a:solidFill>
                <a:latin typeface="ＭＳゴシック"/>
              </a:rPr>
              <a:t>せいかつしゅうかん</a:t>
            </a:r>
            <a:endParaRPr lang="ja-JP" altLang="en-US" sz="1400" b="1" dirty="0"/>
          </a:p>
        </p:txBody>
      </p:sp>
      <p:pic>
        <p:nvPicPr>
          <p:cNvPr id="1112" name="図 18" descr="挿絵 が含まれている画像_x000a__x000a_自動的に生成された説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00000">
            <a:off x="1359057" y="735774"/>
            <a:ext cx="979300" cy="1209214"/>
          </a:xfrm>
          <a:prstGeom prst="rect">
            <a:avLst/>
          </a:prstGeom>
        </p:spPr>
      </p:pic>
      <p:grpSp>
        <p:nvGrpSpPr>
          <p:cNvPr id="1113" name="グループ化 63"/>
          <p:cNvGrpSpPr/>
          <p:nvPr/>
        </p:nvGrpSpPr>
        <p:grpSpPr>
          <a:xfrm>
            <a:off x="2510104" y="967278"/>
            <a:ext cx="3048262" cy="642161"/>
            <a:chOff x="1792784" y="1268454"/>
            <a:chExt cx="1953716" cy="827852"/>
          </a:xfrm>
        </p:grpSpPr>
        <p:pic>
          <p:nvPicPr>
            <p:cNvPr id="1114" name="グラフィックス 21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2784" y="1268454"/>
              <a:ext cx="1953716" cy="827852"/>
            </a:xfrm>
            <a:prstGeom prst="rect">
              <a:avLst/>
            </a:prstGeom>
          </p:spPr>
        </p:pic>
        <p:sp>
          <p:nvSpPr>
            <p:cNvPr id="1115" name="テキスト ボックス 22"/>
            <p:cNvSpPr txBox="1"/>
            <p:nvPr/>
          </p:nvSpPr>
          <p:spPr>
            <a:xfrm>
              <a:off x="2047753" y="1477466"/>
              <a:ext cx="1582310" cy="474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みなさんが　げんき　いっぱいに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なれるように、</a:t>
              </a:r>
              <a:endPara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べんきょう　 して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いきましょう！</a:t>
              </a:r>
              <a:endPara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1116" name="テキスト ボックス 23"/>
          <p:cNvSpPr txBox="1"/>
          <p:nvPr/>
        </p:nvSpPr>
        <p:spPr>
          <a:xfrm>
            <a:off x="2250501" y="1561871"/>
            <a:ext cx="129985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けんこうはかせ</a:t>
            </a:r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17" name="四角形: 角を丸くする 34"/>
          <p:cNvSpPr/>
          <p:nvPr/>
        </p:nvSpPr>
        <p:spPr>
          <a:xfrm>
            <a:off x="1227446" y="1776422"/>
            <a:ext cx="5358210" cy="230556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げんきに　なるためには　３つの　コツが　あるよ！</a:t>
            </a:r>
          </a:p>
        </p:txBody>
      </p:sp>
      <p:pic>
        <p:nvPicPr>
          <p:cNvPr id="1118" name="図 55" descr="人の顔の絵_x000a__x000a_低い精度で自動的に生成された説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499" y="320726"/>
            <a:ext cx="1445703" cy="1527526"/>
          </a:xfrm>
          <a:prstGeom prst="rect">
            <a:avLst/>
          </a:prstGeom>
        </p:spPr>
      </p:pic>
      <p:sp>
        <p:nvSpPr>
          <p:cNvPr id="1119" name="テキスト ボックス 64"/>
          <p:cNvSpPr txBox="1"/>
          <p:nvPr/>
        </p:nvSpPr>
        <p:spPr>
          <a:xfrm rot="21187396">
            <a:off x="5560487" y="944742"/>
            <a:ext cx="2357992" cy="73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ぼくと　いっしょに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</a:t>
            </a:r>
            <a:endParaRPr lang="en-US" altLang="ja-JP" sz="1050" b="1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なるための　コツを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まなぼう！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20" name="テキスト ボックス 65"/>
          <p:cNvSpPr txBox="1"/>
          <p:nvPr/>
        </p:nvSpPr>
        <p:spPr>
          <a:xfrm>
            <a:off x="7882732" y="1740977"/>
            <a:ext cx="1655716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121" name="図 70" descr="ケーキ, テーブル, ボックス, ブルー が含まれている画像_x000a__x000a_自動的に生成された説明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2307" y="2536113"/>
            <a:ext cx="1494612" cy="1307971"/>
          </a:xfrm>
          <a:prstGeom prst="rect">
            <a:avLst/>
          </a:prstGeom>
        </p:spPr>
      </p:pic>
      <p:pic>
        <p:nvPicPr>
          <p:cNvPr id="1122" name="図 74" descr="テーブル, ケーキ, 食品, 部屋 が含まれている画像_x000a__x000a_自動的に生成された説明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8089" y="3684101"/>
            <a:ext cx="1624622" cy="1349916"/>
          </a:xfrm>
          <a:prstGeom prst="rect">
            <a:avLst/>
          </a:prstGeom>
        </p:spPr>
      </p:pic>
      <p:pic>
        <p:nvPicPr>
          <p:cNvPr id="1123" name="図 77" descr="おもちゃ, 人形, 部屋, 時計 が含まれている画像_x000a__x000a_自動的に生成された説明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8155" y="3800960"/>
            <a:ext cx="1634813" cy="1233057"/>
          </a:xfrm>
          <a:prstGeom prst="rect">
            <a:avLst/>
          </a:prstGeom>
        </p:spPr>
      </p:pic>
      <p:grpSp>
        <p:nvGrpSpPr>
          <p:cNvPr id="1124" name="グループ化 154"/>
          <p:cNvGrpSpPr/>
          <p:nvPr/>
        </p:nvGrpSpPr>
        <p:grpSpPr>
          <a:xfrm>
            <a:off x="3813812" y="2052849"/>
            <a:ext cx="2058244" cy="383538"/>
            <a:chOff x="2687977" y="3152015"/>
            <a:chExt cx="1424938" cy="553999"/>
          </a:xfrm>
        </p:grpSpPr>
        <p:sp>
          <p:nvSpPr>
            <p:cNvPr id="1125" name="テキスト ボックス 78"/>
            <p:cNvSpPr txBox="1"/>
            <p:nvPr/>
          </p:nvSpPr>
          <p:spPr>
            <a:xfrm>
              <a:off x="2867751" y="31520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その１</a:t>
              </a:r>
            </a:p>
          </p:txBody>
        </p:sp>
        <p:sp>
          <p:nvSpPr>
            <p:cNvPr id="1126" name="テキスト ボックス 80"/>
            <p:cNvSpPr txBox="1"/>
            <p:nvPr/>
          </p:nvSpPr>
          <p:spPr>
            <a:xfrm>
              <a:off x="2687977" y="3429015"/>
              <a:ext cx="1424938" cy="421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3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はやね ･ はやおき</a:t>
              </a:r>
              <a:endParaRPr sz="1300"/>
            </a:p>
          </p:txBody>
        </p:sp>
      </p:grpSp>
      <p:grpSp>
        <p:nvGrpSpPr>
          <p:cNvPr id="1127" name="グループ化 155"/>
          <p:cNvGrpSpPr/>
          <p:nvPr/>
        </p:nvGrpSpPr>
        <p:grpSpPr>
          <a:xfrm>
            <a:off x="2023326" y="3291771"/>
            <a:ext cx="2565745" cy="392330"/>
            <a:chOff x="1485900" y="4714115"/>
            <a:chExt cx="1776285" cy="566699"/>
          </a:xfrm>
        </p:grpSpPr>
        <p:sp>
          <p:nvSpPr>
            <p:cNvPr id="1128" name="テキスト ボックス 82"/>
            <p:cNvSpPr txBox="1"/>
            <p:nvPr/>
          </p:nvSpPr>
          <p:spPr>
            <a:xfrm>
              <a:off x="1485900" y="5003815"/>
              <a:ext cx="1776285" cy="421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3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バランスのよい しょくじ</a:t>
              </a:r>
              <a:endParaRPr sz="1300"/>
            </a:p>
          </p:txBody>
        </p:sp>
        <p:sp>
          <p:nvSpPr>
            <p:cNvPr id="1129" name="テキスト ボックス 84"/>
            <p:cNvSpPr txBox="1"/>
            <p:nvPr/>
          </p:nvSpPr>
          <p:spPr>
            <a:xfrm>
              <a:off x="1877151" y="47141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その２</a:t>
              </a:r>
            </a:p>
          </p:txBody>
        </p:sp>
      </p:grpSp>
      <p:grpSp>
        <p:nvGrpSpPr>
          <p:cNvPr id="1130" name="グループ化 156"/>
          <p:cNvGrpSpPr/>
          <p:nvPr/>
        </p:nvGrpSpPr>
        <p:grpSpPr>
          <a:xfrm>
            <a:off x="5015711" y="3337792"/>
            <a:ext cx="2565745" cy="492056"/>
            <a:chOff x="3505200" y="4714115"/>
            <a:chExt cx="1776285" cy="710748"/>
          </a:xfrm>
        </p:grpSpPr>
        <p:sp>
          <p:nvSpPr>
            <p:cNvPr id="1131" name="テキスト ボックス 86"/>
            <p:cNvSpPr txBox="1"/>
            <p:nvPr/>
          </p:nvSpPr>
          <p:spPr>
            <a:xfrm>
              <a:off x="3505200" y="5003815"/>
              <a:ext cx="1776285" cy="421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3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まいにちの うんどう</a:t>
              </a:r>
              <a:endParaRPr sz="1300"/>
            </a:p>
          </p:txBody>
        </p:sp>
        <p:sp>
          <p:nvSpPr>
            <p:cNvPr id="1132" name="テキスト ボックス 88"/>
            <p:cNvSpPr txBox="1"/>
            <p:nvPr/>
          </p:nvSpPr>
          <p:spPr>
            <a:xfrm>
              <a:off x="3896451" y="47141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その３</a:t>
              </a:r>
            </a:p>
          </p:txBody>
        </p:sp>
      </p:grpSp>
      <p:sp>
        <p:nvSpPr>
          <p:cNvPr id="1133" name="テキスト ボックス 90"/>
          <p:cNvSpPr txBox="1"/>
          <p:nvPr/>
        </p:nvSpPr>
        <p:spPr>
          <a:xfrm>
            <a:off x="7015662" y="3770632"/>
            <a:ext cx="2037767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からだを　うごかした？</a:t>
            </a:r>
            <a:endParaRPr sz="1100"/>
          </a:p>
        </p:txBody>
      </p:sp>
      <p:sp>
        <p:nvSpPr>
          <p:cNvPr id="1134" name="テキスト ボックス 92"/>
          <p:cNvSpPr txBox="1"/>
          <p:nvPr/>
        </p:nvSpPr>
        <p:spPr>
          <a:xfrm>
            <a:off x="6217736" y="2052849"/>
            <a:ext cx="2565745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あなたの　おきた　じかん、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ねた　じかんは　なんじ？</a:t>
            </a:r>
          </a:p>
        </p:txBody>
      </p:sp>
      <p:grpSp>
        <p:nvGrpSpPr>
          <p:cNvPr id="1135" name="グループ化 158"/>
          <p:cNvGrpSpPr/>
          <p:nvPr/>
        </p:nvGrpSpPr>
        <p:grpSpPr>
          <a:xfrm>
            <a:off x="5948521" y="2484503"/>
            <a:ext cx="3138800" cy="634794"/>
            <a:chOff x="3980233" y="3680147"/>
            <a:chExt cx="2325232" cy="783217"/>
          </a:xfrm>
        </p:grpSpPr>
        <p:sp>
          <p:nvSpPr>
            <p:cNvPr id="1136" name="四角形: 角を丸くする 93"/>
            <p:cNvSpPr/>
            <p:nvPr/>
          </p:nvSpPr>
          <p:spPr>
            <a:xfrm>
              <a:off x="4066717" y="3680147"/>
              <a:ext cx="2177142" cy="78321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37" name="テキスト ボックス 95"/>
            <p:cNvSpPr txBox="1"/>
            <p:nvPr/>
          </p:nvSpPr>
          <p:spPr>
            <a:xfrm>
              <a:off x="3980233" y="3773131"/>
              <a:ext cx="1045558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おきた じかん</a:t>
              </a:r>
            </a:p>
          </p:txBody>
        </p:sp>
        <p:sp>
          <p:nvSpPr>
            <p:cNvPr id="1138" name="テキスト ボックス 96"/>
            <p:cNvSpPr txBox="1"/>
            <p:nvPr/>
          </p:nvSpPr>
          <p:spPr>
            <a:xfrm>
              <a:off x="3980233" y="4085514"/>
              <a:ext cx="1045558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ねた　じかん</a:t>
              </a:r>
            </a:p>
          </p:txBody>
        </p:sp>
        <p:sp>
          <p:nvSpPr>
            <p:cNvPr id="1139" name="テキスト ボックス 98"/>
            <p:cNvSpPr txBox="1"/>
            <p:nvPr/>
          </p:nvSpPr>
          <p:spPr>
            <a:xfrm>
              <a:off x="5327938" y="4077727"/>
              <a:ext cx="213191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じ</a:t>
              </a:r>
            </a:p>
          </p:txBody>
        </p:sp>
        <p:sp>
          <p:nvSpPr>
            <p:cNvPr id="1140" name="テキスト ボックス 99"/>
            <p:cNvSpPr txBox="1"/>
            <p:nvPr/>
          </p:nvSpPr>
          <p:spPr>
            <a:xfrm>
              <a:off x="5273208" y="3793414"/>
              <a:ext cx="312252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じ</a:t>
              </a:r>
            </a:p>
          </p:txBody>
        </p:sp>
        <p:sp>
          <p:nvSpPr>
            <p:cNvPr id="1141" name="テキスト ボックス 102"/>
            <p:cNvSpPr txBox="1"/>
            <p:nvPr/>
          </p:nvSpPr>
          <p:spPr>
            <a:xfrm>
              <a:off x="5806625" y="3769067"/>
              <a:ext cx="437234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ふん</a:t>
              </a:r>
            </a:p>
          </p:txBody>
        </p:sp>
        <p:sp>
          <p:nvSpPr>
            <p:cNvPr id="1142" name="テキスト ボックス 104"/>
            <p:cNvSpPr txBox="1"/>
            <p:nvPr/>
          </p:nvSpPr>
          <p:spPr>
            <a:xfrm>
              <a:off x="5872453" y="4052336"/>
              <a:ext cx="433012" cy="30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ふん</a:t>
              </a:r>
            </a:p>
          </p:txBody>
        </p:sp>
        <p:sp>
          <p:nvSpPr>
            <p:cNvPr id="1143" name="正方形/長方形 105"/>
            <p:cNvSpPr/>
            <p:nvPr/>
          </p:nvSpPr>
          <p:spPr>
            <a:xfrm>
              <a:off x="4948567" y="380684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4" name="正方形/長方形 106"/>
            <p:cNvSpPr/>
            <p:nvPr/>
          </p:nvSpPr>
          <p:spPr>
            <a:xfrm>
              <a:off x="5512447" y="380684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5" name="正方形/長方形 109"/>
            <p:cNvSpPr/>
            <p:nvPr/>
          </p:nvSpPr>
          <p:spPr>
            <a:xfrm>
              <a:off x="4948567" y="410402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6" name="正方形/長方形 110"/>
            <p:cNvSpPr/>
            <p:nvPr/>
          </p:nvSpPr>
          <p:spPr>
            <a:xfrm>
              <a:off x="5512447" y="410402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47" name="グループ化 157"/>
          <p:cNvGrpSpPr/>
          <p:nvPr/>
        </p:nvGrpSpPr>
        <p:grpSpPr>
          <a:xfrm>
            <a:off x="7015662" y="4644565"/>
            <a:ext cx="1767819" cy="716765"/>
            <a:chOff x="4808413" y="6417946"/>
            <a:chExt cx="1307196" cy="783217"/>
          </a:xfrm>
        </p:grpSpPr>
        <p:sp>
          <p:nvSpPr>
            <p:cNvPr id="1148" name="四角形: 角を丸くする 113"/>
            <p:cNvSpPr/>
            <p:nvPr/>
          </p:nvSpPr>
          <p:spPr>
            <a:xfrm>
              <a:off x="4808413" y="6417946"/>
              <a:ext cx="1307196" cy="78321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49" name="テキスト ボックス 116"/>
            <p:cNvSpPr txBox="1"/>
            <p:nvPr/>
          </p:nvSpPr>
          <p:spPr>
            <a:xfrm>
              <a:off x="4938680" y="6521374"/>
              <a:ext cx="658339" cy="268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がっこう</a:t>
              </a:r>
            </a:p>
          </p:txBody>
        </p:sp>
        <p:sp>
          <p:nvSpPr>
            <p:cNvPr id="1150" name="テキスト ボックス 124"/>
            <p:cNvSpPr txBox="1"/>
            <p:nvPr/>
          </p:nvSpPr>
          <p:spPr>
            <a:xfrm>
              <a:off x="4985800" y="6877575"/>
              <a:ext cx="658339" cy="268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いえ</a:t>
              </a:r>
            </a:p>
          </p:txBody>
        </p:sp>
        <p:sp>
          <p:nvSpPr>
            <p:cNvPr id="1151" name="正方形/長方形 126"/>
            <p:cNvSpPr/>
            <p:nvPr/>
          </p:nvSpPr>
          <p:spPr>
            <a:xfrm>
              <a:off x="5603344" y="6913659"/>
              <a:ext cx="304721" cy="2367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52" name="グループ化 151"/>
          <p:cNvGrpSpPr/>
          <p:nvPr/>
        </p:nvGrpSpPr>
        <p:grpSpPr>
          <a:xfrm>
            <a:off x="996983" y="4845910"/>
            <a:ext cx="1963698" cy="754625"/>
            <a:chOff x="746952" y="6326506"/>
            <a:chExt cx="1500947" cy="1021698"/>
          </a:xfrm>
        </p:grpSpPr>
        <p:sp>
          <p:nvSpPr>
            <p:cNvPr id="1153" name="四角形: 角を丸くする 127"/>
            <p:cNvSpPr/>
            <p:nvPr/>
          </p:nvSpPr>
          <p:spPr>
            <a:xfrm>
              <a:off x="746952" y="6326506"/>
              <a:ext cx="1500947" cy="998088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54" name="テキスト ボックス 128"/>
            <p:cNvSpPr txBox="1"/>
            <p:nvPr/>
          </p:nvSpPr>
          <p:spPr>
            <a:xfrm>
              <a:off x="800267" y="6422314"/>
              <a:ext cx="937498" cy="54050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あさ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155" name="テキスト ボックス 129"/>
            <p:cNvSpPr txBox="1"/>
            <p:nvPr/>
          </p:nvSpPr>
          <p:spPr>
            <a:xfrm>
              <a:off x="800267" y="6689014"/>
              <a:ext cx="937498" cy="54050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ひる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156" name="テキスト ボックス 130"/>
            <p:cNvSpPr txBox="1"/>
            <p:nvPr/>
          </p:nvSpPr>
          <p:spPr>
            <a:xfrm>
              <a:off x="800267" y="6948094"/>
              <a:ext cx="937498" cy="540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ばん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157" name="正方形/長方形 131"/>
            <p:cNvSpPr/>
            <p:nvPr/>
          </p:nvSpPr>
          <p:spPr>
            <a:xfrm>
              <a:off x="1717687" y="6420501"/>
              <a:ext cx="370563" cy="2454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8" name="正方形/長方形 132"/>
            <p:cNvSpPr/>
            <p:nvPr/>
          </p:nvSpPr>
          <p:spPr>
            <a:xfrm>
              <a:off x="1717687" y="6710061"/>
              <a:ext cx="370563" cy="2454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9" name="正方形/長方形 134"/>
            <p:cNvSpPr/>
            <p:nvPr/>
          </p:nvSpPr>
          <p:spPr>
            <a:xfrm>
              <a:off x="1717687" y="6992001"/>
              <a:ext cx="370563" cy="2454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60" name="テキスト ボックス 141"/>
          <p:cNvSpPr txBox="1"/>
          <p:nvPr/>
        </p:nvSpPr>
        <p:spPr>
          <a:xfrm>
            <a:off x="832363" y="3928127"/>
            <a:ext cx="1895726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ごはんを　たべた？</a:t>
            </a:r>
          </a:p>
        </p:txBody>
      </p:sp>
      <p:pic>
        <p:nvPicPr>
          <p:cNvPr id="1161" name="グラフィックス 13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6983" y="4223971"/>
            <a:ext cx="1570567" cy="454692"/>
          </a:xfrm>
          <a:prstGeom prst="rect">
            <a:avLst/>
          </a:prstGeom>
        </p:spPr>
      </p:pic>
      <p:sp>
        <p:nvSpPr>
          <p:cNvPr id="1162" name="テキスト ボックス 143"/>
          <p:cNvSpPr txBox="1"/>
          <p:nvPr/>
        </p:nvSpPr>
        <p:spPr>
          <a:xfrm>
            <a:off x="1146224" y="4171725"/>
            <a:ext cx="1754204" cy="5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◎：ぜんぶ　たべた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〇：ほとんど　たべた 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△：たべなかった</a:t>
            </a:r>
            <a:endParaRPr sz="900"/>
          </a:p>
        </p:txBody>
      </p:sp>
      <p:pic>
        <p:nvPicPr>
          <p:cNvPr id="1163" name="グラフィックス 140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51868" y="4031349"/>
            <a:ext cx="1652242" cy="460682"/>
          </a:xfrm>
          <a:prstGeom prst="rect">
            <a:avLst/>
          </a:prstGeom>
        </p:spPr>
      </p:pic>
      <p:sp>
        <p:nvSpPr>
          <p:cNvPr id="1164" name="テキスト ボックス 144"/>
          <p:cNvSpPr txBox="1"/>
          <p:nvPr/>
        </p:nvSpPr>
        <p:spPr>
          <a:xfrm>
            <a:off x="7419388" y="4016542"/>
            <a:ext cx="1677510" cy="5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◎：たくさん　うごいた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〇：すこし　うごいた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△：うごかさなかった</a:t>
            </a:r>
            <a:endParaRPr sz="900"/>
          </a:p>
        </p:txBody>
      </p:sp>
      <p:pic>
        <p:nvPicPr>
          <p:cNvPr id="1165" name="グラフィックス 7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77258" y="5833797"/>
            <a:ext cx="5876907" cy="735831"/>
          </a:xfrm>
          <a:prstGeom prst="rect">
            <a:avLst/>
          </a:prstGeom>
        </p:spPr>
      </p:pic>
      <p:pic>
        <p:nvPicPr>
          <p:cNvPr id="1166" name="グラフィックス 10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08416" y="5144227"/>
            <a:ext cx="3325456" cy="417837"/>
          </a:xfrm>
          <a:prstGeom prst="rect">
            <a:avLst/>
          </a:prstGeom>
        </p:spPr>
      </p:pic>
      <p:sp>
        <p:nvSpPr>
          <p:cNvPr id="1167" name="テキスト 394"/>
          <p:cNvSpPr txBox="1"/>
          <p:nvPr/>
        </p:nvSpPr>
        <p:spPr>
          <a:xfrm>
            <a:off x="2476500" y="4448175"/>
            <a:ext cx="656811" cy="15061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68" name="テキスト 395"/>
          <p:cNvSpPr txBox="1"/>
          <p:nvPr/>
        </p:nvSpPr>
        <p:spPr>
          <a:xfrm>
            <a:off x="2481104" y="4668513"/>
            <a:ext cx="656811" cy="1237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69" name="テキスト 397"/>
          <p:cNvSpPr txBox="1"/>
          <p:nvPr/>
        </p:nvSpPr>
        <p:spPr>
          <a:xfrm>
            <a:off x="7225921" y="2572214"/>
            <a:ext cx="656811" cy="1237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0" name="テキスト 399"/>
          <p:cNvSpPr txBox="1"/>
          <p:nvPr/>
        </p:nvSpPr>
        <p:spPr>
          <a:xfrm>
            <a:off x="7251868" y="2811753"/>
            <a:ext cx="656811" cy="1237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1" name="テキスト 401"/>
          <p:cNvSpPr txBox="1"/>
          <p:nvPr/>
        </p:nvSpPr>
        <p:spPr>
          <a:xfrm>
            <a:off x="8272796" y="4362930"/>
            <a:ext cx="656811" cy="1237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2" name="テキスト 403"/>
          <p:cNvSpPr txBox="1"/>
          <p:nvPr/>
        </p:nvSpPr>
        <p:spPr>
          <a:xfrm>
            <a:off x="4972050" y="5924550"/>
            <a:ext cx="279003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3" name="テキスト 404"/>
          <p:cNvSpPr txBox="1"/>
          <p:nvPr/>
        </p:nvSpPr>
        <p:spPr>
          <a:xfrm>
            <a:off x="2804906" y="5924550"/>
            <a:ext cx="656811" cy="2770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4" name="テキスト 405"/>
          <p:cNvSpPr txBox="1"/>
          <p:nvPr/>
        </p:nvSpPr>
        <p:spPr>
          <a:xfrm>
            <a:off x="2826404" y="6234148"/>
            <a:ext cx="656811" cy="34017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175" name="正方形/長方形 403"/>
          <p:cNvSpPr/>
          <p:nvPr/>
        </p:nvSpPr>
        <p:spPr>
          <a:xfrm>
            <a:off x="8082153" y="4766645"/>
            <a:ext cx="412097" cy="216645"/>
          </a:xfrm>
          <a:prstGeom prst="rect">
            <a:avLst/>
          </a:prstGeom>
          <a:solidFill>
            <a:schemeClr val="bg1"/>
          </a:solidFill>
          <a:ln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87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図 3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4" y="0"/>
            <a:ext cx="9972094" cy="6866650"/>
          </a:xfrm>
          <a:prstGeom prst="rect">
            <a:avLst/>
          </a:prstGeom>
        </p:spPr>
      </p:pic>
      <p:sp>
        <p:nvSpPr>
          <p:cNvPr id="1182" name="テキスト ボックス 8"/>
          <p:cNvSpPr txBox="1"/>
          <p:nvPr/>
        </p:nvSpPr>
        <p:spPr>
          <a:xfrm>
            <a:off x="962296" y="425728"/>
            <a:ext cx="8566333" cy="44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en-US" altLang="ja-JP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はやね・はやおき　ぐんぐん　のびのび！ 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183" name="図 9" descr="挿絵 が含まれている画像_x000a__x000a_自動的に生成された説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19" y="1301830"/>
            <a:ext cx="1096606" cy="1228391"/>
          </a:xfrm>
          <a:prstGeom prst="rect">
            <a:avLst/>
          </a:prstGeom>
        </p:spPr>
      </p:pic>
      <p:pic>
        <p:nvPicPr>
          <p:cNvPr id="1184" name="グラフィックス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612" y="799461"/>
            <a:ext cx="1789304" cy="613968"/>
          </a:xfrm>
          <a:prstGeom prst="rect">
            <a:avLst/>
          </a:prstGeom>
        </p:spPr>
      </p:pic>
      <p:sp>
        <p:nvSpPr>
          <p:cNvPr id="1185" name="テキスト ボックス 12"/>
          <p:cNvSpPr txBox="1"/>
          <p:nvPr/>
        </p:nvSpPr>
        <p:spPr>
          <a:xfrm>
            <a:off x="1141972" y="799461"/>
            <a:ext cx="2094413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みなさん、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おぼえましたか？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86" name="四角形: 角を丸くする 13"/>
          <p:cNvSpPr/>
          <p:nvPr/>
        </p:nvSpPr>
        <p:spPr>
          <a:xfrm>
            <a:off x="577303" y="2547919"/>
            <a:ext cx="2213154" cy="294357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かんがえて　みよう！</a:t>
            </a:r>
          </a:p>
        </p:txBody>
      </p:sp>
      <p:sp>
        <p:nvSpPr>
          <p:cNvPr id="1187" name="テキスト ボックス 14"/>
          <p:cNvSpPr txBox="1"/>
          <p:nvPr/>
        </p:nvSpPr>
        <p:spPr>
          <a:xfrm>
            <a:off x="2790447" y="2467898"/>
            <a:ext cx="6603961" cy="33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はやね・はやおきの　コツ　って　どんなこと　だろう？</a:t>
            </a:r>
            <a:endParaRPr lang="ja-JP" altLang="en-US" sz="1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88" name="テキスト ボックス 16"/>
          <p:cNvSpPr txBox="1"/>
          <p:nvPr/>
        </p:nvSpPr>
        <p:spPr>
          <a:xfrm>
            <a:off x="2894820" y="2686227"/>
            <a:ext cx="329634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</a:t>
            </a:r>
            <a:r>
              <a:rPr lang="en-US" altLang="ja-JP" sz="14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×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　こたえて　みましょう。</a:t>
            </a:r>
          </a:p>
        </p:txBody>
      </p:sp>
      <p:sp>
        <p:nvSpPr>
          <p:cNvPr id="1189" name="四角形: 角を丸くする 18"/>
          <p:cNvSpPr/>
          <p:nvPr/>
        </p:nvSpPr>
        <p:spPr>
          <a:xfrm>
            <a:off x="1753762" y="2993111"/>
            <a:ext cx="7051169" cy="341027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3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ねる  １じかんまえには  テレビや  ゲームを  やめる　</a:t>
            </a:r>
          </a:p>
        </p:txBody>
      </p:sp>
      <p:sp>
        <p:nvSpPr>
          <p:cNvPr id="1190" name="四角形: 角を丸くする 24"/>
          <p:cNvSpPr/>
          <p:nvPr/>
        </p:nvSpPr>
        <p:spPr>
          <a:xfrm>
            <a:off x="1753763" y="3331595"/>
            <a:ext cx="7055001" cy="341027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ねるまえに  おやつを  たべる</a:t>
            </a:r>
          </a:p>
        </p:txBody>
      </p:sp>
      <p:sp>
        <p:nvSpPr>
          <p:cNvPr id="1191" name="四角形: 角を丸くする 26"/>
          <p:cNvSpPr/>
          <p:nvPr/>
        </p:nvSpPr>
        <p:spPr>
          <a:xfrm>
            <a:off x="1753761" y="3676688"/>
            <a:ext cx="7049435" cy="341027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ねるまえには  でんきを  けして  へやを  くらくする</a:t>
            </a:r>
          </a:p>
        </p:txBody>
      </p:sp>
      <p:sp>
        <p:nvSpPr>
          <p:cNvPr id="1192" name="四角形: 角を丸くする 27"/>
          <p:cNvSpPr/>
          <p:nvPr/>
        </p:nvSpPr>
        <p:spPr>
          <a:xfrm>
            <a:off x="1753761" y="4018543"/>
            <a:ext cx="7047464" cy="341027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 あさ  おきても  カーテンは  しめたままにする</a:t>
            </a:r>
          </a:p>
        </p:txBody>
      </p:sp>
      <p:sp>
        <p:nvSpPr>
          <p:cNvPr id="1193" name="正方形/長方形 29"/>
          <p:cNvSpPr/>
          <p:nvPr/>
        </p:nvSpPr>
        <p:spPr>
          <a:xfrm>
            <a:off x="7618060" y="3033914"/>
            <a:ext cx="944635" cy="259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94" name="正方形/長方形 30"/>
          <p:cNvSpPr/>
          <p:nvPr/>
        </p:nvSpPr>
        <p:spPr>
          <a:xfrm>
            <a:off x="7618060" y="3372398"/>
            <a:ext cx="944635" cy="259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95" name="図 15" descr="人の顔の絵_x000a__x000a_低い精度で自動的に生成された説明"/>
          <p:cNvPicPr>
            <a:picLocks noChangeAspect="1"/>
          </p:cNvPicPr>
          <p:nvPr/>
        </p:nvPicPr>
        <p:blipFill>
          <a:blip r:embed="rId5"/>
          <a:srcRect b="39543"/>
          <a:stretch>
            <a:fillRect/>
          </a:stretch>
        </p:blipFill>
        <p:spPr>
          <a:xfrm rot="420000">
            <a:off x="362847" y="3227504"/>
            <a:ext cx="1321723" cy="898368"/>
          </a:xfrm>
          <a:prstGeom prst="rect">
            <a:avLst/>
          </a:prstGeom>
        </p:spPr>
      </p:pic>
      <p:sp>
        <p:nvSpPr>
          <p:cNvPr id="1196" name="正方形/長方形 31"/>
          <p:cNvSpPr/>
          <p:nvPr/>
        </p:nvSpPr>
        <p:spPr>
          <a:xfrm>
            <a:off x="7618060" y="3716526"/>
            <a:ext cx="944635" cy="259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97" name="正方形/長方形 32"/>
          <p:cNvSpPr/>
          <p:nvPr/>
        </p:nvSpPr>
        <p:spPr>
          <a:xfrm>
            <a:off x="7618060" y="4061676"/>
            <a:ext cx="944635" cy="259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98" name="テキスト ボックス 33"/>
          <p:cNvSpPr txBox="1"/>
          <p:nvPr/>
        </p:nvSpPr>
        <p:spPr>
          <a:xfrm>
            <a:off x="3636379" y="4358937"/>
            <a:ext cx="4143877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※</a:t>
            </a:r>
            <a:r>
              <a:rPr lang="ja-JP" altLang="en-US" sz="11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クイズのこたえは、４ページにあるよ！</a:t>
            </a:r>
          </a:p>
        </p:txBody>
      </p:sp>
      <p:sp>
        <p:nvSpPr>
          <p:cNvPr id="1199" name="四角形: 角を丸くする 34"/>
          <p:cNvSpPr/>
          <p:nvPr/>
        </p:nvSpPr>
        <p:spPr>
          <a:xfrm>
            <a:off x="579982" y="4566515"/>
            <a:ext cx="2094413" cy="282336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 っ て み よ う ！</a:t>
            </a:r>
          </a:p>
        </p:txBody>
      </p:sp>
      <p:sp>
        <p:nvSpPr>
          <p:cNvPr id="1200" name="テキスト ボックス 35"/>
          <p:cNvSpPr txBox="1"/>
          <p:nvPr/>
        </p:nvSpPr>
        <p:spPr>
          <a:xfrm>
            <a:off x="2716159" y="4566515"/>
            <a:ext cx="6320366" cy="33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はやね・はやおきの　もくひょうを　きめよう！</a:t>
            </a:r>
          </a:p>
        </p:txBody>
      </p:sp>
      <p:sp>
        <p:nvSpPr>
          <p:cNvPr id="1201" name="四角形: 角を丸くする 36"/>
          <p:cNvSpPr/>
          <p:nvPr/>
        </p:nvSpPr>
        <p:spPr>
          <a:xfrm>
            <a:off x="2432564" y="4903536"/>
            <a:ext cx="6603961" cy="986774"/>
          </a:xfrm>
          <a:prstGeom prst="roundRect">
            <a:avLst/>
          </a:prstGeom>
          <a:noFill/>
          <a:ln w="44450">
            <a:solidFill>
              <a:srgbClr val="EBA8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350" b="1" dirty="0">
                <a:solidFill>
                  <a:srgbClr val="EBA8C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　　　　　　　</a:t>
            </a:r>
          </a:p>
        </p:txBody>
      </p:sp>
      <p:sp>
        <p:nvSpPr>
          <p:cNvPr id="1202" name="テキスト ボックス 37"/>
          <p:cNvSpPr txBox="1"/>
          <p:nvPr/>
        </p:nvSpPr>
        <p:spPr>
          <a:xfrm>
            <a:off x="2640284" y="4900867"/>
            <a:ext cx="1354164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 　 く　　は</a:t>
            </a:r>
          </a:p>
        </p:txBody>
      </p:sp>
      <p:sp>
        <p:nvSpPr>
          <p:cNvPr id="1203" name="正方形/長方形 38"/>
          <p:cNvSpPr/>
          <p:nvPr/>
        </p:nvSpPr>
        <p:spPr>
          <a:xfrm>
            <a:off x="4059611" y="4958994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4" name="正方形/長方形 44"/>
          <p:cNvSpPr/>
          <p:nvPr/>
        </p:nvSpPr>
        <p:spPr>
          <a:xfrm>
            <a:off x="4059611" y="5281379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5" name="正方形/長方形 45"/>
          <p:cNvSpPr/>
          <p:nvPr/>
        </p:nvSpPr>
        <p:spPr>
          <a:xfrm>
            <a:off x="5563856" y="4958994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6" name="正方形/長方形 46"/>
          <p:cNvSpPr/>
          <p:nvPr/>
        </p:nvSpPr>
        <p:spPr>
          <a:xfrm>
            <a:off x="5563856" y="5281379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7" name="テキスト ボックス 48"/>
          <p:cNvSpPr txBox="1"/>
          <p:nvPr/>
        </p:nvSpPr>
        <p:spPr>
          <a:xfrm>
            <a:off x="2612316" y="5143214"/>
            <a:ext cx="1248738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わたしは</a:t>
            </a:r>
          </a:p>
        </p:txBody>
      </p:sp>
      <p:sp>
        <p:nvSpPr>
          <p:cNvPr id="1208" name="テキスト ボックス 49"/>
          <p:cNvSpPr txBox="1"/>
          <p:nvPr/>
        </p:nvSpPr>
        <p:spPr>
          <a:xfrm>
            <a:off x="5088866" y="4938725"/>
            <a:ext cx="51757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</a:t>
            </a:r>
          </a:p>
        </p:txBody>
      </p:sp>
      <p:sp>
        <p:nvSpPr>
          <p:cNvPr id="1209" name="テキスト ボックス 50"/>
          <p:cNvSpPr txBox="1"/>
          <p:nvPr/>
        </p:nvSpPr>
        <p:spPr>
          <a:xfrm>
            <a:off x="5088030" y="5297655"/>
            <a:ext cx="51757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</a:t>
            </a:r>
          </a:p>
        </p:txBody>
      </p:sp>
      <p:sp>
        <p:nvSpPr>
          <p:cNvPr id="1210" name="テキスト ボックス 51"/>
          <p:cNvSpPr txBox="1"/>
          <p:nvPr/>
        </p:nvSpPr>
        <p:spPr>
          <a:xfrm>
            <a:off x="6681954" y="4933583"/>
            <a:ext cx="187221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ふん にねて</a:t>
            </a:r>
          </a:p>
        </p:txBody>
      </p:sp>
      <p:sp>
        <p:nvSpPr>
          <p:cNvPr id="1211" name="テキスト ボックス 52"/>
          <p:cNvSpPr txBox="1"/>
          <p:nvPr/>
        </p:nvSpPr>
        <p:spPr>
          <a:xfrm>
            <a:off x="6325371" y="5567994"/>
            <a:ext cx="3741095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おきることを がんばります！</a:t>
            </a:r>
          </a:p>
        </p:txBody>
      </p:sp>
      <p:sp>
        <p:nvSpPr>
          <p:cNvPr id="1212" name="テキスト ボックス 53"/>
          <p:cNvSpPr txBox="1"/>
          <p:nvPr/>
        </p:nvSpPr>
        <p:spPr>
          <a:xfrm>
            <a:off x="6681954" y="5261110"/>
            <a:ext cx="187221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ふん に</a:t>
            </a:r>
          </a:p>
        </p:txBody>
      </p:sp>
      <p:sp>
        <p:nvSpPr>
          <p:cNvPr id="1213" name="テキスト ボックス 56"/>
          <p:cNvSpPr txBox="1"/>
          <p:nvPr/>
        </p:nvSpPr>
        <p:spPr>
          <a:xfrm rot="465266">
            <a:off x="1178658" y="4874136"/>
            <a:ext cx="138975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</a:p>
        </p:txBody>
      </p:sp>
      <p:sp>
        <p:nvSpPr>
          <p:cNvPr id="1214" name="テキスト ボックス 57"/>
          <p:cNvSpPr txBox="1"/>
          <p:nvPr/>
        </p:nvSpPr>
        <p:spPr>
          <a:xfrm rot="20649224">
            <a:off x="1033493" y="6117326"/>
            <a:ext cx="1705237" cy="306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じゃま しちゃうぞ</a:t>
            </a:r>
            <a:r>
              <a:rPr lang="en-US" altLang="ja-JP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〜</a:t>
            </a:r>
            <a:endParaRPr lang="ja-JP" altLang="en-US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5" name="テキスト ボックス 58"/>
          <p:cNvSpPr txBox="1"/>
          <p:nvPr/>
        </p:nvSpPr>
        <p:spPr>
          <a:xfrm rot="733250">
            <a:off x="7371603" y="5883470"/>
            <a:ext cx="2170198" cy="73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よふかし</a:t>
            </a:r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おにに</a:t>
            </a:r>
            <a:endParaRPr lang="ja-JP" altLang="en-US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まけず</a:t>
            </a:r>
            <a:endParaRPr lang="en-US" altLang="ja-JP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がんばろうね！</a:t>
            </a:r>
          </a:p>
        </p:txBody>
      </p:sp>
      <p:pic>
        <p:nvPicPr>
          <p:cNvPr id="1216" name="図 114" descr="文字が書かれている_x000a__x000a_中程度の精度で自動的に生成された説明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6912" y="761750"/>
            <a:ext cx="6789273" cy="1768681"/>
          </a:xfrm>
          <a:prstGeom prst="rect">
            <a:avLst/>
          </a:prstGeom>
        </p:spPr>
      </p:pic>
      <p:pic>
        <p:nvPicPr>
          <p:cNvPr id="1217" name="グラフィックス 7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60313" y="6595539"/>
            <a:ext cx="512894" cy="93892"/>
          </a:xfrm>
          <a:prstGeom prst="rect">
            <a:avLst/>
          </a:prstGeom>
        </p:spPr>
      </p:pic>
      <p:pic>
        <p:nvPicPr>
          <p:cNvPr id="1218" name="グラフィックス 7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51585" y="6719539"/>
            <a:ext cx="1131421" cy="73550"/>
          </a:xfrm>
          <a:prstGeom prst="rect">
            <a:avLst/>
          </a:prstGeom>
        </p:spPr>
      </p:pic>
      <p:pic>
        <p:nvPicPr>
          <p:cNvPr id="1219" name="グラフィックス 87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36385" y="6604232"/>
            <a:ext cx="535246" cy="85363"/>
          </a:xfrm>
          <a:prstGeom prst="rect">
            <a:avLst/>
          </a:prstGeom>
        </p:spPr>
      </p:pic>
      <p:sp>
        <p:nvSpPr>
          <p:cNvPr id="1220" name="テキスト ボックス 106"/>
          <p:cNvSpPr txBox="1"/>
          <p:nvPr/>
        </p:nvSpPr>
        <p:spPr>
          <a:xfrm>
            <a:off x="3184363" y="1071218"/>
            <a:ext cx="1310137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　る</a:t>
            </a:r>
          </a:p>
        </p:txBody>
      </p:sp>
      <p:sp>
        <p:nvSpPr>
          <p:cNvPr id="1221" name="テキスト ボックス 107"/>
          <p:cNvSpPr txBox="1"/>
          <p:nvPr/>
        </p:nvSpPr>
        <p:spPr>
          <a:xfrm>
            <a:off x="3184363" y="1624323"/>
            <a:ext cx="1310137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　さ</a:t>
            </a:r>
          </a:p>
        </p:txBody>
      </p:sp>
      <p:sp>
        <p:nvSpPr>
          <p:cNvPr id="1222" name="テキスト ボックス 109"/>
          <p:cNvSpPr txBox="1"/>
          <p:nvPr/>
        </p:nvSpPr>
        <p:spPr>
          <a:xfrm>
            <a:off x="5805114" y="1106445"/>
            <a:ext cx="2796274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じまでに  ねて、</a:t>
            </a:r>
          </a:p>
        </p:txBody>
      </p:sp>
      <p:pic>
        <p:nvPicPr>
          <p:cNvPr id="1223" name="グラフィックス 7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68414" y="6720696"/>
            <a:ext cx="1088159" cy="72393"/>
          </a:xfrm>
          <a:prstGeom prst="rect">
            <a:avLst/>
          </a:prstGeom>
        </p:spPr>
      </p:pic>
      <p:sp>
        <p:nvSpPr>
          <p:cNvPr id="1224" name="テキスト ボックス 110"/>
          <p:cNvSpPr txBox="1"/>
          <p:nvPr/>
        </p:nvSpPr>
        <p:spPr>
          <a:xfrm>
            <a:off x="5805114" y="1592246"/>
            <a:ext cx="2602129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じまでに　</a:t>
            </a:r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おきましょう。</a:t>
            </a:r>
          </a:p>
        </p:txBody>
      </p:sp>
      <p:sp>
        <p:nvSpPr>
          <p:cNvPr id="1225" name="テキスト ボックス 17"/>
          <p:cNvSpPr txBox="1"/>
          <p:nvPr/>
        </p:nvSpPr>
        <p:spPr>
          <a:xfrm rot="465266">
            <a:off x="41697" y="2917473"/>
            <a:ext cx="2357992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クイズ　だよ！</a:t>
            </a:r>
            <a:endParaRPr lang="en-US" altLang="ja-JP" sz="140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26" name="四角形: 角を丸くする 116"/>
          <p:cNvSpPr/>
          <p:nvPr/>
        </p:nvSpPr>
        <p:spPr>
          <a:xfrm>
            <a:off x="4281687" y="934612"/>
            <a:ext cx="1323919" cy="5495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27" name="グラフィックス 103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34774" y="6598617"/>
            <a:ext cx="477720" cy="99002"/>
          </a:xfrm>
          <a:prstGeom prst="rect">
            <a:avLst/>
          </a:prstGeom>
        </p:spPr>
      </p:pic>
      <p:sp>
        <p:nvSpPr>
          <p:cNvPr id="1228" name="四角形: 角を丸くする 117"/>
          <p:cNvSpPr/>
          <p:nvPr/>
        </p:nvSpPr>
        <p:spPr>
          <a:xfrm>
            <a:off x="4283006" y="1592246"/>
            <a:ext cx="1323436" cy="5175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9" name="テキスト ボックス 118"/>
          <p:cNvSpPr txBox="1"/>
          <p:nvPr/>
        </p:nvSpPr>
        <p:spPr>
          <a:xfrm>
            <a:off x="4675780" y="798669"/>
            <a:ext cx="487441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９</a:t>
            </a:r>
          </a:p>
        </p:txBody>
      </p:sp>
      <p:sp>
        <p:nvSpPr>
          <p:cNvPr id="1230" name="テキスト ボックス 119"/>
          <p:cNvSpPr txBox="1"/>
          <p:nvPr/>
        </p:nvSpPr>
        <p:spPr>
          <a:xfrm>
            <a:off x="4700478" y="1470435"/>
            <a:ext cx="488492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７</a:t>
            </a:r>
          </a:p>
        </p:txBody>
      </p:sp>
      <p:sp>
        <p:nvSpPr>
          <p:cNvPr id="1231" name="テキスト 406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①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232" name="正方形/長方形 407"/>
          <p:cNvSpPr/>
          <p:nvPr/>
        </p:nvSpPr>
        <p:spPr>
          <a:xfrm>
            <a:off x="5563857" y="5266878"/>
            <a:ext cx="966767" cy="28661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33" name="テキスト 408"/>
          <p:cNvSpPr txBox="1"/>
          <p:nvPr/>
        </p:nvSpPr>
        <p:spPr>
          <a:xfrm>
            <a:off x="4059611" y="4945850"/>
            <a:ext cx="966767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4" name="テキスト 409"/>
          <p:cNvSpPr txBox="1"/>
          <p:nvPr/>
        </p:nvSpPr>
        <p:spPr>
          <a:xfrm>
            <a:off x="4059612" y="5266878"/>
            <a:ext cx="966767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5" name="テキスト 410"/>
          <p:cNvSpPr txBox="1"/>
          <p:nvPr/>
        </p:nvSpPr>
        <p:spPr>
          <a:xfrm>
            <a:off x="5563858" y="4958994"/>
            <a:ext cx="966767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36" name="テキスト 411"/>
          <p:cNvSpPr txBox="1"/>
          <p:nvPr/>
        </p:nvSpPr>
        <p:spPr>
          <a:xfrm>
            <a:off x="5563859" y="5240467"/>
            <a:ext cx="966767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pic>
        <p:nvPicPr>
          <p:cNvPr id="1237" name="図 404" descr="人の顔の絵_x000a__x000a_低い精度で自動的に生成された説明"/>
          <p:cNvPicPr>
            <a:picLocks noChangeAspect="1"/>
          </p:cNvPicPr>
          <p:nvPr/>
        </p:nvPicPr>
        <p:blipFill>
          <a:blip r:embed="rId5"/>
          <a:srcRect b="39543"/>
          <a:stretch>
            <a:fillRect/>
          </a:stretch>
        </p:blipFill>
        <p:spPr>
          <a:xfrm rot="420000">
            <a:off x="817940" y="5036184"/>
            <a:ext cx="1321723" cy="898368"/>
          </a:xfrm>
          <a:prstGeom prst="rect">
            <a:avLst/>
          </a:prstGeom>
        </p:spPr>
      </p:pic>
      <p:pic>
        <p:nvPicPr>
          <p:cNvPr id="1238" name="図 39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9" b="96169" l="989" r="95159">
                        <a14:foregroundMark x1="35644" y1="46809" x2="35644" y2="46809"/>
                        <a14:foregroundMark x1="40792" y1="47695" x2="40792" y2="47695"/>
                        <a14:foregroundMark x1="65347" y1="47518" x2="65347" y2="47518"/>
                        <a14:foregroundMark x1="70099" y1="52837" x2="70099" y2="52837"/>
                        <a14:foregroundMark x1="70891" y1="50709" x2="70891" y2="50709"/>
                        <a14:foregroundMark x1="66931" y1="54965" x2="66931" y2="54965"/>
                        <a14:foregroundMark x1="69052" y1="53984" x2="69052" y2="53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1954" y="5886217"/>
            <a:ext cx="870848" cy="95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図 39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6511" l="0" r="100000">
                        <a14:foregroundMark x1="41155" y1="43571" x2="41155" y2="43571"/>
                        <a14:foregroundMark x1="60830" y1="39571" x2="60830" y2="39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7917" y="5835314"/>
            <a:ext cx="830608" cy="103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グラフィックス 39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47654" y="6719539"/>
            <a:ext cx="1088159" cy="72393"/>
          </a:xfrm>
          <a:prstGeom prst="rect">
            <a:avLst/>
          </a:prstGeom>
        </p:spPr>
      </p:pic>
      <p:pic>
        <p:nvPicPr>
          <p:cNvPr id="1241" name="図 39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608" b="98260" l="4512" r="94589">
                        <a14:foregroundMark x1="13718" y1="15652" x2="13718" y2="15652"/>
                        <a14:foregroundMark x1="82491" y1="18986" x2="82491" y2="18986"/>
                        <a14:foregroundMark x1="64440" y1="32754" x2="64440" y2="32754"/>
                        <a14:foregroundMark x1="33213" y1="33333" x2="33213" y2="33333"/>
                        <a14:foregroundMark x1="29964" y1="45652" x2="29964" y2="45652"/>
                        <a14:foregroundMark x1="35379" y1="48406" x2="35379" y2="48406"/>
                        <a14:foregroundMark x1="44043" y1="49855" x2="44043" y2="49855"/>
                        <a14:foregroundMark x1="55235" y1="49710" x2="55415" y2="49710"/>
                        <a14:foregroundMark x1="66787" y1="44783" x2="66787" y2="447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764" y="5886217"/>
            <a:ext cx="761602" cy="948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9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図 4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4" y="0"/>
            <a:ext cx="9972094" cy="6866650"/>
          </a:xfrm>
          <a:prstGeom prst="rect">
            <a:avLst/>
          </a:prstGeom>
        </p:spPr>
      </p:pic>
      <p:pic>
        <p:nvPicPr>
          <p:cNvPr id="1248" name="図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29" y="2587512"/>
            <a:ext cx="929919" cy="1056718"/>
          </a:xfrm>
          <a:prstGeom prst="rect">
            <a:avLst/>
          </a:prstGeom>
        </p:spPr>
      </p:pic>
      <p:sp>
        <p:nvSpPr>
          <p:cNvPr id="1249" name="四角形: 角を丸くする 44"/>
          <p:cNvSpPr/>
          <p:nvPr/>
        </p:nvSpPr>
        <p:spPr>
          <a:xfrm>
            <a:off x="843964" y="3612571"/>
            <a:ext cx="3552732" cy="1224710"/>
          </a:xfrm>
          <a:prstGeom prst="roundRect">
            <a:avLst/>
          </a:prstGeom>
          <a:solidFill>
            <a:srgbClr val="DAE7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50" name="四角形: 角を丸くする 45"/>
          <p:cNvSpPr/>
          <p:nvPr/>
        </p:nvSpPr>
        <p:spPr>
          <a:xfrm>
            <a:off x="5307665" y="3612570"/>
            <a:ext cx="3699334" cy="1224710"/>
          </a:xfrm>
          <a:prstGeom prst="roundRect">
            <a:avLst/>
          </a:prstGeom>
          <a:solidFill>
            <a:srgbClr val="F5B9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51" name="テキスト ボックス 9"/>
          <p:cNvSpPr txBox="1"/>
          <p:nvPr/>
        </p:nvSpPr>
        <p:spPr>
          <a:xfrm>
            <a:off x="-848563" y="445825"/>
            <a:ext cx="8490858" cy="44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２ あさごはん　ぐんぐん　のびのび！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52" name="四角形: 角を丸くする 11"/>
          <p:cNvSpPr/>
          <p:nvPr/>
        </p:nvSpPr>
        <p:spPr>
          <a:xfrm>
            <a:off x="679311" y="1036859"/>
            <a:ext cx="2278855" cy="269272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　してみよう！</a:t>
            </a:r>
          </a:p>
        </p:txBody>
      </p:sp>
      <p:pic>
        <p:nvPicPr>
          <p:cNvPr id="1253" name="グラフィックス 1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1281" y="647945"/>
            <a:ext cx="2349520" cy="657923"/>
          </a:xfrm>
          <a:prstGeom prst="rect">
            <a:avLst/>
          </a:prstGeom>
        </p:spPr>
      </p:pic>
      <p:sp>
        <p:nvSpPr>
          <p:cNvPr id="1254" name="テキスト ボックス 14"/>
          <p:cNvSpPr txBox="1"/>
          <p:nvPr/>
        </p:nvSpPr>
        <p:spPr>
          <a:xfrm rot="21411569">
            <a:off x="5854001" y="696602"/>
            <a:ext cx="2065401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　せず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たべることが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たいせつです。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55" name="図 24" descr="テーブル, ケーキ, 食品, 部屋 が含まれている画像_x000a__x000a_自動的に生成された説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363" y="1370195"/>
            <a:ext cx="1312227" cy="1248873"/>
          </a:xfrm>
          <a:prstGeom prst="rect">
            <a:avLst/>
          </a:prstGeom>
        </p:spPr>
      </p:pic>
      <p:pic>
        <p:nvPicPr>
          <p:cNvPr id="1256" name="図 26" descr="テーブルの上にあるおもちゃ_x000a__x000a_中程度の精度で自動的に生成された説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5979" y="1325472"/>
            <a:ext cx="1304693" cy="1285442"/>
          </a:xfrm>
          <a:prstGeom prst="rect">
            <a:avLst/>
          </a:prstGeom>
        </p:spPr>
      </p:pic>
      <p:pic>
        <p:nvPicPr>
          <p:cNvPr id="1257" name="図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767" y="1511033"/>
            <a:ext cx="1015199" cy="1108035"/>
          </a:xfrm>
          <a:prstGeom prst="rect">
            <a:avLst/>
          </a:prstGeom>
        </p:spPr>
      </p:pic>
      <p:sp>
        <p:nvSpPr>
          <p:cNvPr id="1258" name="楕円 33"/>
          <p:cNvSpPr/>
          <p:nvPr/>
        </p:nvSpPr>
        <p:spPr>
          <a:xfrm>
            <a:off x="4063011" y="1321137"/>
            <a:ext cx="1852113" cy="1524835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59" name="楕円 31"/>
          <p:cNvSpPr/>
          <p:nvPr/>
        </p:nvSpPr>
        <p:spPr>
          <a:xfrm>
            <a:off x="6593797" y="1320960"/>
            <a:ext cx="1865139" cy="1488182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0" name="楕円 32"/>
          <p:cNvSpPr/>
          <p:nvPr/>
        </p:nvSpPr>
        <p:spPr>
          <a:xfrm>
            <a:off x="1446132" y="1321137"/>
            <a:ext cx="1918690" cy="1520436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1" name="正方形/長方形 35"/>
          <p:cNvSpPr/>
          <p:nvPr/>
        </p:nvSpPr>
        <p:spPr>
          <a:xfrm>
            <a:off x="3061590" y="2569168"/>
            <a:ext cx="771727" cy="324766"/>
          </a:xfrm>
          <a:prstGeom prst="rect">
            <a:avLst/>
          </a:prstGeom>
          <a:solidFill>
            <a:schemeClr val="bg1"/>
          </a:solidFill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2" name="テキスト ボックス 20"/>
          <p:cNvSpPr txBox="1"/>
          <p:nvPr/>
        </p:nvSpPr>
        <p:spPr>
          <a:xfrm>
            <a:off x="4016279" y="2499393"/>
            <a:ext cx="2065401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3" name="テキスト ボックス 21"/>
          <p:cNvSpPr txBox="1"/>
          <p:nvPr/>
        </p:nvSpPr>
        <p:spPr>
          <a:xfrm>
            <a:off x="6806177" y="2516554"/>
            <a:ext cx="1444624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　かんで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4" name="テキスト ボックス 22"/>
          <p:cNvSpPr txBox="1"/>
          <p:nvPr/>
        </p:nvSpPr>
        <p:spPr>
          <a:xfrm>
            <a:off x="1470699" y="2516554"/>
            <a:ext cx="1926167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すききらいを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しないで　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5" name="テキスト ボックス 38"/>
          <p:cNvSpPr txBox="1"/>
          <p:nvPr/>
        </p:nvSpPr>
        <p:spPr>
          <a:xfrm>
            <a:off x="2021351" y="3019258"/>
            <a:ext cx="6181374" cy="56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5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とくに、あさごはんは  とても　たいせつです。</a:t>
            </a:r>
            <a:endParaRPr lang="en-US" altLang="ja-JP" sz="155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5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なぜなら・・・</a:t>
            </a:r>
            <a:endParaRPr lang="en-US" altLang="ja-JP" sz="155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66" name="図 42" descr="挿絵 が含まれている画像_x000a__x000a_自動的に生成された説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236" y="448740"/>
            <a:ext cx="865280" cy="1108575"/>
          </a:xfrm>
          <a:prstGeom prst="rect">
            <a:avLst/>
          </a:prstGeom>
        </p:spPr>
      </p:pic>
      <p:sp>
        <p:nvSpPr>
          <p:cNvPr id="1267" name="テキスト ボックス 46"/>
          <p:cNvSpPr txBox="1"/>
          <p:nvPr/>
        </p:nvSpPr>
        <p:spPr>
          <a:xfrm>
            <a:off x="1417108" y="3649426"/>
            <a:ext cx="312123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たべないと・・・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8" name="テキスト ボックス 47"/>
          <p:cNvSpPr txBox="1"/>
          <p:nvPr/>
        </p:nvSpPr>
        <p:spPr>
          <a:xfrm>
            <a:off x="6081680" y="3644510"/>
            <a:ext cx="312123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たべると・・・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69" name="テキスト ボックス 49"/>
          <p:cNvSpPr txBox="1"/>
          <p:nvPr/>
        </p:nvSpPr>
        <p:spPr>
          <a:xfrm>
            <a:off x="5773421" y="4098414"/>
            <a:ext cx="4117845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げんき　もりもり！ 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あたまが　シャキーン！</a:t>
            </a:r>
            <a:endParaRPr lang="ja-JP" altLang="en-US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70" name="図 51" descr="人の顔の絵_x000a__x000a_低い精度で自動的に生成された説明"/>
          <p:cNvPicPr>
            <a:picLocks noChangeAspect="1"/>
          </p:cNvPicPr>
          <p:nvPr/>
        </p:nvPicPr>
        <p:blipFill>
          <a:blip r:embed="rId9"/>
          <a:srcRect b="39543"/>
          <a:stretch>
            <a:fillRect/>
          </a:stretch>
        </p:blipFill>
        <p:spPr>
          <a:xfrm rot="371071" flipH="1">
            <a:off x="8251317" y="4537101"/>
            <a:ext cx="1493631" cy="949439"/>
          </a:xfrm>
          <a:prstGeom prst="rect">
            <a:avLst/>
          </a:prstGeom>
        </p:spPr>
      </p:pic>
      <p:sp>
        <p:nvSpPr>
          <p:cNvPr id="1271" name="テキスト ボックス 50"/>
          <p:cNvSpPr txBox="1"/>
          <p:nvPr/>
        </p:nvSpPr>
        <p:spPr>
          <a:xfrm rot="21344268">
            <a:off x="5666048" y="4901015"/>
            <a:ext cx="3721003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あさごはんの　おかげで</a:t>
            </a:r>
            <a:endParaRPr lang="en-US" altLang="ja-JP" sz="120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あたまも　はたらくんだね！</a:t>
            </a:r>
            <a:endParaRPr lang="en-US" altLang="ja-JP" sz="120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72" name="図 56" descr="挿絵 が含まれている画像_x000a__x000a_自動的に生成された説明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79" y="3775938"/>
            <a:ext cx="799069" cy="1019504"/>
          </a:xfrm>
          <a:prstGeom prst="rect">
            <a:avLst/>
          </a:prstGeom>
        </p:spPr>
      </p:pic>
      <p:pic>
        <p:nvPicPr>
          <p:cNvPr id="1273" name="図 58" descr="男性の顔の絵_x000a__x000a_低い精度で自動的に生成された説明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6568" y="3649529"/>
            <a:ext cx="1206778" cy="1152765"/>
          </a:xfrm>
          <a:prstGeom prst="rect">
            <a:avLst/>
          </a:prstGeom>
        </p:spPr>
      </p:pic>
      <p:sp>
        <p:nvSpPr>
          <p:cNvPr id="1274" name="テキスト ボックス 60"/>
          <p:cNvSpPr txBox="1"/>
          <p:nvPr/>
        </p:nvSpPr>
        <p:spPr>
          <a:xfrm>
            <a:off x="2793154" y="5104901"/>
            <a:ext cx="557887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たべたら　いろを　ぬりましょう。</a:t>
            </a:r>
            <a:endParaRPr lang="ja-JP" altLang="en-US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cxnSp>
        <p:nvCxnSpPr>
          <p:cNvPr id="1275" name="直線コネクタ 69"/>
          <p:cNvCxnSpPr>
            <a:stCxn id="1277" idx="0"/>
            <a:endCxn id="1277" idx="2"/>
          </p:cNvCxnSpPr>
          <p:nvPr/>
        </p:nvCxnSpPr>
        <p:spPr>
          <a:xfrm>
            <a:off x="4929188" y="5572125"/>
            <a:ext cx="0" cy="990600"/>
          </a:xfrm>
          <a:prstGeom prst="straightConnector1">
            <a:avLst/>
          </a:prstGeom>
          <a:ln>
            <a:solidFill>
              <a:srgbClr val="FF57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76" name="グループ化 72"/>
          <p:cNvGrpSpPr/>
          <p:nvPr/>
        </p:nvGrpSpPr>
        <p:grpSpPr>
          <a:xfrm>
            <a:off x="844411" y="5573999"/>
            <a:ext cx="8166055" cy="986058"/>
            <a:chOff x="584592" y="8051332"/>
            <a:chExt cx="5653423" cy="1133208"/>
          </a:xfrm>
        </p:grpSpPr>
        <p:sp>
          <p:nvSpPr>
            <p:cNvPr id="1277" name="正方形/長方形 63"/>
            <p:cNvSpPr/>
            <p:nvPr/>
          </p:nvSpPr>
          <p:spPr>
            <a:xfrm>
              <a:off x="584592" y="8051332"/>
              <a:ext cx="5653423" cy="1133208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78" name="直線コネクタ 65"/>
            <p:cNvCxnSpPr>
              <a:cxnSpLocks/>
            </p:cNvCxnSpPr>
            <p:nvPr/>
          </p:nvCxnSpPr>
          <p:spPr>
            <a:xfrm>
              <a:off x="584592" y="8704715"/>
              <a:ext cx="5653423" cy="0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9" name="直線コネクタ 67"/>
            <p:cNvCxnSpPr/>
            <p:nvPr/>
          </p:nvCxnSpPr>
          <p:spPr>
            <a:xfrm>
              <a:off x="148844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0" name="直線コネクタ 68"/>
            <p:cNvCxnSpPr/>
            <p:nvPr/>
          </p:nvCxnSpPr>
          <p:spPr>
            <a:xfrm>
              <a:off x="24333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1" name="直線コネクタ 70"/>
            <p:cNvCxnSpPr/>
            <p:nvPr/>
          </p:nvCxnSpPr>
          <p:spPr>
            <a:xfrm>
              <a:off x="43383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直線コネクタ 71"/>
            <p:cNvCxnSpPr/>
            <p:nvPr/>
          </p:nvCxnSpPr>
          <p:spPr>
            <a:xfrm>
              <a:off x="52908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3" name="テキスト ボックス 73"/>
          <p:cNvSpPr txBox="1"/>
          <p:nvPr/>
        </p:nvSpPr>
        <p:spPr>
          <a:xfrm>
            <a:off x="1179056" y="5723226"/>
            <a:ext cx="1091870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ひにち</a:t>
            </a:r>
          </a:p>
        </p:txBody>
      </p:sp>
      <p:sp>
        <p:nvSpPr>
          <p:cNvPr id="1284" name="テキスト ボックス 74"/>
          <p:cNvSpPr txBox="1"/>
          <p:nvPr/>
        </p:nvSpPr>
        <p:spPr>
          <a:xfrm>
            <a:off x="877205" y="6142539"/>
            <a:ext cx="1272764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たべたら　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いろを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ぬりましょう</a:t>
            </a:r>
          </a:p>
        </p:txBody>
      </p:sp>
      <p:sp>
        <p:nvSpPr>
          <p:cNvPr id="1285" name="テキスト ボックス 75"/>
          <p:cNvSpPr txBox="1"/>
          <p:nvPr/>
        </p:nvSpPr>
        <p:spPr>
          <a:xfrm>
            <a:off x="2331268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6" name="テキスト ボックス 76"/>
          <p:cNvSpPr txBox="1"/>
          <p:nvPr/>
        </p:nvSpPr>
        <p:spPr>
          <a:xfrm>
            <a:off x="3632090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7" name="テキスト ボックス 77"/>
          <p:cNvSpPr txBox="1"/>
          <p:nvPr/>
        </p:nvSpPr>
        <p:spPr>
          <a:xfrm>
            <a:off x="4996917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8" name="テキスト ボックス 78"/>
          <p:cNvSpPr txBox="1"/>
          <p:nvPr/>
        </p:nvSpPr>
        <p:spPr>
          <a:xfrm>
            <a:off x="6328724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9" name="テキスト ボックス 79"/>
          <p:cNvSpPr txBox="1"/>
          <p:nvPr/>
        </p:nvSpPr>
        <p:spPr>
          <a:xfrm>
            <a:off x="7726570" y="5661671"/>
            <a:ext cx="1265830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290" name="グラフィックス 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38339" y="3955241"/>
            <a:ext cx="660400" cy="653741"/>
          </a:xfrm>
          <a:prstGeom prst="rect">
            <a:avLst/>
          </a:prstGeom>
        </p:spPr>
      </p:pic>
      <p:sp>
        <p:nvSpPr>
          <p:cNvPr id="1291" name="テキスト ボックス 3"/>
          <p:cNvSpPr txBox="1"/>
          <p:nvPr/>
        </p:nvSpPr>
        <p:spPr>
          <a:xfrm>
            <a:off x="3963632" y="4075172"/>
            <a:ext cx="166620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8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</a:t>
            </a:r>
            <a:endParaRPr lang="ja-JP" altLang="en-US"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92" name="テキスト 415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②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293" name="テキスト ボックス 48"/>
          <p:cNvSpPr txBox="1"/>
          <p:nvPr/>
        </p:nvSpPr>
        <p:spPr>
          <a:xfrm>
            <a:off x="1387526" y="4098832"/>
            <a:ext cx="3121231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</a:t>
            </a:r>
            <a:r>
              <a:rPr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〜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っとする、からだが　だるい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ちからが　でない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94" name="図形 417"/>
          <p:cNvSpPr/>
          <p:nvPr/>
        </p:nvSpPr>
        <p:spPr>
          <a:xfrm>
            <a:off x="2596069" y="6171020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5" name="図形 418"/>
          <p:cNvSpPr/>
          <p:nvPr/>
        </p:nvSpPr>
        <p:spPr>
          <a:xfrm>
            <a:off x="4063011" y="6171020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6" name="図形 419"/>
          <p:cNvSpPr/>
          <p:nvPr/>
        </p:nvSpPr>
        <p:spPr>
          <a:xfrm>
            <a:off x="6770812" y="6171021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7" name="図形 420"/>
          <p:cNvSpPr/>
          <p:nvPr/>
        </p:nvSpPr>
        <p:spPr>
          <a:xfrm>
            <a:off x="5391766" y="6171021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8" name="図形 421"/>
          <p:cNvSpPr/>
          <p:nvPr/>
        </p:nvSpPr>
        <p:spPr>
          <a:xfrm>
            <a:off x="8145236" y="6171021"/>
            <a:ext cx="381655" cy="342254"/>
          </a:xfrm>
          <a:prstGeom prst="smileyFace">
            <a:avLst/>
          </a:prstGeom>
          <a:solidFill>
            <a:schemeClr val="bg1"/>
          </a:solidFill>
          <a:ln w="19050" cap="flat" cmpd="sng" algn="ctr">
            <a:solidFill>
              <a:srgbClr val="FF8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299" name="四角形: 角を丸くする 408"/>
          <p:cNvSpPr/>
          <p:nvPr/>
        </p:nvSpPr>
        <p:spPr>
          <a:xfrm>
            <a:off x="679062" y="5131401"/>
            <a:ext cx="2091859" cy="269272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 っ て み よ う ！</a:t>
            </a:r>
          </a:p>
        </p:txBody>
      </p:sp>
      <p:sp>
        <p:nvSpPr>
          <p:cNvPr id="1300" name="正方形/長方形 409"/>
          <p:cNvSpPr/>
          <p:nvPr/>
        </p:nvSpPr>
        <p:spPr>
          <a:xfrm>
            <a:off x="8073072" y="2552007"/>
            <a:ext cx="771727" cy="324766"/>
          </a:xfrm>
          <a:prstGeom prst="rect">
            <a:avLst/>
          </a:prstGeom>
          <a:solidFill>
            <a:schemeClr val="bg1"/>
          </a:solidFill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1" name="正方形/長方形 410"/>
          <p:cNvSpPr/>
          <p:nvPr/>
        </p:nvSpPr>
        <p:spPr>
          <a:xfrm>
            <a:off x="5629832" y="2569168"/>
            <a:ext cx="771727" cy="324766"/>
          </a:xfrm>
          <a:prstGeom prst="rect">
            <a:avLst/>
          </a:prstGeom>
          <a:solidFill>
            <a:schemeClr val="bg1"/>
          </a:solidFill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2" name="テキスト ボックス 12"/>
          <p:cNvSpPr txBox="1"/>
          <p:nvPr/>
        </p:nvSpPr>
        <p:spPr>
          <a:xfrm>
            <a:off x="2958166" y="1036890"/>
            <a:ext cx="2755626" cy="56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5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　ものに</a:t>
            </a:r>
            <a:endParaRPr lang="en-US" altLang="ja-JP" sz="1550" b="1" i="0" u="none" strike="noStrike" baseline="0" dirty="0">
              <a:solidFill>
                <a:srgbClr val="EA5B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50" b="1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〇を　つけましょう。</a:t>
            </a:r>
            <a:endParaRPr lang="ja-JP" altLang="en-US" sz="15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40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図 5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" y="0"/>
            <a:ext cx="9970507" cy="6866650"/>
          </a:xfrm>
          <a:prstGeom prst="rect">
            <a:avLst/>
          </a:prstGeom>
        </p:spPr>
      </p:pic>
      <p:sp>
        <p:nvSpPr>
          <p:cNvPr id="1305" name="テキスト ボックス 4"/>
          <p:cNvSpPr txBox="1"/>
          <p:nvPr/>
        </p:nvSpPr>
        <p:spPr>
          <a:xfrm>
            <a:off x="153067" y="380647"/>
            <a:ext cx="8197346" cy="44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ごはんの　あとは　しっかり〇〇〇〇！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06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57" y="529232"/>
            <a:ext cx="865433" cy="1053134"/>
          </a:xfrm>
          <a:prstGeom prst="rect">
            <a:avLst/>
          </a:prstGeom>
        </p:spPr>
      </p:pic>
      <p:pic>
        <p:nvPicPr>
          <p:cNvPr id="1307" name="図 17" descr="人の顔の絵_x000a__x000a_低い精度で自動的に生成された説明"/>
          <p:cNvPicPr>
            <a:picLocks noChangeAspect="1"/>
          </p:cNvPicPr>
          <p:nvPr/>
        </p:nvPicPr>
        <p:blipFill>
          <a:blip r:embed="rId3"/>
          <a:srcRect b="39543"/>
          <a:stretch>
            <a:fillRect/>
          </a:stretch>
        </p:blipFill>
        <p:spPr>
          <a:xfrm rot="21315515">
            <a:off x="7456115" y="2787703"/>
            <a:ext cx="1224968" cy="844015"/>
          </a:xfrm>
          <a:prstGeom prst="rect">
            <a:avLst/>
          </a:prstGeom>
        </p:spPr>
      </p:pic>
      <p:pic>
        <p:nvPicPr>
          <p:cNvPr id="1308" name="グラフィックス 1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6002" y="4253621"/>
            <a:ext cx="3411258" cy="2328663"/>
          </a:xfrm>
          <a:prstGeom prst="rect">
            <a:avLst/>
          </a:prstGeom>
        </p:spPr>
      </p:pic>
      <p:pic>
        <p:nvPicPr>
          <p:cNvPr id="1309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048" y="4254920"/>
            <a:ext cx="2560886" cy="2365861"/>
          </a:xfrm>
          <a:prstGeom prst="rect">
            <a:avLst/>
          </a:prstGeom>
        </p:spPr>
      </p:pic>
      <p:grpSp>
        <p:nvGrpSpPr>
          <p:cNvPr id="1310" name="グループ化 35"/>
          <p:cNvGrpSpPr/>
          <p:nvPr/>
        </p:nvGrpSpPr>
        <p:grpSpPr>
          <a:xfrm>
            <a:off x="1211567" y="826030"/>
            <a:ext cx="3235833" cy="654173"/>
            <a:chOff x="1198135" y="2008348"/>
            <a:chExt cx="1527138" cy="1307971"/>
          </a:xfrm>
        </p:grpSpPr>
        <p:pic>
          <p:nvPicPr>
            <p:cNvPr id="1311" name="グラフィックス 2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77172" y="2008348"/>
              <a:ext cx="1093428" cy="1307971"/>
            </a:xfrm>
            <a:prstGeom prst="rect">
              <a:avLst/>
            </a:prstGeom>
          </p:spPr>
        </p:pic>
        <p:sp>
          <p:nvSpPr>
            <p:cNvPr id="1312" name="テキスト ボックス 25"/>
            <p:cNvSpPr txBox="1"/>
            <p:nvPr/>
          </p:nvSpPr>
          <p:spPr>
            <a:xfrm rot="21480000">
              <a:off x="1198135" y="2117917"/>
              <a:ext cx="1527138" cy="859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ごはんを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たべた　あと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pPr algn="ctr"/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だいじなことは　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なんでしょう？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1313" name="テキスト ボックス 30"/>
          <p:cNvSpPr txBox="1"/>
          <p:nvPr/>
        </p:nvSpPr>
        <p:spPr>
          <a:xfrm>
            <a:off x="3052363" y="1480203"/>
            <a:ext cx="6359050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はみがきが　できているところに　〇をつけて　みましょう。</a:t>
            </a:r>
          </a:p>
        </p:txBody>
      </p:sp>
      <p:sp>
        <p:nvSpPr>
          <p:cNvPr id="1314" name="テキスト ボックス 31"/>
          <p:cNvSpPr txBox="1"/>
          <p:nvPr/>
        </p:nvSpPr>
        <p:spPr>
          <a:xfrm rot="20894766">
            <a:off x="5441693" y="846046"/>
            <a:ext cx="1984633" cy="58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ヒントは</a:t>
            </a:r>
            <a:endParaRPr lang="en-US" altLang="ja-JP" sz="16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ぼくたち！</a:t>
            </a:r>
            <a:endParaRPr lang="en-US" altLang="ja-JP" sz="16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15" name="グラフィックス 33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91273" y="411778"/>
            <a:ext cx="2594097" cy="1170588"/>
          </a:xfrm>
          <a:prstGeom prst="rect">
            <a:avLst/>
          </a:prstGeom>
        </p:spPr>
      </p:pic>
      <p:sp>
        <p:nvSpPr>
          <p:cNvPr id="1316" name="四角形: 角を丸くする 34"/>
          <p:cNvSpPr/>
          <p:nvPr/>
        </p:nvSpPr>
        <p:spPr>
          <a:xfrm>
            <a:off x="819084" y="1786553"/>
            <a:ext cx="8261416" cy="686497"/>
          </a:xfrm>
          <a:prstGeom prst="roundRect">
            <a:avLst/>
          </a:prstGeom>
          <a:noFill/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7" name="テキスト ボックス 37"/>
          <p:cNvSpPr txBox="1"/>
          <p:nvPr/>
        </p:nvSpPr>
        <p:spPr>
          <a:xfrm>
            <a:off x="872143" y="1797337"/>
            <a:ext cx="2276563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　できた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18" name="グラフィックス 3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00972" y="2058054"/>
            <a:ext cx="448420" cy="371912"/>
          </a:xfrm>
          <a:prstGeom prst="rect">
            <a:avLst/>
          </a:prstGeom>
        </p:spPr>
      </p:pic>
      <p:pic>
        <p:nvPicPr>
          <p:cNvPr id="1319" name="図 16" descr="挿絵 が含まれている画像_x000a__x000a_自動的に生成された説明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428535">
            <a:off x="1078802" y="2494162"/>
            <a:ext cx="871670" cy="992274"/>
          </a:xfrm>
          <a:prstGeom prst="rect">
            <a:avLst/>
          </a:prstGeom>
        </p:spPr>
      </p:pic>
      <p:sp>
        <p:nvSpPr>
          <p:cNvPr id="1320" name="テキスト ボックス 42"/>
          <p:cNvSpPr txBox="1"/>
          <p:nvPr/>
        </p:nvSpPr>
        <p:spPr>
          <a:xfrm>
            <a:off x="1054608" y="2095401"/>
            <a:ext cx="883483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1" name="テキスト ボックス 43"/>
          <p:cNvSpPr txBox="1"/>
          <p:nvPr/>
        </p:nvSpPr>
        <p:spPr>
          <a:xfrm>
            <a:off x="3002227" y="2077082"/>
            <a:ext cx="1283330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ひるごはん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2" name="テキスト ボックス 44"/>
          <p:cNvSpPr txBox="1"/>
          <p:nvPr/>
        </p:nvSpPr>
        <p:spPr>
          <a:xfrm>
            <a:off x="5167053" y="2095401"/>
            <a:ext cx="1283330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ばんごはん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3" name="テキスト ボックス 45"/>
          <p:cNvSpPr txBox="1"/>
          <p:nvPr/>
        </p:nvSpPr>
        <p:spPr>
          <a:xfrm>
            <a:off x="7369510" y="2077082"/>
            <a:ext cx="1000468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ねるまえ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4" name="正方形/長方形 46"/>
          <p:cNvSpPr/>
          <p:nvPr/>
        </p:nvSpPr>
        <p:spPr>
          <a:xfrm>
            <a:off x="2295112" y="2077082"/>
            <a:ext cx="530519" cy="356675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5" name="テキスト ボックス 51"/>
          <p:cNvSpPr txBox="1"/>
          <p:nvPr/>
        </p:nvSpPr>
        <p:spPr>
          <a:xfrm rot="21196263">
            <a:off x="6100658" y="2799628"/>
            <a:ext cx="1984633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はみがきを</a:t>
            </a:r>
            <a:endParaRPr lang="en-US" altLang="ja-JP" sz="14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  <a:endParaRPr lang="en-US" altLang="ja-JP" sz="14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26" name="グラフィックス 52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V="1">
            <a:off x="1791190" y="2610656"/>
            <a:ext cx="3989434" cy="822961"/>
          </a:xfrm>
          <a:prstGeom prst="rect">
            <a:avLst/>
          </a:prstGeom>
        </p:spPr>
      </p:pic>
      <p:sp>
        <p:nvSpPr>
          <p:cNvPr id="1327" name="テキスト ボックス 54"/>
          <p:cNvSpPr txBox="1"/>
          <p:nvPr/>
        </p:nvSpPr>
        <p:spPr>
          <a:xfrm>
            <a:off x="2436895" y="2690651"/>
            <a:ext cx="2732850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むしばに　ならないために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しあげみがきを　してもらおう。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8" name="テキスト ボックス 55"/>
          <p:cNvSpPr txBox="1"/>
          <p:nvPr/>
        </p:nvSpPr>
        <p:spPr>
          <a:xfrm>
            <a:off x="-358866" y="3436429"/>
            <a:ext cx="7950793" cy="445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うんどうで　ぐんぐん　のびのび 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9" name="四角形: 角を丸くする 56"/>
          <p:cNvSpPr/>
          <p:nvPr/>
        </p:nvSpPr>
        <p:spPr>
          <a:xfrm>
            <a:off x="869220" y="3881812"/>
            <a:ext cx="2183143" cy="210517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　してみよう！　</a:t>
            </a:r>
            <a:endParaRPr sz="1200"/>
          </a:p>
        </p:txBody>
      </p:sp>
      <p:sp>
        <p:nvSpPr>
          <p:cNvPr id="1330" name="テキスト ボックス 57"/>
          <p:cNvSpPr txBox="1"/>
          <p:nvPr/>
        </p:nvSpPr>
        <p:spPr>
          <a:xfrm>
            <a:off x="3032218" y="3829782"/>
            <a:ext cx="6013459" cy="314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5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やっている　うんどうに　〇を　つけましょう。</a:t>
            </a:r>
          </a:p>
        </p:txBody>
      </p:sp>
      <p:sp>
        <p:nvSpPr>
          <p:cNvPr id="1331" name="テキスト ボックス 58"/>
          <p:cNvSpPr txBox="1"/>
          <p:nvPr/>
        </p:nvSpPr>
        <p:spPr>
          <a:xfrm>
            <a:off x="1011827" y="4115847"/>
            <a:ext cx="202039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ひとりでもできるよ。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2" name="テキスト ボックス 59"/>
          <p:cNvSpPr txBox="1"/>
          <p:nvPr/>
        </p:nvSpPr>
        <p:spPr>
          <a:xfrm>
            <a:off x="5467637" y="4117084"/>
            <a:ext cx="2600962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ともだちとすると たのしいね。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3" name="テキスト ボックス 60"/>
          <p:cNvSpPr txBox="1"/>
          <p:nvPr/>
        </p:nvSpPr>
        <p:spPr>
          <a:xfrm>
            <a:off x="6550443" y="4884689"/>
            <a:ext cx="163787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ボール　あそび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4" name="テキスト ボックス 61"/>
          <p:cNvSpPr txBox="1"/>
          <p:nvPr/>
        </p:nvSpPr>
        <p:spPr>
          <a:xfrm>
            <a:off x="5954048" y="5670975"/>
            <a:ext cx="163787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おにごっこ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5" name="テキスト ボックス 62"/>
          <p:cNvSpPr txBox="1"/>
          <p:nvPr/>
        </p:nvSpPr>
        <p:spPr>
          <a:xfrm>
            <a:off x="7249660" y="5680587"/>
            <a:ext cx="163787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ゆうぐあそび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6" name="テキスト ボックス 63"/>
          <p:cNvSpPr txBox="1"/>
          <p:nvPr/>
        </p:nvSpPr>
        <p:spPr>
          <a:xfrm>
            <a:off x="6028296" y="6502026"/>
            <a:ext cx="2518412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スポーツきょうしつ・クラブ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7" name="テキスト ボックス 64"/>
          <p:cNvSpPr txBox="1"/>
          <p:nvPr/>
        </p:nvSpPr>
        <p:spPr>
          <a:xfrm>
            <a:off x="2429763" y="6369964"/>
            <a:ext cx="2977072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あるいて　がっこうに　いく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あるいて　がっこうから　かえる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8" name="テキスト ボックス 65"/>
          <p:cNvSpPr txBox="1"/>
          <p:nvPr/>
        </p:nvSpPr>
        <p:spPr>
          <a:xfrm>
            <a:off x="1612035" y="6508464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さんぽ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39" name="テキスト ボックス 66"/>
          <p:cNvSpPr txBox="1"/>
          <p:nvPr/>
        </p:nvSpPr>
        <p:spPr>
          <a:xfrm>
            <a:off x="1011828" y="5807098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ストレッチ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0" name="テキスト ボックス 67"/>
          <p:cNvSpPr txBox="1"/>
          <p:nvPr/>
        </p:nvSpPr>
        <p:spPr>
          <a:xfrm>
            <a:off x="1054608" y="4953939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なわとび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1" name="テキスト ボックス 68"/>
          <p:cNvSpPr txBox="1"/>
          <p:nvPr/>
        </p:nvSpPr>
        <p:spPr>
          <a:xfrm>
            <a:off x="2429763" y="4953939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てつぼう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2" name="テキスト ボックス 69"/>
          <p:cNvSpPr txBox="1"/>
          <p:nvPr/>
        </p:nvSpPr>
        <p:spPr>
          <a:xfrm>
            <a:off x="3533890" y="4884689"/>
            <a:ext cx="1245201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マラソン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ジョギング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3" name="テキスト ボックス 71"/>
          <p:cNvSpPr txBox="1"/>
          <p:nvPr/>
        </p:nvSpPr>
        <p:spPr>
          <a:xfrm>
            <a:off x="2526106" y="5887002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じてんしゃ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4" name="テキスト ボックス 72"/>
          <p:cNvSpPr txBox="1"/>
          <p:nvPr/>
        </p:nvSpPr>
        <p:spPr>
          <a:xfrm>
            <a:off x="3738481" y="5807098"/>
            <a:ext cx="1245201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たいそう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45" name="四角形: 角を丸くする 77"/>
          <p:cNvSpPr/>
          <p:nvPr/>
        </p:nvSpPr>
        <p:spPr>
          <a:xfrm>
            <a:off x="819082" y="1535834"/>
            <a:ext cx="2183143" cy="210517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　してみよう！</a:t>
            </a:r>
            <a:r>
              <a:rPr kumimoji="1"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</a:p>
        </p:txBody>
      </p:sp>
      <p:pic>
        <p:nvPicPr>
          <p:cNvPr id="1346" name="グラフィックス 81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1775" y="4137215"/>
            <a:ext cx="4481254" cy="2601271"/>
          </a:xfrm>
          <a:prstGeom prst="rect">
            <a:avLst/>
          </a:prstGeom>
        </p:spPr>
      </p:pic>
      <p:pic>
        <p:nvPicPr>
          <p:cNvPr id="1347" name="グラフィックス 83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25685" y="4117084"/>
            <a:ext cx="3123634" cy="2621444"/>
          </a:xfrm>
          <a:prstGeom prst="rect">
            <a:avLst/>
          </a:prstGeom>
        </p:spPr>
      </p:pic>
      <p:sp>
        <p:nvSpPr>
          <p:cNvPr id="1348" name="テキスト 422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③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349" name="正方形/長方形 411"/>
          <p:cNvSpPr/>
          <p:nvPr/>
        </p:nvSpPr>
        <p:spPr>
          <a:xfrm>
            <a:off x="4337350" y="2077082"/>
            <a:ext cx="530519" cy="356675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0" name="正方形/長方形 412"/>
          <p:cNvSpPr/>
          <p:nvPr/>
        </p:nvSpPr>
        <p:spPr>
          <a:xfrm>
            <a:off x="6562455" y="2077082"/>
            <a:ext cx="530519" cy="356675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51" name="グラフィックス 414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03320" y="2058054"/>
            <a:ext cx="448420" cy="371912"/>
          </a:xfrm>
          <a:prstGeom prst="rect">
            <a:avLst/>
          </a:prstGeom>
        </p:spPr>
      </p:pic>
      <p:pic>
        <p:nvPicPr>
          <p:cNvPr id="1352" name="グラフィックス 415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86215" y="2058054"/>
            <a:ext cx="448420" cy="371912"/>
          </a:xfrm>
          <a:prstGeom prst="rect">
            <a:avLst/>
          </a:prstGeom>
        </p:spPr>
      </p:pic>
      <p:sp>
        <p:nvSpPr>
          <p:cNvPr id="1353" name="正方形/長方形 394"/>
          <p:cNvSpPr/>
          <p:nvPr/>
        </p:nvSpPr>
        <p:spPr>
          <a:xfrm>
            <a:off x="8068600" y="2077082"/>
            <a:ext cx="530519" cy="356675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29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図 5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4" y="0"/>
            <a:ext cx="9970507" cy="6866650"/>
          </a:xfrm>
          <a:prstGeom prst="rect">
            <a:avLst/>
          </a:prstGeom>
        </p:spPr>
      </p:pic>
      <p:sp>
        <p:nvSpPr>
          <p:cNvPr id="1360" name="楕円 38"/>
          <p:cNvSpPr/>
          <p:nvPr/>
        </p:nvSpPr>
        <p:spPr>
          <a:xfrm>
            <a:off x="1131427" y="3212594"/>
            <a:ext cx="2525210" cy="1093882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61" name="図 20" descr="テーブルの上にあるおもちゃ_x000a__x000a_中程度の精度で自動的に生成された説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85" y="3023087"/>
            <a:ext cx="1642294" cy="1283389"/>
          </a:xfrm>
          <a:prstGeom prst="rect">
            <a:avLst/>
          </a:prstGeom>
        </p:spPr>
      </p:pic>
      <p:sp>
        <p:nvSpPr>
          <p:cNvPr id="1362" name="楕円 40"/>
          <p:cNvSpPr/>
          <p:nvPr/>
        </p:nvSpPr>
        <p:spPr>
          <a:xfrm>
            <a:off x="3774201" y="3193692"/>
            <a:ext cx="2529764" cy="1146635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3" name="楕円 41"/>
          <p:cNvSpPr/>
          <p:nvPr/>
        </p:nvSpPr>
        <p:spPr>
          <a:xfrm>
            <a:off x="6477412" y="3153698"/>
            <a:ext cx="2668790" cy="118761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4" name="楕円 42"/>
          <p:cNvSpPr/>
          <p:nvPr/>
        </p:nvSpPr>
        <p:spPr>
          <a:xfrm>
            <a:off x="2215958" y="4673210"/>
            <a:ext cx="2668790" cy="118761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5" name="楕円 43"/>
          <p:cNvSpPr/>
          <p:nvPr/>
        </p:nvSpPr>
        <p:spPr>
          <a:xfrm>
            <a:off x="5133606" y="4673210"/>
            <a:ext cx="2668790" cy="118761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66" name="グラフィックス 1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532" y="4734392"/>
            <a:ext cx="1227641" cy="1126434"/>
          </a:xfrm>
          <a:prstGeom prst="rect">
            <a:avLst/>
          </a:prstGeom>
        </p:spPr>
      </p:pic>
      <p:pic>
        <p:nvPicPr>
          <p:cNvPr id="1367" name="グラフィックス 1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0510" y="4730141"/>
            <a:ext cx="1277785" cy="1171465"/>
          </a:xfrm>
          <a:prstGeom prst="rect">
            <a:avLst/>
          </a:prstGeom>
        </p:spPr>
      </p:pic>
      <p:pic>
        <p:nvPicPr>
          <p:cNvPr id="1368" name="図 85" descr="人形, おもちゃ, 挿絵 が含まれている画像_x000a__x000a_自動的に生成された説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1904" y="3226046"/>
            <a:ext cx="989801" cy="1116726"/>
          </a:xfrm>
          <a:prstGeom prst="rect">
            <a:avLst/>
          </a:prstGeom>
        </p:spPr>
      </p:pic>
      <p:pic>
        <p:nvPicPr>
          <p:cNvPr id="1369" name="図 87" descr="挿絵 が含まれている画像_x000a__x000a_自動的に生成された説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097" y="3226062"/>
            <a:ext cx="738088" cy="1113405"/>
          </a:xfrm>
          <a:prstGeom prst="rect">
            <a:avLst/>
          </a:prstGeom>
        </p:spPr>
      </p:pic>
      <p:pic>
        <p:nvPicPr>
          <p:cNvPr id="1370" name="グラフィックス 18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77287" y="3177076"/>
            <a:ext cx="1553223" cy="1214665"/>
          </a:xfrm>
          <a:prstGeom prst="rect">
            <a:avLst/>
          </a:prstGeom>
        </p:spPr>
      </p:pic>
      <p:sp>
        <p:nvSpPr>
          <p:cNvPr id="1371" name="四角形: 角を丸くする 21"/>
          <p:cNvSpPr/>
          <p:nvPr/>
        </p:nvSpPr>
        <p:spPr>
          <a:xfrm>
            <a:off x="987792" y="2080163"/>
            <a:ext cx="2183143" cy="287069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かんがえて　みよう！</a:t>
            </a:r>
            <a:endParaRPr sz="1200"/>
          </a:p>
        </p:txBody>
      </p:sp>
      <p:sp>
        <p:nvSpPr>
          <p:cNvPr id="1372" name="テキスト ボックス 22"/>
          <p:cNvSpPr txBox="1"/>
          <p:nvPr/>
        </p:nvSpPr>
        <p:spPr>
          <a:xfrm>
            <a:off x="3170935" y="2062561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うんどうすると　どんないいことがあるかな？</a:t>
            </a:r>
          </a:p>
        </p:txBody>
      </p:sp>
      <p:sp>
        <p:nvSpPr>
          <p:cNvPr id="1373" name="テキスト ボックス 23"/>
          <p:cNvSpPr txBox="1"/>
          <p:nvPr/>
        </p:nvSpPr>
        <p:spPr>
          <a:xfrm>
            <a:off x="2506965" y="837061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あてはまるものに〇を　つけましょう。</a:t>
            </a:r>
          </a:p>
        </p:txBody>
      </p:sp>
      <p:sp>
        <p:nvSpPr>
          <p:cNvPr id="1374" name="テキスト ボックス 24"/>
          <p:cNvSpPr txBox="1"/>
          <p:nvPr/>
        </p:nvSpPr>
        <p:spPr>
          <a:xfrm>
            <a:off x="2506965" y="533048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じぶんの　うんどうについて　しらべてみよう！</a:t>
            </a:r>
          </a:p>
        </p:txBody>
      </p:sp>
      <p:sp>
        <p:nvSpPr>
          <p:cNvPr id="1375" name="テキスト ボックス 28"/>
          <p:cNvSpPr txBox="1"/>
          <p:nvPr/>
        </p:nvSpPr>
        <p:spPr>
          <a:xfrm>
            <a:off x="1109956" y="2595258"/>
            <a:ext cx="2546681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おいしく　ごはんが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たべられます！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76" name="テキスト ボックス 29"/>
          <p:cNvSpPr txBox="1"/>
          <p:nvPr/>
        </p:nvSpPr>
        <p:spPr>
          <a:xfrm>
            <a:off x="4177287" y="2595258"/>
            <a:ext cx="2977462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ぐっすり　ねむることが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できます！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77" name="テキスト ボックス 30"/>
          <p:cNvSpPr txBox="1"/>
          <p:nvPr/>
        </p:nvSpPr>
        <p:spPr>
          <a:xfrm>
            <a:off x="7271070" y="2610647"/>
            <a:ext cx="1937370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ふとりにくく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なります！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78" name="テキスト ボックス 31"/>
          <p:cNvSpPr txBox="1"/>
          <p:nvPr/>
        </p:nvSpPr>
        <p:spPr>
          <a:xfrm>
            <a:off x="2686344" y="4306476"/>
            <a:ext cx="2546681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きぶんが　すっきり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します！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79" name="テキスト ボックス 32"/>
          <p:cNvSpPr txBox="1"/>
          <p:nvPr/>
        </p:nvSpPr>
        <p:spPr>
          <a:xfrm>
            <a:off x="5513694" y="4250498"/>
            <a:ext cx="2546681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あたまが　よく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はたらきます！</a:t>
            </a:r>
            <a:endParaRPr lang="en-US" altLang="ja-JP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80" name="図 33" descr="人の顔の絵_x000a__x000a_低い精度で自動的に生成された説明"/>
          <p:cNvPicPr>
            <a:picLocks noChangeAspect="1"/>
          </p:cNvPicPr>
          <p:nvPr/>
        </p:nvPicPr>
        <p:blipFill>
          <a:blip r:embed="rId11"/>
          <a:srcRect b="39543"/>
          <a:stretch>
            <a:fillRect/>
          </a:stretch>
        </p:blipFill>
        <p:spPr>
          <a:xfrm>
            <a:off x="796410" y="5112783"/>
            <a:ext cx="1829268" cy="1087622"/>
          </a:xfrm>
          <a:prstGeom prst="rect">
            <a:avLst/>
          </a:prstGeom>
        </p:spPr>
      </p:pic>
      <p:pic>
        <p:nvPicPr>
          <p:cNvPr id="1381" name="グラフィックス 39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44" l="0" r="99233">
                        <a14:foregroundMark x1="59639" y1="87500" x2="59639" y2="87500"/>
                        <a14:backgroundMark x1="18072" y1="66667" x2="18072" y2="66667"/>
                        <a14:backgroundMark x1="87952" y1="71875" x2="87952" y2="71875"/>
                        <a14:backgroundMark x1="94578" y1="38542" x2="94578" y2="38542"/>
                        <a14:backgroundMark x1="10843" y1="16667" x2="10843" y2="16667"/>
                        <a14:backgroundMark x1="77711" y1="4639" x2="77711" y2="4639"/>
                      </a14:backgroundRemoval>
                    </a14:imgEffect>
                  </a14:imgLayer>
                </a14:imgProps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78434" y="226902"/>
            <a:ext cx="904863" cy="1057275"/>
          </a:xfrm>
          <a:prstGeom prst="rect">
            <a:avLst/>
          </a:prstGeom>
        </p:spPr>
      </p:pic>
      <p:sp>
        <p:nvSpPr>
          <p:cNvPr id="1382" name="四角形: 角を丸くする 25"/>
          <p:cNvSpPr/>
          <p:nvPr/>
        </p:nvSpPr>
        <p:spPr>
          <a:xfrm>
            <a:off x="989657" y="1242167"/>
            <a:ext cx="7928484" cy="697787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3" name="テキスト ボックス 34"/>
          <p:cNvSpPr txBox="1"/>
          <p:nvPr/>
        </p:nvSpPr>
        <p:spPr>
          <a:xfrm>
            <a:off x="2686344" y="5860826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うんどうすると　いいことが　たくさんあるんだね。</a:t>
            </a:r>
          </a:p>
        </p:txBody>
      </p:sp>
      <p:pic>
        <p:nvPicPr>
          <p:cNvPr id="1384" name="グラフィックス 37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6791" y="6190810"/>
            <a:ext cx="2635049" cy="392494"/>
          </a:xfrm>
          <a:prstGeom prst="rect">
            <a:avLst/>
          </a:prstGeom>
        </p:spPr>
      </p:pic>
      <p:sp>
        <p:nvSpPr>
          <p:cNvPr id="1385" name="テキスト 427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④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386" name="テキスト ボックス 26"/>
          <p:cNvSpPr txBox="1"/>
          <p:nvPr/>
        </p:nvSpPr>
        <p:spPr>
          <a:xfrm>
            <a:off x="1004677" y="1284177"/>
            <a:ext cx="7701342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①うんどうすることが　（　すき　・　すきでも きらいでもない　・　きらい　）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87" name="テキスト ボックス 27"/>
          <p:cNvSpPr txBox="1"/>
          <p:nvPr/>
        </p:nvSpPr>
        <p:spPr>
          <a:xfrm>
            <a:off x="1004676" y="1591061"/>
            <a:ext cx="8257860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②うんどうは　　　      （　している　・　ときどき している　・　あまり していない　）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33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図 5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3" y="0"/>
            <a:ext cx="9962569" cy="6866650"/>
          </a:xfrm>
          <a:prstGeom prst="rect">
            <a:avLst/>
          </a:prstGeom>
        </p:spPr>
      </p:pic>
      <p:sp>
        <p:nvSpPr>
          <p:cNvPr id="1394" name="楕円 9"/>
          <p:cNvSpPr/>
          <p:nvPr/>
        </p:nvSpPr>
        <p:spPr>
          <a:xfrm>
            <a:off x="1305483" y="1715058"/>
            <a:ext cx="3395583" cy="1872227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5" name="楕円 11"/>
          <p:cNvSpPr/>
          <p:nvPr/>
        </p:nvSpPr>
        <p:spPr>
          <a:xfrm>
            <a:off x="5057485" y="1671313"/>
            <a:ext cx="3395583" cy="1918870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6" name="楕円 12"/>
          <p:cNvSpPr/>
          <p:nvPr/>
        </p:nvSpPr>
        <p:spPr>
          <a:xfrm>
            <a:off x="3212572" y="2855271"/>
            <a:ext cx="3395583" cy="1627469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7" name="楕円 13"/>
          <p:cNvSpPr/>
          <p:nvPr/>
        </p:nvSpPr>
        <p:spPr>
          <a:xfrm>
            <a:off x="1633541" y="4090510"/>
            <a:ext cx="3395583" cy="1808639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8" name="楕円 14"/>
          <p:cNvSpPr/>
          <p:nvPr/>
        </p:nvSpPr>
        <p:spPr>
          <a:xfrm>
            <a:off x="5057485" y="4091339"/>
            <a:ext cx="3559772" cy="1803916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99" name="図 4" descr="挿絵 が含まれている画像_x000a__x000a_自動的に生成された説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766" y="344725"/>
            <a:ext cx="962160" cy="1143462"/>
          </a:xfrm>
          <a:prstGeom prst="rect">
            <a:avLst/>
          </a:prstGeom>
        </p:spPr>
      </p:pic>
      <p:pic>
        <p:nvPicPr>
          <p:cNvPr id="1400" name="グラフィックス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0084" y="1815605"/>
            <a:ext cx="5468001" cy="3902899"/>
          </a:xfrm>
          <a:prstGeom prst="rect">
            <a:avLst/>
          </a:prstGeom>
        </p:spPr>
      </p:pic>
      <p:sp>
        <p:nvSpPr>
          <p:cNvPr id="1401" name="四角形: 角を丸くする 15"/>
          <p:cNvSpPr/>
          <p:nvPr/>
        </p:nvSpPr>
        <p:spPr>
          <a:xfrm>
            <a:off x="901173" y="1488839"/>
            <a:ext cx="1960562" cy="272208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 っ て み よ う ！</a:t>
            </a:r>
          </a:p>
        </p:txBody>
      </p:sp>
      <p:sp>
        <p:nvSpPr>
          <p:cNvPr id="1402" name="テキスト ボックス 16"/>
          <p:cNvSpPr txBox="1"/>
          <p:nvPr/>
        </p:nvSpPr>
        <p:spPr>
          <a:xfrm>
            <a:off x="2940490" y="1432949"/>
            <a:ext cx="6013459" cy="32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がんばりたいことに　〇をつけて　みよう。</a:t>
            </a:r>
          </a:p>
        </p:txBody>
      </p:sp>
      <p:sp>
        <p:nvSpPr>
          <p:cNvPr id="1403" name="正方形/長方形 17"/>
          <p:cNvSpPr/>
          <p:nvPr/>
        </p:nvSpPr>
        <p:spPr>
          <a:xfrm>
            <a:off x="6428533" y="4091339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4" name="テキスト ボックス 22"/>
          <p:cNvSpPr txBox="1"/>
          <p:nvPr/>
        </p:nvSpPr>
        <p:spPr>
          <a:xfrm>
            <a:off x="2713478" y="582735"/>
            <a:ext cx="5337112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さあ、  みなさん、   スーパーげんきくんに</a:t>
            </a:r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なるための  コツ、  しっかり  べんきょう</a:t>
            </a:r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できましたか？</a:t>
            </a:r>
          </a:p>
        </p:txBody>
      </p:sp>
      <p:sp>
        <p:nvSpPr>
          <p:cNvPr id="1405" name="テキスト ボックス 23"/>
          <p:cNvSpPr txBox="1"/>
          <p:nvPr/>
        </p:nvSpPr>
        <p:spPr>
          <a:xfrm>
            <a:off x="355615" y="2332944"/>
            <a:ext cx="2511964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はやね・はやおきを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すること！</a:t>
            </a:r>
            <a:endParaRPr sz="1400"/>
          </a:p>
        </p:txBody>
      </p:sp>
      <p:sp>
        <p:nvSpPr>
          <p:cNvPr id="1406" name="テキスト ボックス 24"/>
          <p:cNvSpPr txBox="1"/>
          <p:nvPr/>
        </p:nvSpPr>
        <p:spPr>
          <a:xfrm>
            <a:off x="7288608" y="2332944"/>
            <a:ext cx="2389573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すききらいを　しないで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たべること！</a:t>
            </a:r>
            <a:endParaRPr sz="1400"/>
          </a:p>
        </p:txBody>
      </p:sp>
      <p:sp>
        <p:nvSpPr>
          <p:cNvPr id="1407" name="テキスト ボックス 25"/>
          <p:cNvSpPr txBox="1"/>
          <p:nvPr/>
        </p:nvSpPr>
        <p:spPr>
          <a:xfrm>
            <a:off x="3683244" y="4298819"/>
            <a:ext cx="3237182" cy="522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たべること！</a:t>
            </a:r>
            <a:endParaRPr sz="1400"/>
          </a:p>
        </p:txBody>
      </p:sp>
      <p:sp>
        <p:nvSpPr>
          <p:cNvPr id="1408" name="テキスト ボックス 26"/>
          <p:cNvSpPr txBox="1"/>
          <p:nvPr/>
        </p:nvSpPr>
        <p:spPr>
          <a:xfrm>
            <a:off x="390923" y="5140047"/>
            <a:ext cx="2612352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たべたら　はをみがくこと！</a:t>
            </a:r>
            <a:endParaRPr sz="1400"/>
          </a:p>
        </p:txBody>
      </p:sp>
      <p:sp>
        <p:nvSpPr>
          <p:cNvPr id="1409" name="テキスト ボックス 27"/>
          <p:cNvSpPr txBox="1"/>
          <p:nvPr/>
        </p:nvSpPr>
        <p:spPr>
          <a:xfrm>
            <a:off x="6837371" y="4253098"/>
            <a:ext cx="2505634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からだを　うごかすこと！</a:t>
            </a:r>
            <a:endParaRPr sz="1400"/>
          </a:p>
        </p:txBody>
      </p:sp>
      <p:pic>
        <p:nvPicPr>
          <p:cNvPr id="1410" name="図 30" descr="人の顔の絵_x000a__x000a_低い精度で自動的に生成された説明"/>
          <p:cNvPicPr>
            <a:picLocks noChangeAspect="1"/>
          </p:cNvPicPr>
          <p:nvPr/>
        </p:nvPicPr>
        <p:blipFill>
          <a:blip r:embed="rId5"/>
          <a:srcRect b="39543"/>
          <a:stretch>
            <a:fillRect/>
          </a:stretch>
        </p:blipFill>
        <p:spPr>
          <a:xfrm flipH="1">
            <a:off x="7974613" y="4863261"/>
            <a:ext cx="1263605" cy="889394"/>
          </a:xfrm>
          <a:prstGeom prst="rect">
            <a:avLst/>
          </a:prstGeom>
        </p:spPr>
      </p:pic>
      <p:sp>
        <p:nvSpPr>
          <p:cNvPr id="1411" name="四角形: 角を丸くする 29"/>
          <p:cNvSpPr/>
          <p:nvPr/>
        </p:nvSpPr>
        <p:spPr>
          <a:xfrm>
            <a:off x="671294" y="5749077"/>
            <a:ext cx="8563408" cy="635929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2" name="二等辺三角形 31"/>
          <p:cNvSpPr/>
          <p:nvPr/>
        </p:nvSpPr>
        <p:spPr>
          <a:xfrm rot="10164857">
            <a:off x="2823055" y="5568432"/>
            <a:ext cx="840503" cy="286024"/>
          </a:xfrm>
          <a:prstGeom prst="triangle">
            <a:avLst>
              <a:gd name="adj" fmla="val 51988"/>
            </a:avLst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3" name="四角形: 角を丸くする 28"/>
          <p:cNvSpPr/>
          <p:nvPr/>
        </p:nvSpPr>
        <p:spPr>
          <a:xfrm>
            <a:off x="733453" y="5446931"/>
            <a:ext cx="3436862" cy="273100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おうちの人に　つたえよう！</a:t>
            </a:r>
          </a:p>
        </p:txBody>
      </p:sp>
      <p:sp>
        <p:nvSpPr>
          <p:cNvPr id="1414" name="テキスト ボックス 32"/>
          <p:cNvSpPr txBox="1"/>
          <p:nvPr/>
        </p:nvSpPr>
        <p:spPr>
          <a:xfrm>
            <a:off x="257930" y="5965831"/>
            <a:ext cx="4159973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　なるために</a:t>
            </a:r>
            <a:endParaRPr sz="1200"/>
          </a:p>
        </p:txBody>
      </p:sp>
      <p:sp>
        <p:nvSpPr>
          <p:cNvPr id="1415" name="正方形/長方形 33"/>
          <p:cNvSpPr/>
          <p:nvPr/>
        </p:nvSpPr>
        <p:spPr>
          <a:xfrm>
            <a:off x="4054823" y="5824964"/>
            <a:ext cx="3209579" cy="484155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6" name="テキスト ボックス 34"/>
          <p:cNvSpPr txBox="1"/>
          <p:nvPr/>
        </p:nvSpPr>
        <p:spPr>
          <a:xfrm>
            <a:off x="7198172" y="5965831"/>
            <a:ext cx="205223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をがんばります！</a:t>
            </a:r>
            <a:endParaRPr sz="1200"/>
          </a:p>
        </p:txBody>
      </p:sp>
      <p:sp>
        <p:nvSpPr>
          <p:cNvPr id="1417" name="テキスト 431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⑤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418" name="正方形/長方形 419"/>
          <p:cNvSpPr/>
          <p:nvPr/>
        </p:nvSpPr>
        <p:spPr>
          <a:xfrm>
            <a:off x="733453" y="4741088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9" name="正方形/長方形 420"/>
          <p:cNvSpPr/>
          <p:nvPr/>
        </p:nvSpPr>
        <p:spPr>
          <a:xfrm>
            <a:off x="1227916" y="2855271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0" name="正方形/長方形 421"/>
          <p:cNvSpPr/>
          <p:nvPr/>
        </p:nvSpPr>
        <p:spPr>
          <a:xfrm>
            <a:off x="8156651" y="2855271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1" name="正方形/長方形 422"/>
          <p:cNvSpPr/>
          <p:nvPr/>
        </p:nvSpPr>
        <p:spPr>
          <a:xfrm>
            <a:off x="3728079" y="4342129"/>
            <a:ext cx="653487" cy="398959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75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図 7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3" y="0"/>
            <a:ext cx="9962569" cy="6866650"/>
          </a:xfrm>
          <a:prstGeom prst="rect">
            <a:avLst/>
          </a:prstGeom>
        </p:spPr>
      </p:pic>
      <p:sp>
        <p:nvSpPr>
          <p:cNvPr id="1424" name="正方形/長方形 4"/>
          <p:cNvSpPr/>
          <p:nvPr/>
        </p:nvSpPr>
        <p:spPr>
          <a:xfrm>
            <a:off x="3650544" y="290146"/>
            <a:ext cx="2329744" cy="1758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おうちのかたへ</a:t>
            </a:r>
          </a:p>
        </p:txBody>
      </p:sp>
      <p:sp>
        <p:nvSpPr>
          <p:cNvPr id="1425" name="四角形: 角を丸くする 9"/>
          <p:cNvSpPr/>
          <p:nvPr/>
        </p:nvSpPr>
        <p:spPr>
          <a:xfrm>
            <a:off x="1062792" y="465992"/>
            <a:ext cx="7775749" cy="254977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知って役立つ豆知識！健康に良い生活習慣のために</a:t>
            </a:r>
          </a:p>
        </p:txBody>
      </p:sp>
      <p:sp>
        <p:nvSpPr>
          <p:cNvPr id="1426" name="テキスト ボックス 12"/>
          <p:cNvSpPr txBox="1"/>
          <p:nvPr/>
        </p:nvSpPr>
        <p:spPr>
          <a:xfrm>
            <a:off x="758631" y="720969"/>
            <a:ext cx="8430010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心身ともに発達段階にあるお子さんにとって、その成長のために正しい生活習慣を身につけることは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とても大切です。この冊子では、健康によいとされる生活習慣について、紹介しています。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ぜひお子さんと話をしながら、望ましい生活習慣となるよう一緒に実践をお願いします。</a:t>
            </a:r>
          </a:p>
        </p:txBody>
      </p:sp>
      <p:sp>
        <p:nvSpPr>
          <p:cNvPr id="1427" name="四角形: 角を丸くする 15"/>
          <p:cNvSpPr/>
          <p:nvPr/>
        </p:nvSpPr>
        <p:spPr>
          <a:xfrm>
            <a:off x="717357" y="1510035"/>
            <a:ext cx="3038668" cy="211015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寝る子は育つ！</a:t>
            </a:r>
            <a:endParaRPr kumimoji="1" lang="en-US" altLang="ja-JP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428" name="グループ化 22"/>
          <p:cNvGrpSpPr/>
          <p:nvPr/>
        </p:nvGrpSpPr>
        <p:grpSpPr>
          <a:xfrm>
            <a:off x="717357" y="1267801"/>
            <a:ext cx="2653434" cy="242234"/>
            <a:chOff x="496632" y="1831268"/>
            <a:chExt cx="1836993" cy="349894"/>
          </a:xfrm>
        </p:grpSpPr>
        <p:pic>
          <p:nvPicPr>
            <p:cNvPr id="1429" name="グラフィックス 14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632" y="1831268"/>
              <a:ext cx="1836993" cy="349894"/>
            </a:xfrm>
            <a:prstGeom prst="rect">
              <a:avLst/>
            </a:prstGeom>
          </p:spPr>
        </p:pic>
        <p:sp>
          <p:nvSpPr>
            <p:cNvPr id="1430" name="テキスト ボックス 17"/>
            <p:cNvSpPr txBox="1"/>
            <p:nvPr/>
          </p:nvSpPr>
          <p:spPr>
            <a:xfrm>
              <a:off x="812755" y="1831268"/>
              <a:ext cx="10518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早寝・早起き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31" name="グループ化 23"/>
          <p:cNvGrpSpPr/>
          <p:nvPr/>
        </p:nvGrpSpPr>
        <p:grpSpPr>
          <a:xfrm>
            <a:off x="717357" y="4103272"/>
            <a:ext cx="2653434" cy="267515"/>
            <a:chOff x="496632" y="5890501"/>
            <a:chExt cx="1836993" cy="386411"/>
          </a:xfrm>
        </p:grpSpPr>
        <p:pic>
          <p:nvPicPr>
            <p:cNvPr id="1432" name="グラフィックス 18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632" y="5927018"/>
              <a:ext cx="1836993" cy="349894"/>
            </a:xfrm>
            <a:prstGeom prst="rect">
              <a:avLst/>
            </a:prstGeom>
          </p:spPr>
        </p:pic>
        <p:sp>
          <p:nvSpPr>
            <p:cNvPr id="1433" name="テキスト ボックス 19"/>
            <p:cNvSpPr txBox="1"/>
            <p:nvPr/>
          </p:nvSpPr>
          <p:spPr>
            <a:xfrm>
              <a:off x="735781" y="5890501"/>
              <a:ext cx="13586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食事・朝ごはん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34" name="テキスト ボックス 20"/>
          <p:cNvSpPr txBox="1"/>
          <p:nvPr/>
        </p:nvSpPr>
        <p:spPr>
          <a:xfrm>
            <a:off x="756707" y="1580397"/>
            <a:ext cx="8516408" cy="899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「寝る子は育つ」と言われるように、寝ている間に成長ホルモンが分泌され、子どもの体と脳が成長し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ます。小学校低学年の頃までは、遅くても９時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までには寝られるといいですね。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また、テレビやテレビゲームの時間は、学年が上がるにつれ、長くなっていきます。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1• 2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年生のうちに、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テレビやゲームより家族でのコミュニケーションを楽しむことを、たっぷり経験することが大切です。　　　</a:t>
            </a:r>
          </a:p>
        </p:txBody>
      </p:sp>
      <p:grpSp>
        <p:nvGrpSpPr>
          <p:cNvPr id="1435" name="グループ化 52"/>
          <p:cNvGrpSpPr/>
          <p:nvPr/>
        </p:nvGrpSpPr>
        <p:grpSpPr>
          <a:xfrm>
            <a:off x="1062792" y="2439057"/>
            <a:ext cx="3551755" cy="1144127"/>
            <a:chOff x="683510" y="3563330"/>
            <a:chExt cx="2527299" cy="1749435"/>
          </a:xfrm>
        </p:grpSpPr>
        <p:graphicFrame>
          <p:nvGraphicFramePr>
            <p:cNvPr id="1436" name="グラフ 24"/>
            <p:cNvGraphicFramePr/>
            <p:nvPr>
              <p:extLst>
                <p:ext uri="{D42A27DB-BD31-4B8C-83A1-F6EECF244321}">
                  <p14:modId xmlns:p14="http://schemas.microsoft.com/office/powerpoint/2010/main" val="3058086825"/>
                </p:ext>
              </p:extLst>
            </p:nvPr>
          </p:nvGraphicFramePr>
          <p:xfrm>
            <a:off x="836935" y="4151739"/>
            <a:ext cx="2305482" cy="11610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37" name="テキスト ボックス 26"/>
            <p:cNvSpPr txBox="1"/>
            <p:nvPr/>
          </p:nvSpPr>
          <p:spPr>
            <a:xfrm>
              <a:off x="787400" y="3824940"/>
              <a:ext cx="400481" cy="328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(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％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)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 　</a:t>
              </a:r>
            </a:p>
          </p:txBody>
        </p:sp>
        <p:sp>
          <p:nvSpPr>
            <p:cNvPr id="1438" name="テキスト ボックス 27"/>
            <p:cNvSpPr txBox="1"/>
            <p:nvPr/>
          </p:nvSpPr>
          <p:spPr>
            <a:xfrm>
              <a:off x="1415127" y="3806774"/>
              <a:ext cx="400481" cy="328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男子</a:t>
              </a:r>
            </a:p>
          </p:txBody>
        </p:sp>
        <p:sp>
          <p:nvSpPr>
            <p:cNvPr id="1439" name="テキスト ボックス 28"/>
            <p:cNvSpPr txBox="1"/>
            <p:nvPr/>
          </p:nvSpPr>
          <p:spPr>
            <a:xfrm>
              <a:off x="2393027" y="3806774"/>
              <a:ext cx="400481" cy="328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女子</a:t>
              </a:r>
            </a:p>
          </p:txBody>
        </p:sp>
        <p:sp>
          <p:nvSpPr>
            <p:cNvPr id="1440" name="正方形/長方形 29"/>
            <p:cNvSpPr/>
            <p:nvPr/>
          </p:nvSpPr>
          <p:spPr>
            <a:xfrm>
              <a:off x="683510" y="3622109"/>
              <a:ext cx="2527299" cy="159385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1" name="テキスト ボックス 30"/>
            <p:cNvSpPr txBox="1"/>
            <p:nvPr/>
          </p:nvSpPr>
          <p:spPr>
            <a:xfrm>
              <a:off x="905571" y="3563330"/>
              <a:ext cx="2197531" cy="563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1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日の睡眠時間</a:t>
              </a:r>
              <a:r>
                <a:rPr lang="en-US" altLang="ja-JP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8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時間以上の割合</a:t>
              </a:r>
            </a:p>
            <a:p>
              <a:pPr algn="ctr"/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（小学</a:t>
              </a:r>
              <a:r>
                <a:rPr lang="en-US" altLang="ja-JP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5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年生）</a:t>
              </a:r>
            </a:p>
          </p:txBody>
        </p:sp>
      </p:grpSp>
      <p:grpSp>
        <p:nvGrpSpPr>
          <p:cNvPr id="1442" name="グループ化 68"/>
          <p:cNvGrpSpPr/>
          <p:nvPr/>
        </p:nvGrpSpPr>
        <p:grpSpPr>
          <a:xfrm>
            <a:off x="4932052" y="2481672"/>
            <a:ext cx="3490341" cy="1123752"/>
            <a:chOff x="723902" y="3612427"/>
            <a:chExt cx="2527299" cy="1623196"/>
          </a:xfrm>
        </p:grpSpPr>
        <p:graphicFrame>
          <p:nvGraphicFramePr>
            <p:cNvPr id="1443" name="グラフ 69"/>
            <p:cNvGraphicFramePr/>
            <p:nvPr>
              <p:extLst>
                <p:ext uri="{D42A27DB-BD31-4B8C-83A1-F6EECF244321}">
                  <p14:modId xmlns:p14="http://schemas.microsoft.com/office/powerpoint/2010/main" val="1675456191"/>
                </p:ext>
              </p:extLst>
            </p:nvPr>
          </p:nvGraphicFramePr>
          <p:xfrm>
            <a:off x="821621" y="4074597"/>
            <a:ext cx="2305482" cy="11610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44" name="テキスト ボックス 70"/>
            <p:cNvSpPr txBox="1"/>
            <p:nvPr/>
          </p:nvSpPr>
          <p:spPr>
            <a:xfrm>
              <a:off x="787400" y="3824940"/>
              <a:ext cx="400481" cy="309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(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％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)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 　</a:t>
              </a:r>
            </a:p>
          </p:txBody>
        </p:sp>
        <p:sp>
          <p:nvSpPr>
            <p:cNvPr id="1445" name="テキスト ボックス 71"/>
            <p:cNvSpPr txBox="1"/>
            <p:nvPr/>
          </p:nvSpPr>
          <p:spPr>
            <a:xfrm>
              <a:off x="1413990" y="3961727"/>
              <a:ext cx="400481" cy="309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男子</a:t>
              </a:r>
            </a:p>
          </p:txBody>
        </p:sp>
        <p:sp>
          <p:nvSpPr>
            <p:cNvPr id="1446" name="テキスト ボックス 72"/>
            <p:cNvSpPr txBox="1"/>
            <p:nvPr/>
          </p:nvSpPr>
          <p:spPr>
            <a:xfrm>
              <a:off x="2393027" y="3979893"/>
              <a:ext cx="400481" cy="309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女子</a:t>
              </a:r>
            </a:p>
          </p:txBody>
        </p:sp>
        <p:sp>
          <p:nvSpPr>
            <p:cNvPr id="1447" name="正方形/長方形 73"/>
            <p:cNvSpPr/>
            <p:nvPr/>
          </p:nvSpPr>
          <p:spPr>
            <a:xfrm>
              <a:off x="723902" y="3612780"/>
              <a:ext cx="2527299" cy="150432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8" name="テキスト ボックス 74"/>
            <p:cNvSpPr txBox="1"/>
            <p:nvPr/>
          </p:nvSpPr>
          <p:spPr>
            <a:xfrm>
              <a:off x="754012" y="3612427"/>
              <a:ext cx="2461978" cy="487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1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日にテレビや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DVD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、ゲーム機、スマートフォン、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パソコンなどの画面を</a:t>
              </a:r>
            </a:p>
            <a:p>
              <a:pPr algn="ctr"/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見ている時が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2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時間以上の割合（小学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5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年生）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※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平日</a:t>
              </a:r>
              <a:endPara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1449" name="テキスト ボックス 75"/>
          <p:cNvSpPr txBox="1"/>
          <p:nvPr/>
        </p:nvSpPr>
        <p:spPr>
          <a:xfrm>
            <a:off x="5820792" y="3483382"/>
            <a:ext cx="3164432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（出典：令和６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年度全国体カ・運動能力、運動習慣等調査）</a:t>
            </a:r>
          </a:p>
        </p:txBody>
      </p:sp>
      <p:grpSp>
        <p:nvGrpSpPr>
          <p:cNvPr id="1450" name="グループ化 25"/>
          <p:cNvGrpSpPr/>
          <p:nvPr/>
        </p:nvGrpSpPr>
        <p:grpSpPr>
          <a:xfrm>
            <a:off x="643456" y="3583184"/>
            <a:ext cx="8195086" cy="615972"/>
            <a:chOff x="-1022484" y="5135865"/>
            <a:chExt cx="5673521" cy="889737"/>
          </a:xfrm>
        </p:grpSpPr>
        <p:pic>
          <p:nvPicPr>
            <p:cNvPr id="1451" name="グラフィックス 7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022484" y="5135865"/>
              <a:ext cx="5673521" cy="889737"/>
            </a:xfrm>
            <a:prstGeom prst="rect">
              <a:avLst/>
            </a:prstGeom>
          </p:spPr>
        </p:pic>
        <p:sp>
          <p:nvSpPr>
            <p:cNvPr id="1452" name="テキスト ボックス 80"/>
            <p:cNvSpPr txBox="1"/>
            <p:nvPr/>
          </p:nvSpPr>
          <p:spPr>
            <a:xfrm>
              <a:off x="-355188" y="5346974"/>
              <a:ext cx="4910628" cy="576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高知県は全国に比べて、１日の睡眠時間が少ない傾向にあります。また、１日にテレビや</a:t>
              </a:r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ＤＶＤ、ゲーム機、スマートフォンを見ている時間も、全国より多めです。家庭で話し合い、</a:t>
              </a:r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ルールを決めて、よりよい生活リズムをつくることが大切です。</a:t>
              </a:r>
            </a:p>
          </p:txBody>
        </p:sp>
      </p:grpSp>
      <p:sp>
        <p:nvSpPr>
          <p:cNvPr id="1453" name="四角形: 角を丸くする 81"/>
          <p:cNvSpPr/>
          <p:nvPr/>
        </p:nvSpPr>
        <p:spPr>
          <a:xfrm>
            <a:off x="717357" y="4385699"/>
            <a:ext cx="5720832" cy="211015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朝ごはんを食べている子どもの方が、学力が高い！</a:t>
            </a:r>
            <a:endParaRPr kumimoji="1" lang="en-US" altLang="ja-JP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54" name="テキスト ボックス 82"/>
          <p:cNvSpPr txBox="1"/>
          <p:nvPr/>
        </p:nvSpPr>
        <p:spPr>
          <a:xfrm>
            <a:off x="756707" y="4636806"/>
            <a:ext cx="8620600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高知県では、朝ごはんを食べるお子さんの割合の減少が課題となっています。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朝ごはんは、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日を元気にスタートするためのとても大切な食事です。朝ごはんを食べると、寝ている間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に不足していたエネルギーが補給され、元気に活動できるようになります。</a:t>
            </a:r>
          </a:p>
        </p:txBody>
      </p:sp>
      <p:pic>
        <p:nvPicPr>
          <p:cNvPr id="1455" name="Google Shape;445;p7" descr="テーブル, ケーキ, 食品, 部屋 が含まれている画像_x000a__x000a_自動的に生成された説明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7913290" y="4023930"/>
            <a:ext cx="1197449" cy="1225753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446;p7"/>
          <p:cNvSpPr txBox="1"/>
          <p:nvPr/>
        </p:nvSpPr>
        <p:spPr>
          <a:xfrm>
            <a:off x="1439700" y="5168282"/>
            <a:ext cx="4133133" cy="36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朝食と学力（平均正答率）との関係　[高知県]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（小学６年生）</a:t>
            </a:r>
            <a:endParaRPr dirty="0"/>
          </a:p>
        </p:txBody>
      </p:sp>
      <p:sp>
        <p:nvSpPr>
          <p:cNvPr id="1457" name="Google Shape;447;p7"/>
          <p:cNvSpPr txBox="1"/>
          <p:nvPr/>
        </p:nvSpPr>
        <p:spPr>
          <a:xfrm>
            <a:off x="5085222" y="6172080"/>
            <a:ext cx="3259100" cy="19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00" b="1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（出典：令和６年度全国学力・学習状況調査）</a:t>
            </a:r>
            <a:endParaRPr/>
          </a:p>
        </p:txBody>
      </p:sp>
      <p:sp>
        <p:nvSpPr>
          <p:cNvPr id="1458" name="Google Shape;450;p7"/>
          <p:cNvSpPr txBox="1"/>
          <p:nvPr/>
        </p:nvSpPr>
        <p:spPr>
          <a:xfrm>
            <a:off x="5885102" y="5282685"/>
            <a:ext cx="2900300" cy="922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rgbClr val="4E95D9"/>
                </a:solidFill>
                <a:latin typeface="MS PGothic"/>
                <a:ea typeface="MS PGothic"/>
                <a:cs typeface="MS PGothic"/>
                <a:sym typeface="MS PGothic"/>
              </a:rPr>
              <a:t>■</a:t>
            </a:r>
            <a:r>
              <a:rPr lang="ja-JP" sz="900" b="1" dirty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毎日食べている </a:t>
            </a:r>
            <a:endParaRPr sz="900" b="1" dirty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rgbClr val="E59EDD"/>
                </a:solidFill>
                <a:latin typeface="MS PGothic"/>
                <a:ea typeface="MS PGothic"/>
                <a:cs typeface="MS PGothic"/>
                <a:sym typeface="MS PGothic"/>
              </a:rPr>
              <a:t>■</a:t>
            </a:r>
            <a:r>
              <a:rPr lang="ja-JP" sz="900" b="1" dirty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どちらかといえば、食べている</a:t>
            </a:r>
            <a:endParaRPr sz="900" b="1" dirty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rgbClr val="8FC31F"/>
                </a:solidFill>
                <a:latin typeface="MS PGothic"/>
                <a:ea typeface="MS PGothic"/>
                <a:cs typeface="MS PGothic"/>
                <a:sym typeface="MS PGothic"/>
              </a:rPr>
              <a:t>■</a:t>
            </a:r>
            <a:r>
              <a:rPr lang="ja-JP" sz="900" b="1" dirty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あまり食べていない</a:t>
            </a:r>
            <a:endParaRPr sz="900" b="1" dirty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rgbClr val="B09DCB"/>
                </a:solidFill>
                <a:latin typeface="MS PGothic"/>
                <a:ea typeface="MS PGothic"/>
                <a:cs typeface="MS PGothic"/>
                <a:sym typeface="MS PGothic"/>
              </a:rPr>
              <a:t>■</a:t>
            </a:r>
            <a:r>
              <a:rPr lang="ja-JP" sz="900" b="1" dirty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全く食べていない </a:t>
            </a:r>
            <a:endParaRPr dirty="0"/>
          </a:p>
        </p:txBody>
      </p:sp>
      <p:graphicFrame>
        <p:nvGraphicFramePr>
          <p:cNvPr id="1459" name="グラフ 13"/>
          <p:cNvGraphicFramePr/>
          <p:nvPr>
            <p:extLst>
              <p:ext uri="{D42A27DB-BD31-4B8C-83A1-F6EECF244321}">
                <p14:modId xmlns:p14="http://schemas.microsoft.com/office/powerpoint/2010/main" val="3368188822"/>
              </p:ext>
            </p:extLst>
          </p:nvPr>
        </p:nvGraphicFramePr>
        <p:xfrm>
          <a:off x="1494753" y="5459757"/>
          <a:ext cx="3941038" cy="113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60" name="テキスト ボックス 36"/>
          <p:cNvSpPr txBox="1"/>
          <p:nvPr/>
        </p:nvSpPr>
        <p:spPr>
          <a:xfrm>
            <a:off x="1261965" y="5352481"/>
            <a:ext cx="782109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（％）</a:t>
            </a:r>
          </a:p>
        </p:txBody>
      </p:sp>
      <p:sp>
        <p:nvSpPr>
          <p:cNvPr id="1461" name="テキスト ボックス 5"/>
          <p:cNvSpPr txBox="1"/>
          <p:nvPr/>
        </p:nvSpPr>
        <p:spPr>
          <a:xfrm>
            <a:off x="2044074" y="6169687"/>
            <a:ext cx="1298479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国語</a:t>
            </a:r>
            <a:endParaRPr lang="en-US" altLang="ja-JP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62" name="テキスト ボックス 6"/>
          <p:cNvSpPr txBox="1"/>
          <p:nvPr/>
        </p:nvSpPr>
        <p:spPr>
          <a:xfrm>
            <a:off x="3813941" y="6156651"/>
            <a:ext cx="1298479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算数</a:t>
            </a:r>
            <a:endParaRPr lang="en-US" altLang="ja-JP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63" name="テキスト ボックス 8"/>
          <p:cNvSpPr txBox="1"/>
          <p:nvPr/>
        </p:nvSpPr>
        <p:spPr>
          <a:xfrm>
            <a:off x="1278409" y="5544575"/>
            <a:ext cx="305991" cy="66050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平均正答率</a:t>
            </a:r>
            <a:r>
              <a:rPr lang="en-US" altLang="ja-JP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endParaRPr lang="ja-JP" altLang="en-US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64" name="テキスト 432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⑥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  <p:sp>
        <p:nvSpPr>
          <p:cNvPr id="1465" name="四角形 433"/>
          <p:cNvSpPr/>
          <p:nvPr/>
        </p:nvSpPr>
        <p:spPr>
          <a:xfrm>
            <a:off x="933450" y="5210175"/>
            <a:ext cx="7410136" cy="117406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812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図 29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3" y="0"/>
            <a:ext cx="9962569" cy="6866650"/>
          </a:xfrm>
          <a:prstGeom prst="rect">
            <a:avLst/>
          </a:prstGeom>
        </p:spPr>
      </p:pic>
      <p:pic>
        <p:nvPicPr>
          <p:cNvPr id="1472" name="グラフィックス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409" y="553363"/>
            <a:ext cx="4386591" cy="242234"/>
          </a:xfrm>
          <a:prstGeom prst="rect">
            <a:avLst/>
          </a:prstGeom>
        </p:spPr>
      </p:pic>
      <p:sp>
        <p:nvSpPr>
          <p:cNvPr id="1473" name="テキスト ボックス 4"/>
          <p:cNvSpPr txBox="1"/>
          <p:nvPr/>
        </p:nvSpPr>
        <p:spPr>
          <a:xfrm>
            <a:off x="719451" y="519491"/>
            <a:ext cx="3819543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おいしく食べるためには歯も大切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474" name="テキスト ボックス 7"/>
          <p:cNvSpPr txBox="1"/>
          <p:nvPr/>
        </p:nvSpPr>
        <p:spPr>
          <a:xfrm>
            <a:off x="598017" y="820951"/>
            <a:ext cx="4685516" cy="1060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高知県では、むし歯をもつ子どもや、歯肉炎にか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かっている子どもが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多い状況にあります。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この時期は、奥歯に 「 ６才きゅう歯 」 といわれる永久歯が生えてくる時期です。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１・２年生のうちは、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みがき残しがあるなど、歯みがきが十分ではありませんので、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しっかり仕上げみがきをしてあげてください。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また、定期的に歯科を受診すること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で、永久歯のむし歯予防にもつながります。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graphicFrame>
        <p:nvGraphicFramePr>
          <p:cNvPr id="1475" name="オブジェクト 9"/>
          <p:cNvGraphicFramePr/>
          <p:nvPr/>
        </p:nvGraphicFramePr>
        <p:xfrm>
          <a:off x="5287233" y="716649"/>
          <a:ext cx="3942847" cy="89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Worksheet" r:id="rId4" imgW="3365564" imgH="978081" progId="Excel.Sheet.12">
                  <p:embed/>
                </p:oleObj>
              </mc:Choice>
              <mc:Fallback>
                <p:oleObj spid="" name="Worksheet" r:id="rId4" imgW="3365564" imgH="978081" progId="Excel.Sheet.12">
                  <p:embed/>
                  <p:pic>
                    <p:nvPicPr>
                      <p:cNvPr id="0" name="オブジェクト 9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7233" y="716649"/>
                        <a:ext cx="3942847" cy="890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76" name="グラフィックス 2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9058" y="2661707"/>
            <a:ext cx="8887883" cy="3726776"/>
          </a:xfrm>
          <a:prstGeom prst="rect">
            <a:avLst/>
          </a:prstGeom>
        </p:spPr>
      </p:pic>
      <p:sp>
        <p:nvSpPr>
          <p:cNvPr id="1477" name="テキスト ボックス 13"/>
          <p:cNvSpPr txBox="1"/>
          <p:nvPr/>
        </p:nvSpPr>
        <p:spPr>
          <a:xfrm>
            <a:off x="5287233" y="486710"/>
            <a:ext cx="4215007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疾病・異常被患率（むし歯・歯肉に異常のある者）     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478" name="グラフィックス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476" y="1720394"/>
            <a:ext cx="4386591" cy="242234"/>
          </a:xfrm>
          <a:prstGeom prst="rect">
            <a:avLst/>
          </a:prstGeom>
        </p:spPr>
      </p:pic>
      <p:sp>
        <p:nvSpPr>
          <p:cNvPr id="1479" name="テキスト ボックス 16"/>
          <p:cNvSpPr txBox="1"/>
          <p:nvPr/>
        </p:nvSpPr>
        <p:spPr>
          <a:xfrm>
            <a:off x="650826" y="1703458"/>
            <a:ext cx="3819543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子どもの頃からの運動が大切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480" name="テキスト ボックス 17"/>
          <p:cNvSpPr txBox="1"/>
          <p:nvPr/>
        </p:nvSpPr>
        <p:spPr>
          <a:xfrm>
            <a:off x="598017" y="1962628"/>
            <a:ext cx="8648932" cy="73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小学校低学年では、リズム感やバランス能力、素早く反応する能力などが伸びる大切な時期です。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この頃に身についた力は、将来の運動能力に影響するため、いろいろな動きをすることが大切です。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また、運動をするとお腹がすいて食がすすみ、心地よい疲れで夜もぐっすり眠れるようになります。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さらに、３０歳代、４０歳代の大人の体力も非常に落ちています。親子で運動に取り組むことで、子どもの運動能力の向上と大人の運動不足の解消が期待できます。　</a:t>
            </a:r>
          </a:p>
        </p:txBody>
      </p:sp>
      <p:pic>
        <p:nvPicPr>
          <p:cNvPr id="1481" name="グラフィックス 19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344" y="2840315"/>
            <a:ext cx="6914585" cy="2972239"/>
          </a:xfrm>
          <a:prstGeom prst="rect">
            <a:avLst/>
          </a:prstGeom>
        </p:spPr>
      </p:pic>
      <p:sp>
        <p:nvSpPr>
          <p:cNvPr id="1482" name="四角形: 角を丸くする 22"/>
          <p:cNvSpPr/>
          <p:nvPr/>
        </p:nvSpPr>
        <p:spPr>
          <a:xfrm>
            <a:off x="566409" y="2697559"/>
            <a:ext cx="1960562" cy="211796"/>
          </a:xfrm>
          <a:prstGeom prst="roundRect">
            <a:avLst/>
          </a:prstGeom>
          <a:solidFill>
            <a:srgbClr val="F29F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チャレンジ！</a:t>
            </a:r>
          </a:p>
        </p:txBody>
      </p:sp>
      <p:sp>
        <p:nvSpPr>
          <p:cNvPr id="1483" name="テキスト ボックス 25"/>
          <p:cNvSpPr txBox="1"/>
          <p:nvPr/>
        </p:nvSpPr>
        <p:spPr>
          <a:xfrm>
            <a:off x="2560598" y="2700399"/>
            <a:ext cx="4723771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親子で体を使った遊びにチャレンジしてみよう！</a:t>
            </a:r>
          </a:p>
        </p:txBody>
      </p:sp>
      <p:sp>
        <p:nvSpPr>
          <p:cNvPr id="1484" name="テキスト ボックス 26"/>
          <p:cNvSpPr txBox="1"/>
          <p:nvPr/>
        </p:nvSpPr>
        <p:spPr>
          <a:xfrm>
            <a:off x="993849" y="4073411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逆上がり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5" name="テキスト ボックス 27"/>
          <p:cNvSpPr txBox="1"/>
          <p:nvPr/>
        </p:nvSpPr>
        <p:spPr>
          <a:xfrm>
            <a:off x="3635219" y="4073412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しゃがみ相撲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6" name="テキスト ボックス 28"/>
          <p:cNvSpPr txBox="1"/>
          <p:nvPr/>
        </p:nvSpPr>
        <p:spPr>
          <a:xfrm>
            <a:off x="6471073" y="4073412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お尻たたき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7" name="テキスト ボックス 31"/>
          <p:cNvSpPr txBox="1"/>
          <p:nvPr/>
        </p:nvSpPr>
        <p:spPr>
          <a:xfrm>
            <a:off x="650017" y="4250210"/>
            <a:ext cx="2832495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親子で向かい合って手をつなぎま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す。子どもは、親の体を駆け上がって回ったら足で床を蹴り、元に戻ります。</a:t>
            </a:r>
          </a:p>
        </p:txBody>
      </p:sp>
      <p:sp>
        <p:nvSpPr>
          <p:cNvPr id="1488" name="テキスト ボックス 32"/>
          <p:cNvSpPr txBox="1"/>
          <p:nvPr/>
        </p:nvSpPr>
        <p:spPr>
          <a:xfrm>
            <a:off x="3482512" y="4267767"/>
            <a:ext cx="2988561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しゃがんだ状態で両手を合わせ、足の位置を動かさないようにして押し合い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ます。バランスを崩した方の負けです。</a:t>
            </a:r>
          </a:p>
        </p:txBody>
      </p:sp>
      <p:sp>
        <p:nvSpPr>
          <p:cNvPr id="1489" name="テキスト ボックス 33"/>
          <p:cNvSpPr txBox="1"/>
          <p:nvPr/>
        </p:nvSpPr>
        <p:spPr>
          <a:xfrm>
            <a:off x="6518002" y="4250210"/>
            <a:ext cx="3160178" cy="5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親子で片手をつなぎます。片方は相手のお尻を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たたき、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もう片方は逃げます。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交代してやってみましょう。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発展すると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「しっぽ取り」になります。　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90" name="テキスト ボックス 36"/>
          <p:cNvSpPr txBox="1"/>
          <p:nvPr/>
        </p:nvSpPr>
        <p:spPr>
          <a:xfrm>
            <a:off x="1085983" y="5753608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コアラの散歩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91" name="テキスト ボックス 37"/>
          <p:cNvSpPr txBox="1"/>
          <p:nvPr/>
        </p:nvSpPr>
        <p:spPr>
          <a:xfrm>
            <a:off x="795957" y="5939065"/>
            <a:ext cx="3066454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子どもは親の「背中→胸→背中」や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「胸→背中→胸」と体の周りを移動しま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</a:t>
            </a:r>
          </a:p>
        </p:txBody>
      </p:sp>
      <p:sp>
        <p:nvSpPr>
          <p:cNvPr id="1492" name="テキスト ボックス 38"/>
          <p:cNvSpPr txBox="1"/>
          <p:nvPr/>
        </p:nvSpPr>
        <p:spPr>
          <a:xfrm>
            <a:off x="3558712" y="5686042"/>
            <a:ext cx="1960563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丸太倒し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93" name="テキスト ボックス 39"/>
          <p:cNvSpPr txBox="1"/>
          <p:nvPr/>
        </p:nvSpPr>
        <p:spPr>
          <a:xfrm>
            <a:off x="3482512" y="5880119"/>
            <a:ext cx="3066454" cy="5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子どもは丸太（親の両足）を押したり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引いたり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して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倒すようにします。親は、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片足にすると子どもの力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に耐えやすい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です。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94" name="テキスト ボックス 40"/>
          <p:cNvSpPr txBox="1"/>
          <p:nvPr/>
        </p:nvSpPr>
        <p:spPr>
          <a:xfrm>
            <a:off x="6518002" y="5686042"/>
            <a:ext cx="2494428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タオルボールキャッチ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</a:p>
        </p:txBody>
      </p:sp>
      <p:sp>
        <p:nvSpPr>
          <p:cNvPr id="1495" name="テキスト ボックス 41"/>
          <p:cNvSpPr txBox="1"/>
          <p:nvPr/>
        </p:nvSpPr>
        <p:spPr>
          <a:xfrm>
            <a:off x="6518002" y="5875516"/>
            <a:ext cx="2587845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spc="2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タオルを結んでボールを作り、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キャッチボールをします。下から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投げたり、上</a:t>
            </a:r>
            <a:r>
              <a:rPr lang="ja-JP" altLang="en-US" sz="9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から投げたり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します。</a:t>
            </a:r>
          </a:p>
        </p:txBody>
      </p:sp>
      <p:sp>
        <p:nvSpPr>
          <p:cNvPr id="1496" name="テキスト ボックス 42"/>
          <p:cNvSpPr txBox="1"/>
          <p:nvPr/>
        </p:nvSpPr>
        <p:spPr>
          <a:xfrm>
            <a:off x="6403357" y="6387057"/>
            <a:ext cx="3839855" cy="33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（出典：親子運動遊びリーフレット「親子運動遊びのススメ」</a:t>
            </a:r>
          </a:p>
          <a:p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(H27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年度高知県教育委員会））</a:t>
            </a:r>
          </a:p>
        </p:txBody>
      </p:sp>
      <p:sp>
        <p:nvSpPr>
          <p:cNvPr id="1497" name="テキスト ボックス 1"/>
          <p:cNvSpPr txBox="1"/>
          <p:nvPr/>
        </p:nvSpPr>
        <p:spPr>
          <a:xfrm>
            <a:off x="5061789" y="1607584"/>
            <a:ext cx="4215007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（出典：令和６</a:t>
            </a:r>
            <a:r>
              <a:rPr lang="zh-TW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年度学校保健統計調査）</a:t>
            </a:r>
            <a:endParaRPr lang="ja-JP" altLang="en-US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98" name="テキスト 437"/>
          <p:cNvSpPr txBox="1"/>
          <p:nvPr/>
        </p:nvSpPr>
        <p:spPr>
          <a:xfrm>
            <a:off x="9247283" y="6387057"/>
            <a:ext cx="430897" cy="2299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900" b="1">
                <a:latin typeface="ＭＳ Ｐゴシック"/>
                <a:ea typeface="ＭＳ Ｐゴシック"/>
              </a:rPr>
              <a:t>⑦</a:t>
            </a:r>
            <a:endParaRPr lang="ja-JP" altLang="en-US" b="1">
              <a:latin typeface="ＭＳ Ｐゴシック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3967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" name="図 1" descr="図形, 正方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62569" cy="6866650"/>
          </a:xfrm>
          <a:prstGeom prst="rect">
            <a:avLst/>
          </a:prstGeom>
        </p:spPr>
      </p:pic>
      <p:grpSp>
        <p:nvGrpSpPr>
          <p:cNvPr id="1501" name="グループ化 3"/>
          <p:cNvGrpSpPr/>
          <p:nvPr/>
        </p:nvGrpSpPr>
        <p:grpSpPr>
          <a:xfrm>
            <a:off x="1488956" y="3433325"/>
            <a:ext cx="6928087" cy="2705152"/>
            <a:chOff x="1020233" y="6204031"/>
            <a:chExt cx="4796368" cy="2662658"/>
          </a:xfrm>
        </p:grpSpPr>
        <p:sp>
          <p:nvSpPr>
            <p:cNvPr id="1502" name="正方形/長方形 4"/>
            <p:cNvSpPr/>
            <p:nvPr/>
          </p:nvSpPr>
          <p:spPr>
            <a:xfrm>
              <a:off x="1020233" y="6204031"/>
              <a:ext cx="4796368" cy="266265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29F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03" name="グループ化 5"/>
            <p:cNvGrpSpPr/>
            <p:nvPr/>
          </p:nvGrpSpPr>
          <p:grpSpPr>
            <a:xfrm>
              <a:off x="1435449" y="6315061"/>
              <a:ext cx="4213808" cy="2500471"/>
              <a:chOff x="1435449" y="6685451"/>
              <a:chExt cx="4213808" cy="2500471"/>
            </a:xfrm>
          </p:grpSpPr>
          <p:sp>
            <p:nvSpPr>
              <p:cNvPr id="1504" name="テキスト ボックス 6"/>
              <p:cNvSpPr txBox="1"/>
              <p:nvPr/>
            </p:nvSpPr>
            <p:spPr>
              <a:xfrm>
                <a:off x="1463913" y="6685451"/>
                <a:ext cx="3930175" cy="302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よりよい生活習慣のために（令和７年11月）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</a:t>
                </a:r>
                <a:endPara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505" name="テキスト ボックス 7"/>
              <p:cNvSpPr txBox="1"/>
              <p:nvPr/>
            </p:nvSpPr>
            <p:spPr>
              <a:xfrm>
                <a:off x="1460849" y="6993228"/>
                <a:ext cx="3930175" cy="817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</a:t>
                </a:r>
                <a:r>
                  <a:rPr lang="en-US" altLang="ja-JP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•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発行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高知県健康政策部保健政策課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高知県教育委員会事務局保健体育課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高知県教育委員会事務局生涯学習課</a:t>
                </a:r>
              </a:p>
            </p:txBody>
          </p:sp>
          <p:sp>
            <p:nvSpPr>
              <p:cNvPr id="1506" name="テキスト ボックス 8"/>
              <p:cNvSpPr txBox="1"/>
              <p:nvPr/>
            </p:nvSpPr>
            <p:spPr>
              <a:xfrm>
                <a:off x="1435449" y="7751622"/>
                <a:ext cx="1110901" cy="1180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作成協力者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青木　美紀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秋月　けい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内田　裕文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里富　未桜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栁原　陽子</a:t>
                </a:r>
              </a:p>
            </p:txBody>
          </p:sp>
          <p:sp>
            <p:nvSpPr>
              <p:cNvPr id="1507" name="テキスト ボックス 11"/>
              <p:cNvSpPr txBox="1"/>
              <p:nvPr/>
            </p:nvSpPr>
            <p:spPr>
              <a:xfrm>
                <a:off x="2565749" y="7751622"/>
                <a:ext cx="1993551" cy="1180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香美市立楠目小学校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高知市立一宮小学校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高知市立潮江小学校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香南市立香我美中学校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南国市立長岡小学校</a:t>
                </a:r>
              </a:p>
            </p:txBody>
          </p:sp>
          <p:sp>
            <p:nvSpPr>
              <p:cNvPr id="1508" name="テキスト ボックス 18"/>
              <p:cNvSpPr txBox="1"/>
              <p:nvPr/>
            </p:nvSpPr>
            <p:spPr>
              <a:xfrm>
                <a:off x="4267549" y="7751622"/>
                <a:ext cx="990251" cy="1180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zh-TW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養護教諭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栄養教諭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  <a:endPara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509" name="テキスト ボックス 19"/>
              <p:cNvSpPr txBox="1"/>
              <p:nvPr/>
            </p:nvSpPr>
            <p:spPr>
              <a:xfrm>
                <a:off x="1719082" y="8939701"/>
                <a:ext cx="3930175" cy="241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(50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音順・所属は平成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31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年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月時点）　</a:t>
                </a:r>
                <a:endPara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09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2560</TotalTime>
  <Words>1979</Words>
  <Application>JUST Focus</Application>
  <Paragraphs>296</Paragraph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ＭＳ Ｐゴシック</vt:lpstr>
      <vt:lpstr>ＭＳ Ｐゴシック</vt:lpstr>
      <vt:lpstr>ＭＳゴシック</vt:lpstr>
      <vt:lpstr>游ゴシック</vt:lpstr>
      <vt:lpstr>Aptos</vt:lpstr>
      <vt:lpstr>Aptos Display</vt:lpstr>
      <vt:lpstr>Arial</vt:lpstr>
      <vt:lpstr>Office テーマ</vt:lpstr>
      <vt:lpstr>Worksheet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4.1.7</AppVersion>
  <PresentationFormat>ユーザー設定</PresentationFormat>
  <Slides>9</Slides>
  <Notes>5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fuyuko masaki</dc:creator>
  <cp:lastModifiedBy>531881</cp:lastModifiedBy>
  <cp:lastPrinted>2024-05-29T00:37:28Z</cp:lastPrinted>
  <dcterms:created xsi:type="dcterms:W3CDTF">2024-04-09T13:56:36Z</dcterms:created>
  <dcterms:modified xsi:type="dcterms:W3CDTF">2025-11-25T06:20:24Z</dcterms:modified>
  <cp:revision>55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