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3"/>
  </p:notesMasterIdLst>
  <p:sldIdLst>
    <p:sldId id="277" r:id="rId4"/>
    <p:sldId id="257" r:id="rId5"/>
    <p:sldId id="313" r:id="rId6"/>
    <p:sldId id="314" r:id="rId7"/>
    <p:sldId id="287" r:id="rId8"/>
    <p:sldId id="288" r:id="rId9"/>
    <p:sldId id="289" r:id="rId10"/>
    <p:sldId id="316" r:id="rId11"/>
    <p:sldId id="290" r:id="rId12"/>
    <p:sldId id="317" r:id="rId13"/>
    <p:sldId id="291" r:id="rId14"/>
    <p:sldId id="318" r:id="rId15"/>
    <p:sldId id="292" r:id="rId16"/>
    <p:sldId id="319" r:id="rId17"/>
    <p:sldId id="293" r:id="rId18"/>
    <p:sldId id="339" r:id="rId19"/>
    <p:sldId id="294" r:id="rId20"/>
    <p:sldId id="295" r:id="rId21"/>
    <p:sldId id="320" r:id="rId22"/>
    <p:sldId id="297" r:id="rId23"/>
    <p:sldId id="298" r:id="rId24"/>
    <p:sldId id="299" r:id="rId25"/>
    <p:sldId id="300" r:id="rId26"/>
    <p:sldId id="323" r:id="rId27"/>
    <p:sldId id="301" r:id="rId28"/>
    <p:sldId id="302" r:id="rId29"/>
    <p:sldId id="303" r:id="rId30"/>
    <p:sldId id="304" r:id="rId31"/>
    <p:sldId id="305" r:id="rId32"/>
    <p:sldId id="325" r:id="rId33"/>
    <p:sldId id="307" r:id="rId34"/>
    <p:sldId id="326" r:id="rId35"/>
    <p:sldId id="308" r:id="rId36"/>
    <p:sldId id="327" r:id="rId37"/>
    <p:sldId id="309" r:id="rId38"/>
    <p:sldId id="310" r:id="rId39"/>
    <p:sldId id="356" r:id="rId40"/>
    <p:sldId id="312" r:id="rId41"/>
    <p:sldId id="352" r:id="rId4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D8"/>
    <a:srgbClr val="C7E8FA"/>
    <a:srgbClr val="7ECEF4"/>
    <a:srgbClr val="7CCAD5"/>
    <a:srgbClr val="7C9EAE"/>
    <a:srgbClr val="C3DD93"/>
    <a:srgbClr val="FCD9A4"/>
    <a:srgbClr val="C9CACA"/>
    <a:srgbClr val="FFF100"/>
    <a:srgbClr val="B7B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5527"/>
    <p:restoredTop sz="93034"/>
  </p:normalViewPr>
  <p:slideViewPr>
    <p:cSldViewPr snapToGrid="0">
      <p:cViewPr varScale="0">
        <p:scale>
          <a:sx n="100" d="100"/>
          <a:sy n="100" d="100"/>
        </p:scale>
        <p:origin x="-2250" y="-204"/>
      </p:cViewPr>
      <p:guideLst/>
    </p:cSldViewPr>
  </p:slideViewPr>
  <p:notesTextViewPr>
    <p:cViewPr>
      <p:scale>
        <a:sx n="3" d="2"/>
        <a:sy n="3" d="2"/>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presProps" Target="presProps.xml" /><Relationship Id="rId44" Type="http://schemas.openxmlformats.org/officeDocument/2006/relationships/viewProps" Target="viewProps.xml" /><Relationship Id="rId45"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Microsoft_Excel_Worksheet.xlsx" /><Relationship Id="rId2" Type="http://schemas.microsoft.com/office/2011/relationships/chartColorStyle" Target="colors1.xml" /><Relationship Id="rId3" Type="http://schemas.microsoft.com/office/2011/relationships/chartStyle" Target="style1.xml" /></Relationships>
</file>

<file path=ppt/charts/_rels/chart10.xml.rels><?xml version="1.0" encoding="UTF-8"?><Relationships xmlns="http://schemas.openxmlformats.org/package/2006/relationships"><Relationship Id="rId1" Type="http://schemas.openxmlformats.org/officeDocument/2006/relationships/package" Target="../embeddings/Microsoft_Excel_Worksheet10.xlsx" /><Relationship Id="rId2" Type="http://schemas.microsoft.com/office/2011/relationships/chartColorStyle" Target="colors10.xml" /><Relationship Id="rId3" Type="http://schemas.microsoft.com/office/2011/relationships/chartStyle" Target="style10.xml" /></Relationships>
</file>

<file path=ppt/charts/_rels/chart11.xml.rels><?xml version="1.0" encoding="UTF-8"?><Relationships xmlns="http://schemas.openxmlformats.org/package/2006/relationships"><Relationship Id="rId1" Type="http://schemas.openxmlformats.org/officeDocument/2006/relationships/package" Target="../embeddings/Microsoft_Excel_Worksheet13.xlsx" /><Relationship Id="rId2" Type="http://schemas.microsoft.com/office/2011/relationships/chartColorStyle" Target="colors11.xml" /><Relationship Id="rId3" Type="http://schemas.microsoft.com/office/2011/relationships/chartStyle" Target="style11.xml" /></Relationships>
</file>

<file path=ppt/charts/_rels/chart12.xml.rels><?xml version="1.0" encoding="UTF-8"?><Relationships xmlns="http://schemas.openxmlformats.org/package/2006/relationships"><Relationship Id="rId1" Type="http://schemas.openxmlformats.org/officeDocument/2006/relationships/package" Target="../embeddings/Microsoft_Excel_Worksheet14.xlsx" /><Relationship Id="rId2" Type="http://schemas.microsoft.com/office/2011/relationships/chartColorStyle" Target="colors12.xml" /><Relationship Id="rId3" Type="http://schemas.microsoft.com/office/2011/relationships/chartStyle" Target="style12.xml" /></Relationships>
</file>

<file path=ppt/charts/_rels/chart13.xml.rels><?xml version="1.0" encoding="UTF-8"?><Relationships xmlns="http://schemas.openxmlformats.org/package/2006/relationships"><Relationship Id="rId1" Type="http://schemas.openxmlformats.org/officeDocument/2006/relationships/package" Target="../embeddings/Microsoft_Excel_Worksheet15.xlsx" /><Relationship Id="rId2" Type="http://schemas.microsoft.com/office/2011/relationships/chartColorStyle" Target="colors13.xml" /><Relationship Id="rId3" Type="http://schemas.microsoft.com/office/2011/relationships/chartStyle" Target="style13.xml" /></Relationships>
</file>

<file path=ppt/charts/_rels/chart14.xml.rels><?xml version="1.0" encoding="UTF-8"?><Relationships xmlns="http://schemas.openxmlformats.org/package/2006/relationships"><Relationship Id="rId1" Type="http://schemas.openxmlformats.org/officeDocument/2006/relationships/package" Target="../embeddings/Microsoft_Excel_Worksheet16.xlsx" /><Relationship Id="rId2" Type="http://schemas.microsoft.com/office/2011/relationships/chartColorStyle" Target="colors14.xml" /><Relationship Id="rId3" Type="http://schemas.microsoft.com/office/2011/relationships/chartStyle" Target="style14.xml" /></Relationships>
</file>

<file path=ppt/charts/_rels/chart15.xml.rels><?xml version="1.0" encoding="UTF-8"?><Relationships xmlns="http://schemas.openxmlformats.org/package/2006/relationships"><Relationship Id="rId1" Type="http://schemas.openxmlformats.org/officeDocument/2006/relationships/package" Target="../embeddings/Microsoft_Excel_Worksheet17.xlsx" /><Relationship Id="rId2" Type="http://schemas.microsoft.com/office/2011/relationships/chartColorStyle" Target="colors15.xml" /><Relationship Id="rId3" Type="http://schemas.microsoft.com/office/2011/relationships/chartStyle" Target="style15.xml" /></Relationships>
</file>

<file path=ppt/charts/_rels/chart2.xml.rels><?xml version="1.0" encoding="UTF-8"?><Relationships xmlns="http://schemas.openxmlformats.org/package/2006/relationships"><Relationship Id="rId1" Type="http://schemas.openxmlformats.org/officeDocument/2006/relationships/package" Target="../embeddings/Microsoft_Excel_Worksheet1.xlsx" /><Relationship Id="rId2" Type="http://schemas.microsoft.com/office/2011/relationships/chartColorStyle" Target="colors2.xml" /><Relationship Id="rId3" Type="http://schemas.microsoft.com/office/2011/relationships/chartStyle" Target="style2.xml" /></Relationships>
</file>

<file path=ppt/charts/_rels/chart3.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3.xml" /><Relationship Id="rId3" Type="http://schemas.microsoft.com/office/2011/relationships/chartStyle" Target="style3.xml" /></Relationships>
</file>

<file path=ppt/charts/_rels/chart4.xml.rels><?xml version="1.0" encoding="UTF-8"?><Relationships xmlns="http://schemas.openxmlformats.org/package/2006/relationships"><Relationship Id="rId1" Type="http://schemas.openxmlformats.org/officeDocument/2006/relationships/package" Target="../embeddings/Microsoft_Excel_Worksheet2.xlsx" /><Relationship Id="rId2" Type="http://schemas.microsoft.com/office/2011/relationships/chartColorStyle" Target="colors4.xml" /><Relationship Id="rId3" Type="http://schemas.microsoft.com/office/2011/relationships/chartStyle" Target="style4.xml" /></Relationships>
</file>

<file path=ppt/charts/_rels/chart5.xml.rels><?xml version="1.0" encoding="UTF-8"?><Relationships xmlns="http://schemas.openxmlformats.org/package/2006/relationships"><Relationship Id="rId1" Type="http://schemas.openxmlformats.org/officeDocument/2006/relationships/package" Target="../embeddings/Microsoft_Excel_Worksheet7.xlsx" /><Relationship Id="rId2" Type="http://schemas.microsoft.com/office/2011/relationships/chartColorStyle" Target="colors5.xml" /><Relationship Id="rId3" Type="http://schemas.microsoft.com/office/2011/relationships/chartStyle" Target="style5.xml" /></Relationships>
</file>

<file path=ppt/charts/_rels/chart6.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6.xml" /><Relationship Id="rId3" Type="http://schemas.microsoft.com/office/2011/relationships/chartStyle" Target="style6.xml" /></Relationships>
</file>

<file path=ppt/charts/_rels/chart7.xml.rels><?xml version="1.0" encoding="UTF-8"?><Relationships xmlns="http://schemas.openxmlformats.org/package/2006/relationships"><Relationship Id="rId1" Type="http://schemas.openxmlformats.org/officeDocument/2006/relationships/package" Target="../embeddings/Microsoft_Excel_Worksheet8.xlsx" /><Relationship Id="rId2" Type="http://schemas.microsoft.com/office/2011/relationships/chartColorStyle" Target="colors7.xml" /><Relationship Id="rId3" Type="http://schemas.microsoft.com/office/2011/relationships/chartStyle" Target="style7.xml" /></Relationships>
</file>

<file path=ppt/charts/_rels/chart8.xml.rels><?xml version="1.0" encoding="UTF-8"?><Relationships xmlns="http://schemas.openxmlformats.org/package/2006/relationships"><Relationship Id="rId1" Type="http://schemas.openxmlformats.org/officeDocument/2006/relationships/package" Target="../embeddings/Microsoft_Excel_Worksheet9.xlsx" /><Relationship Id="rId2" Type="http://schemas.microsoft.com/office/2011/relationships/chartColorStyle" Target="colors8.xml" /><Relationship Id="rId3" Type="http://schemas.microsoft.com/office/2011/relationships/chartStyle" Target="style8.xml" /></Relationships>
</file>

<file path=ppt/charts/_rels/chart9.xml.rels><?xml version="1.0" encoding="UTF-8"?><Relationships xmlns="http://schemas.openxmlformats.org/package/2006/relationships"><Relationship Id="rId1" Type="http://schemas.openxmlformats.org/officeDocument/2006/relationships/package" Target="../embeddings/Microsoft_Excel_Worksheet11.xlsx" /><Relationship Id="rId2" Type="http://schemas.microsoft.com/office/2011/relationships/chartColorStyle" Target="colors9.xml" /><Relationship Id="rId3" Type="http://schemas.microsoft.com/office/2011/relationships/chartStyle" Target="style9.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全国</c:v>
                </c:pt>
              </c:strCache>
            </c:strRef>
          </c:tx>
          <c:spPr>
            <a:solidFill>
              <a:srgbClr val="A4D9E3"/>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76.7</c:v>
                </c:pt>
                <c:pt idx="1">
                  <c:v>77.7</c:v>
                </c:pt>
                <c:pt idx="2">
                  <c:v>78.8</c:v>
                </c:pt>
                <c:pt idx="3">
                  <c:v>79.599999999999994</c:v>
                </c:pt>
                <c:pt idx="4">
                  <c:v>80.8</c:v>
                </c:pt>
                <c:pt idx="5">
                  <c:v>81.5</c:v>
                </c:pt>
              </c:numCache>
            </c:numRef>
          </c:val>
        </c:ser>
        <c:ser>
          <c:idx val="1"/>
          <c:order val="1"/>
          <c:tx>
            <c:strRef>
              <c:f>Sheet1!$C$1</c:f>
              <c:strCache>
                <c:ptCount val="1"/>
                <c:pt idx="0">
                  <c:v>高知県</c:v>
                </c:pt>
              </c:strCache>
            </c:strRef>
          </c:tx>
          <c:spPr>
            <a:solidFill>
              <a:srgbClr val="00B0F0"/>
            </a:solidFill>
            <a:ln>
              <a:noFill/>
            </a:ln>
            <a:effectLst/>
          </c:spPr>
          <c:invertIfNegative val="0"/>
          <c:dPt>
            <c:idx val="0"/>
            <c:invertIfNegative val="0"/>
            <c:bubble3D val="0"/>
            <c:spPr>
              <a:solidFill>
                <a:srgbClr val="00B0F0"/>
              </a:solidFill>
              <a:ln>
                <a:noFill/>
              </a:ln>
              <a:effectLst/>
            </c:spPr>
          </c:dPt>
          <c:dPt>
            <c:idx val="1"/>
            <c:invertIfNegative val="0"/>
            <c:bubble3D val="0"/>
            <c:spPr>
              <a:solidFill>
                <a:srgbClr val="00B0F0"/>
              </a:solidFill>
              <a:ln>
                <a:noFill/>
              </a:ln>
              <a:effectLst/>
            </c:spPr>
          </c:dPt>
          <c:dPt>
            <c:idx val="2"/>
            <c:invertIfNegative val="0"/>
            <c:bubble3D val="0"/>
            <c:spPr>
              <a:solidFill>
                <a:srgbClr val="00B0F0"/>
              </a:solidFill>
              <a:ln>
                <a:noFill/>
              </a:ln>
              <a:effectLst/>
            </c:spPr>
          </c:dPt>
          <c:dPt>
            <c:idx val="3"/>
            <c:invertIfNegative val="0"/>
            <c:bubble3D val="0"/>
            <c:spPr>
              <a:solidFill>
                <a:srgbClr val="00B0F0"/>
              </a:solidFill>
              <a:ln>
                <a:noFill/>
              </a:ln>
              <a:effectLst/>
            </c:spPr>
          </c:dPt>
          <c:dPt>
            <c:idx val="4"/>
            <c:invertIfNegative val="0"/>
            <c:bubble3D val="0"/>
            <c:spPr>
              <a:solidFill>
                <a:srgbClr val="00B0F0"/>
              </a:solidFill>
              <a:ln>
                <a:noFill/>
              </a:ln>
              <a:effectLst/>
            </c:spPr>
          </c:dPt>
          <c:dPt>
            <c:idx val="5"/>
            <c:invertIfNegative val="0"/>
            <c:bubble3D val="0"/>
            <c:spPr>
              <a:solidFill>
                <a:srgbClr val="00B0F0"/>
              </a:solidFill>
              <a:ln>
                <a:noFill/>
              </a:ln>
              <a:effectLst/>
            </c:spPr>
          </c:dPt>
          <c:dLbls>
            <c:dLbl>
              <c:idx val="0"/>
              <c:layout>
                <c:manualLayout>
                  <c:x val="-2.8919310794211241e-017"/>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0"/>
                  <c:y val="3.8987982491632933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0"/>
                  <c:y val="3.119038599330631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76.2</c:v>
                </c:pt>
                <c:pt idx="1">
                  <c:v>76.900000000000006</c:v>
                </c:pt>
                <c:pt idx="2">
                  <c:v>77.900000000000006</c:v>
                </c:pt>
                <c:pt idx="3">
                  <c:v>78.900000000000006</c:v>
                </c:pt>
                <c:pt idx="4">
                  <c:v>80.3</c:v>
                </c:pt>
                <c:pt idx="5">
                  <c:v>80.8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506431712458657"/>
          <c:y val="0.81832094083204421"/>
          <c:w val="0.30987136575082685"/>
          <c:h val="9.3103302190019444e-002"/>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0.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EC6E8A"/>
            </a:solidFill>
            <a:ln>
              <a:noFill/>
            </a:ln>
            <a:effectLst/>
          </c:spPr>
          <c:invertIfNegative val="0"/>
          <c:dPt>
            <c:idx val="0"/>
            <c:invertIfNegative val="0"/>
            <c:bubble3D val="0"/>
            <c:spPr>
              <a:solidFill>
                <a:srgbClr val="EC6E8A"/>
              </a:solidFill>
              <a:ln>
                <a:noFill/>
              </a:ln>
              <a:effectLst/>
            </c:spPr>
          </c:dPt>
          <c:dPt>
            <c:idx val="1"/>
            <c:invertIfNegative val="0"/>
            <c:bubble3D val="0"/>
            <c:spPr>
              <a:solidFill>
                <a:srgbClr val="EC6E8A"/>
              </a:solidFill>
              <a:ln>
                <a:noFill/>
              </a:ln>
              <a:effectLst/>
            </c:spPr>
          </c:dPt>
          <c:dPt>
            <c:idx val="2"/>
            <c:invertIfNegative val="0"/>
            <c:bubble3D val="0"/>
            <c:spPr>
              <a:solidFill>
                <a:srgbClr val="EC6E8A"/>
              </a:solidFill>
              <a:ln>
                <a:noFill/>
              </a:ln>
              <a:effectLst/>
            </c:spPr>
          </c:dPt>
          <c:dPt>
            <c:idx val="3"/>
            <c:invertIfNegative val="0"/>
            <c:bubble3D val="0"/>
            <c:spPr>
              <a:solidFill>
                <a:srgbClr val="EC6E8A"/>
              </a:solidFill>
              <a:ln>
                <a:noFill/>
              </a:ln>
              <a:effectLst/>
            </c:spPr>
          </c:dPt>
          <c:dPt>
            <c:idx val="4"/>
            <c:invertIfNegative val="0"/>
            <c:bubble3D val="0"/>
            <c:spPr>
              <a:solidFill>
                <a:srgbClr val="EC6E8A"/>
              </a:solidFill>
              <a:ln>
                <a:noFill/>
              </a:ln>
              <a:effectLst/>
            </c:spPr>
          </c:dPt>
          <c:dLbls>
            <c:dLbl>
              <c:idx val="0"/>
              <c:layout>
                <c:manualLayout>
                  <c:x val="-3.7857533219169137e-017"/>
                  <c:y val="4.5734616783524015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1"/>
              <c:layout>
                <c:manualLayout>
                  <c:x val="-3.7857533219169137e-017"/>
                  <c:y val="3.430096258764300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2"/>
              <c:layout>
                <c:manualLayout>
                  <c:x val="0"/>
                  <c:y val="3.4300962587642959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3"/>
              <c:layout>
                <c:manualLayout>
                  <c:x val="0"/>
                  <c:y val="3.430096258764300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4"/>
              <c:layout>
                <c:manualLayout>
                  <c:x val="-1.5143013287667655e-016"/>
                  <c:y val="4.5734616783524015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=Sheet1!$A$2:$A$6</c:f>
              <c:strCache>
                <c:ptCount val="5"/>
                <c:pt idx="0">
                  <c:v>乳房</c:v>
                </c:pt>
                <c:pt idx="1">
                  <c:v>子宮</c:v>
                </c:pt>
                <c:pt idx="2">
                  <c:v>大腸</c:v>
                </c:pt>
                <c:pt idx="3">
                  <c:v>肺</c:v>
                </c:pt>
                <c:pt idx="4">
                  <c:v>胃</c:v>
                </c:pt>
              </c:strCache>
            </c:strRef>
          </c:cat>
          <c:val>
            <c:numRef>
              <c:f>=Sheet1!$B$2:$B$6</c:f>
              <c:numCache>
                <c:formatCode>General</c:formatCode>
                <c:ptCount val="5"/>
                <c:pt idx="0">
                  <c:v>89</c:v>
                </c:pt>
                <c:pt idx="1">
                  <c:v>40</c:v>
                </c:pt>
                <c:pt idx="2">
                  <c:v>38.4</c:v>
                </c:pt>
                <c:pt idx="3">
                  <c:v>26</c:v>
                </c:pt>
                <c:pt idx="4">
                  <c:v>17.899999999999999</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9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600" b="0"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t" anchorCtr="1"/>
          <a:lstStyle/>
          <a:p>
            <a:pPr marL="0" algn="ctr" defTabSz="457200" rtl="0" eaLnBrk="1" latinLnBrk="0" hangingPunct="1">
              <a:lnSpc>
                <a:spcPct val="100000"/>
              </a:lnSpc>
              <a:spcBef>
                <a:spcPct val="0"/>
              </a:spcBef>
              <a:defRPr kumimoji="0" lang="ja-JP" altLang="en-US" sz="1050" b="0" i="0" u="none" strike="noStrike" kern="1200" spc="0" baseline="0">
                <a:solidFill>
                  <a:schemeClr val="tx1">
                    <a:lumMod val="65000"/>
                    <a:lumOff val="35000"/>
                  </a:schemeClr>
                </a:solidFill>
                <a:latin typeface="+mn-lt"/>
                <a:ea typeface="+mn-ea"/>
                <a:cs typeface="+mn-cs"/>
              </a:defRPr>
            </a:pPr>
            <a:r>
              <a:rPr kumimoji="1" lang="ja-JP" altLang="en-US" sz="1000" b="1" i="0" u="none" strike="noStrike" kern="1200" spc="70" baseline="0" dirty="0">
                <a:solidFill>
                  <a:schemeClr val="tx1"/>
                </a:solidFill>
                <a:latin typeface="ＭＳ Ｐ明朝"/>
                <a:ea typeface="ＭＳ Ｐ明朝"/>
                <a:cs typeface="+mj-cs"/>
              </a:rPr>
              <a:t>高校１年生の朝食の状況</a:t>
            </a:r>
            <a:endParaRPr kumimoji="0" lang="ja-JP" altLang="en-US" sz="1050" b="0" i="0" u="none" strike="noStrike" kern="1200" spc="0" baseline="0">
              <a:solidFill>
                <a:schemeClr val="tx1">
                  <a:lumMod val="65000"/>
                  <a:lumOff val="35000"/>
                </a:schemeClr>
              </a:solidFill>
              <a:latin typeface="+mn-lt"/>
              <a:ea typeface="+mn-ea"/>
              <a:cs typeface="+mn-cs"/>
            </a:endParaRPr>
          </a:p>
        </c:rich>
      </c:tx>
      <c:layout>
        <c:manualLayout>
          <c:xMode val="edge"/>
          <c:yMode val="edge"/>
          <c:x val="0.34598201198146472"/>
          <c:y val="2.2471471388610213e-002"/>
        </c:manualLayout>
      </c:layout>
      <c:overlay val="0"/>
      <c:spPr>
        <a:noFill/>
        <a:ln>
          <a:noFill/>
        </a:ln>
        <a:effectLst/>
      </c:spPr>
    </c:title>
    <c:autoTitleDeleted val="0"/>
    <c:plotArea>
      <c:layout/>
      <c:barChart>
        <c:barDir val="bar"/>
        <c:grouping val="percentStacked"/>
        <c:varyColors val="0"/>
        <c:ser>
          <c:idx val="0"/>
          <c:order val="0"/>
          <c:tx>
            <c:strRef>
              <c:f>=Sheet1!$B$1</c:f>
              <c:strCache>
                <c:ptCount val="1"/>
                <c:pt idx="0">
                  <c:v>毎日食べる</c:v>
                </c:pt>
              </c:strCache>
            </c:strRef>
          </c:tx>
          <c:spPr>
            <a:solidFill>
              <a:srgbClr val="A5D8DB"/>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kumimoji="1" lang="en-US" altLang="ja-JP" sz="9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=Sheet1!$A$2:$A$3</c:f>
              <c:strCache>
                <c:ptCount val="2"/>
                <c:pt idx="0">
                  <c:v>女子</c:v>
                </c:pt>
                <c:pt idx="1">
                  <c:v>男子</c:v>
                </c:pt>
              </c:strCache>
            </c:strRef>
          </c:cat>
          <c:val>
            <c:numRef>
              <c:f>=Sheet1!$B$2:$B$3</c:f>
              <c:numCache>
                <c:formatCode>General</c:formatCode>
                <c:ptCount val="2"/>
                <c:pt idx="0">
                  <c:v>77</c:v>
                </c:pt>
                <c:pt idx="1">
                  <c:v>78</c:v>
                </c:pt>
              </c:numCache>
            </c:numRef>
          </c:val>
        </c:ser>
        <c:ser>
          <c:idx val="1"/>
          <c:order val="1"/>
          <c:tx>
            <c:strRef>
              <c:f>=Sheet1!$C$1</c:f>
              <c:strCache>
                <c:ptCount val="1"/>
                <c:pt idx="0">
                  <c:v>時々欠かす</c:v>
                </c:pt>
              </c:strCache>
            </c:strRef>
          </c:tx>
          <c:spPr>
            <a:solidFill>
              <a:srgbClr val="FCD9A4"/>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kumimoji="1" lang="en-US" altLang="ja-JP" sz="9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=Sheet1!$A$2:$A$3</c:f>
              <c:strCache>
                <c:ptCount val="2"/>
                <c:pt idx="0">
                  <c:v>女子</c:v>
                </c:pt>
                <c:pt idx="1">
                  <c:v>男子</c:v>
                </c:pt>
              </c:strCache>
            </c:strRef>
          </c:cat>
          <c:val>
            <c:numRef>
              <c:f>=Sheet1!$C$2:$C$3</c:f>
              <c:numCache>
                <c:formatCode>General</c:formatCode>
                <c:ptCount val="2"/>
                <c:pt idx="0">
                  <c:v>18</c:v>
                </c:pt>
                <c:pt idx="1">
                  <c:v>16</c:v>
                </c:pt>
              </c:numCache>
            </c:numRef>
          </c:val>
        </c:ser>
        <c:ser>
          <c:idx val="2"/>
          <c:order val="2"/>
          <c:tx>
            <c:strRef>
              <c:f>=Sheet1!$D$1</c:f>
              <c:strCache>
                <c:ptCount val="1"/>
                <c:pt idx="0">
                  <c:v>食べない</c:v>
                </c:pt>
              </c:strCache>
            </c:strRef>
          </c:tx>
          <c:spPr>
            <a:solidFill>
              <a:srgbClr val="B7BCDF"/>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kumimoji="1" lang="en-US" altLang="ja-JP" sz="9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=Sheet1!$A$2:$A$3</c:f>
              <c:strCache>
                <c:ptCount val="2"/>
                <c:pt idx="0">
                  <c:v>女子</c:v>
                </c:pt>
                <c:pt idx="1">
                  <c:v>男子</c:v>
                </c:pt>
              </c:strCache>
            </c:strRef>
          </c:cat>
          <c:val>
            <c:numRef>
              <c:f>=Sheet1!$D$2:$D$3</c:f>
              <c:numCache>
                <c:formatCode>General</c:formatCode>
                <c:ptCount val="2"/>
                <c:pt idx="0">
                  <c:v>5</c:v>
                </c:pt>
                <c:pt idx="1">
                  <c:v>7</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93"/>
        <c:overlap val="100"/>
        <c:axId val="1"/>
        <c:axId val="2"/>
      </c:barChart>
      <c:catAx>
        <c:axId val="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ctr" defTabSz="457200" rtl="0" eaLnBrk="1" latinLnBrk="0" hangingPunct="1">
              <a:lnSpc>
                <a:spcPts val="1200"/>
              </a:lnSpc>
              <a:spcBef>
                <a:spcPct val="0"/>
              </a:spcBef>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b"/>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0.2"/>
      </c:valAx>
      <c:spPr>
        <a:noFill/>
        <a:ln w="3175">
          <a:solidFill>
            <a:schemeClr val="tx1"/>
          </a:solidFill>
        </a:ln>
        <a:effectLst/>
      </c:spPr>
    </c:plotArea>
    <c:legend>
      <c:legendPos val="b"/>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algn="ctr" rtl="0">
              <a:defRPr lang="ja-JP" altLang="en-US" sz="1862" b="0" i="0" u="none" strike="noStrike" kern="1200" spc="0" baseline="0">
                <a:solidFill>
                  <a:schemeClr val="tx1">
                    <a:lumMod val="65000"/>
                    <a:lumOff val="35000"/>
                  </a:schemeClr>
                </a:solidFill>
                <a:latin typeface="+mn-lt"/>
                <a:ea typeface="+mn-ea"/>
                <a:cs typeface="+mn-cs"/>
              </a:defRPr>
            </a:pPr>
            <a:r>
              <a:rPr kumimoji="1" lang="ja-JP" altLang="en-US" sz="900" b="1" i="0" u="none" strike="noStrike" kern="1200" spc="70" baseline="0" dirty="0">
                <a:solidFill>
                  <a:schemeClr val="tx1"/>
                </a:solidFill>
                <a:latin typeface="ＭＳ Ｐ明朝"/>
                <a:ea typeface="ＭＳ Ｐ明朝"/>
                <a:cs typeface="+mj-cs"/>
              </a:rPr>
              <a:t>ほとんど毎日朝食を食べる県民の割合</a:t>
            </a:r>
            <a:endParaRPr lang="ja-JP" altLang="en-US" sz="1862" b="0" i="0" u="none" strike="noStrike" kern="1200" spc="0" baseline="0">
              <a:solidFill>
                <a:schemeClr val="tx1">
                  <a:lumMod val="65000"/>
                  <a:lumOff val="35000"/>
                </a:schemeClr>
              </a:solidFill>
              <a:latin typeface="+mn-lt"/>
              <a:ea typeface="+mn-ea"/>
              <a:cs typeface="+mn-cs"/>
            </a:endParaRPr>
          </a:p>
        </c:rich>
      </c:tx>
      <c:layout/>
      <c:overlay val="0"/>
      <c:spPr>
        <a:noFill/>
        <a:ln>
          <a:noFill/>
        </a:ln>
        <a:effectLst/>
      </c:spPr>
    </c:title>
    <c:autoTitleDeleted val="0"/>
    <c:plotArea>
      <c:layout/>
      <c:barChart>
        <c:barDir val="col"/>
        <c:grouping val="clustered"/>
        <c:varyColors val="0"/>
        <c:ser>
          <c:idx val="0"/>
          <c:order val="0"/>
          <c:tx>
            <c:strRef>
              <c:f>=Sheet1!$A$2</c:f>
              <c:strCache>
                <c:ptCount val="1"/>
                <c:pt idx="0">
                  <c:v>男性</c:v>
                </c:pt>
              </c:strCache>
            </c:strRef>
          </c:tx>
          <c:spPr>
            <a:solidFill>
              <a:srgbClr val="7CCAD5"/>
            </a:solidFill>
            <a:ln>
              <a:noFill/>
            </a:ln>
            <a:effectLst/>
          </c:spPr>
          <c:invertIfNegative val="0"/>
          <c:dPt>
            <c:idx val="0"/>
            <c:invertIfNegative val="0"/>
            <c:bubble3D val="0"/>
            <c:spPr>
              <a:solidFill>
                <a:srgbClr val="7CCAD5"/>
              </a:solidFill>
              <a:ln>
                <a:noFill/>
              </a:ln>
              <a:effectLst/>
            </c:spPr>
          </c:dPt>
          <c:dPt>
            <c:idx val="1"/>
            <c:invertIfNegative val="0"/>
            <c:bubble3D val="0"/>
            <c:spPr>
              <a:solidFill>
                <a:srgbClr val="7CCAD5"/>
              </a:solidFill>
              <a:ln>
                <a:noFill/>
              </a:ln>
              <a:effectLst/>
            </c:spPr>
          </c:dPt>
          <c:dPt>
            <c:idx val="2"/>
            <c:invertIfNegative val="0"/>
            <c:bubble3D val="0"/>
            <c:spPr>
              <a:solidFill>
                <a:srgbClr val="7CCAD5"/>
              </a:solidFill>
              <a:ln>
                <a:noFill/>
              </a:ln>
              <a:effectLst/>
            </c:spPr>
          </c:dPt>
          <c:dPt>
            <c:idx val="3"/>
            <c:invertIfNegative val="0"/>
            <c:bubble3D val="0"/>
            <c:spPr>
              <a:solidFill>
                <a:srgbClr val="7CCAD5"/>
              </a:solidFill>
              <a:ln>
                <a:noFill/>
              </a:ln>
              <a:effectLst/>
            </c:spPr>
          </c:dPt>
          <c:dPt>
            <c:idx val="4"/>
            <c:invertIfNegative val="0"/>
            <c:bubble3D val="0"/>
            <c:spPr>
              <a:solidFill>
                <a:srgbClr val="7CCAD5"/>
              </a:solidFill>
              <a:ln>
                <a:noFill/>
              </a:ln>
              <a:effectLst/>
            </c:spPr>
          </c:dPt>
          <c:dPt>
            <c:idx val="5"/>
            <c:invertIfNegative val="0"/>
            <c:bubble3D val="0"/>
            <c:spPr>
              <a:solidFill>
                <a:srgbClr val="7CCAD5"/>
              </a:solidFill>
              <a:ln>
                <a:noFill/>
              </a:ln>
              <a:effectLst/>
            </c:spPr>
          </c:dPt>
          <c:dLbls>
            <c:dLbl>
              <c:idx val="0"/>
              <c:layout>
                <c:manualLayout>
                  <c:x val="0"/>
                  <c:y val="1.7294362764011358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0"/>
                  <c:y val="1.152957517600758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0"/>
                  <c:y val="1.7294362764011331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4.1796787966211085e-003"/>
                  <c:y val="2.3059150352015178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0"/>
                  <c:y val="5.7647875880037685e-003"/>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2.882393794001894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=Sheet1!$B$1:$G$1</c:f>
              <c:strCache>
                <c:ptCount val="6"/>
                <c:pt idx="0">
                  <c:v>総数</c:v>
                </c:pt>
                <c:pt idx="1">
                  <c:v>20歳代</c:v>
                </c:pt>
                <c:pt idx="2">
                  <c:v>30歳代</c:v>
                </c:pt>
                <c:pt idx="3">
                  <c:v>40歳代</c:v>
                </c:pt>
                <c:pt idx="4">
                  <c:v>50歳代</c:v>
                </c:pt>
                <c:pt idx="5">
                  <c:v>60歳代</c:v>
                </c:pt>
              </c:strCache>
            </c:strRef>
          </c:cat>
          <c:val>
            <c:numRef>
              <c:f>=Sheet1!$B$2:$G$2</c:f>
              <c:numCache>
                <c:formatCode>General</c:formatCode>
                <c:ptCount val="6"/>
                <c:pt idx="0">
                  <c:v>81.8</c:v>
                </c:pt>
                <c:pt idx="1">
                  <c:v>65</c:v>
                </c:pt>
                <c:pt idx="2">
                  <c:v>68.8</c:v>
                </c:pt>
                <c:pt idx="3">
                  <c:v>63.8</c:v>
                </c:pt>
                <c:pt idx="4">
                  <c:v>79.3</c:v>
                </c:pt>
                <c:pt idx="5">
                  <c:v>86.1</c:v>
                </c:pt>
              </c:numCache>
            </c:numRef>
          </c:val>
        </c:ser>
        <c:ser>
          <c:idx val="1"/>
          <c:order val="1"/>
          <c:tx>
            <c:strRef>
              <c:f>=Sheet1!$A$3</c:f>
              <c:strCache>
                <c:ptCount val="1"/>
                <c:pt idx="0">
                  <c:v>女性</c:v>
                </c:pt>
              </c:strCache>
            </c:strRef>
          </c:tx>
          <c:spPr>
            <a:solidFill>
              <a:srgbClr val="EC6E8A"/>
            </a:solidFill>
            <a:ln>
              <a:noFill/>
            </a:ln>
            <a:effectLst/>
          </c:spPr>
          <c:invertIfNegative val="0"/>
          <c:dPt>
            <c:idx val="0"/>
            <c:invertIfNegative val="0"/>
            <c:bubble3D val="0"/>
            <c:spPr>
              <a:solidFill>
                <a:srgbClr val="EC6E8A"/>
              </a:solidFill>
              <a:ln>
                <a:noFill/>
              </a:ln>
              <a:effectLst/>
            </c:spPr>
          </c:dPt>
          <c:dPt>
            <c:idx val="1"/>
            <c:invertIfNegative val="0"/>
            <c:bubble3D val="0"/>
            <c:spPr>
              <a:solidFill>
                <a:srgbClr val="EC6E8A"/>
              </a:solidFill>
              <a:ln>
                <a:noFill/>
              </a:ln>
              <a:effectLst/>
            </c:spPr>
          </c:dPt>
          <c:dPt>
            <c:idx val="2"/>
            <c:invertIfNegative val="0"/>
            <c:bubble3D val="0"/>
            <c:spPr>
              <a:solidFill>
                <a:srgbClr val="EC6E8A"/>
              </a:solidFill>
              <a:ln>
                <a:noFill/>
              </a:ln>
              <a:effectLst/>
            </c:spPr>
          </c:dPt>
          <c:dPt>
            <c:idx val="3"/>
            <c:invertIfNegative val="0"/>
            <c:bubble3D val="0"/>
            <c:spPr>
              <a:solidFill>
                <a:srgbClr val="EC6E8A"/>
              </a:solidFill>
              <a:ln>
                <a:noFill/>
              </a:ln>
              <a:effectLst/>
            </c:spPr>
          </c:dPt>
          <c:dPt>
            <c:idx val="4"/>
            <c:invertIfNegative val="0"/>
            <c:bubble3D val="0"/>
            <c:spPr>
              <a:solidFill>
                <a:srgbClr val="EC6E8A"/>
              </a:solidFill>
              <a:ln>
                <a:noFill/>
              </a:ln>
              <a:effectLst/>
            </c:spPr>
          </c:dPt>
          <c:dPt>
            <c:idx val="5"/>
            <c:invertIfNegative val="0"/>
            <c:bubble3D val="0"/>
            <c:spPr>
              <a:solidFill>
                <a:srgbClr val="EC6E8A"/>
              </a:solidFill>
              <a:ln>
                <a:noFill/>
              </a:ln>
              <a:effectLst/>
            </c:spPr>
          </c:dPt>
          <c:dLbls>
            <c:dLbl>
              <c:idx val="0"/>
              <c:layout>
                <c:manualLayout>
                  <c:x val="0"/>
                  <c:y val="1.7294362764011386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3.8313279704083614e-017"/>
                  <c:y val="1.152957517600758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0"/>
                  <c:y val="1.7294362764011386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7.6626559408167228e-017"/>
                  <c:y val="5.7647875880037416e-003"/>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1.5325311881633446e-016"/>
                  <c:y val="1.152957517600758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2.3059150352015178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=Sheet1!$B$1:$G$1</c:f>
              <c:strCache>
                <c:ptCount val="6"/>
                <c:pt idx="0">
                  <c:v>総数</c:v>
                </c:pt>
                <c:pt idx="1">
                  <c:v>20歳代</c:v>
                </c:pt>
                <c:pt idx="2">
                  <c:v>30歳代</c:v>
                </c:pt>
                <c:pt idx="3">
                  <c:v>40歳代</c:v>
                </c:pt>
                <c:pt idx="4">
                  <c:v>50歳代</c:v>
                </c:pt>
                <c:pt idx="5">
                  <c:v>60歳代</c:v>
                </c:pt>
              </c:strCache>
            </c:strRef>
          </c:cat>
          <c:val>
            <c:numRef>
              <c:f>=Sheet1!$B$3:$G$3</c:f>
              <c:numCache>
                <c:formatCode>General</c:formatCode>
                <c:ptCount val="6"/>
                <c:pt idx="0">
                  <c:v>87.3</c:v>
                </c:pt>
                <c:pt idx="1">
                  <c:v>47.4</c:v>
                </c:pt>
                <c:pt idx="2">
                  <c:v>71.099999999999994</c:v>
                </c:pt>
                <c:pt idx="3">
                  <c:v>73.5</c:v>
                </c:pt>
                <c:pt idx="4">
                  <c:v>87</c:v>
                </c:pt>
                <c:pt idx="5">
                  <c:v>91.1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crossAx val="1"/>
        <c:crosses val="autoZero"/>
        <c:crossBetween val="between"/>
      </c:valAx>
      <c:spPr>
        <a:noFill/>
        <a:ln w="3175">
          <a:solidFill>
            <a:schemeClr val="tx1"/>
          </a:solidFill>
        </a:ln>
        <a:effectLst/>
      </c:spPr>
    </c:plotArea>
    <c:legend>
      <c:legendPos val="b"/>
      <c:layout>
        <c:manualLayout>
          <c:xMode val="edge"/>
          <c:yMode val="edge"/>
          <c:x val="0.39793207923222923"/>
          <c:y val="0.87357820819507681"/>
          <c:w val="0.20413551242697492"/>
          <c:h val="7.4538703512889062e-002"/>
        </c:manualLayout>
      </c:layout>
      <c:overlay val="0"/>
      <c:spPr>
        <a:noFill/>
        <a:ln>
          <a:noFill/>
        </a:ln>
        <a:effectLst/>
      </c:spPr>
      <c:txPr>
        <a:bodyPr rot="0" spcFirstLastPara="1" vertOverflow="ellipsis" horzOverflow="overflow" wrap="square" anchor="ctr" anchorCtr="1"/>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1"/>
            <c:invertIfNegative val="0"/>
            <c:bubble3D val="0"/>
            <c:spPr>
              <a:solidFill>
                <a:srgbClr val="B7BCDF"/>
              </a:solidFill>
              <a:ln>
                <a:noFill/>
              </a:ln>
              <a:effectLst/>
            </c:spPr>
          </c:dPt>
          <c:dPt>
            <c:idx val="2"/>
            <c:invertIfNegative val="0"/>
            <c:bubble3D val="0"/>
            <c:spPr>
              <a:solidFill>
                <a:srgbClr val="FFF100"/>
              </a:solidFill>
              <a:ln>
                <a:noFill/>
              </a:ln>
              <a:effectLst/>
            </c:spPr>
          </c:dPt>
          <c:dPt>
            <c:idx val="3"/>
            <c:invertIfNegative val="0"/>
            <c:bubble3D val="0"/>
            <c:spPr>
              <a:solidFill>
                <a:srgbClr val="C9CACA"/>
              </a:solidFill>
              <a:ln>
                <a:noFill/>
              </a:ln>
              <a:effectLst/>
            </c:spPr>
          </c:dPt>
          <c:dPt>
            <c:idx val="4"/>
            <c:invertIfNegative val="0"/>
            <c:bubble3D val="0"/>
            <c:spPr>
              <a:solidFill>
                <a:srgbClr val="FCD9A4"/>
              </a:solidFill>
              <a:ln>
                <a:noFill/>
              </a:ln>
              <a:effectLst/>
            </c:spPr>
          </c:dPt>
          <c:dPt>
            <c:idx val="5"/>
            <c:invertIfNegative val="0"/>
            <c:bubble3D val="0"/>
            <c:spPr>
              <a:solidFill>
                <a:srgbClr val="C3DD93"/>
              </a:solidFill>
              <a:ln>
                <a:noFill/>
              </a:ln>
              <a:effectLst/>
            </c:spPr>
          </c:dPt>
          <c:dLbls>
            <c:dLbl>
              <c:idx val="1"/>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2"/>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3"/>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4"/>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5"/>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使用しない</c:v>
                </c:pt>
                <c:pt idx="1">
                  <c:v>３時間以上</c:v>
                </c:pt>
                <c:pt idx="2">
                  <c:v>２時間以上３時間未満</c:v>
                </c:pt>
                <c:pt idx="3">
                  <c:v>１時間以上２時間未満</c:v>
                </c:pt>
                <c:pt idx="4">
                  <c:v>30分以上１時間未満</c:v>
                </c:pt>
                <c:pt idx="5">
                  <c:v>30分未満</c:v>
                </c:pt>
              </c:strCache>
            </c:strRef>
          </c:cat>
          <c:val>
            <c:numRef>
              <c:f>Sheet1!$B$2:$B$7</c:f>
              <c:numCache>
                <c:formatCode>General</c:formatCode>
                <c:ptCount val="6"/>
                <c:pt idx="0">
                  <c:v>0.4</c:v>
                </c:pt>
                <c:pt idx="1">
                  <c:v>30.2</c:v>
                </c:pt>
                <c:pt idx="2">
                  <c:v>26.6</c:v>
                </c:pt>
                <c:pt idx="3">
                  <c:v>27.8</c:v>
                </c:pt>
                <c:pt idx="4">
                  <c:v>11.5</c:v>
                </c:pt>
                <c:pt idx="5">
                  <c:v>3.4</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219"/>
        <c:overlap val="0"/>
        <c:axId val="1"/>
        <c:axId val="2"/>
      </c:barChart>
      <c:catAx>
        <c:axId val="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t"/>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marL="0" algn="l" defTabSz="457200" rtl="0" eaLnBrk="1" latinLnBrk="0" hangingPunct="1">
              <a:lnSpc>
                <a:spcPct val="90000"/>
              </a:lnSpc>
              <a:spcBef>
                <a:spcPct val="0"/>
              </a:spcBef>
              <a:defRPr lang="ja-JP" altLang="en-US" sz="700" b="0" i="0" u="none" strike="noStrike" kern="1200" spc="0" baseline="0">
                <a:solidFill>
                  <a:schemeClr val="tx1"/>
                </a:solidFill>
                <a:latin typeface="+mn-lt"/>
                <a:ea typeface="+mn-ea"/>
                <a:cs typeface="+mn-cs"/>
              </a:defRPr>
            </a:pPr>
            <a:r>
              <a:rPr kumimoji="1" lang="ja-JP" altLang="en-US" sz="1000" b="1" i="0" u="none" strike="noStrike" kern="1200" spc="70" baseline="0" dirty="0">
                <a:solidFill>
                  <a:schemeClr val="tx1"/>
                </a:solidFill>
                <a:latin typeface="ＭＳ Ｐ明朝"/>
                <a:ea typeface="ＭＳ Ｐ明朝"/>
                <a:cs typeface="+mn-cs"/>
              </a:rPr>
              <a:t>年代別喫煙率</a:t>
            </a:r>
            <a:endParaRPr lang="ja-JP" altLang="en-US" sz="700" b="0" i="0" u="none" strike="noStrike" kern="1200" spc="0" baseline="0">
              <a:solidFill>
                <a:schemeClr val="tx1"/>
              </a:solidFill>
              <a:latin typeface="+mn-lt"/>
              <a:ea typeface="+mn-ea"/>
              <a:cs typeface="+mn-cs"/>
            </a:endParaRPr>
          </a:p>
        </c:rich>
      </c:tx>
      <c:layout>
        <c:manualLayout>
          <c:xMode val="edge"/>
          <c:yMode val="edge"/>
          <c:x val="2.1235115607502634e-002"/>
          <c:y val="3.9571793131466464e-002"/>
        </c:manualLayout>
      </c:layout>
      <c:overlay val="0"/>
      <c:spPr>
        <a:noFill/>
        <a:ln>
          <a:noFill/>
        </a:ln>
        <a:effectLst/>
      </c:spPr>
    </c:title>
    <c:autoTitleDeleted val="0"/>
    <c:plotArea>
      <c:layout/>
      <c:barChart>
        <c:barDir val="col"/>
        <c:grouping val="clustered"/>
        <c:varyColors val="0"/>
        <c:ser>
          <c:idx val="0"/>
          <c:order val="0"/>
          <c:tx>
            <c:strRef>
              <c:f>Sheet1!$A$2</c:f>
              <c:strCache>
                <c:ptCount val="1"/>
                <c:pt idx="0">
                  <c:v>男性</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Sheet1!$B$2:$F$2</c:f>
              <c:numCache>
                <c:formatCode>General</c:formatCode>
                <c:ptCount val="5"/>
                <c:pt idx="0">
                  <c:v>29</c:v>
                </c:pt>
                <c:pt idx="1">
                  <c:v>41.4</c:v>
                </c:pt>
                <c:pt idx="2">
                  <c:v>27.6</c:v>
                </c:pt>
                <c:pt idx="3">
                  <c:v>33.299999999999997</c:v>
                </c:pt>
                <c:pt idx="4">
                  <c:v>15.3</c:v>
                </c:pt>
              </c:numCache>
            </c:numRef>
          </c:val>
        </c:ser>
        <c:ser>
          <c:idx val="1"/>
          <c:order val="1"/>
          <c:tx>
            <c:strRef>
              <c:f>Sheet1!$A$3</c:f>
              <c:strCache>
                <c:ptCount val="1"/>
                <c:pt idx="0">
                  <c:v>女性</c:v>
                </c:pt>
              </c:strCache>
            </c:strRef>
          </c:tx>
          <c:spPr>
            <a:solidFill>
              <a:srgbClr val="F5B7C1"/>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Sheet1!$B$3:$F$3</c:f>
              <c:numCache>
                <c:formatCode>General</c:formatCode>
                <c:ptCount val="5"/>
                <c:pt idx="0">
                  <c:v>7</c:v>
                </c:pt>
                <c:pt idx="1">
                  <c:v>13.2</c:v>
                </c:pt>
                <c:pt idx="2">
                  <c:v>7.2</c:v>
                </c:pt>
                <c:pt idx="3">
                  <c:v>7.8</c:v>
                </c:pt>
                <c:pt idx="4">
                  <c:v>3.1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78"/>
        <c:overlap val="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a:noFill/>
        </a:ln>
        <a:effectLst/>
      </c:spPr>
    </c:plotArea>
    <c:legend>
      <c:legendPos val="b"/>
      <c:layout>
        <c:manualLayout>
          <c:xMode val="edge"/>
          <c:yMode val="edge"/>
          <c:x val="4.5958304489640854e-002"/>
          <c:y val="0.83813878139320397"/>
          <c:w val="0.24397310165775254"/>
          <c:h val="9.5071800093292469e-002"/>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542658174563349e-002"/>
          <c:y val="8.2802340131550897e-002"/>
          <c:w val="0.84476322338379939"/>
          <c:h val="0.70766510942096039"/>
        </c:manualLayout>
      </c:layout>
      <c:barChart>
        <c:barDir val="col"/>
        <c:grouping val="clustered"/>
        <c:varyColors val="0"/>
        <c:ser>
          <c:idx val="0"/>
          <c:order val="0"/>
          <c:tx>
            <c:strRef>
              <c:f>=Sheet1!$A$2</c:f>
              <c:strCache>
                <c:ptCount val="1"/>
                <c:pt idx="0">
                  <c:v>大麻取締法違反検挙者数</c:v>
                </c:pt>
              </c:strCache>
            </c:strRef>
          </c:tx>
          <c:spPr>
            <a:solidFill>
              <a:srgbClr val="796BAF"/>
            </a:solidFill>
            <a:ln>
              <a:noFill/>
            </a:ln>
            <a:effectLst/>
          </c:spPr>
          <c:invertIfNegative val="0"/>
          <c:dLbls>
            <c:numFmt formatCode="#,##0_);[Red]\(#,##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=Sheet1!$B$1:$I$1</c:f>
              <c:strCache>
                <c:ptCount val="8"/>
                <c:pt idx="0">
                  <c:v>2016年</c:v>
                </c:pt>
                <c:pt idx="1">
                  <c:v>2017年</c:v>
                </c:pt>
                <c:pt idx="2">
                  <c:v>2018年</c:v>
                </c:pt>
                <c:pt idx="3">
                  <c:v>2019年</c:v>
                </c:pt>
                <c:pt idx="4">
                  <c:v>2020年</c:v>
                </c:pt>
                <c:pt idx="5">
                  <c:v>2021年</c:v>
                </c:pt>
                <c:pt idx="6">
                  <c:v>2022年</c:v>
                </c:pt>
                <c:pt idx="7">
                  <c:v>2023年</c:v>
                </c:pt>
              </c:strCache>
            </c:strRef>
          </c:cat>
          <c:val>
            <c:numRef>
              <c:f>=Sheet1!$B$2:$I$2</c:f>
              <c:numCache>
                <c:formatCode>#,##0;[Red]\-#,##0</c:formatCode>
                <c:ptCount val="8"/>
                <c:pt idx="0">
                  <c:v>2722</c:v>
                </c:pt>
                <c:pt idx="1">
                  <c:v>3218</c:v>
                </c:pt>
                <c:pt idx="2">
                  <c:v>3762</c:v>
                </c:pt>
                <c:pt idx="3">
                  <c:v>4570</c:v>
                </c:pt>
                <c:pt idx="4">
                  <c:v>5260</c:v>
                </c:pt>
                <c:pt idx="5">
                  <c:v>5783</c:v>
                </c:pt>
                <c:pt idx="6">
                  <c:v>5546</c:v>
                </c:pt>
                <c:pt idx="7" formatCode="#,##0">
                  <c:v>6703</c:v>
                </c:pt>
              </c:numCache>
            </c:numRef>
          </c:val>
        </c:ser>
        <c:ser>
          <c:idx val="1"/>
          <c:order val="1"/>
          <c:tx>
            <c:strRef>
              <c:f>=Sheet1!$A$3</c:f>
              <c:strCache>
                <c:ptCount val="1"/>
                <c:pt idx="0">
                  <c:v>うち30歳未満検挙者数</c:v>
                </c:pt>
              </c:strCache>
            </c:strRef>
          </c:tx>
          <c:spPr>
            <a:solidFill>
              <a:srgbClr val="F08300"/>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=Sheet1!$B$1:$I$1</c:f>
              <c:strCache>
                <c:ptCount val="8"/>
                <c:pt idx="0">
                  <c:v>2016年</c:v>
                </c:pt>
                <c:pt idx="1">
                  <c:v>2017年</c:v>
                </c:pt>
                <c:pt idx="2">
                  <c:v>2018年</c:v>
                </c:pt>
                <c:pt idx="3">
                  <c:v>2019年</c:v>
                </c:pt>
                <c:pt idx="4">
                  <c:v>2020年</c:v>
                </c:pt>
                <c:pt idx="5">
                  <c:v>2021年</c:v>
                </c:pt>
                <c:pt idx="6">
                  <c:v>2022年</c:v>
                </c:pt>
                <c:pt idx="7">
                  <c:v>2023年</c:v>
                </c:pt>
              </c:strCache>
            </c:strRef>
          </c:cat>
          <c:val>
            <c:numRef>
              <c:f>=Sheet1!$B$3:$I$3</c:f>
              <c:numCache>
                <c:formatCode>#,##0;[Red]\-#,##0</c:formatCode>
                <c:ptCount val="8"/>
                <c:pt idx="0">
                  <c:v>1237</c:v>
                </c:pt>
                <c:pt idx="1">
                  <c:v>1519</c:v>
                </c:pt>
                <c:pt idx="2">
                  <c:v>2007</c:v>
                </c:pt>
                <c:pt idx="3">
                  <c:v>2622</c:v>
                </c:pt>
                <c:pt idx="4">
                  <c:v>3511</c:v>
                </c:pt>
                <c:pt idx="5">
                  <c:v>3934</c:v>
                </c:pt>
                <c:pt idx="6">
                  <c:v>3840</c:v>
                </c:pt>
                <c:pt idx="7" formatCode="#,##0">
                  <c:v>4887</c:v>
                </c:pt>
              </c:numCache>
            </c:numRef>
          </c:val>
        </c:ser>
        <c:ser>
          <c:idx val="2"/>
          <c:order val="2"/>
          <c:tx>
            <c:strRef>
              <c:f>=Sheet1!$A$4</c:f>
              <c:strCache>
                <c:ptCount val="1"/>
                <c:pt idx="0">
                  <c:v>うち20歳未満検挙者数</c:v>
                </c:pt>
              </c:strCache>
            </c:strRef>
          </c:tx>
          <c:spPr>
            <a:solidFill>
              <a:srgbClr val="FFF100"/>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=Sheet1!$B$1:$I$1</c:f>
              <c:strCache>
                <c:ptCount val="8"/>
                <c:pt idx="0">
                  <c:v>2016年</c:v>
                </c:pt>
                <c:pt idx="1">
                  <c:v>2017年</c:v>
                </c:pt>
                <c:pt idx="2">
                  <c:v>2018年</c:v>
                </c:pt>
                <c:pt idx="3">
                  <c:v>2019年</c:v>
                </c:pt>
                <c:pt idx="4">
                  <c:v>2020年</c:v>
                </c:pt>
                <c:pt idx="5">
                  <c:v>2021年</c:v>
                </c:pt>
                <c:pt idx="6">
                  <c:v>2022年</c:v>
                </c:pt>
                <c:pt idx="7">
                  <c:v>2023年</c:v>
                </c:pt>
              </c:strCache>
            </c:strRef>
          </c:cat>
          <c:val>
            <c:numRef>
              <c:f>=Sheet1!$B$4:$I$4</c:f>
              <c:numCache>
                <c:formatCode>#,##0;[Red]\-#,##0</c:formatCode>
                <c:ptCount val="8"/>
                <c:pt idx="0">
                  <c:v>211</c:v>
                </c:pt>
                <c:pt idx="1">
                  <c:v>301</c:v>
                </c:pt>
                <c:pt idx="2">
                  <c:v>434</c:v>
                </c:pt>
                <c:pt idx="3">
                  <c:v>615</c:v>
                </c:pt>
                <c:pt idx="4">
                  <c:v>899</c:v>
                </c:pt>
                <c:pt idx="5">
                  <c:v>1000</c:v>
                </c:pt>
                <c:pt idx="6">
                  <c:v>917</c:v>
                </c:pt>
                <c:pt idx="7" formatCode="#,##0">
                  <c:v>1246</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0"/>
        <c:overlap val="41"/>
        <c:axId val="1"/>
        <c:axId val="2"/>
      </c:barChart>
      <c:catAx>
        <c:axId val="1"/>
        <c:scaling>
          <c:orientation val="minMax"/>
        </c:scaling>
        <c:delete val="0"/>
        <c:axPos val="b"/>
        <c:numFmt formatCode="#,##0;[Red]\-#,##0"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cap="none" spc="20" normalizeH="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7000"/>
        </c:scaling>
        <c:delete val="0"/>
        <c:axPos val="l"/>
        <c:majorGridlines>
          <c:spPr>
            <a:noFill/>
            <a:ln w="3175" cap="flat" cmpd="sng" algn="ctr">
              <a:solidFill>
                <a:schemeClr val="bg2">
                  <a:lumMod val="7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spc="20" baseline="0">
                <a:solidFill>
                  <a:schemeClr val="tx1"/>
                </a:solidFill>
                <a:latin typeface="ＭＳ Ｐゴシック"/>
                <a:ea typeface="ＭＳ Ｐゴシック"/>
                <a:cs typeface="M+ 1c bold"/>
              </a:defRPr>
            </a:pPr>
            <a:endParaRPr lang="ja-JP" altLang="en-US"/>
          </a:p>
        </c:txPr>
        <c:crossAx val="1"/>
        <c:crosses val="autoZero"/>
        <c:crossBetween val="between"/>
        <c:minorUnit val="200"/>
      </c:valAx>
      <c:spPr>
        <a:noFill/>
        <a:ln w="3175">
          <a:noFill/>
        </a:ln>
        <a:effectLst/>
      </c:spPr>
    </c:plotArea>
    <c:legend>
      <c:legendPos val="b"/>
      <c:layout>
        <c:manualLayout>
          <c:xMode val="edge"/>
          <c:yMode val="edge"/>
          <c:x val="2.914798206278027e-002"/>
          <c:y val="0.86842105263157898"/>
          <c:w val="0.95067264573991028"/>
          <c:h val="0.10818713450292397"/>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solidFill>
            <a:schemeClr val="tx1"/>
          </a:solidFill>
        </a:defRPr>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全国</c:v>
                </c:pt>
              </c:strCache>
            </c:strRef>
          </c:tx>
          <c:spPr>
            <a:solidFill>
              <a:srgbClr val="FFCCFF"/>
            </a:solidFill>
            <a:ln>
              <a:noFill/>
            </a:ln>
            <a:effectLst/>
          </c:spPr>
          <c:invertIfNegative val="0"/>
          <c:dPt>
            <c:idx val="0"/>
            <c:invertIfNegative val="0"/>
            <c:bubble3D val="0"/>
            <c:spPr>
              <a:solidFill>
                <a:srgbClr val="FFCCFF"/>
              </a:solidFill>
              <a:ln>
                <a:noFill/>
              </a:ln>
              <a:effectLst/>
            </c:spPr>
          </c:dPt>
          <c:dPt>
            <c:idx val="2"/>
            <c:invertIfNegative val="0"/>
            <c:bubble3D val="0"/>
            <c:spPr>
              <a:solidFill>
                <a:srgbClr val="FFCCFF"/>
              </a:solidFill>
              <a:ln>
                <a:noFill/>
              </a:ln>
              <a:effectLst/>
            </c:spPr>
          </c:dPt>
          <c:dPt>
            <c:idx val="4"/>
            <c:invertIfNegative val="0"/>
            <c:bubble3D val="0"/>
            <c:spPr>
              <a:solidFill>
                <a:srgbClr val="FFCCFF"/>
              </a:solidFill>
              <a:ln>
                <a:noFill/>
              </a:ln>
              <a:effectLst/>
            </c:spPr>
          </c:dPt>
          <c:dPt>
            <c:idx val="5"/>
            <c:invertIfNegative val="0"/>
            <c:bubble3D val="0"/>
            <c:spPr>
              <a:solidFill>
                <a:srgbClr val="FFCCFF"/>
              </a:solidFill>
              <a:ln>
                <a:noFill/>
              </a:ln>
              <a:effectLst/>
            </c:spPr>
          </c:dPt>
          <c:dLbls>
            <c:dLbl>
              <c:idx val="0"/>
              <c:layout>
                <c:manualLayout>
                  <c:x val="0"/>
                  <c:y val="-7.797596498326587e-003"/>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2"/>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4"/>
              <c:layout>
                <c:manualLayout>
                  <c:x val="0"/>
                  <c:y val="1.5595192996653174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5"/>
              <c:layout>
                <c:manualLayout>
                  <c:x val="-2.5238962797868202e-002"/>
                  <c:y val="3.119038599330633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83.2</c:v>
                </c:pt>
                <c:pt idx="1">
                  <c:v>84.6</c:v>
                </c:pt>
                <c:pt idx="2">
                  <c:v>85.8</c:v>
                </c:pt>
                <c:pt idx="3">
                  <c:v>86.4</c:v>
                </c:pt>
                <c:pt idx="4">
                  <c:v>87</c:v>
                </c:pt>
                <c:pt idx="5">
                  <c:v>87.6</c:v>
                </c:pt>
              </c:numCache>
            </c:numRef>
          </c:val>
        </c:ser>
        <c:ser>
          <c:idx val="1"/>
          <c:order val="1"/>
          <c:tx>
            <c:strRef>
              <c:f>Sheet1!$C$1</c:f>
              <c:strCache>
                <c:ptCount val="1"/>
                <c:pt idx="0">
                  <c:v>高知県</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schemeClr>
              </a:solidFill>
              <a:ln>
                <a:noFill/>
              </a:ln>
              <a:effectLst/>
            </c:spPr>
          </c:dPt>
          <c:dPt>
            <c:idx val="1"/>
            <c:invertIfNegative val="0"/>
            <c:bubble3D val="0"/>
            <c:spPr>
              <a:solidFill>
                <a:schemeClr val="accent5">
                  <a:lumMod val="60000"/>
                  <a:lumOff val="40000"/>
                </a:schemeClr>
              </a:solidFill>
              <a:ln>
                <a:noFill/>
              </a:ln>
              <a:effectLst/>
            </c:spPr>
          </c:dPt>
          <c:dPt>
            <c:idx val="2"/>
            <c:invertIfNegative val="0"/>
            <c:bubble3D val="0"/>
            <c:spPr>
              <a:solidFill>
                <a:schemeClr val="accent5">
                  <a:lumMod val="60000"/>
                  <a:lumOff val="40000"/>
                </a:schemeClr>
              </a:solidFill>
              <a:ln>
                <a:noFill/>
              </a:ln>
              <a:effectLst/>
            </c:spPr>
          </c:dPt>
          <c:dPt>
            <c:idx val="3"/>
            <c:invertIfNegative val="0"/>
            <c:bubble3D val="0"/>
            <c:spPr>
              <a:solidFill>
                <a:schemeClr val="accent5">
                  <a:lumMod val="60000"/>
                  <a:lumOff val="40000"/>
                </a:schemeClr>
              </a:solidFill>
              <a:ln>
                <a:noFill/>
              </a:ln>
              <a:effectLst/>
            </c:spPr>
          </c:dPt>
          <c:dPt>
            <c:idx val="4"/>
            <c:invertIfNegative val="0"/>
            <c:bubble3D val="0"/>
            <c:spPr>
              <a:solidFill>
                <a:schemeClr val="accent5">
                  <a:lumMod val="60000"/>
                  <a:lumOff val="40000"/>
                </a:schemeClr>
              </a:solidFill>
              <a:ln>
                <a:noFill/>
              </a:ln>
              <a:effectLst/>
            </c:spPr>
          </c:dPt>
          <c:dPt>
            <c:idx val="5"/>
            <c:invertIfNegative val="0"/>
            <c:bubble3D val="0"/>
            <c:spPr>
              <a:solidFill>
                <a:schemeClr val="accent5">
                  <a:lumMod val="60000"/>
                  <a:lumOff val="40000"/>
                </a:schemeClr>
              </a:solidFill>
              <a:ln>
                <a:noFill/>
              </a:ln>
              <a:effectLst/>
            </c:spPr>
          </c:dPt>
          <c:dLbls>
            <c:dLbl>
              <c:idx val="0"/>
              <c:layout>
                <c:manualLayout>
                  <c:x val="-2.8919310794211241e-017"/>
                  <c:y val="4.678557898995951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1"/>
              <c:layout>
                <c:manualLayout>
                  <c:x val="-5.7838621588422483e-017"/>
                  <c:y val="4.6785578989959484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2"/>
              <c:layout>
                <c:manualLayout>
                  <c:x val="-5.7838621588422483e-017"/>
                  <c:y val="4.678557898995950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3"/>
              <c:layout>
                <c:manualLayout>
                  <c:x val="0"/>
                  <c:y val="3.8987982491632933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4"/>
              <c:layout>
                <c:manualLayout>
                  <c:x val="0"/>
                  <c:y val="5.458317548828609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5"/>
              <c:layout>
                <c:manualLayout>
                  <c:x val="0"/>
                  <c:y val="5.4583175488286104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83.6</c:v>
                </c:pt>
                <c:pt idx="1">
                  <c:v>84.8</c:v>
                </c:pt>
                <c:pt idx="2">
                  <c:v>85.9</c:v>
                </c:pt>
                <c:pt idx="3">
                  <c:v>86.5</c:v>
                </c:pt>
                <c:pt idx="4">
                  <c:v>87</c:v>
                </c:pt>
                <c:pt idx="5">
                  <c:v>87.8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min val="7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506431712458657"/>
          <c:y val="0.81832094083204421"/>
          <c:w val="0.30987136575082685"/>
          <c:h val="9.3103302190019444e-002"/>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5137614678899"/>
          <c:y val="0.14141414141414141"/>
          <c:w val="0.51605504587155959"/>
          <c:h val="0.75757575757575757"/>
        </c:manualLayout>
      </c:layout>
      <c:pieChart>
        <c:varyColors val="1"/>
        <c:ser>
          <c:idx val="0"/>
          <c:order val="0"/>
          <c:dPt>
            <c:idx val="0"/>
            <c:invertIfNegative val="0"/>
            <c:bubble3D val="0"/>
            <c:spPr>
              <a:solidFill>
                <a:schemeClr val="tx2">
                  <a:lumMod val="25000"/>
                  <a:lumOff val="75000"/>
                </a:schemeClr>
              </a:solidFill>
              <a:ln w="19050">
                <a:solidFill>
                  <a:schemeClr val="lt1"/>
                </a:solidFill>
              </a:ln>
              <a:effectLst/>
            </c:spPr>
          </c:dPt>
          <c:dPt>
            <c:idx val="1"/>
            <c:invertIfNegative val="0"/>
            <c:bubble3D val="0"/>
            <c:spPr>
              <a:solidFill>
                <a:srgbClr val="C2A1DE"/>
              </a:solidFill>
              <a:ln w="19050">
                <a:solidFill>
                  <a:schemeClr val="lt1"/>
                </a:solidFill>
              </a:ln>
              <a:effectLst/>
            </c:spPr>
          </c:dPt>
          <c:dPt>
            <c:idx val="2"/>
            <c:invertIfNegative val="0"/>
            <c:bubble3D val="0"/>
            <c:spPr>
              <a:solidFill>
                <a:srgbClr val="6079AC"/>
              </a:solidFill>
              <a:ln w="19050">
                <a:solidFill>
                  <a:schemeClr val="lt1"/>
                </a:solidFill>
              </a:ln>
              <a:effectLst/>
            </c:spPr>
          </c:dPt>
          <c:dPt>
            <c:idx val="3"/>
            <c:invertIfNegative val="0"/>
            <c:bubble3D val="0"/>
            <c:spPr>
              <a:solidFill>
                <a:srgbClr val="92D050"/>
              </a:solidFill>
              <a:ln w="19050">
                <a:solidFill>
                  <a:schemeClr val="lt1"/>
                </a:solidFill>
              </a:ln>
              <a:effectLst/>
            </c:spPr>
          </c:dPt>
          <c:dPt>
            <c:idx val="4"/>
            <c:invertIfNegative val="0"/>
            <c:bubble3D val="0"/>
            <c:spPr>
              <a:solidFill>
                <a:schemeClr val="accent3">
                  <a:lumMod val="40000"/>
                  <a:lumOff val="60000"/>
                </a:schemeClr>
              </a:solidFill>
              <a:ln w="19050">
                <a:solidFill>
                  <a:schemeClr val="lt1"/>
                </a:solidFill>
              </a:ln>
              <a:effectLst/>
            </c:spPr>
          </c:dPt>
          <c:dPt>
            <c:idx val="5"/>
            <c:invertIfNegative val="0"/>
            <c:bubble3D val="0"/>
            <c:spPr>
              <a:solidFill>
                <a:schemeClr val="bg2">
                  <a:lumMod val="90000"/>
                </a:schemeClr>
              </a:solidFill>
              <a:ln w="19050">
                <a:solidFill>
                  <a:schemeClr val="lt1"/>
                </a:solidFill>
              </a:ln>
              <a:effectLst/>
            </c:spPr>
          </c:dPt>
          <c:dPt>
            <c:idx val="6"/>
            <c:invertIfNegative val="0"/>
            <c:bubble3D val="0"/>
            <c:spPr>
              <a:solidFill>
                <a:srgbClr val="E3D0B4"/>
              </a:solidFill>
              <a:ln w="19050">
                <a:solidFill>
                  <a:schemeClr val="lt1"/>
                </a:solidFill>
              </a:ln>
              <a:effectLst/>
            </c:spPr>
          </c:dPt>
          <c:dLbls>
            <c:dLbl>
              <c:idx val="0"/>
              <c:layout>
                <c:manualLayout>
                  <c:x val="-0.13028750993281804"/>
                  <c:y val="0.21611601580105516"/>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がん</a:t>
                    </a:r>
                    <a:endParaRPr kumimoji="0" lang="ja-JP" altLang="en-US" sz="1000" b="1" kern="1200">
                      <a:solidFill>
                        <a:sysClr val="windowText" lastClr="000000"/>
                      </a:solidFill>
                      <a:latin typeface="+mn-lt"/>
                      <a:ea typeface="+mn-ea"/>
                      <a:cs typeface="+mn-cs"/>
                    </a:endParaRPr>
                  </a:p>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22.7%</a:t>
                    </a:r>
                    <a:endParaRPr kumimoji="0" lang="ja-JP" altLang="en-US" sz="10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dLbl>
            <c:dLbl>
              <c:idx val="1"/>
              <c:layout>
                <c:manualLayout>
                  <c:x val="-0.16050964386332442"/>
                  <c:y val="-5.999946976324929e-002"/>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心臓病</a:t>
                    </a:r>
                    <a:endParaRPr kumimoji="0" lang="ja-JP" altLang="en-US" sz="1000" b="1" kern="1200">
                      <a:solidFill>
                        <a:sysClr val="windowText" lastClr="000000"/>
                      </a:solidFill>
                      <a:latin typeface="+mn-lt"/>
                      <a:ea typeface="+mn-ea"/>
                      <a:cs typeface="+mn-cs"/>
                    </a:endParaRPr>
                  </a:p>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15.0%</a:t>
                    </a:r>
                    <a:endParaRPr kumimoji="0" lang="ja-JP" altLang="en-US" sz="10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17201834862385321"/>
                      <c:h val="0.19191919191919191"/>
                    </c:manualLayout>
                  </c15:layout>
                </c:ext>
              </c:extLst>
            </c:dLbl>
            <c:dLbl>
              <c:idx val="2"/>
              <c:layout>
                <c:manualLayout>
                  <c:x val="-9.1786823665390455e-002"/>
                  <c:y val="-0.14368514541742888"/>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老衰</a:t>
                    </a:r>
                    <a:endParaRPr kumimoji="0" lang="ja-JP" altLang="en-US" sz="1000" b="1" kern="1200">
                      <a:solidFill>
                        <a:sysClr val="windowText" lastClr="000000"/>
                      </a:solidFill>
                      <a:latin typeface="+mn-lt"/>
                      <a:ea typeface="+mn-ea"/>
                      <a:cs typeface="+mn-cs"/>
                    </a:endParaRPr>
                  </a:p>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11.0%</a:t>
                    </a:r>
                    <a:endParaRPr kumimoji="0" lang="ja-JP" altLang="en-US" sz="10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dLbl>
            <c:dLbl>
              <c:idx val="3"/>
              <c:layout>
                <c:manualLayout>
                  <c:x val="-0.15109622191721447"/>
                  <c:y val="4.2418940056735335e-005"/>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脳卒中6.7%</a:t>
                    </a:r>
                    <a:endParaRPr kumimoji="0" lang="ja-JP" altLang="en-US" sz="10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6146788990825687"/>
                      <c:h val="0.13131313131313133"/>
                    </c:manualLayout>
                  </c15:layout>
                </c:ext>
              </c:extLst>
            </c:dLbl>
            <c:dLbl>
              <c:idx val="4"/>
              <c:layout>
                <c:manualLayout>
                  <c:x val="9.9570179874304707e-002"/>
                  <c:y val="-0.13526763699992048"/>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肺炎</a:t>
                    </a:r>
                    <a:endParaRPr kumimoji="0" lang="ja-JP" altLang="en-US" sz="1000" b="1" kern="1200">
                      <a:solidFill>
                        <a:sysClr val="windowText" lastClr="000000"/>
                      </a:solidFill>
                      <a:latin typeface="+mn-lt"/>
                      <a:ea typeface="+mn-ea"/>
                      <a:cs typeface="+mn-cs"/>
                    </a:endParaRPr>
                  </a:p>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6.0%</a:t>
                    </a:r>
                    <a:endParaRPr kumimoji="0" lang="ja-JP" altLang="en-US" sz="10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dLbl>
            <c:dLbl>
              <c:idx val="5"/>
              <c:layout>
                <c:manualLayout>
                  <c:x val="-8.8090370584410896e-002"/>
                  <c:y val="-0.11981971950475888"/>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不慮の事故 2.8%</a:t>
                    </a:r>
                    <a:endParaRPr kumimoji="0" lang="ja-JP" altLang="en-US" sz="10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5458715596330272"/>
                      <c:h val="0.21212121212121213"/>
                    </c:manualLayout>
                  </c15:layout>
                </c:ext>
              </c:extLst>
            </c:dLbl>
            <c:dLbl>
              <c:idx val="6"/>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その他</a:t>
                    </a:r>
                    <a:endParaRPr kumimoji="0" lang="ja-JP" altLang="en-US" sz="1000" b="1" kern="1200">
                      <a:solidFill>
                        <a:sysClr val="windowText" lastClr="000000"/>
                      </a:solidFill>
                      <a:latin typeface="+mn-lt"/>
                      <a:ea typeface="+mn-ea"/>
                      <a:cs typeface="+mn-cs"/>
                    </a:endParaRPr>
                  </a:p>
                  <a:p>
                    <a:pPr algn="ctr" rtl="0">
                      <a:defRPr kumimoji="0" lang="ja-JP" altLang="en-US" sz="1000" b="1" kern="1200">
                        <a:solidFill>
                          <a:sysClr val="windowText" lastClr="000000"/>
                        </a:solidFill>
                        <a:latin typeface="+mn-lt"/>
                        <a:ea typeface="+mn-ea"/>
                        <a:cs typeface="+mn-cs"/>
                      </a:defRPr>
                    </a:pPr>
                    <a:r>
                      <a:rPr kumimoji="0" lang="ja-JP" altLang="en-US" sz="1000" b="1" kern="1200">
                        <a:solidFill>
                          <a:sysClr val="windowText" lastClr="000000"/>
                        </a:solidFill>
                        <a:latin typeface="+mn-lt"/>
                        <a:ea typeface="+mn-ea"/>
                        <a:cs typeface="+mn-cs"/>
                      </a:rPr>
                      <a:t>35.8%</a:t>
                    </a:r>
                    <a:endParaRPr kumimoji="0" lang="ja-JP" altLang="en-US" sz="1000" b="1" kern="1200">
                      <a:solidFill>
                        <a:sysClr val="windowText" lastClr="000000"/>
                      </a:solidFill>
                      <a:latin typeface="+mn-lt"/>
                      <a:ea typeface="+mn-ea"/>
                      <a:cs typeface="+mn-cs"/>
                    </a:endParaRPr>
                  </a:p>
                </c:rich>
              </c:tx>
              <c:spPr>
                <a:noFill/>
                <a:ln>
                  <a:noFill/>
                </a:ln>
                <a:effectLst/>
              </c:spPr>
              <c:dLblPos val="ctr"/>
              <c:showLegendKey val="0"/>
              <c:showVal val="1"/>
              <c:showCatName val="1"/>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1000" b="1" kern="1200">
                    <a:solidFill>
                      <a:sysClr val="windowText" lastClr="000000"/>
                    </a:solidFill>
                    <a:latin typeface="+mn-lt"/>
                    <a:ea typeface="+mn-ea"/>
                    <a:cs typeface="+mn-cs"/>
                  </a:defRPr>
                </a:pPr>
                <a:endParaRPr lang="ja-JP" altLang="en-US"/>
              </a:p>
            </c:txPr>
            <c:dLblPos val="ctr"/>
            <c:showLegendKey val="0"/>
            <c:showVal val="1"/>
            <c:showCatName val="1"/>
            <c:showSerName val="0"/>
            <c:showPercent val="0"/>
            <c:showBubbleSize val="0"/>
            <c:showLeaderLines val="1"/>
            <c:leaderLines>
              <c:spPr>
                <a:noFill/>
                <a:ln w="9525" cap="flat" cmpd="sng" algn="ctr">
                  <a:solidFill>
                    <a:schemeClr val="tx1">
                      <a:lumMod val="35000"/>
                      <a:lumOff val="65000"/>
                    </a:schemeClr>
                  </a:solidFill>
                  <a:round/>
                </a:ln>
                <a:effectLst/>
              </c:spPr>
            </c:leaderLines>
          </c:dLbls>
          <c:cat>
            <c:strRef>
              <c:f>'[0]d9'!$AJ$27:$AJ$33</c:f>
              <c:strCache>
                <c:ptCount val="7"/>
                <c:pt idx="0">
                  <c:v>がん</c:v>
                </c:pt>
                <c:pt idx="1">
                  <c:v>心臓病</c:v>
                </c:pt>
                <c:pt idx="2">
                  <c:v>老衰</c:v>
                </c:pt>
                <c:pt idx="3">
                  <c:v>脳卒中</c:v>
                </c:pt>
                <c:pt idx="4">
                  <c:v>肺炎</c:v>
                </c:pt>
                <c:pt idx="5">
                  <c:v>不慮の事故</c:v>
                </c:pt>
                <c:pt idx="6">
                  <c:v>その他</c:v>
                </c:pt>
              </c:strCache>
            </c:strRef>
          </c:cat>
          <c:val>
            <c:numRef>
              <c:f>'[00_グラフ資料（死亡統計）.xlsx]d9'!$AK$27:$AK$33</c:f>
              <c:numCache>
                <c:formatCode>0.0%</c:formatCode>
                <c:ptCount val="7"/>
                <c:pt idx="0">
                  <c:v>0.22731246721454801</c:v>
                </c:pt>
                <c:pt idx="1">
                  <c:v>0.15002622836160168</c:v>
                </c:pt>
                <c:pt idx="2">
                  <c:v>0.10954712362301101</c:v>
                </c:pt>
                <c:pt idx="3">
                  <c:v>6.7319461444308448e-002</c:v>
                </c:pt>
                <c:pt idx="4">
                  <c:v>5.9538380835810457e-002</c:v>
                </c:pt>
                <c:pt idx="5">
                  <c:v>2.7976919041790522e-002</c:v>
                </c:pt>
                <c:pt idx="6">
                  <c:v>0.35827941947892988</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900" kern="1200">
                  <a:solidFill>
                    <a:schemeClr val="tx1">
                      <a:lumMod val="75000"/>
                      <a:lumOff val="25000"/>
                    </a:schemeClr>
                  </a:solidFill>
                  <a:latin typeface="+mn-lt"/>
                  <a:ea typeface="+mn-ea"/>
                  <a:cs typeface="+mn-cs"/>
                </a:defRPr>
              </a:pPr>
              <a:endParaRPr lang="ja-JP" altLang="en-US" sz="900"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algn="ctr" rtl="0">
              <a:defRPr lang="ja-JP" altLang="en-US" sz="720" b="0" i="0" u="none" strike="noStrike" kern="1200" spc="0" baseline="0">
                <a:solidFill>
                  <a:schemeClr val="tx1">
                    <a:lumMod val="65000"/>
                    <a:lumOff val="35000"/>
                  </a:schemeClr>
                </a:solidFill>
                <a:latin typeface="+mn-lt"/>
                <a:ea typeface="+mn-ea"/>
                <a:cs typeface="+mn-cs"/>
              </a:defRPr>
            </a:pPr>
            <a:r>
              <a:rPr lang="ja-JP" altLang="ja-JP" sz="700" b="0" i="0" u="none" strike="noStrike" kern="1200" spc="0" baseline="0" dirty="0">
                <a:solidFill>
                  <a:srgbClr val="231815"/>
                </a:solidFill>
                <a:latin typeface="ＭＳ Ｐ明朝"/>
                <a:ea typeface="ＭＳ Ｐ明朝"/>
                <a:cs typeface="+mn-cs"/>
              </a:rPr>
              <a:t>高齢者の将来推計人口（高知県）</a:t>
            </a:r>
            <a:endParaRPr lang="ja-JP" altLang="en-US" sz="720" b="0" i="0" u="none" strike="noStrike" kern="1200" spc="0" baseline="0">
              <a:solidFill>
                <a:schemeClr val="tx1">
                  <a:lumMod val="65000"/>
                  <a:lumOff val="35000"/>
                </a:schemeClr>
              </a:solidFill>
              <a:latin typeface="+mn-lt"/>
              <a:ea typeface="+mn-ea"/>
              <a:cs typeface="+mn-cs"/>
            </a:endParaRPr>
          </a:p>
        </c:rich>
      </c:tx>
      <c:layout>
        <c:manualLayout>
          <c:xMode val="edge"/>
          <c:yMode val="edge"/>
          <c:x val="0.18378192989433201"/>
          <c:y val="1.0673644309052262e-002"/>
        </c:manualLayout>
      </c:layout>
      <c:overlay val="0"/>
      <c:spPr>
        <a:noFill/>
        <a:ln>
          <a:noFill/>
        </a:ln>
        <a:effectLst/>
      </c:spPr>
    </c:title>
    <c:autoTitleDeleted val="0"/>
    <c:plotArea>
      <c:layout>
        <c:manualLayout>
          <c:layoutTarget val="inner"/>
          <c:xMode val="edge"/>
          <c:yMode val="edge"/>
          <c:x val="4.9343339274892949e-002"/>
          <c:y val="0.17248915263887282"/>
          <c:w val="0.92328112696850395"/>
          <c:h val="0.51308346602515786"/>
        </c:manualLayout>
      </c:layout>
      <c:barChart>
        <c:barDir val="col"/>
        <c:grouping val="clustered"/>
        <c:varyColors val="0"/>
        <c:ser>
          <c:idx val="0"/>
          <c:order val="0"/>
          <c:tx>
            <c:strRef>
              <c:f>Sheet1!$C$1</c:f>
              <c:strCache>
                <c:ptCount val="1"/>
                <c:pt idx="0">
                  <c:v>高齢者人口</c:v>
                </c:pt>
              </c:strCache>
            </c:strRef>
          </c:tx>
          <c:spPr>
            <a:solidFill>
              <a:srgbClr val="B4E5A2"/>
            </a:solidFill>
            <a:ln>
              <a:noFill/>
            </a:ln>
            <a:effectLst/>
          </c:spPr>
          <c:invertIfNegative val="0"/>
          <c:dLbls>
            <c:spPr>
              <a:noFill/>
              <a:ln>
                <a:noFill/>
              </a:ln>
              <a:effectLst/>
            </c:spPr>
            <c:txPr>
              <a:bodyPr rot="0" spcFirstLastPara="1" vertOverflow="ellipsis" horzOverflow="overflow" wrap="square" anchor="ctr" anchorCtr="1">
                <a:spAutoFit/>
              </a:bodyPr>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dLblPos val="in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Sheet1!$C$2:$C$10</c:f>
              <c:numCache>
                <c:formatCode>General</c:formatCode>
                <c:ptCount val="9"/>
                <c:pt idx="0">
                  <c:v>192</c:v>
                </c:pt>
                <c:pt idx="1">
                  <c:v>206</c:v>
                </c:pt>
                <c:pt idx="2">
                  <c:v>218</c:v>
                </c:pt>
                <c:pt idx="3">
                  <c:v>240</c:v>
                </c:pt>
                <c:pt idx="4">
                  <c:v>245</c:v>
                </c:pt>
                <c:pt idx="5">
                  <c:v>240</c:v>
                </c:pt>
                <c:pt idx="6">
                  <c:v>233</c:v>
                </c:pt>
                <c:pt idx="7">
                  <c:v>223</c:v>
                </c:pt>
                <c:pt idx="8">
                  <c:v>220</c:v>
                </c:pt>
              </c:numCache>
            </c:numRef>
          </c:val>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gapWidth val="213"/>
        <c:overlap val="-57"/>
        <c:axId val="1"/>
        <c:axId val="2"/>
      </c:barChart>
      <c:lineChart>
        <c:grouping val="standard"/>
        <c:varyColors val="0"/>
        <c:ser>
          <c:idx val="1"/>
          <c:order val="1"/>
          <c:tx>
            <c:strRef>
              <c:f>Sheet1!$B$1</c:f>
              <c:strCache>
                <c:ptCount val="1"/>
                <c:pt idx="0">
                  <c:v>高齢化率</c:v>
                </c:pt>
              </c:strCache>
            </c:strRef>
          </c:tx>
          <c:spPr>
            <a:noFill/>
            <a:ln w="22225" cap="rnd">
              <a:solidFill>
                <a:schemeClr val="bg2">
                  <a:lumMod val="50000"/>
                </a:schemeClr>
              </a:solidFill>
              <a:round/>
            </a:ln>
            <a:effectLst/>
          </c:spPr>
          <c:marker>
            <c:symbol val="circle"/>
            <c:size val="5"/>
            <c:spPr>
              <a:solidFill>
                <a:schemeClr val="bg2">
                  <a:lumMod val="75000"/>
                </a:schemeClr>
              </a:solidFill>
              <a:ln w="9525">
                <a:solidFill>
                  <a:schemeClr val="bg2">
                    <a:lumMod val="75000"/>
                  </a:schemeClr>
                </a:solidFill>
              </a:ln>
              <a:effectLst/>
            </c:spPr>
          </c:marker>
          <c:dLbls>
            <c:spPr>
              <a:noFill/>
              <a:ln>
                <a:noFill/>
              </a:ln>
              <a:effectLst/>
            </c:spPr>
            <c:txPr>
              <a:bodyPr rot="0" spcFirstLastPara="1" vertOverflow="ellipsis" horzOverflow="overflow" wrap="square" anchor="ctr" anchorCtr="1">
                <a:spAutoFit/>
              </a:bodyPr>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Sheet1!$B$2:$B$10</c:f>
              <c:numCache>
                <c:formatCode>General</c:formatCode>
                <c:ptCount val="9"/>
                <c:pt idx="0">
                  <c:v>23.6</c:v>
                </c:pt>
                <c:pt idx="1">
                  <c:v>25.9</c:v>
                </c:pt>
                <c:pt idx="2">
                  <c:v>28.8</c:v>
                </c:pt>
                <c:pt idx="3">
                  <c:v>32.9</c:v>
                </c:pt>
                <c:pt idx="4">
                  <c:v>35.5</c:v>
                </c:pt>
                <c:pt idx="5">
                  <c:v>36.799999999999997</c:v>
                </c:pt>
                <c:pt idx="6">
                  <c:v>37.9</c:v>
                </c:pt>
                <c:pt idx="7">
                  <c:v>38.799999999999997</c:v>
                </c:pt>
                <c:pt idx="8">
                  <c:v>41.2</c:v>
                </c:pt>
              </c:numCache>
            </c:numRef>
          </c:val>
          <c:smooth val="0"/>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marker val="1"/>
        <c:smooth val="0"/>
        <c:axId val="11"/>
        <c:axId val="12"/>
      </c:lineChart>
      <c:catAx>
        <c:axId val="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290"/>
          <c:min val="150"/>
        </c:scaling>
        <c:delete val="0"/>
        <c:axPos val="r"/>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solidFill>
              <a:schemeClr val="tx1"/>
            </a:solidFill>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1"/>
        <c:crosses val="max"/>
        <c:crossBetween val="between"/>
      </c:valAx>
      <c:catAx>
        <c:axId val="11"/>
        <c:scaling>
          <c:orientation val="minMax"/>
        </c:scaling>
        <c:delete val="1"/>
        <c:axPos val="b"/>
        <c:numFmt formatCode="General" sourceLinked="1"/>
        <c:majorTickMark val="out"/>
        <c:minorTickMark val="none"/>
        <c:tickLblPos val="nextTo"/>
        <c:txPr>
          <a:bodyPr rot="-60000000" spcFirstLastPara="1" vertOverflow="ellipsis" horzOverflow="overflow" wrap="square" anchor="ctr" anchorCtr="1"/>
          <a:lstStyle/>
          <a:p>
            <a:pPr algn="ctr" rtl="0">
              <a:defRPr lang="ja-JP" altLang="en-US" sz="600">
                <a:solidFill>
                  <a:schemeClr val="tx1"/>
                </a:solidFill>
              </a:defRPr>
            </a:pPr>
            <a:endParaRPr lang="ja-JP" altLang="en-US"/>
          </a:p>
        </c:txPr>
        <c:crossAx val="12"/>
        <c:crosses val="autoZero"/>
        <c:auto val="1"/>
        <c:lblAlgn val="ctr"/>
        <c:lblOffset val="100"/>
        <c:noMultiLvlLbl val="0"/>
      </c:catAx>
      <c:valAx>
        <c:axId val="12"/>
        <c:scaling>
          <c:orientation val="minMax"/>
        </c:scaling>
        <c:delete val="0"/>
        <c:axPos val="l"/>
        <c:numFmt formatCode="General" sourceLinked="1"/>
        <c:majorTickMark val="out"/>
        <c:minorTickMark val="none"/>
        <c:tickLblPos val="high"/>
        <c:spPr>
          <a:noFill/>
          <a:ln>
            <a:noFill/>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11"/>
        <c:crosses val="autoZero"/>
        <c:crossBetween val="between"/>
      </c:valAx>
      <c:spPr>
        <a:noFill/>
        <a:ln>
          <a:noFill/>
        </a:ln>
        <a:effectLst/>
      </c:spPr>
    </c:plotArea>
    <c:legend>
      <c:legendPos val="b"/>
      <c:layout>
        <c:manualLayout>
          <c:xMode val="edge"/>
          <c:yMode val="edge"/>
          <c:x val="2.23463687150838e-002"/>
          <c:y val="0.79878048780487809"/>
          <c:w val="0.30726256983240224"/>
          <c:h val="0.20339991037705651"/>
        </c:manualLayout>
      </c:layout>
      <c:overlay val="0"/>
      <c:spPr>
        <a:noFill/>
        <a:ln>
          <a:noFill/>
        </a:ln>
        <a:effectLst/>
      </c:spPr>
      <c:txPr>
        <a:bodyPr rot="0" spcFirstLastPara="1" vertOverflow="ellipsis" horzOverflow="overflow" wrap="square" anchor="ctr" anchorCtr="1"/>
        <a:lstStyle/>
        <a:p>
          <a:pPr algn="l"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600"/>
      </a:pPr>
      <a:endParaRPr lang="ja-JP" altLang="en-US"/>
    </a:p>
  </c:txPr>
  <c:externalData r:id="rId1">
    <c:autoUpdate val="0"/>
  </c:externalData>
  <c:extLst>
    <c:ext xmlns:c14="http://schemas.microsoft.com/office/drawing/2007/8/2/chart" uri="{781A3756-C4B2-4CAC-9D66-4F8BD8637D16}"/>
  </c:extLst>
</c:chartSpace>
</file>

<file path=ppt/charts/chart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出生率</c:v>
                </c:pt>
              </c:strCache>
            </c:strRef>
          </c:tx>
          <c:spPr>
            <a:solidFill>
              <a:srgbClr val="F5B7C1"/>
            </a:solidFill>
            <a:ln>
              <a:noFill/>
            </a:ln>
            <a:effectLst/>
          </c:spPr>
          <c:invertIfNegative val="0"/>
          <c:dPt>
            <c:idx val="16"/>
            <c:invertIfNegative val="0"/>
            <c:bubble3D val="0"/>
            <c:spPr>
              <a:solidFill>
                <a:srgbClr val="F5B7C1"/>
              </a:solidFill>
              <a:ln>
                <a:noFill/>
              </a:ln>
              <a:effectLst/>
            </c:spPr>
          </c:dPt>
          <c:dPt>
            <c:idx val="17"/>
            <c:invertIfNegative val="0"/>
            <c:bubble3D val="0"/>
            <c:spPr>
              <a:solidFill>
                <a:srgbClr val="F5B7C1"/>
              </a:solidFill>
              <a:ln>
                <a:noFill/>
              </a:ln>
              <a:effectLst/>
            </c:spPr>
          </c:dPt>
          <c:dLbls>
            <c:dLbl>
              <c:idx val="16"/>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dLbl>
              <c:idx val="17"/>
              <c:layout/>
              <c:spPr>
                <a:noFill/>
                <a:ln>
                  <a:noFill/>
                </a:ln>
                <a:effectLst/>
              </c:spPr>
              <c:txPr>
                <a:bodyPr rot="0" spcFirstLastPara="1" vertOverflow="overflow" horzOverflow="overflow" wrap="square" anchor="ctr" anchorCtr="0">
                  <a:spAutoFit/>
                </a:bodyPr>
                <a:lstStyle/>
                <a:p>
                  <a:pPr marL="0" algn="l" defTabSz="457200" rtl="0" eaLnBrk="1" latinLnBrk="0" hangingPunct="1">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Sheet1!$A$2:$A$20</c:f>
              <c:strCache>
                <c:ptCount val="19"/>
                <c:pt idx="0">
                  <c:v>Ｓ55</c:v>
                </c:pt>
                <c:pt idx="1">
                  <c:v>Ｓ60</c:v>
                </c:pt>
                <c:pt idx="2">
                  <c:v>Ｈ2</c:v>
                </c:pt>
                <c:pt idx="3">
                  <c:v>Ｈ7</c:v>
                </c:pt>
                <c:pt idx="4">
                  <c:v>Ｈ12</c:v>
                </c:pt>
                <c:pt idx="5">
                  <c:v>Ｈ17</c:v>
                </c:pt>
                <c:pt idx="6">
                  <c:v>Ｈ22</c:v>
                </c:pt>
                <c:pt idx="7">
                  <c:v>Ｈ23</c:v>
                </c:pt>
                <c:pt idx="8">
                  <c:v>Ｈ24</c:v>
                </c:pt>
                <c:pt idx="9">
                  <c:v>Ｈ25</c:v>
                </c:pt>
                <c:pt idx="10">
                  <c:v>Ｈ26</c:v>
                </c:pt>
                <c:pt idx="11">
                  <c:v>Ｈ27</c:v>
                </c:pt>
                <c:pt idx="12">
                  <c:v>Ｈ28</c:v>
                </c:pt>
                <c:pt idx="13">
                  <c:v>Ｈ29</c:v>
                </c:pt>
                <c:pt idx="14">
                  <c:v>Ｈ30</c:v>
                </c:pt>
                <c:pt idx="15">
                  <c:v>Ｒ1</c:v>
                </c:pt>
                <c:pt idx="16">
                  <c:v>Ｒ2</c:v>
                </c:pt>
                <c:pt idx="17">
                  <c:v>Ｒ3</c:v>
                </c:pt>
                <c:pt idx="18">
                  <c:v>Ｒ4</c:v>
                </c:pt>
              </c:strCache>
            </c:strRef>
          </c:cat>
          <c:val>
            <c:numRef>
              <c:f>Sheet1!$B$2:$B$20</c:f>
              <c:numCache>
                <c:formatCode>#,##0_);[Red]\(#,##0\)</c:formatCode>
                <c:ptCount val="19"/>
                <c:pt idx="0">
                  <c:v>9378</c:v>
                </c:pt>
                <c:pt idx="1">
                  <c:v>9350</c:v>
                </c:pt>
                <c:pt idx="2">
                  <c:v>7182</c:v>
                </c:pt>
                <c:pt idx="3">
                  <c:v>6939</c:v>
                </c:pt>
                <c:pt idx="4">
                  <c:v>6811</c:v>
                </c:pt>
                <c:pt idx="5">
                  <c:v>5916</c:v>
                </c:pt>
                <c:pt idx="6">
                  <c:v>5518</c:v>
                </c:pt>
                <c:pt idx="7">
                  <c:v>5244</c:v>
                </c:pt>
                <c:pt idx="8">
                  <c:v>5266</c:v>
                </c:pt>
                <c:pt idx="9">
                  <c:v>5266</c:v>
                </c:pt>
                <c:pt idx="10">
                  <c:v>5015</c:v>
                </c:pt>
                <c:pt idx="11">
                  <c:v>5052</c:v>
                </c:pt>
                <c:pt idx="12">
                  <c:v>4779</c:v>
                </c:pt>
                <c:pt idx="13">
                  <c:v>4837</c:v>
                </c:pt>
                <c:pt idx="14">
                  <c:v>4559</c:v>
                </c:pt>
                <c:pt idx="15">
                  <c:v>4270</c:v>
                </c:pt>
                <c:pt idx="16">
                  <c:v>4082</c:v>
                </c:pt>
                <c:pt idx="17">
                  <c:v>4090</c:v>
                </c:pt>
                <c:pt idx="18">
                  <c:v>3721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79"/>
        <c:overlap val="-27"/>
        <c:axId val="1"/>
        <c:axId val="2"/>
      </c:barChart>
      <c:catAx>
        <c:axId val="1"/>
        <c:scaling>
          <c:orientation val="minMax"/>
        </c:scaling>
        <c:delete val="0"/>
        <c:axPos val="b"/>
        <c:numFmt formatCode="#,##0_);[Red]\(#,##0\)"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11000"/>
          <c:min val="3000"/>
        </c:scaling>
        <c:delete val="0"/>
        <c:axPos val="l"/>
        <c:majorGridlines>
          <c:spPr>
            <a:noFill/>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0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t" anchorCtr="1"/>
          <a:lstStyle/>
          <a:p>
            <a:pPr algn="ctr" rtl="0">
              <a:defRPr kumimoji="0" lang="ja-JP" altLang="en-US" sz="1000" b="0" i="0" u="none" strike="noStrike" kern="1200" spc="0" baseline="0">
                <a:solidFill>
                  <a:schemeClr val="tx1">
                    <a:lumMod val="65000"/>
                    <a:lumOff val="35000"/>
                  </a:schemeClr>
                </a:solidFill>
                <a:latin typeface="ＭＳ Ｐ明朝"/>
                <a:ea typeface="ＭＳ Ｐ明朝"/>
                <a:cs typeface="+mn-cs"/>
              </a:defRPr>
            </a:pPr>
            <a:r>
              <a:rPr kumimoji="0" lang="ja-JP" altLang="en-US" sz="1000" b="0" i="0" u="none" strike="noStrike" kern="1200" spc="0" baseline="0">
                <a:solidFill>
                  <a:schemeClr val="tx1"/>
                </a:solidFill>
                <a:latin typeface="ＭＳ Ｐ明朝"/>
                <a:ea typeface="ＭＳ Ｐ明朝"/>
                <a:cs typeface="+mn-cs"/>
              </a:rPr>
              <a:t>壮年期(40-64歳)死亡率の推移</a:t>
            </a:r>
            <a:endParaRPr kumimoji="0" lang="ja-JP" altLang="en-US" sz="1000" b="0" i="0" u="none" strike="noStrike" kern="1200" spc="0" baseline="0">
              <a:solidFill>
                <a:schemeClr val="tx1"/>
              </a:solidFill>
              <a:latin typeface="ＭＳ Ｐ明朝"/>
              <a:ea typeface="ＭＳ Ｐ明朝"/>
              <a:cs typeface="+mn-cs"/>
            </a:endParaRPr>
          </a:p>
        </c:rich>
      </c:tx>
      <c:layout>
        <c:manualLayout>
          <c:xMode val="edge"/>
          <c:yMode val="edge"/>
          <c:x val="0.38912423930435186"/>
          <c:y val="3.7313483821600352e-002"/>
        </c:manualLayout>
      </c:layout>
      <c:overlay val="0"/>
      <c:spPr>
        <a:noFill/>
        <a:ln>
          <a:noFill/>
        </a:ln>
        <a:effectLst/>
      </c:spPr>
    </c:title>
    <c:autoTitleDeleted val="0"/>
    <c:plotArea>
      <c:layout>
        <c:manualLayout>
          <c:layoutTarget val="inner"/>
          <c:xMode val="edge"/>
          <c:yMode val="edge"/>
          <c:x val="6.7090395480225995e-002"/>
          <c:y val="0.16791044776119404"/>
          <c:w val="0.7923728813559322"/>
          <c:h val="0.67164179104477617"/>
        </c:manualLayout>
      </c:layout>
      <c:lineChart>
        <c:grouping val="standard"/>
        <c:varyColors val="0"/>
        <c:ser>
          <c:idx val="1"/>
          <c:order val="0"/>
          <c:tx>
            <c:strRef>
              <c:f>'[0]d7'!$D$12:$D$13</c:f>
              <c:strCache>
                <c:ptCount val="1"/>
                <c:pt idx="0">
                  <c:v>男性 （全国）</c:v>
                </c:pt>
              </c:strCache>
            </c:strRef>
          </c:tx>
          <c:spPr>
            <a:noFill/>
            <a:ln w="28575" cap="rnd">
              <a:solidFill>
                <a:srgbClr val="0070C0"/>
              </a:solidFill>
              <a:prstDash val="sysDash"/>
              <a:round/>
            </a:ln>
            <a:effectLst/>
          </c:spPr>
          <c:marker>
            <c:symbol val="triangle"/>
            <c:size val="7"/>
            <c:spPr>
              <a:solidFill>
                <a:srgbClr val="6079AC"/>
              </a:solidFill>
              <a:ln w="9525">
                <a:solidFill>
                  <a:srgbClr val="6079AC"/>
                </a:solidFill>
              </a:ln>
              <a:effectLst/>
            </c:spPr>
          </c:marker>
          <c:dPt>
            <c:idx val="0"/>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1"/>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2"/>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3"/>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4"/>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5"/>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6"/>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7"/>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8"/>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9"/>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Lbls>
            <c:dLbl>
              <c:idx val="0"/>
              <c:layout>
                <c:manualLayout>
                  <c:x val="-2.9063203037120362e-002"/>
                  <c:y val="6.717651897990363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1"/>
              <c:layout>
                <c:manualLayout>
                  <c:x val="-2.7503515185601801e-002"/>
                  <c:y val="5.6953813609119754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2"/>
              <c:layout>
                <c:manualLayout>
                  <c:x val="-2.8920252155980503e-002"/>
                  <c:y val="4.4753790104595133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3"/>
              <c:layout>
                <c:manualLayout>
                  <c:x val="-2.8848893888263966e-002"/>
                  <c:y val="6.426254554001645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4"/>
              <c:layout>
                <c:manualLayout>
                  <c:x val="-2.8777535620547433e-002"/>
                  <c:y val="4.9152074274297804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5"/>
              <c:layout>
                <c:manualLayout>
                  <c:x val="-2.9450107799025124e-002"/>
                  <c:y val="5.472969796685862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6"/>
              <c:layout>
                <c:manualLayout>
                  <c:x val="-2.7890654293213347e-002"/>
                  <c:y val="3.537548478082031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7"/>
              <c:layout>
                <c:manualLayout>
                  <c:x val="-3.1167510311211098e-002"/>
                  <c:y val="5.07868139616876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8"/>
              <c:layout>
                <c:manualLayout>
                  <c:x val="-2.7375913948256468e-002"/>
                  <c:y val="5.64684451756963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9"/>
              <c:layout>
                <c:manualLayout>
                  <c:x val="-2.6560390888638919e-002"/>
                  <c:y val="5.235162768833000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'[00_グラフ資料（死亡統計）.xlsx]d7'!$D$19:$D$28</c:f>
              <c:numCache>
                <c:formatCode xml:space="preserve">0.0_ </c:formatCode>
                <c:ptCount val="10"/>
                <c:pt idx="0">
                  <c:v>415.4</c:v>
                </c:pt>
                <c:pt idx="1">
                  <c:v>400.6</c:v>
                </c:pt>
                <c:pt idx="2">
                  <c:v>377.9</c:v>
                </c:pt>
                <c:pt idx="3">
                  <c:v>363</c:v>
                </c:pt>
                <c:pt idx="4">
                  <c:v>356.6</c:v>
                </c:pt>
                <c:pt idx="5">
                  <c:v>351.9</c:v>
                </c:pt>
                <c:pt idx="6">
                  <c:v>356</c:v>
                </c:pt>
                <c:pt idx="7">
                  <c:v>348.6</c:v>
                </c:pt>
                <c:pt idx="8">
                  <c:v>359.6</c:v>
                </c:pt>
                <c:pt idx="9">
                  <c:v>362.4</c:v>
                </c:pt>
              </c:numCache>
            </c:numRef>
          </c:val>
          <c:smooth val="0"/>
        </c:ser>
        <c:ser>
          <c:idx val="0"/>
          <c:order val="1"/>
          <c:tx>
            <c:strRef>
              <c:f>'[0]d7'!$C$12:$C$13</c:f>
              <c:strCache>
                <c:ptCount val="1"/>
                <c:pt idx="0">
                  <c:v>男性 （高知県）</c:v>
                </c:pt>
              </c:strCache>
            </c:strRef>
          </c:tx>
          <c:spPr>
            <a:noFill/>
            <a:ln w="28575" cap="rnd">
              <a:solidFill>
                <a:srgbClr val="00B0F0"/>
              </a:solidFill>
              <a:round/>
            </a:ln>
            <a:effectLst/>
          </c:spPr>
          <c:marker>
            <c:symbol val="triangle"/>
            <c:size val="7"/>
            <c:spPr>
              <a:solidFill>
                <a:srgbClr val="00B0F0"/>
              </a:solidFill>
              <a:ln w="9525">
                <a:solidFill>
                  <a:srgbClr val="00B0F0"/>
                </a:solidFill>
              </a:ln>
              <a:effectLst/>
            </c:spPr>
          </c:marker>
          <c:dLbls>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'[00_グラフ資料（死亡統計）.xlsx]d7'!$C$19:$C$28</c:f>
              <c:numCache>
                <c:formatCode xml:space="preserve">0.0_ </c:formatCode>
                <c:ptCount val="10"/>
                <c:pt idx="0">
                  <c:v>485.2</c:v>
                </c:pt>
                <c:pt idx="1">
                  <c:v>475.4</c:v>
                </c:pt>
                <c:pt idx="2">
                  <c:v>472.7</c:v>
                </c:pt>
                <c:pt idx="3">
                  <c:v>447.5</c:v>
                </c:pt>
                <c:pt idx="4">
                  <c:v>428.5</c:v>
                </c:pt>
                <c:pt idx="5">
                  <c:v>427.9</c:v>
                </c:pt>
                <c:pt idx="6">
                  <c:v>400.3</c:v>
                </c:pt>
                <c:pt idx="7">
                  <c:v>395.9</c:v>
                </c:pt>
                <c:pt idx="8">
                  <c:v>426.8</c:v>
                </c:pt>
                <c:pt idx="9">
                  <c:v>391</c:v>
                </c:pt>
              </c:numCache>
            </c:numRef>
          </c:val>
          <c:smooth val="0"/>
        </c:ser>
        <c:ser>
          <c:idx val="3"/>
          <c:order val="2"/>
          <c:tx>
            <c:strRef>
              <c:f>'[0]d7'!$F$12:$F$13</c:f>
              <c:strCache>
                <c:ptCount val="1"/>
                <c:pt idx="0">
                  <c:v>女性 （全国）</c:v>
                </c:pt>
              </c:strCache>
            </c:strRef>
          </c:tx>
          <c:spPr>
            <a:noFill/>
            <a:ln w="28575" cap="rnd">
              <a:solidFill>
                <a:srgbClr val="FFA6A6"/>
              </a:solidFill>
              <a:prstDash val="sysDash"/>
              <a:round/>
            </a:ln>
            <a:effectLst/>
          </c:spPr>
          <c:marker>
            <c:symbol val="square"/>
            <c:size val="6"/>
            <c:spPr>
              <a:solidFill>
                <a:srgbClr val="FFA6A6"/>
              </a:solidFill>
              <a:ln w="9525">
                <a:solidFill>
                  <a:srgbClr val="FFA6A6"/>
                </a:solidFill>
              </a:ln>
              <a:effectLst/>
            </c:spPr>
          </c:marker>
          <c:dPt>
            <c:idx val="0"/>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1"/>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2"/>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3"/>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4"/>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5"/>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6"/>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7"/>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8"/>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9"/>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Lbls>
            <c:dLbl>
              <c:idx val="0"/>
              <c:layout>
                <c:manualLayout>
                  <c:x val="-2.8319038245219346e-002"/>
                  <c:y val="5.8057351040075214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1"/>
              <c:layout>
                <c:manualLayout>
                  <c:x val="-2.9735775215598049e-002"/>
                  <c:y val="6.2347514396521329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2"/>
              <c:layout>
                <c:manualLayout>
                  <c:x val="-2.9292393138357704e-002"/>
                  <c:y val="4.8147255846750496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3"/>
              <c:layout>
                <c:manualLayout>
                  <c:x val="-2.736079865016873e-002"/>
                  <c:y val="6.4753202491479617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4"/>
              <c:layout>
                <c:manualLayout>
                  <c:x val="-2.9149559430071241e-002"/>
                  <c:y val="6.963332941591256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5"/>
              <c:layout>
                <c:manualLayout>
                  <c:x val="-2.8334153543307088e-002"/>
                  <c:y val="6.30338465154542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6"/>
              <c:layout>
                <c:manualLayout>
                  <c:x val="-3.2726963817022871e-002"/>
                  <c:y val="5.88706075919614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7"/>
              <c:layout>
                <c:manualLayout>
                  <c:x val="-2.6331200787401574e-002"/>
                  <c:y val="6.4853096721118816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8"/>
              <c:layout>
                <c:manualLayout>
                  <c:x val="-2.9608056805399324e-002"/>
                  <c:y val="6.1233987542601953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9"/>
              <c:layout>
                <c:manualLayout>
                  <c:x val="-2.9908605174353207e-002"/>
                  <c:y val="6.321894464684452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'[00_グラフ資料（死亡統計）.xlsx]d7'!$F$19:$F$28</c:f>
              <c:numCache>
                <c:formatCode xml:space="preserve">0.0_ </c:formatCode>
                <c:ptCount val="10"/>
                <c:pt idx="0">
                  <c:v>204.8</c:v>
                </c:pt>
                <c:pt idx="1">
                  <c:v>195.9</c:v>
                </c:pt>
                <c:pt idx="2">
                  <c:v>188.7</c:v>
                </c:pt>
                <c:pt idx="3">
                  <c:v>182.3</c:v>
                </c:pt>
                <c:pt idx="4">
                  <c:v>181.7</c:v>
                </c:pt>
                <c:pt idx="5">
                  <c:v>179.3</c:v>
                </c:pt>
                <c:pt idx="6">
                  <c:v>180.5</c:v>
                </c:pt>
                <c:pt idx="7">
                  <c:v>177.7</c:v>
                </c:pt>
                <c:pt idx="8">
                  <c:v>185.6</c:v>
                </c:pt>
                <c:pt idx="9">
                  <c:v>185.7</c:v>
                </c:pt>
              </c:numCache>
            </c:numRef>
          </c:val>
          <c:smooth val="0"/>
        </c:ser>
        <c:ser>
          <c:idx val="2"/>
          <c:order val="3"/>
          <c:tx>
            <c:strRef>
              <c:f>'[0]d7'!$E$12:$E$13</c:f>
              <c:strCache>
                <c:ptCount val="1"/>
                <c:pt idx="0">
                  <c:v>女性 （高知県）</c:v>
                </c:pt>
              </c:strCache>
            </c:strRef>
          </c:tx>
          <c:spPr>
            <a:noFill/>
            <a:ln w="28575" cap="rnd">
              <a:solidFill>
                <a:srgbClr val="FF5780"/>
              </a:solidFill>
              <a:round/>
            </a:ln>
            <a:effectLst/>
          </c:spPr>
          <c:marker>
            <c:symbol val="x"/>
            <c:size val="6"/>
            <c:spPr>
              <a:solidFill>
                <a:srgbClr val="FF5780"/>
              </a:solidFill>
              <a:ln w="9525">
                <a:solidFill>
                  <a:srgbClr val="FF5780"/>
                </a:solidFill>
              </a:ln>
              <a:effectLst/>
            </c:spPr>
          </c:marker>
          <c:dPt>
            <c:idx val="0"/>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1"/>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2"/>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3"/>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4"/>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5"/>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6"/>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Lbls>
            <c:dLbl>
              <c:idx val="0"/>
              <c:layout>
                <c:manualLayout>
                  <c:x val="-2.6943780464941881e-002"/>
                  <c:y val="-6.4733811258667298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1"/>
              <c:layout>
                <c:manualLayout>
                  <c:x val="-2.6872305024371955e-002"/>
                  <c:y val="-7.633623222470326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2"/>
              <c:layout>
                <c:manualLayout>
                  <c:x val="-2.8289041994750658e-002"/>
                  <c:y val="-7.37771771065930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3"/>
              <c:layout>
                <c:manualLayout>
                  <c:x val="-2.8217683727034121e-002"/>
                  <c:y val="-7.6533082618404039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4"/>
              <c:layout>
                <c:manualLayout>
                  <c:x val="-2.8146208286464192e-002"/>
                  <c:y val="-6.9482900458338229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5"/>
              <c:layout>
                <c:manualLayout>
                  <c:x val="-2.8818897637795274e-002"/>
                  <c:y val="-5.965742155364908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6"/>
              <c:layout>
                <c:manualLayout>
                  <c:x val="-2.6515279340082489e-002"/>
                  <c:y val="-6.5793865319073927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'[00_グラフ資料（死亡統計）.xlsx]d7'!$E$19:$E$28</c:f>
              <c:numCache>
                <c:formatCode xml:space="preserve">0.0_ </c:formatCode>
                <c:ptCount val="10"/>
                <c:pt idx="0">
                  <c:v>220.7</c:v>
                </c:pt>
                <c:pt idx="1">
                  <c:v>198.5</c:v>
                </c:pt>
                <c:pt idx="2">
                  <c:v>222.5</c:v>
                </c:pt>
                <c:pt idx="3">
                  <c:v>179.6</c:v>
                </c:pt>
                <c:pt idx="4">
                  <c:v>185.5</c:v>
                </c:pt>
                <c:pt idx="5">
                  <c:v>190.6</c:v>
                </c:pt>
                <c:pt idx="6">
                  <c:v>204.2</c:v>
                </c:pt>
                <c:pt idx="7">
                  <c:v>167.1</c:v>
                </c:pt>
                <c:pt idx="8">
                  <c:v>181.6</c:v>
                </c:pt>
                <c:pt idx="9">
                  <c:v>180.1</c:v>
                </c:pt>
              </c:numCache>
            </c:numRef>
          </c:val>
          <c:smooth val="0"/>
        </c:ser>
        <c:dLbls>
          <c:spPr>
            <a:noFill/>
            <a:ln>
              <a:noFill/>
            </a:ln>
            <a:effectLst/>
          </c:spPr>
          <c:txPr>
            <a:bodyPr rot="0" spcFirstLastPara="1" vertOverflow="ellipsis" horzOverflow="overflow" wrap="square" anchor="ctr" anchorCtr="1">
              <a:spAutoFit/>
            </a:bodyPr>
            <a:lstStyle/>
            <a:p>
              <a:pPr algn="ctr" rtl="0">
                <a:defRPr lang="ja-JP" altLang="en-US" sz="900" kern="1200">
                  <a:solidFill>
                    <a:schemeClr val="tx1">
                      <a:lumMod val="75000"/>
                      <a:lumOff val="25000"/>
                    </a:schemeClr>
                  </a:solidFill>
                  <a:latin typeface="+mn-lt"/>
                  <a:ea typeface="+mn-ea"/>
                  <a:cs typeface="+mn-cs"/>
                </a:defRPr>
              </a:pPr>
              <a:endParaRPr lang="ja-JP" altLang="en-US" sz="900"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dLbls>
        <c:marker val="1"/>
        <c:smooth val="0"/>
        <c:axId val="1"/>
        <c:axId val="2"/>
      </c:lineChart>
      <c:catAx>
        <c:axId val="1"/>
        <c:scaling>
          <c:orientation val="minMax"/>
        </c:scaling>
        <c:delete val="0"/>
        <c:axPos val="b"/>
        <c:numFmt formatCode="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0" lang="ja-JP" altLang="en-US" sz="800" b="1" kern="1200">
                <a:solidFill>
                  <a:schemeClr val="tx1"/>
                </a:solidFill>
                <a:latin typeface="ＭＳ Ｐゴシック"/>
                <a:ea typeface="ＭＳ Ｐゴシック"/>
                <a:cs typeface="+mn-cs"/>
              </a:defRPr>
            </a:pPr>
            <a:endParaRPr lang="ja-JP" altLang="en-US"/>
          </a:p>
        </c:txPr>
        <c:crossAx val="2"/>
        <c:crosses val="autoZero"/>
        <c:auto val="1"/>
        <c:lblAlgn val="ctr"/>
        <c:lblOffset val="100"/>
        <c:noMultiLvlLbl val="0"/>
      </c:catAx>
      <c:valAx>
        <c:axId val="2"/>
        <c:scaling>
          <c:orientation val="minMax"/>
          <c:min val="100"/>
        </c:scaling>
        <c:delete val="0"/>
        <c:axPos val="l"/>
        <c:majorGridlines>
          <c:spPr>
            <a:noFill/>
            <a:ln w="9525" cap="flat" cmpd="sng" algn="ctr">
              <a:solidFill>
                <a:schemeClr val="tx1">
                  <a:lumMod val="15000"/>
                  <a:lumOff val="85000"/>
                </a:schemeClr>
              </a:solidFill>
              <a:round/>
            </a:ln>
            <a:effectLst/>
          </c:spPr>
        </c:majorGridlines>
        <c:title>
          <c:tx>
            <c:rich>
              <a:bodyPr rot="-5400000" spcFirstLastPara="1" vertOverflow="overflow" horzOverflow="overflow" vert="wordArtVertRtl" wrap="square" anchor="t" anchorCtr="1"/>
              <a:lstStyle/>
              <a:p>
                <a:pPr algn="r" rtl="0">
                  <a:defRPr kumimoji="0" lang="ja-JP" altLang="en-US" sz="800" b="0" i="0" u="none" strike="noStrike" kern="1200" baseline="0">
                    <a:solidFill>
                      <a:schemeClr val="tx1">
                        <a:lumMod val="65000"/>
                        <a:lumOff val="35000"/>
                      </a:schemeClr>
                    </a:solidFill>
                    <a:latin typeface="ＭＳ Ｐゴシック"/>
                    <a:ea typeface="ＭＳ Ｐゴシック"/>
                    <a:cs typeface="+mn-cs"/>
                  </a:defRPr>
                </a:pPr>
                <a:r>
                  <a:rPr kumimoji="0" lang="ja-JP" altLang="en-US" sz="800" b="0" i="0" u="none" strike="noStrike" kern="1200" baseline="0">
                    <a:solidFill>
                      <a:schemeClr val="tx1"/>
                    </a:solidFill>
                    <a:latin typeface="ＭＳ Ｐゴシック"/>
                    <a:ea typeface="ＭＳ Ｐゴシック"/>
                    <a:cs typeface="+mn-cs"/>
                  </a:rPr>
                  <a:t>死亡率（人口⒑万対）</a:t>
                </a:r>
                <a:endParaRPr kumimoji="0" lang="ja-JP" altLang="en-US" sz="800" b="0" i="0" u="none" strike="noStrike" kern="1200" baseline="0">
                  <a:solidFill>
                    <a:schemeClr val="tx1"/>
                  </a:solidFill>
                  <a:latin typeface="ＭＳ Ｐゴシック"/>
                  <a:ea typeface="ＭＳ Ｐゴシック"/>
                  <a:cs typeface="+mn-cs"/>
                </a:endParaRPr>
              </a:p>
            </c:rich>
          </c:tx>
          <c:layout>
            <c:manualLayout>
              <c:xMode val="edge"/>
              <c:yMode val="edge"/>
              <c:x val="1.2711812594916742e-002"/>
              <c:y val="0.20930218939346618"/>
            </c:manualLayout>
          </c:layout>
          <c:overlay val="0"/>
          <c:spPr>
            <a:noFill/>
            <a:ln>
              <a:noFill/>
            </a:ln>
            <a:effectLst/>
          </c:spPr>
        </c:title>
        <c:numFmt formatCode="0_ " sourceLinked="0"/>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0" lang="ja-JP" altLang="en-US" sz="800" kern="1200">
                <a:solidFill>
                  <a:schemeClr val="tx1"/>
                </a:solidFill>
                <a:latin typeface="ＭＳ Ｐゴシック"/>
                <a:ea typeface="ＭＳ Ｐゴシック"/>
                <a:cs typeface="+mn-cs"/>
              </a:defRPr>
            </a:pPr>
            <a:endParaRPr lang="ja-JP" altLang="en-US"/>
          </a:p>
        </c:txPr>
        <c:crossAx val="1"/>
        <c:crosses val="autoZero"/>
        <c:crossBetween val="between"/>
      </c:valAx>
      <c:spPr>
        <a:noFill/>
        <a:ln>
          <a:noFill/>
        </a:ln>
        <a:effectLst/>
      </c:spPr>
    </c:plotArea>
    <c:legend>
      <c:legendPos val="r"/>
      <c:layout>
        <c:manualLayout>
          <c:xMode val="edge"/>
          <c:yMode val="edge"/>
          <c:x val="0.86581920903954801"/>
          <c:y val="0.30970149253731344"/>
          <c:w val="0.12076271186440678"/>
          <c:h val="0.45149253731343286"/>
        </c:manualLayout>
      </c:layout>
      <c:overlay val="0"/>
      <c:spPr>
        <a:noFill/>
        <a:ln>
          <a:noFill/>
        </a:ln>
        <a:effectLst/>
      </c:spPr>
      <c:txPr>
        <a:bodyPr rot="0" spcFirstLastPara="1" vertOverflow="ellipsis" horzOverflow="overflow" wrap="square" anchor="ctr" anchorCtr="1"/>
        <a:lstStyle/>
        <a:p>
          <a:pPr algn="l" rtl="0">
            <a:defRPr kumimoji="0" lang="ja-JP" altLang="en-US" sz="800" kern="1200">
              <a:solidFill>
                <a:schemeClr val="tx1"/>
              </a:solidFill>
              <a:latin typeface="ＭＳ Ｐゴシック"/>
              <a:ea typeface="ＭＳ Ｐゴシック"/>
              <a:cs typeface="+mn-cs"/>
            </a:defRPr>
          </a:pPr>
          <a:endParaRPr lang="ja-JP" altLang="en-US"/>
        </a:p>
      </c:txPr>
    </c:legend>
    <c:plotVisOnly val="1"/>
    <c:dispBlanksAs val="gap"/>
    <c:showDLblsOverMax val="0"/>
  </c:chart>
  <c:spPr>
    <a:solidFill>
      <a:schemeClr val="bg1"/>
    </a:solidFill>
    <a:ln w="9525" cap="flat" cmpd="sng" algn="ctr">
      <a:noFill/>
      <a:round/>
    </a:ln>
    <a:effectLst/>
  </c:spPr>
  <c:txPr>
    <a:bodyPr vertOverflow="overflow" horzOverflow="overflow" anchor="ctr" anchorCtr="1"/>
    <a:lstStyle/>
    <a:p>
      <a:pPr algn="ctr" rtl="0">
        <a:defRPr lang="ja-JP" altLang="en-US"/>
      </a:pPr>
      <a:endParaRPr lang="ja-JP" altLang="en-US"/>
    </a:p>
  </c:txPr>
  <c:externalData r:id="rId1">
    <c:autoUpdate val="0"/>
  </c:externalData>
  <c:extLst>
    <c:ext xmlns:c14="http://schemas.microsoft.com/office/drawing/2007/8/2/chart" uri="{781A3756-C4B2-4CAC-9D66-4F8BD8637D16}"/>
  </c:extLst>
</c:chartSpace>
</file>

<file path=ppt/charts/chart7.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7359050445104e-002"/>
          <c:y val="9.7701149425287362e-002"/>
          <c:w val="0.91097922848664692"/>
          <c:h val="0.77011494252873558"/>
        </c:manualLayout>
      </c:layout>
      <c:barChart>
        <c:barDir val="bar"/>
        <c:grouping val="clustered"/>
        <c:varyColors val="0"/>
        <c:ser>
          <c:idx val="0"/>
          <c:order val="0"/>
          <c:tx>
            <c:strRef>
              <c:f>Sheet1!$B$1</c:f>
              <c:strCache>
                <c:ptCount val="1"/>
                <c:pt idx="0">
                  <c:v>系列 1</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喫煙</c:v>
                </c:pt>
                <c:pt idx="1">
                  <c:v>受動喫煙</c:v>
                </c:pt>
                <c:pt idx="2">
                  <c:v>感染</c:v>
                </c:pt>
                <c:pt idx="3">
                  <c:v>飲酒</c:v>
                </c:pt>
                <c:pt idx="4">
                  <c:v>塩分摂取</c:v>
                </c:pt>
                <c:pt idx="5">
                  <c:v>過体重・肥満</c:v>
                </c:pt>
                <c:pt idx="6">
                  <c:v>運動不足</c:v>
                </c:pt>
                <c:pt idx="7">
                  <c:v>野菜摂取不足</c:v>
                </c:pt>
                <c:pt idx="8">
                  <c:v>果物摂取不足</c:v>
                </c:pt>
              </c:strCache>
            </c:strRef>
          </c:cat>
          <c:val>
            <c:numRef>
              <c:f>Sheet1!$B$2:$B$10</c:f>
              <c:numCache>
                <c:formatCode>General</c:formatCode>
                <c:ptCount val="9"/>
                <c:pt idx="0">
                  <c:v>23.6</c:v>
                </c:pt>
                <c:pt idx="1">
                  <c:v>0.2</c:v>
                </c:pt>
                <c:pt idx="2">
                  <c:v>18.100000000000001</c:v>
                </c:pt>
                <c:pt idx="3">
                  <c:v>8.3000000000000007</c:v>
                </c:pt>
                <c:pt idx="4">
                  <c:v>3</c:v>
                </c:pt>
                <c:pt idx="5">
                  <c:v>1</c:v>
                </c:pt>
                <c:pt idx="6">
                  <c:v>1</c:v>
                </c:pt>
                <c:pt idx="7">
                  <c:v>0.3</c:v>
                </c:pt>
                <c:pt idx="8">
                  <c:v>0.1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1"/>
        <c:axPos val="l"/>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0_);[Red]\(#,##0\)"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8.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548672566371681e-002"/>
          <c:y val="0.10497237569060773"/>
          <c:w val="0.91445427728613571"/>
          <c:h val="0.78453038674033149"/>
        </c:manualLayout>
      </c:layout>
      <c:barChart>
        <c:barDir val="bar"/>
        <c:grouping val="clustered"/>
        <c:varyColors val="0"/>
        <c:ser>
          <c:idx val="0"/>
          <c:order val="0"/>
          <c:tx>
            <c:strRef>
              <c:f>Sheet1!$B$1</c:f>
              <c:strCache>
                <c:ptCount val="1"/>
                <c:pt idx="0">
                  <c:v>系列 1</c:v>
                </c:pt>
              </c:strCache>
            </c:strRef>
          </c:tx>
          <c:spPr>
            <a:solidFill>
              <a:srgbClr val="BB8DBE"/>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Sheet1!$A$2:$A$11</c:f>
              <c:strCache>
                <c:ptCount val="10"/>
                <c:pt idx="0">
                  <c:v>感染</c:v>
                </c:pt>
                <c:pt idx="1">
                  <c:v>喫煙</c:v>
                </c:pt>
                <c:pt idx="2">
                  <c:v>受動喫煙</c:v>
                </c:pt>
                <c:pt idx="3">
                  <c:v>飲酒</c:v>
                </c:pt>
                <c:pt idx="4">
                  <c:v>塩分摂取</c:v>
                </c:pt>
                <c:pt idx="5">
                  <c:v>運動不足</c:v>
                </c:pt>
                <c:pt idx="6">
                  <c:v>ホルモン剤使用</c:v>
                </c:pt>
                <c:pt idx="7">
                  <c:v>過体重・肥満</c:v>
                </c:pt>
                <c:pt idx="8">
                  <c:v>野菜摂取不足</c:v>
                </c:pt>
                <c:pt idx="9">
                  <c:v>果物摂取不足</c:v>
                </c:pt>
              </c:strCache>
            </c:strRef>
          </c:cat>
          <c:val>
            <c:numRef>
              <c:f>Sheet1!$B$2:$B$11</c:f>
              <c:numCache>
                <c:formatCode>General</c:formatCode>
                <c:ptCount val="10"/>
                <c:pt idx="0">
                  <c:v>14.7</c:v>
                </c:pt>
                <c:pt idx="1">
                  <c:v>4</c:v>
                </c:pt>
                <c:pt idx="2">
                  <c:v>0.9</c:v>
                </c:pt>
                <c:pt idx="3">
                  <c:v>3.5</c:v>
                </c:pt>
                <c:pt idx="4">
                  <c:v>1.6</c:v>
                </c:pt>
                <c:pt idx="5">
                  <c:v>1.6</c:v>
                </c:pt>
                <c:pt idx="6">
                  <c:v>0.4</c:v>
                </c:pt>
                <c:pt idx="7">
                  <c:v>0.3</c:v>
                </c:pt>
                <c:pt idx="8">
                  <c:v>0.1</c:v>
                </c:pt>
                <c:pt idx="9">
                  <c:v>0</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1"/>
        <c:axPos val="l"/>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General"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9.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0085CC"/>
            </a:solidFill>
            <a:ln>
              <a:noFill/>
            </a:ln>
            <a:effectLst/>
          </c:spPr>
          <c:invertIfNegative val="0"/>
          <c:dPt>
            <c:idx val="0"/>
            <c:invertIfNegative val="0"/>
            <c:bubble3D val="0"/>
            <c:spPr>
              <a:solidFill>
                <a:srgbClr val="0085CC"/>
              </a:solidFill>
              <a:ln>
                <a:noFill/>
              </a:ln>
              <a:effectLst/>
            </c:spPr>
          </c:dPt>
          <c:dPt>
            <c:idx val="1"/>
            <c:invertIfNegative val="0"/>
            <c:bubble3D val="0"/>
            <c:spPr>
              <a:solidFill>
                <a:srgbClr val="0085CC"/>
              </a:solidFill>
              <a:ln>
                <a:noFill/>
              </a:ln>
              <a:effectLst/>
            </c:spPr>
          </c:dPt>
          <c:dPt>
            <c:idx val="2"/>
            <c:invertIfNegative val="0"/>
            <c:bubble3D val="0"/>
            <c:spPr>
              <a:solidFill>
                <a:srgbClr val="0085CC"/>
              </a:solidFill>
              <a:ln>
                <a:noFill/>
              </a:ln>
              <a:effectLst/>
            </c:spPr>
          </c:dPt>
          <c:dPt>
            <c:idx val="3"/>
            <c:invertIfNegative val="0"/>
            <c:bubble3D val="0"/>
            <c:spPr>
              <a:solidFill>
                <a:srgbClr val="0085CC"/>
              </a:solidFill>
              <a:ln>
                <a:noFill/>
              </a:ln>
              <a:effectLst/>
            </c:spPr>
          </c:dPt>
          <c:dPt>
            <c:idx val="4"/>
            <c:invertIfNegative val="0"/>
            <c:bubble3D val="0"/>
            <c:spPr>
              <a:solidFill>
                <a:srgbClr val="0085CC"/>
              </a:solidFill>
              <a:ln>
                <a:noFill/>
              </a:ln>
              <a:effectLst/>
            </c:spPr>
          </c:dPt>
          <c:dLbls>
            <c:dLbl>
              <c:idx val="0"/>
              <c:layout>
                <c:manualLayout>
                  <c:x val="0"/>
                  <c:y val="3.4300962587642987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1"/>
              <c:layout>
                <c:manualLayout>
                  <c:x val="0"/>
                  <c:y val="4.573461678352401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2"/>
              <c:layout>
                <c:manualLayout>
                  <c:x val="0"/>
                  <c:y val="4.573461678352401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3"/>
              <c:layout>
                <c:manualLayout>
                  <c:x val="-7.9281737857791646e-017"/>
                  <c:y val="5.7168270979405016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4"/>
              <c:layout>
                <c:manualLayout>
                  <c:x val="0"/>
                  <c:y val="4.573461678352401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=Sheet1!$A$2:$A$6</c:f>
              <c:strCache>
                <c:ptCount val="5"/>
                <c:pt idx="0">
                  <c:v>大腸</c:v>
                </c:pt>
                <c:pt idx="1">
                  <c:v>前立腺</c:v>
                </c:pt>
                <c:pt idx="2">
                  <c:v>胃</c:v>
                </c:pt>
                <c:pt idx="3">
                  <c:v>肺</c:v>
                </c:pt>
                <c:pt idx="4">
                  <c:v>肝・胆管</c:v>
                </c:pt>
              </c:strCache>
            </c:strRef>
          </c:cat>
          <c:val>
            <c:numRef>
              <c:f>=Sheet1!$B$2:$B$6</c:f>
              <c:numCache>
                <c:formatCode>General</c:formatCode>
                <c:ptCount val="5"/>
                <c:pt idx="0">
                  <c:v>69.900000000000006</c:v>
                </c:pt>
                <c:pt idx="1">
                  <c:v>65.400000000000006</c:v>
                </c:pt>
                <c:pt idx="2">
                  <c:v>57.6</c:v>
                </c:pt>
                <c:pt idx="3">
                  <c:v>55.9</c:v>
                </c:pt>
                <c:pt idx="4">
                  <c:v>20.5</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9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600" b="0"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a="http://schemas.openxmlformats.org/drawingml/2006/main" xmlns:cs="http://schemas.microsoft.com/office/drawing/2012/chartStyle"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a="http://schemas.openxmlformats.org/drawingml/2006/main" xmlns:cs="http://schemas.microsoft.com/office/drawing/2012/chartStyle"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FB3AD-21FD-427F-A5EC-665915F90B54}" type="datetimeFigureOut">
              <a:rPr kumimoji="1" lang="ja-JP" altLang="en-US" smtClean="0"/>
              <a:t>2024/6/18</a:t>
            </a:fld>
            <a:endParaRPr kumimoji="1" lang="ja-JP" altLang="en-US"/>
          </a:p>
        </p:txBody>
      </p:sp>
      <p:sp>
        <p:nvSpPr>
          <p:cNvPr id="1102" name="スライド イメージ プレースホルダー 3"/>
          <p:cNvSpPr>
            <a:spLocks noGrp="1" noRot="1" noChangeAspect="1"/>
          </p:cNvSpPr>
          <p:nvPr>
            <p:ph type="sldImg" idx="2"/>
          </p:nvPr>
        </p:nvSpPr>
        <p:spPr>
          <a:xfrm>
            <a:off x="1199896" y="1143000"/>
            <a:ext cx="445821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extLst>
      <p:ext uri="{BB962C8B-B14F-4D97-AF65-F5344CB8AC3E}">
        <p14:creationId xmlns:p14="http://schemas.microsoft.com/office/powerpoint/2010/main" val="37523637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1" name="スライド イメージ プレースホルダー 1"/>
          <p:cNvSpPr>
            <a:spLocks noGrp="1" noRot="1" noChangeAspect="1"/>
          </p:cNvSpPr>
          <p:nvPr>
            <p:ph type="sldImg"/>
          </p:nvPr>
        </p:nvSpPr>
        <p:spPr/>
      </p:sp>
      <p:sp>
        <p:nvSpPr>
          <p:cNvPr id="1122" name="ノート プレースホルダー 2"/>
          <p:cNvSpPr>
            <a:spLocks noGrp="1"/>
          </p:cNvSpPr>
          <p:nvPr>
            <p:ph type="body" idx="1"/>
          </p:nvPr>
        </p:nvSpPr>
        <p:spPr/>
        <p:txBody>
          <a:bodyPr/>
          <a:lstStyle/>
          <a:p>
            <a:r>
              <a:rPr kumimoji="1" lang="ja-JP" altLang="en-US" dirty="0"/>
              <a:t>　</a:t>
            </a:r>
          </a:p>
        </p:txBody>
      </p:sp>
      <p:sp>
        <p:nvSpPr>
          <p:cNvPr id="1123" name="スライド番号プレースホルダー 3"/>
          <p:cNvSpPr>
            <a:spLocks noGrp="1"/>
          </p:cNvSpPr>
          <p:nvPr>
            <p:ph type="sldNum" sz="quarter" idx="5"/>
          </p:nvPr>
        </p:nvSpPr>
        <p:spPr/>
        <p:txBody>
          <a:bodyPr/>
          <a:lstStyle/>
          <a:p>
            <a:fld id="{BC1A1F2C-F8E9-4859-B664-78271AE5A266}" type="slidenum">
              <a:rPr kumimoji="1" lang="ja-JP" altLang="en-US" smtClean="0"/>
              <a:t>2</a:t>
            </a:fld>
            <a:endParaRPr kumimoji="1" lang="ja-JP" altLang="en-US"/>
          </a:p>
        </p:txBody>
      </p:sp>
    </p:spTree>
    <p:extLst>
      <p:ext uri="{BB962C8B-B14F-4D97-AF65-F5344CB8AC3E}">
        <p14:creationId xmlns:p14="http://schemas.microsoft.com/office/powerpoint/2010/main" val="65952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5" name="スライド イメージ プレースホルダー 1"/>
          <p:cNvSpPr>
            <a:spLocks noGrp="1" noRot="1" noChangeAspect="1"/>
          </p:cNvSpPr>
          <p:nvPr>
            <p:ph type="sldImg"/>
          </p:nvPr>
        </p:nvSpPr>
        <p:spPr/>
      </p:sp>
      <p:sp>
        <p:nvSpPr>
          <p:cNvPr id="1156" name="ノート プレースホルダー 2"/>
          <p:cNvSpPr>
            <a:spLocks noGrp="1"/>
          </p:cNvSpPr>
          <p:nvPr>
            <p:ph type="body" idx="1"/>
          </p:nvPr>
        </p:nvSpPr>
        <p:spPr/>
        <p:txBody>
          <a:bodyPr/>
          <a:lstStyle/>
          <a:p>
            <a:endParaRPr kumimoji="1" lang="ja-JP" altLang="en-US" dirty="0"/>
          </a:p>
        </p:txBody>
      </p:sp>
      <p:sp>
        <p:nvSpPr>
          <p:cNvPr id="1157" name="スライド番号プレースホルダー 3"/>
          <p:cNvSpPr>
            <a:spLocks noGrp="1"/>
          </p:cNvSpPr>
          <p:nvPr>
            <p:ph type="sldNum" sz="quarter" idx="5"/>
          </p:nvPr>
        </p:nvSpPr>
        <p:spPr/>
        <p:txBody>
          <a:bodyPr/>
          <a:lstStyle/>
          <a:p>
            <a:fld id="{BC1A1F2C-F8E9-4859-B664-78271AE5A266}" type="slidenum">
              <a:rPr kumimoji="1" lang="ja-JP" altLang="en-US" smtClean="0"/>
              <a:t>3</a:t>
            </a:fld>
            <a:endParaRPr kumimoji="1" lang="ja-JP" altLang="en-US"/>
          </a:p>
        </p:txBody>
      </p:sp>
    </p:spTree>
    <p:extLst>
      <p:ext uri="{BB962C8B-B14F-4D97-AF65-F5344CB8AC3E}">
        <p14:creationId xmlns:p14="http://schemas.microsoft.com/office/powerpoint/2010/main" val="173045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3" name="スライド イメージ プレースホルダー 1"/>
          <p:cNvSpPr>
            <a:spLocks noGrp="1" noRot="1" noChangeAspect="1"/>
          </p:cNvSpPr>
          <p:nvPr>
            <p:ph type="sldImg"/>
          </p:nvPr>
        </p:nvSpPr>
        <p:spPr/>
      </p:sp>
      <p:sp>
        <p:nvSpPr>
          <p:cNvPr id="1184" name="ノート プレースホルダー 2"/>
          <p:cNvSpPr>
            <a:spLocks noGrp="1"/>
          </p:cNvSpPr>
          <p:nvPr>
            <p:ph type="body" idx="1"/>
          </p:nvPr>
        </p:nvSpPr>
        <p:spPr/>
        <p:txBody>
          <a:bodyPr/>
          <a:lstStyle/>
          <a:p>
            <a:endParaRPr kumimoji="1" lang="ja-JP" altLang="en-US" dirty="0"/>
          </a:p>
        </p:txBody>
      </p:sp>
      <p:sp>
        <p:nvSpPr>
          <p:cNvPr id="1185" name="スライド番号プレースホルダー 3"/>
          <p:cNvSpPr>
            <a:spLocks noGrp="1"/>
          </p:cNvSpPr>
          <p:nvPr>
            <p:ph type="sldNum" sz="quarter" idx="5"/>
          </p:nvPr>
        </p:nvSpPr>
        <p:spPr/>
        <p:txBody>
          <a:bodyPr/>
          <a:lstStyle/>
          <a:p>
            <a:fld id="{BC1A1F2C-F8E9-4859-B664-78271AE5A266}" type="slidenum">
              <a:rPr kumimoji="1" lang="ja-JP" altLang="en-US" smtClean="0"/>
              <a:t>3</a:t>
            </a:fld>
            <a:endParaRPr kumimoji="1" lang="ja-JP" altLang="en-US"/>
          </a:p>
        </p:txBody>
      </p:sp>
    </p:spTree>
    <p:extLst>
      <p:ext uri="{BB962C8B-B14F-4D97-AF65-F5344CB8AC3E}">
        <p14:creationId xmlns:p14="http://schemas.microsoft.com/office/powerpoint/2010/main" val="1730457103"/>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Title 1"/>
          <p:cNvSpPr>
            <a:spLocks noGrp="1"/>
          </p:cNvSpPr>
          <p:nvPr>
            <p:ph type="ctrTitle"/>
          </p:nvPr>
        </p:nvSpPr>
        <p:spPr>
          <a:xfrm>
            <a:off x="742950" y="1122363"/>
            <a:ext cx="8420100" cy="2387600"/>
          </a:xfrm>
        </p:spPr>
        <p:txBody>
          <a:bodyPr anchor="b"/>
          <a:lstStyle>
            <a:lvl1pPr algn="ctr">
              <a:defRPr sz="4500"/>
            </a:lvl1pPr>
          </a:lstStyle>
          <a:p>
            <a:r>
              <a:rPr lang="ja-JP" altLang="en-US"/>
              <a:t>マスター タイトルの書式設定</a:t>
            </a:r>
            <a:endParaRPr lang="en-US" dirty="0"/>
          </a:p>
        </p:txBody>
      </p:sp>
      <p:sp>
        <p:nvSpPr>
          <p:cNvPr id="1032" name="Subtitle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1033"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34" name="Footer Placeholder 4"/>
          <p:cNvSpPr>
            <a:spLocks noGrp="1"/>
          </p:cNvSpPr>
          <p:nvPr>
            <p:ph type="ftr" sz="quarter" idx="11"/>
          </p:nvPr>
        </p:nvSpPr>
        <p:spPr/>
        <p:txBody>
          <a:bodyPr/>
          <a:lstStyle/>
          <a:p>
            <a:endParaRPr kumimoji="1" lang="ja-JP" altLang="en-US"/>
          </a:p>
        </p:txBody>
      </p:sp>
      <p:sp>
        <p:nvSpPr>
          <p:cNvPr id="1035"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29500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0" name=""/>
        <p:cNvGrpSpPr/>
        <p:nvPr/>
      </p:nvGrpSpPr>
      <p:grpSpPr>
        <a:xfrm>
          <a:off x="0" y="0"/>
          <a:ext cx="0" cy="0"/>
          <a:chOff x="0" y="0"/>
          <a:chExt cx="0" cy="0"/>
        </a:xfrm>
      </p:grpSpPr>
      <p:sp>
        <p:nvSpPr>
          <p:cNvPr id="1088" name="Title 1"/>
          <p:cNvSpPr>
            <a:spLocks noGrp="1"/>
          </p:cNvSpPr>
          <p:nvPr>
            <p:ph type="title"/>
          </p:nvPr>
        </p:nvSpPr>
        <p:spPr/>
        <p:txBody>
          <a:bodyPr/>
          <a:lstStyle/>
          <a:p>
            <a:r>
              <a:rPr lang="ja-JP" altLang="en-US"/>
              <a:t>マスター タイトルの書式設定</a:t>
            </a:r>
            <a:endParaRPr lang="en-US" dirty="0"/>
          </a:p>
        </p:txBody>
      </p:sp>
      <p:sp>
        <p:nvSpPr>
          <p:cNvPr id="1089"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0"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1" name="Footer Placeholder 4"/>
          <p:cNvSpPr>
            <a:spLocks noGrp="1"/>
          </p:cNvSpPr>
          <p:nvPr>
            <p:ph type="ftr" sz="quarter" idx="11"/>
          </p:nvPr>
        </p:nvSpPr>
        <p:spPr/>
        <p:txBody>
          <a:bodyPr/>
          <a:lstStyle/>
          <a:p>
            <a:endParaRPr kumimoji="1" lang="ja-JP" altLang="en-US"/>
          </a:p>
        </p:txBody>
      </p:sp>
      <p:sp>
        <p:nvSpPr>
          <p:cNvPr id="1092"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02200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1095"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6"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7" name="Footer Placeholder 4"/>
          <p:cNvSpPr>
            <a:spLocks noGrp="1"/>
          </p:cNvSpPr>
          <p:nvPr>
            <p:ph type="ftr" sz="quarter" idx="11"/>
          </p:nvPr>
        </p:nvSpPr>
        <p:spPr/>
        <p:txBody>
          <a:bodyPr/>
          <a:lstStyle/>
          <a:p>
            <a:endParaRPr kumimoji="1" lang="ja-JP" altLang="en-US"/>
          </a:p>
        </p:txBody>
      </p:sp>
      <p:sp>
        <p:nvSpPr>
          <p:cNvPr id="1098"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86274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Title 1"/>
          <p:cNvSpPr>
            <a:spLocks noGrp="1"/>
          </p:cNvSpPr>
          <p:nvPr>
            <p:ph type="title"/>
          </p:nvPr>
        </p:nvSpPr>
        <p:spPr/>
        <p:txBody>
          <a:bodyPr/>
          <a:lstStyle/>
          <a:p>
            <a:r>
              <a:rPr lang="ja-JP" altLang="en-US"/>
              <a:t>マスター タイトルの書式設定</a:t>
            </a:r>
            <a:endParaRPr lang="en-US" dirty="0"/>
          </a:p>
        </p:txBody>
      </p:sp>
      <p:sp>
        <p:nvSpPr>
          <p:cNvPr id="1038"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39"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40" name="Footer Placeholder 4"/>
          <p:cNvSpPr>
            <a:spLocks noGrp="1"/>
          </p:cNvSpPr>
          <p:nvPr>
            <p:ph type="ftr" sz="quarter" idx="11"/>
          </p:nvPr>
        </p:nvSpPr>
        <p:spPr/>
        <p:txBody>
          <a:bodyPr/>
          <a:lstStyle/>
          <a:p>
            <a:endParaRPr kumimoji="1" lang="ja-JP" altLang="en-US"/>
          </a:p>
        </p:txBody>
      </p:sp>
      <p:sp>
        <p:nvSpPr>
          <p:cNvPr id="1041"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88521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Title 1"/>
          <p:cNvSpPr>
            <a:spLocks noGrp="1"/>
          </p:cNvSpPr>
          <p:nvPr>
            <p:ph type="title"/>
          </p:nvPr>
        </p:nvSpPr>
        <p:spPr>
          <a:xfrm>
            <a:off x="675879" y="1709740"/>
            <a:ext cx="8543925" cy="2852737"/>
          </a:xfrm>
        </p:spPr>
        <p:txBody>
          <a:bodyPr anchor="b"/>
          <a:lstStyle>
            <a:lvl1pPr>
              <a:defRPr sz="4500"/>
            </a:lvl1pPr>
          </a:lstStyle>
          <a:p>
            <a:r>
              <a:rPr lang="ja-JP" altLang="en-US"/>
              <a:t>マスター タイトルの書式設定</a:t>
            </a:r>
            <a:endParaRPr lang="en-US" dirty="0"/>
          </a:p>
        </p:txBody>
      </p:sp>
      <p:sp>
        <p:nvSpPr>
          <p:cNvPr id="1044" name="Text Placeholder 2"/>
          <p:cNvSpPr>
            <a:spLocks noGrp="1"/>
          </p:cNvSpPr>
          <p:nvPr>
            <p:ph type="body" idx="1"/>
          </p:nvPr>
        </p:nvSpPr>
        <p:spPr>
          <a:xfrm>
            <a:off x="675879" y="4589464"/>
            <a:ext cx="8543925"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1045"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46" name="Footer Placeholder 4"/>
          <p:cNvSpPr>
            <a:spLocks noGrp="1"/>
          </p:cNvSpPr>
          <p:nvPr>
            <p:ph type="ftr" sz="quarter" idx="11"/>
          </p:nvPr>
        </p:nvSpPr>
        <p:spPr/>
        <p:txBody>
          <a:bodyPr/>
          <a:lstStyle/>
          <a:p>
            <a:endParaRPr kumimoji="1" lang="ja-JP" altLang="en-US"/>
          </a:p>
        </p:txBody>
      </p:sp>
      <p:sp>
        <p:nvSpPr>
          <p:cNvPr id="1047"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8470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Title 1"/>
          <p:cNvSpPr>
            <a:spLocks noGrp="1"/>
          </p:cNvSpPr>
          <p:nvPr>
            <p:ph type="title"/>
          </p:nvPr>
        </p:nvSpPr>
        <p:spPr/>
        <p:txBody>
          <a:bodyPr/>
          <a:lstStyle/>
          <a:p>
            <a:r>
              <a:rPr lang="ja-JP" altLang="en-US"/>
              <a:t>マスター タイトルの書式設定</a:t>
            </a:r>
            <a:endParaRPr lang="en-US" dirty="0"/>
          </a:p>
        </p:txBody>
      </p:sp>
      <p:sp>
        <p:nvSpPr>
          <p:cNvPr id="1050"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1"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2"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53" name="Footer Placeholder 5"/>
          <p:cNvSpPr>
            <a:spLocks noGrp="1"/>
          </p:cNvSpPr>
          <p:nvPr>
            <p:ph type="ftr" sz="quarter" idx="11"/>
          </p:nvPr>
        </p:nvSpPr>
        <p:spPr/>
        <p:txBody>
          <a:bodyPr/>
          <a:lstStyle/>
          <a:p>
            <a:endParaRPr kumimoji="1" lang="ja-JP" altLang="en-US"/>
          </a:p>
        </p:txBody>
      </p:sp>
      <p:sp>
        <p:nvSpPr>
          <p:cNvPr id="1054"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37989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1057" name="Text Placeholder 2"/>
          <p:cNvSpPr>
            <a:spLocks noGrp="1"/>
          </p:cNvSpPr>
          <p:nvPr>
            <p:ph type="body" idx="1"/>
          </p:nvPr>
        </p:nvSpPr>
        <p:spPr>
          <a:xfrm>
            <a:off x="682328" y="1681163"/>
            <a:ext cx="41907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58" name="Content Placeholder 3"/>
          <p:cNvSpPr>
            <a:spLocks noGrp="1"/>
          </p:cNvSpPr>
          <p:nvPr>
            <p:ph sz="half" idx="2"/>
          </p:nvPr>
        </p:nvSpPr>
        <p:spPr>
          <a:xfrm>
            <a:off x="682328"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9" name="Text Placeholder 4"/>
          <p:cNvSpPr>
            <a:spLocks noGrp="1"/>
          </p:cNvSpPr>
          <p:nvPr>
            <p:ph type="body" sz="quarter" idx="3"/>
          </p:nvPr>
        </p:nvSpPr>
        <p:spPr>
          <a:xfrm>
            <a:off x="5014913" y="1681163"/>
            <a:ext cx="4211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60"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1" name="Date Placeholder 6"/>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62" name="Footer Placeholder 7"/>
          <p:cNvSpPr>
            <a:spLocks noGrp="1"/>
          </p:cNvSpPr>
          <p:nvPr>
            <p:ph type="ftr" sz="quarter" idx="11"/>
          </p:nvPr>
        </p:nvSpPr>
        <p:spPr/>
        <p:txBody>
          <a:bodyPr/>
          <a:lstStyle/>
          <a:p>
            <a:endParaRPr kumimoji="1" lang="ja-JP" altLang="en-US"/>
          </a:p>
        </p:txBody>
      </p:sp>
      <p:sp>
        <p:nvSpPr>
          <p:cNvPr id="1063" name="Slide Number Placeholder 8"/>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7035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Title 1"/>
          <p:cNvSpPr>
            <a:spLocks noGrp="1"/>
          </p:cNvSpPr>
          <p:nvPr>
            <p:ph type="title"/>
          </p:nvPr>
        </p:nvSpPr>
        <p:spPr/>
        <p:txBody>
          <a:bodyPr/>
          <a:lstStyle/>
          <a:p>
            <a:r>
              <a:rPr lang="ja-JP" altLang="en-US"/>
              <a:t>マスター タイトルの書式設定</a:t>
            </a:r>
            <a:endParaRPr lang="en-US" dirty="0"/>
          </a:p>
        </p:txBody>
      </p:sp>
      <p:sp>
        <p:nvSpPr>
          <p:cNvPr id="1066" name="Date Placeholder 2"/>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67" name="Footer Placeholder 3"/>
          <p:cNvSpPr>
            <a:spLocks noGrp="1"/>
          </p:cNvSpPr>
          <p:nvPr>
            <p:ph type="ftr" sz="quarter" idx="11"/>
          </p:nvPr>
        </p:nvSpPr>
        <p:spPr/>
        <p:txBody>
          <a:bodyPr/>
          <a:lstStyle/>
          <a:p>
            <a:endParaRPr kumimoji="1" lang="ja-JP" altLang="en-US"/>
          </a:p>
        </p:txBody>
      </p:sp>
      <p:sp>
        <p:nvSpPr>
          <p:cNvPr id="1068" name="Slide Number Placeholder 4"/>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12685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Date Placeholder 1"/>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71" name="Footer Placeholder 2"/>
          <p:cNvSpPr>
            <a:spLocks noGrp="1"/>
          </p:cNvSpPr>
          <p:nvPr>
            <p:ph type="ftr" sz="quarter" idx="11"/>
          </p:nvPr>
        </p:nvSpPr>
        <p:spPr/>
        <p:txBody>
          <a:bodyPr/>
          <a:lstStyle/>
          <a:p>
            <a:endParaRPr kumimoji="1" lang="ja-JP" altLang="en-US"/>
          </a:p>
        </p:txBody>
      </p:sp>
      <p:sp>
        <p:nvSpPr>
          <p:cNvPr id="1072" name="Slide Number Placeholder 3"/>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3177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0" name=""/>
        <p:cNvGrpSpPr/>
        <p:nvPr/>
      </p:nvGrpSpPr>
      <p:grpSpPr>
        <a:xfrm>
          <a:off x="0" y="0"/>
          <a:ext cx="0" cy="0"/>
          <a:chOff x="0" y="0"/>
          <a:chExt cx="0" cy="0"/>
        </a:xfrm>
      </p:grpSpPr>
      <p:sp>
        <p:nvSpPr>
          <p:cNvPr id="1074"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75" name="Content Placeholder 2"/>
          <p:cNvSpPr>
            <a:spLocks noGrp="1"/>
          </p:cNvSpPr>
          <p:nvPr>
            <p:ph idx="1"/>
          </p:nvPr>
        </p:nvSpPr>
        <p:spPr>
          <a:xfrm>
            <a:off x="4211340" y="987427"/>
            <a:ext cx="501491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76"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77"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78" name="Footer Placeholder 5"/>
          <p:cNvSpPr>
            <a:spLocks noGrp="1"/>
          </p:cNvSpPr>
          <p:nvPr>
            <p:ph type="ftr" sz="quarter" idx="11"/>
          </p:nvPr>
        </p:nvSpPr>
        <p:spPr/>
        <p:txBody>
          <a:bodyPr/>
          <a:lstStyle/>
          <a:p>
            <a:endParaRPr kumimoji="1" lang="ja-JP" altLang="en-US"/>
          </a:p>
        </p:txBody>
      </p:sp>
      <p:sp>
        <p:nvSpPr>
          <p:cNvPr id="1079"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64245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82" name="Picture Placeholder 2"/>
          <p:cNvSpPr>
            <a:spLocks noGrp="1" noChangeAspect="1"/>
          </p:cNvSpPr>
          <p:nvPr>
            <p:ph type="pic" idx="1"/>
          </p:nvPr>
        </p:nvSpPr>
        <p:spPr>
          <a:xfrm>
            <a:off x="4211340" y="987427"/>
            <a:ext cx="5014913"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1083"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84"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85" name="Footer Placeholder 5"/>
          <p:cNvSpPr>
            <a:spLocks noGrp="1"/>
          </p:cNvSpPr>
          <p:nvPr>
            <p:ph type="ftr" sz="quarter" idx="11"/>
          </p:nvPr>
        </p:nvSpPr>
        <p:spPr/>
        <p:txBody>
          <a:bodyPr/>
          <a:lstStyle/>
          <a:p>
            <a:endParaRPr kumimoji="1" lang="ja-JP" altLang="en-US"/>
          </a:p>
        </p:txBody>
      </p:sp>
      <p:sp>
        <p:nvSpPr>
          <p:cNvPr id="1086"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90094724"/>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1026"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27"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E5F65CD-9A7A-4799-9AEA-F2F35A33E7D8}" type="datetimeFigureOut">
              <a:rPr kumimoji="1" lang="ja-JP" altLang="en-US" smtClean="0"/>
              <a:t>2024/6/18</a:t>
            </a:fld>
            <a:endParaRPr kumimoji="1" lang="ja-JP" altLang="en-US"/>
          </a:p>
        </p:txBody>
      </p:sp>
      <p:sp>
        <p:nvSpPr>
          <p:cNvPr id="1028"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1029"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59087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jpeg" /><Relationship Id="rId2" Type="http://schemas.openxmlformats.org/officeDocument/2006/relationships/image" Target="../media/image2.png" /><Relationship Id="rId3" Type="http://schemas.openxmlformats.org/officeDocument/2006/relationships/image" Target="../media/svg1.svg" /><Relationship Id="rId4" Type="http://schemas.openxmlformats.org/officeDocument/2006/relationships/image" Target="../media/image3.png" /><Relationship Id="rId5" Type="http://schemas.openxmlformats.org/officeDocument/2006/relationships/image" Target="../media/image4.png" /><Relationship Id="rId6" Type="http://schemas.openxmlformats.org/officeDocument/2006/relationships/slideLayout" Target="../slideLayouts/slideLayout1.xml" /></Relationships>
</file>

<file path=ppt/slides/_rels/slide10.xml.rels><?xml version="1.0" encoding="UTF-8"?><Relationships xmlns="http://schemas.openxmlformats.org/package/2006/relationships"><Relationship Id="rId1" Type="http://schemas.openxmlformats.org/officeDocument/2006/relationships/image" Target="../media/image57.png" /><Relationship Id="rId2" Type="http://schemas.openxmlformats.org/officeDocument/2006/relationships/image" Target="../media/svg38.svg" /><Relationship Id="rId3" Type="http://schemas.openxmlformats.org/officeDocument/2006/relationships/image" Target="../media/image58.png" /><Relationship Id="rId4" Type="http://schemas.openxmlformats.org/officeDocument/2006/relationships/image" Target="../media/svg39.svg" /><Relationship Id="rId5" Type="http://schemas.openxmlformats.org/officeDocument/2006/relationships/image" Target="../media/image59.png" /><Relationship Id="rId6" Type="http://schemas.openxmlformats.org/officeDocument/2006/relationships/image" Target="../media/svg40.svg" /><Relationship Id="rId7" Type="http://schemas.openxmlformats.org/officeDocument/2006/relationships/image" Target="../media/image60.png" /><Relationship Id="rId8" Type="http://schemas.openxmlformats.org/officeDocument/2006/relationships/image" Target="../media/svg41.svg" /><Relationship Id="rId9" Type="http://schemas.openxmlformats.org/officeDocument/2006/relationships/image" Target="../media/image61.png" /><Relationship Id="rId10" Type="http://schemas.openxmlformats.org/officeDocument/2006/relationships/image" Target="../media/svg42.svg" /><Relationship Id="rId11" Type="http://schemas.openxmlformats.org/officeDocument/2006/relationships/image" Target="../media/image62.png" /><Relationship Id="rId12" Type="http://schemas.openxmlformats.org/officeDocument/2006/relationships/image" Target="../media/svg43.svg" /><Relationship Id="rId13" Type="http://schemas.openxmlformats.org/officeDocument/2006/relationships/image" Target="../media/image42.png" /><Relationship Id="rId14" Type="http://schemas.openxmlformats.org/officeDocument/2006/relationships/image" Target="../media/image63.png" /><Relationship Id="rId15" Type="http://schemas.openxmlformats.org/officeDocument/2006/relationships/image" Target="../media/svg44.svg" /><Relationship Id="rId16" Type="http://schemas.openxmlformats.org/officeDocument/2006/relationships/slideLayout" Target="../slideLayouts/slideLayout7.xml" /></Relationships>
</file>

<file path=ppt/slides/_rels/slide11.xml.rels><?xml version="1.0" encoding="UTF-8"?><Relationships xmlns="http://schemas.openxmlformats.org/package/2006/relationships"><Relationship Id="rId1" Type="http://schemas.openxmlformats.org/officeDocument/2006/relationships/image" Target="../media/image64.png" /><Relationship Id="rId2" Type="http://schemas.openxmlformats.org/officeDocument/2006/relationships/image" Target="../media/svg45.svg" /><Relationship Id="rId3" Type="http://schemas.openxmlformats.org/officeDocument/2006/relationships/image" Target="../media/image65.png" /><Relationship Id="rId4" Type="http://schemas.openxmlformats.org/officeDocument/2006/relationships/image" Target="../media/svg46.svg" /><Relationship Id="rId5" Type="http://schemas.openxmlformats.org/officeDocument/2006/relationships/image" Target="../media/image66.png" /><Relationship Id="rId6" Type="http://schemas.openxmlformats.org/officeDocument/2006/relationships/image" Target="../media/svg47.svg" /><Relationship Id="rId7" Type="http://schemas.openxmlformats.org/officeDocument/2006/relationships/image" Target="../media/image67.png" /><Relationship Id="rId8" Type="http://schemas.openxmlformats.org/officeDocument/2006/relationships/image" Target="../media/svg48.svg" /><Relationship Id="rId9" Type="http://schemas.openxmlformats.org/officeDocument/2006/relationships/image" Target="../media/image68.png" /><Relationship Id="rId10" Type="http://schemas.openxmlformats.org/officeDocument/2006/relationships/image" Target="../media/svg49.svg" /><Relationship Id="rId11" Type="http://schemas.openxmlformats.org/officeDocument/2006/relationships/image" Target="../media/image69.png" /><Relationship Id="rId12" Type="http://schemas.openxmlformats.org/officeDocument/2006/relationships/image" Target="../media/svg50.svg" /><Relationship Id="rId13" Type="http://schemas.openxmlformats.org/officeDocument/2006/relationships/image" Target="../media/image70.png" /><Relationship Id="rId14" Type="http://schemas.openxmlformats.org/officeDocument/2006/relationships/image" Target="../media/svg51.svg" /><Relationship Id="rId15" Type="http://schemas.openxmlformats.org/officeDocument/2006/relationships/image" Target="../media/image22.png" /><Relationship Id="rId16" Type="http://schemas.openxmlformats.org/officeDocument/2006/relationships/image" Target="../media/svg11.svg" /><Relationship Id="rId17" Type="http://schemas.openxmlformats.org/officeDocument/2006/relationships/image" Target="../media/image71.png" /><Relationship Id="rId18" Type="http://schemas.openxmlformats.org/officeDocument/2006/relationships/image" Target="../media/svg52.svg" /><Relationship Id="rId19" Type="http://schemas.openxmlformats.org/officeDocument/2006/relationships/image" Target="../media/image72.png" /><Relationship Id="rId20" Type="http://schemas.openxmlformats.org/officeDocument/2006/relationships/image" Target="../media/svg53.svg" /><Relationship Id="rId21" Type="http://schemas.openxmlformats.org/officeDocument/2006/relationships/image" Target="../media/image73.png" /><Relationship Id="rId22" Type="http://schemas.openxmlformats.org/officeDocument/2006/relationships/image" Target="../media/svg54.svg" /><Relationship Id="rId23" Type="http://schemas.openxmlformats.org/officeDocument/2006/relationships/image" Target="../media/image74.png" /><Relationship Id="rId24" Type="http://schemas.openxmlformats.org/officeDocument/2006/relationships/image" Target="../media/svg55.svg" /><Relationship Id="rId25" Type="http://schemas.openxmlformats.org/officeDocument/2006/relationships/slideLayout" Target="../slideLayouts/slideLayout7.xml" /></Relationships>
</file>

<file path=ppt/slides/_rels/slide12.xml.rels><?xml version="1.0" encoding="UTF-8"?><Relationships xmlns="http://schemas.openxmlformats.org/package/2006/relationships"><Relationship Id="rId1" Type="http://schemas.openxmlformats.org/officeDocument/2006/relationships/image" Target="../media/image75.png" /><Relationship Id="rId2" Type="http://schemas.openxmlformats.org/officeDocument/2006/relationships/image" Target="../media/svg56.svg" /><Relationship Id="rId3" Type="http://schemas.openxmlformats.org/officeDocument/2006/relationships/image" Target="../media/image76.png" /><Relationship Id="rId4" Type="http://schemas.openxmlformats.org/officeDocument/2006/relationships/image" Target="../media/svg57.svg" /><Relationship Id="rId5" Type="http://schemas.openxmlformats.org/officeDocument/2006/relationships/image" Target="../media/image77.png" /><Relationship Id="rId6" Type="http://schemas.openxmlformats.org/officeDocument/2006/relationships/image" Target="../media/svg58.svg" /><Relationship Id="rId7" Type="http://schemas.openxmlformats.org/officeDocument/2006/relationships/image" Target="../media/image78.png" /><Relationship Id="rId8" Type="http://schemas.openxmlformats.org/officeDocument/2006/relationships/image" Target="../media/svg59.svg" /><Relationship Id="rId9" Type="http://schemas.openxmlformats.org/officeDocument/2006/relationships/image" Target="../media/image79.png" /><Relationship Id="rId10" Type="http://schemas.openxmlformats.org/officeDocument/2006/relationships/image" Target="../media/image80.png" /><Relationship Id="rId11" Type="http://schemas.openxmlformats.org/officeDocument/2006/relationships/image" Target="../media/svg60.svg" /><Relationship Id="rId12" Type="http://schemas.openxmlformats.org/officeDocument/2006/relationships/slideLayout" Target="../slideLayouts/slideLayout7.xml" /></Relationships>
</file>

<file path=ppt/slides/_rels/slide13.xml.rels><?xml version="1.0" encoding="UTF-8"?><Relationships xmlns="http://schemas.openxmlformats.org/package/2006/relationships"><Relationship Id="rId1" Type="http://schemas.openxmlformats.org/officeDocument/2006/relationships/image" Target="../media/image71.png" /><Relationship Id="rId2" Type="http://schemas.openxmlformats.org/officeDocument/2006/relationships/image" Target="../media/svg52.svg" /><Relationship Id="rId3" Type="http://schemas.openxmlformats.org/officeDocument/2006/relationships/image" Target="../media/image67.png" /><Relationship Id="rId4" Type="http://schemas.openxmlformats.org/officeDocument/2006/relationships/image" Target="../media/svg48.svg" /><Relationship Id="rId5" Type="http://schemas.openxmlformats.org/officeDocument/2006/relationships/chart" Target="../charts/chart7.xml" /><Relationship Id="rId6" Type="http://schemas.openxmlformats.org/officeDocument/2006/relationships/image" Target="../media/image81.png" /><Relationship Id="rId7" Type="http://schemas.openxmlformats.org/officeDocument/2006/relationships/image" Target="../media/svg61.svg" /><Relationship Id="rId8" Type="http://schemas.openxmlformats.org/officeDocument/2006/relationships/chart" Target="../charts/chart8.xml" /><Relationship Id="rId9" Type="http://schemas.openxmlformats.org/officeDocument/2006/relationships/image" Target="../media/image82.png" /><Relationship Id="rId10" Type="http://schemas.openxmlformats.org/officeDocument/2006/relationships/image" Target="../media/svg62.svg" /><Relationship Id="rId11" Type="http://schemas.openxmlformats.org/officeDocument/2006/relationships/image" Target="../media/image83.png" /><Relationship Id="rId12" Type="http://schemas.openxmlformats.org/officeDocument/2006/relationships/image" Target="../media/svg63.svg" /><Relationship Id="rId13" Type="http://schemas.openxmlformats.org/officeDocument/2006/relationships/image" Target="../media/image22.png" /><Relationship Id="rId14" Type="http://schemas.openxmlformats.org/officeDocument/2006/relationships/image" Target="../media/svg11.svg" /><Relationship Id="rId15" Type="http://schemas.openxmlformats.org/officeDocument/2006/relationships/image" Target="../media/image84.png" /><Relationship Id="rId16" Type="http://schemas.openxmlformats.org/officeDocument/2006/relationships/image" Target="../media/svg64.svg" /><Relationship Id="rId17" Type="http://schemas.openxmlformats.org/officeDocument/2006/relationships/image" Target="../media/image85.png" /><Relationship Id="rId18" Type="http://schemas.openxmlformats.org/officeDocument/2006/relationships/image" Target="../media/svg65.svg" /><Relationship Id="rId19" Type="http://schemas.openxmlformats.org/officeDocument/2006/relationships/slideLayout" Target="../slideLayouts/slideLayout7.xml" /></Relationships>
</file>

<file path=ppt/slides/_rels/slide14.xml.rels><?xml version="1.0" encoding="UTF-8"?><Relationships xmlns="http://schemas.openxmlformats.org/package/2006/relationships"><Relationship Id="rId1" Type="http://schemas.openxmlformats.org/officeDocument/2006/relationships/image" Target="../media/image86.png" /><Relationship Id="rId2" Type="http://schemas.openxmlformats.org/officeDocument/2006/relationships/image" Target="../media/image87.png" /><Relationship Id="rId3" Type="http://schemas.openxmlformats.org/officeDocument/2006/relationships/image" Target="../media/svg66.svg" /><Relationship Id="rId4" Type="http://schemas.openxmlformats.org/officeDocument/2006/relationships/image" Target="../media/image88.png" /><Relationship Id="rId5" Type="http://schemas.openxmlformats.org/officeDocument/2006/relationships/image" Target="../media/svg67.svg" /><Relationship Id="rId6" Type="http://schemas.openxmlformats.org/officeDocument/2006/relationships/image" Target="../media/image22.png" /><Relationship Id="rId7" Type="http://schemas.openxmlformats.org/officeDocument/2006/relationships/image" Target="../media/svg11.svg" /><Relationship Id="rId8" Type="http://schemas.openxmlformats.org/officeDocument/2006/relationships/image" Target="../media/image89.png" /><Relationship Id="rId9" Type="http://schemas.openxmlformats.org/officeDocument/2006/relationships/image" Target="../media/svg68.svg" /><Relationship Id="rId10" Type="http://schemas.openxmlformats.org/officeDocument/2006/relationships/image" Target="../media/image90.png" /><Relationship Id="rId11" Type="http://schemas.openxmlformats.org/officeDocument/2006/relationships/image" Target="../media/svg69.svg" /><Relationship Id="rId12" Type="http://schemas.openxmlformats.org/officeDocument/2006/relationships/image" Target="../media/image91.png" /><Relationship Id="rId13" Type="http://schemas.openxmlformats.org/officeDocument/2006/relationships/image" Target="../media/svg70.svg" /><Relationship Id="rId14" Type="http://schemas.openxmlformats.org/officeDocument/2006/relationships/slideLayout" Target="../slideLayouts/slideLayout7.xml" /></Relationships>
</file>

<file path=ppt/slides/_rels/slide15.xml.rels><?xml version="1.0" encoding="UTF-8"?><Relationships xmlns="http://schemas.openxmlformats.org/package/2006/relationships"><Relationship Id="rId1" Type="http://schemas.openxmlformats.org/officeDocument/2006/relationships/image" Target="../media/image92.png" /><Relationship Id="rId2" Type="http://schemas.openxmlformats.org/officeDocument/2006/relationships/image" Target="../media/svg71.svg" /><Relationship Id="rId3" Type="http://schemas.openxmlformats.org/officeDocument/2006/relationships/image" Target="../media/image93.png" /><Relationship Id="rId4" Type="http://schemas.openxmlformats.org/officeDocument/2006/relationships/image" Target="../media/svg72.svg" /><Relationship Id="rId5" Type="http://schemas.openxmlformats.org/officeDocument/2006/relationships/image" Target="../media/image94.png" /><Relationship Id="rId6" Type="http://schemas.openxmlformats.org/officeDocument/2006/relationships/image" Target="../media/svg73.svg" /><Relationship Id="rId7" Type="http://schemas.openxmlformats.org/officeDocument/2006/relationships/image" Target="../media/image95.png" /><Relationship Id="rId8" Type="http://schemas.openxmlformats.org/officeDocument/2006/relationships/image" Target="../media/svg74.svg" /><Relationship Id="rId9" Type="http://schemas.openxmlformats.org/officeDocument/2006/relationships/image" Target="../media/image96.png" /><Relationship Id="rId10" Type="http://schemas.openxmlformats.org/officeDocument/2006/relationships/image" Target="../media/svg75.svg" /><Relationship Id="rId11" Type="http://schemas.openxmlformats.org/officeDocument/2006/relationships/image" Target="../media/image97.png" /><Relationship Id="rId12" Type="http://schemas.openxmlformats.org/officeDocument/2006/relationships/image" Target="../media/svg76.svg" /><Relationship Id="rId13" Type="http://schemas.openxmlformats.org/officeDocument/2006/relationships/image" Target="../media/image22.png" /><Relationship Id="rId14" Type="http://schemas.openxmlformats.org/officeDocument/2006/relationships/image" Target="../media/svg11.svg" /><Relationship Id="rId15" Type="http://schemas.openxmlformats.org/officeDocument/2006/relationships/chart" Target="../charts/chart9.xml" /><Relationship Id="rId16" Type="http://schemas.openxmlformats.org/officeDocument/2006/relationships/chart" Target="../charts/chart10.xml" /><Relationship Id="rId17" Type="http://schemas.openxmlformats.org/officeDocument/2006/relationships/image" Target="../media/image98.png" /><Relationship Id="rId18" Type="http://schemas.openxmlformats.org/officeDocument/2006/relationships/image" Target="../media/svg77.svg" /><Relationship Id="rId19" Type="http://schemas.openxmlformats.org/officeDocument/2006/relationships/image" Target="../media/image99.png" /><Relationship Id="rId20" Type="http://schemas.openxmlformats.org/officeDocument/2006/relationships/slideLayout" Target="../slideLayouts/slideLayout7.xml" /></Relationships>
</file>

<file path=ppt/slides/_rels/slide16.xml.rels><?xml version="1.0" encoding="UTF-8"?><Relationships xmlns="http://schemas.openxmlformats.org/package/2006/relationships"><Relationship Id="rId1" Type="http://schemas.openxmlformats.org/officeDocument/2006/relationships/image" Target="../media/image100.png" /><Relationship Id="rId2" Type="http://schemas.openxmlformats.org/officeDocument/2006/relationships/image" Target="../media/svg78.svg" /><Relationship Id="rId3" Type="http://schemas.openxmlformats.org/officeDocument/2006/relationships/image" Target="../media/image101.png" /><Relationship Id="rId4" Type="http://schemas.openxmlformats.org/officeDocument/2006/relationships/image" Target="../media/svg79.svg" /><Relationship Id="rId5" Type="http://schemas.openxmlformats.org/officeDocument/2006/relationships/image" Target="../media/image102.png" /><Relationship Id="rId6" Type="http://schemas.openxmlformats.org/officeDocument/2006/relationships/image" Target="../media/svg80.svg" /><Relationship Id="rId7" Type="http://schemas.openxmlformats.org/officeDocument/2006/relationships/image" Target="../media/image96.png" /><Relationship Id="rId8" Type="http://schemas.openxmlformats.org/officeDocument/2006/relationships/image" Target="../media/svg75.svg" /><Relationship Id="rId9" Type="http://schemas.openxmlformats.org/officeDocument/2006/relationships/image" Target="../media/image103.png" /><Relationship Id="rId10" Type="http://schemas.openxmlformats.org/officeDocument/2006/relationships/image" Target="../media/svg81.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slideLayout" Target="../slideLayouts/slideLayout7.xml" /></Relationships>
</file>

<file path=ppt/slides/_rels/slide17.xml.rels><?xml version="1.0" encoding="UTF-8"?><Relationships xmlns="http://schemas.openxmlformats.org/package/2006/relationships"><Relationship Id="rId1" Type="http://schemas.openxmlformats.org/officeDocument/2006/relationships/image" Target="../media/image104.png" /><Relationship Id="rId2" Type="http://schemas.openxmlformats.org/officeDocument/2006/relationships/image" Target="../media/svg82.svg" /><Relationship Id="rId3" Type="http://schemas.openxmlformats.org/officeDocument/2006/relationships/image" Target="../media/image96.png" /><Relationship Id="rId4" Type="http://schemas.openxmlformats.org/officeDocument/2006/relationships/image" Target="../media/svg75.svg" /><Relationship Id="rId5" Type="http://schemas.openxmlformats.org/officeDocument/2006/relationships/image" Target="../media/image105.png" /><Relationship Id="rId6" Type="http://schemas.openxmlformats.org/officeDocument/2006/relationships/image" Target="../media/svg83.svg" /><Relationship Id="rId7" Type="http://schemas.openxmlformats.org/officeDocument/2006/relationships/image" Target="../media/image106.png" /><Relationship Id="rId8" Type="http://schemas.openxmlformats.org/officeDocument/2006/relationships/image" Target="../media/svg84.svg"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107.png" /><Relationship Id="rId12" Type="http://schemas.openxmlformats.org/officeDocument/2006/relationships/image" Target="../media/svg85.svg" /><Relationship Id="rId13" Type="http://schemas.openxmlformats.org/officeDocument/2006/relationships/image" Target="../media/image108.png" /><Relationship Id="rId14" Type="http://schemas.openxmlformats.org/officeDocument/2006/relationships/image" Target="../media/svg86.svg" /><Relationship Id="rId15" Type="http://schemas.openxmlformats.org/officeDocument/2006/relationships/slideLayout" Target="../slideLayouts/slideLayout7.xml" /></Relationships>
</file>

<file path=ppt/slides/_rels/slide18.xml.rels><?xml version="1.0" encoding="UTF-8"?><Relationships xmlns="http://schemas.openxmlformats.org/package/2006/relationships"><Relationship Id="rId1" Type="http://schemas.openxmlformats.org/officeDocument/2006/relationships/image" Target="../media/image109.png" /><Relationship Id="rId2" Type="http://schemas.openxmlformats.org/officeDocument/2006/relationships/image" Target="../media/svg87.svg" /><Relationship Id="rId3" Type="http://schemas.openxmlformats.org/officeDocument/2006/relationships/image" Target="../media/image20.png" /><Relationship Id="rId4" Type="http://schemas.openxmlformats.org/officeDocument/2006/relationships/image" Target="../media/svg9.svg" /><Relationship Id="rId5" Type="http://schemas.openxmlformats.org/officeDocument/2006/relationships/image" Target="../media/image110.png" /><Relationship Id="rId6" Type="http://schemas.openxmlformats.org/officeDocument/2006/relationships/image" Target="../media/svg88.svg" /><Relationship Id="rId7" Type="http://schemas.openxmlformats.org/officeDocument/2006/relationships/image" Target="../media/image111.png" /><Relationship Id="rId8" Type="http://schemas.microsoft.com/office/2007/relationships/hdphoto" Target="../media/hdphoto1.wdp" /><Relationship Id="rId9" Type="http://schemas.openxmlformats.org/officeDocument/2006/relationships/image" Target="../media/image112.png" /><Relationship Id="rId10" Type="http://schemas.microsoft.com/office/2007/relationships/hdphoto" Target="../media/hdphoto2.wdp" /><Relationship Id="rId11" Type="http://schemas.openxmlformats.org/officeDocument/2006/relationships/slideLayout" Target="../slideLayouts/slideLayout7.xml" /></Relationships>
</file>

<file path=ppt/slides/_rels/slide19.xml.rels><?xml version="1.0" encoding="UTF-8"?><Relationships xmlns="http://schemas.openxmlformats.org/package/2006/relationships"><Relationship Id="rId1" Type="http://schemas.openxmlformats.org/officeDocument/2006/relationships/image" Target="../media/image113.png" /><Relationship Id="rId2" Type="http://schemas.openxmlformats.org/officeDocument/2006/relationships/image" Target="../media/svg89.svg" /><Relationship Id="rId3" Type="http://schemas.openxmlformats.org/officeDocument/2006/relationships/image" Target="../media/image114.png" /><Relationship Id="rId4" Type="http://schemas.openxmlformats.org/officeDocument/2006/relationships/image" Target="../media/svg90.svg" /><Relationship Id="rId5" Type="http://schemas.openxmlformats.org/officeDocument/2006/relationships/image" Target="../media/image115.png" /><Relationship Id="rId6" Type="http://schemas.openxmlformats.org/officeDocument/2006/relationships/image" Target="../media/svg91.svg" /><Relationship Id="rId7" Type="http://schemas.openxmlformats.org/officeDocument/2006/relationships/image" Target="../media/image116.png" /><Relationship Id="rId8" Type="http://schemas.openxmlformats.org/officeDocument/2006/relationships/image" Target="../media/svg92.svg" /><Relationship Id="rId9" Type="http://schemas.openxmlformats.org/officeDocument/2006/relationships/slideLayout" Target="../slideLayouts/slideLayout7.xml" /></Relationships>
</file>

<file path=ppt/slides/_rels/slide2.xml.rels><?xml version="1.0" encoding="UTF-8"?><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svg2.svg" /><Relationship Id="rId3" Type="http://schemas.openxmlformats.org/officeDocument/2006/relationships/slideLayout" Target="../slideLayouts/slideLayout2.xml" /><Relationship Id="rId4" Type="http://schemas.openxmlformats.org/officeDocument/2006/relationships/notesSlide" Target="../notesSlides/notesSlide1.xml" /></Relationships>
</file>

<file path=ppt/slides/_rels/slide20.xml.rels><?xml version="1.0" encoding="UTF-8"?><Relationships xmlns="http://schemas.openxmlformats.org/package/2006/relationships"><Relationship Id="rId1" Type="http://schemas.openxmlformats.org/officeDocument/2006/relationships/image" Target="../media/image117.png" /><Relationship Id="rId2" Type="http://schemas.openxmlformats.org/officeDocument/2006/relationships/image" Target="../media/svg93.svg" /><Relationship Id="rId3" Type="http://schemas.openxmlformats.org/officeDocument/2006/relationships/image" Target="../media/image118.png" /><Relationship Id="rId4" Type="http://schemas.openxmlformats.org/officeDocument/2006/relationships/image" Target="../media/svg94.svg" /><Relationship Id="rId5" Type="http://schemas.openxmlformats.org/officeDocument/2006/relationships/image" Target="../media/image119.png" /><Relationship Id="rId6" Type="http://schemas.openxmlformats.org/officeDocument/2006/relationships/image" Target="../media/svg95.svg" /><Relationship Id="rId7" Type="http://schemas.openxmlformats.org/officeDocument/2006/relationships/image" Target="../media/image71.png" /><Relationship Id="rId8" Type="http://schemas.openxmlformats.org/officeDocument/2006/relationships/image" Target="../media/svg52.svg" /><Relationship Id="rId9" Type="http://schemas.openxmlformats.org/officeDocument/2006/relationships/image" Target="../media/image120.png" /><Relationship Id="rId10" Type="http://schemas.openxmlformats.org/officeDocument/2006/relationships/image" Target="../media/svg96.svg" /><Relationship Id="rId11" Type="http://schemas.openxmlformats.org/officeDocument/2006/relationships/image" Target="../media/image121.png" /><Relationship Id="rId12" Type="http://schemas.openxmlformats.org/officeDocument/2006/relationships/image" Target="../media/image122.png" /><Relationship Id="rId13" Type="http://schemas.openxmlformats.org/officeDocument/2006/relationships/chart" Target="../charts/chart11.xml" /><Relationship Id="rId14" Type="http://schemas.openxmlformats.org/officeDocument/2006/relationships/chart" Target="../charts/chart12.xml" /><Relationship Id="rId15" Type="http://schemas.openxmlformats.org/officeDocument/2006/relationships/image" Target="../media/image123.png" /><Relationship Id="rId16" Type="http://schemas.openxmlformats.org/officeDocument/2006/relationships/image" Target="../media/svg97.svg" /><Relationship Id="rId17" Type="http://schemas.openxmlformats.org/officeDocument/2006/relationships/slideLayout" Target="../slideLayouts/slideLayout7.xml" /></Relationships>
</file>

<file path=ppt/slides/_rels/slide21.xml.rels><?xml version="1.0" encoding="UTF-8"?><Relationships xmlns="http://schemas.openxmlformats.org/package/2006/relationships"><Relationship Id="rId1" Type="http://schemas.openxmlformats.org/officeDocument/2006/relationships/image" Target="../media/image124.png" /><Relationship Id="rId2" Type="http://schemas.openxmlformats.org/officeDocument/2006/relationships/image" Target="../media/svg98.svg" /><Relationship Id="rId3" Type="http://schemas.openxmlformats.org/officeDocument/2006/relationships/image" Target="../media/image125.png" /><Relationship Id="rId4" Type="http://schemas.openxmlformats.org/officeDocument/2006/relationships/image" Target="../media/svg99.svg" /><Relationship Id="rId5" Type="http://schemas.openxmlformats.org/officeDocument/2006/relationships/image" Target="../media/image126.png" /><Relationship Id="rId6" Type="http://schemas.openxmlformats.org/officeDocument/2006/relationships/image" Target="../media/svg100.svg" /><Relationship Id="rId7" Type="http://schemas.openxmlformats.org/officeDocument/2006/relationships/image" Target="../media/image127.png" /><Relationship Id="rId8" Type="http://schemas.openxmlformats.org/officeDocument/2006/relationships/image" Target="../media/svg101.svg" /><Relationship Id="rId9" Type="http://schemas.openxmlformats.org/officeDocument/2006/relationships/slideLayout" Target="../slideLayouts/slideLayout7.xml" /></Relationships>
</file>

<file path=ppt/slides/_rels/slide22.xml.rels><?xml version="1.0" encoding="UTF-8"?><Relationships xmlns="http://schemas.openxmlformats.org/package/2006/relationships"><Relationship Id="rId1" Type="http://schemas.openxmlformats.org/officeDocument/2006/relationships/image" Target="../media/image22.png" /><Relationship Id="rId2" Type="http://schemas.openxmlformats.org/officeDocument/2006/relationships/image" Target="../media/svg11.svg" /><Relationship Id="rId3" Type="http://schemas.openxmlformats.org/officeDocument/2006/relationships/image" Target="../media/image128.png" /><Relationship Id="rId4" Type="http://schemas.openxmlformats.org/officeDocument/2006/relationships/image" Target="../media/svg102.svg" /><Relationship Id="rId5" Type="http://schemas.openxmlformats.org/officeDocument/2006/relationships/image" Target="../media/image129.png" /><Relationship Id="rId6" Type="http://schemas.openxmlformats.org/officeDocument/2006/relationships/image" Target="../media/svg103.svg" /><Relationship Id="rId7" Type="http://schemas.openxmlformats.org/officeDocument/2006/relationships/image" Target="../media/image130.png" /><Relationship Id="rId8" Type="http://schemas.openxmlformats.org/officeDocument/2006/relationships/image" Target="../media/svg104.svg" /><Relationship Id="rId9" Type="http://schemas.openxmlformats.org/officeDocument/2006/relationships/image" Target="../media/image107.png" /><Relationship Id="rId10" Type="http://schemas.openxmlformats.org/officeDocument/2006/relationships/image" Target="../media/svg85.svg" /><Relationship Id="rId11" Type="http://schemas.openxmlformats.org/officeDocument/2006/relationships/image" Target="../media/image112.png" /><Relationship Id="rId12" Type="http://schemas.microsoft.com/office/2007/relationships/hdphoto" Target="../media/hdphoto2.wdp" /><Relationship Id="rId13" Type="http://schemas.openxmlformats.org/officeDocument/2006/relationships/image" Target="../media/image131.png" /><Relationship Id="rId14" Type="http://schemas.microsoft.com/office/2007/relationships/hdphoto" Target="../media/hdphoto3.wdp" /><Relationship Id="rId15" Type="http://schemas.openxmlformats.org/officeDocument/2006/relationships/image" Target="../media/image132.png" /><Relationship Id="rId16" Type="http://schemas.openxmlformats.org/officeDocument/2006/relationships/image" Target="../media/svg105.svg" /><Relationship Id="rId17" Type="http://schemas.openxmlformats.org/officeDocument/2006/relationships/image" Target="../media/image110.png" /><Relationship Id="rId18" Type="http://schemas.openxmlformats.org/officeDocument/2006/relationships/image" Target="../media/svg88.svg" /><Relationship Id="rId19" Type="http://schemas.openxmlformats.org/officeDocument/2006/relationships/image" Target="../media/image133.png" /><Relationship Id="rId20" Type="http://schemas.openxmlformats.org/officeDocument/2006/relationships/image" Target="../media/svg106.svg" /><Relationship Id="rId21" Type="http://schemas.openxmlformats.org/officeDocument/2006/relationships/slideLayout" Target="../slideLayouts/slideLayout7.xml" /></Relationships>
</file>

<file path=ppt/slides/_rels/slide23.xml.rels><?xml version="1.0" encoding="UTF-8"?><Relationships xmlns="http://schemas.openxmlformats.org/package/2006/relationships"><Relationship Id="rId1" Type="http://schemas.openxmlformats.org/officeDocument/2006/relationships/image" Target="../media/image134.png" /><Relationship Id="rId2" Type="http://schemas.openxmlformats.org/officeDocument/2006/relationships/image" Target="../media/svg107.svg" /><Relationship Id="rId3" Type="http://schemas.openxmlformats.org/officeDocument/2006/relationships/image" Target="../media/image135.png" /><Relationship Id="rId4" Type="http://schemas.openxmlformats.org/officeDocument/2006/relationships/image" Target="../media/svg108.svg" /><Relationship Id="rId5" Type="http://schemas.openxmlformats.org/officeDocument/2006/relationships/image" Target="../media/image136.png" /><Relationship Id="rId6" Type="http://schemas.openxmlformats.org/officeDocument/2006/relationships/image" Target="../media/svg109.svg" /><Relationship Id="rId7" Type="http://schemas.openxmlformats.org/officeDocument/2006/relationships/image" Target="../media/image137.png" /><Relationship Id="rId8" Type="http://schemas.openxmlformats.org/officeDocument/2006/relationships/image" Target="../media/svg110.svg" /><Relationship Id="rId9" Type="http://schemas.openxmlformats.org/officeDocument/2006/relationships/slideLayout" Target="../slideLayouts/slideLayout7.xml" /></Relationships>
</file>

<file path=ppt/slides/_rels/slide24.xml.rels><?xml version="1.0" encoding="UTF-8"?><Relationships xmlns="http://schemas.openxmlformats.org/package/2006/relationships"><Relationship Id="rId1" Type="http://schemas.openxmlformats.org/officeDocument/2006/relationships/image" Target="../media/image71.png" /><Relationship Id="rId2" Type="http://schemas.openxmlformats.org/officeDocument/2006/relationships/image" Target="../media/svg52.svg" /><Relationship Id="rId3" Type="http://schemas.openxmlformats.org/officeDocument/2006/relationships/image" Target="../media/image138.png" /><Relationship Id="rId4" Type="http://schemas.openxmlformats.org/officeDocument/2006/relationships/image" Target="../media/svg111.svg" /><Relationship Id="rId5" Type="http://schemas.openxmlformats.org/officeDocument/2006/relationships/image" Target="../media/image22.png" /><Relationship Id="rId6" Type="http://schemas.openxmlformats.org/officeDocument/2006/relationships/image" Target="../media/svg11.svg" /><Relationship Id="rId7" Type="http://schemas.openxmlformats.org/officeDocument/2006/relationships/image" Target="../media/image139.png" /><Relationship Id="rId8" Type="http://schemas.openxmlformats.org/officeDocument/2006/relationships/image" Target="../media/svg112.svg" /><Relationship Id="rId9" Type="http://schemas.openxmlformats.org/officeDocument/2006/relationships/image" Target="../media/image140.png" /><Relationship Id="rId10" Type="http://schemas.openxmlformats.org/officeDocument/2006/relationships/image" Target="../media/svg113.svg" /><Relationship Id="rId11" Type="http://schemas.openxmlformats.org/officeDocument/2006/relationships/slideLayout" Target="../slideLayouts/slideLayout7.xml" /></Relationships>
</file>

<file path=ppt/slides/_rels/slide25.xml.rels><?xml version="1.0" encoding="UTF-8"?><Relationships xmlns="http://schemas.openxmlformats.org/package/2006/relationships"><Relationship Id="rId1" Type="http://schemas.openxmlformats.org/officeDocument/2006/relationships/image" Target="../media/image141.png" /><Relationship Id="rId2" Type="http://schemas.openxmlformats.org/officeDocument/2006/relationships/image" Target="../media/svg114.svg" /><Relationship Id="rId3" Type="http://schemas.openxmlformats.org/officeDocument/2006/relationships/image" Target="../media/image142.png" /><Relationship Id="rId4" Type="http://schemas.openxmlformats.org/officeDocument/2006/relationships/image" Target="../media/svg115.svg" /><Relationship Id="rId5" Type="http://schemas.openxmlformats.org/officeDocument/2006/relationships/image" Target="../media/image143.png" /><Relationship Id="rId6" Type="http://schemas.openxmlformats.org/officeDocument/2006/relationships/image" Target="../media/svg116.svg" /><Relationship Id="rId7" Type="http://schemas.openxmlformats.org/officeDocument/2006/relationships/image" Target="../media/image144.png" /><Relationship Id="rId8" Type="http://schemas.openxmlformats.org/officeDocument/2006/relationships/image" Target="../media/svg117.svg" /><Relationship Id="rId9" Type="http://schemas.openxmlformats.org/officeDocument/2006/relationships/image" Target="../media/image145.png" /><Relationship Id="rId10" Type="http://schemas.openxmlformats.org/officeDocument/2006/relationships/image" Target="../media/svg118.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image" Target="../media/image146.png" /><Relationship Id="rId14" Type="http://schemas.openxmlformats.org/officeDocument/2006/relationships/image" Target="../media/svg119.svg" /><Relationship Id="rId15" Type="http://schemas.openxmlformats.org/officeDocument/2006/relationships/image" Target="../media/image147.png" /><Relationship Id="rId16" Type="http://schemas.openxmlformats.org/officeDocument/2006/relationships/image" Target="../media/svg120.svg" /><Relationship Id="rId17" Type="http://schemas.openxmlformats.org/officeDocument/2006/relationships/chart" Target="../charts/chart13.xml" /><Relationship Id="rId18" Type="http://schemas.openxmlformats.org/officeDocument/2006/relationships/image" Target="../media/image148.png" /><Relationship Id="rId19" Type="http://schemas.openxmlformats.org/officeDocument/2006/relationships/image" Target="../media/svg121.svg" /><Relationship Id="rId20" Type="http://schemas.openxmlformats.org/officeDocument/2006/relationships/image" Target="../media/image149.png" /><Relationship Id="rId21" Type="http://schemas.openxmlformats.org/officeDocument/2006/relationships/image" Target="../media/svg122.svg" /><Relationship Id="rId22" Type="http://schemas.openxmlformats.org/officeDocument/2006/relationships/image" Target="../media/image117.png" /><Relationship Id="rId23" Type="http://schemas.openxmlformats.org/officeDocument/2006/relationships/image" Target="../media/svg93.svg" /><Relationship Id="rId24" Type="http://schemas.openxmlformats.org/officeDocument/2006/relationships/image" Target="../media/image150.png" /><Relationship Id="rId25" Type="http://schemas.openxmlformats.org/officeDocument/2006/relationships/image" Target="../media/svg123.svg" /><Relationship Id="rId26" Type="http://schemas.openxmlformats.org/officeDocument/2006/relationships/image" Target="../media/image151.png" /><Relationship Id="rId27" Type="http://schemas.openxmlformats.org/officeDocument/2006/relationships/image" Target="../media/svg124.svg" /><Relationship Id="rId28" Type="http://schemas.openxmlformats.org/officeDocument/2006/relationships/image" Target="../media/image152.png" /><Relationship Id="rId29" Type="http://schemas.microsoft.com/office/2007/relationships/hdphoto" Target="../media/hdphoto4.wdp" /><Relationship Id="rId30" Type="http://schemas.openxmlformats.org/officeDocument/2006/relationships/slideLayout" Target="../slideLayouts/slideLayout7.xml" /></Relationships>
</file>

<file path=ppt/slides/_rels/slide26.xml.rels><?xml version="1.0" encoding="UTF-8"?><Relationships xmlns="http://schemas.openxmlformats.org/package/2006/relationships"><Relationship Id="rId1" Type="http://schemas.openxmlformats.org/officeDocument/2006/relationships/image" Target="../media/image153.png" /><Relationship Id="rId2" Type="http://schemas.openxmlformats.org/officeDocument/2006/relationships/image" Target="../media/svg125.svg" /><Relationship Id="rId3" Type="http://schemas.openxmlformats.org/officeDocument/2006/relationships/image" Target="../media/image117.png" /><Relationship Id="rId4" Type="http://schemas.openxmlformats.org/officeDocument/2006/relationships/image" Target="../media/svg93.svg" /><Relationship Id="rId5" Type="http://schemas.openxmlformats.org/officeDocument/2006/relationships/image" Target="../media/image22.png" /><Relationship Id="rId6" Type="http://schemas.openxmlformats.org/officeDocument/2006/relationships/image" Target="../media/svg11.svg" /><Relationship Id="rId7" Type="http://schemas.openxmlformats.org/officeDocument/2006/relationships/image" Target="../media/image154.png" /><Relationship Id="rId8" Type="http://schemas.openxmlformats.org/officeDocument/2006/relationships/image" Target="../media/svg126.svg" /><Relationship Id="rId9" Type="http://schemas.openxmlformats.org/officeDocument/2006/relationships/image" Target="../media/image155.png" /><Relationship Id="rId10" Type="http://schemas.openxmlformats.org/officeDocument/2006/relationships/image" Target="../media/svg127.svg" /><Relationship Id="rId11" Type="http://schemas.openxmlformats.org/officeDocument/2006/relationships/image" Target="../media/image156.png" /><Relationship Id="rId12" Type="http://schemas.openxmlformats.org/officeDocument/2006/relationships/image" Target="../media/svg128.svg" /><Relationship Id="rId13" Type="http://schemas.openxmlformats.org/officeDocument/2006/relationships/image" Target="../media/image157.png" /><Relationship Id="rId14" Type="http://schemas.openxmlformats.org/officeDocument/2006/relationships/image" Target="../media/svg129.svg" /><Relationship Id="rId15" Type="http://schemas.openxmlformats.org/officeDocument/2006/relationships/image" Target="../media/image158.png" /><Relationship Id="rId16" Type="http://schemas.openxmlformats.org/officeDocument/2006/relationships/image" Target="../media/svg130.svg" /><Relationship Id="rId17" Type="http://schemas.openxmlformats.org/officeDocument/2006/relationships/image" Target="../media/image159.png" /><Relationship Id="rId18" Type="http://schemas.openxmlformats.org/officeDocument/2006/relationships/image" Target="../media/svg131.svg" /><Relationship Id="rId19" Type="http://schemas.openxmlformats.org/officeDocument/2006/relationships/image" Target="../media/image152.png" /><Relationship Id="rId20" Type="http://schemas.microsoft.com/office/2007/relationships/hdphoto" Target="../media/hdphoto4.wdp" /><Relationship Id="rId21" Type="http://schemas.openxmlformats.org/officeDocument/2006/relationships/slideLayout" Target="../slideLayouts/slideLayout7.xml" /></Relationships>
</file>

<file path=ppt/slides/_rels/slide27.xml.rels><?xml version="1.0" encoding="UTF-8"?><Relationships xmlns="http://schemas.openxmlformats.org/package/2006/relationships"><Relationship Id="rId1" Type="http://schemas.openxmlformats.org/officeDocument/2006/relationships/image" Target="../media/image160.png" /><Relationship Id="rId2" Type="http://schemas.openxmlformats.org/officeDocument/2006/relationships/image" Target="../media/svg132.svg" /><Relationship Id="rId3" Type="http://schemas.openxmlformats.org/officeDocument/2006/relationships/image" Target="../media/image142.png" /><Relationship Id="rId4" Type="http://schemas.openxmlformats.org/officeDocument/2006/relationships/image" Target="../media/svg115.svg" /><Relationship Id="rId5" Type="http://schemas.openxmlformats.org/officeDocument/2006/relationships/image" Target="../media/image161.png" /><Relationship Id="rId6" Type="http://schemas.openxmlformats.org/officeDocument/2006/relationships/image" Target="../media/image162.png" /><Relationship Id="rId7" Type="http://schemas.openxmlformats.org/officeDocument/2006/relationships/image" Target="../media/svg133.svg" /><Relationship Id="rId8" Type="http://schemas.openxmlformats.org/officeDocument/2006/relationships/chart" Target="../charts/chart14.xml"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163.png" /><Relationship Id="rId12" Type="http://schemas.openxmlformats.org/officeDocument/2006/relationships/image" Target="../media/svg134.svg" /><Relationship Id="rId13" Type="http://schemas.openxmlformats.org/officeDocument/2006/relationships/image" Target="../media/image164.png" /><Relationship Id="rId14" Type="http://schemas.openxmlformats.org/officeDocument/2006/relationships/image" Target="../media/svg135.svg" /><Relationship Id="rId15" Type="http://schemas.openxmlformats.org/officeDocument/2006/relationships/image" Target="../media/image165.png" /><Relationship Id="rId16" Type="http://schemas.openxmlformats.org/officeDocument/2006/relationships/image" Target="../media/svg136.svg" /><Relationship Id="rId17" Type="http://schemas.openxmlformats.org/officeDocument/2006/relationships/image" Target="../media/image166.png" /><Relationship Id="rId18" Type="http://schemas.openxmlformats.org/officeDocument/2006/relationships/image" Target="../media/svg137.svg" /><Relationship Id="rId19" Type="http://schemas.openxmlformats.org/officeDocument/2006/relationships/image" Target="../media/image167.png" /><Relationship Id="rId20" Type="http://schemas.openxmlformats.org/officeDocument/2006/relationships/image" Target="../media/svg138.svg" /><Relationship Id="rId21" Type="http://schemas.openxmlformats.org/officeDocument/2006/relationships/image" Target="../media/image168.png" /><Relationship Id="rId22" Type="http://schemas.openxmlformats.org/officeDocument/2006/relationships/image" Target="../media/image169.png" /><Relationship Id="rId23" Type="http://schemas.openxmlformats.org/officeDocument/2006/relationships/image" Target="../media/svg139.svg" /><Relationship Id="rId24" Type="http://schemas.openxmlformats.org/officeDocument/2006/relationships/slideLayout" Target="../slideLayouts/slideLayout7.xml" /></Relationships>
</file>

<file path=ppt/slides/_rels/slide28.xml.rels><?xml version="1.0" encoding="UTF-8"?><Relationships xmlns="http://schemas.openxmlformats.org/package/2006/relationships"><Relationship Id="rId1" Type="http://schemas.openxmlformats.org/officeDocument/2006/relationships/image" Target="../media/image170.png" /><Relationship Id="rId2" Type="http://schemas.openxmlformats.org/officeDocument/2006/relationships/image" Target="../media/svg140.svg" /><Relationship Id="rId3" Type="http://schemas.openxmlformats.org/officeDocument/2006/relationships/image" Target="../media/image171.png" /><Relationship Id="rId4" Type="http://schemas.openxmlformats.org/officeDocument/2006/relationships/image" Target="../media/svg141.svg" /><Relationship Id="rId5" Type="http://schemas.openxmlformats.org/officeDocument/2006/relationships/image" Target="../media/image172.png" /><Relationship Id="rId6" Type="http://schemas.openxmlformats.org/officeDocument/2006/relationships/image" Target="../media/svg142.svg" /><Relationship Id="rId7" Type="http://schemas.openxmlformats.org/officeDocument/2006/relationships/image" Target="../media/image173.png" /><Relationship Id="rId8" Type="http://schemas.openxmlformats.org/officeDocument/2006/relationships/image" Target="../media/svg143.svg" /><Relationship Id="rId9" Type="http://schemas.openxmlformats.org/officeDocument/2006/relationships/image" Target="../media/image174.png" /><Relationship Id="rId10" Type="http://schemas.openxmlformats.org/officeDocument/2006/relationships/image" Target="../media/svg144.svg" /><Relationship Id="rId11" Type="http://schemas.openxmlformats.org/officeDocument/2006/relationships/image" Target="../media/image175.png" /><Relationship Id="rId12" Type="http://schemas.openxmlformats.org/officeDocument/2006/relationships/image" Target="../media/svg145.svg" /><Relationship Id="rId13" Type="http://schemas.openxmlformats.org/officeDocument/2006/relationships/image" Target="../media/image176.png" /><Relationship Id="rId14" Type="http://schemas.openxmlformats.org/officeDocument/2006/relationships/image" Target="../media/svg146.svg" /><Relationship Id="rId15" Type="http://schemas.openxmlformats.org/officeDocument/2006/relationships/image" Target="../media/image177.png" /><Relationship Id="rId16" Type="http://schemas.openxmlformats.org/officeDocument/2006/relationships/image" Target="../media/svg147.svg" /><Relationship Id="rId17" Type="http://schemas.openxmlformats.org/officeDocument/2006/relationships/image" Target="../media/image178.png" /><Relationship Id="rId18" Type="http://schemas.microsoft.com/office/2007/relationships/hdphoto" Target="../media/hdphoto5.wdp" /><Relationship Id="rId19" Type="http://schemas.openxmlformats.org/officeDocument/2006/relationships/image" Target="../media/image179.png" /><Relationship Id="rId20" Type="http://schemas.openxmlformats.org/officeDocument/2006/relationships/image" Target="../media/svg148.svg" /><Relationship Id="rId21" Type="http://schemas.openxmlformats.org/officeDocument/2006/relationships/image" Target="../media/image180.png" /><Relationship Id="rId22" Type="http://schemas.openxmlformats.org/officeDocument/2006/relationships/image" Target="../media/image181.png" /><Relationship Id="rId23" Type="http://schemas.openxmlformats.org/officeDocument/2006/relationships/image" Target="../media/svg149.svg" /><Relationship Id="rId24" Type="http://schemas.openxmlformats.org/officeDocument/2006/relationships/image" Target="../media/image22.png" /><Relationship Id="rId25" Type="http://schemas.openxmlformats.org/officeDocument/2006/relationships/image" Target="../media/svg11.svg" /><Relationship Id="rId26" Type="http://schemas.openxmlformats.org/officeDocument/2006/relationships/slideLayout" Target="../slideLayouts/slideLayout7.xml" /></Relationships>
</file>

<file path=ppt/slides/_rels/slide29.xml.rels><?xml version="1.0" encoding="UTF-8"?><Relationships xmlns="http://schemas.openxmlformats.org/package/2006/relationships"><Relationship Id="rId1" Type="http://schemas.openxmlformats.org/officeDocument/2006/relationships/image" Target="../media/image142.png" /><Relationship Id="rId2" Type="http://schemas.openxmlformats.org/officeDocument/2006/relationships/image" Target="../media/svg115.svg" /><Relationship Id="rId3" Type="http://schemas.openxmlformats.org/officeDocument/2006/relationships/image" Target="../media/image146.png" /><Relationship Id="rId4" Type="http://schemas.openxmlformats.org/officeDocument/2006/relationships/image" Target="../media/svg119.svg" /><Relationship Id="rId5" Type="http://schemas.openxmlformats.org/officeDocument/2006/relationships/image" Target="../media/image182.png" /><Relationship Id="rId6" Type="http://schemas.openxmlformats.org/officeDocument/2006/relationships/image" Target="../media/svg150.svg" /><Relationship Id="rId7" Type="http://schemas.openxmlformats.org/officeDocument/2006/relationships/image" Target="../media/image183.png" /><Relationship Id="rId8" Type="http://schemas.openxmlformats.org/officeDocument/2006/relationships/image" Target="../media/svg151.svg"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184.png" /><Relationship Id="rId12" Type="http://schemas.openxmlformats.org/officeDocument/2006/relationships/image" Target="../media/image185.png" /><Relationship Id="rId13" Type="http://schemas.openxmlformats.org/officeDocument/2006/relationships/image" Target="../media/svg152.svg" /><Relationship Id="rId14" Type="http://schemas.openxmlformats.org/officeDocument/2006/relationships/slideLayout" Target="../slideLayouts/slideLayout7.xml" /></Relationships>
</file>

<file path=ppt/slides/_rels/slide3.xml.rels><?xml version="1.0" encoding="UTF-8"?><Relationships xmlns="http://schemas.openxmlformats.org/package/2006/relationships"><Relationship Id="rId1" Type="http://schemas.openxmlformats.org/officeDocument/2006/relationships/image" Target="../media/image6.png" /><Relationship Id="rId2" Type="http://schemas.openxmlformats.org/officeDocument/2006/relationships/image" Target="../media/image7.png" /><Relationship Id="rId3" Type="http://schemas.openxmlformats.org/officeDocument/2006/relationships/image" Target="../media/image8.png" /><Relationship Id="rId4" Type="http://schemas.openxmlformats.org/officeDocument/2006/relationships/image" Target="../media/image9.png" /><Relationship Id="rId5" Type="http://schemas.openxmlformats.org/officeDocument/2006/relationships/chart" Target="../charts/chart1.xml" /><Relationship Id="rId6" Type="http://schemas.openxmlformats.org/officeDocument/2006/relationships/chart" Target="../charts/chart2.xml" /><Relationship Id="rId7" Type="http://schemas.openxmlformats.org/officeDocument/2006/relationships/image" Target="../media/image10.png" /><Relationship Id="rId8" Type="http://schemas.openxmlformats.org/officeDocument/2006/relationships/image" Target="../media/image11.png" /><Relationship Id="rId9" Type="http://schemas.openxmlformats.org/officeDocument/2006/relationships/image" Target="../media/image12.png" /><Relationship Id="rId10" Type="http://schemas.openxmlformats.org/officeDocument/2006/relationships/image" Target="../media/image13.png" /><Relationship Id="rId11" Type="http://schemas.openxmlformats.org/officeDocument/2006/relationships/image" Target="../media/svg3.svg" /><Relationship Id="rId12" Type="http://schemas.openxmlformats.org/officeDocument/2006/relationships/chart" Target="../charts/chart3.xml" /><Relationship Id="rId13" Type="http://schemas.openxmlformats.org/officeDocument/2006/relationships/image" Target="../media/image14.png" /><Relationship Id="rId14" Type="http://schemas.openxmlformats.org/officeDocument/2006/relationships/image" Target="../media/svg4.svg" /><Relationship Id="rId15" Type="http://schemas.openxmlformats.org/officeDocument/2006/relationships/image" Target="../media/image15.png" /><Relationship Id="rId16" Type="http://schemas.openxmlformats.org/officeDocument/2006/relationships/image" Target="../media/svg5.svg" /><Relationship Id="rId17" Type="http://schemas.openxmlformats.org/officeDocument/2006/relationships/slideLayout" Target="../slideLayouts/slideLayout7.xml" /><Relationship Id="rId18" Type="http://schemas.openxmlformats.org/officeDocument/2006/relationships/notesSlide" Target="../notesSlides/notesSlide2.xml" /></Relationships>
</file>

<file path=ppt/slides/_rels/slide30.xml.rels><?xml version="1.0" encoding="UTF-8"?><Relationships xmlns="http://schemas.openxmlformats.org/package/2006/relationships"><Relationship Id="rId1" Type="http://schemas.openxmlformats.org/officeDocument/2006/relationships/image" Target="../media/image149.png" /><Relationship Id="rId2" Type="http://schemas.openxmlformats.org/officeDocument/2006/relationships/image" Target="../media/svg122.svg" /><Relationship Id="rId3" Type="http://schemas.openxmlformats.org/officeDocument/2006/relationships/image" Target="../media/image186.png" /><Relationship Id="rId4" Type="http://schemas.openxmlformats.org/officeDocument/2006/relationships/image" Target="../media/svg153.svg" /><Relationship Id="rId5" Type="http://schemas.openxmlformats.org/officeDocument/2006/relationships/image" Target="../media/image187.png" /><Relationship Id="rId6" Type="http://schemas.openxmlformats.org/officeDocument/2006/relationships/image" Target="../media/svg154.svg" /><Relationship Id="rId7" Type="http://schemas.openxmlformats.org/officeDocument/2006/relationships/image" Target="../media/image188.png" /><Relationship Id="rId8" Type="http://schemas.openxmlformats.org/officeDocument/2006/relationships/image" Target="../media/svg155.svg" /><Relationship Id="rId9" Type="http://schemas.openxmlformats.org/officeDocument/2006/relationships/slideLayout" Target="../slideLayouts/slideLayout7.xml" /></Relationships>
</file>

<file path=ppt/slides/_rels/slide31.xml.rels><?xml version="1.0" encoding="UTF-8"?><Relationships xmlns="http://schemas.openxmlformats.org/package/2006/relationships"><Relationship Id="rId1" Type="http://schemas.openxmlformats.org/officeDocument/2006/relationships/image" Target="../media/image142.png" /><Relationship Id="rId2" Type="http://schemas.openxmlformats.org/officeDocument/2006/relationships/image" Target="../media/svg115.svg" /><Relationship Id="rId3" Type="http://schemas.openxmlformats.org/officeDocument/2006/relationships/image" Target="../media/image146.png" /><Relationship Id="rId4" Type="http://schemas.openxmlformats.org/officeDocument/2006/relationships/image" Target="../media/svg119.svg" /><Relationship Id="rId5" Type="http://schemas.openxmlformats.org/officeDocument/2006/relationships/image" Target="../media/image189.png" /><Relationship Id="rId6" Type="http://schemas.openxmlformats.org/officeDocument/2006/relationships/image" Target="../media/svg156.svg" /><Relationship Id="rId7" Type="http://schemas.openxmlformats.org/officeDocument/2006/relationships/image" Target="../media/image22.png" /><Relationship Id="rId8" Type="http://schemas.openxmlformats.org/officeDocument/2006/relationships/image" Target="../media/svg11.svg" /><Relationship Id="rId9" Type="http://schemas.openxmlformats.org/officeDocument/2006/relationships/chart" Target="../charts/chart15.xml" /><Relationship Id="rId10" Type="http://schemas.openxmlformats.org/officeDocument/2006/relationships/image" Target="../media/image190.png" /><Relationship Id="rId11" Type="http://schemas.openxmlformats.org/officeDocument/2006/relationships/image" Target="../media/svg157.svg" /><Relationship Id="rId12" Type="http://schemas.openxmlformats.org/officeDocument/2006/relationships/image" Target="../media/image191.png" /><Relationship Id="rId13" Type="http://schemas.openxmlformats.org/officeDocument/2006/relationships/image" Target="../media/svg158.svg" /><Relationship Id="rId14" Type="http://schemas.openxmlformats.org/officeDocument/2006/relationships/slideLayout" Target="../slideLayouts/slideLayout7.xml" /></Relationships>
</file>

<file path=ppt/slides/_rels/slide32.xml.rels><?xml version="1.0" encoding="UTF-8"?><Relationships xmlns="http://schemas.openxmlformats.org/package/2006/relationships"><Relationship Id="rId1" Type="http://schemas.openxmlformats.org/officeDocument/2006/relationships/image" Target="../media/image192.png" /><Relationship Id="rId2" Type="http://schemas.openxmlformats.org/officeDocument/2006/relationships/image" Target="../media/svg159.svg" /><Relationship Id="rId3" Type="http://schemas.openxmlformats.org/officeDocument/2006/relationships/image" Target="../media/image193.png" /><Relationship Id="rId4" Type="http://schemas.openxmlformats.org/officeDocument/2006/relationships/image" Target="../media/svg160.svg" /><Relationship Id="rId5" Type="http://schemas.openxmlformats.org/officeDocument/2006/relationships/slideLayout" Target="../slideLayouts/slideLayout7.xml" /></Relationships>
</file>

<file path=ppt/slides/_rels/slide33.xml.rels><?xml version="1.0" encoding="UTF-8"?><Relationships xmlns="http://schemas.openxmlformats.org/package/2006/relationships"><Relationship Id="rId1" Type="http://schemas.openxmlformats.org/officeDocument/2006/relationships/image" Target="../media/image149.png" /><Relationship Id="rId2" Type="http://schemas.openxmlformats.org/officeDocument/2006/relationships/image" Target="../media/svg122.svg" /><Relationship Id="rId3" Type="http://schemas.openxmlformats.org/officeDocument/2006/relationships/image" Target="../media/image194.png" /><Relationship Id="rId4" Type="http://schemas.openxmlformats.org/officeDocument/2006/relationships/image" Target="../media/svg161.svg" /><Relationship Id="rId5" Type="http://schemas.openxmlformats.org/officeDocument/2006/relationships/image" Target="../media/image195.png" /><Relationship Id="rId6" Type="http://schemas.openxmlformats.org/officeDocument/2006/relationships/image" Target="../media/svg162.svg" /><Relationship Id="rId7" Type="http://schemas.openxmlformats.org/officeDocument/2006/relationships/image" Target="../media/image196.png" /><Relationship Id="rId8" Type="http://schemas.openxmlformats.org/officeDocument/2006/relationships/image" Target="../media/svg163.svg" /><Relationship Id="rId9" Type="http://schemas.openxmlformats.org/officeDocument/2006/relationships/image" Target="../media/image197.png" /><Relationship Id="rId10" Type="http://schemas.openxmlformats.org/officeDocument/2006/relationships/image" Target="../media/svg164.svg" /><Relationship Id="rId11" Type="http://schemas.openxmlformats.org/officeDocument/2006/relationships/image" Target="../media/image198.png" /><Relationship Id="rId12" Type="http://schemas.openxmlformats.org/officeDocument/2006/relationships/slideLayout" Target="../slideLayouts/slideLayout7.xml" /></Relationships>
</file>

<file path=ppt/slides/_rels/slide34.xml.rels><?xml version="1.0" encoding="UTF-8"?><Relationships xmlns="http://schemas.openxmlformats.org/package/2006/relationships"><Relationship Id="rId1" Type="http://schemas.openxmlformats.org/officeDocument/2006/relationships/image" Target="../media/image199.png" /><Relationship Id="rId2" Type="http://schemas.openxmlformats.org/officeDocument/2006/relationships/image" Target="../media/svg165.svg" /><Relationship Id="rId3" Type="http://schemas.openxmlformats.org/officeDocument/2006/relationships/image" Target="../media/image107.png" /><Relationship Id="rId4" Type="http://schemas.openxmlformats.org/officeDocument/2006/relationships/image" Target="../media/svg85.svg" /><Relationship Id="rId5" Type="http://schemas.openxmlformats.org/officeDocument/2006/relationships/image" Target="../media/image200.png" /><Relationship Id="rId6" Type="http://schemas.openxmlformats.org/officeDocument/2006/relationships/image" Target="../media/svg166.svg" /><Relationship Id="rId7" Type="http://schemas.openxmlformats.org/officeDocument/2006/relationships/image" Target="../media/image201.png" /><Relationship Id="rId8" Type="http://schemas.openxmlformats.org/officeDocument/2006/relationships/image" Target="../media/svg167.svg" /><Relationship Id="rId9" Type="http://schemas.openxmlformats.org/officeDocument/2006/relationships/image" Target="../media/image202.png" /><Relationship Id="rId10" Type="http://schemas.openxmlformats.org/officeDocument/2006/relationships/image" Target="../media/svg168.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image" Target="../media/image203.png" /><Relationship Id="rId14" Type="http://schemas.openxmlformats.org/officeDocument/2006/relationships/image" Target="../media/svg169.svg" /><Relationship Id="rId15" Type="http://schemas.openxmlformats.org/officeDocument/2006/relationships/slideLayout" Target="../slideLayouts/slideLayout7.xml" /></Relationships>
</file>

<file path=ppt/slides/_rels/slide35.xml.rels><?xml version="1.0" encoding="UTF-8"?><Relationships xmlns="http://schemas.openxmlformats.org/package/2006/relationships"><Relationship Id="rId1" Type="http://schemas.openxmlformats.org/officeDocument/2006/relationships/image" Target="../media/image204.png" /><Relationship Id="rId2" Type="http://schemas.openxmlformats.org/officeDocument/2006/relationships/image" Target="../media/svg170.svg" /><Relationship Id="rId3" Type="http://schemas.openxmlformats.org/officeDocument/2006/relationships/image" Target="../media/image142.png" /><Relationship Id="rId4" Type="http://schemas.openxmlformats.org/officeDocument/2006/relationships/image" Target="../media/svg115.svg" /><Relationship Id="rId5" Type="http://schemas.openxmlformats.org/officeDocument/2006/relationships/image" Target="../media/image205.png" /><Relationship Id="rId6" Type="http://schemas.openxmlformats.org/officeDocument/2006/relationships/image" Target="../media/svg171.svg" /><Relationship Id="rId7" Type="http://schemas.openxmlformats.org/officeDocument/2006/relationships/image" Target="../media/image146.png" /><Relationship Id="rId8" Type="http://schemas.openxmlformats.org/officeDocument/2006/relationships/image" Target="../media/svg119.svg"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206.png" /><Relationship Id="rId12" Type="http://schemas.openxmlformats.org/officeDocument/2006/relationships/image" Target="../media/svg172.svg" /><Relationship Id="rId13" Type="http://schemas.openxmlformats.org/officeDocument/2006/relationships/slideLayout" Target="../slideLayouts/slideLayout7.xml" /></Relationships>
</file>

<file path=ppt/slides/_rels/slide36.xml.rels><?xml version="1.0" encoding="UTF-8"?><Relationships xmlns="http://schemas.openxmlformats.org/package/2006/relationships"><Relationship Id="rId1" Type="http://schemas.openxmlformats.org/officeDocument/2006/relationships/image" Target="../media/image146.png" /><Relationship Id="rId2" Type="http://schemas.openxmlformats.org/officeDocument/2006/relationships/image" Target="../media/svg119.svg" /><Relationship Id="rId3" Type="http://schemas.openxmlformats.org/officeDocument/2006/relationships/image" Target="../media/image207.png" /><Relationship Id="rId4" Type="http://schemas.openxmlformats.org/officeDocument/2006/relationships/image" Target="../media/svg173.svg" /><Relationship Id="rId5" Type="http://schemas.openxmlformats.org/officeDocument/2006/relationships/image" Target="../media/image178.png" /><Relationship Id="rId6" Type="http://schemas.microsoft.com/office/2007/relationships/hdphoto" Target="../media/hdphoto5.wdp" /><Relationship Id="rId7" Type="http://schemas.openxmlformats.org/officeDocument/2006/relationships/image" Target="../media/image208.png" /><Relationship Id="rId8" Type="http://schemas.openxmlformats.org/officeDocument/2006/relationships/image" Target="../media/image209.png" /><Relationship Id="rId9" Type="http://schemas.openxmlformats.org/officeDocument/2006/relationships/image" Target="../media/image210.png" /><Relationship Id="rId10" Type="http://schemas.openxmlformats.org/officeDocument/2006/relationships/image" Target="../media/svg174.svg" /><Relationship Id="rId11" Type="http://schemas.openxmlformats.org/officeDocument/2006/relationships/image" Target="../media/image211.png" /><Relationship Id="rId12" Type="http://schemas.openxmlformats.org/officeDocument/2006/relationships/image" Target="../media/image212.png" /><Relationship Id="rId13" Type="http://schemas.openxmlformats.org/officeDocument/2006/relationships/image" Target="../media/svg175.svg" /><Relationship Id="rId14" Type="http://schemas.openxmlformats.org/officeDocument/2006/relationships/slideLayout" Target="../slideLayouts/slideLayout7.xml" /></Relationships>
</file>

<file path=ppt/slides/_rels/slide37.xml.rels><?xml version="1.0" encoding="UTF-8"?><Relationships xmlns="http://schemas.openxmlformats.org/package/2006/relationships"><Relationship Id="rId1" Type="http://schemas.openxmlformats.org/officeDocument/2006/relationships/image" Target="../media/image213.png" /><Relationship Id="rId2" Type="http://schemas.openxmlformats.org/officeDocument/2006/relationships/image" Target="../media/image149.png" /><Relationship Id="rId3" Type="http://schemas.openxmlformats.org/officeDocument/2006/relationships/image" Target="../media/svg122.svg" /><Relationship Id="rId4" Type="http://schemas.openxmlformats.org/officeDocument/2006/relationships/image" Target="../media/image214.png" /><Relationship Id="rId5" Type="http://schemas.openxmlformats.org/officeDocument/2006/relationships/image" Target="../media/svg176.svg" /><Relationship Id="rId6" Type="http://schemas.openxmlformats.org/officeDocument/2006/relationships/image" Target="../media/image215.png" /><Relationship Id="rId7" Type="http://schemas.openxmlformats.org/officeDocument/2006/relationships/image" Target="../media/svg177.svg" /><Relationship Id="rId8" Type="http://schemas.openxmlformats.org/officeDocument/2006/relationships/image" Target="../media/image216.png" /><Relationship Id="rId9" Type="http://schemas.openxmlformats.org/officeDocument/2006/relationships/image" Target="../media/svg178.svg" /><Relationship Id="rId10" Type="http://schemas.openxmlformats.org/officeDocument/2006/relationships/image" Target="../media/image217.png" /><Relationship Id="rId11" Type="http://schemas.openxmlformats.org/officeDocument/2006/relationships/image" Target="../media/svg179.svg" /><Relationship Id="rId12" Type="http://schemas.openxmlformats.org/officeDocument/2006/relationships/image" Target="../media/image218.png" /><Relationship Id="rId13" Type="http://schemas.microsoft.com/office/2007/relationships/hdphoto" Target="../media/hdphoto6.wdp" /><Relationship Id="rId14" Type="http://schemas.openxmlformats.org/officeDocument/2006/relationships/image" Target="../media/image219.png" /><Relationship Id="rId15" Type="http://schemas.openxmlformats.org/officeDocument/2006/relationships/image" Target="../media/svg180.svg" /><Relationship Id="rId16" Type="http://schemas.openxmlformats.org/officeDocument/2006/relationships/image" Target="../media/image220.png" /><Relationship Id="rId17" Type="http://schemas.openxmlformats.org/officeDocument/2006/relationships/image" Target="../media/svg181.svg" /><Relationship Id="rId18" Type="http://schemas.openxmlformats.org/officeDocument/2006/relationships/slideLayout" Target="../slideLayouts/slideLayout7.xml" /></Relationships>
</file>

<file path=ppt/slides/_rels/slide38.xml.rels><?xml version="1.0" encoding="UTF-8"?><Relationships xmlns="http://schemas.openxmlformats.org/package/2006/relationships"><Relationship Id="rId1" Type="http://schemas.openxmlformats.org/officeDocument/2006/relationships/image" Target="../media/image221.png" /><Relationship Id="rId2" Type="http://schemas.openxmlformats.org/officeDocument/2006/relationships/image" Target="../media/svg182.svg" /><Relationship Id="rId3" Type="http://schemas.openxmlformats.org/officeDocument/2006/relationships/image" Target="../media/image222.png" /><Relationship Id="rId4" Type="http://schemas.openxmlformats.org/officeDocument/2006/relationships/image" Target="../media/svg183.svg" /><Relationship Id="rId5" Type="http://schemas.openxmlformats.org/officeDocument/2006/relationships/slideLayout" Target="../slideLayouts/slideLayout7.xml" /></Relationships>
</file>

<file path=ppt/slides/_rels/slide39.xml.rels><?xml version="1.0" encoding="UTF-8"?><Relationships xmlns="http://schemas.openxmlformats.org/package/2006/relationships"><Relationship Id="rId1" Type="http://schemas.openxmlformats.org/officeDocument/2006/relationships/image" Target="../media/image223.png" /><Relationship Id="rId2" Type="http://schemas.openxmlformats.org/officeDocument/2006/relationships/image" Target="../media/svg184.svg" /><Relationship Id="rId3" Type="http://schemas.openxmlformats.org/officeDocument/2006/relationships/image" Target="../media/image224.png" /><Relationship Id="rId4" Type="http://schemas.openxmlformats.org/officeDocument/2006/relationships/image" Target="../media/svg185.svg" /><Relationship Id="rId5" Type="http://schemas.openxmlformats.org/officeDocument/2006/relationships/image" Target="../media/image50.png" /><Relationship Id="rId6" Type="http://schemas.openxmlformats.org/officeDocument/2006/relationships/image" Target="../media/image42.png" /><Relationship Id="rId7" Type="http://schemas.openxmlformats.org/officeDocument/2006/relationships/image" Target="../media/image43.png" /><Relationship Id="rId8" Type="http://schemas.openxmlformats.org/officeDocument/2006/relationships/image" Target="../media/image112.png" /><Relationship Id="rId9" Type="http://schemas.microsoft.com/office/2007/relationships/hdphoto" Target="../media/hdphoto2.wdp" /><Relationship Id="rId10" Type="http://schemas.openxmlformats.org/officeDocument/2006/relationships/image" Target="../media/image111.png" /><Relationship Id="rId11" Type="http://schemas.microsoft.com/office/2007/relationships/hdphoto" Target="../media/hdphoto1.wdp" /><Relationship Id="rId12" Type="http://schemas.openxmlformats.org/officeDocument/2006/relationships/image" Target="../media/image225.png" /><Relationship Id="rId13" Type="http://schemas.microsoft.com/office/2007/relationships/hdphoto" Target="../media/hdphoto7.wdp" /><Relationship Id="rId14" Type="http://schemas.openxmlformats.org/officeDocument/2006/relationships/image" Target="../media/image131.png" /><Relationship Id="rId15" Type="http://schemas.microsoft.com/office/2007/relationships/hdphoto" Target="../media/hdphoto3.wdp" /><Relationship Id="rId16" Type="http://schemas.openxmlformats.org/officeDocument/2006/relationships/image" Target="../media/image152.png" /><Relationship Id="rId17" Type="http://schemas.microsoft.com/office/2007/relationships/hdphoto" Target="../media/hdphoto4.wdp" /><Relationship Id="rId18" Type="http://schemas.openxmlformats.org/officeDocument/2006/relationships/image" Target="../media/image41.png" /><Relationship Id="rId19" Type="http://schemas.openxmlformats.org/officeDocument/2006/relationships/slideLayout" Target="../slideLayouts/slideLayout7.xml" /></Relationships>
</file>

<file path=ppt/slides/_rels/slide4.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chart" Target="../charts/chart4.xml" /><Relationship Id="rId3" Type="http://schemas.openxmlformats.org/officeDocument/2006/relationships/image" Target="../media/image6.png" /><Relationship Id="rId4" Type="http://schemas.openxmlformats.org/officeDocument/2006/relationships/image" Target="../media/image16.png" /><Relationship Id="rId5" Type="http://schemas.openxmlformats.org/officeDocument/2006/relationships/chart" Target="../charts/chart5.xml" /><Relationship Id="rId6" Type="http://schemas.openxmlformats.org/officeDocument/2006/relationships/chart" Target="../charts/chart6.xml" /><Relationship Id="rId7" Type="http://schemas.openxmlformats.org/officeDocument/2006/relationships/slideLayout" Target="../slideLayouts/slideLayout7.xml" /><Relationship Id="rId8" Type="http://schemas.openxmlformats.org/officeDocument/2006/relationships/notesSlide" Target="../notesSlides/notesSlide3.xml" /></Relationships>
</file>

<file path=ppt/slides/_rels/slide5.xml.rels><?xml version="1.0" encoding="UTF-8"?><Relationships xmlns="http://schemas.openxmlformats.org/package/2006/relationships"><Relationship Id="rId1" Type="http://schemas.openxmlformats.org/officeDocument/2006/relationships/image" Target="../media/image17.png" /><Relationship Id="rId2" Type="http://schemas.openxmlformats.org/officeDocument/2006/relationships/image" Target="../media/svg6.svg" /><Relationship Id="rId3" Type="http://schemas.openxmlformats.org/officeDocument/2006/relationships/image" Target="../media/image18.png" /><Relationship Id="rId4" Type="http://schemas.openxmlformats.org/officeDocument/2006/relationships/image" Target="../media/svg7.svg" /><Relationship Id="rId5" Type="http://schemas.openxmlformats.org/officeDocument/2006/relationships/image" Target="../media/image19.png" /><Relationship Id="rId6" Type="http://schemas.openxmlformats.org/officeDocument/2006/relationships/image" Target="../media/svg8.svg" /><Relationship Id="rId7" Type="http://schemas.openxmlformats.org/officeDocument/2006/relationships/image" Target="../media/image20.png" /><Relationship Id="rId8" Type="http://schemas.openxmlformats.org/officeDocument/2006/relationships/image" Target="../media/svg9.svg" /><Relationship Id="rId9" Type="http://schemas.openxmlformats.org/officeDocument/2006/relationships/image" Target="../media/image21.png" /><Relationship Id="rId10" Type="http://schemas.openxmlformats.org/officeDocument/2006/relationships/image" Target="../media/svg10.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image" Target="../media/image23.png" /><Relationship Id="rId14" Type="http://schemas.openxmlformats.org/officeDocument/2006/relationships/image" Target="../media/image24.png" /><Relationship Id="rId15" Type="http://schemas.openxmlformats.org/officeDocument/2006/relationships/image" Target="../media/svg12.svg" /><Relationship Id="rId16" Type="http://schemas.openxmlformats.org/officeDocument/2006/relationships/image" Target="../media/image25.png" /><Relationship Id="rId17" Type="http://schemas.openxmlformats.org/officeDocument/2006/relationships/image" Target="../media/svg13.svg" /><Relationship Id="rId18" Type="http://schemas.openxmlformats.org/officeDocument/2006/relationships/slideLayout" Target="../slideLayouts/slideLayout7.xml" /></Relationships>
</file>

<file path=ppt/slides/_rels/slide6.xml.rels><?xml version="1.0" encoding="UTF-8"?><Relationships xmlns="http://schemas.openxmlformats.org/package/2006/relationships"><Relationship Id="rId1" Type="http://schemas.openxmlformats.org/officeDocument/2006/relationships/image" Target="../media/image26.png" /><Relationship Id="rId2" Type="http://schemas.openxmlformats.org/officeDocument/2006/relationships/image" Target="../media/svg14.svg" /><Relationship Id="rId3" Type="http://schemas.openxmlformats.org/officeDocument/2006/relationships/image" Target="../media/image27.png" /><Relationship Id="rId4" Type="http://schemas.openxmlformats.org/officeDocument/2006/relationships/image" Target="../media/image28.png" /><Relationship Id="rId5" Type="http://schemas.openxmlformats.org/officeDocument/2006/relationships/image" Target="../media/svg15.svg" /><Relationship Id="rId6" Type="http://schemas.openxmlformats.org/officeDocument/2006/relationships/image" Target="../media/image29.png" /><Relationship Id="rId7" Type="http://schemas.openxmlformats.org/officeDocument/2006/relationships/image" Target="../media/svg16.svg" /><Relationship Id="rId8" Type="http://schemas.openxmlformats.org/officeDocument/2006/relationships/image" Target="../media/image30.png" /><Relationship Id="rId9" Type="http://schemas.openxmlformats.org/officeDocument/2006/relationships/image" Target="../media/svg17.svg" /><Relationship Id="rId10" Type="http://schemas.openxmlformats.org/officeDocument/2006/relationships/image" Target="../media/image31.png" /><Relationship Id="rId11" Type="http://schemas.openxmlformats.org/officeDocument/2006/relationships/image" Target="../media/svg18.svg" /><Relationship Id="rId12" Type="http://schemas.openxmlformats.org/officeDocument/2006/relationships/image" Target="../media/image32.png" /><Relationship Id="rId13" Type="http://schemas.openxmlformats.org/officeDocument/2006/relationships/image" Target="../media/svg19.svg" /><Relationship Id="rId14" Type="http://schemas.openxmlformats.org/officeDocument/2006/relationships/image" Target="../media/image33.png" /><Relationship Id="rId15" Type="http://schemas.openxmlformats.org/officeDocument/2006/relationships/image" Target="../media/svg20.svg" /><Relationship Id="rId16" Type="http://schemas.openxmlformats.org/officeDocument/2006/relationships/image" Target="../media/image34.png" /><Relationship Id="rId17" Type="http://schemas.openxmlformats.org/officeDocument/2006/relationships/image" Target="../media/image35.png" /><Relationship Id="rId18" Type="http://schemas.openxmlformats.org/officeDocument/2006/relationships/image" Target="../media/image36.png" /><Relationship Id="rId19" Type="http://schemas.openxmlformats.org/officeDocument/2006/relationships/image" Target="../media/svg21.svg" /><Relationship Id="rId20" Type="http://schemas.openxmlformats.org/officeDocument/2006/relationships/image" Target="../media/image37.png" /><Relationship Id="rId21" Type="http://schemas.openxmlformats.org/officeDocument/2006/relationships/image" Target="../media/svg22.svg" /><Relationship Id="rId22" Type="http://schemas.openxmlformats.org/officeDocument/2006/relationships/slideLayout" Target="../slideLayouts/slideLayout7.xml" /></Relationships>
</file>

<file path=ppt/slides/_rels/slide7.xml.rels><?xml version="1.0" encoding="UTF-8"?><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svg16.svg" /><Relationship Id="rId3" Type="http://schemas.openxmlformats.org/officeDocument/2006/relationships/image" Target="../media/image38.png" /><Relationship Id="rId4" Type="http://schemas.openxmlformats.org/officeDocument/2006/relationships/image" Target="../media/svg23.svg" /><Relationship Id="rId5" Type="http://schemas.openxmlformats.org/officeDocument/2006/relationships/image" Target="../media/image39.png" /><Relationship Id="rId6" Type="http://schemas.openxmlformats.org/officeDocument/2006/relationships/image" Target="../media/svg24.svg" /><Relationship Id="rId7" Type="http://schemas.openxmlformats.org/officeDocument/2006/relationships/image" Target="../media/image20.png" /><Relationship Id="rId8" Type="http://schemas.openxmlformats.org/officeDocument/2006/relationships/image" Target="../media/svg9.svg" /><Relationship Id="rId9" Type="http://schemas.openxmlformats.org/officeDocument/2006/relationships/image" Target="../media/image21.png" /><Relationship Id="rId10" Type="http://schemas.openxmlformats.org/officeDocument/2006/relationships/image" Target="../media/svg10.svg" /><Relationship Id="rId11" Type="http://schemas.openxmlformats.org/officeDocument/2006/relationships/image" Target="../media/image40.png" /><Relationship Id="rId12" Type="http://schemas.openxmlformats.org/officeDocument/2006/relationships/image" Target="../media/svg25.svg" /><Relationship Id="rId13" Type="http://schemas.openxmlformats.org/officeDocument/2006/relationships/image" Target="../media/image41.png" /><Relationship Id="rId14" Type="http://schemas.openxmlformats.org/officeDocument/2006/relationships/image" Target="../media/image42.png" /><Relationship Id="rId15" Type="http://schemas.openxmlformats.org/officeDocument/2006/relationships/image" Target="../media/image43.png" /><Relationship Id="rId16" Type="http://schemas.openxmlformats.org/officeDocument/2006/relationships/slideLayout" Target="../slideLayouts/slideLayout7.xml" /></Relationships>
</file>

<file path=ppt/slides/_rels/slide8.xml.rels><?xml version="1.0" encoding="UTF-8"?><Relationships xmlns="http://schemas.openxmlformats.org/package/2006/relationships"><Relationship Id="rId1" Type="http://schemas.openxmlformats.org/officeDocument/2006/relationships/image" Target="../media/image44.png" /><Relationship Id="rId2" Type="http://schemas.openxmlformats.org/officeDocument/2006/relationships/image" Target="../media/svg26.svg" /><Relationship Id="rId3" Type="http://schemas.openxmlformats.org/officeDocument/2006/relationships/image" Target="../media/image45.png" /><Relationship Id="rId4" Type="http://schemas.openxmlformats.org/officeDocument/2006/relationships/image" Target="../media/svg27.svg" /><Relationship Id="rId5" Type="http://schemas.openxmlformats.org/officeDocument/2006/relationships/image" Target="../media/image46.png" /><Relationship Id="rId6" Type="http://schemas.openxmlformats.org/officeDocument/2006/relationships/image" Target="../media/svg28.svg" /><Relationship Id="rId7" Type="http://schemas.openxmlformats.org/officeDocument/2006/relationships/image" Target="../media/image47.png" /><Relationship Id="rId8" Type="http://schemas.openxmlformats.org/officeDocument/2006/relationships/image" Target="../media/svg29.svg" /><Relationship Id="rId9" Type="http://schemas.openxmlformats.org/officeDocument/2006/relationships/image" Target="../media/image48.png" /><Relationship Id="rId10" Type="http://schemas.openxmlformats.org/officeDocument/2006/relationships/image" Target="../media/svg30.svg" /><Relationship Id="rId11" Type="http://schemas.openxmlformats.org/officeDocument/2006/relationships/image" Target="../media/image49.png" /><Relationship Id="rId12" Type="http://schemas.openxmlformats.org/officeDocument/2006/relationships/image" Target="../media/svg31.svg" /><Relationship Id="rId13" Type="http://schemas.openxmlformats.org/officeDocument/2006/relationships/image" Target="../media/image50.png" /><Relationship Id="rId14" Type="http://schemas.openxmlformats.org/officeDocument/2006/relationships/image" Target="../media/image51.png" /><Relationship Id="rId15" Type="http://schemas.openxmlformats.org/officeDocument/2006/relationships/image" Target="../media/svg32.svg" /><Relationship Id="rId16" Type="http://schemas.openxmlformats.org/officeDocument/2006/relationships/slideLayout" Target="../slideLayouts/slideLayout7.xml" /></Relationships>
</file>

<file path=ppt/slides/_rels/slide9.xml.rels><?xml version="1.0" encoding="UTF-8"?><Relationships xmlns="http://schemas.openxmlformats.org/package/2006/relationships"><Relationship Id="rId1" Type="http://schemas.openxmlformats.org/officeDocument/2006/relationships/image" Target="../media/image52.png" /><Relationship Id="rId2" Type="http://schemas.openxmlformats.org/officeDocument/2006/relationships/image" Target="../media/svg33.svg" /><Relationship Id="rId3" Type="http://schemas.openxmlformats.org/officeDocument/2006/relationships/image" Target="../media/image53.png" /><Relationship Id="rId4" Type="http://schemas.openxmlformats.org/officeDocument/2006/relationships/image" Target="../media/svg34.svg" /><Relationship Id="rId5" Type="http://schemas.openxmlformats.org/officeDocument/2006/relationships/image" Target="../media/image54.png" /><Relationship Id="rId6" Type="http://schemas.openxmlformats.org/officeDocument/2006/relationships/image" Target="../media/svg35.svg" /><Relationship Id="rId7" Type="http://schemas.openxmlformats.org/officeDocument/2006/relationships/image" Target="../media/image55.png" /><Relationship Id="rId8" Type="http://schemas.openxmlformats.org/officeDocument/2006/relationships/image" Target="../media/svg36.svg" /><Relationship Id="rId9" Type="http://schemas.openxmlformats.org/officeDocument/2006/relationships/image" Target="../media/image56.png" /><Relationship Id="rId10" Type="http://schemas.openxmlformats.org/officeDocument/2006/relationships/image" Target="../media/svg37.svg" /><Relationship Id="rId11" Type="http://schemas.openxmlformats.org/officeDocument/2006/relationships/image" Target="../media/image43.png" /><Relationship Id="rId12" Type="http://schemas.openxmlformats.org/officeDocument/2006/relationships/image" Target="../media/image41.png" /><Relationship Id="rId13"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07" name="図 12" descr="テキスト_x000a__x000a_自動的に生成された説明"/>
          <p:cNvPicPr>
            <a:picLocks noChangeAspect="1"/>
          </p:cNvPicPr>
          <p:nvPr/>
        </p:nvPicPr>
        <p:blipFill>
          <a:blip r:embed="rId1"/>
          <a:stretch>
            <a:fillRect/>
          </a:stretch>
        </p:blipFill>
        <p:spPr>
          <a:xfrm>
            <a:off x="6784970" y="334277"/>
            <a:ext cx="2562224" cy="219369"/>
          </a:xfrm>
          <a:prstGeom prst="rect">
            <a:avLst/>
          </a:prstGeom>
        </p:spPr>
      </p:pic>
      <p:sp>
        <p:nvSpPr>
          <p:cNvPr id="1108" name="タイトル 1"/>
          <p:cNvSpPr txBox="1"/>
          <p:nvPr/>
        </p:nvSpPr>
        <p:spPr>
          <a:xfrm>
            <a:off x="668863" y="756138"/>
            <a:ext cx="9668178" cy="1354015"/>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4600" spc="560" dirty="0">
                <a:latin typeface="ＭＳ Ｐ明朝" panose="02020600040205080304" pitchFamily="18" charset="-128"/>
                <a:ea typeface="ＭＳ Ｐ明朝" panose="02020600040205080304" pitchFamily="18" charset="-128"/>
              </a:rPr>
              <a:t>よりよい</a:t>
            </a:r>
            <a:endParaRPr lang="en-US" altLang="ja-JP" sz="4600" spc="560" dirty="0">
              <a:latin typeface="ＭＳ Ｐ明朝" panose="02020600040205080304" pitchFamily="18" charset="-128"/>
              <a:ea typeface="ＭＳ Ｐ明朝" panose="02020600040205080304" pitchFamily="18" charset="-128"/>
            </a:endParaRPr>
          </a:p>
          <a:p>
            <a:pPr>
              <a:lnSpc>
                <a:spcPct val="100000"/>
              </a:lnSpc>
            </a:pPr>
            <a:r>
              <a:rPr lang="ja-JP" altLang="en-US" sz="4600" spc="560" dirty="0">
                <a:latin typeface="ＭＳ Ｐ明朝" panose="02020600040205080304" pitchFamily="18" charset="-128"/>
                <a:ea typeface="ＭＳ Ｐ明朝" panose="02020600040205080304" pitchFamily="18" charset="-128"/>
              </a:rPr>
              <a:t>生活習慣のために</a:t>
            </a:r>
          </a:p>
        </p:txBody>
      </p:sp>
      <p:sp>
        <p:nvSpPr>
          <p:cNvPr id="1109" name="タイトル 1"/>
          <p:cNvSpPr txBox="1"/>
          <p:nvPr/>
        </p:nvSpPr>
        <p:spPr>
          <a:xfrm>
            <a:off x="811568" y="2806648"/>
            <a:ext cx="2853652" cy="3780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1050" dirty="0">
                <a:latin typeface="ＭＳ Ｐ明朝" panose="02020600040205080304" pitchFamily="18" charset="-128"/>
                <a:ea typeface="ＭＳ Ｐ明朝" panose="02020600040205080304" pitchFamily="18" charset="-128"/>
              </a:rPr>
              <a:t>令和７年11月発行</a:t>
            </a:r>
            <a:endParaRPr lang="en-US" altLang="ja-JP" sz="1050" dirty="0">
              <a:latin typeface="ＭＳ Ｐ明朝" panose="02020600040205080304" pitchFamily="18" charset="-128"/>
              <a:ea typeface="ＭＳ Ｐ明朝" panose="02020600040205080304" pitchFamily="18" charset="-128"/>
            </a:endParaRPr>
          </a:p>
        </p:txBody>
      </p:sp>
      <p:pic>
        <p:nvPicPr>
          <p:cNvPr id="1110" name="グラフィックス 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568" y="2112338"/>
            <a:ext cx="2335151" cy="595680"/>
          </a:xfrm>
          <a:prstGeom prst="rect">
            <a:avLst/>
          </a:prstGeom>
        </p:spPr>
      </p:pic>
      <p:pic>
        <p:nvPicPr>
          <p:cNvPr id="1111" name="図 8"/>
          <p:cNvPicPr>
            <a:picLocks noChangeAspect="1"/>
          </p:cNvPicPr>
          <p:nvPr/>
        </p:nvPicPr>
        <p:blipFill>
          <a:blip r:embed="rId4"/>
          <a:stretch>
            <a:fillRect/>
          </a:stretch>
        </p:blipFill>
        <p:spPr>
          <a:xfrm>
            <a:off x="5342896" y="3184717"/>
            <a:ext cx="4305207" cy="2163521"/>
          </a:xfrm>
          <a:prstGeom prst="rect">
            <a:avLst/>
          </a:prstGeom>
        </p:spPr>
      </p:pic>
      <p:pic>
        <p:nvPicPr>
          <p:cNvPr id="1112" name="図 28"/>
          <p:cNvPicPr>
            <a:picLocks noChangeAspect="1"/>
          </p:cNvPicPr>
          <p:nvPr/>
        </p:nvPicPr>
        <p:blipFill>
          <a:blip r:embed="rId5"/>
          <a:stretch>
            <a:fillRect/>
          </a:stretch>
        </p:blipFill>
        <p:spPr>
          <a:xfrm>
            <a:off x="6188" y="5348000"/>
            <a:ext cx="9899812" cy="1510770"/>
          </a:xfrm>
          <a:prstGeom prst="rect">
            <a:avLst/>
          </a:prstGeom>
        </p:spPr>
      </p:pic>
    </p:spTree>
    <p:extLst>
      <p:ext uri="{BB962C8B-B14F-4D97-AF65-F5344CB8AC3E}">
        <p14:creationId xmlns:p14="http://schemas.microsoft.com/office/powerpoint/2010/main" val="105860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06" name="グラフィックス 6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77395" y="3531869"/>
            <a:ext cx="8387958" cy="2264828"/>
          </a:xfrm>
          <a:prstGeom prst="rect">
            <a:avLst/>
          </a:prstGeom>
        </p:spPr>
      </p:pic>
      <p:sp>
        <p:nvSpPr>
          <p:cNvPr id="1307" name="タイトル 1"/>
          <p:cNvSpPr txBox="1"/>
          <p:nvPr/>
        </p:nvSpPr>
        <p:spPr>
          <a:xfrm>
            <a:off x="434958" y="299396"/>
            <a:ext cx="7579599"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solidFill>
                  <a:srgbClr val="5D879B"/>
                </a:solidFill>
                <a:latin typeface="ＭＳ Ｐ明朝" panose="02020600040205080304" pitchFamily="18" charset="-128"/>
                <a:ea typeface="ＭＳ Ｐ明朝" panose="02020600040205080304" pitchFamily="18" charset="-128"/>
              </a:rPr>
              <a:t>フッ素のむし歯予防効果</a:t>
            </a:r>
            <a:r>
              <a:rPr lang="ja-JP" altLang="en-US" sz="1200" b="1" spc="70" dirty="0">
                <a:solidFill>
                  <a:srgbClr val="5D879B"/>
                </a:solidFill>
                <a:latin typeface="ＭＳ Ｐ明朝" panose="02020600040205080304" pitchFamily="18" charset="-128"/>
                <a:ea typeface="ＭＳ Ｐ明朝" panose="02020600040205080304" pitchFamily="18" charset="-128"/>
              </a:rPr>
              <a:t>は大人になっても効果があるの？</a:t>
            </a:r>
          </a:p>
        </p:txBody>
      </p:sp>
      <p:pic>
        <p:nvPicPr>
          <p:cNvPr id="1308" name="グラフィックス 4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990" y="654806"/>
            <a:ext cx="2704000" cy="294172"/>
          </a:xfrm>
          <a:prstGeom prst="rect">
            <a:avLst/>
          </a:prstGeom>
        </p:spPr>
      </p:pic>
      <p:sp>
        <p:nvSpPr>
          <p:cNvPr id="1309" name="タイトル 1"/>
          <p:cNvSpPr txBox="1"/>
          <p:nvPr/>
        </p:nvSpPr>
        <p:spPr>
          <a:xfrm>
            <a:off x="378406" y="654806"/>
            <a:ext cx="3183168"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成人してからの活用も効果的</a:t>
            </a:r>
          </a:p>
        </p:txBody>
      </p:sp>
      <p:sp>
        <p:nvSpPr>
          <p:cNvPr id="1310" name="タイトル 1"/>
          <p:cNvSpPr txBox="1"/>
          <p:nvPr/>
        </p:nvSpPr>
        <p:spPr>
          <a:xfrm>
            <a:off x="528334" y="1035343"/>
            <a:ext cx="3229104" cy="8224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300" b="1" dirty="0">
                <a:solidFill>
                  <a:srgbClr val="5D879B"/>
                </a:solidFill>
                <a:latin typeface="ＭＳ Ｐ明朝"/>
                <a:ea typeface="ＭＳ Ｐ明朝"/>
                <a:cs typeface="M+ 1c bold" panose="020B0702020203020207" pitchFamily="50" charset="-128"/>
              </a:rPr>
              <a:t>歯周病で歯ぐきが下がる</a:t>
            </a:r>
            <a:r>
              <a:rPr lang="ja-JP" altLang="en-US" sz="1150" b="1" dirty="0">
                <a:latin typeface="ＭＳ Ｐ明朝" panose="02020600040205080304" pitchFamily="18" charset="-128"/>
                <a:ea typeface="ＭＳ Ｐ明朝" panose="02020600040205080304" pitchFamily="18" charset="-128"/>
              </a:rPr>
              <a:t>と、</a:t>
            </a:r>
          </a:p>
          <a:p>
            <a:pPr defTabSz="457200">
              <a:lnSpc>
                <a:spcPct val="100000"/>
              </a:lnSpc>
            </a:pPr>
            <a:r>
              <a:rPr lang="ja-JP" altLang="en-US" sz="1150" b="1" dirty="0">
                <a:latin typeface="ＭＳ Ｐ明朝" panose="02020600040205080304" pitchFamily="18" charset="-128"/>
                <a:ea typeface="ＭＳ Ｐ明朝" panose="02020600040205080304" pitchFamily="18" charset="-128"/>
              </a:rPr>
              <a:t>エナメル質</a:t>
            </a:r>
            <a:r>
              <a:rPr lang="ja-JP" altLang="en-US" sz="1150" b="1" dirty="0">
                <a:latin typeface="ＭＳ Ｐ明朝" panose="02020600040205080304" pitchFamily="18" charset="-128"/>
                <a:ea typeface="ＭＳ Ｐ明朝" panose="02020600040205080304" pitchFamily="18" charset="-128"/>
              </a:rPr>
              <a:t>がない</a:t>
            </a:r>
            <a:r>
              <a:rPr lang="ja-JP" altLang="en-US" sz="1150" b="1" dirty="0">
                <a:latin typeface="ＭＳ Ｐ明朝" panose="02020600040205080304" pitchFamily="18" charset="-128"/>
                <a:ea typeface="ＭＳ Ｐ明朝" panose="02020600040205080304" pitchFamily="18" charset="-128"/>
              </a:rPr>
              <a:t>歯の根の部分が露出して、</a:t>
            </a:r>
          </a:p>
          <a:p>
            <a:pPr defTabSz="457200">
              <a:lnSpc>
                <a:spcPct val="100000"/>
              </a:lnSpc>
            </a:pPr>
            <a:r>
              <a:rPr lang="ja-JP" altLang="en-US" sz="1150" b="1" dirty="0">
                <a:latin typeface="ＭＳ Ｐ明朝" panose="02020600040205080304" pitchFamily="18" charset="-128"/>
                <a:ea typeface="ＭＳ Ｐ明朝" panose="02020600040205080304" pitchFamily="18" charset="-128"/>
              </a:rPr>
              <a:t>むし歯にな</a:t>
            </a:r>
            <a:r>
              <a:rPr lang="ja-JP" altLang="en-US" sz="1150" b="1" dirty="0">
                <a:latin typeface="ＭＳ Ｐ明朝" panose="02020600040205080304" pitchFamily="18" charset="-128"/>
                <a:ea typeface="ＭＳ Ｐ明朝" panose="02020600040205080304" pitchFamily="18" charset="-128"/>
              </a:rPr>
              <a:t>りやすくなる</a:t>
            </a:r>
            <a:r>
              <a:rPr lang="ja-JP" altLang="en-US" sz="1150" b="1" dirty="0">
                <a:latin typeface="ＭＳ Ｐ明朝" panose="02020600040205080304" pitchFamily="18" charset="-128"/>
                <a:ea typeface="ＭＳ Ｐ明朝" panose="02020600040205080304" pitchFamily="18" charset="-128"/>
              </a:rPr>
              <a:t>よ。</a:t>
            </a:r>
          </a:p>
          <a:p>
            <a:pPr defTabSz="457200">
              <a:lnSpc>
                <a:spcPct val="100000"/>
              </a:lnSpc>
            </a:pPr>
            <a:r>
              <a:rPr lang="ja-JP" altLang="en-US" sz="1150" b="1" dirty="0">
                <a:latin typeface="ＭＳ Ｐ明朝" panose="02020600040205080304" pitchFamily="18" charset="-128"/>
                <a:ea typeface="ＭＳ Ｐ明朝" panose="02020600040205080304" pitchFamily="18" charset="-128"/>
              </a:rPr>
              <a:t>フッ素は、歯根のむし歯予防に</a:t>
            </a:r>
            <a:r>
              <a:rPr lang="ja-JP" altLang="en-US" sz="1150" b="1" dirty="0">
                <a:latin typeface="ＭＳ Ｐ明朝" panose="02020600040205080304" pitchFamily="18" charset="-128"/>
                <a:ea typeface="ＭＳ Ｐ明朝" panose="02020600040205080304" pitchFamily="18" charset="-128"/>
              </a:rPr>
              <a:t>も効果的なんだ。</a:t>
            </a:r>
            <a:endParaRPr lang="ja-JP" altLang="en-US" sz="1150" b="1" dirty="0">
              <a:latin typeface="ＭＳ Ｐ明朝" panose="02020600040205080304" pitchFamily="18" charset="-128"/>
              <a:ea typeface="ＭＳ Ｐ明朝" panose="02020600040205080304" pitchFamily="18" charset="-128"/>
            </a:endParaRPr>
          </a:p>
        </p:txBody>
      </p:sp>
      <p:pic>
        <p:nvPicPr>
          <p:cNvPr id="1311" name="グラフィックス 52"/>
          <p:cNvPicPr>
            <a:picLocks noChangeAspect="1"/>
          </p:cNvPicPr>
          <p:nvPr/>
        </p:nvPicPr>
        <p:blipFill>
          <a:blip r:embed="rId5">
            <a:extLst>
              <a:ext uri="{96DAC541-7B7A-43D3-8B79-37D633B846F1}">
                <asvg:svgBlip xmlns:asvg="http://schemas.microsoft.com/office/drawing/2016/SVG/main" r:embed="rId6"/>
              </a:ext>
            </a:extLst>
          </a:blip>
          <a:srcRect r="40076" b="15338"/>
          <a:stretch>
            <a:fillRect/>
          </a:stretch>
        </p:blipFill>
        <p:spPr>
          <a:xfrm>
            <a:off x="2264832" y="1857752"/>
            <a:ext cx="1386539" cy="1051397"/>
          </a:xfrm>
          <a:prstGeom prst="rect">
            <a:avLst/>
          </a:prstGeom>
        </p:spPr>
      </p:pic>
      <p:sp>
        <p:nvSpPr>
          <p:cNvPr id="1312" name="タイトル 1"/>
          <p:cNvSpPr txBox="1"/>
          <p:nvPr/>
        </p:nvSpPr>
        <p:spPr>
          <a:xfrm>
            <a:off x="2101893" y="1937621"/>
            <a:ext cx="1712418" cy="89165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フッ素は</a:t>
            </a:r>
            <a:endParaRPr sz="1300"/>
          </a:p>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大人になっても</a:t>
            </a:r>
            <a:endParaRPr sz="1300"/>
          </a:p>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むし歯予防に</a:t>
            </a:r>
            <a:endParaRPr sz="1300"/>
          </a:p>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効果的なんだ！</a:t>
            </a:r>
            <a:endParaRPr sz="1300"/>
          </a:p>
        </p:txBody>
      </p:sp>
      <p:pic>
        <p:nvPicPr>
          <p:cNvPr id="1313" name="グラフィックス 5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7061" y="665313"/>
            <a:ext cx="2704000" cy="354477"/>
          </a:xfrm>
          <a:prstGeom prst="rect">
            <a:avLst/>
          </a:prstGeom>
        </p:spPr>
      </p:pic>
      <p:sp>
        <p:nvSpPr>
          <p:cNvPr id="1314" name="タイトル 1"/>
          <p:cNvSpPr txBox="1"/>
          <p:nvPr/>
        </p:nvSpPr>
        <p:spPr>
          <a:xfrm>
            <a:off x="4427477" y="695955"/>
            <a:ext cx="3183168"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どんな使い方があるの？</a:t>
            </a:r>
          </a:p>
        </p:txBody>
      </p:sp>
      <p:pic>
        <p:nvPicPr>
          <p:cNvPr id="1315" name="グラフィックス 5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3475" y="1353192"/>
            <a:ext cx="4181876" cy="1880661"/>
          </a:xfrm>
          <a:prstGeom prst="rect">
            <a:avLst/>
          </a:prstGeom>
        </p:spPr>
      </p:pic>
      <p:sp>
        <p:nvSpPr>
          <p:cNvPr id="1316" name="タイトル 1"/>
          <p:cNvSpPr txBox="1"/>
          <p:nvPr/>
        </p:nvSpPr>
        <p:spPr>
          <a:xfrm>
            <a:off x="617990" y="3529931"/>
            <a:ext cx="1889747" cy="3628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あいうべ体操　</a:t>
            </a:r>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sp>
        <p:nvSpPr>
          <p:cNvPr id="1317" name="タイトル 1"/>
          <p:cNvSpPr txBox="1"/>
          <p:nvPr/>
        </p:nvSpPr>
        <p:spPr>
          <a:xfrm>
            <a:off x="2999095" y="3614999"/>
            <a:ext cx="5844305"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口呼吸をしていると、むし歯や歯周病になりやすいです。</a:t>
            </a:r>
          </a:p>
        </p:txBody>
      </p:sp>
      <p:sp>
        <p:nvSpPr>
          <p:cNvPr id="1318" name="テキスト ボックス 66"/>
          <p:cNvSpPr txBox="1"/>
          <p:nvPr/>
        </p:nvSpPr>
        <p:spPr>
          <a:xfrm>
            <a:off x="881426" y="4373444"/>
            <a:ext cx="4585218" cy="1091714"/>
          </a:xfrm>
          <a:prstGeom prst="rect">
            <a:avLst/>
          </a:prstGeom>
          <a:noFill/>
        </p:spPr>
        <p:txBody>
          <a:bodyPr wrap="square">
            <a:spAutoFit/>
          </a:bodyPr>
          <a:lstStyle/>
          <a:p>
            <a:pPr defTabSz="457200">
              <a:lnSpc>
                <a:spcPts val="1300"/>
              </a:lnSpc>
            </a:pPr>
            <a:r>
              <a:rPr lang="ja-JP" altLang="en-US" sz="1200" spc="150" dirty="0">
                <a:latin typeface="ＭＳ Ｐ明朝" panose="02020600040205080304" pitchFamily="18" charset="-128"/>
                <a:ea typeface="ＭＳ Ｐ明朝" panose="02020600040205080304" pitchFamily="18" charset="-128"/>
              </a:rPr>
              <a:t>　あいうべ体操とは、口呼吸を鼻呼吸に改善してい</a:t>
            </a:r>
            <a:r>
              <a:rPr lang="ja-JP" altLang="en-US" sz="1200" spc="120" dirty="0">
                <a:latin typeface="ＭＳ Ｐ明朝" panose="02020600040205080304" pitchFamily="18" charset="-128"/>
                <a:ea typeface="ＭＳ Ｐ明朝" panose="02020600040205080304" pitchFamily="18" charset="-128"/>
              </a:rPr>
              <a:t>く簡単な口の体操です。</a:t>
            </a:r>
            <a:r>
              <a:rPr lang="ja-JP" altLang="en-US" sz="1200" spc="120" dirty="0">
                <a:latin typeface="ＭＳ Ｐ明朝" panose="02020600040205080304" pitchFamily="18" charset="-128"/>
                <a:ea typeface="ＭＳ Ｐ明朝" panose="02020600040205080304" pitchFamily="18" charset="-128"/>
              </a:rPr>
              <a:t>いつでもどこでも誰でもでき</a:t>
            </a:r>
            <a:r>
              <a:rPr lang="ja-JP" altLang="en-US" sz="1200" spc="150" dirty="0">
                <a:latin typeface="ＭＳ Ｐ明朝" panose="02020600040205080304" pitchFamily="18" charset="-128"/>
                <a:ea typeface="ＭＳ Ｐ明朝" panose="02020600040205080304" pitchFamily="18" charset="-128"/>
              </a:rPr>
              <a:t>る「あいうべ体操」は食前に</a:t>
            </a:r>
            <a:r>
              <a:rPr lang="en-US" altLang="ja-JP" sz="1200" spc="150" dirty="0">
                <a:latin typeface="ＭＳ Ｐ明朝" panose="02020600040205080304" pitchFamily="18" charset="-128"/>
                <a:ea typeface="ＭＳ Ｐ明朝" panose="02020600040205080304" pitchFamily="18" charset="-128"/>
              </a:rPr>
              <a:t>10</a:t>
            </a:r>
            <a:r>
              <a:rPr lang="ja-JP" altLang="en-US" sz="1200" spc="150" dirty="0">
                <a:latin typeface="ＭＳ Ｐ明朝" panose="02020600040205080304" pitchFamily="18" charset="-128"/>
                <a:ea typeface="ＭＳ Ｐ明朝" panose="02020600040205080304" pitchFamily="18" charset="-128"/>
              </a:rPr>
              <a:t>回、一日</a:t>
            </a:r>
            <a:r>
              <a:rPr lang="en-US" altLang="ja-JP" sz="1200" spc="150" dirty="0">
                <a:latin typeface="ＭＳ Ｐ明朝" panose="02020600040205080304" pitchFamily="18" charset="-128"/>
                <a:ea typeface="ＭＳ Ｐ明朝" panose="02020600040205080304" pitchFamily="18" charset="-128"/>
              </a:rPr>
              <a:t>30</a:t>
            </a:r>
            <a:r>
              <a:rPr lang="ja-JP" altLang="en-US" sz="1200" spc="150" dirty="0">
                <a:latin typeface="ＭＳ Ｐ明朝" panose="02020600040205080304" pitchFamily="18" charset="-128"/>
                <a:ea typeface="ＭＳ Ｐ明朝" panose="02020600040205080304" pitchFamily="18" charset="-128"/>
              </a:rPr>
              <a:t>回を目安</a:t>
            </a:r>
            <a:r>
              <a:rPr lang="ja-JP" altLang="en-US" sz="1200" spc="110" dirty="0">
                <a:latin typeface="ＭＳ Ｐ明朝" panose="02020600040205080304" pitchFamily="18" charset="-128"/>
                <a:ea typeface="ＭＳ Ｐ明朝" panose="02020600040205080304" pitchFamily="18" charset="-128"/>
              </a:rPr>
              <a:t>に地道に続けると、舌や口の周囲の筋肉が鍛えられ、口呼吸の改善につながります。</a:t>
            </a:r>
            <a:endParaRPr sz="1200"/>
          </a:p>
          <a:p>
            <a:pPr defTabSz="457200">
              <a:lnSpc>
                <a:spcPts val="1300"/>
              </a:lnSpc>
            </a:pPr>
            <a:r>
              <a:rPr lang="ja-JP" altLang="en-US" sz="1200" spc="170" dirty="0">
                <a:latin typeface="ＭＳ Ｐ明朝" panose="02020600040205080304" pitchFamily="18" charset="-128"/>
                <a:ea typeface="ＭＳ Ｐ明朝" panose="02020600040205080304" pitchFamily="18" charset="-128"/>
              </a:rPr>
              <a:t>　</a:t>
            </a:r>
            <a:r>
              <a:rPr lang="ja-JP" altLang="en-US" sz="1200" spc="60" dirty="0">
                <a:latin typeface="ＭＳ Ｐ明朝" panose="02020600040205080304" pitchFamily="18" charset="-128"/>
                <a:ea typeface="ＭＳ Ｐ明朝" panose="02020600040205080304" pitchFamily="18" charset="-128"/>
              </a:rPr>
              <a:t>唾液の分泌が促されたり、風邪をひきにくくなるというメリットもあります。</a:t>
            </a:r>
            <a:endParaRPr lang="ja-JP" altLang="en-US" sz="1200" spc="170" dirty="0">
              <a:latin typeface="ＭＳ Ｐ明朝" panose="02020600040205080304" pitchFamily="18" charset="-128"/>
              <a:ea typeface="ＭＳ Ｐ明朝" panose="02020600040205080304" pitchFamily="18" charset="-128"/>
            </a:endParaRPr>
          </a:p>
        </p:txBody>
      </p:sp>
      <p:sp>
        <p:nvSpPr>
          <p:cNvPr id="1319" name="テキスト ボックス 67"/>
          <p:cNvSpPr txBox="1"/>
          <p:nvPr/>
        </p:nvSpPr>
        <p:spPr>
          <a:xfrm>
            <a:off x="5736425" y="4042584"/>
            <a:ext cx="3428926" cy="1753433"/>
          </a:xfrm>
          <a:prstGeom prst="rect">
            <a:avLst/>
          </a:prstGeom>
          <a:noFill/>
        </p:spPr>
        <p:txBody>
          <a:bodyPr wrap="square">
            <a:spAutoFit/>
          </a:bodyPr>
          <a:lstStyle/>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(1)</a:t>
            </a:r>
            <a:r>
              <a:rPr lang="ja-JP" altLang="en-US" sz="1200" spc="70" dirty="0">
                <a:latin typeface="ＭＳ Ｐ明朝" panose="02020600040205080304" pitchFamily="18" charset="-128"/>
                <a:ea typeface="ＭＳ Ｐ明朝" panose="02020600040205080304" pitchFamily="18" charset="-128"/>
              </a:rPr>
              <a:t>「あー」と口を大きく開く</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(2)</a:t>
            </a:r>
            <a:r>
              <a:rPr lang="ja-JP" altLang="en-US" sz="1200" spc="70" dirty="0">
                <a:latin typeface="ＭＳ Ｐ明朝" panose="02020600040205080304" pitchFamily="18" charset="-128"/>
                <a:ea typeface="ＭＳ Ｐ明朝" panose="02020600040205080304" pitchFamily="18" charset="-128"/>
              </a:rPr>
              <a:t>「い一」と口を大きく横に広げる</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(3)</a:t>
            </a:r>
            <a:r>
              <a:rPr lang="ja-JP" altLang="en-US" sz="1200" spc="70" dirty="0">
                <a:latin typeface="ＭＳ Ｐ明朝" panose="02020600040205080304" pitchFamily="18" charset="-128"/>
                <a:ea typeface="ＭＳ Ｐ明朝" panose="02020600040205080304" pitchFamily="18" charset="-128"/>
              </a:rPr>
              <a:t>「う一」と口を強く前に突き出す</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(4)</a:t>
            </a:r>
            <a:r>
              <a:rPr lang="ja-JP" altLang="en-US" sz="1200" spc="70" dirty="0">
                <a:latin typeface="ＭＳ Ｐ明朝" panose="02020600040205080304" pitchFamily="18" charset="-128"/>
                <a:ea typeface="ＭＳ Ｐ明朝" panose="02020600040205080304" pitchFamily="18" charset="-128"/>
              </a:rPr>
              <a:t>「ベー」と舌を突き出して下に伸ばす</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a:t>
            </a:r>
            <a:r>
              <a:rPr lang="ja-JP" altLang="en-US" sz="1200" spc="70" dirty="0">
                <a:latin typeface="ＭＳ Ｐ明朝" panose="02020600040205080304" pitchFamily="18" charset="-128"/>
                <a:ea typeface="ＭＳ Ｐ明朝" panose="02020600040205080304" pitchFamily="18" charset="-128"/>
              </a:rPr>
              <a:t>声は出しても出さなくてもかまいません。</a:t>
            </a:r>
            <a:endParaRPr sz="1200"/>
          </a:p>
        </p:txBody>
      </p:sp>
      <p:pic>
        <p:nvPicPr>
          <p:cNvPr id="1320" name="グラフィックス 7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4602" y="1988607"/>
            <a:ext cx="1085726" cy="1065919"/>
          </a:xfrm>
          <a:prstGeom prst="rect">
            <a:avLst/>
          </a:prstGeom>
        </p:spPr>
      </p:pic>
      <p:sp>
        <p:nvSpPr>
          <p:cNvPr id="1321"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8</a:t>
            </a:r>
            <a:endParaRPr lang="ja-JP" altLang="en-US" sz="700" dirty="0">
              <a:latin typeface="ＭＳ Ｐ明朝" panose="02020600040205080304" pitchFamily="18" charset="-128"/>
              <a:ea typeface="ＭＳ Ｐ明朝" panose="02020600040205080304" pitchFamily="18" charset="-128"/>
            </a:endParaRPr>
          </a:p>
        </p:txBody>
      </p:sp>
      <p:pic>
        <p:nvPicPr>
          <p:cNvPr id="1322" name="オブジェクト 897"/>
          <p:cNvPicPr>
            <a:picLocks noChangeAspect="1"/>
          </p:cNvPicPr>
          <p:nvPr/>
        </p:nvPicPr>
        <p:blipFill>
          <a:blip r:embed="rId13"/>
          <a:stretch>
            <a:fillRect/>
          </a:stretch>
        </p:blipFill>
        <p:spPr>
          <a:xfrm>
            <a:off x="3690621" y="1857752"/>
            <a:ext cx="933851" cy="1190511"/>
          </a:xfrm>
          <a:prstGeom prst="rect">
            <a:avLst/>
          </a:prstGeom>
        </p:spPr>
      </p:pic>
      <p:pic>
        <p:nvPicPr>
          <p:cNvPr id="1323" name="グラフィックス 899"/>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99475" y="3048263"/>
            <a:ext cx="2184000" cy="101070"/>
          </a:xfrm>
          <a:prstGeom prst="rect">
            <a:avLst/>
          </a:prstGeom>
        </p:spPr>
      </p:pic>
    </p:spTree>
    <p:extLst>
      <p:ext uri="{BB962C8B-B14F-4D97-AF65-F5344CB8AC3E}">
        <p14:creationId xmlns:p14="http://schemas.microsoft.com/office/powerpoint/2010/main" val="3584214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25" name="グラフィックス 5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1879" y="5164500"/>
            <a:ext cx="3991865" cy="1235755"/>
          </a:xfrm>
          <a:prstGeom prst="rect">
            <a:avLst/>
          </a:prstGeom>
        </p:spPr>
      </p:pic>
      <p:pic>
        <p:nvPicPr>
          <p:cNvPr id="1326" name="グラフィックス 5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8285" y="3823432"/>
            <a:ext cx="4300415" cy="1194357"/>
          </a:xfrm>
          <a:prstGeom prst="rect">
            <a:avLst/>
          </a:prstGeom>
        </p:spPr>
      </p:pic>
      <p:pic>
        <p:nvPicPr>
          <p:cNvPr id="1327" name="グラフィックス 5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8009" y="5170178"/>
            <a:ext cx="4300691" cy="1230077"/>
          </a:xfrm>
          <a:prstGeom prst="rect">
            <a:avLst/>
          </a:prstGeom>
        </p:spPr>
      </p:pic>
      <p:pic>
        <p:nvPicPr>
          <p:cNvPr id="1328" name="グラフィックス 2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421" y="2330796"/>
            <a:ext cx="8379728" cy="887640"/>
          </a:xfrm>
          <a:prstGeom prst="rect">
            <a:avLst/>
          </a:prstGeom>
        </p:spPr>
      </p:pic>
      <p:pic>
        <p:nvPicPr>
          <p:cNvPr id="1329" name="グラフィックス 1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97" y="748838"/>
            <a:ext cx="5937823" cy="1385420"/>
          </a:xfrm>
          <a:prstGeom prst="rect">
            <a:avLst/>
          </a:prstGeom>
        </p:spPr>
      </p:pic>
      <p:sp>
        <p:nvSpPr>
          <p:cNvPr id="1330" name="タイトル 1"/>
          <p:cNvSpPr txBox="1"/>
          <p:nvPr/>
        </p:nvSpPr>
        <p:spPr>
          <a:xfrm>
            <a:off x="807852" y="748838"/>
            <a:ext cx="2309872"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生活習慣病とは</a:t>
            </a:r>
          </a:p>
        </p:txBody>
      </p:sp>
      <p:sp>
        <p:nvSpPr>
          <p:cNvPr id="1331" name="テキスト ボックス 15"/>
          <p:cNvSpPr txBox="1"/>
          <p:nvPr/>
        </p:nvSpPr>
        <p:spPr>
          <a:xfrm>
            <a:off x="695644" y="1060086"/>
            <a:ext cx="5958200" cy="1014770"/>
          </a:xfrm>
          <a:prstGeom prst="rect">
            <a:avLst/>
          </a:prstGeom>
          <a:noFill/>
        </p:spPr>
        <p:txBody>
          <a:bodyPr wrap="square">
            <a:spAutoFit/>
          </a:bodyPr>
          <a:lstStyle/>
          <a:p>
            <a:pPr defTabSz="457200">
              <a:lnSpc>
                <a:spcPct val="150000"/>
              </a:lnSpc>
            </a:pPr>
            <a:r>
              <a:rPr lang="ja-JP" altLang="en-US" sz="1000" spc="100" dirty="0">
                <a:latin typeface="ＭＳ Ｐ明朝" panose="02020600040205080304" pitchFamily="18" charset="-128"/>
                <a:ea typeface="ＭＳ Ｐ明朝" panose="02020600040205080304" pitchFamily="18" charset="-128"/>
              </a:rPr>
              <a:t>　生活習慣病とは、生活習慣が発症・進行に起因すると考えられ</a:t>
            </a:r>
            <a:r>
              <a:rPr lang="ja-JP" altLang="en-US" sz="1000" spc="110" dirty="0">
                <a:latin typeface="ＭＳ Ｐ明朝" panose="02020600040205080304" pitchFamily="18" charset="-128"/>
                <a:ea typeface="ＭＳ Ｐ明朝" panose="02020600040205080304" pitchFamily="18" charset="-128"/>
              </a:rPr>
              <a:t>ている疾患の総称です。生活習慣とは、日常的な行動全般を指</a:t>
            </a:r>
            <a:r>
              <a:rPr lang="ja-JP" altLang="en-US" sz="1000" spc="50" dirty="0">
                <a:latin typeface="ＭＳ Ｐ明朝" panose="02020600040205080304" pitchFamily="18" charset="-128"/>
                <a:ea typeface="ＭＳ Ｐ明朝" panose="02020600040205080304" pitchFamily="18" charset="-128"/>
              </a:rPr>
              <a:t>し、食事、運動、喫煙・飲酒なども生活習慣の一つです。これらの生</a:t>
            </a:r>
            <a:endParaRPr sz="1000"/>
          </a:p>
          <a:p>
            <a:pPr defTabSz="457200">
              <a:lnSpc>
                <a:spcPct val="150000"/>
              </a:lnSpc>
            </a:pPr>
            <a:r>
              <a:rPr lang="ja-JP" altLang="en-US" sz="1000" spc="130" dirty="0">
                <a:latin typeface="ＭＳ Ｐ明朝" panose="02020600040205080304" pitchFamily="18" charset="-128"/>
                <a:ea typeface="ＭＳ Ｐ明朝" panose="02020600040205080304" pitchFamily="18" charset="-128"/>
              </a:rPr>
              <a:t>活習慣の積み重ねを原因とする疾患は数多くあり、いずれもそ</a:t>
            </a:r>
            <a:r>
              <a:rPr lang="ja-JP" altLang="en-US" sz="1000" spc="160" dirty="0">
                <a:latin typeface="ＭＳ Ｐ明朝" panose="02020600040205080304" pitchFamily="18" charset="-128"/>
                <a:ea typeface="ＭＳ Ｐ明朝" panose="02020600040205080304" pitchFamily="18" charset="-128"/>
              </a:rPr>
              <a:t>の疾患を改善せずにしておくと命にかかわる重大な病気とな</a:t>
            </a:r>
            <a:r>
              <a:rPr lang="ja-JP" altLang="en-US" sz="1000" spc="90" dirty="0">
                <a:latin typeface="ＭＳ Ｐ明朝" panose="02020600040205080304" pitchFamily="18" charset="-128"/>
                <a:ea typeface="ＭＳ Ｐ明朝" panose="02020600040205080304" pitchFamily="18" charset="-128"/>
              </a:rPr>
              <a:t>り、日本人の死因の約</a:t>
            </a:r>
            <a:r>
              <a:rPr lang="en-US" altLang="ja-JP" sz="1000" spc="90" dirty="0">
                <a:latin typeface="ＭＳ Ｐ明朝" panose="02020600040205080304" pitchFamily="18" charset="-128"/>
                <a:ea typeface="ＭＳ Ｐ明朝" panose="02020600040205080304" pitchFamily="18" charset="-128"/>
              </a:rPr>
              <a:t>6</a:t>
            </a:r>
            <a:r>
              <a:rPr lang="ja-JP" altLang="en-US" sz="1000" spc="90" dirty="0">
                <a:latin typeface="ＭＳ Ｐ明朝" panose="02020600040205080304" pitchFamily="18" charset="-128"/>
                <a:ea typeface="ＭＳ Ｐ明朝" panose="02020600040205080304" pitchFamily="18" charset="-128"/>
              </a:rPr>
              <a:t>割を占めて、深刻な問題となっています。</a:t>
            </a:r>
            <a:r>
              <a:rPr lang="ja-JP" altLang="en-US" sz="1000" spc="90" dirty="0">
                <a:latin typeface="ＭＳ Ｐ明朝" panose="02020600040205080304" pitchFamily="18" charset="-128"/>
                <a:ea typeface="ＭＳ Ｐ明朝" panose="02020600040205080304" pitchFamily="18" charset="-128"/>
              </a:rPr>
              <a:t> </a:t>
            </a:r>
          </a:p>
        </p:txBody>
      </p:sp>
      <p:pic>
        <p:nvPicPr>
          <p:cNvPr id="1332" name="グラフィックス 2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13393" y="236393"/>
            <a:ext cx="1820000" cy="274134"/>
          </a:xfrm>
          <a:prstGeom prst="rect">
            <a:avLst/>
          </a:prstGeom>
        </p:spPr>
      </p:pic>
      <p:sp>
        <p:nvSpPr>
          <p:cNvPr id="1333" name="タイトル 1"/>
          <p:cNvSpPr txBox="1"/>
          <p:nvPr/>
        </p:nvSpPr>
        <p:spPr>
          <a:xfrm>
            <a:off x="7279338" y="254339"/>
            <a:ext cx="2309872"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生活習慣病の種類</a:t>
            </a:r>
            <a:endParaRPr sz="1100"/>
          </a:p>
        </p:txBody>
      </p:sp>
      <p:sp>
        <p:nvSpPr>
          <p:cNvPr id="1334" name="タイトル 1"/>
          <p:cNvSpPr txBox="1"/>
          <p:nvPr/>
        </p:nvSpPr>
        <p:spPr>
          <a:xfrm>
            <a:off x="2574496" y="2417520"/>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今、高知県で問題になっている生活習慣病って何だろう？</a:t>
            </a:r>
          </a:p>
        </p:txBody>
      </p:sp>
      <p:sp>
        <p:nvSpPr>
          <p:cNvPr id="1335" name="タイトル 1"/>
          <p:cNvSpPr txBox="1"/>
          <p:nvPr/>
        </p:nvSpPr>
        <p:spPr>
          <a:xfrm>
            <a:off x="1153931" y="448712"/>
            <a:ext cx="2443052"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生活習慣病とがん</a:t>
            </a:r>
          </a:p>
        </p:txBody>
      </p:sp>
      <p:pic>
        <p:nvPicPr>
          <p:cNvPr id="1336" name="グラフィックス 3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6135" y="492580"/>
            <a:ext cx="312000" cy="149538"/>
          </a:xfrm>
          <a:prstGeom prst="rect">
            <a:avLst/>
          </a:prstGeom>
        </p:spPr>
      </p:pic>
      <p:pic>
        <p:nvPicPr>
          <p:cNvPr id="1337" name="グラフィックス 3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5644" y="3331314"/>
            <a:ext cx="8320000" cy="8171"/>
          </a:xfrm>
          <a:prstGeom prst="rect">
            <a:avLst/>
          </a:prstGeom>
        </p:spPr>
      </p:pic>
      <p:pic>
        <p:nvPicPr>
          <p:cNvPr id="1338" name="グラフィックス 3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8147" y="2231272"/>
            <a:ext cx="8320000" cy="8171"/>
          </a:xfrm>
          <a:prstGeom prst="rect">
            <a:avLst/>
          </a:prstGeom>
        </p:spPr>
      </p:pic>
      <p:pic>
        <p:nvPicPr>
          <p:cNvPr id="1339" name="グラフィックス 3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6865" y="3588360"/>
            <a:ext cx="1282667" cy="199385"/>
          </a:xfrm>
          <a:prstGeom prst="rect">
            <a:avLst/>
          </a:prstGeom>
        </p:spPr>
      </p:pic>
      <p:sp>
        <p:nvSpPr>
          <p:cNvPr id="1340" name="タイトル 1"/>
          <p:cNvSpPr txBox="1"/>
          <p:nvPr/>
        </p:nvSpPr>
        <p:spPr>
          <a:xfrm>
            <a:off x="2165937" y="3550000"/>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高知県の働きざかり世代の生活習慣の実態</a:t>
            </a:r>
          </a:p>
        </p:txBody>
      </p:sp>
      <p:pic>
        <p:nvPicPr>
          <p:cNvPr id="1341" name="グラフィックス 41"/>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6794" y="3821989"/>
            <a:ext cx="3956950" cy="1192829"/>
          </a:xfrm>
          <a:prstGeom prst="rect">
            <a:avLst/>
          </a:prstGeom>
        </p:spPr>
      </p:pic>
      <p:sp>
        <p:nvSpPr>
          <p:cNvPr id="1342" name="正方形/長方形 43"/>
          <p:cNvSpPr/>
          <p:nvPr/>
        </p:nvSpPr>
        <p:spPr>
          <a:xfrm>
            <a:off x="826201" y="3960042"/>
            <a:ext cx="1905078" cy="233686"/>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飲み過ぎ・食べ過ぎ</a:t>
            </a:r>
            <a:endParaRPr sz="1100"/>
          </a:p>
        </p:txBody>
      </p:sp>
      <p:sp>
        <p:nvSpPr>
          <p:cNvPr id="1343" name="正方形/長方形 44"/>
          <p:cNvSpPr/>
          <p:nvPr/>
        </p:nvSpPr>
        <p:spPr>
          <a:xfrm>
            <a:off x="846135" y="5242175"/>
            <a:ext cx="1154911" cy="273365"/>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塩分過多</a:t>
            </a:r>
            <a:endParaRPr sz="1100"/>
          </a:p>
        </p:txBody>
      </p:sp>
      <p:sp>
        <p:nvSpPr>
          <p:cNvPr id="1344" name="正方形/長方形 46"/>
          <p:cNvSpPr/>
          <p:nvPr/>
        </p:nvSpPr>
        <p:spPr>
          <a:xfrm>
            <a:off x="5092048" y="3960075"/>
            <a:ext cx="983269" cy="230733"/>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運動不足</a:t>
            </a:r>
            <a:endParaRPr sz="1100"/>
          </a:p>
        </p:txBody>
      </p:sp>
      <p:sp>
        <p:nvSpPr>
          <p:cNvPr id="1345" name="正方形/長方形 47"/>
          <p:cNvSpPr/>
          <p:nvPr/>
        </p:nvSpPr>
        <p:spPr>
          <a:xfrm>
            <a:off x="5092048" y="5279870"/>
            <a:ext cx="983269" cy="235370"/>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喫煙率</a:t>
            </a:r>
            <a:endParaRPr sz="1100"/>
          </a:p>
        </p:txBody>
      </p:sp>
      <p:sp>
        <p:nvSpPr>
          <p:cNvPr id="1346" name="タイトル 1"/>
          <p:cNvSpPr txBox="1"/>
          <p:nvPr/>
        </p:nvSpPr>
        <p:spPr>
          <a:xfrm>
            <a:off x="899517" y="4193728"/>
            <a:ext cx="3496590" cy="69929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50" b="1" spc="70" dirty="0">
                <a:latin typeface="ＭＳ Ｐ明朝" panose="02020600040205080304" pitchFamily="18" charset="-128"/>
                <a:ea typeface="ＭＳ Ｐ明朝" panose="02020600040205080304" pitchFamily="18" charset="-128"/>
              </a:rPr>
              <a:t>生活習慣病のリスクを高める量を</a:t>
            </a:r>
            <a:endParaRPr lang="en-US" altLang="ja-JP" sz="115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150" b="1" spc="70" dirty="0">
                <a:latin typeface="ＭＳ Ｐ明朝" panose="02020600040205080304" pitchFamily="18" charset="-128"/>
                <a:ea typeface="ＭＳ Ｐ明朝" panose="02020600040205080304" pitchFamily="18" charset="-128"/>
              </a:rPr>
              <a:t>飲酒している者の割合</a:t>
            </a:r>
            <a:endParaRPr lang="ja-JP" altLang="en-US" sz="1150" b="1" spc="70" dirty="0">
              <a:latin typeface="ＭＳ Ｐ明朝" panose="02020600040205080304" pitchFamily="18" charset="-128"/>
              <a:ea typeface="ＭＳ Ｐ明朝" panose="02020600040205080304" pitchFamily="18" charset="-128"/>
            </a:endParaRPr>
          </a:p>
          <a:p>
            <a:pPr defTabSz="457200">
              <a:lnSpc>
                <a:spcPct val="100000"/>
              </a:lnSpc>
            </a:pPr>
            <a:endParaRPr lang="ja-JP" altLang="en-US" sz="50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150" b="1" spc="70" dirty="0">
                <a:latin typeface="ＭＳ Ｐ明朝" panose="02020600040205080304" pitchFamily="18" charset="-128"/>
                <a:ea typeface="ＭＳ Ｐ明朝" panose="02020600040205080304" pitchFamily="18" charset="-128"/>
              </a:rPr>
              <a:t>男性</a:t>
            </a:r>
            <a:r>
              <a:rPr lang="en-US" altLang="ja-JP" sz="1150" b="1" spc="70" dirty="0">
                <a:latin typeface="ＭＳ Ｐ明朝" panose="02020600040205080304" pitchFamily="18" charset="-128"/>
                <a:ea typeface="ＭＳ Ｐ明朝" panose="02020600040205080304" pitchFamily="18" charset="-128"/>
              </a:rPr>
              <a:t>16.8</a:t>
            </a:r>
            <a:r>
              <a:rPr lang="ja-JP" altLang="en-US" sz="1150" b="1" spc="70" dirty="0">
                <a:latin typeface="ＭＳ Ｐ明朝" panose="02020600040205080304" pitchFamily="18" charset="-128"/>
                <a:ea typeface="ＭＳ Ｐ明朝" panose="02020600040205080304" pitchFamily="18" charset="-128"/>
              </a:rPr>
              <a:t>％ 　　女性</a:t>
            </a:r>
            <a:r>
              <a:rPr lang="en-US" altLang="ja-JP" sz="1150" b="1" spc="70" dirty="0">
                <a:latin typeface="ＭＳ Ｐ明朝" panose="02020600040205080304" pitchFamily="18" charset="-128"/>
                <a:ea typeface="ＭＳ Ｐ明朝" panose="02020600040205080304" pitchFamily="18" charset="-128"/>
              </a:rPr>
              <a:t>9.6</a:t>
            </a:r>
            <a:r>
              <a:rPr lang="ja-JP" altLang="en-US" sz="1150" b="1" spc="70" dirty="0">
                <a:latin typeface="ＭＳ Ｐ明朝" panose="02020600040205080304" pitchFamily="18" charset="-128"/>
                <a:ea typeface="ＭＳ Ｐ明朝" panose="02020600040205080304" pitchFamily="18" charset="-128"/>
              </a:rPr>
              <a:t>％</a:t>
            </a:r>
            <a:endParaRPr sz="1150"/>
          </a:p>
        </p:txBody>
      </p:sp>
      <p:sp>
        <p:nvSpPr>
          <p:cNvPr id="1347" name="タイトル 1"/>
          <p:cNvSpPr txBox="1"/>
          <p:nvPr/>
        </p:nvSpPr>
        <p:spPr>
          <a:xfrm>
            <a:off x="818516" y="5664257"/>
            <a:ext cx="4273532"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20</a:t>
            </a:r>
            <a:r>
              <a:rPr lang="ja-JP" altLang="en-US" sz="1150" b="1" spc="70" dirty="0">
                <a:solidFill>
                  <a:srgbClr val="5D879B"/>
                </a:solidFill>
                <a:latin typeface="ＭＳ Ｐ明朝" panose="02020600040205080304" pitchFamily="18" charset="-128"/>
                <a:ea typeface="ＭＳ Ｐ明朝" panose="02020600040205080304" pitchFamily="18" charset="-128"/>
              </a:rPr>
              <a:t>歳以上</a:t>
            </a:r>
            <a:endParaRPr sz="1150"/>
          </a:p>
          <a:p>
            <a:pPr defTabSz="457200">
              <a:lnSpc>
                <a:spcPct val="100000"/>
              </a:lnSpc>
            </a:pPr>
            <a:endParaRPr lang="ja-JP" altLang="en-US" sz="500" b="1" spc="70" dirty="0">
              <a:solidFill>
                <a:srgbClr val="5D879B"/>
              </a:solidFill>
              <a:latin typeface="ＭＳ Ｐ明朝" panose="02020600040205080304" pitchFamily="18" charset="-128"/>
              <a:ea typeface="ＭＳ Ｐ明朝" panose="02020600040205080304" pitchFamily="18" charset="-128"/>
            </a:endParaRPr>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食塩摂取量</a:t>
            </a:r>
            <a:r>
              <a:rPr lang="en-US" altLang="zh-TW" sz="1150" b="1" spc="70" dirty="0">
                <a:latin typeface="ＭＳ Ｐ明朝" panose="02020600040205080304" pitchFamily="18" charset="-128"/>
                <a:ea typeface="ＭＳ Ｐ明朝" panose="02020600040205080304" pitchFamily="18" charset="-128"/>
              </a:rPr>
              <a:t>1</a:t>
            </a:r>
            <a:r>
              <a:rPr lang="zh-TW" altLang="en-US" sz="1150" b="1" spc="70" dirty="0">
                <a:latin typeface="ＭＳ Ｐ明朝" panose="02020600040205080304" pitchFamily="18" charset="-128"/>
                <a:ea typeface="ＭＳ Ｐ明朝" panose="02020600040205080304" pitchFamily="18" charset="-128"/>
              </a:rPr>
              <a:t>日</a:t>
            </a:r>
            <a:r>
              <a:rPr lang="en-US" altLang="zh-TW" sz="1150" b="1" spc="70" dirty="0">
                <a:latin typeface="ＭＳ Ｐ明朝" panose="02020600040205080304" pitchFamily="18" charset="-128"/>
                <a:ea typeface="ＭＳ Ｐ明朝" panose="02020600040205080304" pitchFamily="18" charset="-128"/>
              </a:rPr>
              <a:t>8g</a:t>
            </a:r>
            <a:r>
              <a:rPr lang="zh-TW" altLang="en-US" sz="1150" b="1" spc="70" dirty="0">
                <a:latin typeface="ＭＳ Ｐ明朝" panose="02020600040205080304" pitchFamily="18" charset="-128"/>
                <a:ea typeface="ＭＳ Ｐ明朝" panose="02020600040205080304" pitchFamily="18" charset="-128"/>
              </a:rPr>
              <a:t>超過 </a:t>
            </a:r>
            <a:r>
              <a:rPr lang="en-US" altLang="zh-TW" sz="1150" b="1" spc="70" dirty="0">
                <a:latin typeface="ＭＳ Ｐ明朝" panose="02020600040205080304" pitchFamily="18" charset="-128"/>
                <a:ea typeface="ＭＳ Ｐ明朝" panose="02020600040205080304" pitchFamily="18" charset="-128"/>
              </a:rPr>
              <a:t>5</a:t>
            </a:r>
            <a:r>
              <a:rPr lang="en-US" altLang="ja-JP" sz="1150" b="1" spc="70" dirty="0">
                <a:latin typeface="ＭＳ Ｐ明朝" panose="02020600040205080304" pitchFamily="18" charset="-128"/>
                <a:ea typeface="ＭＳ Ｐ明朝" panose="02020600040205080304" pitchFamily="18" charset="-128"/>
              </a:rPr>
              <a:t>9</a:t>
            </a:r>
            <a:r>
              <a:rPr lang="en-US" altLang="zh-TW" sz="1150" b="1" spc="70" dirty="0">
                <a:latin typeface="ＭＳ Ｐ明朝" panose="02020600040205080304" pitchFamily="18" charset="-128"/>
                <a:ea typeface="ＭＳ Ｐ明朝" panose="02020600040205080304" pitchFamily="18" charset="-128"/>
              </a:rPr>
              <a:t>.</a:t>
            </a:r>
            <a:r>
              <a:rPr lang="en-US" altLang="ja-JP" sz="1150" b="1" spc="70" dirty="0">
                <a:latin typeface="ＭＳ Ｐ明朝" panose="02020600040205080304" pitchFamily="18" charset="-128"/>
                <a:ea typeface="ＭＳ Ｐ明朝" panose="02020600040205080304" pitchFamily="18" charset="-128"/>
              </a:rPr>
              <a:t>7</a:t>
            </a:r>
            <a:r>
              <a:rPr lang="zh-TW" altLang="en-US" sz="1150" b="1" spc="70" dirty="0">
                <a:latin typeface="ＭＳ Ｐ明朝" panose="02020600040205080304" pitchFamily="18" charset="-128"/>
                <a:ea typeface="ＭＳ Ｐ明朝" panose="02020600040205080304" pitchFamily="18" charset="-128"/>
              </a:rPr>
              <a:t>％（目標値</a:t>
            </a:r>
            <a:r>
              <a:rPr lang="en-US" altLang="zh-TW" sz="1150" b="1" spc="70" dirty="0">
                <a:latin typeface="ＭＳ Ｐ明朝" panose="02020600040205080304" pitchFamily="18" charset="-128"/>
                <a:ea typeface="ＭＳ Ｐ明朝" panose="02020600040205080304" pitchFamily="18" charset="-128"/>
              </a:rPr>
              <a:t>8g</a:t>
            </a:r>
            <a:r>
              <a:rPr lang="ja-JP" altLang="en-US" sz="1150" b="1" spc="70" dirty="0">
                <a:latin typeface="ＭＳ Ｐ明朝" panose="02020600040205080304" pitchFamily="18" charset="-128"/>
                <a:ea typeface="ＭＳ Ｐ明朝" panose="02020600040205080304" pitchFamily="18" charset="-128"/>
              </a:rPr>
              <a:t>未満</a:t>
            </a:r>
            <a:r>
              <a:rPr lang="zh-TW" altLang="en-US" sz="1150" b="1" spc="70" dirty="0">
                <a:latin typeface="ＭＳ Ｐ明朝" panose="02020600040205080304" pitchFamily="18" charset="-128"/>
                <a:ea typeface="ＭＳ Ｐ明朝" panose="02020600040205080304" pitchFamily="18" charset="-128"/>
              </a:rPr>
              <a:t>）</a:t>
            </a:r>
            <a:endParaRPr sz="1150"/>
          </a:p>
        </p:txBody>
      </p:sp>
      <p:sp>
        <p:nvSpPr>
          <p:cNvPr id="1348" name="タイトル 1"/>
          <p:cNvSpPr txBox="1"/>
          <p:nvPr/>
        </p:nvSpPr>
        <p:spPr>
          <a:xfrm>
            <a:off x="4953000" y="4305297"/>
            <a:ext cx="2999539" cy="62235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20</a:t>
            </a:r>
            <a:r>
              <a:rPr lang="ja-JP" altLang="en-US" sz="1150" b="1" spc="70" dirty="0">
                <a:solidFill>
                  <a:srgbClr val="5D879B"/>
                </a:solidFill>
                <a:latin typeface="ＭＳ Ｐ明朝" panose="02020600040205080304" pitchFamily="18" charset="-128"/>
                <a:ea typeface="ＭＳ Ｐ明朝" panose="02020600040205080304" pitchFamily="18" charset="-128"/>
              </a:rPr>
              <a:t>～</a:t>
            </a:r>
            <a:r>
              <a:rPr lang="en-US" altLang="ja-JP" sz="1150" b="1" spc="70" dirty="0">
                <a:solidFill>
                  <a:srgbClr val="5D879B"/>
                </a:solidFill>
                <a:latin typeface="ＭＳ Ｐ明朝" panose="02020600040205080304" pitchFamily="18" charset="-128"/>
                <a:ea typeface="ＭＳ Ｐ明朝" panose="02020600040205080304" pitchFamily="18" charset="-128"/>
              </a:rPr>
              <a:t>64</a:t>
            </a:r>
            <a:r>
              <a:rPr lang="ja-JP" altLang="en-US" sz="1150" b="1" spc="70" dirty="0">
                <a:solidFill>
                  <a:srgbClr val="5D879B"/>
                </a:solidFill>
                <a:latin typeface="ＭＳ Ｐ明朝" panose="02020600040205080304" pitchFamily="18" charset="-128"/>
                <a:ea typeface="ＭＳ Ｐ明朝" panose="02020600040205080304" pitchFamily="18" charset="-128"/>
              </a:rPr>
              <a:t>歳　　　　　　　　</a:t>
            </a:r>
            <a:endParaRPr lang="en-US" altLang="ja-JP" sz="1150" b="1" spc="70" dirty="0">
              <a:solidFill>
                <a:srgbClr val="5D879B"/>
              </a:solidFill>
              <a:latin typeface="ＭＳ Ｐ明朝" panose="02020600040205080304" pitchFamily="18" charset="-128"/>
              <a:ea typeface="ＭＳ Ｐ明朝" panose="02020600040205080304" pitchFamily="18" charset="-128"/>
            </a:endParaRPr>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男性</a:t>
            </a:r>
            <a:r>
              <a:rPr lang="en-US" altLang="ja-JP" sz="1150" b="1" spc="70" dirty="0">
                <a:latin typeface="ＭＳ Ｐ明朝" panose="02020600040205080304" pitchFamily="18" charset="-128"/>
                <a:ea typeface="ＭＳ Ｐ明朝" panose="02020600040205080304" pitchFamily="18" charset="-128"/>
              </a:rPr>
              <a:t>6,210</a:t>
            </a:r>
            <a:r>
              <a:rPr lang="zh-TW" altLang="en-US" sz="1150" b="1" spc="70" dirty="0">
                <a:latin typeface="ＭＳ Ｐ明朝" panose="02020600040205080304" pitchFamily="18" charset="-128"/>
                <a:ea typeface="ＭＳ Ｐ明朝" panose="02020600040205080304" pitchFamily="18" charset="-128"/>
              </a:rPr>
              <a:t>歩（目標値</a:t>
            </a:r>
            <a:r>
              <a:rPr lang="en-US" altLang="ja-JP" sz="1150" b="1" spc="70" dirty="0">
                <a:latin typeface="ＭＳ Ｐ明朝" panose="02020600040205080304" pitchFamily="18" charset="-128"/>
                <a:ea typeface="ＭＳ Ｐ明朝" panose="02020600040205080304" pitchFamily="18" charset="-128"/>
              </a:rPr>
              <a:t>8</a:t>
            </a:r>
            <a:r>
              <a:rPr lang="en-US" altLang="zh-TW" sz="1150" b="1" spc="70" dirty="0">
                <a:latin typeface="ＭＳ Ｐ明朝" panose="02020600040205080304" pitchFamily="18" charset="-128"/>
                <a:ea typeface="ＭＳ Ｐ明朝" panose="02020600040205080304" pitchFamily="18" charset="-128"/>
              </a:rPr>
              <a:t>,000</a:t>
            </a:r>
            <a:r>
              <a:rPr lang="zh-TW" altLang="en-US" sz="1150" b="1" spc="70" dirty="0">
                <a:latin typeface="ＭＳ Ｐ明朝" panose="02020600040205080304" pitchFamily="18" charset="-128"/>
                <a:ea typeface="ＭＳ Ｐ明朝" panose="02020600040205080304" pitchFamily="18" charset="-128"/>
              </a:rPr>
              <a:t>歩）</a:t>
            </a:r>
            <a:endParaRPr lang="en-US" altLang="zh-TW" sz="1150" b="1" spc="70" dirty="0">
              <a:latin typeface="ＭＳ Ｐ明朝" panose="02020600040205080304" pitchFamily="18" charset="-128"/>
              <a:ea typeface="ＭＳ Ｐ明朝" panose="02020600040205080304" pitchFamily="18" charset="-128"/>
            </a:endParaRPr>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女性</a:t>
            </a:r>
            <a:r>
              <a:rPr lang="en-US" altLang="ja-JP" sz="1150" b="1" spc="70" dirty="0">
                <a:latin typeface="ＭＳ Ｐ明朝" panose="02020600040205080304" pitchFamily="18" charset="-128"/>
                <a:ea typeface="ＭＳ Ｐ明朝" panose="02020600040205080304" pitchFamily="18" charset="-128"/>
              </a:rPr>
              <a:t>5,960</a:t>
            </a:r>
            <a:r>
              <a:rPr lang="zh-TW" altLang="en-US" sz="1150" b="1" spc="70" dirty="0">
                <a:latin typeface="ＭＳ Ｐ明朝" panose="02020600040205080304" pitchFamily="18" charset="-128"/>
                <a:ea typeface="ＭＳ Ｐ明朝" panose="02020600040205080304" pitchFamily="18" charset="-128"/>
              </a:rPr>
              <a:t>歩（目標値</a:t>
            </a:r>
            <a:r>
              <a:rPr lang="en-US" altLang="zh-TW" sz="1150" b="1" spc="70" dirty="0">
                <a:latin typeface="ＭＳ Ｐ明朝" panose="02020600040205080304" pitchFamily="18" charset="-128"/>
                <a:ea typeface="ＭＳ Ｐ明朝" panose="02020600040205080304" pitchFamily="18" charset="-128"/>
              </a:rPr>
              <a:t>8,</a:t>
            </a:r>
            <a:r>
              <a:rPr lang="en-US" altLang="ja-JP" sz="1150" b="1" spc="70" dirty="0">
                <a:latin typeface="ＭＳ Ｐ明朝" panose="02020600040205080304" pitchFamily="18" charset="-128"/>
                <a:ea typeface="ＭＳ Ｐ明朝" panose="02020600040205080304" pitchFamily="18" charset="-128"/>
              </a:rPr>
              <a:t>0</a:t>
            </a:r>
            <a:r>
              <a:rPr lang="en-US" altLang="zh-TW" sz="1150" b="1" spc="70" dirty="0">
                <a:latin typeface="ＭＳ Ｐ明朝" panose="02020600040205080304" pitchFamily="18" charset="-128"/>
                <a:ea typeface="ＭＳ Ｐ明朝" panose="02020600040205080304" pitchFamily="18" charset="-128"/>
              </a:rPr>
              <a:t>00</a:t>
            </a:r>
            <a:r>
              <a:rPr lang="zh-TW" altLang="en-US" sz="1150" b="1" spc="70" dirty="0">
                <a:latin typeface="ＭＳ Ｐ明朝" panose="02020600040205080304" pitchFamily="18" charset="-128"/>
                <a:ea typeface="ＭＳ Ｐ明朝" panose="02020600040205080304" pitchFamily="18" charset="-128"/>
              </a:rPr>
              <a:t>歩）</a:t>
            </a:r>
            <a:r>
              <a:rPr lang="zh-TW" altLang="en-US" sz="1000" b="1" spc="70" dirty="0">
                <a:latin typeface="ＭＳ Ｐ明朝" panose="02020600040205080304" pitchFamily="18" charset="-128"/>
                <a:ea typeface="ＭＳ Ｐ明朝" panose="02020600040205080304" pitchFamily="18" charset="-128"/>
              </a:rPr>
              <a:t> </a:t>
            </a:r>
            <a:endParaRPr lang="ja-JP" altLang="en-US" sz="1000" b="1" spc="70" dirty="0">
              <a:latin typeface="ＭＳ Ｐ明朝" panose="02020600040205080304" pitchFamily="18" charset="-128"/>
              <a:ea typeface="ＭＳ Ｐ明朝" panose="02020600040205080304" pitchFamily="18" charset="-128"/>
            </a:endParaRPr>
          </a:p>
        </p:txBody>
      </p:sp>
      <p:sp>
        <p:nvSpPr>
          <p:cNvPr id="1349" name="タイトル 1"/>
          <p:cNvSpPr txBox="1"/>
          <p:nvPr/>
        </p:nvSpPr>
        <p:spPr>
          <a:xfrm>
            <a:off x="7196399" y="4339922"/>
            <a:ext cx="2999539" cy="62235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65</a:t>
            </a:r>
            <a:r>
              <a:rPr lang="ja-JP" altLang="en-US" sz="1150" b="1" spc="70" dirty="0">
                <a:solidFill>
                  <a:srgbClr val="5D879B"/>
                </a:solidFill>
                <a:latin typeface="ＭＳ Ｐ明朝" panose="02020600040205080304" pitchFamily="18" charset="-128"/>
                <a:ea typeface="ＭＳ Ｐ明朝" panose="02020600040205080304" pitchFamily="18" charset="-128"/>
              </a:rPr>
              <a:t>歳以上</a:t>
            </a:r>
            <a:endParaRPr sz="1150"/>
          </a:p>
          <a:p>
            <a:pPr defTabSz="457200">
              <a:lnSpc>
                <a:spcPct val="100000"/>
              </a:lnSpc>
            </a:pPr>
            <a:r>
              <a:rPr lang="en-US" altLang="ja-JP" sz="1150" b="1" spc="70" dirty="0">
                <a:latin typeface="ＭＳ Ｐ明朝" panose="02020600040205080304" pitchFamily="18" charset="-128"/>
                <a:ea typeface="ＭＳ Ｐ明朝" panose="02020600040205080304" pitchFamily="18" charset="-128"/>
              </a:rPr>
              <a:t>4,894</a:t>
            </a:r>
            <a:r>
              <a:rPr lang="zh-TW" altLang="en-US" sz="1150" b="1" spc="70" dirty="0">
                <a:latin typeface="ＭＳ Ｐ明朝" panose="02020600040205080304" pitchFamily="18" charset="-128"/>
                <a:ea typeface="ＭＳ Ｐ明朝" panose="02020600040205080304" pitchFamily="18" charset="-128"/>
              </a:rPr>
              <a:t>歩（目標値</a:t>
            </a:r>
            <a:r>
              <a:rPr lang="en-US" altLang="ja-JP" sz="1150" b="1" spc="70" dirty="0">
                <a:latin typeface="ＭＳ Ｐ明朝" panose="02020600040205080304" pitchFamily="18" charset="-128"/>
                <a:ea typeface="ＭＳ Ｐ明朝" panose="02020600040205080304" pitchFamily="18" charset="-128"/>
              </a:rPr>
              <a:t>6</a:t>
            </a:r>
            <a:r>
              <a:rPr lang="en-US" altLang="zh-TW" sz="1150" b="1" spc="70" dirty="0">
                <a:latin typeface="ＭＳ Ｐ明朝" panose="02020600040205080304" pitchFamily="18" charset="-128"/>
                <a:ea typeface="ＭＳ Ｐ明朝" panose="02020600040205080304" pitchFamily="18" charset="-128"/>
              </a:rPr>
              <a:t>,000</a:t>
            </a:r>
            <a:r>
              <a:rPr lang="zh-TW" altLang="en-US" sz="1150" b="1" spc="70" dirty="0">
                <a:latin typeface="ＭＳ Ｐ明朝" panose="02020600040205080304" pitchFamily="18" charset="-128"/>
                <a:ea typeface="ＭＳ Ｐ明朝" panose="02020600040205080304" pitchFamily="18" charset="-128"/>
              </a:rPr>
              <a:t>歩）</a:t>
            </a:r>
            <a:endParaRPr sz="1150"/>
          </a:p>
          <a:p>
            <a:pPr defTabSz="457200">
              <a:lnSpc>
                <a:spcPct val="100000"/>
              </a:lnSpc>
            </a:pPr>
            <a:r>
              <a:rPr lang="en-US" altLang="zh-TW" sz="1150" b="1" spc="70" dirty="0">
                <a:latin typeface="ＭＳ Ｐ明朝" panose="02020600040205080304" pitchFamily="18" charset="-128"/>
                <a:ea typeface="ＭＳ Ｐ明朝" panose="02020600040205080304" pitchFamily="18" charset="-128"/>
              </a:rPr>
              <a:t>4,</a:t>
            </a:r>
            <a:r>
              <a:rPr lang="en-US" altLang="ja-JP" sz="1150" b="1" spc="70" dirty="0">
                <a:latin typeface="ＭＳ Ｐ明朝" panose="02020600040205080304" pitchFamily="18" charset="-128"/>
                <a:ea typeface="ＭＳ Ｐ明朝" panose="02020600040205080304" pitchFamily="18" charset="-128"/>
              </a:rPr>
              <a:t>22</a:t>
            </a:r>
            <a:r>
              <a:rPr lang="en-US" altLang="zh-TW" sz="1150" b="1" spc="70" dirty="0">
                <a:latin typeface="ＭＳ Ｐ明朝" panose="02020600040205080304" pitchFamily="18" charset="-128"/>
                <a:ea typeface="ＭＳ Ｐ明朝" panose="02020600040205080304" pitchFamily="18" charset="-128"/>
              </a:rPr>
              <a:t>9</a:t>
            </a:r>
            <a:r>
              <a:rPr lang="zh-TW" altLang="en-US" sz="1150" b="1" spc="70" dirty="0">
                <a:latin typeface="ＭＳ Ｐ明朝" panose="02020600040205080304" pitchFamily="18" charset="-128"/>
                <a:ea typeface="ＭＳ Ｐ明朝" panose="02020600040205080304" pitchFamily="18" charset="-128"/>
              </a:rPr>
              <a:t>歩（目標値</a:t>
            </a:r>
            <a:r>
              <a:rPr lang="en-US" altLang="zh-TW" sz="1150" b="1" spc="70" dirty="0">
                <a:latin typeface="ＭＳ Ｐ明朝" panose="02020600040205080304" pitchFamily="18" charset="-128"/>
                <a:ea typeface="ＭＳ Ｐ明朝" panose="02020600040205080304" pitchFamily="18" charset="-128"/>
              </a:rPr>
              <a:t>6,000</a:t>
            </a:r>
            <a:r>
              <a:rPr lang="zh-TW" altLang="en-US" sz="1150" b="1" spc="70" dirty="0">
                <a:latin typeface="ＭＳ Ｐ明朝" panose="02020600040205080304" pitchFamily="18" charset="-128"/>
                <a:ea typeface="ＭＳ Ｐ明朝" panose="02020600040205080304" pitchFamily="18" charset="-128"/>
              </a:rPr>
              <a:t>歩）</a:t>
            </a:r>
            <a:endParaRPr sz="1150"/>
          </a:p>
        </p:txBody>
      </p:sp>
      <p:sp>
        <p:nvSpPr>
          <p:cNvPr id="1350" name="タイトル 1"/>
          <p:cNvSpPr txBox="1"/>
          <p:nvPr/>
        </p:nvSpPr>
        <p:spPr>
          <a:xfrm>
            <a:off x="6098608" y="3960388"/>
            <a:ext cx="2999539" cy="26841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latin typeface="ＭＳ Ｐ明朝" panose="02020600040205080304" pitchFamily="18" charset="-128"/>
                <a:ea typeface="ＭＳ Ｐ明朝" panose="02020600040205080304" pitchFamily="18" charset="-128"/>
              </a:rPr>
              <a:t>1</a:t>
            </a:r>
            <a:r>
              <a:rPr lang="ja-JP" altLang="en-US" sz="1150" b="1" spc="70" dirty="0">
                <a:latin typeface="ＭＳ Ｐ明朝" panose="02020600040205080304" pitchFamily="18" charset="-128"/>
                <a:ea typeface="ＭＳ Ｐ明朝" panose="02020600040205080304" pitchFamily="18" charset="-128"/>
              </a:rPr>
              <a:t>日の平均歩数</a:t>
            </a:r>
            <a:endParaRPr lang="zh-TW" altLang="en-US" sz="1150" b="1" spc="70" dirty="0">
              <a:latin typeface="ＭＳ Ｐ明朝" panose="02020600040205080304" pitchFamily="18" charset="-128"/>
              <a:ea typeface="ＭＳ Ｐ明朝" panose="02020600040205080304" pitchFamily="18" charset="-128"/>
            </a:endParaRPr>
          </a:p>
        </p:txBody>
      </p:sp>
      <p:pic>
        <p:nvPicPr>
          <p:cNvPr id="1351" name="グラフィックス 60"/>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98377" y="5378857"/>
            <a:ext cx="882786" cy="769764"/>
          </a:xfrm>
          <a:prstGeom prst="rect">
            <a:avLst/>
          </a:prstGeom>
        </p:spPr>
      </p:pic>
      <p:sp>
        <p:nvSpPr>
          <p:cNvPr id="1352" name="タイトル 1"/>
          <p:cNvSpPr txBox="1"/>
          <p:nvPr/>
        </p:nvSpPr>
        <p:spPr>
          <a:xfrm>
            <a:off x="5091886" y="5702729"/>
            <a:ext cx="2355718" cy="44538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20</a:t>
            </a:r>
            <a:r>
              <a:rPr lang="ja-JP" altLang="en-US" sz="1150" b="1" spc="70" dirty="0">
                <a:solidFill>
                  <a:srgbClr val="5D879B"/>
                </a:solidFill>
                <a:latin typeface="ＭＳ Ｐ明朝" panose="02020600040205080304" pitchFamily="18" charset="-128"/>
                <a:ea typeface="ＭＳ Ｐ明朝" panose="02020600040205080304" pitchFamily="18" charset="-128"/>
              </a:rPr>
              <a:t>歳以上</a:t>
            </a:r>
            <a:endParaRPr sz="1150"/>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男性</a:t>
            </a:r>
            <a:r>
              <a:rPr lang="en-US" altLang="zh-TW" sz="1150" b="1" spc="70" dirty="0">
                <a:latin typeface="ＭＳ Ｐ明朝" panose="02020600040205080304" pitchFamily="18" charset="-128"/>
                <a:ea typeface="ＭＳ Ｐ明朝" panose="02020600040205080304" pitchFamily="18" charset="-128"/>
              </a:rPr>
              <a:t>2</a:t>
            </a:r>
            <a:r>
              <a:rPr lang="en-US" altLang="ja-JP" sz="1150" b="1" spc="70" dirty="0">
                <a:latin typeface="ＭＳ Ｐ明朝" panose="02020600040205080304" pitchFamily="18" charset="-128"/>
                <a:ea typeface="ＭＳ Ｐ明朝" panose="02020600040205080304" pitchFamily="18" charset="-128"/>
              </a:rPr>
              <a:t>7.0</a:t>
            </a:r>
            <a:r>
              <a:rPr lang="zh-TW" altLang="en-US" sz="1150" b="1" spc="70" dirty="0">
                <a:latin typeface="ＭＳ Ｐ明朝" panose="02020600040205080304" pitchFamily="18" charset="-128"/>
                <a:ea typeface="ＭＳ Ｐ明朝" panose="02020600040205080304" pitchFamily="18" charset="-128"/>
              </a:rPr>
              <a:t>％ </a:t>
            </a:r>
            <a:r>
              <a:rPr lang="ja-JP" altLang="en-US" sz="1150" b="1" spc="70" dirty="0">
                <a:latin typeface="ＭＳ Ｐ明朝" panose="02020600040205080304" pitchFamily="18" charset="-128"/>
                <a:ea typeface="ＭＳ Ｐ明朝" panose="02020600040205080304" pitchFamily="18" charset="-128"/>
              </a:rPr>
              <a:t>　</a:t>
            </a:r>
            <a:r>
              <a:rPr lang="zh-TW" altLang="en-US" sz="1150" b="1" spc="70" dirty="0">
                <a:latin typeface="ＭＳ Ｐ明朝" panose="02020600040205080304" pitchFamily="18" charset="-128"/>
                <a:ea typeface="ＭＳ Ｐ明朝" panose="02020600040205080304" pitchFamily="18" charset="-128"/>
              </a:rPr>
              <a:t>女性</a:t>
            </a:r>
            <a:r>
              <a:rPr lang="en-US" altLang="ja-JP" sz="1150" b="1" spc="70" dirty="0">
                <a:latin typeface="ＭＳ Ｐ明朝" panose="02020600040205080304" pitchFamily="18" charset="-128"/>
                <a:ea typeface="ＭＳ Ｐ明朝" panose="02020600040205080304" pitchFamily="18" charset="-128"/>
              </a:rPr>
              <a:t>6</a:t>
            </a:r>
            <a:r>
              <a:rPr lang="en-US" altLang="zh-TW" sz="1150" b="1" spc="70" dirty="0">
                <a:latin typeface="ＭＳ Ｐ明朝" panose="02020600040205080304" pitchFamily="18" charset="-128"/>
                <a:ea typeface="ＭＳ Ｐ明朝" panose="02020600040205080304" pitchFamily="18" charset="-128"/>
              </a:rPr>
              <a:t>.4 </a:t>
            </a:r>
            <a:r>
              <a:rPr lang="zh-TW" altLang="en-US" sz="1150" b="1" spc="70" dirty="0">
                <a:latin typeface="ＭＳ Ｐ明朝" panose="02020600040205080304" pitchFamily="18" charset="-128"/>
                <a:ea typeface="ＭＳ Ｐ明朝" panose="02020600040205080304" pitchFamily="18" charset="-128"/>
              </a:rPr>
              <a:t>％</a:t>
            </a:r>
            <a:endParaRPr sz="1150"/>
          </a:p>
        </p:txBody>
      </p:sp>
      <p:sp>
        <p:nvSpPr>
          <p:cNvPr id="1353" name="タイトル 1"/>
          <p:cNvSpPr txBox="1"/>
          <p:nvPr/>
        </p:nvSpPr>
        <p:spPr>
          <a:xfrm>
            <a:off x="6494731" y="6400255"/>
            <a:ext cx="2663807" cy="1883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700" spc="70" dirty="0">
                <a:latin typeface="ＭＳ Ｐ明朝" panose="02020600040205080304" pitchFamily="18" charset="-128"/>
                <a:ea typeface="ＭＳ Ｐ明朝" panose="02020600040205080304" pitchFamily="18" charset="-128"/>
              </a:rPr>
              <a:t>出典</a:t>
            </a:r>
            <a:r>
              <a:rPr lang="zh-TW" altLang="en-US" sz="700" spc="70" dirty="0">
                <a:latin typeface="ＭＳ Ｐ明朝" panose="02020600040205080304" pitchFamily="18" charset="-128"/>
                <a:ea typeface="ＭＳ Ｐ明朝" panose="02020600040205080304" pitchFamily="18" charset="-128"/>
              </a:rPr>
              <a:t>：</a:t>
            </a:r>
            <a:r>
              <a:rPr lang="ja-JP" altLang="en-US" sz="700" spc="70" dirty="0">
                <a:latin typeface="ＭＳ Ｐ明朝" panose="02020600040205080304" pitchFamily="18" charset="-128"/>
                <a:ea typeface="ＭＳ Ｐ明朝" panose="02020600040205080304" pitchFamily="18" charset="-128"/>
              </a:rPr>
              <a:t>令和</a:t>
            </a:r>
            <a:r>
              <a:rPr lang="en-US" altLang="ja-JP" sz="700" spc="70" dirty="0">
                <a:latin typeface="ＭＳ Ｐ明朝" panose="02020600040205080304" pitchFamily="18" charset="-128"/>
                <a:ea typeface="ＭＳ Ｐ明朝" panose="02020600040205080304" pitchFamily="18" charset="-128"/>
              </a:rPr>
              <a:t>4</a:t>
            </a:r>
            <a:r>
              <a:rPr lang="ja-JP" altLang="en-US" sz="700" spc="70" dirty="0">
                <a:latin typeface="ＭＳ Ｐ明朝" panose="02020600040205080304" pitchFamily="18" charset="-128"/>
                <a:ea typeface="ＭＳ Ｐ明朝" panose="02020600040205080304" pitchFamily="18" charset="-128"/>
              </a:rPr>
              <a:t>年</a:t>
            </a:r>
            <a:r>
              <a:rPr lang="zh-TW" altLang="en-US" sz="700" spc="70" dirty="0">
                <a:latin typeface="ＭＳ Ｐ明朝" panose="02020600040205080304" pitchFamily="18" charset="-128"/>
                <a:ea typeface="ＭＳ Ｐ明朝" panose="02020600040205080304" pitchFamily="18" charset="-128"/>
              </a:rPr>
              <a:t>高知県県民健康</a:t>
            </a:r>
            <a:r>
              <a:rPr lang="ja-JP" altLang="en-US" sz="700" spc="70" dirty="0">
                <a:latin typeface="ＭＳ Ｐ明朝" panose="02020600040205080304" pitchFamily="18" charset="-128"/>
                <a:ea typeface="ＭＳ Ｐ明朝" panose="02020600040205080304" pitchFamily="18" charset="-128"/>
              </a:rPr>
              <a:t>・</a:t>
            </a:r>
            <a:r>
              <a:rPr lang="zh-TW" altLang="en-US" sz="700" spc="70" dirty="0">
                <a:latin typeface="ＭＳ Ｐ明朝" panose="02020600040205080304" pitchFamily="18" charset="-128"/>
                <a:ea typeface="ＭＳ Ｐ明朝" panose="02020600040205080304" pitchFamily="18" charset="-128"/>
              </a:rPr>
              <a:t>栄養</a:t>
            </a:r>
            <a:r>
              <a:rPr lang="ja-JP" altLang="en-US" sz="700" spc="70" dirty="0">
                <a:latin typeface="ＭＳ Ｐ明朝" panose="02020600040205080304" pitchFamily="18" charset="-128"/>
                <a:ea typeface="ＭＳ Ｐ明朝" panose="02020600040205080304" pitchFamily="18" charset="-128"/>
              </a:rPr>
              <a:t>調査</a:t>
            </a:r>
          </a:p>
        </p:txBody>
      </p:sp>
      <p:grpSp>
        <p:nvGrpSpPr>
          <p:cNvPr id="1354" name="グループ化 81"/>
          <p:cNvGrpSpPr/>
          <p:nvPr/>
        </p:nvGrpSpPr>
        <p:grpSpPr>
          <a:xfrm>
            <a:off x="3942052" y="4473527"/>
            <a:ext cx="1396183" cy="500831"/>
            <a:chOff x="2729113" y="6461761"/>
            <a:chExt cx="966588" cy="723422"/>
          </a:xfrm>
        </p:grpSpPr>
      </p:grpSp>
      <p:sp>
        <p:nvSpPr>
          <p:cNvPr id="1355"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dirty="0">
                <a:latin typeface="ＭＳ Ｐ明朝" panose="02020600040205080304" pitchFamily="18" charset="-128"/>
                <a:ea typeface="ＭＳ Ｐ明朝" panose="02020600040205080304" pitchFamily="18" charset="-128"/>
              </a:rPr>
              <a:t>9</a:t>
            </a:r>
            <a:endParaRPr lang="ja-JP" altLang="en-US" sz="700" dirty="0">
              <a:latin typeface="ＭＳ Ｐ明朝" panose="02020600040205080304" pitchFamily="18" charset="-128"/>
              <a:ea typeface="ＭＳ Ｐ明朝" panose="02020600040205080304" pitchFamily="18" charset="-128"/>
            </a:endParaRPr>
          </a:p>
        </p:txBody>
      </p:sp>
      <p:sp>
        <p:nvSpPr>
          <p:cNvPr id="1356" name="正方形/長方形 4"/>
          <p:cNvSpPr/>
          <p:nvPr/>
        </p:nvSpPr>
        <p:spPr>
          <a:xfrm>
            <a:off x="7157773" y="1676583"/>
            <a:ext cx="584730" cy="60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57" name="グラフィックス 8"/>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084280" y="575751"/>
            <a:ext cx="1678227" cy="1583889"/>
          </a:xfrm>
          <a:prstGeom prst="rect">
            <a:avLst/>
          </a:prstGeom>
        </p:spPr>
      </p:pic>
    </p:spTree>
    <p:extLst>
      <p:ext uri="{BB962C8B-B14F-4D97-AF65-F5344CB8AC3E}">
        <p14:creationId xmlns:p14="http://schemas.microsoft.com/office/powerpoint/2010/main" val="335982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59" name="グラフィックス 9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6135" y="3375831"/>
            <a:ext cx="4836000" cy="652300"/>
          </a:xfrm>
          <a:prstGeom prst="rect">
            <a:avLst/>
          </a:prstGeom>
        </p:spPr>
      </p:pic>
      <p:pic>
        <p:nvPicPr>
          <p:cNvPr id="1360" name="グラフィックス 9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135" y="4170241"/>
            <a:ext cx="4899080" cy="979175"/>
          </a:xfrm>
          <a:prstGeom prst="rect">
            <a:avLst/>
          </a:prstGeom>
        </p:spPr>
      </p:pic>
      <p:pic>
        <p:nvPicPr>
          <p:cNvPr id="1361" name="グラフィックス 9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3415" y="3303270"/>
            <a:ext cx="2497562" cy="2771539"/>
          </a:xfrm>
          <a:prstGeom prst="rect">
            <a:avLst/>
          </a:prstGeom>
        </p:spPr>
      </p:pic>
      <p:pic>
        <p:nvPicPr>
          <p:cNvPr id="1362" name="グラフィックス 9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5835" y="2265927"/>
            <a:ext cx="1958077" cy="906962"/>
          </a:xfrm>
          <a:prstGeom prst="rect">
            <a:avLst/>
          </a:prstGeom>
        </p:spPr>
      </p:pic>
      <p:sp>
        <p:nvSpPr>
          <p:cNvPr id="1363" name="タイトル 1"/>
          <p:cNvSpPr txBox="1"/>
          <p:nvPr/>
        </p:nvSpPr>
        <p:spPr>
          <a:xfrm>
            <a:off x="846135" y="575751"/>
            <a:ext cx="2309872"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生活習慣病とは</a:t>
            </a:r>
          </a:p>
        </p:txBody>
      </p:sp>
      <p:sp>
        <p:nvSpPr>
          <p:cNvPr id="1364" name="タイトル 1"/>
          <p:cNvSpPr txBox="1"/>
          <p:nvPr/>
        </p:nvSpPr>
        <p:spPr>
          <a:xfrm>
            <a:off x="401235" y="437698"/>
            <a:ext cx="4434600"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solidFill>
                  <a:srgbClr val="5D879B"/>
                </a:solidFill>
                <a:latin typeface="ＭＳ Ｐ明朝" panose="02020600040205080304" pitchFamily="18" charset="-128"/>
                <a:ea typeface="ＭＳ Ｐ明朝" panose="02020600040205080304" pitchFamily="18" charset="-128"/>
              </a:rPr>
              <a:t>このような生活習慣は、リスクを伴う症状に</a:t>
            </a:r>
          </a:p>
        </p:txBody>
      </p:sp>
      <p:pic>
        <p:nvPicPr>
          <p:cNvPr id="1365" name="図 65"/>
          <p:cNvPicPr>
            <a:picLocks noChangeAspect="1"/>
          </p:cNvPicPr>
          <p:nvPr/>
        </p:nvPicPr>
        <p:blipFill>
          <a:blip r:embed="rId9"/>
          <a:stretch>
            <a:fillRect/>
          </a:stretch>
        </p:blipFill>
        <p:spPr>
          <a:xfrm>
            <a:off x="5812302" y="437698"/>
            <a:ext cx="1043049" cy="1329285"/>
          </a:xfrm>
          <a:prstGeom prst="rect">
            <a:avLst/>
          </a:prstGeom>
        </p:spPr>
      </p:pic>
      <p:grpSp>
        <p:nvGrpSpPr>
          <p:cNvPr id="1366" name="グループ化 77"/>
          <p:cNvGrpSpPr/>
          <p:nvPr/>
        </p:nvGrpSpPr>
        <p:grpSpPr>
          <a:xfrm>
            <a:off x="833279" y="940303"/>
            <a:ext cx="1282705" cy="1181768"/>
            <a:chOff x="597465" y="6427145"/>
            <a:chExt cx="723424" cy="723422"/>
          </a:xfrm>
        </p:grpSpPr>
        <p:sp>
          <p:nvSpPr>
            <p:cNvPr id="1367" name="楕円 70"/>
            <p:cNvSpPr/>
            <p:nvPr/>
          </p:nvSpPr>
          <p:spPr>
            <a:xfrm>
              <a:off x="597465" y="6427145"/>
              <a:ext cx="723424" cy="723422"/>
            </a:xfrm>
            <a:prstGeom prst="ellipse">
              <a:avLst/>
            </a:prstGeom>
            <a:solidFill>
              <a:srgbClr val="A8D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900" b="1" spc="-15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68" name="正方形/長方形 75"/>
            <p:cNvSpPr/>
            <p:nvPr/>
          </p:nvSpPr>
          <p:spPr>
            <a:xfrm>
              <a:off x="604716" y="6677942"/>
              <a:ext cx="680725" cy="215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肥 満</a:t>
              </a:r>
            </a:p>
          </p:txBody>
        </p:sp>
      </p:grpSp>
      <p:grpSp>
        <p:nvGrpSpPr>
          <p:cNvPr id="1369" name="グループ化 82"/>
          <p:cNvGrpSpPr/>
          <p:nvPr/>
        </p:nvGrpSpPr>
        <p:grpSpPr>
          <a:xfrm>
            <a:off x="2121438" y="958155"/>
            <a:ext cx="1690104" cy="1188052"/>
            <a:chOff x="1519112" y="6476458"/>
            <a:chExt cx="966588" cy="723422"/>
          </a:xfrm>
        </p:grpSpPr>
        <p:sp>
          <p:nvSpPr>
            <p:cNvPr id="1370" name="楕円 72"/>
            <p:cNvSpPr/>
            <p:nvPr/>
          </p:nvSpPr>
          <p:spPr>
            <a:xfrm>
              <a:off x="1640694" y="6476458"/>
              <a:ext cx="723424" cy="723422"/>
            </a:xfrm>
            <a:prstGeom prst="ellipse">
              <a:avLst/>
            </a:prstGeom>
            <a:solidFill>
              <a:srgbClr val="EF8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900" b="1" spc="-15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71" name="正方形/長方形 76"/>
            <p:cNvSpPr/>
            <p:nvPr/>
          </p:nvSpPr>
          <p:spPr>
            <a:xfrm>
              <a:off x="1519112" y="6702726"/>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高血圧</a:t>
              </a:r>
            </a:p>
          </p:txBody>
        </p:sp>
      </p:grpSp>
      <p:grpSp>
        <p:nvGrpSpPr>
          <p:cNvPr id="1372" name="グループ化 81"/>
          <p:cNvGrpSpPr/>
          <p:nvPr/>
        </p:nvGrpSpPr>
        <p:grpSpPr>
          <a:xfrm>
            <a:off x="7074000" y="943260"/>
            <a:ext cx="1692328" cy="1175854"/>
            <a:chOff x="2753146" y="6461761"/>
            <a:chExt cx="966588" cy="723422"/>
          </a:xfrm>
        </p:grpSpPr>
        <p:sp>
          <p:nvSpPr>
            <p:cNvPr id="1373" name="楕円 73"/>
            <p:cNvSpPr/>
            <p:nvPr/>
          </p:nvSpPr>
          <p:spPr>
            <a:xfrm>
              <a:off x="2871706" y="6461761"/>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74" name="正方形/長方形 78"/>
            <p:cNvSpPr/>
            <p:nvPr/>
          </p:nvSpPr>
          <p:spPr>
            <a:xfrm>
              <a:off x="2753146" y="6696496"/>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脂質</a:t>
              </a:r>
              <a:endParaRPr kumimoji="1" lang="en-US" altLang="ja-JP"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異常</a:t>
              </a:r>
            </a:p>
          </p:txBody>
        </p:sp>
      </p:grpSp>
      <p:grpSp>
        <p:nvGrpSpPr>
          <p:cNvPr id="1375" name="グループ化 80"/>
          <p:cNvGrpSpPr/>
          <p:nvPr/>
        </p:nvGrpSpPr>
        <p:grpSpPr>
          <a:xfrm>
            <a:off x="3880800" y="925975"/>
            <a:ext cx="1715607" cy="1196096"/>
            <a:chOff x="4775635" y="6468222"/>
            <a:chExt cx="966588" cy="723422"/>
          </a:xfrm>
        </p:grpSpPr>
        <p:sp>
          <p:nvSpPr>
            <p:cNvPr id="1376" name="楕円 74"/>
            <p:cNvSpPr/>
            <p:nvPr/>
          </p:nvSpPr>
          <p:spPr>
            <a:xfrm>
              <a:off x="4898570" y="6468222"/>
              <a:ext cx="723424" cy="723422"/>
            </a:xfrm>
            <a:prstGeom prst="ellipse">
              <a:avLst/>
            </a:prstGeom>
            <a:solidFill>
              <a:srgbClr val="5DC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77" name="正方形/長方形 79"/>
            <p:cNvSpPr/>
            <p:nvPr/>
          </p:nvSpPr>
          <p:spPr>
            <a:xfrm>
              <a:off x="4775635" y="6702907"/>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高血糖</a:t>
              </a:r>
            </a:p>
          </p:txBody>
        </p:sp>
      </p:grpSp>
      <p:pic>
        <p:nvPicPr>
          <p:cNvPr id="1378" name="グラフィックス 86"/>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989" y="2269115"/>
            <a:ext cx="4886127" cy="903924"/>
          </a:xfrm>
          <a:prstGeom prst="rect">
            <a:avLst/>
          </a:prstGeom>
        </p:spPr>
      </p:pic>
      <p:sp>
        <p:nvSpPr>
          <p:cNvPr id="1379" name="タイトル 1"/>
          <p:cNvSpPr txBox="1"/>
          <p:nvPr/>
        </p:nvSpPr>
        <p:spPr>
          <a:xfrm>
            <a:off x="757744" y="2338423"/>
            <a:ext cx="1482968"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A8D182"/>
                </a:solidFill>
                <a:latin typeface="ＭＳ Ｐ明朝" panose="02020600040205080304" pitchFamily="18" charset="-128"/>
                <a:ea typeface="ＭＳ Ｐ明朝" panose="02020600040205080304" pitchFamily="18" charset="-128"/>
              </a:rPr>
              <a:t>脂肪が過剰</a:t>
            </a:r>
            <a:endParaRPr sz="1100"/>
          </a:p>
          <a:p>
            <a:pPr algn="ctr" defTabSz="457200">
              <a:lnSpc>
                <a:spcPct val="100000"/>
              </a:lnSpc>
            </a:pPr>
            <a:r>
              <a:rPr lang="ja-JP" altLang="en-US" sz="1100" b="1" spc="70" dirty="0">
                <a:solidFill>
                  <a:srgbClr val="A8D182"/>
                </a:solidFill>
                <a:latin typeface="ＭＳ Ｐ明朝" panose="02020600040205080304" pitchFamily="18" charset="-128"/>
                <a:ea typeface="ＭＳ Ｐ明朝" panose="02020600040205080304" pitchFamily="18" charset="-128"/>
              </a:rPr>
              <a:t>にたまる</a:t>
            </a:r>
            <a:endParaRPr sz="1100"/>
          </a:p>
        </p:txBody>
      </p:sp>
      <p:sp>
        <p:nvSpPr>
          <p:cNvPr id="1380" name="タイトル 1"/>
          <p:cNvSpPr txBox="1"/>
          <p:nvPr/>
        </p:nvSpPr>
        <p:spPr>
          <a:xfrm>
            <a:off x="2115984" y="2338423"/>
            <a:ext cx="1482968"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EF858C"/>
                </a:solidFill>
                <a:latin typeface="ＭＳ Ｐ明朝" panose="02020600040205080304" pitchFamily="18" charset="-128"/>
                <a:ea typeface="ＭＳ Ｐ明朝" panose="02020600040205080304" pitchFamily="18" charset="-128"/>
              </a:rPr>
              <a:t>血圧が高め</a:t>
            </a:r>
            <a:endParaRPr lang="en-US" altLang="ja-JP" sz="1100" b="1" spc="70" dirty="0">
              <a:solidFill>
                <a:srgbClr val="EF858C"/>
              </a:solidFill>
              <a:latin typeface="ＭＳ Ｐ明朝" panose="02020600040205080304" pitchFamily="18" charset="-128"/>
              <a:ea typeface="ＭＳ Ｐ明朝" panose="02020600040205080304" pitchFamily="18" charset="-128"/>
            </a:endParaRPr>
          </a:p>
          <a:p>
            <a:pPr algn="ctr" defTabSz="457200">
              <a:lnSpc>
                <a:spcPct val="100000"/>
              </a:lnSpc>
            </a:pPr>
            <a:r>
              <a:rPr lang="ja-JP" altLang="en-US" sz="1100" b="1" spc="70" dirty="0">
                <a:solidFill>
                  <a:srgbClr val="EF858C"/>
                </a:solidFill>
                <a:latin typeface="ＭＳ Ｐ明朝" panose="02020600040205080304" pitchFamily="18" charset="-128"/>
                <a:ea typeface="ＭＳ Ｐ明朝" panose="02020600040205080304" pitchFamily="18" charset="-128"/>
              </a:rPr>
              <a:t>になる</a:t>
            </a:r>
            <a:endParaRPr lang="en-US" altLang="ja-JP" sz="1100" b="1" spc="70" dirty="0">
              <a:solidFill>
                <a:srgbClr val="EF858C"/>
              </a:solidFill>
              <a:latin typeface="ＭＳ Ｐ明朝" panose="02020600040205080304" pitchFamily="18" charset="-128"/>
              <a:ea typeface="ＭＳ Ｐ明朝" panose="02020600040205080304" pitchFamily="18" charset="-128"/>
            </a:endParaRPr>
          </a:p>
        </p:txBody>
      </p:sp>
      <p:sp>
        <p:nvSpPr>
          <p:cNvPr id="1381" name="タイトル 1"/>
          <p:cNvSpPr txBox="1"/>
          <p:nvPr/>
        </p:nvSpPr>
        <p:spPr>
          <a:xfrm>
            <a:off x="3452232" y="2338423"/>
            <a:ext cx="2436148"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65AADD"/>
                </a:solidFill>
                <a:latin typeface="ＭＳ Ｐ明朝" panose="02020600040205080304" pitchFamily="18" charset="-128"/>
                <a:ea typeface="ＭＳ Ｐ明朝" panose="02020600040205080304" pitchFamily="18" charset="-128"/>
              </a:rPr>
              <a:t>血中の中性脂肪・悪玉</a:t>
            </a:r>
            <a:endParaRPr lang="en-US" altLang="ja-JP" sz="1100" b="1" spc="70" dirty="0">
              <a:solidFill>
                <a:srgbClr val="65AADD"/>
              </a:solidFill>
              <a:latin typeface="ＭＳ Ｐ明朝" panose="02020600040205080304" pitchFamily="18" charset="-128"/>
              <a:ea typeface="ＭＳ Ｐ明朝" panose="02020600040205080304" pitchFamily="18" charset="-128"/>
            </a:endParaRPr>
          </a:p>
          <a:p>
            <a:pPr algn="ctr" defTabSz="457200">
              <a:lnSpc>
                <a:spcPct val="100000"/>
              </a:lnSpc>
            </a:pPr>
            <a:r>
              <a:rPr lang="ja-JP" altLang="en-US" sz="1100" b="1" spc="70" dirty="0">
                <a:solidFill>
                  <a:srgbClr val="65AADD"/>
                </a:solidFill>
                <a:latin typeface="ＭＳ Ｐ明朝" panose="02020600040205080304" pitchFamily="18" charset="-128"/>
                <a:ea typeface="ＭＳ Ｐ明朝" panose="02020600040205080304" pitchFamily="18" charset="-128"/>
              </a:rPr>
              <a:t>コレステロールが増加</a:t>
            </a:r>
            <a:endParaRPr sz="1100"/>
          </a:p>
        </p:txBody>
      </p:sp>
      <p:sp>
        <p:nvSpPr>
          <p:cNvPr id="1382" name="タイトル 1"/>
          <p:cNvSpPr txBox="1"/>
          <p:nvPr/>
        </p:nvSpPr>
        <p:spPr>
          <a:xfrm>
            <a:off x="6804643" y="2338423"/>
            <a:ext cx="2245941"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5DC2D0"/>
                </a:solidFill>
                <a:latin typeface="ＭＳ Ｐ明朝" panose="02020600040205080304" pitchFamily="18" charset="-128"/>
                <a:ea typeface="ＭＳ Ｐ明朝" panose="02020600040205080304" pitchFamily="18" charset="-128"/>
              </a:rPr>
              <a:t>血糖値が高めになる</a:t>
            </a:r>
            <a:endParaRPr sz="1100"/>
          </a:p>
        </p:txBody>
      </p:sp>
      <p:sp>
        <p:nvSpPr>
          <p:cNvPr id="1383" name="タイトル 1"/>
          <p:cNvSpPr txBox="1"/>
          <p:nvPr/>
        </p:nvSpPr>
        <p:spPr>
          <a:xfrm>
            <a:off x="6855351" y="3862625"/>
            <a:ext cx="2999539" cy="3992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　糖尿病には、</a:t>
            </a:r>
            <a:r>
              <a:rPr lang="en-US" altLang="ja-JP" sz="1000" spc="70" dirty="0">
                <a:latin typeface="ＭＳ Ｐ明朝" panose="02020600040205080304" pitchFamily="18" charset="-128"/>
                <a:ea typeface="ＭＳ Ｐ明朝" panose="02020600040205080304" pitchFamily="18" charset="-128"/>
              </a:rPr>
              <a:t>1</a:t>
            </a:r>
            <a:r>
              <a:rPr lang="ja-JP" altLang="en-US" sz="1000" spc="70" dirty="0">
                <a:latin typeface="ＭＳ Ｐ明朝" panose="02020600040205080304" pitchFamily="18" charset="-128"/>
                <a:ea typeface="ＭＳ Ｐ明朝" panose="02020600040205080304" pitchFamily="18" charset="-128"/>
              </a:rPr>
              <a:t>型、</a:t>
            </a:r>
            <a:r>
              <a:rPr lang="en-US" altLang="ja-JP" sz="1000" spc="70" dirty="0">
                <a:latin typeface="ＭＳ Ｐ明朝" panose="02020600040205080304" pitchFamily="18" charset="-128"/>
                <a:ea typeface="ＭＳ Ｐ明朝" panose="02020600040205080304" pitchFamily="18" charset="-128"/>
              </a:rPr>
              <a:t>2</a:t>
            </a:r>
            <a:r>
              <a:rPr lang="ja-JP" altLang="en-US" sz="1000" spc="70" dirty="0">
                <a:latin typeface="ＭＳ Ｐ明朝" panose="02020600040205080304" pitchFamily="18" charset="-128"/>
                <a:ea typeface="ＭＳ Ｐ明朝" panose="02020600040205080304" pitchFamily="18" charset="-128"/>
              </a:rPr>
              <a:t>型とあるが、</a:t>
            </a:r>
          </a:p>
          <a:p>
            <a:pPr defTabSz="457200">
              <a:lnSpc>
                <a:spcPct val="100000"/>
              </a:lnSpc>
            </a:pPr>
            <a:r>
              <a:rPr lang="en-US" altLang="ja-JP" sz="1000" spc="70" dirty="0">
                <a:latin typeface="ＭＳ Ｐ明朝" panose="02020600040205080304" pitchFamily="18" charset="-128"/>
                <a:ea typeface="ＭＳ Ｐ明朝" panose="02020600040205080304" pitchFamily="18" charset="-128"/>
              </a:rPr>
              <a:t>9</a:t>
            </a:r>
            <a:r>
              <a:rPr lang="ja-JP" altLang="en-US" sz="1000" spc="70" dirty="0">
                <a:latin typeface="ＭＳ Ｐ明朝" panose="02020600040205080304" pitchFamily="18" charset="-128"/>
                <a:ea typeface="ＭＳ Ｐ明朝" panose="02020600040205080304" pitchFamily="18" charset="-128"/>
              </a:rPr>
              <a:t>割は</a:t>
            </a:r>
            <a:r>
              <a:rPr lang="en-US" altLang="ja-JP" sz="1000" spc="70" dirty="0">
                <a:latin typeface="ＭＳ Ｐ明朝" panose="02020600040205080304" pitchFamily="18" charset="-128"/>
                <a:ea typeface="ＭＳ Ｐ明朝" panose="02020600040205080304" pitchFamily="18" charset="-128"/>
              </a:rPr>
              <a:t>2</a:t>
            </a:r>
            <a:r>
              <a:rPr lang="ja-JP" altLang="en-US" sz="1000" spc="70" dirty="0">
                <a:latin typeface="ＭＳ Ｐ明朝" panose="02020600040205080304" pitchFamily="18" charset="-128"/>
                <a:ea typeface="ＭＳ Ｐ明朝" panose="02020600040205080304" pitchFamily="18" charset="-128"/>
              </a:rPr>
              <a:t>型糖尿病である。</a:t>
            </a:r>
          </a:p>
        </p:txBody>
      </p:sp>
      <p:sp>
        <p:nvSpPr>
          <p:cNvPr id="1384" name="タイトル 1"/>
          <p:cNvSpPr txBox="1"/>
          <p:nvPr/>
        </p:nvSpPr>
        <p:spPr>
          <a:xfrm>
            <a:off x="7098511" y="3375831"/>
            <a:ext cx="1727369" cy="39205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621"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糖尿病</a:t>
            </a:r>
            <a:endParaRPr sz="1621"/>
          </a:p>
        </p:txBody>
      </p:sp>
      <p:sp>
        <p:nvSpPr>
          <p:cNvPr id="1385" name="正方形/長方形 102"/>
          <p:cNvSpPr/>
          <p:nvPr/>
        </p:nvSpPr>
        <p:spPr>
          <a:xfrm>
            <a:off x="6961315" y="4409250"/>
            <a:ext cx="1932596" cy="250578"/>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主な症状</a:t>
            </a:r>
            <a:r>
              <a:rPr kumimoji="1"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(2</a:t>
            </a: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型糖尿病</a:t>
            </a:r>
            <a:r>
              <a:rPr kumimoji="1"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sp>
        <p:nvSpPr>
          <p:cNvPr id="1386" name="正方形/長方形 103"/>
          <p:cNvSpPr/>
          <p:nvPr/>
        </p:nvSpPr>
        <p:spPr>
          <a:xfrm>
            <a:off x="6961315" y="5337972"/>
            <a:ext cx="1932596" cy="248379"/>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2</a:t>
            </a: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型糖尿病の原因</a:t>
            </a:r>
          </a:p>
        </p:txBody>
      </p:sp>
      <p:sp>
        <p:nvSpPr>
          <p:cNvPr id="1387" name="タイトル 1"/>
          <p:cNvSpPr txBox="1"/>
          <p:nvPr/>
        </p:nvSpPr>
        <p:spPr>
          <a:xfrm>
            <a:off x="6855351" y="4659828"/>
            <a:ext cx="3140533" cy="55310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　疲労感・皮膚が乾燥して痒い・頻尿・</a:t>
            </a:r>
            <a:endParaRPr sz="4000"/>
          </a:p>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切り傷や皮膚の傷が治りにくい・</a:t>
            </a:r>
            <a:r>
              <a:rPr lang="ja-JP" altLang="en-US" sz="1000" spc="70" dirty="0">
                <a:latin typeface="ＭＳ Ｐ明朝" panose="02020600040205080304" pitchFamily="18" charset="-128"/>
                <a:ea typeface="ＭＳ Ｐ明朝" panose="02020600040205080304" pitchFamily="18" charset="-128"/>
              </a:rPr>
              <a:t>空腹感</a:t>
            </a:r>
          </a:p>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やのどの渇きがひどい等</a:t>
            </a:r>
            <a:endParaRPr lang="ja-JP" altLang="en-US" sz="1000" spc="70" dirty="0">
              <a:latin typeface="ＭＳ Ｐ明朝" panose="02020600040205080304" pitchFamily="18" charset="-128"/>
              <a:ea typeface="ＭＳ Ｐ明朝" panose="02020600040205080304" pitchFamily="18" charset="-128"/>
            </a:endParaRPr>
          </a:p>
        </p:txBody>
      </p:sp>
      <p:sp>
        <p:nvSpPr>
          <p:cNvPr id="1388" name="タイトル 1"/>
          <p:cNvSpPr txBox="1"/>
          <p:nvPr/>
        </p:nvSpPr>
        <p:spPr>
          <a:xfrm>
            <a:off x="6855351" y="5586351"/>
            <a:ext cx="3260120" cy="3992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　</a:t>
            </a:r>
            <a:r>
              <a:rPr lang="en-US" altLang="ja-JP" sz="1000" spc="70" dirty="0">
                <a:latin typeface="ＭＳ Ｐ明朝" panose="02020600040205080304" pitchFamily="18" charset="-128"/>
                <a:ea typeface="ＭＳ Ｐ明朝" panose="02020600040205080304" pitchFamily="18" charset="-128"/>
              </a:rPr>
              <a:t>40</a:t>
            </a:r>
            <a:r>
              <a:rPr lang="ja-JP" altLang="en-US" sz="1000" spc="70" dirty="0">
                <a:latin typeface="ＭＳ Ｐ明朝" panose="02020600040205080304" pitchFamily="18" charset="-128"/>
                <a:ea typeface="ＭＳ Ｐ明朝" panose="02020600040205080304" pitchFamily="18" charset="-128"/>
              </a:rPr>
              <a:t>歳以上の人・太りすぎの人・家族に</a:t>
            </a:r>
            <a:endParaRPr sz="1000"/>
          </a:p>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糖尿病の患者がいる・著しい運動不足</a:t>
            </a:r>
            <a:endParaRPr sz="1000"/>
          </a:p>
        </p:txBody>
      </p:sp>
      <p:sp>
        <p:nvSpPr>
          <p:cNvPr id="1389" name="タイトル 1"/>
          <p:cNvSpPr txBox="1"/>
          <p:nvPr/>
        </p:nvSpPr>
        <p:spPr>
          <a:xfrm>
            <a:off x="971014" y="3280338"/>
            <a:ext cx="5255876" cy="58228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動脈硬化</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（動脈が硬く、もろくなったり、詰まったりする）</a:t>
            </a:r>
            <a:endParaRPr lang="ja-JP" altLang="en-US" sz="1189" dirty="0">
              <a:latin typeface="ＭＳ Ｐ明朝" panose="02020600040205080304" pitchFamily="18" charset="-128"/>
              <a:ea typeface="ＭＳ Ｐ明朝" panose="02020600040205080304" pitchFamily="18" charset="-128"/>
            </a:endParaRPr>
          </a:p>
        </p:txBody>
      </p:sp>
      <p:sp>
        <p:nvSpPr>
          <p:cNvPr id="1390"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dirty="0">
                <a:latin typeface="ＭＳ Ｐ明朝" panose="02020600040205080304" pitchFamily="18" charset="-128"/>
                <a:ea typeface="ＭＳ Ｐ明朝" panose="02020600040205080304" pitchFamily="18" charset="-128"/>
              </a:rPr>
              <a:t>10</a:t>
            </a:r>
            <a:endParaRPr lang="ja-JP" altLang="en-US" sz="700" dirty="0">
              <a:latin typeface="ＭＳ Ｐ明朝" panose="02020600040205080304" pitchFamily="18" charset="-128"/>
              <a:ea typeface="ＭＳ Ｐ明朝" panose="02020600040205080304" pitchFamily="18" charset="-128"/>
            </a:endParaRPr>
          </a:p>
        </p:txBody>
      </p:sp>
      <p:grpSp>
        <p:nvGrpSpPr>
          <p:cNvPr id="1391" name="グループ化 3"/>
          <p:cNvGrpSpPr/>
          <p:nvPr/>
        </p:nvGrpSpPr>
        <p:grpSpPr>
          <a:xfrm>
            <a:off x="974837" y="4324494"/>
            <a:ext cx="4669489" cy="963474"/>
            <a:chOff x="1197757" y="6895851"/>
            <a:chExt cx="3353724" cy="1391685"/>
          </a:xfrm>
        </p:grpSpPr>
        <p:sp>
          <p:nvSpPr>
            <p:cNvPr id="1392" name="タイトル 1"/>
            <p:cNvSpPr txBox="1"/>
            <p:nvPr/>
          </p:nvSpPr>
          <p:spPr>
            <a:xfrm>
              <a:off x="1197757" y="6895851"/>
              <a:ext cx="3353724" cy="13916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700"/>
                </a:lnSpc>
              </a:pPr>
              <a:r>
                <a:rPr lang="ja-JP" altLang="en-US" sz="15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心臓病</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（狭心症・心筋梗塞・心不全  等）</a:t>
              </a:r>
              <a:endParaRPr lang="en-US" altLang="ja-JP" sz="1100" dirty="0">
                <a:latin typeface="ＭＳ Ｐ明朝" panose="02020600040205080304" pitchFamily="18" charset="-128"/>
                <a:ea typeface="ＭＳ Ｐ明朝" panose="02020600040205080304" pitchFamily="18" charset="-128"/>
              </a:endParaRPr>
            </a:p>
            <a:p>
              <a:pPr defTabSz="457200">
                <a:lnSpc>
                  <a:spcPts val="1700"/>
                </a:lnSpc>
              </a:pPr>
              <a:r>
                <a:rPr lang="ja-JP" altLang="en-US" sz="15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脳卒中</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（脳出血・脳梗塞・くも膜下出血  等）</a:t>
              </a:r>
              <a:endParaRPr lang="en-US" altLang="ja-JP" sz="1100" dirty="0">
                <a:latin typeface="ＭＳ Ｐ明朝" panose="02020600040205080304" pitchFamily="18" charset="-128"/>
                <a:ea typeface="ＭＳ Ｐ明朝" panose="02020600040205080304" pitchFamily="18" charset="-128"/>
              </a:endParaRPr>
            </a:p>
            <a:p>
              <a:pPr defTabSz="457200">
                <a:lnSpc>
                  <a:spcPts val="1700"/>
                </a:lnSpc>
              </a:pPr>
              <a:r>
                <a:rPr lang="ja-JP" altLang="en-US" sz="15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その他の動脈硬化疾患</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（壊疽・大動脈瘤  等）</a:t>
              </a:r>
            </a:p>
            <a:p>
              <a:pPr defTabSz="457200">
                <a:lnSpc>
                  <a:spcPts val="1700"/>
                </a:lnSpc>
              </a:pPr>
              <a:endParaRPr lang="ja-JP" altLang="en-US" sz="1300" dirty="0">
                <a:latin typeface="ＭＳ Ｐ明朝" panose="02020600040205080304" pitchFamily="18" charset="-128"/>
                <a:ea typeface="ＭＳ Ｐ明朝" panose="02020600040205080304" pitchFamily="18" charset="-128"/>
              </a:endParaRPr>
            </a:p>
          </p:txBody>
        </p:sp>
        <p:sp>
          <p:nvSpPr>
            <p:cNvPr id="1393" name="タイトル 1"/>
            <p:cNvSpPr txBox="1"/>
            <p:nvPr/>
          </p:nvSpPr>
          <p:spPr>
            <a:xfrm>
              <a:off x="2703227" y="7502960"/>
              <a:ext cx="423984" cy="2432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500" spc="70" dirty="0">
                  <a:latin typeface="ＭＳ Ｐ明朝" panose="02020600040205080304" pitchFamily="18" charset="-128"/>
                  <a:ea typeface="ＭＳ Ｐ明朝" panose="02020600040205080304" pitchFamily="18" charset="-128"/>
                </a:rPr>
                <a:t>え そ</a:t>
              </a:r>
            </a:p>
          </p:txBody>
        </p:sp>
      </p:grpSp>
    </p:spTree>
    <p:extLst>
      <p:ext uri="{BB962C8B-B14F-4D97-AF65-F5344CB8AC3E}">
        <p14:creationId xmlns:p14="http://schemas.microsoft.com/office/powerpoint/2010/main" val="3359825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95" name="グラフィックス 3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87820" y="2182644"/>
            <a:ext cx="1282667" cy="363165"/>
          </a:xfrm>
          <a:prstGeom prst="rect">
            <a:avLst/>
          </a:prstGeom>
        </p:spPr>
      </p:pic>
      <p:grpSp>
        <p:nvGrpSpPr>
          <p:cNvPr id="1396" name="グループ化 7"/>
          <p:cNvGrpSpPr/>
          <p:nvPr/>
        </p:nvGrpSpPr>
        <p:grpSpPr>
          <a:xfrm>
            <a:off x="277367" y="5520420"/>
            <a:ext cx="1759460" cy="631144"/>
            <a:chOff x="2750124" y="6461761"/>
            <a:chExt cx="966588" cy="723422"/>
          </a:xfrm>
        </p:grpSpPr>
        <p:sp>
          <p:nvSpPr>
            <p:cNvPr id="1397" name="楕円 8"/>
            <p:cNvSpPr/>
            <p:nvPr/>
          </p:nvSpPr>
          <p:spPr>
            <a:xfrm>
              <a:off x="2871706" y="6461761"/>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98" name="正方形/長方形 9"/>
            <p:cNvSpPr/>
            <p:nvPr/>
          </p:nvSpPr>
          <p:spPr>
            <a:xfrm>
              <a:off x="2750124" y="6688029"/>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細菌 </a:t>
              </a: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ウイルス</a:t>
              </a:r>
            </a:p>
          </p:txBody>
        </p:sp>
      </p:grpSp>
      <p:pic>
        <p:nvPicPr>
          <p:cNvPr id="1399"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420" y="821176"/>
            <a:ext cx="8379728" cy="1087495"/>
          </a:xfrm>
          <a:prstGeom prst="rect">
            <a:avLst/>
          </a:prstGeom>
        </p:spPr>
      </p:pic>
      <p:sp>
        <p:nvSpPr>
          <p:cNvPr id="1400" name="タイトル 1"/>
          <p:cNvSpPr txBox="1"/>
          <p:nvPr/>
        </p:nvSpPr>
        <p:spPr>
          <a:xfrm>
            <a:off x="2689238" y="959277"/>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がんについて知っていることをあげてみよう。</a:t>
            </a:r>
          </a:p>
        </p:txBody>
      </p:sp>
      <p:sp>
        <p:nvSpPr>
          <p:cNvPr id="1401" name="タイトル 1"/>
          <p:cNvSpPr txBox="1"/>
          <p:nvPr/>
        </p:nvSpPr>
        <p:spPr>
          <a:xfrm>
            <a:off x="791997" y="462369"/>
            <a:ext cx="837972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spc="3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生活習慣病の中で、近年増加の一途をたどっているがんに注目</a:t>
            </a:r>
          </a:p>
        </p:txBody>
      </p:sp>
      <p:sp>
        <p:nvSpPr>
          <p:cNvPr id="1402" name="タイトル 1"/>
          <p:cNvSpPr txBox="1"/>
          <p:nvPr/>
        </p:nvSpPr>
        <p:spPr>
          <a:xfrm>
            <a:off x="2068895" y="2182644"/>
            <a:ext cx="479706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がんの原因ってなんだろう。 </a:t>
            </a:r>
          </a:p>
        </p:txBody>
      </p:sp>
      <p:grpSp>
        <p:nvGrpSpPr>
          <p:cNvPr id="1403" name="グループ化 30"/>
          <p:cNvGrpSpPr/>
          <p:nvPr/>
        </p:nvGrpSpPr>
        <p:grpSpPr>
          <a:xfrm>
            <a:off x="474687" y="2828994"/>
            <a:ext cx="9192387" cy="1761430"/>
            <a:chOff x="333297" y="2278027"/>
            <a:chExt cx="6363961" cy="2301294"/>
          </a:xfrm>
        </p:grpSpPr>
        <p:sp>
          <p:nvSpPr>
            <p:cNvPr id="1404" name="正方形/長方形 16"/>
            <p:cNvSpPr/>
            <p:nvPr/>
          </p:nvSpPr>
          <p:spPr>
            <a:xfrm>
              <a:off x="1570352" y="2278027"/>
              <a:ext cx="878845" cy="232490"/>
            </a:xfrm>
            <a:prstGeom prst="rect">
              <a:avLst/>
            </a:prstGeom>
            <a:solidFill>
              <a:srgbClr val="7CC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男性の場合</a:t>
              </a:r>
            </a:p>
          </p:txBody>
        </p:sp>
        <p:graphicFrame>
          <p:nvGraphicFramePr>
            <p:cNvPr id="1405" name="グラフ 21"/>
            <p:cNvGraphicFramePr/>
            <p:nvPr>
              <p:extLst>
                <p:ext uri="{D42A27DB-BD31-4B8C-83A1-F6EECF244321}">
                  <p14:modId xmlns:p14="http://schemas.microsoft.com/office/powerpoint/2010/main" val="131256939"/>
                </p:ext>
              </p:extLst>
            </p:nvPr>
          </p:nvGraphicFramePr>
          <p:xfrm>
            <a:off x="1024286" y="2399304"/>
            <a:ext cx="2224347" cy="2166414"/>
          </p:xfrm>
          <a:graphic>
            <a:graphicData uri="http://schemas.openxmlformats.org/drawingml/2006/chart">
              <c:chart xmlns:c="http://schemas.openxmlformats.org/drawingml/2006/chart" xmlns:r="http://schemas.openxmlformats.org/officeDocument/2006/relationships" r:id="rId5"/>
            </a:graphicData>
          </a:graphic>
        </p:graphicFrame>
        <p:pic>
          <p:nvPicPr>
            <p:cNvPr id="1406" name="グラフィックス 2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6335" y="3482511"/>
              <a:ext cx="1184970" cy="653144"/>
            </a:xfrm>
            <a:prstGeom prst="rect">
              <a:avLst/>
            </a:prstGeom>
          </p:spPr>
        </p:pic>
        <p:sp>
          <p:nvSpPr>
            <p:cNvPr id="1407" name="テキスト ボックス 27"/>
            <p:cNvSpPr txBox="1"/>
            <p:nvPr/>
          </p:nvSpPr>
          <p:spPr>
            <a:xfrm>
              <a:off x="2112782" y="3539861"/>
              <a:ext cx="984721" cy="598980"/>
            </a:xfrm>
            <a:prstGeom prst="rect">
              <a:avLst/>
            </a:prstGeom>
            <a:noFill/>
          </p:spPr>
          <p:txBody>
            <a:bodyPr wrap="square">
              <a:spAutoFit/>
            </a:bodyPr>
            <a:lstStyle/>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原因が</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４３</a:t>
              </a:r>
              <a:r>
                <a:rPr kumimoji="1" lang="en-US" altLang="ja-JP"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４</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p>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sp>
          <p:nvSpPr>
            <p:cNvPr id="1408" name="タイトル 1"/>
            <p:cNvSpPr txBox="1"/>
            <p:nvPr/>
          </p:nvSpPr>
          <p:spPr>
            <a:xfrm>
              <a:off x="333297" y="2498488"/>
              <a:ext cx="1059653" cy="192895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50"/>
                </a:lnSpc>
              </a:pPr>
              <a:r>
                <a:rPr lang="ja-JP" altLang="en-US" sz="950" b="1" u="sng" spc="70" dirty="0">
                  <a:solidFill>
                    <a:srgbClr val="FF0000"/>
                  </a:solidFill>
                  <a:latin typeface="ＭＳ Ｐ明朝" panose="02020600040205080304" pitchFamily="18" charset="-128"/>
                  <a:ea typeface="ＭＳ Ｐ明朝" panose="02020600040205080304" pitchFamily="18" charset="-128"/>
                </a:rPr>
                <a:t>喫煙</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受動喫煙</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感染</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飲酒</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塩分摂取</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過体重・肥満</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運動不足</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野菜摂取不足</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果物摂取不足</a:t>
              </a:r>
              <a:endParaRPr sz="950"/>
            </a:p>
          </p:txBody>
        </p:sp>
        <p:sp>
          <p:nvSpPr>
            <p:cNvPr id="1409" name="タイトル 1"/>
            <p:cNvSpPr txBox="1"/>
            <p:nvPr/>
          </p:nvSpPr>
          <p:spPr>
            <a:xfrm>
              <a:off x="3142515" y="4250713"/>
              <a:ext cx="371553" cy="30376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50"/>
                </a:lnSpc>
              </a:pPr>
              <a:r>
                <a:rPr lang="en-US" altLang="ja-JP" sz="800" b="1" spc="70" dirty="0">
                  <a:latin typeface="ＭＳ Ｐ明朝" panose="02020600040205080304" pitchFamily="18" charset="-128"/>
                  <a:ea typeface="ＭＳ Ｐ明朝" panose="02020600040205080304" pitchFamily="18" charset="-128"/>
                </a:rPr>
                <a:t>(%)</a:t>
              </a:r>
              <a:endParaRPr lang="ja-JP" altLang="en-US" sz="600" b="1" spc="70" dirty="0">
                <a:latin typeface="ＭＳ Ｐ明朝" panose="02020600040205080304" pitchFamily="18" charset="-128"/>
                <a:ea typeface="ＭＳ Ｐ明朝" panose="02020600040205080304" pitchFamily="18" charset="-128"/>
              </a:endParaRPr>
            </a:p>
          </p:txBody>
        </p:sp>
        <p:sp>
          <p:nvSpPr>
            <p:cNvPr id="1410" name="タイトル 1"/>
            <p:cNvSpPr txBox="1"/>
            <p:nvPr/>
          </p:nvSpPr>
          <p:spPr>
            <a:xfrm>
              <a:off x="6325705" y="4275556"/>
              <a:ext cx="371553" cy="30376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50"/>
                </a:lnSpc>
              </a:pPr>
              <a:r>
                <a:rPr lang="en-US" altLang="ja-JP" sz="800" b="1" spc="70" dirty="0">
                  <a:latin typeface="ＭＳ Ｐ明朝" panose="02020600040205080304" pitchFamily="18" charset="-128"/>
                  <a:ea typeface="ＭＳ Ｐ明朝" panose="02020600040205080304" pitchFamily="18" charset="-128"/>
                </a:rPr>
                <a:t>(%)</a:t>
              </a:r>
              <a:endParaRPr lang="ja-JP" altLang="en-US" sz="600" b="1" spc="70" dirty="0">
                <a:latin typeface="ＭＳ Ｐ明朝" panose="02020600040205080304" pitchFamily="18" charset="-128"/>
                <a:ea typeface="ＭＳ Ｐ明朝" panose="02020600040205080304" pitchFamily="18" charset="-128"/>
              </a:endParaRPr>
            </a:p>
          </p:txBody>
        </p:sp>
      </p:grpSp>
      <p:grpSp>
        <p:nvGrpSpPr>
          <p:cNvPr id="1411" name="グループ化 31"/>
          <p:cNvGrpSpPr/>
          <p:nvPr/>
        </p:nvGrpSpPr>
        <p:grpSpPr>
          <a:xfrm>
            <a:off x="4937034" y="2811725"/>
            <a:ext cx="4287775" cy="1773184"/>
            <a:chOff x="3503217" y="2312296"/>
            <a:chExt cx="2933615" cy="2335740"/>
          </a:xfrm>
        </p:grpSpPr>
        <p:sp>
          <p:nvSpPr>
            <p:cNvPr id="1412" name="正方形/長方形 19"/>
            <p:cNvSpPr/>
            <p:nvPr/>
          </p:nvSpPr>
          <p:spPr>
            <a:xfrm>
              <a:off x="4752068" y="2312296"/>
              <a:ext cx="878845" cy="232490"/>
            </a:xfrm>
            <a:prstGeom prst="rect">
              <a:avLst/>
            </a:prstGeom>
            <a:solidFill>
              <a:srgbClr val="BB8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女性の場合</a:t>
              </a:r>
            </a:p>
          </p:txBody>
        </p:sp>
        <p:graphicFrame>
          <p:nvGraphicFramePr>
            <p:cNvPr id="1413" name="グラフ 20"/>
            <p:cNvGraphicFramePr/>
            <p:nvPr>
              <p:extLst>
                <p:ext uri="{D42A27DB-BD31-4B8C-83A1-F6EECF244321}">
                  <p14:modId xmlns:p14="http://schemas.microsoft.com/office/powerpoint/2010/main" val="2635535103"/>
                </p:ext>
              </p:extLst>
            </p:nvPr>
          </p:nvGraphicFramePr>
          <p:xfrm>
            <a:off x="4222171" y="2370843"/>
            <a:ext cx="2214661" cy="2277193"/>
          </p:xfrm>
          <a:graphic>
            <a:graphicData uri="http://schemas.openxmlformats.org/drawingml/2006/chart">
              <c:chart xmlns:c="http://schemas.openxmlformats.org/drawingml/2006/chart" xmlns:r="http://schemas.openxmlformats.org/officeDocument/2006/relationships" r:id="rId8"/>
            </a:graphicData>
          </a:graphic>
        </p:graphicFrame>
        <p:pic>
          <p:nvPicPr>
            <p:cNvPr id="1414"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8203" y="3554834"/>
              <a:ext cx="1184970" cy="653144"/>
            </a:xfrm>
            <a:prstGeom prst="rect">
              <a:avLst/>
            </a:prstGeom>
          </p:spPr>
        </p:pic>
        <p:sp>
          <p:nvSpPr>
            <p:cNvPr id="1415" name="テキスト ボックス 25"/>
            <p:cNvSpPr txBox="1"/>
            <p:nvPr/>
          </p:nvSpPr>
          <p:spPr>
            <a:xfrm>
              <a:off x="5203948" y="3579449"/>
              <a:ext cx="984721" cy="603915"/>
            </a:xfrm>
            <a:prstGeom prst="rect">
              <a:avLst/>
            </a:prstGeom>
            <a:noFill/>
          </p:spPr>
          <p:txBody>
            <a:bodyPr wrap="square">
              <a:spAutoFit/>
            </a:bodyPr>
            <a:lstStyle/>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原因が</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２５</a:t>
              </a:r>
              <a:r>
                <a:rPr kumimoji="1" lang="en-US" altLang="ja-JP"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３</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sp>
          <p:nvSpPr>
            <p:cNvPr id="1416" name="タイトル 1"/>
            <p:cNvSpPr txBox="1"/>
            <p:nvPr/>
          </p:nvSpPr>
          <p:spPr>
            <a:xfrm>
              <a:off x="3503217" y="2498488"/>
              <a:ext cx="1075005" cy="197863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50"/>
                </a:lnSpc>
              </a:pPr>
              <a:r>
                <a:rPr lang="ja-JP" altLang="en-US" sz="950" b="1" u="sng" spc="70" dirty="0">
                  <a:solidFill>
                    <a:srgbClr val="FF0000"/>
                  </a:solidFill>
                  <a:latin typeface="ＭＳ Ｐ明朝" panose="02020600040205080304" pitchFamily="18" charset="-128"/>
                  <a:ea typeface="ＭＳ Ｐ明朝" panose="02020600040205080304" pitchFamily="18" charset="-128"/>
                </a:rPr>
                <a:t>感染</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喫煙</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受動喫煙</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飲酒</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塩分摂取</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運動不足</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ホルモン剤使用</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過体重・肥満</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野菜摂取不足</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果物摂取不足</a:t>
              </a:r>
              <a:endParaRPr sz="950"/>
            </a:p>
          </p:txBody>
        </p:sp>
      </p:grpSp>
      <p:sp>
        <p:nvSpPr>
          <p:cNvPr id="1417" name="タイトル 1"/>
          <p:cNvSpPr txBox="1"/>
          <p:nvPr/>
        </p:nvSpPr>
        <p:spPr>
          <a:xfrm>
            <a:off x="-373245" y="4628331"/>
            <a:ext cx="7597664"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400" b="1" spc="3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わかっている原因は大きく３つ、長寿も原因のひとつと言われている。</a:t>
            </a:r>
          </a:p>
        </p:txBody>
      </p:sp>
      <p:grpSp>
        <p:nvGrpSpPr>
          <p:cNvPr id="1418" name="グループ化 35"/>
          <p:cNvGrpSpPr/>
          <p:nvPr/>
        </p:nvGrpSpPr>
        <p:grpSpPr>
          <a:xfrm>
            <a:off x="1771262" y="5533672"/>
            <a:ext cx="1759460" cy="631144"/>
            <a:chOff x="2729113" y="6461761"/>
            <a:chExt cx="966588" cy="723422"/>
          </a:xfrm>
        </p:grpSpPr>
        <p:sp>
          <p:nvSpPr>
            <p:cNvPr id="1419" name="楕円 36"/>
            <p:cNvSpPr/>
            <p:nvPr/>
          </p:nvSpPr>
          <p:spPr>
            <a:xfrm>
              <a:off x="2871706" y="6461761"/>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20" name="正方形/長方形 37"/>
            <p:cNvSpPr/>
            <p:nvPr/>
          </p:nvSpPr>
          <p:spPr>
            <a:xfrm>
              <a:off x="2729113" y="6672840"/>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a:t>
              </a:r>
              <a:endParaRPr kumimoji="1" lang="en-US" altLang="ja-JP"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習慣</a:t>
              </a:r>
            </a:p>
          </p:txBody>
        </p:sp>
      </p:grpSp>
      <p:grpSp>
        <p:nvGrpSpPr>
          <p:cNvPr id="1421" name="グループ化 40"/>
          <p:cNvGrpSpPr/>
          <p:nvPr/>
        </p:nvGrpSpPr>
        <p:grpSpPr>
          <a:xfrm>
            <a:off x="3309673" y="5520420"/>
            <a:ext cx="1759460" cy="631144"/>
            <a:chOff x="2787504" y="8529168"/>
            <a:chExt cx="966588" cy="723422"/>
          </a:xfrm>
        </p:grpSpPr>
        <p:sp>
          <p:nvSpPr>
            <p:cNvPr id="1422" name="楕円 41"/>
            <p:cNvSpPr/>
            <p:nvPr/>
          </p:nvSpPr>
          <p:spPr>
            <a:xfrm>
              <a:off x="2909086" y="8529168"/>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23" name="正方形/長方形 42"/>
            <p:cNvSpPr/>
            <p:nvPr/>
          </p:nvSpPr>
          <p:spPr>
            <a:xfrm>
              <a:off x="2787504" y="8770625"/>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遺伝的</a:t>
              </a: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原因</a:t>
              </a:r>
            </a:p>
          </p:txBody>
        </p:sp>
      </p:grpSp>
      <p:pic>
        <p:nvPicPr>
          <p:cNvPr id="1424" name="グラフィックス 45"/>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7243" y="4571571"/>
            <a:ext cx="1820000" cy="113519"/>
          </a:xfrm>
          <a:prstGeom prst="rect">
            <a:avLst/>
          </a:prstGeom>
        </p:spPr>
      </p:pic>
      <p:pic>
        <p:nvPicPr>
          <p:cNvPr id="1425" name="グラフィックス 66"/>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7820" y="2033340"/>
            <a:ext cx="8320000" cy="8171"/>
          </a:xfrm>
          <a:prstGeom prst="rect">
            <a:avLst/>
          </a:prstGeom>
        </p:spPr>
      </p:pic>
      <p:sp>
        <p:nvSpPr>
          <p:cNvPr id="1426"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11</a:t>
            </a:r>
          </a:p>
        </p:txBody>
      </p:sp>
      <p:pic>
        <p:nvPicPr>
          <p:cNvPr id="1427" name="グラフィックス 74"/>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37023" y="5084907"/>
            <a:ext cx="3000166" cy="1337352"/>
          </a:xfrm>
          <a:prstGeom prst="rect">
            <a:avLst/>
          </a:prstGeom>
        </p:spPr>
      </p:pic>
      <p:pic>
        <p:nvPicPr>
          <p:cNvPr id="1428" name="グラフィックス 70"/>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37189" y="5520273"/>
            <a:ext cx="1049810" cy="901832"/>
          </a:xfrm>
          <a:prstGeom prst="rect">
            <a:avLst/>
          </a:prstGeom>
        </p:spPr>
      </p:pic>
    </p:spTree>
    <p:extLst>
      <p:ext uri="{BB962C8B-B14F-4D97-AF65-F5344CB8AC3E}">
        <p14:creationId xmlns:p14="http://schemas.microsoft.com/office/powerpoint/2010/main" val="315899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30" name="図 960"/>
          <p:cNvPicPr>
            <a:picLocks noChangeAspect="1"/>
          </p:cNvPicPr>
          <p:nvPr/>
        </p:nvPicPr>
        <p:blipFill>
          <a:blip r:embed="rId1"/>
          <a:srcRect l="20074" t="30418" r="35596" b="30428"/>
          <a:stretch>
            <a:fillRect/>
          </a:stretch>
        </p:blipFill>
        <p:spPr>
          <a:xfrm>
            <a:off x="499338" y="3898424"/>
            <a:ext cx="4781651" cy="2375517"/>
          </a:xfrm>
          <a:prstGeom prst="rect">
            <a:avLst/>
          </a:prstGeom>
        </p:spPr>
      </p:pic>
      <p:sp>
        <p:nvSpPr>
          <p:cNvPr id="1431" name="タイトル 1"/>
          <p:cNvSpPr txBox="1"/>
          <p:nvPr/>
        </p:nvSpPr>
        <p:spPr>
          <a:xfrm>
            <a:off x="705885" y="1028600"/>
            <a:ext cx="387899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がんになりやすいのは男性？女性？</a:t>
            </a:r>
          </a:p>
        </p:txBody>
      </p:sp>
      <p:pic>
        <p:nvPicPr>
          <p:cNvPr id="1432" name="グラフィックス 5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775" y="632086"/>
            <a:ext cx="8382400" cy="1237163"/>
          </a:xfrm>
          <a:prstGeom prst="rect">
            <a:avLst/>
          </a:prstGeom>
        </p:spPr>
      </p:pic>
      <p:sp>
        <p:nvSpPr>
          <p:cNvPr id="1433" name="タイトル 1"/>
          <p:cNvSpPr txBox="1"/>
          <p:nvPr/>
        </p:nvSpPr>
        <p:spPr>
          <a:xfrm>
            <a:off x="4952999" y="1028600"/>
            <a:ext cx="366983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どうしてがんができるのだろう？</a:t>
            </a:r>
          </a:p>
        </p:txBody>
      </p:sp>
      <p:pic>
        <p:nvPicPr>
          <p:cNvPr id="1434" name="グラフィックス 5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976" y="2428561"/>
            <a:ext cx="1282667" cy="303412"/>
          </a:xfrm>
          <a:prstGeom prst="rect">
            <a:avLst/>
          </a:prstGeom>
        </p:spPr>
      </p:pic>
      <p:sp>
        <p:nvSpPr>
          <p:cNvPr id="1435" name="タイトル 1"/>
          <p:cNvSpPr txBox="1"/>
          <p:nvPr/>
        </p:nvSpPr>
        <p:spPr>
          <a:xfrm>
            <a:off x="1984139" y="2471256"/>
            <a:ext cx="3878992"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がんは何歳ぐらいから増えるのかな？</a:t>
            </a:r>
          </a:p>
        </p:txBody>
      </p:sp>
      <p:pic>
        <p:nvPicPr>
          <p:cNvPr id="1436" name="グラフィックス 6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976" y="2279136"/>
            <a:ext cx="8320000" cy="8171"/>
          </a:xfrm>
          <a:prstGeom prst="rect">
            <a:avLst/>
          </a:prstGeom>
        </p:spPr>
      </p:pic>
      <p:sp>
        <p:nvSpPr>
          <p:cNvPr id="1437"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12</a:t>
            </a:r>
          </a:p>
        </p:txBody>
      </p:sp>
      <p:pic>
        <p:nvPicPr>
          <p:cNvPr id="1438" name="グラフィックス 7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8809" y="4859637"/>
            <a:ext cx="3517540" cy="1353021"/>
          </a:xfrm>
          <a:prstGeom prst="rect">
            <a:avLst/>
          </a:prstGeom>
        </p:spPr>
      </p:pic>
      <p:grpSp>
        <p:nvGrpSpPr>
          <p:cNvPr id="1439" name="グループ化 83"/>
          <p:cNvGrpSpPr/>
          <p:nvPr/>
        </p:nvGrpSpPr>
        <p:grpSpPr>
          <a:xfrm>
            <a:off x="5173246" y="2517933"/>
            <a:ext cx="2791835" cy="493106"/>
            <a:chOff x="3608399" y="3801566"/>
            <a:chExt cx="1932809" cy="618338"/>
          </a:xfrm>
        </p:grpSpPr>
        <p:pic>
          <p:nvPicPr>
            <p:cNvPr id="1440" name="グラフィックス 8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07978" y="3988839"/>
              <a:ext cx="1333651" cy="291963"/>
            </a:xfrm>
            <a:prstGeom prst="rect">
              <a:avLst/>
            </a:prstGeom>
          </p:spPr>
        </p:pic>
        <p:sp>
          <p:nvSpPr>
            <p:cNvPr id="1441" name="タイトル 1"/>
            <p:cNvSpPr txBox="1"/>
            <p:nvPr/>
          </p:nvSpPr>
          <p:spPr>
            <a:xfrm>
              <a:off x="3608399" y="3801566"/>
              <a:ext cx="1932809" cy="6183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spc="3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がんができるしくみって？</a:t>
              </a:r>
              <a:endParaRPr sz="1200"/>
            </a:p>
          </p:txBody>
        </p:sp>
      </p:grpSp>
      <p:sp>
        <p:nvSpPr>
          <p:cNvPr id="1442" name="タイトル 1"/>
          <p:cNvSpPr txBox="1"/>
          <p:nvPr/>
        </p:nvSpPr>
        <p:spPr>
          <a:xfrm>
            <a:off x="5729925" y="3408307"/>
            <a:ext cx="2677718" cy="8095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わたしたちの</a:t>
            </a:r>
            <a:endParaRPr lang="en-US" altLang="ja-JP" sz="1200" b="1" spc="70" dirty="0">
              <a:latin typeface="ＭＳ Ｐ明朝" panose="02020600040205080304" pitchFamily="18" charset="-128"/>
              <a:ea typeface="ＭＳ Ｐ明朝" panose="02020600040205080304" pitchFamily="18" charset="-128"/>
            </a:endParaRPr>
          </a:p>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体の細胞は</a:t>
            </a:r>
            <a:endParaRPr lang="en-US" altLang="ja-JP" sz="1200" b="1" spc="70" dirty="0">
              <a:latin typeface="ＭＳ Ｐ明朝" panose="02020600040205080304" pitchFamily="18" charset="-128"/>
              <a:ea typeface="ＭＳ Ｐ明朝" panose="02020600040205080304" pitchFamily="18" charset="-128"/>
            </a:endParaRPr>
          </a:p>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毎日分裂し</a:t>
            </a:r>
            <a:endParaRPr lang="en-US" altLang="ja-JP" sz="1200" b="1" spc="70" dirty="0">
              <a:latin typeface="ＭＳ Ｐ明朝" panose="02020600040205080304" pitchFamily="18" charset="-128"/>
              <a:ea typeface="ＭＳ Ｐ明朝" panose="02020600040205080304" pitchFamily="18" charset="-128"/>
            </a:endParaRPr>
          </a:p>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新しくなっている</a:t>
            </a:r>
            <a:endParaRPr sz="1200"/>
          </a:p>
        </p:txBody>
      </p:sp>
      <p:pic>
        <p:nvPicPr>
          <p:cNvPr id="1443" name="グラフィックス 9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68784" y="2933393"/>
            <a:ext cx="2277898" cy="1760514"/>
          </a:xfrm>
          <a:prstGeom prst="rect">
            <a:avLst/>
          </a:prstGeom>
        </p:spPr>
      </p:pic>
      <p:sp>
        <p:nvSpPr>
          <p:cNvPr id="1444" name="図形 950"/>
          <p:cNvSpPr/>
          <p:nvPr/>
        </p:nvSpPr>
        <p:spPr>
          <a:xfrm>
            <a:off x="1495880" y="3011039"/>
            <a:ext cx="2299003" cy="970262"/>
          </a:xfrm>
          <a:prstGeom prst="wedgeRoundRectCallout">
            <a:avLst>
              <a:gd name="adj1" fmla="val 46475"/>
              <a:gd name="adj2" fmla="val 67433"/>
              <a:gd name="adj3" fmla="val 16667"/>
            </a:avLst>
          </a:prstGeom>
          <a:solidFill>
            <a:srgbClr val="86B3E0"/>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300" b="1">
                <a:latin typeface="AR P教科書体M"/>
                <a:ea typeface="AR P教科書体M"/>
              </a:rPr>
              <a:t>男性はがんの危険性を高める</a:t>
            </a:r>
            <a:endParaRPr lang="ja-JP" altLang="en-US" sz="1300" b="1">
              <a:latin typeface="AR P教科書体M"/>
              <a:ea typeface="AR P教科書体M"/>
            </a:endParaRPr>
          </a:p>
          <a:p>
            <a:pPr algn="ctr">
              <a:defRPr lang="ja-JP" altLang="en-US"/>
            </a:pPr>
            <a:r>
              <a:rPr lang="ja-JP" altLang="en-US" sz="1300" b="1">
                <a:latin typeface="AR P教科書体M"/>
                <a:ea typeface="AR P教科書体M"/>
              </a:rPr>
              <a:t>生活習慣をもつ人が</a:t>
            </a:r>
            <a:r>
              <a:rPr lang="ja-JP" altLang="en-US" sz="1300" b="1">
                <a:latin typeface="AR P教科書体M"/>
                <a:ea typeface="AR P教科書体M"/>
              </a:rPr>
              <a:t>多いから</a:t>
            </a:r>
            <a:endParaRPr lang="ja-JP" altLang="en-US" sz="1300" b="1">
              <a:latin typeface="AR P教科書体M"/>
              <a:ea typeface="AR P教科書体M"/>
            </a:endParaRPr>
          </a:p>
          <a:p>
            <a:pPr algn="ctr">
              <a:defRPr lang="ja-JP" altLang="en-US"/>
            </a:pPr>
            <a:r>
              <a:rPr lang="ja-JP" altLang="en-US" sz="1200">
                <a:latin typeface="AR P教科書体M"/>
                <a:ea typeface="AR P教科書体M"/>
              </a:rPr>
              <a:t>（</a:t>
            </a:r>
            <a:r>
              <a:rPr lang="ja-JP" altLang="en-US" sz="1200">
                <a:latin typeface="AR P教科書体M"/>
                <a:ea typeface="AR P教科書体M"/>
              </a:rPr>
              <a:t>肺がん</a:t>
            </a:r>
            <a:r>
              <a:rPr lang="ja-JP" altLang="en-US" sz="1200">
                <a:latin typeface="AR P教科書体M"/>
                <a:ea typeface="AR P教科書体M"/>
              </a:rPr>
              <a:t>、</a:t>
            </a:r>
            <a:r>
              <a:rPr lang="ja-JP" altLang="en-US" sz="1200">
                <a:latin typeface="AR P教科書体M"/>
                <a:ea typeface="AR P教科書体M"/>
              </a:rPr>
              <a:t>胃がんなどが多い）</a:t>
            </a:r>
            <a:endParaRPr lang="ja-JP" altLang="en-US" sz="1200">
              <a:latin typeface="AR P教科書体M"/>
              <a:ea typeface="AR P教科書体M"/>
            </a:endParaRPr>
          </a:p>
        </p:txBody>
      </p:sp>
      <p:sp>
        <p:nvSpPr>
          <p:cNvPr id="1445" name="図形 951"/>
          <p:cNvSpPr/>
          <p:nvPr/>
        </p:nvSpPr>
        <p:spPr>
          <a:xfrm>
            <a:off x="1666875" y="4397375"/>
            <a:ext cx="1508125" cy="865187"/>
          </a:xfrm>
          <a:prstGeom prst="wedgeRoundRectCallout">
            <a:avLst>
              <a:gd name="adj1" fmla="val -3654"/>
              <a:gd name="adj2" fmla="val 68338"/>
              <a:gd name="adj3" fmla="val 16667"/>
            </a:avLst>
          </a:prstGeom>
          <a:solidFill>
            <a:schemeClr val="bg1"/>
          </a:solidFill>
          <a:ln w="19050" cap="flat" cmpd="sng" algn="ctr">
            <a:solidFill>
              <a:srgbClr val="D2E3F4"/>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200">
                <a:solidFill>
                  <a:schemeClr val="tx1"/>
                </a:solidFill>
                <a:latin typeface="AR P教科書体M"/>
                <a:ea typeface="AR P教科書体M"/>
              </a:rPr>
              <a:t>20代～50代までは女性が多い</a:t>
            </a:r>
            <a:endParaRPr lang="ja-JP" altLang="en-US" sz="1200">
              <a:solidFill>
                <a:schemeClr val="tx1"/>
              </a:solidFill>
              <a:latin typeface="AR P教科書体M"/>
              <a:ea typeface="AR P教科書体M"/>
            </a:endParaRPr>
          </a:p>
          <a:p>
            <a:pPr algn="ctr">
              <a:defRPr lang="ja-JP" altLang="en-US"/>
            </a:pPr>
            <a:r>
              <a:rPr lang="ja-JP" altLang="en-US" sz="1000">
                <a:solidFill>
                  <a:schemeClr val="tx1"/>
                </a:solidFill>
                <a:latin typeface="AR P教科書体M"/>
                <a:ea typeface="AR P教科書体M"/>
              </a:rPr>
              <a:t>（乳がんや子宮頸がんがこの世代に多いため）</a:t>
            </a:r>
            <a:endParaRPr lang="ja-JP" altLang="en-US" sz="1200">
              <a:solidFill>
                <a:schemeClr val="tx1"/>
              </a:solidFill>
              <a:latin typeface="AR P教科書体M"/>
              <a:ea typeface="AR P教科書体M"/>
            </a:endParaRPr>
          </a:p>
        </p:txBody>
      </p:sp>
      <p:sp>
        <p:nvSpPr>
          <p:cNvPr id="1446" name="楕円 958"/>
          <p:cNvSpPr/>
          <p:nvPr/>
        </p:nvSpPr>
        <p:spPr>
          <a:xfrm rot="20880000">
            <a:off x="1327135" y="4258930"/>
            <a:ext cx="759052" cy="276891"/>
          </a:xfrm>
          <a:prstGeom prst="ellipse">
            <a:avLst/>
          </a:prstGeom>
          <a:solidFill>
            <a:srgbClr val="F39800"/>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47" name="テキスト 959"/>
          <p:cNvSpPr txBox="1"/>
          <p:nvPr/>
        </p:nvSpPr>
        <p:spPr>
          <a:xfrm rot="20880000">
            <a:off x="1324740" y="4240577"/>
            <a:ext cx="941722" cy="276106"/>
          </a:xfrm>
          <a:prstGeom prst="rect">
            <a:avLst/>
          </a:prstGeom>
        </p:spPr>
        <p:txBody>
          <a:bodyPr wrap="square">
            <a:spAutoFit/>
          </a:bodyPr>
          <a:p>
            <a:pPr>
              <a:defRPr lang="ja-JP" altLang="en-US"/>
            </a:pPr>
            <a:r>
              <a:rPr lang="ja-JP" altLang="en-US" sz="1200" b="1">
                <a:solidFill>
                  <a:schemeClr val="bg1"/>
                </a:solidFill>
                <a:latin typeface="AR P教科書体M"/>
                <a:ea typeface="AR P教科書体M"/>
              </a:rPr>
              <a:t>ちなみに</a:t>
            </a:r>
            <a:endParaRPr lang="ja-JP" altLang="en-US" sz="1100" b="1">
              <a:solidFill>
                <a:schemeClr val="bg1"/>
              </a:solidFill>
              <a:latin typeface="AR P教科書体M"/>
              <a:ea typeface="AR P教科書体M"/>
            </a:endParaRPr>
          </a:p>
        </p:txBody>
      </p:sp>
      <p:sp>
        <p:nvSpPr>
          <p:cNvPr id="1448" name="テキスト 961"/>
          <p:cNvSpPr txBox="1"/>
          <p:nvPr/>
        </p:nvSpPr>
        <p:spPr>
          <a:xfrm>
            <a:off x="3032130" y="6143633"/>
            <a:ext cx="2407326" cy="337661"/>
          </a:xfrm>
          <a:prstGeom prst="rect">
            <a:avLst/>
          </a:prstGeom>
        </p:spPr>
        <p:txBody>
          <a:bodyPr wrap="square">
            <a:spAutoFit/>
          </a:bodyPr>
          <a:p>
            <a:pPr>
              <a:defRPr lang="ja-JP" altLang="en-US"/>
            </a:pPr>
            <a:r>
              <a:rPr lang="ja-JP" altLang="en-US" sz="800">
                <a:solidFill>
                  <a:schemeClr val="tx1"/>
                </a:solidFill>
              </a:rPr>
              <a:t>出典：国立がん研究センターがん情報サービス</a:t>
            </a:r>
            <a:endParaRPr lang="ja-JP" altLang="en-US">
              <a:solidFill>
                <a:schemeClr val="tx1"/>
              </a:solidFill>
            </a:endParaRPr>
          </a:p>
          <a:p>
            <a:pPr>
              <a:defRPr lang="ja-JP" altLang="en-US"/>
            </a:pPr>
            <a:r>
              <a:rPr lang="ja-JP" altLang="en-US" sz="800">
                <a:solidFill>
                  <a:schemeClr val="tx1"/>
                </a:solidFill>
              </a:rPr>
              <a:t>　</a:t>
            </a:r>
            <a:r>
              <a:rPr lang="ja-JP" altLang="en-US" sz="800">
                <a:solidFill>
                  <a:schemeClr val="tx1"/>
                </a:solidFill>
              </a:rPr>
              <a:t>　</a:t>
            </a:r>
            <a:r>
              <a:rPr lang="ja-JP" altLang="en-US" sz="800">
                <a:solidFill>
                  <a:schemeClr val="tx1"/>
                </a:solidFill>
              </a:rPr>
              <a:t>　年齢階級別罹患率（2020年）</a:t>
            </a:r>
            <a:endParaRPr lang="ja-JP" altLang="en-US" sz="800">
              <a:solidFill>
                <a:schemeClr val="tx1"/>
              </a:solidFill>
            </a:endParaRPr>
          </a:p>
        </p:txBody>
      </p:sp>
      <p:sp>
        <p:nvSpPr>
          <p:cNvPr id="1449" name="テキスト 962"/>
          <p:cNvSpPr txBox="1"/>
          <p:nvPr/>
        </p:nvSpPr>
        <p:spPr>
          <a:xfrm>
            <a:off x="5628374" y="6273941"/>
            <a:ext cx="984817" cy="214551"/>
          </a:xfrm>
          <a:prstGeom prst="rect">
            <a:avLst/>
          </a:prstGeom>
        </p:spPr>
        <p:txBody>
          <a:bodyPr wrap="square">
            <a:spAutoFit/>
          </a:bodyPr>
          <a:lstStyle>
            <a:defPPr>
              <a:defRPr lang="en-US"/>
            </a:defPPr>
            <a:lvl1pPr marL="0" algn="l" defTabSz="457200" rtl="0" eaLnBrk="1" latinLnBrk="0" hangingPunct="1">
              <a:defRPr sz="1800" kern="1200">
                <a:solidFill>
                  <a:sysClr val="windowText" lastClr="000000"/>
                </a:solidFill>
                <a:latin typeface="Aptos"/>
                <a:ea typeface="游ゴシック"/>
                <a:cs typeface="+mn-cs"/>
              </a:defRPr>
            </a:lvl1pPr>
            <a:lvl2pPr marL="457200" algn="l" defTabSz="457200" rtl="0" eaLnBrk="1" latinLnBrk="0" hangingPunct="1">
              <a:defRPr sz="1800" kern="1200">
                <a:solidFill>
                  <a:sysClr val="windowText" lastClr="000000"/>
                </a:solidFill>
                <a:latin typeface="Aptos"/>
                <a:ea typeface="游ゴシック"/>
                <a:cs typeface="+mn-cs"/>
              </a:defRPr>
            </a:lvl2pPr>
            <a:lvl3pPr marL="914400" algn="l" defTabSz="457200" rtl="0" eaLnBrk="1" latinLnBrk="0" hangingPunct="1">
              <a:defRPr sz="1800" kern="1200">
                <a:solidFill>
                  <a:sysClr val="windowText" lastClr="000000"/>
                </a:solidFill>
                <a:latin typeface="Aptos"/>
                <a:ea typeface="游ゴシック"/>
                <a:cs typeface="+mn-cs"/>
              </a:defRPr>
            </a:lvl3pPr>
            <a:lvl4pPr marL="1371600" algn="l" defTabSz="457200" rtl="0" eaLnBrk="1" latinLnBrk="0" hangingPunct="1">
              <a:defRPr sz="1800" kern="1200">
                <a:solidFill>
                  <a:sysClr val="windowText" lastClr="000000"/>
                </a:solidFill>
                <a:latin typeface="Aptos"/>
                <a:ea typeface="游ゴシック"/>
                <a:cs typeface="+mn-cs"/>
              </a:defRPr>
            </a:lvl4pPr>
            <a:lvl5pPr marL="1828800" algn="l" defTabSz="457200" rtl="0" eaLnBrk="1" latinLnBrk="0" hangingPunct="1">
              <a:defRPr sz="1800" kern="1200">
                <a:solidFill>
                  <a:sysClr val="windowText" lastClr="000000"/>
                </a:solidFill>
                <a:latin typeface="Aptos"/>
                <a:ea typeface="游ゴシック"/>
                <a:cs typeface="+mn-cs"/>
              </a:defRPr>
            </a:lvl5pPr>
            <a:lvl6pPr marL="2286000" algn="l" defTabSz="457200" rtl="0" eaLnBrk="1" latinLnBrk="0" hangingPunct="1">
              <a:defRPr sz="1800" kern="1200">
                <a:solidFill>
                  <a:sysClr val="windowText" lastClr="000000"/>
                </a:solidFill>
                <a:latin typeface="Aptos"/>
                <a:ea typeface="游ゴシック"/>
                <a:cs typeface="+mn-cs"/>
              </a:defRPr>
            </a:lvl6pPr>
            <a:lvl7pPr marL="2743200" algn="l" defTabSz="457200" rtl="0" eaLnBrk="1" latinLnBrk="0" hangingPunct="1">
              <a:defRPr sz="1800" kern="1200">
                <a:solidFill>
                  <a:sysClr val="windowText" lastClr="000000"/>
                </a:solidFill>
                <a:latin typeface="Aptos"/>
                <a:ea typeface="游ゴシック"/>
                <a:cs typeface="+mn-cs"/>
              </a:defRPr>
            </a:lvl7pPr>
            <a:lvl8pPr marL="3200400" algn="l" defTabSz="457200" rtl="0" eaLnBrk="1" latinLnBrk="0" hangingPunct="1">
              <a:defRPr sz="1800" kern="1200">
                <a:solidFill>
                  <a:sysClr val="windowText" lastClr="000000"/>
                </a:solidFill>
                <a:latin typeface="Aptos"/>
                <a:ea typeface="游ゴシック"/>
                <a:cs typeface="+mn-cs"/>
              </a:defRPr>
            </a:lvl8pPr>
            <a:lvl9pPr marL="3657600" algn="l" defTabSz="457200" rtl="0" eaLnBrk="1" latinLnBrk="0" hangingPunct="1">
              <a:defRPr sz="1800" kern="1200">
                <a:solidFill>
                  <a:sysClr val="windowText" lastClr="000000"/>
                </a:solidFill>
                <a:latin typeface="Aptos"/>
                <a:ea typeface="游ゴシック"/>
                <a:cs typeface="+mn-cs"/>
              </a:defRPr>
            </a:lvl9pPr>
          </a:lstStyle>
          <a:p>
            <a:pPr>
              <a:defRPr lang="ja-JP" altLang="en-US"/>
            </a:pPr>
            <a:r>
              <a:rPr lang="ja-JP" altLang="en-US" sz="800">
                <a:solidFill>
                  <a:schemeClr val="tx1"/>
                </a:solidFill>
              </a:rPr>
              <a:t>出典：細胞の数</a:t>
            </a:r>
            <a:endParaRPr lang="ja-JP" altLang="en-US" sz="800">
              <a:solidFill>
                <a:schemeClr val="tx1"/>
              </a:solidFill>
            </a:endParaRPr>
          </a:p>
        </p:txBody>
      </p:sp>
      <p:sp>
        <p:nvSpPr>
          <p:cNvPr id="1450" name="テキスト 970"/>
          <p:cNvSpPr txBox="1"/>
          <p:nvPr/>
        </p:nvSpPr>
        <p:spPr>
          <a:xfrm>
            <a:off x="2476800" y="4769508"/>
            <a:ext cx="538526" cy="183773"/>
          </a:xfrm>
          <a:prstGeom prst="rect">
            <a:avLst/>
          </a:prstGeom>
        </p:spPr>
        <p:txBody>
          <a:bodyPr wrap="square">
            <a:spAutoFit/>
          </a:bodyPr>
          <a:p>
            <a:pPr>
              <a:defRPr lang="ja-JP" altLang="en-US"/>
            </a:pPr>
            <a:r>
              <a:rPr lang="ja-JP" altLang="en-US" sz="600"/>
              <a:t>けい</a:t>
            </a:r>
            <a:endParaRPr lang="ja-JP" altLang="en-US" sz="600"/>
          </a:p>
        </p:txBody>
      </p:sp>
    </p:spTree>
    <p:extLst>
      <p:ext uri="{BB962C8B-B14F-4D97-AF65-F5344CB8AC3E}">
        <p14:creationId xmlns:p14="http://schemas.microsoft.com/office/powerpoint/2010/main" val="315899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52" name="グラフィックス 9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43350" y="1824157"/>
            <a:ext cx="4552223" cy="1937031"/>
          </a:xfrm>
          <a:prstGeom prst="rect">
            <a:avLst/>
          </a:prstGeom>
        </p:spPr>
      </p:pic>
      <p:sp>
        <p:nvSpPr>
          <p:cNvPr id="1453" name="タイトル 1"/>
          <p:cNvSpPr txBox="1"/>
          <p:nvPr/>
        </p:nvSpPr>
        <p:spPr>
          <a:xfrm>
            <a:off x="7069178" y="3759765"/>
            <a:ext cx="2120986"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出典：高知県のがん登録（</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2020</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p>
        </p:txBody>
      </p:sp>
      <p:sp>
        <p:nvSpPr>
          <p:cNvPr id="1454" name="タイトル 1"/>
          <p:cNvSpPr txBox="1"/>
          <p:nvPr/>
        </p:nvSpPr>
        <p:spPr>
          <a:xfrm>
            <a:off x="5028878" y="1276003"/>
            <a:ext cx="654007"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男性</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55" name="タイトル 1"/>
          <p:cNvSpPr txBox="1"/>
          <p:nvPr/>
        </p:nvSpPr>
        <p:spPr>
          <a:xfrm>
            <a:off x="7032457" y="1276003"/>
            <a:ext cx="654007"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女性</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56" name="タイトル 1"/>
          <p:cNvSpPr txBox="1"/>
          <p:nvPr/>
        </p:nvSpPr>
        <p:spPr>
          <a:xfrm>
            <a:off x="6661675" y="1433703"/>
            <a:ext cx="1395570" cy="2853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6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第１位</a:t>
            </a:r>
            <a:endParaRPr lang="en-US" altLang="ja-JP" sz="6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乳がん</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57" name="グラフィックス 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525" y="195388"/>
            <a:ext cx="1560000" cy="199385"/>
          </a:xfrm>
          <a:prstGeom prst="rect">
            <a:avLst/>
          </a:prstGeom>
        </p:spPr>
      </p:pic>
      <p:sp>
        <p:nvSpPr>
          <p:cNvPr id="1458" name="タイトル 1"/>
          <p:cNvSpPr txBox="1"/>
          <p:nvPr/>
        </p:nvSpPr>
        <p:spPr>
          <a:xfrm>
            <a:off x="2344939" y="171236"/>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がんはどんな部位にできるのかな？</a:t>
            </a:r>
          </a:p>
        </p:txBody>
      </p:sp>
      <p:sp>
        <p:nvSpPr>
          <p:cNvPr id="1459" name="タイトル 1"/>
          <p:cNvSpPr txBox="1"/>
          <p:nvPr/>
        </p:nvSpPr>
        <p:spPr>
          <a:xfrm>
            <a:off x="1078418" y="488381"/>
            <a:ext cx="357967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どんながんを知っていますか？</a:t>
            </a:r>
          </a:p>
        </p:txBody>
      </p:sp>
      <p:sp>
        <p:nvSpPr>
          <p:cNvPr id="1460" name="タイトル 1"/>
          <p:cNvSpPr txBox="1"/>
          <p:nvPr/>
        </p:nvSpPr>
        <p:spPr>
          <a:xfrm>
            <a:off x="5221750" y="488381"/>
            <a:ext cx="357967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高知県で多いがんって何だろう？</a:t>
            </a:r>
          </a:p>
        </p:txBody>
      </p:sp>
      <p:sp>
        <p:nvSpPr>
          <p:cNvPr id="1461" name="タイトル 1"/>
          <p:cNvSpPr txBox="1"/>
          <p:nvPr/>
        </p:nvSpPr>
        <p:spPr>
          <a:xfrm>
            <a:off x="2043019" y="1393968"/>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がんができる部位について知ろう。</a:t>
            </a:r>
          </a:p>
        </p:txBody>
      </p:sp>
      <p:pic>
        <p:nvPicPr>
          <p:cNvPr id="1462" name="グラフィックス 4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171" y="1931083"/>
            <a:ext cx="3391396" cy="1929802"/>
          </a:xfrm>
          <a:prstGeom prst="rect">
            <a:avLst/>
          </a:prstGeom>
        </p:spPr>
      </p:pic>
      <p:sp>
        <p:nvSpPr>
          <p:cNvPr id="1463" name="タイトル 1"/>
          <p:cNvSpPr txBox="1"/>
          <p:nvPr/>
        </p:nvSpPr>
        <p:spPr>
          <a:xfrm>
            <a:off x="916435" y="1660812"/>
            <a:ext cx="3752077"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できる可能性のある主ながん</a:t>
            </a:r>
          </a:p>
        </p:txBody>
      </p:sp>
      <p:sp>
        <p:nvSpPr>
          <p:cNvPr id="1464" name="タイトル 1"/>
          <p:cNvSpPr txBox="1"/>
          <p:nvPr/>
        </p:nvSpPr>
        <p:spPr>
          <a:xfrm>
            <a:off x="916435" y="4475157"/>
            <a:ext cx="3194935"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がんの進行と</a:t>
            </a:r>
            <a:endParaRPr sz="1100"/>
          </a:p>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自覚症状が出るまで</a:t>
            </a:r>
            <a:endParaRPr sz="1100"/>
          </a:p>
        </p:txBody>
      </p:sp>
      <p:pic>
        <p:nvPicPr>
          <p:cNvPr id="1465" name="グラフィックス 4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17664" y="4037741"/>
            <a:ext cx="3162962" cy="874831"/>
          </a:xfrm>
          <a:prstGeom prst="rect">
            <a:avLst/>
          </a:prstGeom>
        </p:spPr>
      </p:pic>
      <p:pic>
        <p:nvPicPr>
          <p:cNvPr id="1466" name="グラフィックス 6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525" y="1392625"/>
            <a:ext cx="1213333" cy="199385"/>
          </a:xfrm>
          <a:prstGeom prst="rect">
            <a:avLst/>
          </a:prstGeom>
        </p:spPr>
      </p:pic>
      <p:sp>
        <p:nvSpPr>
          <p:cNvPr id="1467" name="テキスト ボックス 82"/>
          <p:cNvSpPr txBox="1"/>
          <p:nvPr/>
        </p:nvSpPr>
        <p:spPr>
          <a:xfrm>
            <a:off x="4912985" y="2294321"/>
            <a:ext cx="931797" cy="337661"/>
          </a:xfrm>
          <a:prstGeom prst="rect">
            <a:avLst/>
          </a:prstGeom>
          <a:noFill/>
        </p:spPr>
        <p:txBody>
          <a:bodyPr wrap="square">
            <a:spAutoFit/>
          </a:bodyPr>
          <a:lstStyle/>
          <a:p>
            <a:r>
              <a:rPr lang="ja-JP" altLang="en-US" sz="8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第</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位</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大腸がん</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68" name="テキスト ボックス 83"/>
          <p:cNvSpPr txBox="1"/>
          <p:nvPr/>
        </p:nvSpPr>
        <p:spPr>
          <a:xfrm>
            <a:off x="5475740" y="2294321"/>
            <a:ext cx="988378" cy="337661"/>
          </a:xfrm>
          <a:prstGeom prst="rect">
            <a:avLst/>
          </a:prstGeom>
          <a:noFill/>
        </p:spPr>
        <p:txBody>
          <a:bodyPr wrap="square">
            <a:spAutoFit/>
          </a:bodyPr>
          <a:lstStyle/>
          <a:p>
            <a:r>
              <a:rPr lang="ja-JP" altLang="en-US" sz="8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前立腺がん</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69" name="テキスト ボックス 84"/>
          <p:cNvSpPr txBox="1"/>
          <p:nvPr/>
        </p:nvSpPr>
        <p:spPr>
          <a:xfrm>
            <a:off x="6150402" y="2294321"/>
            <a:ext cx="931797" cy="337661"/>
          </a:xfrm>
          <a:prstGeom prst="rect">
            <a:avLst/>
          </a:prstGeom>
          <a:noFill/>
        </p:spPr>
        <p:txBody>
          <a:bodyPr wrap="square">
            <a:spAutoFit/>
          </a:bodyPr>
          <a:lstStyle/>
          <a:p>
            <a:r>
              <a:rPr lang="ja-JP" altLang="en-US" sz="8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胃がん</a:t>
            </a:r>
            <a:endParaRPr sz="800"/>
          </a:p>
        </p:txBody>
      </p:sp>
      <p:sp>
        <p:nvSpPr>
          <p:cNvPr id="1470" name="正方形/長方形 86"/>
          <p:cNvSpPr/>
          <p:nvPr/>
        </p:nvSpPr>
        <p:spPr>
          <a:xfrm>
            <a:off x="4852504" y="2159850"/>
            <a:ext cx="497435" cy="134471"/>
          </a:xfrm>
          <a:prstGeom prst="rect">
            <a:avLst/>
          </a:prstGeom>
          <a:solidFill>
            <a:srgbClr val="0086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 b="1" dirty="0"/>
              <a:t>男性</a:t>
            </a:r>
          </a:p>
        </p:txBody>
      </p:sp>
      <p:sp>
        <p:nvSpPr>
          <p:cNvPr id="1471" name="正方形/長方形 87"/>
          <p:cNvSpPr/>
          <p:nvPr/>
        </p:nvSpPr>
        <p:spPr>
          <a:xfrm>
            <a:off x="7100730" y="2155733"/>
            <a:ext cx="497435" cy="138588"/>
          </a:xfrm>
          <a:prstGeom prst="rect">
            <a:avLst/>
          </a:prstGeom>
          <a:solidFill>
            <a:srgbClr val="EC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 b="1" dirty="0"/>
              <a:t>女性</a:t>
            </a:r>
          </a:p>
        </p:txBody>
      </p:sp>
      <p:sp>
        <p:nvSpPr>
          <p:cNvPr id="1472" name="タイトル 1"/>
          <p:cNvSpPr txBox="1"/>
          <p:nvPr/>
        </p:nvSpPr>
        <p:spPr>
          <a:xfrm>
            <a:off x="4718467" y="1377123"/>
            <a:ext cx="6441149" cy="25302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50" b="1" spc="70" dirty="0">
                <a:solidFill>
                  <a:srgbClr val="5D879B"/>
                </a:solidFill>
                <a:latin typeface="ＭＳ Ｐ明朝" panose="02020600040205080304" pitchFamily="18" charset="-128"/>
                <a:ea typeface="ＭＳ Ｐ明朝" panose="02020600040205080304" pitchFamily="18" charset="-128"/>
              </a:rPr>
              <a:t>高知県に多く見られるがん</a:t>
            </a:r>
          </a:p>
        </p:txBody>
      </p:sp>
      <p:sp>
        <p:nvSpPr>
          <p:cNvPr id="1473" name="タイトル 1"/>
          <p:cNvSpPr txBox="1"/>
          <p:nvPr/>
        </p:nvSpPr>
        <p:spPr>
          <a:xfrm>
            <a:off x="4617383" y="1592010"/>
            <a:ext cx="6441149"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900" b="1" spc="70" dirty="0">
                <a:solidFill>
                  <a:srgbClr val="92D050"/>
                </a:solidFill>
                <a:latin typeface="ＭＳ Ｐ明朝" panose="02020600040205080304" pitchFamily="18" charset="-128"/>
                <a:ea typeface="ＭＳ Ｐ明朝" panose="02020600040205080304" pitchFamily="18" charset="-128"/>
              </a:rPr>
              <a:t>日本では、</a:t>
            </a:r>
            <a:r>
              <a:rPr lang="en-US" altLang="ja-JP" sz="900" b="1" spc="70" dirty="0">
                <a:solidFill>
                  <a:srgbClr val="92D050"/>
                </a:solidFill>
                <a:latin typeface="ＭＳ Ｐ明朝" panose="02020600040205080304" pitchFamily="18" charset="-128"/>
                <a:ea typeface="ＭＳ Ｐ明朝" panose="02020600040205080304" pitchFamily="18" charset="-128"/>
              </a:rPr>
              <a:t>2</a:t>
            </a:r>
            <a:r>
              <a:rPr lang="ja-JP" altLang="en-US" sz="900" b="1" spc="70" dirty="0">
                <a:solidFill>
                  <a:srgbClr val="92D050"/>
                </a:solidFill>
                <a:latin typeface="ＭＳ Ｐ明朝" panose="02020600040205080304" pitchFamily="18" charset="-128"/>
                <a:ea typeface="ＭＳ Ｐ明朝" panose="02020600040205080304" pitchFamily="18" charset="-128"/>
              </a:rPr>
              <a:t>人に</a:t>
            </a:r>
            <a:r>
              <a:rPr lang="en-US" altLang="ja-JP" sz="900" b="1" spc="70" dirty="0">
                <a:solidFill>
                  <a:srgbClr val="92D050"/>
                </a:solidFill>
                <a:latin typeface="ＭＳ Ｐ明朝" panose="02020600040205080304" pitchFamily="18" charset="-128"/>
                <a:ea typeface="ＭＳ Ｐ明朝" panose="02020600040205080304" pitchFamily="18" charset="-128"/>
              </a:rPr>
              <a:t>1</a:t>
            </a:r>
            <a:r>
              <a:rPr lang="ja-JP" altLang="en-US" sz="900" b="1" spc="70" dirty="0">
                <a:solidFill>
                  <a:srgbClr val="92D050"/>
                </a:solidFill>
                <a:latin typeface="ＭＳ Ｐ明朝" panose="02020600040205080304" pitchFamily="18" charset="-128"/>
                <a:ea typeface="ＭＳ Ｐ明朝" panose="02020600040205080304" pitchFamily="18" charset="-128"/>
              </a:rPr>
              <a:t>人ががんになると言われています。</a:t>
            </a:r>
          </a:p>
        </p:txBody>
      </p:sp>
      <p:sp>
        <p:nvSpPr>
          <p:cNvPr id="1474" name="タイトル 1"/>
          <p:cNvSpPr txBox="1"/>
          <p:nvPr/>
        </p:nvSpPr>
        <p:spPr>
          <a:xfrm>
            <a:off x="4774468" y="1821949"/>
            <a:ext cx="2140629"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chemeClr val="bg1"/>
                </a:solidFill>
                <a:latin typeface="ＭＳ Ｐ明朝" panose="02020600040205080304" pitchFamily="18" charset="-128"/>
                <a:ea typeface="ＭＳ Ｐ明朝" panose="02020600040205080304" pitchFamily="18" charset="-128"/>
              </a:rPr>
              <a:t>高知県で多いがんは</a:t>
            </a:r>
            <a:r>
              <a:rPr lang="en-US" altLang="ja-JP" sz="1100" b="1" spc="70" dirty="0">
                <a:solidFill>
                  <a:schemeClr val="bg1"/>
                </a:solidFill>
                <a:latin typeface="ＭＳ Ｐ明朝" panose="02020600040205080304" pitchFamily="18" charset="-128"/>
                <a:ea typeface="ＭＳ Ｐ明朝" panose="02020600040205080304" pitchFamily="18" charset="-128"/>
              </a:rPr>
              <a:t>…</a:t>
            </a:r>
            <a:endParaRPr lang="ja-JP" altLang="en-US" sz="1100" b="1" spc="70" dirty="0">
              <a:solidFill>
                <a:schemeClr val="bg1"/>
              </a:solidFill>
              <a:latin typeface="ＭＳ Ｐ明朝" panose="02020600040205080304" pitchFamily="18" charset="-128"/>
              <a:ea typeface="ＭＳ Ｐ明朝" panose="02020600040205080304" pitchFamily="18" charset="-128"/>
            </a:endParaRPr>
          </a:p>
        </p:txBody>
      </p:sp>
      <p:sp>
        <p:nvSpPr>
          <p:cNvPr id="1475" name="タイトル 1"/>
          <p:cNvSpPr txBox="1"/>
          <p:nvPr/>
        </p:nvSpPr>
        <p:spPr>
          <a:xfrm>
            <a:off x="6763546" y="1823038"/>
            <a:ext cx="2536254"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高知県の年齢調整罹患率</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76" name="タイトル 1"/>
          <p:cNvSpPr txBox="1"/>
          <p:nvPr/>
        </p:nvSpPr>
        <p:spPr>
          <a:xfrm>
            <a:off x="6943202" y="1971460"/>
            <a:ext cx="2372938" cy="1883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罹患</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病気にかかること</a:t>
            </a:r>
          </a:p>
        </p:txBody>
      </p:sp>
      <p:pic>
        <p:nvPicPr>
          <p:cNvPr id="1477" name="グラフィックス 10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800" y="456051"/>
            <a:ext cx="3977141" cy="747692"/>
          </a:xfrm>
          <a:prstGeom prst="rect">
            <a:avLst/>
          </a:prstGeom>
        </p:spPr>
      </p:pic>
      <p:pic>
        <p:nvPicPr>
          <p:cNvPr id="1478" name="グラフィックス 10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3022" y="456051"/>
            <a:ext cx="3977141" cy="747692"/>
          </a:xfrm>
          <a:prstGeom prst="rect">
            <a:avLst/>
          </a:prstGeom>
        </p:spPr>
      </p:pic>
      <p:pic>
        <p:nvPicPr>
          <p:cNvPr id="1479" name="グラフィックス 1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8147" y="1286252"/>
            <a:ext cx="8320000" cy="8171"/>
          </a:xfrm>
          <a:prstGeom prst="rect">
            <a:avLst/>
          </a:prstGeom>
        </p:spPr>
      </p:pic>
      <p:sp>
        <p:nvSpPr>
          <p:cNvPr id="1480"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13</a:t>
            </a:r>
            <a:endParaRPr lang="ja-JP" altLang="en-US" sz="700" dirty="0">
              <a:latin typeface="ＭＳ Ｐ明朝" panose="02020600040205080304" pitchFamily="18" charset="-128"/>
              <a:ea typeface="ＭＳ Ｐ明朝" panose="02020600040205080304" pitchFamily="18" charset="-128"/>
            </a:endParaRPr>
          </a:p>
        </p:txBody>
      </p:sp>
      <p:grpSp>
        <p:nvGrpSpPr>
          <p:cNvPr id="1481" name="グループ化 966"/>
          <p:cNvGrpSpPr/>
          <p:nvPr/>
        </p:nvGrpSpPr>
        <p:grpSpPr>
          <a:xfrm>
            <a:off x="4769304" y="2642140"/>
            <a:ext cx="1979256" cy="1106561"/>
            <a:chOff x="3312201" y="2351241"/>
            <a:chExt cx="1468375" cy="767282"/>
          </a:xfrm>
        </p:grpSpPr>
        <p:graphicFrame>
          <p:nvGraphicFramePr>
            <p:cNvPr id="1482" name="グラフ 19"/>
            <p:cNvGraphicFramePr/>
            <p:nvPr>
              <p:extLst>
                <p:ext uri="{D42A27DB-BD31-4B8C-83A1-F6EECF244321}">
                  <p14:modId xmlns:p14="http://schemas.microsoft.com/office/powerpoint/2010/main" val="1907807530"/>
                </p:ext>
              </p:extLst>
            </p:nvPr>
          </p:nvGraphicFramePr>
          <p:xfrm>
            <a:off x="3312201" y="2361581"/>
            <a:ext cx="1468375" cy="756942"/>
          </p:xfrm>
          <a:graphic>
            <a:graphicData uri="http://schemas.openxmlformats.org/drawingml/2006/chart">
              <c:chart xmlns:c="http://schemas.openxmlformats.org/drawingml/2006/chart" xmlns:r="http://schemas.openxmlformats.org/officeDocument/2006/relationships" r:id="rId15"/>
            </a:graphicData>
          </a:graphic>
        </p:graphicFrame>
        <p:sp>
          <p:nvSpPr>
            <p:cNvPr id="1483" name="タイトル 1"/>
            <p:cNvSpPr txBox="1"/>
            <p:nvPr/>
          </p:nvSpPr>
          <p:spPr>
            <a:xfrm>
              <a:off x="3418071" y="2351241"/>
              <a:ext cx="1281161" cy="11142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男性</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b="0"/>
            </a:p>
          </p:txBody>
        </p:sp>
        <p:sp>
          <p:nvSpPr>
            <p:cNvPr id="1484" name="タイトル 1"/>
            <p:cNvSpPr txBox="1"/>
            <p:nvPr/>
          </p:nvSpPr>
          <p:spPr>
            <a:xfrm>
              <a:off x="3492853" y="2703207"/>
              <a:ext cx="23842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1000" b="0"/>
            </a:p>
          </p:txBody>
        </p:sp>
        <p:sp>
          <p:nvSpPr>
            <p:cNvPr id="1485" name="タイトル 1"/>
            <p:cNvSpPr txBox="1"/>
            <p:nvPr/>
          </p:nvSpPr>
          <p:spPr>
            <a:xfrm>
              <a:off x="3727552" y="2703207"/>
              <a:ext cx="23842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前立腺</a:t>
              </a:r>
              <a:endParaRPr sz="1000" b="0"/>
            </a:p>
          </p:txBody>
        </p:sp>
        <p:sp>
          <p:nvSpPr>
            <p:cNvPr id="1486" name="タイトル 1"/>
            <p:cNvSpPr txBox="1"/>
            <p:nvPr/>
          </p:nvSpPr>
          <p:spPr>
            <a:xfrm>
              <a:off x="3964498" y="2696352"/>
              <a:ext cx="23842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1000" b="0"/>
            </a:p>
          </p:txBody>
        </p:sp>
        <p:sp>
          <p:nvSpPr>
            <p:cNvPr id="1487" name="タイトル 1"/>
            <p:cNvSpPr txBox="1"/>
            <p:nvPr/>
          </p:nvSpPr>
          <p:spPr>
            <a:xfrm>
              <a:off x="4182374" y="2700970"/>
              <a:ext cx="23842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肺</a:t>
              </a:r>
              <a:endParaRPr sz="1000" b="0"/>
            </a:p>
          </p:txBody>
        </p:sp>
        <p:sp>
          <p:nvSpPr>
            <p:cNvPr id="1488" name="タイトル 1"/>
            <p:cNvSpPr txBox="1"/>
            <p:nvPr/>
          </p:nvSpPr>
          <p:spPr>
            <a:xfrm>
              <a:off x="4423479" y="2696352"/>
              <a:ext cx="258976"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6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肝・</a:t>
              </a:r>
              <a:endParaRPr lang="en-US" altLang="ja-JP" sz="600" b="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r"/>
              <a:r>
                <a:rPr lang="ja-JP" altLang="en-US" sz="600" b="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胆</a:t>
              </a:r>
              <a:r>
                <a:rPr lang="ja-JP" altLang="en-US" sz="600" b="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管</a:t>
              </a:r>
              <a:endParaRPr lang="ja-JP" altLang="en-US" sz="6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grpSp>
      <p:grpSp>
        <p:nvGrpSpPr>
          <p:cNvPr id="1489" name="グループ化 974"/>
          <p:cNvGrpSpPr/>
          <p:nvPr/>
        </p:nvGrpSpPr>
        <p:grpSpPr>
          <a:xfrm>
            <a:off x="7022664" y="2631982"/>
            <a:ext cx="2195978" cy="1091649"/>
            <a:chOff x="4740948" y="2351241"/>
            <a:chExt cx="1468375" cy="767282"/>
          </a:xfrm>
        </p:grpSpPr>
        <p:graphicFrame>
          <p:nvGraphicFramePr>
            <p:cNvPr id="1490" name="グラフ 11"/>
            <p:cNvGraphicFramePr/>
            <p:nvPr>
              <p:extLst>
                <p:ext uri="{D42A27DB-BD31-4B8C-83A1-F6EECF244321}">
                  <p14:modId xmlns:p14="http://schemas.microsoft.com/office/powerpoint/2010/main" val="1777143840"/>
                </p:ext>
              </p:extLst>
            </p:nvPr>
          </p:nvGraphicFramePr>
          <p:xfrm>
            <a:off x="4740948" y="2361581"/>
            <a:ext cx="1468375" cy="756942"/>
          </p:xfrm>
          <a:graphic>
            <a:graphicData uri="http://schemas.openxmlformats.org/drawingml/2006/chart">
              <c:chart xmlns:c="http://schemas.openxmlformats.org/drawingml/2006/chart" xmlns:r="http://schemas.openxmlformats.org/officeDocument/2006/relationships" r:id="rId16"/>
            </a:graphicData>
          </a:graphic>
        </p:graphicFrame>
        <p:sp>
          <p:nvSpPr>
            <p:cNvPr id="1491" name="タイトル 1"/>
            <p:cNvSpPr txBox="1"/>
            <p:nvPr/>
          </p:nvSpPr>
          <p:spPr>
            <a:xfrm>
              <a:off x="4856346" y="2351241"/>
              <a:ext cx="1281161" cy="11294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女性</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b="0"/>
            </a:p>
          </p:txBody>
        </p:sp>
        <p:sp>
          <p:nvSpPr>
            <p:cNvPr id="1492" name="タイトル 1"/>
            <p:cNvSpPr txBox="1"/>
            <p:nvPr/>
          </p:nvSpPr>
          <p:spPr>
            <a:xfrm>
              <a:off x="4930633" y="2640204"/>
              <a:ext cx="214895" cy="380224"/>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乳房</a:t>
              </a:r>
              <a:endParaRPr sz="1000" b="0"/>
            </a:p>
          </p:txBody>
        </p:sp>
        <p:sp>
          <p:nvSpPr>
            <p:cNvPr id="1493" name="タイトル 1"/>
            <p:cNvSpPr txBox="1"/>
            <p:nvPr/>
          </p:nvSpPr>
          <p:spPr>
            <a:xfrm>
              <a:off x="5410458" y="2687815"/>
              <a:ext cx="21489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1000" b="0"/>
            </a:p>
          </p:txBody>
        </p:sp>
        <p:sp>
          <p:nvSpPr>
            <p:cNvPr id="1494" name="タイトル 1"/>
            <p:cNvSpPr txBox="1"/>
            <p:nvPr/>
          </p:nvSpPr>
          <p:spPr>
            <a:xfrm>
              <a:off x="5165787" y="2687815"/>
              <a:ext cx="21489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子宮</a:t>
              </a:r>
              <a:endParaRPr sz="1000" b="0"/>
            </a:p>
          </p:txBody>
        </p:sp>
        <p:sp>
          <p:nvSpPr>
            <p:cNvPr id="1495" name="タイトル 1"/>
            <p:cNvSpPr txBox="1"/>
            <p:nvPr/>
          </p:nvSpPr>
          <p:spPr>
            <a:xfrm>
              <a:off x="5637284" y="2671517"/>
              <a:ext cx="21489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肺</a:t>
              </a:r>
              <a:endParaRPr sz="1000" b="0"/>
            </a:p>
          </p:txBody>
        </p:sp>
        <p:sp>
          <p:nvSpPr>
            <p:cNvPr id="1496" name="タイトル 1"/>
            <p:cNvSpPr txBox="1"/>
            <p:nvPr/>
          </p:nvSpPr>
          <p:spPr>
            <a:xfrm>
              <a:off x="5892594" y="2687185"/>
              <a:ext cx="21489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900" b="0"/>
            </a:p>
          </p:txBody>
        </p:sp>
      </p:grpSp>
      <p:sp>
        <p:nvSpPr>
          <p:cNvPr id="1497" name="テキスト ボックス 982"/>
          <p:cNvSpPr txBox="1"/>
          <p:nvPr/>
        </p:nvSpPr>
        <p:spPr>
          <a:xfrm>
            <a:off x="7911678" y="2294321"/>
            <a:ext cx="692105" cy="337661"/>
          </a:xfrm>
          <a:prstGeom prst="rect">
            <a:avLst/>
          </a:prstGeom>
          <a:noFill/>
        </p:spPr>
        <p:txBody>
          <a:bodyPr wrap="square">
            <a:spAutoFit/>
          </a:bodyPr>
          <a:lstStyle/>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子宮がん</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98" name="テキスト ボックス 983"/>
          <p:cNvSpPr txBox="1"/>
          <p:nvPr/>
        </p:nvSpPr>
        <p:spPr>
          <a:xfrm>
            <a:off x="8554264" y="2294321"/>
            <a:ext cx="931797" cy="337661"/>
          </a:xfrm>
          <a:prstGeom prst="rect">
            <a:avLst/>
          </a:prstGeom>
          <a:noFill/>
        </p:spPr>
        <p:txBody>
          <a:bodyPr wrap="square">
            <a:spAutoFit/>
          </a:bodyPr>
          <a:lstStyle/>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がん</a:t>
            </a:r>
            <a:endParaRPr sz="800" b="1">
              <a:solidFill>
                <a:schemeClr val="tx1"/>
              </a:solidFill>
            </a:endParaRPr>
          </a:p>
        </p:txBody>
      </p:sp>
      <p:sp>
        <p:nvSpPr>
          <p:cNvPr id="1499" name="テキスト ボックス 984"/>
          <p:cNvSpPr txBox="1"/>
          <p:nvPr/>
        </p:nvSpPr>
        <p:spPr>
          <a:xfrm>
            <a:off x="7284651" y="2294321"/>
            <a:ext cx="627027" cy="337661"/>
          </a:xfrm>
          <a:prstGeom prst="rect">
            <a:avLst/>
          </a:prstGeom>
          <a:noFill/>
        </p:spPr>
        <p:txBody>
          <a:bodyPr wrap="square">
            <a:spAutoFit/>
          </a:bodyPr>
          <a:lstStyle/>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第</a:t>
            </a:r>
            <a:r>
              <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位</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乳がん</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500" name="グラフィックス 98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34" y="5132812"/>
            <a:ext cx="2696581" cy="239756"/>
          </a:xfrm>
          <a:prstGeom prst="rect">
            <a:avLst/>
          </a:prstGeom>
        </p:spPr>
      </p:pic>
      <p:sp>
        <p:nvSpPr>
          <p:cNvPr id="1501" name="テキスト 988"/>
          <p:cNvSpPr txBox="1"/>
          <p:nvPr/>
        </p:nvSpPr>
        <p:spPr>
          <a:xfrm>
            <a:off x="489306" y="5122331"/>
            <a:ext cx="2697437" cy="260717"/>
          </a:xfrm>
          <a:prstGeom prst="rect">
            <a:avLst/>
          </a:prstGeom>
        </p:spPr>
        <p:txBody>
          <a:bodyPr wrap="square">
            <a:spAutoFit/>
          </a:bodyPr>
          <a:p>
            <a:pPr>
              <a:defRPr lang="ja-JP" altLang="en-US"/>
            </a:pPr>
            <a:r>
              <a:rPr lang="ja-JP" altLang="en-US" sz="1100" b="1">
                <a:solidFill>
                  <a:srgbClr val="5A8000"/>
                </a:solidFill>
                <a:latin typeface="ＭＳ Ｐ明朝"/>
                <a:ea typeface="ＭＳ Ｐ明朝"/>
              </a:rPr>
              <a:t>予防接種で防ぐことができるがんがあります</a:t>
            </a:r>
            <a:endParaRPr lang="ja-JP" altLang="en-US" sz="1100" b="1">
              <a:solidFill>
                <a:srgbClr val="5A8000"/>
              </a:solidFill>
              <a:latin typeface="ＭＳ Ｐ明朝"/>
              <a:ea typeface="ＭＳ Ｐ明朝"/>
            </a:endParaRPr>
          </a:p>
        </p:txBody>
      </p:sp>
      <p:sp>
        <p:nvSpPr>
          <p:cNvPr id="1502" name="四角形 990"/>
          <p:cNvSpPr/>
          <p:nvPr/>
        </p:nvSpPr>
        <p:spPr>
          <a:xfrm>
            <a:off x="629059" y="5383048"/>
            <a:ext cx="7630222" cy="954924"/>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r>
              <a:rPr lang="ja-JP" altLang="en-US" sz="1200" b="1">
                <a:solidFill>
                  <a:schemeClr val="tx1"/>
                </a:solidFill>
                <a:latin typeface="ＭＳ Ｐ明朝"/>
                <a:ea typeface="ＭＳ Ｐ明朝"/>
              </a:rPr>
              <a:t>女性の子宮の入り口付近にできる「子宮頸がん」は、</a:t>
            </a:r>
            <a:r>
              <a:rPr lang="ja-JP" altLang="en-US" sz="1200" b="1" u="sng">
                <a:solidFill>
                  <a:schemeClr val="tx1"/>
                </a:solidFill>
                <a:latin typeface="ＭＳ Ｐ明朝"/>
                <a:ea typeface="ＭＳ Ｐ明朝"/>
              </a:rPr>
              <a:t>95％以上がヒトパピローマウイルス(HPV)の感染</a:t>
            </a:r>
            <a:r>
              <a:rPr lang="ja-JP" altLang="en-US" sz="1200" b="1">
                <a:solidFill>
                  <a:schemeClr val="tx1"/>
                </a:solidFill>
                <a:latin typeface="ＭＳ Ｐ明朝"/>
                <a:ea typeface="ＭＳ Ｐ明朝"/>
              </a:rPr>
              <a:t>によるものですが、</a:t>
            </a:r>
            <a:endParaRPr lang="ja-JP" altLang="en-US" sz="1200" b="1">
              <a:solidFill>
                <a:schemeClr val="tx1"/>
              </a:solidFill>
              <a:latin typeface="ＭＳ Ｐ明朝"/>
              <a:ea typeface="ＭＳ Ｐ明朝"/>
            </a:endParaRPr>
          </a:p>
          <a:p>
            <a:pPr algn="l">
              <a:defRPr lang="ja-JP" altLang="en-US"/>
            </a:pPr>
            <a:r>
              <a:rPr lang="ja-JP" altLang="en-US" sz="1200" b="1">
                <a:solidFill>
                  <a:schemeClr val="tx1"/>
                </a:solidFill>
                <a:latin typeface="ＭＳ Ｐ明朝"/>
                <a:ea typeface="ＭＳ Ｐ明朝"/>
              </a:rPr>
              <a:t>HPVワクチンを接種することで</a:t>
            </a:r>
            <a:r>
              <a:rPr lang="ja-JP" altLang="en-US" sz="1200" b="1">
                <a:solidFill>
                  <a:schemeClr val="tx1"/>
                </a:solidFill>
                <a:latin typeface="ＭＳ Ｐ明朝"/>
                <a:ea typeface="ＭＳ Ｐ明朝"/>
              </a:rPr>
              <a:t>子宮頸がん</a:t>
            </a:r>
            <a:r>
              <a:rPr lang="ja-JP" altLang="en-US" sz="1200" b="1">
                <a:solidFill>
                  <a:schemeClr val="tx1"/>
                </a:solidFill>
                <a:latin typeface="ＭＳ Ｐ明朝"/>
                <a:ea typeface="ＭＳ Ｐ明朝"/>
              </a:rPr>
              <a:t>の</a:t>
            </a:r>
            <a:r>
              <a:rPr lang="ja-JP" altLang="en-US" sz="1200" b="1">
                <a:solidFill>
                  <a:schemeClr val="tx1"/>
                </a:solidFill>
                <a:latin typeface="ＭＳ Ｐ明朝"/>
                <a:ea typeface="ＭＳ Ｐ明朝"/>
              </a:rPr>
              <a:t>50</a:t>
            </a:r>
            <a:r>
              <a:rPr lang="ja-JP" altLang="en-US" sz="1200" b="1">
                <a:solidFill>
                  <a:schemeClr val="tx1"/>
                </a:solidFill>
                <a:latin typeface="ＭＳ Ｐ明朝"/>
                <a:ea typeface="ＭＳ Ｐ明朝"/>
              </a:rPr>
              <a:t>～</a:t>
            </a:r>
            <a:r>
              <a:rPr lang="ja-JP" altLang="en-US" sz="1200" b="1">
                <a:solidFill>
                  <a:schemeClr val="tx1"/>
                </a:solidFill>
                <a:latin typeface="ＭＳ Ｐ明朝"/>
                <a:ea typeface="ＭＳ Ｐ明朝"/>
              </a:rPr>
              <a:t>90</a:t>
            </a:r>
            <a:r>
              <a:rPr lang="ja-JP" altLang="en-US" sz="1200" b="1">
                <a:solidFill>
                  <a:schemeClr val="tx1"/>
                </a:solidFill>
                <a:latin typeface="ＭＳ Ｐ明朝"/>
                <a:ea typeface="ＭＳ Ｐ明朝"/>
              </a:rPr>
              <a:t>％</a:t>
            </a:r>
            <a:r>
              <a:rPr lang="ja-JP" altLang="en-US" sz="1200" b="1">
                <a:solidFill>
                  <a:schemeClr val="tx1"/>
                </a:solidFill>
                <a:latin typeface="ＭＳ Ｐ明朝"/>
                <a:ea typeface="ＭＳ Ｐ明朝"/>
              </a:rPr>
              <a:t>を</a:t>
            </a:r>
            <a:r>
              <a:rPr lang="ja-JP" altLang="en-US" sz="1200" b="1">
                <a:solidFill>
                  <a:schemeClr val="tx1"/>
                </a:solidFill>
                <a:latin typeface="ＭＳ Ｐ明朝"/>
                <a:ea typeface="ＭＳ Ｐ明朝"/>
              </a:rPr>
              <a:t>防ぐこと</a:t>
            </a:r>
            <a:r>
              <a:rPr lang="ja-JP" altLang="en-US" sz="1200" b="1">
                <a:solidFill>
                  <a:schemeClr val="tx1"/>
                </a:solidFill>
                <a:latin typeface="ＭＳ Ｐ明朝"/>
                <a:ea typeface="ＭＳ Ｐ明朝"/>
              </a:rPr>
              <a:t>が</a:t>
            </a:r>
            <a:r>
              <a:rPr lang="ja-JP" altLang="en-US" sz="1200" b="1">
                <a:solidFill>
                  <a:schemeClr val="tx1"/>
                </a:solidFill>
                <a:latin typeface="ＭＳ Ｐ明朝"/>
                <a:ea typeface="ＭＳ Ｐ明朝"/>
              </a:rPr>
              <a:t>できる</a:t>
            </a:r>
            <a:r>
              <a:rPr lang="ja-JP" altLang="en-US" sz="1200" b="1">
                <a:solidFill>
                  <a:schemeClr val="tx1"/>
                </a:solidFill>
                <a:latin typeface="ＭＳ Ｐ明朝"/>
                <a:ea typeface="ＭＳ Ｐ明朝"/>
              </a:rPr>
              <a:t>と言われています。</a:t>
            </a:r>
            <a:endParaRPr lang="ja-JP" altLang="en-US" sz="1200" b="1">
              <a:solidFill>
                <a:schemeClr val="tx1"/>
              </a:solidFill>
              <a:latin typeface="ＭＳ Ｐ明朝"/>
              <a:ea typeface="ＭＳ Ｐ明朝"/>
            </a:endParaRPr>
          </a:p>
          <a:p>
            <a:pPr algn="l">
              <a:defRPr lang="ja-JP" altLang="en-US"/>
            </a:pPr>
            <a:r>
              <a:rPr lang="ja-JP" altLang="en-US" sz="1200" b="1">
                <a:solidFill>
                  <a:schemeClr val="tx1"/>
                </a:solidFill>
                <a:latin typeface="ＭＳ Ｐ明朝"/>
                <a:ea typeface="ＭＳ Ｐ明朝"/>
              </a:rPr>
              <a:t>HPVワクチンは、国の定める定期予防接種で、「</a:t>
            </a:r>
            <a:r>
              <a:rPr lang="ja-JP" altLang="en-US" sz="1200" b="1">
                <a:solidFill>
                  <a:schemeClr val="tx1"/>
                </a:solidFill>
                <a:highlight>
                  <a:srgbClr val="FFFF00"/>
                </a:highlight>
                <a:latin typeface="ＭＳ Ｐ明朝"/>
                <a:ea typeface="ＭＳ Ｐ明朝"/>
              </a:rPr>
              <a:t>小学校６年生～高校１年生の女の子」は無料で接種できます</a:t>
            </a:r>
            <a:r>
              <a:rPr lang="ja-JP" altLang="en-US" sz="1200" b="1">
                <a:solidFill>
                  <a:schemeClr val="tx1"/>
                </a:solidFill>
                <a:latin typeface="ＭＳ Ｐ明朝"/>
                <a:ea typeface="ＭＳ Ｐ明朝"/>
              </a:rPr>
              <a:t>。</a:t>
            </a:r>
            <a:endParaRPr lang="ja-JP" altLang="en-US" sz="1200" b="1">
              <a:solidFill>
                <a:schemeClr val="tx1"/>
              </a:solidFill>
              <a:latin typeface="ＭＳ Ｐ明朝"/>
              <a:ea typeface="ＭＳ Ｐ明朝"/>
            </a:endParaRPr>
          </a:p>
          <a:p>
            <a:pPr algn="l">
              <a:defRPr lang="ja-JP" altLang="en-US"/>
            </a:pPr>
            <a:r>
              <a:rPr lang="ja-JP" altLang="en-US" sz="1200" b="1">
                <a:solidFill>
                  <a:schemeClr val="tx1"/>
                </a:solidFill>
                <a:latin typeface="ＭＳ Ｐ明朝"/>
                <a:ea typeface="ＭＳ Ｐ明朝"/>
              </a:rPr>
              <a:t>ワクチンの接種については、家族や</a:t>
            </a:r>
            <a:r>
              <a:rPr lang="ja-JP" altLang="en-US" sz="1200" b="1">
                <a:solidFill>
                  <a:schemeClr val="tx1"/>
                </a:solidFill>
                <a:latin typeface="ＭＳ Ｐ明朝"/>
                <a:ea typeface="ＭＳ Ｐ明朝"/>
              </a:rPr>
              <a:t>周りの人とお話ししてみたり、</a:t>
            </a:r>
            <a:r>
              <a:rPr lang="ja-JP" altLang="en-US" sz="1200" b="1">
                <a:solidFill>
                  <a:schemeClr val="tx1"/>
                </a:solidFill>
                <a:latin typeface="ＭＳ Ｐ明朝"/>
                <a:ea typeface="ＭＳ Ｐ明朝"/>
              </a:rPr>
              <a:t>かかりつけの病院の先生などに相談をしてみましょう。</a:t>
            </a:r>
            <a:endParaRPr lang="ja-JP" altLang="en-US" sz="1200" b="1">
              <a:solidFill>
                <a:schemeClr val="tx1"/>
              </a:solidFill>
              <a:latin typeface="ＭＳ Ｐ明朝"/>
              <a:ea typeface="ＭＳ Ｐ明朝"/>
            </a:endParaRPr>
          </a:p>
        </p:txBody>
      </p:sp>
      <p:pic>
        <p:nvPicPr>
          <p:cNvPr id="1503" name="図 991"/>
          <p:cNvPicPr>
            <a:picLocks noChangeAspect="1"/>
          </p:cNvPicPr>
          <p:nvPr/>
        </p:nvPicPr>
        <p:blipFill>
          <a:blip r:embed="rId19"/>
          <a:stretch>
            <a:fillRect/>
          </a:stretch>
        </p:blipFill>
        <p:spPr>
          <a:xfrm>
            <a:off x="8259281" y="5188864"/>
            <a:ext cx="1242472" cy="1206283"/>
          </a:xfrm>
          <a:prstGeom prst="rect">
            <a:avLst/>
          </a:prstGeom>
        </p:spPr>
      </p:pic>
      <p:sp>
        <p:nvSpPr>
          <p:cNvPr id="1504" name="テキスト 1118"/>
          <p:cNvSpPr txBox="1"/>
          <p:nvPr/>
        </p:nvSpPr>
        <p:spPr>
          <a:xfrm>
            <a:off x="3147479" y="5386035"/>
            <a:ext cx="411117" cy="168384"/>
          </a:xfrm>
          <a:prstGeom prst="rect">
            <a:avLst/>
          </a:prstGeom>
        </p:spPr>
        <p:txBody>
          <a:bodyPr wrap="square">
            <a:spAutoFit/>
          </a:bodyPr>
          <a:p>
            <a:pPr>
              <a:defRPr lang="ja-JP" altLang="en-US"/>
            </a:pPr>
            <a:r>
              <a:rPr lang="ja-JP" altLang="en-US" sz="500" b="1">
                <a:solidFill>
                  <a:schemeClr val="tx1"/>
                </a:solidFill>
              </a:rPr>
              <a:t>けい</a:t>
            </a:r>
            <a:endParaRPr lang="ja-JP" altLang="en-US" sz="500" b="1">
              <a:solidFill>
                <a:schemeClr val="tx1"/>
              </a:solidFill>
            </a:endParaRPr>
          </a:p>
        </p:txBody>
      </p:sp>
      <p:sp>
        <p:nvSpPr>
          <p:cNvPr id="1505" name="テキスト 1119"/>
          <p:cNvSpPr txBox="1"/>
          <p:nvPr/>
        </p:nvSpPr>
        <p:spPr>
          <a:xfrm>
            <a:off x="2868257" y="5623621"/>
            <a:ext cx="318486" cy="168384"/>
          </a:xfrm>
          <a:prstGeom prst="rect">
            <a:avLst/>
          </a:prstGeom>
        </p:spPr>
        <p:txBody>
          <a:bodyPr wrap="square">
            <a:spAutoFit/>
          </a:bodyPr>
          <a:p>
            <a:pPr>
              <a:defRPr lang="ja-JP" altLang="en-US"/>
            </a:pPr>
            <a:r>
              <a:rPr lang="ja-JP" altLang="en-US" sz="500" b="1">
                <a:solidFill>
                  <a:schemeClr val="tx1"/>
                </a:solidFill>
              </a:rPr>
              <a:t>けい</a:t>
            </a:r>
            <a:endParaRPr lang="ja-JP" altLang="en-US" sz="500" b="1">
              <a:solidFill>
                <a:schemeClr val="tx1"/>
              </a:solidFill>
            </a:endParaRPr>
          </a:p>
        </p:txBody>
      </p:sp>
    </p:spTree>
    <p:extLst>
      <p:ext uri="{BB962C8B-B14F-4D97-AF65-F5344CB8AC3E}">
        <p14:creationId xmlns:p14="http://schemas.microsoft.com/office/powerpoint/2010/main" val="3217993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507" name="グラフィックス 105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32468" y="650757"/>
            <a:ext cx="8372000" cy="1165265"/>
          </a:xfrm>
          <a:prstGeom prst="rect">
            <a:avLst/>
          </a:prstGeom>
        </p:spPr>
      </p:pic>
      <p:sp>
        <p:nvSpPr>
          <p:cNvPr id="1508" name="タイトル 1060"/>
          <p:cNvSpPr txBox="1"/>
          <p:nvPr/>
        </p:nvSpPr>
        <p:spPr>
          <a:xfrm>
            <a:off x="2415497" y="723853"/>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がんが見つかったら、どうすればいいのだろう？</a:t>
            </a:r>
          </a:p>
        </p:txBody>
      </p:sp>
      <p:grpSp>
        <p:nvGrpSpPr>
          <p:cNvPr id="1509" name="グループ 1061"/>
          <p:cNvGrpSpPr/>
          <p:nvPr/>
        </p:nvGrpSpPr>
        <p:grpSpPr>
          <a:xfrm>
            <a:off x="611095" y="2110798"/>
            <a:ext cx="8659551" cy="2733980"/>
            <a:chOff x="769525" y="4985616"/>
            <a:chExt cx="8589062" cy="1587392"/>
          </a:xfrm>
        </p:grpSpPr>
        <p:pic>
          <p:nvPicPr>
            <p:cNvPr id="1510" name="グラフィックス 7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143" y="6003497"/>
              <a:ext cx="813444" cy="566342"/>
            </a:xfrm>
            <a:prstGeom prst="rect">
              <a:avLst/>
            </a:prstGeom>
          </p:spPr>
        </p:pic>
        <p:pic>
          <p:nvPicPr>
            <p:cNvPr id="1511" name="グラフィックス 7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5623" y="5961185"/>
              <a:ext cx="1277768" cy="611823"/>
            </a:xfrm>
            <a:prstGeom prst="rect">
              <a:avLst/>
            </a:prstGeom>
          </p:spPr>
        </p:pic>
        <p:pic>
          <p:nvPicPr>
            <p:cNvPr id="1512" name="グラフィックス 5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9525" y="5112855"/>
              <a:ext cx="1213333" cy="199385"/>
            </a:xfrm>
            <a:prstGeom prst="rect">
              <a:avLst/>
            </a:prstGeom>
          </p:spPr>
        </p:pic>
        <p:sp>
          <p:nvSpPr>
            <p:cNvPr id="1513" name="タイトル 1"/>
            <p:cNvSpPr txBox="1"/>
            <p:nvPr/>
          </p:nvSpPr>
          <p:spPr>
            <a:xfrm>
              <a:off x="1975048" y="5098074"/>
              <a:ext cx="6441149" cy="16031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がんの治療方法</a:t>
              </a:r>
            </a:p>
          </p:txBody>
        </p:sp>
        <p:sp>
          <p:nvSpPr>
            <p:cNvPr id="1514" name="正方形/長方形 57"/>
            <p:cNvSpPr/>
            <p:nvPr/>
          </p:nvSpPr>
          <p:spPr>
            <a:xfrm>
              <a:off x="789738" y="5405286"/>
              <a:ext cx="1448284" cy="191239"/>
            </a:xfrm>
            <a:prstGeom prst="rect">
              <a:avLst/>
            </a:prstGeom>
            <a:solidFill>
              <a:srgbClr val="A5D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手術療法</a:t>
              </a:r>
              <a:endParaRPr sz="1600"/>
            </a:p>
          </p:txBody>
        </p:sp>
        <p:sp>
          <p:nvSpPr>
            <p:cNvPr id="1515" name="正方形/長方形 64"/>
            <p:cNvSpPr/>
            <p:nvPr/>
          </p:nvSpPr>
          <p:spPr>
            <a:xfrm>
              <a:off x="3858693" y="5405286"/>
              <a:ext cx="1719548" cy="191239"/>
            </a:xfrm>
            <a:prstGeom prst="rect">
              <a:avLst/>
            </a:prstGeom>
            <a:solidFill>
              <a:srgbClr val="A5D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放射線療法</a:t>
              </a:r>
              <a:endParaRPr sz="1600"/>
            </a:p>
          </p:txBody>
        </p:sp>
        <p:sp>
          <p:nvSpPr>
            <p:cNvPr id="1516" name="正方形/長方形 65"/>
            <p:cNvSpPr/>
            <p:nvPr/>
          </p:nvSpPr>
          <p:spPr>
            <a:xfrm>
              <a:off x="6825061" y="5405286"/>
              <a:ext cx="1475800" cy="191239"/>
            </a:xfrm>
            <a:prstGeom prst="rect">
              <a:avLst/>
            </a:prstGeom>
            <a:solidFill>
              <a:srgbClr val="A5D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化学療法</a:t>
              </a:r>
              <a:endParaRPr sz="1600"/>
            </a:p>
          </p:txBody>
        </p:sp>
        <p:pic>
          <p:nvPicPr>
            <p:cNvPr id="1517" name="グラフィックス 7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3519" y="5916205"/>
              <a:ext cx="1243676" cy="653634"/>
            </a:xfrm>
            <a:prstGeom prst="rect">
              <a:avLst/>
            </a:prstGeom>
          </p:spPr>
        </p:pic>
        <p:cxnSp>
          <p:nvCxnSpPr>
            <p:cNvPr id="1518" name="直線コネクタ 110"/>
            <p:cNvCxnSpPr/>
            <p:nvPr/>
          </p:nvCxnSpPr>
          <p:spPr>
            <a:xfrm>
              <a:off x="3735960" y="5464032"/>
              <a:ext cx="0" cy="1103822"/>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519" name="直線コネクタ 111"/>
            <p:cNvCxnSpPr/>
            <p:nvPr/>
          </p:nvCxnSpPr>
          <p:spPr>
            <a:xfrm>
              <a:off x="6657313" y="5464032"/>
              <a:ext cx="0" cy="1103822"/>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520" name="グラフィックス 11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147" y="4985616"/>
              <a:ext cx="8320000" cy="8171"/>
            </a:xfrm>
            <a:prstGeom prst="rect">
              <a:avLst/>
            </a:prstGeom>
          </p:spPr>
        </p:pic>
        <p:sp>
          <p:nvSpPr>
            <p:cNvPr id="1521" name="テキスト ボックス 68"/>
            <p:cNvSpPr txBox="1"/>
            <p:nvPr/>
          </p:nvSpPr>
          <p:spPr>
            <a:xfrm>
              <a:off x="3753879" y="5649347"/>
              <a:ext cx="1961066" cy="767891"/>
            </a:xfrm>
            <a:prstGeom prst="rect">
              <a:avLst/>
            </a:prstGeom>
            <a:noFill/>
          </p:spPr>
          <p:txBody>
            <a:bodyPr wrap="square">
              <a:spAutoFit/>
            </a:bodyPr>
            <a:lstStyle/>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放射線でがんの</a:t>
              </a:r>
              <a:endParaRPr sz="1200"/>
            </a:p>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細胞を死滅させる。</a:t>
              </a:r>
              <a:endParaRPr sz="1200"/>
            </a:p>
            <a:p>
              <a:pPr>
                <a:spcBef>
                  <a:spcPct val="0"/>
                </a:spcBef>
              </a:pPr>
              <a:endParaRPr kumimoji="1" lang="ja-JP" altLang="en-US" sz="12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●通院で治療できる。</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ja-JP" altLang="en-US"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●体への負担が</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比較的少ない。</a:t>
              </a:r>
              <a:endParaRPr kumimoji="1" lang="en-US" altLang="ja-JP" sz="1100" spc="70" dirty="0">
                <a:latin typeface="ＭＳ Ｐ明朝" panose="02020600040205080304" pitchFamily="18" charset="-128"/>
                <a:ea typeface="ＭＳ Ｐ明朝" panose="02020600040205080304" pitchFamily="18" charset="-128"/>
                <a:cs typeface="+mj-cs"/>
              </a:endParaRPr>
            </a:p>
          </p:txBody>
        </p:sp>
      </p:grpSp>
      <p:sp>
        <p:nvSpPr>
          <p:cNvPr id="1522" name="テキスト ボックス 1074"/>
          <p:cNvSpPr txBox="1"/>
          <p:nvPr/>
        </p:nvSpPr>
        <p:spPr>
          <a:xfrm>
            <a:off x="532468" y="3277059"/>
            <a:ext cx="2151514" cy="1645712"/>
          </a:xfrm>
          <a:prstGeom prst="rect">
            <a:avLst/>
          </a:prstGeom>
          <a:noFill/>
        </p:spPr>
        <p:txBody>
          <a:bodyPr wrap="square">
            <a:spAutoFit/>
          </a:bodyPr>
          <a:lstStyle/>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手術でがんを取り除く。</a:t>
            </a:r>
            <a:endParaRPr kumimoji="1" lang="en-US" altLang="ja-JP" sz="12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ja-JP" altLang="en-US" sz="12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●早期のがんなら数日の入院</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または通院で治療できる。</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●体への負担は大きいが、</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内視鏡を用いた手術など、</a:t>
            </a:r>
            <a:endParaRPr sz="1100"/>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負担を軽減する方法も</a:t>
            </a:r>
            <a:endParaRPr sz="1100"/>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普及してきている。</a:t>
            </a:r>
            <a:endParaRPr kumimoji="1" lang="en-US" altLang="ja-JP" sz="1100" spc="70" dirty="0">
              <a:latin typeface="ＭＳ Ｐ明朝" panose="02020600040205080304" pitchFamily="18" charset="-128"/>
              <a:ea typeface="ＭＳ Ｐ明朝" panose="02020600040205080304" pitchFamily="18" charset="-128"/>
              <a:cs typeface="+mj-cs"/>
            </a:endParaRPr>
          </a:p>
        </p:txBody>
      </p:sp>
      <p:sp>
        <p:nvSpPr>
          <p:cNvPr id="1523" name="テキスト ボックス 1075"/>
          <p:cNvSpPr txBox="1"/>
          <p:nvPr/>
        </p:nvSpPr>
        <p:spPr>
          <a:xfrm>
            <a:off x="6666954" y="3277059"/>
            <a:ext cx="2432351" cy="1137880"/>
          </a:xfrm>
          <a:prstGeom prst="rect">
            <a:avLst/>
          </a:prstGeom>
          <a:noFill/>
        </p:spPr>
        <p:txBody>
          <a:bodyPr wrap="square">
            <a:spAutoFit/>
          </a:bodyPr>
          <a:lstStyle/>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抗がん剤などの薬により</a:t>
            </a:r>
            <a:endParaRPr sz="1200"/>
          </a:p>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がん細胞の増殖を抑える。</a:t>
            </a:r>
            <a:endParaRPr kumimoji="1" lang="en-US" altLang="ja-JP" sz="12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●副作用の可能</a:t>
            </a:r>
            <a:r>
              <a:rPr kumimoji="1" lang="ja-JP" altLang="en-US" sz="1100" spc="70" dirty="0">
                <a:latin typeface="ＭＳ Ｐ明朝" panose="02020600040205080304" pitchFamily="18" charset="-128"/>
                <a:ea typeface="ＭＳ Ｐ明朝" panose="02020600040205080304" pitchFamily="18" charset="-128"/>
                <a:cs typeface="+mj-cs"/>
              </a:rPr>
              <a:t>もあるが、</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a:t>
            </a:r>
            <a:r>
              <a:rPr kumimoji="1" lang="ja-JP" altLang="en-US" sz="1100" spc="70" dirty="0">
                <a:latin typeface="ＭＳ Ｐ明朝" panose="02020600040205080304" pitchFamily="18" charset="-128"/>
                <a:ea typeface="ＭＳ Ｐ明朝" panose="02020600040205080304" pitchFamily="18" charset="-128"/>
                <a:cs typeface="+mj-cs"/>
              </a:rPr>
              <a:t>最近では</a:t>
            </a:r>
            <a:r>
              <a:rPr kumimoji="1" lang="ja-JP" altLang="en-US" sz="1100" spc="70" dirty="0">
                <a:latin typeface="ＭＳ Ｐ明朝" panose="02020600040205080304" pitchFamily="18" charset="-128"/>
                <a:ea typeface="ＭＳ Ｐ明朝" panose="02020600040205080304" pitchFamily="18" charset="-128"/>
                <a:cs typeface="+mj-cs"/>
              </a:rPr>
              <a:t>通院で治療できる</a:t>
            </a:r>
            <a:endParaRPr sz="1100"/>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場合も増えつつある。</a:t>
            </a:r>
            <a:endParaRPr sz="1100"/>
          </a:p>
        </p:txBody>
      </p:sp>
      <p:sp>
        <p:nvSpPr>
          <p:cNvPr id="1524" name="テキスト ボックス 1120"/>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14</a:t>
            </a:r>
            <a:endParaRPr lang="ja-JP" altLang="en-US" sz="700" dirty="0">
              <a:latin typeface="ＭＳ Ｐ明朝" panose="02020600040205080304" pitchFamily="18" charset="-128"/>
              <a:ea typeface="ＭＳ Ｐ明朝" panose="02020600040205080304" pitchFamily="18"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26" name="タイトル 1"/>
          <p:cNvSpPr txBox="1"/>
          <p:nvPr/>
        </p:nvSpPr>
        <p:spPr>
          <a:xfrm>
            <a:off x="2609178" y="293860"/>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がんになった患者さんはどんな不安を感じているのだろう。</a:t>
            </a:r>
          </a:p>
        </p:txBody>
      </p:sp>
      <p:pic>
        <p:nvPicPr>
          <p:cNvPr id="1527" name="グラフィックス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58036" y="218637"/>
            <a:ext cx="8372000" cy="912716"/>
          </a:xfrm>
          <a:prstGeom prst="rect">
            <a:avLst/>
          </a:prstGeom>
        </p:spPr>
      </p:pic>
      <p:sp>
        <p:nvSpPr>
          <p:cNvPr id="1528" name="タイトル 1"/>
          <p:cNvSpPr txBox="1"/>
          <p:nvPr/>
        </p:nvSpPr>
        <p:spPr>
          <a:xfrm>
            <a:off x="2043019" y="1372935"/>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がん患者さんの不安に対する支援とはどんなものがある？</a:t>
            </a:r>
          </a:p>
        </p:txBody>
      </p:sp>
      <p:pic>
        <p:nvPicPr>
          <p:cNvPr id="1529"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525" y="1411295"/>
            <a:ext cx="1213333" cy="199385"/>
          </a:xfrm>
          <a:prstGeom prst="rect">
            <a:avLst/>
          </a:prstGeom>
        </p:spPr>
      </p:pic>
      <p:pic>
        <p:nvPicPr>
          <p:cNvPr id="1530"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448" y="1648475"/>
            <a:ext cx="7671452" cy="1140401"/>
          </a:xfrm>
          <a:prstGeom prst="rect">
            <a:avLst/>
          </a:prstGeom>
        </p:spPr>
      </p:pic>
      <p:sp>
        <p:nvSpPr>
          <p:cNvPr id="1531" name="タイトル 1"/>
          <p:cNvSpPr txBox="1"/>
          <p:nvPr/>
        </p:nvSpPr>
        <p:spPr>
          <a:xfrm>
            <a:off x="885057" y="2790139"/>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がん患者の支援の輪</a:t>
            </a:r>
          </a:p>
        </p:txBody>
      </p:sp>
      <p:pic>
        <p:nvPicPr>
          <p:cNvPr id="1532" name="グラフィックス 1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6286" y="3042227"/>
            <a:ext cx="7678575" cy="1257265"/>
          </a:xfrm>
          <a:prstGeom prst="rect">
            <a:avLst/>
          </a:prstGeom>
        </p:spPr>
      </p:pic>
      <p:pic>
        <p:nvPicPr>
          <p:cNvPr id="1533" name="グラフィックス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1286252"/>
            <a:ext cx="8320000" cy="8171"/>
          </a:xfrm>
          <a:prstGeom prst="rect">
            <a:avLst/>
          </a:prstGeom>
        </p:spPr>
      </p:pic>
      <p:pic>
        <p:nvPicPr>
          <p:cNvPr id="1534" name="グラフィックス 1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4286718"/>
            <a:ext cx="8320000" cy="8171"/>
          </a:xfrm>
          <a:prstGeom prst="rect">
            <a:avLst/>
          </a:prstGeom>
        </p:spPr>
      </p:pic>
      <p:pic>
        <p:nvPicPr>
          <p:cNvPr id="1535" name="グラフィックス 1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036" y="4389105"/>
            <a:ext cx="1213333" cy="199385"/>
          </a:xfrm>
          <a:prstGeom prst="rect">
            <a:avLst/>
          </a:prstGeom>
        </p:spPr>
      </p:pic>
      <p:sp>
        <p:nvSpPr>
          <p:cNvPr id="1536" name="タイトル 1"/>
          <p:cNvSpPr txBox="1"/>
          <p:nvPr/>
        </p:nvSpPr>
        <p:spPr>
          <a:xfrm>
            <a:off x="2043019" y="4394434"/>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未来のために考えてみよう。</a:t>
            </a:r>
          </a:p>
        </p:txBody>
      </p:sp>
      <p:pic>
        <p:nvPicPr>
          <p:cNvPr id="1537" name="グラフィックス 2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598" y="4692343"/>
            <a:ext cx="8372000" cy="756477"/>
          </a:xfrm>
          <a:prstGeom prst="rect">
            <a:avLst/>
          </a:prstGeom>
        </p:spPr>
      </p:pic>
      <p:pic>
        <p:nvPicPr>
          <p:cNvPr id="1538" name="グラフィックス 24"/>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598" y="5576874"/>
            <a:ext cx="8372000" cy="756477"/>
          </a:xfrm>
          <a:prstGeom prst="rect">
            <a:avLst/>
          </a:prstGeom>
        </p:spPr>
      </p:pic>
      <p:sp>
        <p:nvSpPr>
          <p:cNvPr id="1539" name="タイトル 1"/>
          <p:cNvSpPr txBox="1"/>
          <p:nvPr/>
        </p:nvSpPr>
        <p:spPr>
          <a:xfrm>
            <a:off x="885056" y="4741309"/>
            <a:ext cx="6801266"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高知県のがんを減らすためには、何を変えることが必要だろう？</a:t>
            </a:r>
          </a:p>
        </p:txBody>
      </p:sp>
      <p:sp>
        <p:nvSpPr>
          <p:cNvPr id="1540" name="タイトル 1"/>
          <p:cNvSpPr txBox="1"/>
          <p:nvPr/>
        </p:nvSpPr>
        <p:spPr>
          <a:xfrm>
            <a:off x="885056" y="5625839"/>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家族ががんになった時、あなたにできることは何だろう？</a:t>
            </a:r>
          </a:p>
        </p:txBody>
      </p:sp>
      <p:sp>
        <p:nvSpPr>
          <p:cNvPr id="1541"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15</a:t>
            </a:r>
            <a:endParaRPr lang="ja-JP" altLang="en-US" sz="700" dirty="0">
              <a:latin typeface="ＭＳ Ｐ明朝" panose="02020600040205080304" pitchFamily="18" charset="-128"/>
              <a:ea typeface="ＭＳ Ｐ明朝" panose="02020600040205080304" pitchFamily="18" charset="-128"/>
            </a:endParaRPr>
          </a:p>
        </p:txBody>
      </p:sp>
      <p:sp>
        <p:nvSpPr>
          <p:cNvPr id="1542" name="テキスト 1278"/>
          <p:cNvSpPr txBox="1"/>
          <p:nvPr/>
        </p:nvSpPr>
        <p:spPr>
          <a:xfrm>
            <a:off x="917222" y="573264"/>
            <a:ext cx="8030588" cy="368439"/>
          </a:xfrm>
          <a:prstGeom prst="rect">
            <a:avLst/>
          </a:prstGeom>
        </p:spPr>
        <p:txBody>
          <a:bodyPr>
            <a:spAutoFit/>
          </a:bodyPr>
          <a:p>
            <a:pPr>
              <a:defRPr lang="ja-JP" altLang="en-US"/>
            </a:pPr>
            <a:endParaRPr lang="ja-JP" altLang="en-US"/>
          </a:p>
        </p:txBody>
      </p:sp>
      <p:sp>
        <p:nvSpPr>
          <p:cNvPr id="1543" name="テキスト 1279"/>
          <p:cNvSpPr txBox="1"/>
          <p:nvPr/>
        </p:nvSpPr>
        <p:spPr>
          <a:xfrm>
            <a:off x="881944" y="5018264"/>
            <a:ext cx="8062754" cy="368439"/>
          </a:xfrm>
          <a:prstGeom prst="rect">
            <a:avLst/>
          </a:prstGeom>
        </p:spPr>
        <p:txBody>
          <a:bodyPr>
            <a:spAutoFit/>
          </a:bodyPr>
          <a:p>
            <a:pPr>
              <a:defRPr lang="ja-JP" altLang="en-US"/>
            </a:pPr>
            <a:endParaRPr lang="ja-JP" altLang="en-US"/>
          </a:p>
        </p:txBody>
      </p:sp>
      <p:sp>
        <p:nvSpPr>
          <p:cNvPr id="1544" name="テキスト 1280"/>
          <p:cNvSpPr txBox="1"/>
          <p:nvPr/>
        </p:nvSpPr>
        <p:spPr>
          <a:xfrm>
            <a:off x="942341" y="5901945"/>
            <a:ext cx="8062754" cy="368439"/>
          </a:xfrm>
          <a:prstGeom prst="rect">
            <a:avLst/>
          </a:prstGeom>
        </p:spPr>
        <p:txBody>
          <a:bodyPr>
            <a:spAutoFit/>
          </a:bodyPr>
          <a:p>
            <a:pPr>
              <a:defRPr lang="ja-JP" altLang="en-US"/>
            </a:pPr>
            <a:endParaRPr lang="ja-JP" altLang="en-US"/>
          </a:p>
        </p:txBody>
      </p:sp>
    </p:spTree>
    <p:extLst>
      <p:ext uri="{BB962C8B-B14F-4D97-AF65-F5344CB8AC3E}">
        <p14:creationId xmlns:p14="http://schemas.microsoft.com/office/powerpoint/2010/main" val="320481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46" name="タイトル 1"/>
          <p:cNvSpPr txBox="1"/>
          <p:nvPr/>
        </p:nvSpPr>
        <p:spPr>
          <a:xfrm>
            <a:off x="1153929" y="378968"/>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食事～私たちのからだは、毎日の食事で保たれています～</a:t>
            </a:r>
          </a:p>
        </p:txBody>
      </p:sp>
      <p:pic>
        <p:nvPicPr>
          <p:cNvPr id="1547"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1931" y="368019"/>
            <a:ext cx="312000" cy="275977"/>
          </a:xfrm>
          <a:prstGeom prst="rect">
            <a:avLst/>
          </a:prstGeom>
        </p:spPr>
      </p:pic>
      <p:sp>
        <p:nvSpPr>
          <p:cNvPr id="1548" name="タイトル 1"/>
          <p:cNvSpPr txBox="1"/>
          <p:nvPr/>
        </p:nvSpPr>
        <p:spPr>
          <a:xfrm>
            <a:off x="1963542" y="906318"/>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自分の食生活をチェックしてみよう！</a:t>
            </a:r>
          </a:p>
        </p:txBody>
      </p:sp>
      <p:pic>
        <p:nvPicPr>
          <p:cNvPr id="1549" name="グラフィックス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732" y="944679"/>
            <a:ext cx="1213333" cy="199385"/>
          </a:xfrm>
          <a:prstGeom prst="rect">
            <a:avLst/>
          </a:prstGeom>
        </p:spPr>
      </p:pic>
      <p:sp>
        <p:nvSpPr>
          <p:cNvPr id="1550"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16</a:t>
            </a:r>
            <a:endParaRPr lang="ja-JP" altLang="en-US" sz="700" dirty="0">
              <a:latin typeface="ＭＳ Ｐ明朝" panose="02020600040205080304" pitchFamily="18" charset="-128"/>
              <a:ea typeface="ＭＳ Ｐ明朝" panose="02020600040205080304" pitchFamily="18" charset="-128"/>
            </a:endParaRPr>
          </a:p>
        </p:txBody>
      </p:sp>
      <p:pic>
        <p:nvPicPr>
          <p:cNvPr id="1551" name="グラフィックス 17"/>
          <p:cNvPicPr>
            <a:picLocks noChangeAspect="1"/>
          </p:cNvPicPr>
          <p:nvPr/>
        </p:nvPicPr>
        <p:blipFill>
          <a:blip r:embed="rId5">
            <a:extLst>
              <a:ext uri="{96DAC541-7B7A-43D3-8B79-37D633B846F1}">
                <asvg:svgBlip xmlns:asvg="http://schemas.microsoft.com/office/drawing/2016/SVG/main" r:embed="rId6"/>
              </a:ext>
            </a:extLst>
          </a:blip>
          <a:srcRect l="6017" b="4408"/>
          <a:stretch>
            <a:fillRect/>
          </a:stretch>
        </p:blipFill>
        <p:spPr>
          <a:xfrm>
            <a:off x="1335499" y="1340788"/>
            <a:ext cx="7708532" cy="4317864"/>
          </a:xfrm>
          <a:prstGeom prst="rect">
            <a:avLst/>
          </a:prstGeom>
        </p:spPr>
      </p:pic>
      <p:sp>
        <p:nvSpPr>
          <p:cNvPr id="1552" name="図形 942"/>
          <p:cNvSpPr/>
          <p:nvPr/>
        </p:nvSpPr>
        <p:spPr>
          <a:xfrm>
            <a:off x="1151659" y="1524000"/>
            <a:ext cx="499957" cy="102177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53" name="図形 945"/>
          <p:cNvSpPr/>
          <p:nvPr/>
        </p:nvSpPr>
        <p:spPr>
          <a:xfrm>
            <a:off x="777821" y="4377604"/>
            <a:ext cx="1488461" cy="1285811"/>
          </a:xfrm>
          <a:prstGeom prst="upArrow">
            <a:avLst>
              <a:gd name="adj1" fmla="val 50000"/>
              <a:gd name="adj2" fmla="val 60811"/>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54" name="図 946"/>
          <p:cNvPicPr>
            <a:picLocks noChangeAspect="1"/>
          </p:cNvPicPr>
          <p:nvPr/>
        </p:nvPicPr>
        <p:blipFill>
          <a:blip r:embed="rId7">
            <a:extLst>
              <a:ext uri="{BEBA8EAE-BF5A-486C-A8C5-ECC9F3942E4B}">
                <a14:imgProps xmlns:a14="http://schemas.microsoft.com/office/drawing/2010/main">
                  <a14:imgLayer r:embed="rId8">
                    <a14:imgEffect>
                      <a14:backgroundRemoval t="1558" b="98019" l="3281" r="96524">
                        <a14:foregroundMark x1="15637" y1="73513" x2="15637" y2="73513"/>
                        <a14:foregroundMark x1="86486" y1="75071" x2="86486" y2="75071"/>
                        <a14:foregroundMark x1="37259" y1="22096" x2="37259" y2="22096"/>
                        <a14:foregroundMark x1="48649" y1="8215" x2="48649" y2="8215"/>
                      </a14:backgroundRemoval>
                    </a14:imgEffect>
                  </a14:imgLayer>
                </a14:imgProps>
              </a:ext>
            </a:extLst>
          </a:blip>
          <a:stretch>
            <a:fillRect/>
          </a:stretch>
        </p:blipFill>
        <p:spPr>
          <a:xfrm>
            <a:off x="635478" y="1182424"/>
            <a:ext cx="1036906" cy="1413236"/>
          </a:xfrm>
          <a:prstGeom prst="rect">
            <a:avLst/>
          </a:prstGeom>
          <a:noFill/>
          <a:ln>
            <a:noFill/>
          </a:ln>
        </p:spPr>
      </p:pic>
      <p:pic>
        <p:nvPicPr>
          <p:cNvPr id="1555" name="図 947"/>
          <p:cNvPicPr>
            <a:picLocks noChangeAspect="1"/>
          </p:cNvPicPr>
          <p:nvPr/>
        </p:nvPicPr>
        <p:blipFill>
          <a:blip r:embed="rId9">
            <a:extLst>
              <a:ext uri="{BEBA8EAE-BF5A-486C-A8C5-ECC9F3942E4B}">
                <a14:imgProps xmlns:a14="http://schemas.microsoft.com/office/drawing/2010/main">
                  <a14:imgLayer r:embed="rId10">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884750" y="4377604"/>
            <a:ext cx="1274602" cy="1444368"/>
          </a:xfrm>
          <a:prstGeom prst="rect">
            <a:avLst/>
          </a:prstGeom>
          <a:noFill/>
          <a:ln>
            <a:noFill/>
          </a:ln>
        </p:spPr>
      </p:pic>
    </p:spTree>
    <p:extLst>
      <p:ext uri="{BB962C8B-B14F-4D97-AF65-F5344CB8AC3E}">
        <p14:creationId xmlns:p14="http://schemas.microsoft.com/office/powerpoint/2010/main" val="2978848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57" name="グラフィックス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9722" y="518333"/>
            <a:ext cx="1213333" cy="200417"/>
          </a:xfrm>
          <a:prstGeom prst="rect">
            <a:avLst/>
          </a:prstGeom>
        </p:spPr>
      </p:pic>
      <p:sp>
        <p:nvSpPr>
          <p:cNvPr id="1558" name="タイトル 1"/>
          <p:cNvSpPr txBox="1"/>
          <p:nvPr/>
        </p:nvSpPr>
        <p:spPr>
          <a:xfrm>
            <a:off x="1819394" y="480489"/>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朝食にはどんなものを食べればいいの？</a:t>
            </a:r>
          </a:p>
        </p:txBody>
      </p:sp>
      <p:pic>
        <p:nvPicPr>
          <p:cNvPr id="1559" name="グラフィックス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662" y="902727"/>
            <a:ext cx="8504197" cy="364374"/>
          </a:xfrm>
          <a:prstGeom prst="rect">
            <a:avLst/>
          </a:prstGeom>
        </p:spPr>
      </p:pic>
      <p:sp>
        <p:nvSpPr>
          <p:cNvPr id="1560" name="タイトル 1"/>
          <p:cNvSpPr txBox="1"/>
          <p:nvPr/>
        </p:nvSpPr>
        <p:spPr>
          <a:xfrm>
            <a:off x="827226" y="885484"/>
            <a:ext cx="8192633" cy="3720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ごはん一膳、食パン一枚に何をプラスすれば、バランスの良い朝食になりますか？選んでみよう</a:t>
            </a:r>
            <a:r>
              <a:rPr lang="en-US" altLang="ja-JP"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561" name="グラフィックス 1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761" y="4883018"/>
            <a:ext cx="8320000" cy="1399744"/>
          </a:xfrm>
          <a:prstGeom prst="rect">
            <a:avLst/>
          </a:prstGeom>
        </p:spPr>
      </p:pic>
      <p:sp>
        <p:nvSpPr>
          <p:cNvPr id="1562" name="タイトル 1"/>
          <p:cNvSpPr txBox="1"/>
          <p:nvPr/>
        </p:nvSpPr>
        <p:spPr>
          <a:xfrm>
            <a:off x="927499" y="4963794"/>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バランスの良い朝食にしてみよう。</a:t>
            </a:r>
          </a:p>
        </p:txBody>
      </p:sp>
      <p:sp>
        <p:nvSpPr>
          <p:cNvPr id="1563" name="タイトル 1"/>
          <p:cNvSpPr txBox="1"/>
          <p:nvPr/>
        </p:nvSpPr>
        <p:spPr>
          <a:xfrm>
            <a:off x="5598809" y="5921358"/>
            <a:ext cx="330242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バランスの良い食事の完成！</a:t>
            </a:r>
          </a:p>
        </p:txBody>
      </p:sp>
      <p:sp>
        <p:nvSpPr>
          <p:cNvPr id="1564"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17</a:t>
            </a:r>
            <a:endParaRPr lang="ja-JP" altLang="en-US" sz="700" dirty="0">
              <a:latin typeface="ＭＳ Ｐ明朝" panose="02020600040205080304" pitchFamily="18" charset="-128"/>
              <a:ea typeface="ＭＳ Ｐ明朝" panose="02020600040205080304" pitchFamily="18" charset="-128"/>
            </a:endParaRPr>
          </a:p>
        </p:txBody>
      </p:sp>
      <p:grpSp>
        <p:nvGrpSpPr>
          <p:cNvPr id="1565" name="グループ 1334"/>
          <p:cNvGrpSpPr/>
          <p:nvPr/>
        </p:nvGrpSpPr>
        <p:grpSpPr>
          <a:xfrm>
            <a:off x="640143" y="1347314"/>
            <a:ext cx="8073469" cy="3227823"/>
            <a:chOff x="640143" y="1347314"/>
            <a:chExt cx="8073469" cy="3227823"/>
          </a:xfrm>
        </p:grpSpPr>
        <p:pic>
          <p:nvPicPr>
            <p:cNvPr id="1566" name="グラフィックス 132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143" y="1347314"/>
              <a:ext cx="8073469" cy="3227823"/>
            </a:xfrm>
            <a:prstGeom prst="rect">
              <a:avLst/>
            </a:prstGeom>
          </p:spPr>
        </p:pic>
        <p:sp>
          <p:nvSpPr>
            <p:cNvPr id="1567" name="四角形 1332"/>
            <p:cNvSpPr/>
            <p:nvPr/>
          </p:nvSpPr>
          <p:spPr>
            <a:xfrm>
              <a:off x="2143125" y="2310694"/>
              <a:ext cx="6429375" cy="839819"/>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68" name="四角形 1333"/>
            <p:cNvSpPr/>
            <p:nvPr/>
          </p:nvSpPr>
          <p:spPr>
            <a:xfrm>
              <a:off x="2010834" y="3647772"/>
              <a:ext cx="6429375" cy="839819"/>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pic>
        <p:nvPicPr>
          <p:cNvPr id="1569" name="グラフィックス 12"/>
          <p:cNvPicPr>
            <a:picLocks noChangeAspect="1"/>
          </p:cNvPicPr>
          <p:nvPr/>
        </p:nvPicPr>
        <p:blipFill>
          <a:blip r:embed="rId7">
            <a:extLst>
              <a:ext uri="{96DAC541-7B7A-43D3-8B79-37D633B846F1}">
                <asvg:svgBlip xmlns:asvg="http://schemas.microsoft.com/office/drawing/2016/SVG/main" r:embed="rId8"/>
              </a:ext>
            </a:extLst>
          </a:blip>
          <a:srcRect l="20645" t="31148" r="62813" b="42897"/>
          <a:stretch>
            <a:fillRect/>
          </a:stretch>
        </p:blipFill>
        <p:spPr>
          <a:xfrm>
            <a:off x="2010834" y="2435413"/>
            <a:ext cx="1335414" cy="837753"/>
          </a:xfrm>
          <a:prstGeom prst="rect">
            <a:avLst/>
          </a:prstGeom>
        </p:spPr>
      </p:pic>
      <p:pic>
        <p:nvPicPr>
          <p:cNvPr id="1570" name="グラフィックス 1318"/>
          <p:cNvPicPr>
            <a:picLocks noChangeAspect="1"/>
          </p:cNvPicPr>
          <p:nvPr/>
        </p:nvPicPr>
        <p:blipFill>
          <a:blip r:embed="rId7">
            <a:extLst>
              <a:ext uri="{96DAC541-7B7A-43D3-8B79-37D633B846F1}">
                <asvg:svgBlip xmlns:asvg="http://schemas.microsoft.com/office/drawing/2016/SVG/main" r:embed="rId8"/>
              </a:ext>
            </a:extLst>
          </a:blip>
          <a:srcRect l="37032" t="28415" r="54074" b="42351"/>
          <a:stretch>
            <a:fillRect/>
          </a:stretch>
        </p:blipFill>
        <p:spPr>
          <a:xfrm>
            <a:off x="3346248" y="2258810"/>
            <a:ext cx="718052" cy="943587"/>
          </a:xfrm>
          <a:prstGeom prst="rect">
            <a:avLst/>
          </a:prstGeom>
        </p:spPr>
      </p:pic>
      <p:pic>
        <p:nvPicPr>
          <p:cNvPr id="1571" name="グラフィックス 1319"/>
          <p:cNvPicPr>
            <a:picLocks noChangeAspect="1"/>
          </p:cNvPicPr>
          <p:nvPr/>
        </p:nvPicPr>
        <p:blipFill>
          <a:blip r:embed="rId7">
            <a:extLst>
              <a:ext uri="{96DAC541-7B7A-43D3-8B79-37D633B846F1}">
                <asvg:svgBlip xmlns:asvg="http://schemas.microsoft.com/office/drawing/2016/SVG/main" r:embed="rId8"/>
              </a:ext>
            </a:extLst>
          </a:blip>
          <a:srcRect l="45876" t="28412" r="40961" b="42073"/>
          <a:stretch>
            <a:fillRect/>
          </a:stretch>
        </p:blipFill>
        <p:spPr>
          <a:xfrm>
            <a:off x="4064300" y="2197794"/>
            <a:ext cx="1062792" cy="952719"/>
          </a:xfrm>
          <a:prstGeom prst="rect">
            <a:avLst/>
          </a:prstGeom>
        </p:spPr>
      </p:pic>
      <p:pic>
        <p:nvPicPr>
          <p:cNvPr id="1572" name="グラフィックス 1322"/>
          <p:cNvPicPr>
            <a:picLocks noChangeAspect="1"/>
          </p:cNvPicPr>
          <p:nvPr/>
        </p:nvPicPr>
        <p:blipFill>
          <a:blip r:embed="rId7">
            <a:extLst>
              <a:ext uri="{96DAC541-7B7A-43D3-8B79-37D633B846F1}">
                <asvg:svgBlip xmlns:asvg="http://schemas.microsoft.com/office/drawing/2016/SVG/main" r:embed="rId8"/>
              </a:ext>
            </a:extLst>
          </a:blip>
          <a:srcRect l="59207" t="29509" r="27965" b="42897"/>
          <a:stretch>
            <a:fillRect/>
          </a:stretch>
        </p:blipFill>
        <p:spPr>
          <a:xfrm>
            <a:off x="5199660" y="2310694"/>
            <a:ext cx="1035552" cy="890670"/>
          </a:xfrm>
          <a:prstGeom prst="rect">
            <a:avLst/>
          </a:prstGeom>
        </p:spPr>
      </p:pic>
      <p:pic>
        <p:nvPicPr>
          <p:cNvPr id="1573" name="グラフィックス 1323"/>
          <p:cNvPicPr>
            <a:picLocks noChangeAspect="1"/>
          </p:cNvPicPr>
          <p:nvPr/>
        </p:nvPicPr>
        <p:blipFill>
          <a:blip r:embed="rId7">
            <a:extLst>
              <a:ext uri="{96DAC541-7B7A-43D3-8B79-37D633B846F1}">
                <asvg:svgBlip xmlns:asvg="http://schemas.microsoft.com/office/drawing/2016/SVG/main" r:embed="rId8"/>
              </a:ext>
            </a:extLst>
          </a:blip>
          <a:srcRect l="72426" t="28142" r="18024" b="42351"/>
          <a:stretch>
            <a:fillRect/>
          </a:stretch>
        </p:blipFill>
        <p:spPr>
          <a:xfrm>
            <a:off x="6343034" y="2310694"/>
            <a:ext cx="770970" cy="952406"/>
          </a:xfrm>
          <a:prstGeom prst="rect">
            <a:avLst/>
          </a:prstGeom>
        </p:spPr>
      </p:pic>
      <p:pic>
        <p:nvPicPr>
          <p:cNvPr id="1574" name="グラフィックス 1321"/>
          <p:cNvPicPr>
            <a:picLocks noChangeAspect="1"/>
          </p:cNvPicPr>
          <p:nvPr/>
        </p:nvPicPr>
        <p:blipFill>
          <a:blip r:embed="rId7">
            <a:extLst>
              <a:ext uri="{96DAC541-7B7A-43D3-8B79-37D633B846F1}">
                <asvg:svgBlip xmlns:asvg="http://schemas.microsoft.com/office/drawing/2016/SVG/main" r:embed="rId8"/>
              </a:ext>
            </a:extLst>
          </a:blip>
          <a:srcRect l="83350" t="26230" r="5025" b="43443"/>
          <a:stretch>
            <a:fillRect/>
          </a:stretch>
        </p:blipFill>
        <p:spPr>
          <a:xfrm>
            <a:off x="7368647" y="2171649"/>
            <a:ext cx="938540" cy="978864"/>
          </a:xfrm>
          <a:prstGeom prst="rect">
            <a:avLst/>
          </a:prstGeom>
        </p:spPr>
      </p:pic>
      <p:pic>
        <p:nvPicPr>
          <p:cNvPr id="1575" name="グラフィックス 1324"/>
          <p:cNvPicPr>
            <a:picLocks noChangeAspect="1"/>
          </p:cNvPicPr>
          <p:nvPr/>
        </p:nvPicPr>
        <p:blipFill>
          <a:blip r:embed="rId7">
            <a:extLst>
              <a:ext uri="{96DAC541-7B7A-43D3-8B79-37D633B846F1}">
                <asvg:svgBlip xmlns:asvg="http://schemas.microsoft.com/office/drawing/2016/SVG/main" r:embed="rId8"/>
              </a:ext>
            </a:extLst>
          </a:blip>
          <a:srcRect l="19991" t="70219" r="69695" b="1366"/>
          <a:stretch>
            <a:fillRect/>
          </a:stretch>
        </p:blipFill>
        <p:spPr>
          <a:xfrm>
            <a:off x="2010834" y="3670854"/>
            <a:ext cx="832706" cy="917129"/>
          </a:xfrm>
          <a:prstGeom prst="rect">
            <a:avLst/>
          </a:prstGeom>
        </p:spPr>
      </p:pic>
      <p:pic>
        <p:nvPicPr>
          <p:cNvPr id="1576" name="グラフィックス 1325"/>
          <p:cNvPicPr>
            <a:picLocks noChangeAspect="1"/>
          </p:cNvPicPr>
          <p:nvPr/>
        </p:nvPicPr>
        <p:blipFill>
          <a:blip r:embed="rId7">
            <a:extLst>
              <a:ext uri="{96DAC541-7B7A-43D3-8B79-37D633B846F1}">
                <asvg:svgBlip xmlns:asvg="http://schemas.microsoft.com/office/drawing/2016/SVG/main" r:embed="rId8"/>
              </a:ext>
            </a:extLst>
          </a:blip>
          <a:srcRect l="30804" t="65848" r="59427" b="1912"/>
          <a:stretch>
            <a:fillRect/>
          </a:stretch>
        </p:blipFill>
        <p:spPr>
          <a:xfrm>
            <a:off x="2951945" y="3547381"/>
            <a:ext cx="788608" cy="1040601"/>
          </a:xfrm>
          <a:prstGeom prst="rect">
            <a:avLst/>
          </a:prstGeom>
        </p:spPr>
      </p:pic>
      <p:pic>
        <p:nvPicPr>
          <p:cNvPr id="1577" name="グラフィックス 1326"/>
          <p:cNvPicPr>
            <a:picLocks noChangeAspect="1"/>
          </p:cNvPicPr>
          <p:nvPr/>
        </p:nvPicPr>
        <p:blipFill>
          <a:blip r:embed="rId7">
            <a:extLst>
              <a:ext uri="{96DAC541-7B7A-43D3-8B79-37D633B846F1}">
                <asvg:svgBlip xmlns:asvg="http://schemas.microsoft.com/office/drawing/2016/SVG/main" r:embed="rId8"/>
              </a:ext>
            </a:extLst>
          </a:blip>
          <a:srcRect l="41074" t="68307" r="50140" b="1093"/>
          <a:stretch>
            <a:fillRect/>
          </a:stretch>
        </p:blipFill>
        <p:spPr>
          <a:xfrm>
            <a:off x="3793458" y="3600298"/>
            <a:ext cx="709233" cy="987684"/>
          </a:xfrm>
          <a:prstGeom prst="rect">
            <a:avLst/>
          </a:prstGeom>
        </p:spPr>
      </p:pic>
      <p:pic>
        <p:nvPicPr>
          <p:cNvPr id="1578" name="グラフィックス 1327"/>
          <p:cNvPicPr>
            <a:picLocks noChangeAspect="1"/>
          </p:cNvPicPr>
          <p:nvPr/>
        </p:nvPicPr>
        <p:blipFill>
          <a:blip r:embed="rId7">
            <a:extLst>
              <a:ext uri="{96DAC541-7B7A-43D3-8B79-37D633B846F1}">
                <asvg:svgBlip xmlns:asvg="http://schemas.microsoft.com/office/drawing/2016/SVG/main" r:embed="rId8"/>
              </a:ext>
            </a:extLst>
          </a:blip>
          <a:srcRect l="50797" t="69400" r="42166" b="1093"/>
          <a:stretch>
            <a:fillRect/>
          </a:stretch>
        </p:blipFill>
        <p:spPr>
          <a:xfrm>
            <a:off x="4676877" y="3617937"/>
            <a:ext cx="568123" cy="952406"/>
          </a:xfrm>
          <a:prstGeom prst="rect">
            <a:avLst/>
          </a:prstGeom>
        </p:spPr>
      </p:pic>
      <p:pic>
        <p:nvPicPr>
          <p:cNvPr id="1579" name="グラフィックス 1328"/>
          <p:cNvPicPr>
            <a:picLocks noChangeAspect="1"/>
          </p:cNvPicPr>
          <p:nvPr/>
        </p:nvPicPr>
        <p:blipFill>
          <a:blip r:embed="rId7">
            <a:extLst>
              <a:ext uri="{96DAC541-7B7A-43D3-8B79-37D633B846F1}">
                <asvg:svgBlip xmlns:asvg="http://schemas.microsoft.com/office/drawing/2016/SVG/main" r:embed="rId8"/>
              </a:ext>
            </a:extLst>
          </a:blip>
          <a:srcRect l="58771" t="70766" r="32143" b="2458"/>
          <a:stretch>
            <a:fillRect/>
          </a:stretch>
        </p:blipFill>
        <p:spPr>
          <a:xfrm>
            <a:off x="5357812" y="3670854"/>
            <a:ext cx="733424" cy="864212"/>
          </a:xfrm>
          <a:prstGeom prst="rect">
            <a:avLst/>
          </a:prstGeom>
        </p:spPr>
      </p:pic>
      <p:pic>
        <p:nvPicPr>
          <p:cNvPr id="1580" name="グラフィックス 1329"/>
          <p:cNvPicPr>
            <a:picLocks noChangeAspect="1"/>
          </p:cNvPicPr>
          <p:nvPr/>
        </p:nvPicPr>
        <p:blipFill>
          <a:blip r:embed="rId7">
            <a:extLst>
              <a:ext uri="{96DAC541-7B7A-43D3-8B79-37D633B846F1}">
                <asvg:svgBlip xmlns:asvg="http://schemas.microsoft.com/office/drawing/2016/SVG/main" r:embed="rId8"/>
              </a:ext>
            </a:extLst>
          </a:blip>
          <a:srcRect l="69038" t="70219" r="21521" b="2185"/>
          <a:stretch>
            <a:fillRect/>
          </a:stretch>
        </p:blipFill>
        <p:spPr>
          <a:xfrm>
            <a:off x="6235212" y="3697313"/>
            <a:ext cx="762150" cy="890670"/>
          </a:xfrm>
          <a:prstGeom prst="rect">
            <a:avLst/>
          </a:prstGeom>
        </p:spPr>
      </p:pic>
      <p:pic>
        <p:nvPicPr>
          <p:cNvPr id="1581" name="グラフィックス 1330"/>
          <p:cNvPicPr>
            <a:picLocks noChangeAspect="1"/>
          </p:cNvPicPr>
          <p:nvPr/>
        </p:nvPicPr>
        <p:blipFill>
          <a:blip r:embed="rId7">
            <a:extLst>
              <a:ext uri="{96DAC541-7B7A-43D3-8B79-37D633B846F1}">
                <asvg:svgBlip xmlns:asvg="http://schemas.microsoft.com/office/drawing/2016/SVG/main" r:embed="rId8"/>
              </a:ext>
            </a:extLst>
          </a:blip>
          <a:srcRect l="78651" t="70493" r="10924" b="1366"/>
          <a:stretch>
            <a:fillRect/>
          </a:stretch>
        </p:blipFill>
        <p:spPr>
          <a:xfrm>
            <a:off x="6996392" y="3662033"/>
            <a:ext cx="841525" cy="908310"/>
          </a:xfrm>
          <a:prstGeom prst="rect">
            <a:avLst/>
          </a:prstGeom>
        </p:spPr>
      </p:pic>
      <p:pic>
        <p:nvPicPr>
          <p:cNvPr id="1582" name="グラフィックス 1331"/>
          <p:cNvPicPr>
            <a:picLocks noChangeAspect="1"/>
          </p:cNvPicPr>
          <p:nvPr/>
        </p:nvPicPr>
        <p:blipFill>
          <a:blip r:embed="rId7">
            <a:extLst>
              <a:ext uri="{96DAC541-7B7A-43D3-8B79-37D633B846F1}">
                <asvg:svgBlip xmlns:asvg="http://schemas.microsoft.com/office/drawing/2016/SVG/main" r:embed="rId8"/>
              </a:ext>
            </a:extLst>
          </a:blip>
          <a:srcRect l="88046" t="69673" r="1419" b="1912"/>
          <a:stretch>
            <a:fillRect/>
          </a:stretch>
        </p:blipFill>
        <p:spPr>
          <a:xfrm>
            <a:off x="7722157" y="3635576"/>
            <a:ext cx="850344" cy="917129"/>
          </a:xfrm>
          <a:prstGeom prst="rect">
            <a:avLst/>
          </a:prstGeom>
        </p:spPr>
      </p:pic>
    </p:spTree>
    <p:extLst>
      <p:ext uri="{BB962C8B-B14F-4D97-AF65-F5344CB8AC3E}">
        <p14:creationId xmlns:p14="http://schemas.microsoft.com/office/powerpoint/2010/main" val="297884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4" name="テキスト ボックス 4"/>
          <p:cNvSpPr txBox="1"/>
          <p:nvPr/>
        </p:nvSpPr>
        <p:spPr>
          <a:xfrm>
            <a:off x="1801459" y="3199576"/>
            <a:ext cx="6559904" cy="3169206"/>
          </a:xfrm>
          <a:prstGeom prst="rect">
            <a:avLst/>
          </a:prstGeom>
          <a:noFill/>
        </p:spPr>
        <p:txBody>
          <a:bodyPr wrap="square">
            <a:spAutoFit/>
          </a:bodyPr>
          <a:lstStyle/>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Ⅰ</a:t>
            </a:r>
            <a:r>
              <a:rPr kumimoji="1" lang="ja-JP" altLang="en-US" sz="900" spc="160" dirty="0">
                <a:latin typeface="ＭＳ Ｐ明朝" panose="02020600040205080304" pitchFamily="18" charset="-128"/>
                <a:ea typeface="ＭＳ Ｐ明朝" panose="02020600040205080304" pitchFamily="18" charset="-128"/>
                <a:cs typeface="+mj-cs"/>
              </a:rPr>
              <a:t>  県民の健康を取り巻く現状・・・・・・・・・・・・・・・・・・・・・・・・・・・・・・・</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Ⅱ </a:t>
            </a:r>
            <a:r>
              <a:rPr kumimoji="1" lang="ja-JP" altLang="en-US" sz="900" spc="160" dirty="0">
                <a:latin typeface="ＭＳ Ｐ明朝" panose="02020600040205080304" pitchFamily="18" charset="-128"/>
                <a:ea typeface="ＭＳ Ｐ明朝" panose="02020600040205080304" pitchFamily="18" charset="-128"/>
                <a:cs typeface="+mj-cs"/>
              </a:rPr>
              <a:t> 健康のために自分ができること・・・・・・・・・・・・・・・・・・・・・・・・・・・・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a:t>
            </a:r>
            <a:r>
              <a:rPr kumimoji="1" lang="ja-JP" altLang="en-US" sz="900" spc="160" dirty="0">
                <a:latin typeface="ＭＳ Ｐ明朝" panose="02020600040205080304" pitchFamily="18" charset="-128"/>
                <a:ea typeface="ＭＳ Ｐ明朝" panose="02020600040205080304" pitchFamily="18" charset="-128"/>
                <a:cs typeface="+mj-cs"/>
              </a:rPr>
              <a:t>健康管理・・・・・・・・・・・・・・・・・・・・・・・・・・・・・・・・・・・・・・・・・</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(2)</a:t>
            </a:r>
            <a:r>
              <a:rPr kumimoji="1" lang="ja-JP" altLang="en-US" sz="900" spc="160" dirty="0">
                <a:latin typeface="ＭＳ Ｐ明朝" panose="02020600040205080304" pitchFamily="18" charset="-128"/>
                <a:ea typeface="ＭＳ Ｐ明朝" panose="02020600040205080304" pitchFamily="18" charset="-128"/>
                <a:cs typeface="+mj-cs"/>
              </a:rPr>
              <a:t>歯・口腔・・・・・・・・・・・・・・・・・・・・・・・・・・・・・・・・・・・・・・・・・・</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(3)</a:t>
            </a:r>
            <a:r>
              <a:rPr kumimoji="1" lang="ja-JP" altLang="en-US" sz="900" spc="160" dirty="0">
                <a:latin typeface="ＭＳ Ｐ明朝" panose="02020600040205080304" pitchFamily="18" charset="-128"/>
                <a:ea typeface="ＭＳ Ｐ明朝" panose="02020600040205080304" pitchFamily="18" charset="-128"/>
                <a:cs typeface="+mj-cs"/>
              </a:rPr>
              <a:t>生活習慣病とがん・・・・・・・・・・・・・・・・・・・・・・・・・・・・・・・・・・・</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(4)</a:t>
            </a:r>
            <a:r>
              <a:rPr kumimoji="1" lang="ja-JP" altLang="en-US" sz="900" spc="160" dirty="0">
                <a:latin typeface="ＭＳ Ｐ明朝" panose="02020600040205080304" pitchFamily="18" charset="-128"/>
                <a:ea typeface="ＭＳ Ｐ明朝" panose="02020600040205080304" pitchFamily="18" charset="-128"/>
                <a:cs typeface="+mj-cs"/>
              </a:rPr>
              <a:t>食事・・・・・・・・・・・・・・・・・・・・・・・・・・・・・・・・・・・・・・・・・・・・・</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(5)</a:t>
            </a:r>
            <a:r>
              <a:rPr kumimoji="1" lang="ja-JP" altLang="en-US" sz="900" spc="160" dirty="0">
                <a:latin typeface="ＭＳ Ｐ明朝" panose="02020600040205080304" pitchFamily="18" charset="-128"/>
                <a:ea typeface="ＭＳ Ｐ明朝" panose="02020600040205080304" pitchFamily="18" charset="-128"/>
                <a:cs typeface="+mj-cs"/>
              </a:rPr>
              <a:t>運動・・・・・・・・・・・・・・・・・・・・・・・・・・・・・・・・・・・・・・・・・・・・・ </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(6)</a:t>
            </a:r>
            <a:r>
              <a:rPr kumimoji="1" lang="ja-JP" altLang="en-US" sz="900" spc="160" dirty="0">
                <a:latin typeface="ＭＳ Ｐ明朝" panose="02020600040205080304" pitchFamily="18" charset="-128"/>
                <a:ea typeface="ＭＳ Ｐ明朝" panose="02020600040205080304" pitchFamily="18" charset="-128"/>
                <a:cs typeface="+mj-cs"/>
              </a:rPr>
              <a:t>休養と睡眠・・・・・・・・・・・・・・・・・・・・・・・・・・・・・・・・・・・・・・・・</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(7)</a:t>
            </a:r>
            <a:r>
              <a:rPr kumimoji="1" lang="ja-JP" altLang="en-US" sz="900" spc="160" dirty="0">
                <a:latin typeface="ＭＳ Ｐ明朝" panose="02020600040205080304" pitchFamily="18" charset="-128"/>
                <a:ea typeface="ＭＳ Ｐ明朝" panose="02020600040205080304" pitchFamily="18" charset="-128"/>
                <a:cs typeface="+mj-cs"/>
              </a:rPr>
              <a:t>たばこ</a:t>
            </a:r>
            <a:r>
              <a:rPr kumimoji="1" lang="ja-JP" altLang="en-US" sz="900" spc="170" dirty="0">
                <a:latin typeface="ＭＳ Ｐ明朝" panose="02020600040205080304" pitchFamily="18" charset="-128"/>
                <a:ea typeface="ＭＳ Ｐ明朝" panose="02020600040205080304" pitchFamily="18" charset="-128"/>
                <a:cs typeface="+mj-cs"/>
              </a:rPr>
              <a:t>・・・・・・・・・・・・・・・・・・・・・・・・・・・・・・・・・・・・・・・・・・・</a:t>
            </a:r>
            <a:endParaRPr kumimoji="1" lang="en-US" altLang="ja-JP" sz="900" spc="17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(8)</a:t>
            </a:r>
            <a:r>
              <a:rPr kumimoji="1" lang="ja-JP" altLang="en-US" sz="900" spc="160" dirty="0">
                <a:latin typeface="ＭＳ Ｐ明朝" panose="02020600040205080304" pitchFamily="18" charset="-128"/>
                <a:ea typeface="ＭＳ Ｐ明朝" panose="02020600040205080304" pitchFamily="18" charset="-128"/>
                <a:cs typeface="+mj-cs"/>
              </a:rPr>
              <a:t>飲酒</a:t>
            </a:r>
            <a:r>
              <a:rPr kumimoji="1" lang="ja-JP" altLang="en-US" sz="900" spc="170" dirty="0">
                <a:latin typeface="ＭＳ Ｐ明朝" panose="02020600040205080304" pitchFamily="18" charset="-128"/>
                <a:ea typeface="ＭＳ Ｐ明朝" panose="02020600040205080304" pitchFamily="18" charset="-128"/>
                <a:cs typeface="+mj-cs"/>
              </a:rPr>
              <a:t>・・・・・・・・・・・・・・・・・・・・・・・・・・・・・・・・・・・・・・・・・・・・</a:t>
            </a:r>
            <a:endParaRPr kumimoji="1" lang="en-US" altLang="ja-JP" sz="900" spc="17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(9)</a:t>
            </a:r>
            <a:r>
              <a:rPr kumimoji="1" lang="ja-JP" altLang="en-US" sz="900" spc="160" dirty="0">
                <a:latin typeface="ＭＳ Ｐ明朝" panose="02020600040205080304" pitchFamily="18" charset="-128"/>
                <a:ea typeface="ＭＳ Ｐ明朝" panose="02020600040205080304" pitchFamily="18" charset="-128"/>
                <a:cs typeface="+mj-cs"/>
              </a:rPr>
              <a:t>薬物乱用・・・・・・・・・・・・・・・・・・・・・・・・・・・・・・・・・・・・・・・・・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(10)</a:t>
            </a:r>
            <a:r>
              <a:rPr kumimoji="1" lang="ja-JP" altLang="en-US" sz="900" spc="160" dirty="0">
                <a:latin typeface="ＭＳ Ｐ明朝" panose="02020600040205080304" pitchFamily="18" charset="-128"/>
                <a:ea typeface="ＭＳ Ｐ明朝" panose="02020600040205080304" pitchFamily="18" charset="-128"/>
                <a:cs typeface="+mj-cs"/>
              </a:rPr>
              <a:t>ライフプランを立てよう・・・・・・・・・・・・・・・・・・・・・・・・・・・・・・・　</a:t>
            </a:r>
          </a:p>
        </p:txBody>
      </p:sp>
      <p:sp>
        <p:nvSpPr>
          <p:cNvPr id="1115" name="テキスト ボックス 7"/>
          <p:cNvSpPr txBox="1"/>
          <p:nvPr/>
        </p:nvSpPr>
        <p:spPr>
          <a:xfrm>
            <a:off x="1597528" y="6368781"/>
            <a:ext cx="7051570" cy="399217"/>
          </a:xfrm>
          <a:prstGeom prst="rect">
            <a:avLst/>
          </a:prstGeom>
          <a:solidFill>
            <a:srgbClr val="C7E8FA"/>
          </a:solidFill>
        </p:spPr>
        <p:txBody>
          <a:bodyPr wrap="square">
            <a:spAutoFit/>
          </a:bodyPr>
          <a:lstStyle/>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☆副読本の見方</a:t>
            </a:r>
          </a:p>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１：自己チェック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２ ： 自分で考える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３ ： 知識を得る</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４：目標を立てる　</a:t>
            </a:r>
          </a:p>
        </p:txBody>
      </p:sp>
      <p:sp>
        <p:nvSpPr>
          <p:cNvPr id="1116" name="タイトル 1"/>
          <p:cNvSpPr txBox="1"/>
          <p:nvPr/>
        </p:nvSpPr>
        <p:spPr>
          <a:xfrm>
            <a:off x="2131823" y="0"/>
            <a:ext cx="5899178" cy="1180954"/>
          </a:xfrm>
          <a:prstGeom prst="rect">
            <a:avLst/>
          </a:prstGeom>
          <a:solidFill>
            <a:schemeClr val="bg1"/>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lnSpc>
                <a:spcPct val="100000"/>
              </a:lnSpc>
            </a:pPr>
            <a:r>
              <a:rPr lang="ja-JP" altLang="en-US" sz="2800" b="1" spc="1000" dirty="0">
                <a:solidFill>
                  <a:srgbClr val="7CCAD5"/>
                </a:solidFill>
                <a:latin typeface="ＭＳ Ｐ明朝" panose="02020600040205080304" pitchFamily="18" charset="-128"/>
                <a:ea typeface="ＭＳ Ｐ明朝" panose="02020600040205080304" pitchFamily="18" charset="-128"/>
              </a:rPr>
              <a:t>高知家の</a:t>
            </a:r>
            <a:r>
              <a:rPr lang="ja-JP" altLang="en-US" sz="2800" b="1" spc="1000" dirty="0">
                <a:solidFill>
                  <a:srgbClr val="7CCAD5"/>
                </a:solidFill>
                <a:latin typeface="ＭＳ Ｐ明朝" panose="02020600040205080304" pitchFamily="18" charset="-128"/>
                <a:ea typeface="ＭＳ Ｐ明朝" panose="02020600040205080304" pitchFamily="18" charset="-128"/>
              </a:rPr>
              <a:t>高校生の</a:t>
            </a:r>
            <a:r>
              <a:rPr lang="ja-JP" altLang="en-US" sz="2800" b="1" spc="300" dirty="0">
                <a:solidFill>
                  <a:srgbClr val="7CCAD5"/>
                </a:solidFill>
                <a:latin typeface="ＭＳ Ｐ明朝" panose="02020600040205080304" pitchFamily="18" charset="-128"/>
                <a:ea typeface="ＭＳ Ｐ明朝" panose="02020600040205080304" pitchFamily="18" charset="-128"/>
              </a:rPr>
              <a:t>みなさんへ</a:t>
            </a:r>
          </a:p>
        </p:txBody>
      </p:sp>
      <p:sp>
        <p:nvSpPr>
          <p:cNvPr id="1117" name="テキスト ボックス 62"/>
          <p:cNvSpPr txBox="1"/>
          <p:nvPr/>
        </p:nvSpPr>
        <p:spPr>
          <a:xfrm>
            <a:off x="5807783" y="3199576"/>
            <a:ext cx="577675" cy="3169206"/>
          </a:xfrm>
          <a:prstGeom prst="rect">
            <a:avLst/>
          </a:prstGeom>
          <a:noFill/>
        </p:spPr>
        <p:txBody>
          <a:bodyPr wrap="square">
            <a:spAutoFit/>
          </a:bodyPr>
          <a:lstStyle/>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9</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16</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27</a:t>
            </a:r>
          </a:p>
          <a:p>
            <a:pPr algn="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29</a:t>
            </a:r>
            <a:endParaRPr kumimoji="1" lang="en-US" altLang="ja-JP" sz="900" spc="160" dirty="0">
              <a:latin typeface="ＭＳ Ｐ明朝" panose="02020600040205080304" pitchFamily="18" charset="-128"/>
              <a:ea typeface="ＭＳ Ｐ明朝" panose="02020600040205080304" pitchFamily="18" charset="-128"/>
              <a:cs typeface="+mj-cs"/>
            </a:endParaRP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33</a:t>
            </a:r>
            <a:endParaRPr kumimoji="1" lang="en-US" altLang="ja-JP" sz="900" spc="160" dirty="0">
              <a:latin typeface="ＭＳ Ｐ明朝" panose="02020600040205080304" pitchFamily="18" charset="-128"/>
              <a:ea typeface="ＭＳ Ｐ明朝" panose="02020600040205080304" pitchFamily="18" charset="-128"/>
              <a:cs typeface="+mj-cs"/>
            </a:endParaRPr>
          </a:p>
        </p:txBody>
      </p:sp>
      <p:pic>
        <p:nvPicPr>
          <p:cNvPr id="1118" name="グラフィックス 6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97528" y="933012"/>
            <a:ext cx="6967770" cy="2258003"/>
          </a:xfrm>
          <a:prstGeom prst="rect">
            <a:avLst/>
          </a:prstGeom>
        </p:spPr>
      </p:pic>
      <p:sp>
        <p:nvSpPr>
          <p:cNvPr id="1119" name="タイトル 1"/>
          <p:cNvSpPr>
            <a:spLocks noGrp="1"/>
          </p:cNvSpPr>
          <p:nvPr>
            <p:ph type="title"/>
          </p:nvPr>
        </p:nvSpPr>
        <p:spPr>
          <a:xfrm>
            <a:off x="1930947" y="1063432"/>
            <a:ext cx="6125386" cy="1997162"/>
          </a:xfrm>
        </p:spPr>
        <p:txBody>
          <a:bodyPr anchor="t" anchorCtr="0">
            <a:noAutofit/>
          </a:bodyPr>
          <a:lstStyle/>
          <a:p>
            <a:pPr>
              <a:lnSpc>
                <a:spcPct val="200000"/>
              </a:lnSpc>
            </a:pPr>
            <a:r>
              <a:rPr lang="ja-JP" altLang="en-US" sz="900" dirty="0">
                <a:latin typeface="ＭＳ Ｐ明朝" panose="02020600040205080304" pitchFamily="18" charset="-128"/>
                <a:ea typeface="ＭＳ Ｐ明朝" panose="02020600040205080304" pitchFamily="18" charset="-128"/>
              </a:rPr>
              <a:t>　みなさん一人ひとりは、高知家にとってかけがえのない大切な子どもたちです。</a:t>
            </a:r>
            <a:r>
              <a:rPr lang="ja-JP" altLang="en-US" sz="900" dirty="0">
                <a:latin typeface="ＭＳ Ｐ明朝" panose="02020600040205080304" pitchFamily="18" charset="-128"/>
                <a:ea typeface="ＭＳ Ｐ明朝" panose="02020600040205080304" pitchFamily="18" charset="-128"/>
              </a:rPr>
              <a:t>ここには、みなさんに知ってほしいことや学んでもらいたいことを掲載しています。</a:t>
            </a:r>
            <a:br>
              <a:rPr lang="ja-JP" altLang="en-US" sz="900" dirty="0">
                <a:latin typeface="ＭＳ Ｐ明朝" panose="02020600040205080304" pitchFamily="18" charset="-128"/>
                <a:ea typeface="ＭＳ Ｐ明朝" panose="02020600040205080304" pitchFamily="18" charset="-128"/>
              </a:rPr>
            </a:br>
            <a:r>
              <a:rPr lang="ja-JP" altLang="en-US" sz="900" dirty="0">
                <a:latin typeface="ＭＳ Ｐ明朝" panose="02020600040205080304" pitchFamily="18" charset="-128"/>
                <a:ea typeface="ＭＳ Ｐ明朝" panose="02020600040205080304" pitchFamily="18" charset="-128"/>
              </a:rPr>
              <a:t>　みなさん一人ひとりが、将来の夢や目標を実現するためには、まず、自分自身</a:t>
            </a:r>
            <a:r>
              <a:rPr lang="ja-JP" altLang="en-US" sz="900" dirty="0">
                <a:latin typeface="ＭＳ Ｐ明朝" panose="02020600040205080304" pitchFamily="18" charset="-128"/>
                <a:ea typeface="ＭＳ Ｐ明朝" panose="02020600040205080304" pitchFamily="18" charset="-128"/>
              </a:rPr>
              <a:t>のからだや心を健康に保つことが大切です。</a:t>
            </a:r>
            <a:br>
              <a:rPr lang="ja-JP" altLang="en-US" sz="900" dirty="0">
                <a:latin typeface="ＭＳ Ｐ明朝" panose="02020600040205080304" pitchFamily="18" charset="-128"/>
                <a:ea typeface="ＭＳ Ｐ明朝" panose="02020600040205080304" pitchFamily="18" charset="-128"/>
              </a:rPr>
            </a:br>
            <a:r>
              <a:rPr lang="ja-JP" altLang="en-US" sz="900" dirty="0">
                <a:latin typeface="ＭＳ Ｐ明朝" panose="02020600040205080304" pitchFamily="18" charset="-128"/>
                <a:ea typeface="ＭＳ Ｐ明朝" panose="02020600040205080304" pitchFamily="18" charset="-128"/>
              </a:rPr>
              <a:t>　</a:t>
            </a:r>
            <a:r>
              <a:rPr lang="ja-JP" altLang="en-US" sz="900" spc="110" dirty="0">
                <a:latin typeface="ＭＳ Ｐ明朝" panose="02020600040205080304" pitchFamily="18" charset="-128"/>
                <a:ea typeface="ＭＳ Ｐ明朝" panose="02020600040205080304" pitchFamily="18" charset="-128"/>
              </a:rPr>
              <a:t>そこで、今、みなさんに毎日の生活の中で気をつけてもらいたいことを</a:t>
            </a:r>
            <a:r>
              <a:rPr lang="ja-JP" altLang="en-US" sz="900" dirty="0">
                <a:latin typeface="ＭＳ Ｐ明朝" panose="02020600040205080304" pitchFamily="18" charset="-128"/>
                <a:ea typeface="ＭＳ Ｐ明朝" panose="02020600040205080304" pitchFamily="18" charset="-128"/>
              </a:rPr>
              <a:t>まとめました。</a:t>
            </a:r>
            <a:br>
              <a:rPr lang="en-US" altLang="ja-JP" sz="900" dirty="0">
                <a:latin typeface="ＭＳ Ｐ明朝" panose="02020600040205080304" pitchFamily="18" charset="-128"/>
                <a:ea typeface="ＭＳ Ｐ明朝" panose="02020600040205080304" pitchFamily="18" charset="-128"/>
              </a:rPr>
            </a:br>
            <a:r>
              <a:rPr lang="ja-JP" altLang="en-US" sz="900" dirty="0">
                <a:latin typeface="ＭＳ Ｐ明朝" panose="02020600040205080304" pitchFamily="18" charset="-128"/>
                <a:ea typeface="ＭＳ Ｐ明朝" panose="02020600040205080304" pitchFamily="18" charset="-128"/>
              </a:rPr>
              <a:t>　健やかな心身で、みなさんの夢をかなえて下さい。みんな応援しています。</a:t>
            </a:r>
            <a:br>
              <a:rPr lang="ja-JP" altLang="en-US" sz="900" dirty="0">
                <a:latin typeface="ＭＳ Ｐ明朝" panose="02020600040205080304" pitchFamily="18" charset="-128"/>
                <a:ea typeface="ＭＳ Ｐ明朝" panose="02020600040205080304" pitchFamily="18" charset="-128"/>
              </a:rPr>
            </a:br>
            <a:r>
              <a:rPr lang="ja-JP" altLang="en-US" sz="900" spc="-10" dirty="0">
                <a:latin typeface="ＭＳ Ｐ明朝" panose="02020600040205080304" pitchFamily="18" charset="-128"/>
                <a:ea typeface="ＭＳ Ｐ明朝" panose="02020600040205080304" pitchFamily="18" charset="-128"/>
              </a:rPr>
              <a:t>　また、みなさんが大人になったら家族のために行動してほしいことも掲載しています</a:t>
            </a:r>
            <a:r>
              <a:rPr lang="ja-JP" altLang="en-US" sz="900" dirty="0">
                <a:latin typeface="ＭＳ Ｐ明朝" panose="02020600040205080304" pitchFamily="18" charset="-128"/>
                <a:ea typeface="ＭＳ Ｐ明朝" panose="02020600040205080304" pitchFamily="18" charset="-128"/>
              </a:rPr>
              <a:t>ので、みなさんの未来の子どもたちのためにも、ぜひ覚えておいてください。</a:t>
            </a:r>
          </a:p>
        </p:txBody>
      </p:sp>
    </p:spTree>
    <p:extLst>
      <p:ext uri="{BB962C8B-B14F-4D97-AF65-F5344CB8AC3E}">
        <p14:creationId xmlns:p14="http://schemas.microsoft.com/office/powerpoint/2010/main" val="3111123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84" name="グラフィックス 9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170647" y="3305340"/>
            <a:ext cx="3526644" cy="280292"/>
          </a:xfrm>
          <a:prstGeom prst="rect">
            <a:avLst/>
          </a:prstGeom>
        </p:spPr>
      </p:pic>
      <p:pic>
        <p:nvPicPr>
          <p:cNvPr id="1585" name="グラフィックス 1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438116" y="1881764"/>
            <a:ext cx="2965853" cy="719366"/>
          </a:xfrm>
          <a:prstGeom prst="rect">
            <a:avLst/>
          </a:prstGeom>
        </p:spPr>
      </p:pic>
      <p:pic>
        <p:nvPicPr>
          <p:cNvPr id="1586" name="グラフィックス 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1292" y="519474"/>
            <a:ext cx="3076360" cy="869076"/>
          </a:xfrm>
          <a:prstGeom prst="rect">
            <a:avLst/>
          </a:prstGeom>
        </p:spPr>
      </p:pic>
      <p:pic>
        <p:nvPicPr>
          <p:cNvPr id="1587" name="グラフィックス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330" y="291490"/>
            <a:ext cx="1282667" cy="199385"/>
          </a:xfrm>
          <a:prstGeom prst="rect">
            <a:avLst/>
          </a:prstGeom>
        </p:spPr>
      </p:pic>
      <p:sp>
        <p:nvSpPr>
          <p:cNvPr id="1588" name="タイトル 1"/>
          <p:cNvSpPr txBox="1"/>
          <p:nvPr/>
        </p:nvSpPr>
        <p:spPr>
          <a:xfrm>
            <a:off x="2079650" y="277228"/>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朝食の役割</a:t>
            </a:r>
          </a:p>
        </p:txBody>
      </p:sp>
      <p:pic>
        <p:nvPicPr>
          <p:cNvPr id="1589" name="グラフィックス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250" y="539534"/>
            <a:ext cx="3176228" cy="310539"/>
          </a:xfrm>
          <a:prstGeom prst="rect">
            <a:avLst/>
          </a:prstGeom>
        </p:spPr>
      </p:pic>
      <p:sp>
        <p:nvSpPr>
          <p:cNvPr id="1590" name="タイトル 1"/>
          <p:cNvSpPr txBox="1"/>
          <p:nvPr/>
        </p:nvSpPr>
        <p:spPr>
          <a:xfrm>
            <a:off x="694781" y="540512"/>
            <a:ext cx="3285447"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400" b="1" spc="70" dirty="0">
                <a:solidFill>
                  <a:schemeClr val="bg1"/>
                </a:solidFill>
                <a:latin typeface="ＭＳ Ｐ明朝" panose="02020600040205080304" pitchFamily="18" charset="-128"/>
                <a:ea typeface="ＭＳ Ｐ明朝" panose="02020600040205080304" pitchFamily="18" charset="-128"/>
              </a:rPr>
              <a:t>朝食、きちんと食べてるの？</a:t>
            </a:r>
          </a:p>
        </p:txBody>
      </p:sp>
      <p:pic>
        <p:nvPicPr>
          <p:cNvPr id="1591" name="図 14"/>
          <p:cNvPicPr>
            <a:picLocks noChangeAspect="1"/>
          </p:cNvPicPr>
          <p:nvPr/>
        </p:nvPicPr>
        <p:blipFill>
          <a:blip r:embed="rId11"/>
          <a:stretch>
            <a:fillRect/>
          </a:stretch>
        </p:blipFill>
        <p:spPr>
          <a:xfrm>
            <a:off x="4808284" y="415281"/>
            <a:ext cx="830441" cy="1077461"/>
          </a:xfrm>
          <a:prstGeom prst="rect">
            <a:avLst/>
          </a:prstGeom>
        </p:spPr>
      </p:pic>
      <p:pic>
        <p:nvPicPr>
          <p:cNvPr id="1592" name="図 20"/>
          <p:cNvPicPr>
            <a:picLocks noChangeAspect="1"/>
          </p:cNvPicPr>
          <p:nvPr/>
        </p:nvPicPr>
        <p:blipFill>
          <a:blip r:embed="rId12"/>
          <a:stretch>
            <a:fillRect/>
          </a:stretch>
        </p:blipFill>
        <p:spPr>
          <a:xfrm>
            <a:off x="8659130" y="1643943"/>
            <a:ext cx="843793" cy="1195008"/>
          </a:xfrm>
          <a:prstGeom prst="rect">
            <a:avLst/>
          </a:prstGeom>
        </p:spPr>
      </p:pic>
      <p:grpSp>
        <p:nvGrpSpPr>
          <p:cNvPr id="1593" name="グループ化 43"/>
          <p:cNvGrpSpPr/>
          <p:nvPr/>
        </p:nvGrpSpPr>
        <p:grpSpPr>
          <a:xfrm>
            <a:off x="821698" y="4814813"/>
            <a:ext cx="8528003" cy="1741443"/>
            <a:chOff x="568868" y="7061075"/>
            <a:chExt cx="5904002" cy="2515417"/>
          </a:xfrm>
        </p:grpSpPr>
      </p:grpSp>
      <p:sp>
        <p:nvSpPr>
          <p:cNvPr id="1594" name="タイトル 1"/>
          <p:cNvSpPr txBox="1"/>
          <p:nvPr/>
        </p:nvSpPr>
        <p:spPr>
          <a:xfrm>
            <a:off x="5956160" y="626163"/>
            <a:ext cx="2964000" cy="65569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00"/>
              </a:lnSpc>
            </a:pP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4</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人に</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人は朝食を食べない日があるってこと</a:t>
            </a:r>
            <a:endParaRPr sz="44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なんだね。う～ん、どうしてかなぁ？食べる時間が</a:t>
            </a:r>
            <a:endPar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ないのかなぁ？食欲がないのかなぁ？それとも、</a:t>
            </a:r>
            <a:endParaRPr sz="44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ダイエットのため？勉強に集中できるの？</a:t>
            </a:r>
          </a:p>
        </p:txBody>
      </p:sp>
      <p:sp>
        <p:nvSpPr>
          <p:cNvPr id="1595" name="タイトル 1"/>
          <p:cNvSpPr txBox="1"/>
          <p:nvPr/>
        </p:nvSpPr>
        <p:spPr>
          <a:xfrm>
            <a:off x="5543823" y="1991205"/>
            <a:ext cx="2964000" cy="51463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若い人に朝食を食べていない人が多いなぁ。</a:t>
            </a:r>
            <a:endParaRPr sz="10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お父さんお母さん世代の人にも朝食抜きの人が</a:t>
            </a:r>
            <a:endParaRPr sz="10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いるんだね。</a:t>
            </a:r>
            <a:endParaRPr sz="1000"/>
          </a:p>
        </p:txBody>
      </p:sp>
      <p:graphicFrame>
        <p:nvGraphicFramePr>
          <p:cNvPr id="1596" name="グラフ 1"/>
          <p:cNvGraphicFramePr/>
          <p:nvPr>
            <p:extLst>
              <p:ext uri="{D42A27DB-BD31-4B8C-83A1-F6EECF244321}">
                <p14:modId xmlns:p14="http://schemas.microsoft.com/office/powerpoint/2010/main" val="1794436925"/>
              </p:ext>
            </p:extLst>
          </p:nvPr>
        </p:nvGraphicFramePr>
        <p:xfrm>
          <a:off x="524829" y="1136338"/>
          <a:ext cx="4297972" cy="1920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597" name="グラフ 2"/>
          <p:cNvGraphicFramePr/>
          <p:nvPr>
            <p:extLst>
              <p:ext uri="{D42A27DB-BD31-4B8C-83A1-F6EECF244321}">
                <p14:modId xmlns:p14="http://schemas.microsoft.com/office/powerpoint/2010/main" val="583567784"/>
              </p:ext>
            </p:extLst>
          </p:nvPr>
        </p:nvGraphicFramePr>
        <p:xfrm>
          <a:off x="611420" y="3824755"/>
          <a:ext cx="4388960" cy="2036214"/>
        </p:xfrm>
        <a:graphic>
          <a:graphicData uri="http://schemas.openxmlformats.org/drawingml/2006/chart">
            <c:chart xmlns:c="http://schemas.openxmlformats.org/drawingml/2006/chart" xmlns:r="http://schemas.openxmlformats.org/officeDocument/2006/relationships" r:id="rId14"/>
          </a:graphicData>
        </a:graphic>
      </p:graphicFrame>
      <p:sp>
        <p:nvSpPr>
          <p:cNvPr id="1598" name="テキスト ボックス 4"/>
          <p:cNvSpPr txBox="1"/>
          <p:nvPr/>
        </p:nvSpPr>
        <p:spPr>
          <a:xfrm>
            <a:off x="2079650" y="5860969"/>
            <a:ext cx="3545335" cy="199162"/>
          </a:xfrm>
          <a:prstGeom prst="rect">
            <a:avLst/>
          </a:prstGeom>
          <a:noFill/>
        </p:spPr>
        <p:txBody>
          <a:bodyPr wrap="square">
            <a:spAutoFit/>
          </a:bodyPr>
          <a:lstStyle/>
          <a:p>
            <a:pPr algn="ctr">
              <a:defRPr kumimoji="1" lang="en-US" altLang="ja-JP" sz="600" b="1" i="0" u="none" strike="noStrike" kern="1200" baseline="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出典：令和４年高知県県民健康・栄養調査</a:t>
            </a:r>
          </a:p>
        </p:txBody>
      </p:sp>
      <p:sp>
        <p:nvSpPr>
          <p:cNvPr id="1599" name="テキスト ボックス 3"/>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18</a:t>
            </a:r>
            <a:endParaRPr lang="ja-JP" altLang="en-US" sz="700" dirty="0">
              <a:latin typeface="ＭＳ Ｐ明朝" panose="02020600040205080304" pitchFamily="18" charset="-128"/>
              <a:ea typeface="ＭＳ Ｐ明朝" panose="02020600040205080304" pitchFamily="18" charset="-128"/>
            </a:endParaRPr>
          </a:p>
        </p:txBody>
      </p:sp>
      <p:sp>
        <p:nvSpPr>
          <p:cNvPr id="1600" name="テキスト ボックス 10"/>
          <p:cNvSpPr txBox="1"/>
          <p:nvPr/>
        </p:nvSpPr>
        <p:spPr>
          <a:xfrm>
            <a:off x="1423664" y="3106178"/>
            <a:ext cx="3778180" cy="199162"/>
          </a:xfrm>
          <a:prstGeom prst="rect">
            <a:avLst/>
          </a:prstGeom>
          <a:noFill/>
        </p:spPr>
        <p:txBody>
          <a:bodyPr wrap="square">
            <a:spAutoFit/>
          </a:bodyPr>
          <a:lstStyle/>
          <a:p>
            <a:pPr algn="ctr">
              <a:defRPr kumimoji="1" lang="en-US" altLang="ja-JP" sz="600" b="1" i="0" u="none" strike="noStrike" kern="1200" baseline="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出典：高知県教育委員会 令和６年度 高知県体力運動、能力・生活実態等調査</a:t>
            </a:r>
          </a:p>
        </p:txBody>
      </p:sp>
      <p:sp>
        <p:nvSpPr>
          <p:cNvPr id="1601" name="タイトル 907"/>
          <p:cNvSpPr txBox="1"/>
          <p:nvPr/>
        </p:nvSpPr>
        <p:spPr>
          <a:xfrm>
            <a:off x="5258904" y="3716703"/>
            <a:ext cx="4534536" cy="2330514"/>
          </a:xfrm>
          <a:prstGeom prst="rect">
            <a:avLst/>
          </a:prstGeom>
          <a:noFill/>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680"/>
              </a:lnSpc>
            </a:pPr>
            <a:r>
              <a:rPr lang="en-US" altLang="ja-JP"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 脳が働くためのエネルギー源になる</a:t>
            </a:r>
            <a:endParaRPr sz="1500"/>
          </a:p>
          <a:p>
            <a:pPr defTabSz="457200">
              <a:lnSpc>
                <a:spcPts val="1680"/>
              </a:lnSpc>
            </a:pPr>
            <a:r>
              <a:rPr lang="ja-JP" altLang="en-US" sz="8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ごはんやパンの栄養素である糖質は、体内で吸収されブドウ糖になり、</a:t>
            </a:r>
            <a:endParaRPr sz="1000"/>
          </a:p>
          <a:p>
            <a:pPr defTabSz="457200">
              <a:lnSpc>
                <a:spcPts val="1680"/>
              </a:lnSpc>
            </a:pPr>
            <a:r>
              <a:rPr lang="ja-JP" altLang="en-US" sz="10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脳が働くためのエネルギー源になります。</a:t>
            </a:r>
            <a:endParaRPr lang="ja-JP" altLang="en-US" sz="100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　　脳の働きが活発になると、集中力や記憶力が増します。</a:t>
            </a:r>
            <a:endParaRPr sz="1000"/>
          </a:p>
          <a:p>
            <a:pPr defTabSz="457200">
              <a:lnSpc>
                <a:spcPct val="150000"/>
              </a:lnSpc>
            </a:pPr>
            <a:r>
              <a:rPr lang="en-US" altLang="ja-JP"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2 </a:t>
            </a:r>
            <a:r>
              <a:rPr lang="ja-JP" altLang="en-US"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体温上昇の効果がある</a:t>
            </a:r>
            <a:endParaRPr sz="1500"/>
          </a:p>
          <a:p>
            <a:pPr defTabSz="457200">
              <a:lnSpc>
                <a:spcPct val="100000"/>
              </a:lnSpc>
            </a:pPr>
            <a:r>
              <a:rPr lang="ja-JP" altLang="en-US" sz="8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夜、寝ている間は体温が下がっていきますが、朝食を食べると体温が</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上昇し、活発に活動ができます。</a:t>
            </a:r>
            <a:endParaRPr lang="ja-JP" altLang="en-US" sz="1000" b="1" spc="70" dirty="0">
              <a:latin typeface="ＭＳ Ｐ明朝" panose="02020600040205080304" pitchFamily="18" charset="-128"/>
              <a:ea typeface="ＭＳ Ｐ明朝" panose="02020600040205080304" pitchFamily="18" charset="-128"/>
            </a:endParaRPr>
          </a:p>
          <a:p>
            <a:pPr defTabSz="457200">
              <a:lnSpc>
                <a:spcPct val="150000"/>
              </a:lnSpc>
            </a:pPr>
            <a:r>
              <a:rPr lang="en-US" altLang="ja-JP"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3 </a:t>
            </a:r>
            <a:r>
              <a:rPr lang="ja-JP" altLang="en-US"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便秘予防になる</a:t>
            </a:r>
            <a:endParaRPr sz="1500"/>
          </a:p>
          <a:p>
            <a:pPr defTabSz="457200">
              <a:lnSpc>
                <a:spcPct val="100000"/>
              </a:lnSpc>
            </a:pPr>
            <a:r>
              <a:rPr lang="ja-JP" altLang="en-US" sz="8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朝食を食べることで胃や腸が刺激され、これにより、便意が起こりやすく</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なります。</a:t>
            </a:r>
            <a:endParaRPr lang="ja-JP" altLang="en-US" sz="1000" b="1" spc="70" dirty="0">
              <a:latin typeface="ＭＳ Ｐ明朝" panose="02020600040205080304" pitchFamily="18" charset="-128"/>
              <a:ea typeface="ＭＳ Ｐ明朝" panose="02020600040205080304" pitchFamily="18" charset="-128"/>
            </a:endParaRPr>
          </a:p>
          <a:p>
            <a:pPr defTabSz="457200">
              <a:lnSpc>
                <a:spcPct val="100000"/>
              </a:lnSpc>
            </a:pPr>
            <a:endParaRPr lang="ja-JP" altLang="en-US" sz="800" b="1" spc="70" dirty="0">
              <a:latin typeface="ＭＳ Ｐ明朝" panose="02020600040205080304" pitchFamily="18" charset="-128"/>
              <a:ea typeface="ＭＳ Ｐ明朝" panose="02020600040205080304" pitchFamily="18" charset="-128"/>
            </a:endParaRPr>
          </a:p>
        </p:txBody>
      </p:sp>
      <p:pic>
        <p:nvPicPr>
          <p:cNvPr id="1602" name="グラフィックス 90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05779" y="3769480"/>
            <a:ext cx="129735" cy="2268220"/>
          </a:xfrm>
          <a:prstGeom prst="rect">
            <a:avLst/>
          </a:prstGeom>
        </p:spPr>
      </p:pic>
      <p:sp>
        <p:nvSpPr>
          <p:cNvPr id="1603" name="タイトル 909"/>
          <p:cNvSpPr txBox="1"/>
          <p:nvPr/>
        </p:nvSpPr>
        <p:spPr>
          <a:xfrm>
            <a:off x="4807826" y="3305340"/>
            <a:ext cx="427585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どうして朝ごはんを食べないといけないの？ </a:t>
            </a:r>
          </a:p>
        </p:txBody>
      </p:sp>
    </p:spTree>
    <p:extLst>
      <p:ext uri="{BB962C8B-B14F-4D97-AF65-F5344CB8AC3E}">
        <p14:creationId xmlns:p14="http://schemas.microsoft.com/office/powerpoint/2010/main" val="2357859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05" name="グラフィックス 1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78533" y="5824994"/>
            <a:ext cx="7898303" cy="767693"/>
          </a:xfrm>
          <a:prstGeom prst="rect">
            <a:avLst/>
          </a:prstGeom>
        </p:spPr>
      </p:pic>
      <p:sp>
        <p:nvSpPr>
          <p:cNvPr id="1606" name="タイトル 1"/>
          <p:cNvSpPr txBox="1"/>
          <p:nvPr/>
        </p:nvSpPr>
        <p:spPr>
          <a:xfrm>
            <a:off x="647321" y="87218"/>
            <a:ext cx="6917625" cy="254078"/>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バランスの良い食事って？</a:t>
            </a:r>
          </a:p>
        </p:txBody>
      </p:sp>
      <p:pic>
        <p:nvPicPr>
          <p:cNvPr id="1607" name="グラフィックス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076" y="341296"/>
            <a:ext cx="7148848" cy="2810782"/>
          </a:xfrm>
          <a:prstGeom prst="rect">
            <a:avLst/>
          </a:prstGeom>
        </p:spPr>
      </p:pic>
      <p:sp>
        <p:nvSpPr>
          <p:cNvPr id="1608" name="正方形/長方形 10"/>
          <p:cNvSpPr/>
          <p:nvPr/>
        </p:nvSpPr>
        <p:spPr>
          <a:xfrm>
            <a:off x="1223972" y="3179212"/>
            <a:ext cx="4004949" cy="191769"/>
          </a:xfrm>
          <a:prstGeom prst="rect">
            <a:avLst/>
          </a:prstGeom>
          <a:solidFill>
            <a:srgbClr val="C3D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カルシウムを多く含んだ食材・料理</a:t>
            </a:r>
          </a:p>
        </p:txBody>
      </p:sp>
      <p:sp>
        <p:nvSpPr>
          <p:cNvPr id="1609" name="正方形/長方形 13"/>
          <p:cNvSpPr/>
          <p:nvPr/>
        </p:nvSpPr>
        <p:spPr>
          <a:xfrm>
            <a:off x="1223972" y="4948767"/>
            <a:ext cx="2647963" cy="191769"/>
          </a:xfrm>
          <a:prstGeom prst="rect">
            <a:avLst/>
          </a:prstGeom>
          <a:solidFill>
            <a:srgbClr val="C3D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鉄分を多く含んだ料理</a:t>
            </a:r>
          </a:p>
        </p:txBody>
      </p:sp>
      <p:pic>
        <p:nvPicPr>
          <p:cNvPr id="1610"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7668" y="3510922"/>
            <a:ext cx="6645781" cy="1442755"/>
          </a:xfrm>
          <a:prstGeom prst="rect">
            <a:avLst/>
          </a:prstGeom>
        </p:spPr>
      </p:pic>
      <p:pic>
        <p:nvPicPr>
          <p:cNvPr id="1611" name="グラフィックス 1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0618" y="5163485"/>
            <a:ext cx="6645917" cy="664393"/>
          </a:xfrm>
          <a:prstGeom prst="rect">
            <a:avLst/>
          </a:prstGeom>
        </p:spPr>
      </p:pic>
      <p:sp>
        <p:nvSpPr>
          <p:cNvPr id="1612" name="タイトル 1"/>
          <p:cNvSpPr txBox="1"/>
          <p:nvPr/>
        </p:nvSpPr>
        <p:spPr>
          <a:xfrm>
            <a:off x="1030016" y="5880992"/>
            <a:ext cx="8397812" cy="65569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　不足しがちな栄養素にカルシウムや鉄があります。カルシウムは骨や歯の組織をつくります。</a:t>
            </a:r>
            <a:endParaRPr sz="900"/>
          </a:p>
          <a:p>
            <a:pPr defTabSz="457200">
              <a:lnSpc>
                <a:spcPts val="11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　人の骨は</a:t>
            </a:r>
            <a:r>
              <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歳代後半にはほぼ完成し、</a:t>
            </a:r>
            <a:r>
              <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30</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歳代に最も骨の量が多くなる最大骨量（ピークボーンマス）を迎えます。</a:t>
            </a:r>
            <a:endParaRPr sz="900"/>
          </a:p>
          <a:p>
            <a:pPr defTabSz="457200">
              <a:lnSpc>
                <a:spcPts val="1100"/>
              </a:lnSpc>
            </a:pPr>
            <a:r>
              <a:rPr lang="ja-JP" altLang="en-US" sz="9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今が一番、</a:t>
            </a:r>
            <a:r>
              <a:rPr lang="ja-JP" altLang="en-US" sz="9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丈夫な骨をつくることができる時期です。</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しっかりカルシウムをとりましょう。</a:t>
            </a:r>
            <a:endParaRPr lang="ja-JP" altLang="en-US" sz="9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1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　鉄は酸素を運搬し、血中の酸素を細胞に取り入れます。不足すると貧血を起こします。</a:t>
            </a:r>
            <a:endParaRPr sz="900"/>
          </a:p>
        </p:txBody>
      </p:sp>
      <p:sp>
        <p:nvSpPr>
          <p:cNvPr id="1613"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19</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712829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15" name="タイトル 1"/>
          <p:cNvSpPr txBox="1"/>
          <p:nvPr/>
        </p:nvSpPr>
        <p:spPr>
          <a:xfrm>
            <a:off x="647321" y="180996"/>
            <a:ext cx="6917625" cy="254078"/>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高校生の食事の特徴</a:t>
            </a:r>
          </a:p>
        </p:txBody>
      </p:sp>
      <p:sp>
        <p:nvSpPr>
          <p:cNvPr id="1616" name="テキスト ボックス 13"/>
          <p:cNvSpPr txBox="1"/>
          <p:nvPr/>
        </p:nvSpPr>
        <p:spPr>
          <a:xfrm>
            <a:off x="3159318" y="435074"/>
            <a:ext cx="5938829" cy="399217"/>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身長、体重の増加が著しく、運動も活発なので、</a:t>
            </a:r>
          </a:p>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食事摂取基準（エネルギー及び各栄養素の摂取量）が高い。</a:t>
            </a:r>
          </a:p>
        </p:txBody>
      </p:sp>
      <p:sp>
        <p:nvSpPr>
          <p:cNvPr id="1617" name="テキスト ボックス 16"/>
          <p:cNvSpPr txBox="1"/>
          <p:nvPr/>
        </p:nvSpPr>
        <p:spPr>
          <a:xfrm>
            <a:off x="3159318" y="823484"/>
            <a:ext cx="5029642"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精神的影響が食欲に現れやすい。</a:t>
            </a:r>
          </a:p>
        </p:txBody>
      </p:sp>
      <p:sp>
        <p:nvSpPr>
          <p:cNvPr id="1618" name="テキスト ボックス 17"/>
          <p:cNvSpPr txBox="1"/>
          <p:nvPr/>
        </p:nvSpPr>
        <p:spPr>
          <a:xfrm>
            <a:off x="3159318" y="1025699"/>
            <a:ext cx="5029642" cy="399217"/>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一般に肉類、油脂、濃厚な味つけ、洋風の料理を好む。</a:t>
            </a:r>
            <a:endParaRPr sz="1050"/>
          </a:p>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endPar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19" name="テキスト ボックス 18"/>
          <p:cNvSpPr txBox="1"/>
          <p:nvPr/>
        </p:nvSpPr>
        <p:spPr>
          <a:xfrm>
            <a:off x="3159318" y="1222329"/>
            <a:ext cx="5386198" cy="399217"/>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野菜類が不足しがちである。</a:t>
            </a:r>
            <a:endParaRPr sz="1050"/>
          </a:p>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endPar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20" name="テキスト ボックス 19"/>
          <p:cNvSpPr txBox="1"/>
          <p:nvPr/>
        </p:nvSpPr>
        <p:spPr>
          <a:xfrm>
            <a:off x="3159318" y="1457703"/>
            <a:ext cx="5386198"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糖質の多い清涼飲料水、菓子類を好む。</a:t>
            </a:r>
            <a:endParaRPr/>
          </a:p>
        </p:txBody>
      </p:sp>
      <p:pic>
        <p:nvPicPr>
          <p:cNvPr id="1621" name="グラフィックス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78147" y="1703031"/>
            <a:ext cx="8320000" cy="8171"/>
          </a:xfrm>
          <a:prstGeom prst="rect">
            <a:avLst/>
          </a:prstGeom>
        </p:spPr>
      </p:pic>
      <p:pic>
        <p:nvPicPr>
          <p:cNvPr id="1622" name="グラフィックス 2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3047" y="4651829"/>
            <a:ext cx="8320000" cy="8171"/>
          </a:xfrm>
          <a:prstGeom prst="rect">
            <a:avLst/>
          </a:prstGeom>
        </p:spPr>
      </p:pic>
      <p:pic>
        <p:nvPicPr>
          <p:cNvPr id="1623" name="グラフィックス 26"/>
          <p:cNvPicPr>
            <a:picLocks noChangeAspect="1"/>
          </p:cNvPicPr>
          <p:nvPr/>
        </p:nvPicPr>
        <p:blipFill>
          <a:blip r:embed="rId3">
            <a:extLst>
              <a:ext uri="{96DAC541-7B7A-43D3-8B79-37D633B846F1}">
                <asvg:svgBlip xmlns:asvg="http://schemas.microsoft.com/office/drawing/2016/SVG/main" r:embed="rId4"/>
              </a:ext>
            </a:extLst>
          </a:blip>
          <a:srcRect r="33685"/>
          <a:stretch>
            <a:fillRect/>
          </a:stretch>
        </p:blipFill>
        <p:spPr>
          <a:xfrm>
            <a:off x="1066566" y="1989836"/>
            <a:ext cx="5474682" cy="2662562"/>
          </a:xfrm>
          <a:prstGeom prst="rect">
            <a:avLst/>
          </a:prstGeom>
        </p:spPr>
      </p:pic>
      <p:pic>
        <p:nvPicPr>
          <p:cNvPr id="1624" name="グラフィックス 3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0538" y="2260887"/>
            <a:ext cx="1867609" cy="946973"/>
          </a:xfrm>
          <a:prstGeom prst="rect">
            <a:avLst/>
          </a:prstGeom>
        </p:spPr>
      </p:pic>
      <p:sp>
        <p:nvSpPr>
          <p:cNvPr id="1625" name="タイトル 1"/>
          <p:cNvSpPr txBox="1"/>
          <p:nvPr/>
        </p:nvSpPr>
        <p:spPr>
          <a:xfrm>
            <a:off x="7268663" y="2368053"/>
            <a:ext cx="1992958" cy="73264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00"/>
              </a:lnSpc>
            </a:pP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日の望ましい糖類摂取量を</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砂糖に置き換えると</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日</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25g</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程度と世界保健機関</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(WHO)</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はいっているよ。</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スティックシュガー</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8</a:t>
            </a: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本分だよ</a:t>
            </a:r>
            <a:endParaRPr sz="1050"/>
          </a:p>
        </p:txBody>
      </p:sp>
      <p:pic>
        <p:nvPicPr>
          <p:cNvPr id="1626" name="グラフィックス 3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357" y="5306224"/>
            <a:ext cx="8005379" cy="1376317"/>
          </a:xfrm>
          <a:prstGeom prst="rect">
            <a:avLst/>
          </a:prstGeom>
        </p:spPr>
      </p:pic>
      <p:pic>
        <p:nvPicPr>
          <p:cNvPr id="1627" name="グラフィックス 3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036" y="4751521"/>
            <a:ext cx="1213333" cy="199385"/>
          </a:xfrm>
          <a:prstGeom prst="rect">
            <a:avLst/>
          </a:prstGeom>
        </p:spPr>
      </p:pic>
      <p:sp>
        <p:nvSpPr>
          <p:cNvPr id="1628" name="タイトル 1"/>
          <p:cNvSpPr txBox="1"/>
          <p:nvPr/>
        </p:nvSpPr>
        <p:spPr>
          <a:xfrm>
            <a:off x="2043019" y="4651829"/>
            <a:ext cx="7450231" cy="64543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昨日の夕食のメニューを振り返って記入しよう。</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主食、主菜、副菜のそろった食事ですか？前のページを参考に</a:t>
            </a:r>
            <a:r>
              <a:rPr lang="ja-JP" altLang="en-US" sz="1200" b="1" spc="70" dirty="0">
                <a:solidFill>
                  <a:srgbClr val="5D879B"/>
                </a:solidFill>
                <a:latin typeface="ＭＳ Ｐ明朝" panose="02020600040205080304" pitchFamily="18" charset="-128"/>
                <a:ea typeface="ＭＳ Ｐ明朝" panose="02020600040205080304" pitchFamily="18" charset="-128"/>
              </a:rPr>
              <a:t>バランスが良くなるように食品をつけたしてみよう。感想も記入しよう。</a:t>
            </a:r>
          </a:p>
        </p:txBody>
      </p:sp>
      <p:sp>
        <p:nvSpPr>
          <p:cNvPr id="1629" name="タイトル 1"/>
          <p:cNvSpPr txBox="1"/>
          <p:nvPr/>
        </p:nvSpPr>
        <p:spPr>
          <a:xfrm>
            <a:off x="968577" y="1711202"/>
            <a:ext cx="745023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普段飲んでいる飲み物のエネルギー量を砂糖に置き換えると</a:t>
            </a:r>
            <a:r>
              <a:rPr lang="en-US" altLang="ja-JP" sz="1200" b="1" spc="70" dirty="0">
                <a:solidFill>
                  <a:srgbClr val="5D879B"/>
                </a:solidFill>
                <a:latin typeface="ＭＳ Ｐ明朝" panose="02020600040205080304" pitchFamily="18" charset="-128"/>
                <a:ea typeface="ＭＳ Ｐ明朝" panose="02020600040205080304" pitchFamily="18" charset="-128"/>
              </a:rPr>
              <a:t>…</a:t>
            </a:r>
          </a:p>
        </p:txBody>
      </p:sp>
      <p:sp>
        <p:nvSpPr>
          <p:cNvPr id="1630" name="テキスト ボックス 2"/>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20</a:t>
            </a:r>
            <a:endParaRPr lang="ja-JP" altLang="en-US" sz="700" dirty="0">
              <a:latin typeface="ＭＳ Ｐ明朝" panose="02020600040205080304" pitchFamily="18" charset="-128"/>
              <a:ea typeface="ＭＳ Ｐ明朝" panose="02020600040205080304" pitchFamily="18" charset="-128"/>
            </a:endParaRPr>
          </a:p>
        </p:txBody>
      </p:sp>
      <p:sp>
        <p:nvSpPr>
          <p:cNvPr id="1631" name="テキスト 903"/>
          <p:cNvSpPr txBox="1"/>
          <p:nvPr/>
        </p:nvSpPr>
        <p:spPr>
          <a:xfrm>
            <a:off x="970139" y="5485694"/>
            <a:ext cx="3137557" cy="368439"/>
          </a:xfrm>
          <a:prstGeom prst="rect">
            <a:avLst/>
          </a:prstGeom>
        </p:spPr>
        <p:txBody>
          <a:bodyPr>
            <a:spAutoFit/>
          </a:bodyPr>
          <a:p>
            <a:pPr>
              <a:defRPr lang="ja-JP" altLang="en-US"/>
            </a:pPr>
            <a:endParaRPr lang="ja-JP" altLang="en-US"/>
          </a:p>
        </p:txBody>
      </p:sp>
      <p:sp>
        <p:nvSpPr>
          <p:cNvPr id="1632" name="テキスト 904"/>
          <p:cNvSpPr txBox="1"/>
          <p:nvPr/>
        </p:nvSpPr>
        <p:spPr>
          <a:xfrm>
            <a:off x="5446084" y="5453875"/>
            <a:ext cx="3137557" cy="368439"/>
          </a:xfrm>
          <a:prstGeom prst="rect">
            <a:avLst/>
          </a:prstGeom>
        </p:spPr>
        <p:txBody>
          <a:bodyPr>
            <a:spAutoFit/>
          </a:bodyPr>
          <a:p>
            <a:pPr>
              <a:defRPr lang="ja-JP" altLang="en-US"/>
            </a:pPr>
            <a:endParaRPr lang="ja-JP" altLang="en-US"/>
          </a:p>
        </p:txBody>
      </p:sp>
      <p:sp>
        <p:nvSpPr>
          <p:cNvPr id="1633" name="テキスト 905"/>
          <p:cNvSpPr txBox="1"/>
          <p:nvPr/>
        </p:nvSpPr>
        <p:spPr>
          <a:xfrm>
            <a:off x="5446084" y="6202538"/>
            <a:ext cx="3137557" cy="368439"/>
          </a:xfrm>
          <a:prstGeom prst="rect">
            <a:avLst/>
          </a:prstGeom>
        </p:spPr>
        <p:txBody>
          <a:bodyPr>
            <a:spAutoFit/>
          </a:bodyPr>
          <a:p>
            <a:pPr>
              <a:defRPr lang="ja-JP" altLang="en-US"/>
            </a:pPr>
            <a:endParaRPr lang="ja-JP" altLang="en-US"/>
          </a:p>
        </p:txBody>
      </p:sp>
      <p:pic>
        <p:nvPicPr>
          <p:cNvPr id="1634" name="図 991"/>
          <p:cNvPicPr>
            <a:picLocks noChangeAspect="1"/>
          </p:cNvPicPr>
          <p:nvPr/>
        </p:nvPicPr>
        <p:blipFill>
          <a:blip r:embed="rId11">
            <a:extLst>
              <a:ext uri="{BEBA8EAE-BF5A-486C-A8C5-ECC9F3942E4B}">
                <a14:imgProps xmlns:a14="http://schemas.microsoft.com/office/drawing/2010/main">
                  <a14:imgLayer r:embed="rId12">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1666243" y="493387"/>
            <a:ext cx="995398" cy="1127975"/>
          </a:xfrm>
          <a:prstGeom prst="rect">
            <a:avLst/>
          </a:prstGeom>
          <a:noFill/>
          <a:ln>
            <a:noFill/>
          </a:ln>
        </p:spPr>
      </p:pic>
      <p:pic>
        <p:nvPicPr>
          <p:cNvPr id="1635" name="図 992"/>
          <p:cNvPicPr>
            <a:picLocks noChangeAspect="1"/>
          </p:cNvPicPr>
          <p:nvPr/>
        </p:nvPicPr>
        <p:blipFill>
          <a:blip r:embed="rId13">
            <a:extLst>
              <a:ext uri="{BEBA8EAE-BF5A-486C-A8C5-ECC9F3942E4B}">
                <a14:imgProps xmlns:a14="http://schemas.microsoft.com/office/drawing/2010/main">
                  <a14:imgLayer r:embed="rId14">
                    <a14:imgEffect>
                      <a14:backgroundRemoval t="3770" b="96072" l="3479" r="94550">
                        <a14:foregroundMark x1="35250" y1="43590" x2="35250" y2="43590"/>
                        <a14:foregroundMark x1="42209" y1="45249" x2="42209" y2="45249"/>
                        <a14:foregroundMark x1="64297" y1="43590" x2="64297" y2="43590"/>
                        <a14:foregroundMark x1="71256" y1="47662" x2="71256" y2="47662"/>
                      </a14:backgroundRemoval>
                    </a14:imgEffect>
                  </a14:imgLayer>
                </a14:imgProps>
              </a:ext>
            </a:extLst>
          </a:blip>
          <a:stretch>
            <a:fillRect/>
          </a:stretch>
        </p:blipFill>
        <p:spPr>
          <a:xfrm>
            <a:off x="7694086" y="3211979"/>
            <a:ext cx="1142113" cy="1146178"/>
          </a:xfrm>
          <a:prstGeom prst="rect">
            <a:avLst/>
          </a:prstGeom>
          <a:noFill/>
          <a:ln>
            <a:noFill/>
          </a:ln>
        </p:spPr>
      </p:pic>
      <p:pic>
        <p:nvPicPr>
          <p:cNvPr id="1636" name="グラフィックス 997"/>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32296" y="4103541"/>
            <a:ext cx="523580" cy="93495"/>
          </a:xfrm>
          <a:prstGeom prst="rect">
            <a:avLst/>
          </a:prstGeom>
        </p:spPr>
      </p:pic>
      <p:pic>
        <p:nvPicPr>
          <p:cNvPr id="1637" name="グラフィックス 998"/>
          <p:cNvPicPr>
            <a:picLocks noChangeAspect="1"/>
          </p:cNvPicPr>
          <p:nvPr/>
        </p:nvPicPr>
        <p:blipFill>
          <a:blip r:embed="rId17">
            <a:extLst>
              <a:ext uri="{96DAC541-7B7A-43D3-8B79-37D633B846F1}">
                <asvg:svgBlip xmlns:asvg="http://schemas.microsoft.com/office/drawing/2016/SVG/main" r:embed="rId18"/>
              </a:ext>
            </a:extLst>
          </a:blip>
          <a:srcRect l="12021" t="89563" r="77576" b="6357"/>
          <a:stretch>
            <a:fillRect/>
          </a:stretch>
        </p:blipFill>
        <p:spPr>
          <a:xfrm>
            <a:off x="7268663" y="4197036"/>
            <a:ext cx="853150" cy="184086"/>
          </a:xfrm>
          <a:prstGeom prst="rect">
            <a:avLst/>
          </a:prstGeom>
        </p:spPr>
      </p:pic>
      <p:pic>
        <p:nvPicPr>
          <p:cNvPr id="1638" name="グラフィックス 999"/>
          <p:cNvPicPr>
            <a:picLocks noChangeAspect="1"/>
          </p:cNvPicPr>
          <p:nvPr/>
        </p:nvPicPr>
        <p:blipFill>
          <a:blip r:embed="rId19">
            <a:extLst>
              <a:ext uri="{96DAC541-7B7A-43D3-8B79-37D633B846F1}">
                <asvg:svgBlip xmlns:asvg="http://schemas.microsoft.com/office/drawing/2016/SVG/main" r:embed="rId20"/>
              </a:ext>
            </a:extLst>
          </a:blip>
          <a:srcRect b="87875"/>
          <a:stretch>
            <a:fillRect/>
          </a:stretch>
        </p:blipFill>
        <p:spPr>
          <a:xfrm>
            <a:off x="938128" y="1283267"/>
            <a:ext cx="789995" cy="141649"/>
          </a:xfrm>
          <a:prstGeom prst="rect">
            <a:avLst/>
          </a:prstGeom>
        </p:spPr>
      </p:pic>
      <p:pic>
        <p:nvPicPr>
          <p:cNvPr id="1639" name="グラフィックス 993"/>
          <p:cNvPicPr>
            <a:picLocks noChangeAspect="1"/>
          </p:cNvPicPr>
          <p:nvPr/>
        </p:nvPicPr>
        <p:blipFill>
          <a:blip r:embed="rId17">
            <a:extLst>
              <a:ext uri="{96DAC541-7B7A-43D3-8B79-37D633B846F1}">
                <asvg:svgBlip xmlns:asvg="http://schemas.microsoft.com/office/drawing/2016/SVG/main" r:embed="rId18"/>
              </a:ext>
            </a:extLst>
          </a:blip>
          <a:srcRect l="12021" t="89233" r="77576" b="5327"/>
          <a:stretch>
            <a:fillRect/>
          </a:stretch>
        </p:blipFill>
        <p:spPr>
          <a:xfrm>
            <a:off x="938128" y="1375999"/>
            <a:ext cx="853150" cy="245547"/>
          </a:xfrm>
          <a:prstGeom prst="rect">
            <a:avLst/>
          </a:prstGeom>
        </p:spPr>
      </p:pic>
    </p:spTree>
    <p:extLst>
      <p:ext uri="{BB962C8B-B14F-4D97-AF65-F5344CB8AC3E}">
        <p14:creationId xmlns:p14="http://schemas.microsoft.com/office/powerpoint/2010/main" val="2401296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41" name="タイトル 1"/>
          <p:cNvSpPr txBox="1"/>
          <p:nvPr/>
        </p:nvSpPr>
        <p:spPr>
          <a:xfrm>
            <a:off x="1153929" y="308035"/>
            <a:ext cx="6917625" cy="2540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運動  ～いくつになっても運動することは大切です～</a:t>
            </a:r>
            <a:endParaRPr sz="1300"/>
          </a:p>
        </p:txBody>
      </p:sp>
      <p:pic>
        <p:nvPicPr>
          <p:cNvPr id="1642" name="グラフィックス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55687" y="308035"/>
            <a:ext cx="312000" cy="205230"/>
          </a:xfrm>
          <a:prstGeom prst="rect">
            <a:avLst/>
          </a:prstGeom>
        </p:spPr>
      </p:pic>
      <p:pic>
        <p:nvPicPr>
          <p:cNvPr id="1643"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817" y="744588"/>
            <a:ext cx="1213333" cy="328789"/>
          </a:xfrm>
          <a:prstGeom prst="rect">
            <a:avLst/>
          </a:prstGeom>
        </p:spPr>
      </p:pic>
      <p:pic>
        <p:nvPicPr>
          <p:cNvPr id="1644"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8670" y="1299655"/>
            <a:ext cx="3587750" cy="3464813"/>
          </a:xfrm>
          <a:prstGeom prst="rect">
            <a:avLst/>
          </a:prstGeom>
        </p:spPr>
      </p:pic>
      <p:sp>
        <p:nvSpPr>
          <p:cNvPr id="1645" name="タイトル 1"/>
          <p:cNvSpPr txBox="1"/>
          <p:nvPr/>
        </p:nvSpPr>
        <p:spPr>
          <a:xfrm>
            <a:off x="6057812" y="1733203"/>
            <a:ext cx="3269468"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運動しないと体はどうなる？</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友達と意見交換してみよう。 </a:t>
            </a:r>
          </a:p>
        </p:txBody>
      </p:sp>
      <p:sp>
        <p:nvSpPr>
          <p:cNvPr id="1646" name="タイトル 1"/>
          <p:cNvSpPr txBox="1"/>
          <p:nvPr/>
        </p:nvSpPr>
        <p:spPr>
          <a:xfrm>
            <a:off x="1991150" y="701328"/>
            <a:ext cx="2962046" cy="46898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defRPr sz="1050" b="0" i="0" u="none" strike="noStrike" kern="1200" spc="0" baseline="0">
                <a:solidFill>
                  <a:prstClr val="black">
                    <a:lumMod val="65000"/>
                    <a:lumOff val="35000"/>
                  </a:prstClr>
                </a:solidFill>
                <a:latin typeface="+mn-lt"/>
                <a:ea typeface="+mn-ea"/>
                <a:cs typeface="+mn-cs"/>
              </a:defRPr>
            </a:pPr>
            <a:r>
              <a:rPr lang="ja-JP" altLang="en-US" sz="1050" b="1" spc="70" dirty="0">
                <a:solidFill>
                  <a:schemeClr val="tx1">
                    <a:lumMod val="95000"/>
                    <a:lumOff val="5000"/>
                  </a:schemeClr>
                </a:solidFill>
                <a:latin typeface="ＭＳ Ｐ明朝" panose="02020600040205080304" pitchFamily="18" charset="-128"/>
                <a:ea typeface="ＭＳ Ｐ明朝" panose="02020600040205080304" pitchFamily="18" charset="-128"/>
              </a:rPr>
              <a:t>あなたは運動不足！？</a:t>
            </a:r>
            <a:r>
              <a:rPr lang="ja-JP" altLang="en-US" sz="1050" b="1" spc="70" dirty="0">
                <a:solidFill>
                  <a:schemeClr val="tx1">
                    <a:lumMod val="95000"/>
                    <a:lumOff val="5000"/>
                  </a:schemeClr>
                </a:solidFill>
                <a:latin typeface="ＭＳ Ｐ明朝" panose="02020600040205080304" pitchFamily="18" charset="-128"/>
                <a:ea typeface="ＭＳ Ｐ明朝" panose="02020600040205080304" pitchFamily="18" charset="-128"/>
              </a:rPr>
              <a:t>チェックしてみよう！！</a:t>
            </a:r>
            <a:endParaRPr sz="1050"/>
          </a:p>
        </p:txBody>
      </p:sp>
      <p:pic>
        <p:nvPicPr>
          <p:cNvPr id="1647" name="グラフィックス 1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7634" y="1297862"/>
            <a:ext cx="4461512" cy="4481418"/>
          </a:xfrm>
          <a:prstGeom prst="rect">
            <a:avLst/>
          </a:prstGeom>
        </p:spPr>
      </p:pic>
      <p:sp>
        <p:nvSpPr>
          <p:cNvPr id="1648"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21</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6744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50" name="グラフィックス 1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4728" y="456936"/>
            <a:ext cx="1282667" cy="199385"/>
          </a:xfrm>
          <a:prstGeom prst="rect">
            <a:avLst/>
          </a:prstGeom>
        </p:spPr>
      </p:pic>
      <p:sp>
        <p:nvSpPr>
          <p:cNvPr id="1651" name="タイトル 1"/>
          <p:cNvSpPr txBox="1"/>
          <p:nvPr/>
        </p:nvSpPr>
        <p:spPr>
          <a:xfrm>
            <a:off x="2003755" y="456936"/>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運動の効果は？</a:t>
            </a:r>
          </a:p>
        </p:txBody>
      </p:sp>
      <p:pic>
        <p:nvPicPr>
          <p:cNvPr id="1652" name="グラフィックス 4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28" y="3399863"/>
            <a:ext cx="8842298" cy="1861192"/>
          </a:xfrm>
          <a:prstGeom prst="rect">
            <a:avLst/>
          </a:prstGeom>
        </p:spPr>
      </p:pic>
      <p:pic>
        <p:nvPicPr>
          <p:cNvPr id="1653" name="グラフィックス 5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47" y="5382018"/>
            <a:ext cx="8320000" cy="8171"/>
          </a:xfrm>
          <a:prstGeom prst="rect">
            <a:avLst/>
          </a:prstGeom>
        </p:spPr>
      </p:pic>
      <p:pic>
        <p:nvPicPr>
          <p:cNvPr id="1654" name="グラフィックス 5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687" y="5510012"/>
            <a:ext cx="8320000" cy="1011194"/>
          </a:xfrm>
          <a:prstGeom prst="rect">
            <a:avLst/>
          </a:prstGeom>
        </p:spPr>
      </p:pic>
      <p:sp>
        <p:nvSpPr>
          <p:cNvPr id="1655" name="タイトル 1"/>
          <p:cNvSpPr txBox="1"/>
          <p:nvPr/>
        </p:nvSpPr>
        <p:spPr>
          <a:xfrm>
            <a:off x="2175959" y="5553813"/>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あなたはいつ運動しますか？</a:t>
            </a:r>
            <a:r>
              <a:rPr lang="ja-JP" altLang="en-US" sz="1200" b="1" spc="70" dirty="0">
                <a:solidFill>
                  <a:srgbClr val="5D879B"/>
                </a:solidFill>
                <a:latin typeface="ＭＳ Ｐ明朝" panose="02020600040205080304" pitchFamily="18" charset="-128"/>
                <a:ea typeface="ＭＳ Ｐ明朝" panose="02020600040205080304" pitchFamily="18" charset="-128"/>
              </a:rPr>
              <a:t>日常生活を振り返って、運動を取り入れてみよう。</a:t>
            </a:r>
          </a:p>
        </p:txBody>
      </p:sp>
      <p:pic>
        <p:nvPicPr>
          <p:cNvPr id="1656" name="グラフィックス 5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7645" y="594989"/>
            <a:ext cx="4436491" cy="2705867"/>
          </a:xfrm>
          <a:prstGeom prst="rect">
            <a:avLst/>
          </a:prstGeom>
        </p:spPr>
      </p:pic>
      <p:sp>
        <p:nvSpPr>
          <p:cNvPr id="1657"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22</a:t>
            </a:r>
            <a:endParaRPr lang="ja-JP" altLang="en-US" sz="700" dirty="0">
              <a:latin typeface="ＭＳ Ｐ明朝" panose="02020600040205080304" pitchFamily="18" charset="-128"/>
              <a:ea typeface="ＭＳ Ｐ明朝" panose="02020600040205080304" pitchFamily="18" charset="-128"/>
            </a:endParaRPr>
          </a:p>
        </p:txBody>
      </p:sp>
      <p:sp>
        <p:nvSpPr>
          <p:cNvPr id="1658" name="テキスト ボックス 2"/>
          <p:cNvSpPr txBox="1"/>
          <p:nvPr/>
        </p:nvSpPr>
        <p:spPr>
          <a:xfrm>
            <a:off x="584728" y="878282"/>
            <a:ext cx="5720103" cy="1576462"/>
          </a:xfrm>
          <a:prstGeom prst="rect">
            <a:avLst/>
          </a:prstGeom>
        </p:spPr>
        <p:txBody>
          <a:bodyPr wrap="square">
            <a:spAutoFit/>
          </a:bodyPr>
          <a:lstStyle/>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●丈夫なからだづくりに役立ちます。</a:t>
            </a:r>
            <a:endParaRPr sz="1300" u="sng"/>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●生活習慣病にかかる割合が低くな</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り</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ます</a:t>
            </a:r>
            <a:endPar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●ストレス解消になり気分がすっき</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り</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します。</a:t>
            </a:r>
            <a:endPar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肥満防止に</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つながります。</a:t>
            </a:r>
            <a:endPar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13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659" name="タイトル 1"/>
          <p:cNvSpPr txBox="1"/>
          <p:nvPr/>
        </p:nvSpPr>
        <p:spPr>
          <a:xfrm>
            <a:off x="8922229" y="2355163"/>
            <a:ext cx="506916" cy="19916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人</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Tree>
    <p:extLst>
      <p:ext uri="{BB962C8B-B14F-4D97-AF65-F5344CB8AC3E}">
        <p14:creationId xmlns:p14="http://schemas.microsoft.com/office/powerpoint/2010/main" val="2067441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61" name="タイトル 1"/>
          <p:cNvSpPr txBox="1"/>
          <p:nvPr/>
        </p:nvSpPr>
        <p:spPr>
          <a:xfrm>
            <a:off x="521046" y="115054"/>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休養と睡眠～心身の疲労回復のために重要です～</a:t>
            </a:r>
          </a:p>
        </p:txBody>
      </p:sp>
      <p:pic>
        <p:nvPicPr>
          <p:cNvPr id="1662"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926" y="154156"/>
            <a:ext cx="312000" cy="149538"/>
          </a:xfrm>
          <a:prstGeom prst="rect">
            <a:avLst/>
          </a:prstGeom>
        </p:spPr>
      </p:pic>
      <p:sp>
        <p:nvSpPr>
          <p:cNvPr id="1663" name="タイトル 1"/>
          <p:cNvSpPr txBox="1"/>
          <p:nvPr/>
        </p:nvSpPr>
        <p:spPr>
          <a:xfrm>
            <a:off x="1947572" y="421226"/>
            <a:ext cx="515173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あなたの起床・就寝時刻は何時ですか？</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また、友達と比べ、意見を伝え合いましょう</a:t>
            </a:r>
          </a:p>
        </p:txBody>
      </p:sp>
      <p:pic>
        <p:nvPicPr>
          <p:cNvPr id="1664"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9" y="459756"/>
            <a:ext cx="1213333" cy="199385"/>
          </a:xfrm>
          <a:prstGeom prst="rect">
            <a:avLst/>
          </a:prstGeom>
        </p:spPr>
      </p:pic>
      <p:pic>
        <p:nvPicPr>
          <p:cNvPr id="1665"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885" y="852148"/>
            <a:ext cx="7332000" cy="582867"/>
          </a:xfrm>
          <a:prstGeom prst="rect">
            <a:avLst/>
          </a:prstGeom>
        </p:spPr>
      </p:pic>
      <p:pic>
        <p:nvPicPr>
          <p:cNvPr id="1666" name="グラフィックス 14"/>
          <p:cNvPicPr>
            <a:picLocks noChangeAspect="1"/>
          </p:cNvPicPr>
          <p:nvPr/>
        </p:nvPicPr>
        <p:blipFill>
          <a:blip r:embed="rId7">
            <a:extLst>
              <a:ext uri="{96DAC541-7B7A-43D3-8B79-37D633B846F1}">
                <asvg:svgBlip xmlns:asvg="http://schemas.microsoft.com/office/drawing/2016/SVG/main" r:embed="rId8"/>
              </a:ext>
            </a:extLst>
          </a:blip>
          <a:srcRect l="26062" t="56374" r="38766" b="22876"/>
          <a:stretch>
            <a:fillRect/>
          </a:stretch>
        </p:blipFill>
        <p:spPr>
          <a:xfrm>
            <a:off x="8871285" y="1012939"/>
            <a:ext cx="1075008" cy="219914"/>
          </a:xfrm>
          <a:prstGeom prst="rect">
            <a:avLst/>
          </a:prstGeom>
        </p:spPr>
      </p:pic>
      <p:pic>
        <p:nvPicPr>
          <p:cNvPr id="1667" name="グラフィックス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779" y="1512708"/>
            <a:ext cx="8107934" cy="859715"/>
          </a:xfrm>
          <a:prstGeom prst="rect">
            <a:avLst/>
          </a:prstGeom>
        </p:spPr>
      </p:pic>
      <p:sp>
        <p:nvSpPr>
          <p:cNvPr id="1668" name="タイトル 1"/>
          <p:cNvSpPr txBox="1"/>
          <p:nvPr/>
        </p:nvSpPr>
        <p:spPr>
          <a:xfrm>
            <a:off x="997208" y="1619847"/>
            <a:ext cx="2896150" cy="64543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友達と比べてみて</a:t>
            </a:r>
            <a:r>
              <a:rPr lang="ja-JP" altLang="en-US" sz="1200" b="1" spc="70" dirty="0">
                <a:solidFill>
                  <a:srgbClr val="5D879B"/>
                </a:solidFill>
                <a:latin typeface="ＭＳ Ｐ明朝" panose="02020600040205080304" pitchFamily="18" charset="-128"/>
                <a:ea typeface="ＭＳ Ｐ明朝" panose="02020600040205080304" pitchFamily="18" charset="-128"/>
              </a:rPr>
              <a:t>どうでしたか？</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自分の起床・就寝時間を</a:t>
            </a:r>
            <a:r>
              <a:rPr lang="ja-JP" altLang="en-US" sz="1200" b="1" spc="70" dirty="0">
                <a:solidFill>
                  <a:srgbClr val="5D879B"/>
                </a:solidFill>
                <a:latin typeface="ＭＳ Ｐ明朝" panose="02020600040205080304" pitchFamily="18" charset="-128"/>
                <a:ea typeface="ＭＳ Ｐ明朝" panose="02020600040205080304" pitchFamily="18" charset="-128"/>
              </a:rPr>
              <a:t>振り返って、</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感想を書こう。</a:t>
            </a:r>
            <a:endParaRPr lang="ja-JP" altLang="en-US" sz="1200" b="1" spc="70" dirty="0">
              <a:solidFill>
                <a:srgbClr val="5D879B"/>
              </a:solidFill>
              <a:latin typeface="ＭＳ Ｐ明朝" panose="02020600040205080304" pitchFamily="18" charset="-128"/>
              <a:ea typeface="ＭＳ Ｐ明朝" panose="02020600040205080304" pitchFamily="18" charset="-128"/>
            </a:endParaRPr>
          </a:p>
        </p:txBody>
      </p:sp>
      <p:pic>
        <p:nvPicPr>
          <p:cNvPr id="1669" name="グラフィックス 1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147" y="2520604"/>
            <a:ext cx="8320000" cy="8171"/>
          </a:xfrm>
          <a:prstGeom prst="rect">
            <a:avLst/>
          </a:prstGeom>
        </p:spPr>
      </p:pic>
      <p:pic>
        <p:nvPicPr>
          <p:cNvPr id="1670" name="グラフィックス 2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4239" y="2703187"/>
            <a:ext cx="1213333" cy="199385"/>
          </a:xfrm>
          <a:prstGeom prst="rect">
            <a:avLst/>
          </a:prstGeom>
        </p:spPr>
      </p:pic>
      <p:sp>
        <p:nvSpPr>
          <p:cNvPr id="1671" name="タイトル 1"/>
          <p:cNvSpPr txBox="1"/>
          <p:nvPr/>
        </p:nvSpPr>
        <p:spPr>
          <a:xfrm>
            <a:off x="1947019" y="2636887"/>
            <a:ext cx="701958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下のグラフを見て、スマホの使い方はどうだろう？</a:t>
            </a:r>
            <a:r>
              <a:rPr lang="ja-JP" altLang="en-US" sz="1200" b="1" spc="70" dirty="0">
                <a:solidFill>
                  <a:srgbClr val="5D879B"/>
                </a:solidFill>
                <a:latin typeface="ＭＳ Ｐ明朝" panose="02020600040205080304" pitchFamily="18" charset="-128"/>
                <a:ea typeface="ＭＳ Ｐ明朝" panose="02020600040205080304" pitchFamily="18" charset="-128"/>
              </a:rPr>
              <a:t>（健康にどんな影響があるか考えてみよう）</a:t>
            </a:r>
          </a:p>
        </p:txBody>
      </p:sp>
      <p:pic>
        <p:nvPicPr>
          <p:cNvPr id="1672" name="グラフィックス 25"/>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4239" y="2984094"/>
            <a:ext cx="1293910" cy="557303"/>
          </a:xfrm>
          <a:prstGeom prst="rect">
            <a:avLst/>
          </a:prstGeom>
        </p:spPr>
      </p:pic>
      <p:sp>
        <p:nvSpPr>
          <p:cNvPr id="1673" name="タイトル 1"/>
          <p:cNvSpPr txBox="1"/>
          <p:nvPr/>
        </p:nvSpPr>
        <p:spPr>
          <a:xfrm>
            <a:off x="708131" y="3064614"/>
            <a:ext cx="1265549"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スマートフォンを使っ</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てインターネットを</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利用している生徒は</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約</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9</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割です。</a:t>
            </a:r>
            <a:endParaRPr sz="800"/>
          </a:p>
        </p:txBody>
      </p:sp>
      <p:sp>
        <p:nvSpPr>
          <p:cNvPr id="1674" name="正方形/長方形 26"/>
          <p:cNvSpPr/>
          <p:nvPr/>
        </p:nvSpPr>
        <p:spPr>
          <a:xfrm>
            <a:off x="2083115" y="2909181"/>
            <a:ext cx="3589878" cy="2346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lnSpc>
                <a:spcPct val="100000"/>
              </a:lnSpc>
            </a:pP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平日どれぐらいインターネットを使用しますか（高知県　高校２年生）</a:t>
            </a:r>
            <a:endParaRPr kumimoji="1" lang="ja-JP" altLang="en-US" sz="1600" dirty="0">
              <a:solidFill>
                <a:schemeClr val="tx1"/>
              </a:solidFill>
            </a:endParaRPr>
          </a:p>
        </p:txBody>
      </p:sp>
      <p:graphicFrame>
        <p:nvGraphicFramePr>
          <p:cNvPr id="1675" name="グラフ 32"/>
          <p:cNvGraphicFramePr/>
          <p:nvPr>
            <p:extLst>
              <p:ext uri="{D42A27DB-BD31-4B8C-83A1-F6EECF244321}">
                <p14:modId xmlns:p14="http://schemas.microsoft.com/office/powerpoint/2010/main" val="3948137388"/>
              </p:ext>
            </p:extLst>
          </p:nvPr>
        </p:nvGraphicFramePr>
        <p:xfrm>
          <a:off x="1575603" y="3228675"/>
          <a:ext cx="4573810" cy="1500814"/>
        </p:xfrm>
        <a:graphic>
          <a:graphicData uri="http://schemas.openxmlformats.org/drawingml/2006/chart">
            <c:chart xmlns:c="http://schemas.openxmlformats.org/drawingml/2006/chart" xmlns:r="http://schemas.openxmlformats.org/officeDocument/2006/relationships" r:id="rId17"/>
          </a:graphicData>
        </a:graphic>
      </p:graphicFrame>
      <p:sp>
        <p:nvSpPr>
          <p:cNvPr id="1676" name="正方形/長方形 33"/>
          <p:cNvSpPr/>
          <p:nvPr/>
        </p:nvSpPr>
        <p:spPr>
          <a:xfrm>
            <a:off x="4523437" y="4512256"/>
            <a:ext cx="2659420" cy="127812"/>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lnSpc>
                <a:spcPct val="100000"/>
              </a:lnSpc>
            </a:pP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出典：高知県人権教育に関するアンケート</a:t>
            </a:r>
            <a:endParaRPr kumimoji="1" lang="ja-JP" altLang="en-US" sz="1600" dirty="0">
              <a:solidFill>
                <a:schemeClr val="tx1"/>
              </a:solidFill>
            </a:endParaRPr>
          </a:p>
        </p:txBody>
      </p:sp>
      <p:sp>
        <p:nvSpPr>
          <p:cNvPr id="1677" name="正方形/長方形 34"/>
          <p:cNvSpPr/>
          <p:nvPr/>
        </p:nvSpPr>
        <p:spPr>
          <a:xfrm>
            <a:off x="5874807" y="3167188"/>
            <a:ext cx="407902" cy="127812"/>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lnSpc>
                <a:spcPct val="100000"/>
              </a:lnSpc>
            </a:pPr>
            <a:r>
              <a:rPr lang="en-US" altLang="ja-JP"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1600" dirty="0">
              <a:solidFill>
                <a:schemeClr val="tx1"/>
              </a:solidFill>
            </a:endParaRPr>
          </a:p>
        </p:txBody>
      </p:sp>
      <p:pic>
        <p:nvPicPr>
          <p:cNvPr id="1678" name="グラフィックス 36"/>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72632" y="3064614"/>
            <a:ext cx="2702670" cy="1447642"/>
          </a:xfrm>
          <a:prstGeom prst="rect">
            <a:avLst/>
          </a:prstGeom>
        </p:spPr>
      </p:pic>
      <p:pic>
        <p:nvPicPr>
          <p:cNvPr id="1679" name="グラフィックス 3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147" y="4643946"/>
            <a:ext cx="8320000" cy="8171"/>
          </a:xfrm>
          <a:prstGeom prst="rect">
            <a:avLst/>
          </a:prstGeom>
        </p:spPr>
      </p:pic>
      <p:pic>
        <p:nvPicPr>
          <p:cNvPr id="1680" name="グラフィックス 41"/>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4239" y="4807506"/>
            <a:ext cx="1213333" cy="199385"/>
          </a:xfrm>
          <a:prstGeom prst="rect">
            <a:avLst/>
          </a:prstGeom>
        </p:spPr>
      </p:pic>
      <p:sp>
        <p:nvSpPr>
          <p:cNvPr id="1681" name="タイトル 1"/>
          <p:cNvSpPr txBox="1"/>
          <p:nvPr/>
        </p:nvSpPr>
        <p:spPr>
          <a:xfrm>
            <a:off x="1947572" y="4780012"/>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睡眠についてもっと知ろう。</a:t>
            </a:r>
          </a:p>
        </p:txBody>
      </p:sp>
      <p:pic>
        <p:nvPicPr>
          <p:cNvPr id="1682" name="グラフィックス 43"/>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97434" y="5083052"/>
            <a:ext cx="6031561" cy="214808"/>
          </a:xfrm>
          <a:prstGeom prst="rect">
            <a:avLst/>
          </a:prstGeom>
        </p:spPr>
      </p:pic>
      <p:sp>
        <p:nvSpPr>
          <p:cNvPr id="1683" name="タイトル 1"/>
          <p:cNvSpPr txBox="1"/>
          <p:nvPr/>
        </p:nvSpPr>
        <p:spPr>
          <a:xfrm>
            <a:off x="553926" y="5021755"/>
            <a:ext cx="6201416"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en-US" altLang="ja-JP" sz="1200" b="1" spc="70" dirty="0">
                <a:solidFill>
                  <a:schemeClr val="bg1"/>
                </a:solidFill>
                <a:latin typeface="ＭＳ Ｐ明朝" panose="02020600040205080304" pitchFamily="18" charset="-128"/>
                <a:ea typeface="ＭＳ Ｐ明朝" panose="02020600040205080304" pitchFamily="18" charset="-128"/>
              </a:rPr>
              <a:t>SNS</a:t>
            </a:r>
            <a:r>
              <a:rPr lang="ja-JP" altLang="en-US" sz="1200" b="1" spc="70" dirty="0">
                <a:solidFill>
                  <a:schemeClr val="bg1"/>
                </a:solidFill>
                <a:latin typeface="ＭＳ Ｐ明朝" panose="02020600040205080304" pitchFamily="18" charset="-128"/>
                <a:ea typeface="ＭＳ Ｐ明朝" panose="02020600040205080304" pitchFamily="18" charset="-128"/>
              </a:rPr>
              <a:t>・テレビゲームのやり過ぎが睡眠を妨げます！</a:t>
            </a:r>
          </a:p>
        </p:txBody>
      </p:sp>
      <p:pic>
        <p:nvPicPr>
          <p:cNvPr id="1684" name="グラフィックス 46"/>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3130" y="5406878"/>
            <a:ext cx="6415595" cy="1003325"/>
          </a:xfrm>
          <a:prstGeom prst="rect">
            <a:avLst/>
          </a:prstGeom>
        </p:spPr>
      </p:pic>
      <p:sp>
        <p:nvSpPr>
          <p:cNvPr id="1685" name="タイトル 1"/>
          <p:cNvSpPr txBox="1"/>
          <p:nvPr/>
        </p:nvSpPr>
        <p:spPr>
          <a:xfrm>
            <a:off x="823179" y="5478100"/>
            <a:ext cx="6321155" cy="86088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200"/>
              </a:lnSpc>
            </a:pPr>
            <a:r>
              <a:rPr lang="ja-JP" altLang="en-US" sz="900" b="1" spc="70" dirty="0">
                <a:latin typeface="ＭＳ Ｐ明朝" panose="02020600040205080304" pitchFamily="18" charset="-128"/>
                <a:ea typeface="ＭＳ Ｐ明朝" panose="02020600040205080304" pitchFamily="18" charset="-128"/>
              </a:rPr>
              <a:t> 　スマートフォンやゲーム機などのデジタル機器の液晶画面の光には、ブルーライトとい</a:t>
            </a:r>
            <a:r>
              <a:rPr lang="ja-JP" altLang="en-US" sz="900" b="1" spc="70" dirty="0">
                <a:latin typeface="ＭＳ Ｐ明朝" panose="02020600040205080304" pitchFamily="18" charset="-128"/>
                <a:ea typeface="ＭＳ Ｐ明朝" panose="02020600040205080304" pitchFamily="18" charset="-128"/>
              </a:rPr>
              <a:t>う青くて強い光が多く含まれているものもあります。ブルーライトなどの強い光を夜に浴び</a:t>
            </a:r>
            <a:r>
              <a:rPr lang="ja-JP" altLang="en-US" sz="900" b="1" spc="70" dirty="0">
                <a:latin typeface="ＭＳ Ｐ明朝" panose="02020600040205080304" pitchFamily="18" charset="-128"/>
                <a:ea typeface="ＭＳ Ｐ明朝" panose="02020600040205080304" pitchFamily="18" charset="-128"/>
              </a:rPr>
              <a:t>ると、睡眠を促すメラトニンの分泌が妨げられます。そのため、体内時計のリズムが後ろ</a:t>
            </a:r>
            <a:r>
              <a:rPr lang="ja-JP" altLang="en-US" sz="900" b="1" spc="70" dirty="0">
                <a:latin typeface="ＭＳ Ｐ明朝" panose="02020600040205080304" pitchFamily="18" charset="-128"/>
                <a:ea typeface="ＭＳ Ｐ明朝" panose="02020600040205080304" pitchFamily="18" charset="-128"/>
              </a:rPr>
              <a:t>にずれて眠れなくなったり、朝起きるのがつらくなるといった夜型の生活リズムを引き起こ</a:t>
            </a:r>
            <a:r>
              <a:rPr lang="ja-JP" altLang="en-US" sz="900" b="1" spc="70" dirty="0">
                <a:latin typeface="ＭＳ Ｐ明朝" panose="02020600040205080304" pitchFamily="18" charset="-128"/>
                <a:ea typeface="ＭＳ Ｐ明朝" panose="02020600040205080304" pitchFamily="18" charset="-128"/>
              </a:rPr>
              <a:t>す可能性があります。</a:t>
            </a:r>
            <a:endParaRPr sz="3600"/>
          </a:p>
          <a:p>
            <a:pPr algn="r" defTabSz="457200">
              <a:lnSpc>
                <a:spcPts val="1200"/>
              </a:lnSpc>
            </a:pPr>
            <a:r>
              <a:rPr lang="ja-JP" altLang="en-US" sz="900" b="1" spc="70" dirty="0">
                <a:latin typeface="ＭＳ Ｐ明朝" panose="02020600040205080304" pitchFamily="18" charset="-128"/>
                <a:ea typeface="ＭＳ Ｐ明朝" panose="02020600040205080304" pitchFamily="18" charset="-128"/>
              </a:rPr>
              <a:t>出典：文部科学省「早寝早起き朝ごはんで輝く君のみらい」</a:t>
            </a:r>
          </a:p>
        </p:txBody>
      </p:sp>
      <p:pic>
        <p:nvPicPr>
          <p:cNvPr id="1686" name="グラフィックス 49"/>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538720" y="5083066"/>
            <a:ext cx="1434641" cy="1255956"/>
          </a:xfrm>
          <a:prstGeom prst="rect">
            <a:avLst/>
          </a:prstGeom>
        </p:spPr>
      </p:pic>
      <p:sp>
        <p:nvSpPr>
          <p:cNvPr id="1687"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23</a:t>
            </a:r>
            <a:endParaRPr lang="ja-JP" altLang="en-US" sz="700" dirty="0">
              <a:latin typeface="ＭＳ Ｐ明朝" panose="02020600040205080304" pitchFamily="18" charset="-128"/>
              <a:ea typeface="ＭＳ Ｐ明朝" panose="02020600040205080304" pitchFamily="18" charset="-128"/>
            </a:endParaRPr>
          </a:p>
        </p:txBody>
      </p:sp>
      <p:pic>
        <p:nvPicPr>
          <p:cNvPr id="1688" name="図 1001"/>
          <p:cNvPicPr>
            <a:picLocks noChangeAspect="1"/>
          </p:cNvPicPr>
          <p:nvPr/>
        </p:nvPicPr>
        <p:blipFill>
          <a:blip r:embed="rId28">
            <a:extLst>
              <a:ext uri="{BEBA8EAE-BF5A-486C-A8C5-ECC9F3942E4B}">
                <a14:imgProps xmlns:a14="http://schemas.microsoft.com/office/drawing/2010/main">
                  <a14:imgLayer r:embed="rId29">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8178065" y="133557"/>
            <a:ext cx="935673" cy="1165372"/>
          </a:xfrm>
          <a:prstGeom prst="rect">
            <a:avLst/>
          </a:prstGeom>
          <a:noFill/>
          <a:ln>
            <a:noFill/>
          </a:ln>
        </p:spPr>
      </p:pic>
    </p:spTree>
    <p:extLst>
      <p:ext uri="{BB962C8B-B14F-4D97-AF65-F5344CB8AC3E}">
        <p14:creationId xmlns:p14="http://schemas.microsoft.com/office/powerpoint/2010/main" val="409852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90"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83414" y="262761"/>
            <a:ext cx="8364157" cy="1536155"/>
          </a:xfrm>
          <a:prstGeom prst="rect">
            <a:avLst/>
          </a:prstGeom>
        </p:spPr>
      </p:pic>
      <p:pic>
        <p:nvPicPr>
          <p:cNvPr id="1691" name="グラフィックス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920" y="3533092"/>
            <a:ext cx="3245547" cy="191769"/>
          </a:xfrm>
          <a:prstGeom prst="rect">
            <a:avLst/>
          </a:prstGeom>
        </p:spPr>
      </p:pic>
      <p:pic>
        <p:nvPicPr>
          <p:cNvPr id="1692" name="グラフィックス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920" y="2164220"/>
            <a:ext cx="3245547" cy="191769"/>
          </a:xfrm>
          <a:prstGeom prst="rect">
            <a:avLst/>
          </a:prstGeom>
        </p:spPr>
      </p:pic>
      <p:sp>
        <p:nvSpPr>
          <p:cNvPr id="1693" name="タイトル 1"/>
          <p:cNvSpPr txBox="1"/>
          <p:nvPr/>
        </p:nvSpPr>
        <p:spPr>
          <a:xfrm>
            <a:off x="755166" y="2122052"/>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睡眠はどうして大切なの？</a:t>
            </a:r>
          </a:p>
        </p:txBody>
      </p:sp>
      <p:sp>
        <p:nvSpPr>
          <p:cNvPr id="1694" name="タイトル 1"/>
          <p:cNvSpPr txBox="1"/>
          <p:nvPr/>
        </p:nvSpPr>
        <p:spPr>
          <a:xfrm>
            <a:off x="755166" y="3490924"/>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より良い睡眠のために</a:t>
            </a:r>
          </a:p>
        </p:txBody>
      </p:sp>
      <p:pic>
        <p:nvPicPr>
          <p:cNvPr id="1695" name="グラフィックス 1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47" y="1969870"/>
            <a:ext cx="8320000" cy="8171"/>
          </a:xfrm>
          <a:prstGeom prst="rect">
            <a:avLst/>
          </a:prstGeom>
        </p:spPr>
      </p:pic>
      <p:pic>
        <p:nvPicPr>
          <p:cNvPr id="1696" name="グラフィックス 1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918" y="2409165"/>
            <a:ext cx="109381" cy="996081"/>
          </a:xfrm>
          <a:prstGeom prst="rect">
            <a:avLst/>
          </a:prstGeom>
        </p:spPr>
      </p:pic>
      <p:pic>
        <p:nvPicPr>
          <p:cNvPr id="1697" name="グラフィックス 1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918" y="3770214"/>
            <a:ext cx="109381" cy="996081"/>
          </a:xfrm>
          <a:prstGeom prst="rect">
            <a:avLst/>
          </a:prstGeom>
        </p:spPr>
      </p:pic>
      <p:pic>
        <p:nvPicPr>
          <p:cNvPr id="1698"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3440" y="2180496"/>
            <a:ext cx="1768000" cy="357613"/>
          </a:xfrm>
          <a:prstGeom prst="rect">
            <a:avLst/>
          </a:prstGeom>
        </p:spPr>
      </p:pic>
      <p:pic>
        <p:nvPicPr>
          <p:cNvPr id="1699" name="グラフィックス 2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3071" y="3467036"/>
            <a:ext cx="2452558" cy="804459"/>
          </a:xfrm>
          <a:prstGeom prst="rect">
            <a:avLst/>
          </a:prstGeom>
        </p:spPr>
      </p:pic>
      <p:sp>
        <p:nvSpPr>
          <p:cNvPr id="1700" name="テキスト ボックス 28"/>
          <p:cNvSpPr txBox="1"/>
          <p:nvPr/>
        </p:nvSpPr>
        <p:spPr>
          <a:xfrm>
            <a:off x="7183440" y="2187071"/>
            <a:ext cx="1878774" cy="368439"/>
          </a:xfrm>
          <a:prstGeom prst="rect">
            <a:avLst/>
          </a:prstGeom>
          <a:noFill/>
        </p:spPr>
        <p:txBody>
          <a:bodyPr wrap="square">
            <a:spAutoFit/>
          </a:bodyPr>
          <a:lstStyle/>
          <a:p>
            <a:pPr defTabSz="457200">
              <a:lnSpc>
                <a:spcPct val="100000"/>
              </a:lnSpc>
            </a:pPr>
            <a:r>
              <a:rPr lang="en-US" altLang="ja-JP"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8</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時間の睡眠が</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確保できる時間に就寝</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しましょう</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sp>
        <p:nvSpPr>
          <p:cNvPr id="1701" name="テキスト ボックス 29"/>
          <p:cNvSpPr txBox="1"/>
          <p:nvPr/>
        </p:nvSpPr>
        <p:spPr>
          <a:xfrm>
            <a:off x="6503071" y="3490924"/>
            <a:ext cx="2464994" cy="737771"/>
          </a:xfrm>
          <a:prstGeom prst="rect">
            <a:avLst/>
          </a:prstGeom>
          <a:noFill/>
        </p:spPr>
        <p:txBody>
          <a:bodyPr wrap="square">
            <a:spAutoFit/>
          </a:bodyPr>
          <a:lstStyle/>
          <a:p>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14</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歳～</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17</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歳の理想の睡眠時間は</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8</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時間とされているんだ。</a:t>
            </a:r>
            <a:endPar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高知県の高校生の睡眠時間</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6</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時間</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未満は、男子で</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23%</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、女子で</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27</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％と</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なっているんだ。</a:t>
            </a:r>
            <a:endParaRPr lang="ja-JP" altLang="en-US" sz="800" b="0"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r" defTabSz="457200">
              <a:lnSpc>
                <a:spcPct val="100000"/>
              </a:lnSpc>
            </a:pPr>
            <a:r>
              <a:rPr lang="ja-JP" altLang="en-US" sz="600" b="0" dirty="0">
                <a:latin typeface="ＭＳ Ｐゴシック" panose="020B0600070205080204" pitchFamily="50" charset="-128"/>
                <a:ea typeface="ＭＳ Ｐゴシック" panose="020B0600070205080204" pitchFamily="50" charset="-128"/>
                <a:cs typeface="M+ 1c bold" panose="020B0702020203020207" pitchFamily="50" charset="-128"/>
              </a:rPr>
              <a:t>出典： </a:t>
            </a:r>
            <a:r>
              <a:rPr lang="en-US" altLang="ja-JP" sz="600" b="0" dirty="0">
                <a:latin typeface="ＭＳ Ｐゴシック" panose="020B0600070205080204" pitchFamily="50" charset="-128"/>
                <a:ea typeface="ＭＳ Ｐゴシック" panose="020B0600070205080204" pitchFamily="50" charset="-128"/>
                <a:cs typeface="M+ 1c bold" panose="020B0702020203020207" pitchFamily="50" charset="-128"/>
              </a:rPr>
              <a:t>2015</a:t>
            </a:r>
            <a:r>
              <a:rPr lang="ja-JP" altLang="en-US" sz="600" b="0" dirty="0">
                <a:latin typeface="ＭＳ Ｐゴシック" panose="020B0600070205080204" pitchFamily="50" charset="-128"/>
                <a:ea typeface="ＭＳ Ｐゴシック" panose="020B0600070205080204" pitchFamily="50" charset="-128"/>
                <a:cs typeface="M+ 1c bold" panose="020B0702020203020207" pitchFamily="50" charset="-128"/>
              </a:rPr>
              <a:t>年米国国立睡眠財団調べ</a:t>
            </a:r>
            <a:endParaRPr b="0"/>
          </a:p>
        </p:txBody>
      </p:sp>
      <p:pic>
        <p:nvPicPr>
          <p:cNvPr id="1702" name="グラフィックス 31"/>
          <p:cNvPicPr>
            <a:picLocks noChangeAspect="1"/>
          </p:cNvPicPr>
          <p:nvPr/>
        </p:nvPicPr>
        <p:blipFill>
          <a:blip r:embed="rId13">
            <a:extLst>
              <a:ext uri="{96DAC541-7B7A-43D3-8B79-37D633B846F1}">
                <asvg:svgBlip xmlns:asvg="http://schemas.microsoft.com/office/drawing/2016/SVG/main" r:embed="rId14"/>
              </a:ext>
            </a:extLst>
          </a:blip>
          <a:srcRect l="25534" t="56352" r="52168" b="12294"/>
          <a:stretch>
            <a:fillRect/>
          </a:stretch>
        </p:blipFill>
        <p:spPr>
          <a:xfrm>
            <a:off x="8348411" y="4819982"/>
            <a:ext cx="604899" cy="264968"/>
          </a:xfrm>
          <a:prstGeom prst="rect">
            <a:avLst/>
          </a:prstGeom>
        </p:spPr>
      </p:pic>
      <p:pic>
        <p:nvPicPr>
          <p:cNvPr id="1703" name="グラフィックス 3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2035" y="5106960"/>
            <a:ext cx="8320000" cy="1362051"/>
          </a:xfrm>
          <a:prstGeom prst="rect">
            <a:avLst/>
          </a:prstGeom>
        </p:spPr>
      </p:pic>
      <p:sp>
        <p:nvSpPr>
          <p:cNvPr id="1704" name="タイトル 1"/>
          <p:cNvSpPr txBox="1"/>
          <p:nvPr/>
        </p:nvSpPr>
        <p:spPr>
          <a:xfrm>
            <a:off x="2356169" y="5199972"/>
            <a:ext cx="611896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睡眠の質や量をあげるために何が必要だと思いますか？</a:t>
            </a:r>
          </a:p>
        </p:txBody>
      </p:sp>
      <p:sp>
        <p:nvSpPr>
          <p:cNvPr id="1705" name="テキスト ボックス 37"/>
          <p:cNvSpPr txBox="1"/>
          <p:nvPr/>
        </p:nvSpPr>
        <p:spPr>
          <a:xfrm>
            <a:off x="882190" y="501004"/>
            <a:ext cx="1193282" cy="260717"/>
          </a:xfrm>
          <a:prstGeom prst="rect">
            <a:avLst/>
          </a:prstGeom>
          <a:noFill/>
          <a:ln>
            <a:noFill/>
          </a:ln>
        </p:spPr>
        <p:txBody>
          <a:bodyPr wrap="square">
            <a:spAutoFit/>
          </a:bodyPr>
          <a:lstStyle/>
          <a:p>
            <a:pPr defTabSz="457200">
              <a:lnSpc>
                <a:spcPct val="100000"/>
              </a:lnSpc>
            </a:pPr>
            <a:r>
              <a:rPr lang="ja-JP" altLang="en-US" sz="1100" spc="70" dirty="0">
                <a:latin typeface="ＭＳ Ｐ明朝" panose="02020600040205080304" pitchFamily="18" charset="-128"/>
                <a:ea typeface="ＭＳ Ｐ明朝" panose="02020600040205080304" pitchFamily="18" charset="-128"/>
              </a:rPr>
              <a:t>心の疲れ</a:t>
            </a:r>
          </a:p>
        </p:txBody>
      </p:sp>
      <p:sp>
        <p:nvSpPr>
          <p:cNvPr id="1706" name="タイトル 1"/>
          <p:cNvSpPr txBox="1"/>
          <p:nvPr/>
        </p:nvSpPr>
        <p:spPr>
          <a:xfrm>
            <a:off x="3258473" y="192077"/>
            <a:ext cx="3389052"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400" b="1" spc="70" dirty="0">
                <a:solidFill>
                  <a:schemeClr val="bg1"/>
                </a:solidFill>
                <a:latin typeface="ＭＳ Ｐ明朝" panose="02020600040205080304" pitchFamily="18" charset="-128"/>
                <a:ea typeface="ＭＳ Ｐ明朝" panose="02020600040205080304" pitchFamily="18" charset="-128"/>
              </a:rPr>
              <a:t>睡眠不足の影響</a:t>
            </a:r>
          </a:p>
        </p:txBody>
      </p:sp>
      <p:sp>
        <p:nvSpPr>
          <p:cNvPr id="1707" name="テキスト ボックス 41"/>
          <p:cNvSpPr txBox="1"/>
          <p:nvPr/>
        </p:nvSpPr>
        <p:spPr>
          <a:xfrm>
            <a:off x="4952999" y="501004"/>
            <a:ext cx="1547503" cy="260717"/>
          </a:xfrm>
          <a:prstGeom prst="rect">
            <a:avLst/>
          </a:prstGeom>
          <a:noFill/>
          <a:ln>
            <a:noFill/>
          </a:ln>
        </p:spPr>
        <p:txBody>
          <a:bodyPr wrap="square">
            <a:spAutoFit/>
          </a:bodyPr>
          <a:lstStyle/>
          <a:p>
            <a:pPr defTabSz="457200">
              <a:lnSpc>
                <a:spcPct val="100000"/>
              </a:lnSpc>
            </a:pPr>
            <a:r>
              <a:rPr lang="ja-JP" altLang="en-US" sz="1100" spc="70" dirty="0">
                <a:latin typeface="ＭＳ Ｐ明朝" panose="02020600040205080304" pitchFamily="18" charset="-128"/>
                <a:ea typeface="ＭＳ Ｐ明朝" panose="02020600040205080304" pitchFamily="18" charset="-128"/>
              </a:rPr>
              <a:t>からだの疲れ</a:t>
            </a:r>
          </a:p>
        </p:txBody>
      </p:sp>
      <p:sp>
        <p:nvSpPr>
          <p:cNvPr id="1708" name="テキスト ボックス 42"/>
          <p:cNvSpPr txBox="1"/>
          <p:nvPr/>
        </p:nvSpPr>
        <p:spPr>
          <a:xfrm>
            <a:off x="882190" y="736646"/>
            <a:ext cx="2755089" cy="1107103"/>
          </a:xfrm>
          <a:prstGeom prst="rect">
            <a:avLst/>
          </a:prstGeom>
          <a:noFill/>
        </p:spPr>
        <p:txBody>
          <a:bodyPr wrap="square">
            <a:spAutoFit/>
          </a:bodyPr>
          <a:lstStyle/>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●頭がぼんやりし、</a:t>
            </a:r>
            <a:r>
              <a:rPr lang="ja-JP" altLang="en-US" sz="1100" spc="70" dirty="0">
                <a:latin typeface="ＭＳ Ｐ明朝" panose="02020600040205080304" pitchFamily="18" charset="-128"/>
                <a:ea typeface="ＭＳ Ｐ明朝" panose="02020600040205080304" pitchFamily="18" charset="-128"/>
              </a:rPr>
              <a:t> 勉強に集中できない</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●イライラする</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●怒りっぽくなる</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●落ち込む</a:t>
            </a:r>
            <a:endParaRPr sz="1100"/>
          </a:p>
        </p:txBody>
      </p:sp>
      <p:sp>
        <p:nvSpPr>
          <p:cNvPr id="1709" name="テキスト ボックス 43"/>
          <p:cNvSpPr txBox="1"/>
          <p:nvPr/>
        </p:nvSpPr>
        <p:spPr>
          <a:xfrm>
            <a:off x="4932423" y="736646"/>
            <a:ext cx="3136580" cy="1107103"/>
          </a:xfrm>
          <a:prstGeom prst="rect">
            <a:avLst/>
          </a:prstGeom>
          <a:noFill/>
        </p:spPr>
        <p:txBody>
          <a:bodyPr wrap="square">
            <a:spAutoFit/>
          </a:bodyPr>
          <a:lstStyle/>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●からだがだるい</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●頭が重くなり、</a:t>
            </a:r>
            <a:r>
              <a:rPr lang="ja-JP" altLang="en-US" sz="1100" spc="70" dirty="0">
                <a:latin typeface="ＭＳ Ｐ明朝" panose="02020600040205080304" pitchFamily="18" charset="-128"/>
                <a:ea typeface="ＭＳ Ｐ明朝" panose="02020600040205080304" pitchFamily="18" charset="-128"/>
              </a:rPr>
              <a:t>目が疲れたり、肩がこる</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●感染症にかかりやすい</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●ケガが治りにくい</a:t>
            </a:r>
            <a:endParaRPr sz="1100"/>
          </a:p>
        </p:txBody>
      </p:sp>
      <p:sp>
        <p:nvSpPr>
          <p:cNvPr id="1710" name="テキスト ボックス 44"/>
          <p:cNvSpPr txBox="1"/>
          <p:nvPr/>
        </p:nvSpPr>
        <p:spPr>
          <a:xfrm>
            <a:off x="961228" y="2374863"/>
            <a:ext cx="3346931" cy="245328"/>
          </a:xfrm>
          <a:prstGeom prst="rect">
            <a:avLst/>
          </a:prstGeom>
          <a:noFill/>
        </p:spPr>
        <p:txBody>
          <a:bodyPr wrap="square">
            <a:spAutoFit/>
          </a:body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睡眠は心身の健康を守るために大切な要素です。</a:t>
            </a:r>
          </a:p>
        </p:txBody>
      </p:sp>
      <p:sp>
        <p:nvSpPr>
          <p:cNvPr id="1711" name="テキスト ボックス 45"/>
          <p:cNvSpPr txBox="1"/>
          <p:nvPr/>
        </p:nvSpPr>
        <p:spPr>
          <a:xfrm>
            <a:off x="972074" y="2573133"/>
            <a:ext cx="6847957" cy="925002"/>
          </a:xfrm>
          <a:prstGeom prst="rect">
            <a:avLst/>
          </a:prstGeom>
          <a:noFill/>
        </p:spPr>
        <p:txBody>
          <a:bodyPr wrap="square">
            <a:spAutoFit/>
          </a:bodyPr>
          <a:lstStyle/>
          <a:p>
            <a:pPr defTabSz="457200">
              <a:lnSpc>
                <a:spcPts val="1300"/>
              </a:lnSpc>
            </a:pPr>
            <a:r>
              <a:rPr lang="ja-JP" altLang="en-US" sz="900" spc="70" dirty="0">
                <a:latin typeface="ＭＳ Ｐ明朝" panose="02020600040205080304" pitchFamily="18" charset="-128"/>
                <a:ea typeface="ＭＳ Ｐ明朝" panose="02020600040205080304" pitchFamily="18" charset="-128"/>
              </a:rPr>
              <a:t>◆睡眠は、からだを回復させる時間です。</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◆睡眠障害はこころの病気としてあらわれることもあります。</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さらに、肥満や高血圧、</a:t>
            </a:r>
            <a:r>
              <a:rPr lang="ja-JP" altLang="en-US" sz="900" spc="70" dirty="0">
                <a:latin typeface="ＭＳ Ｐ明朝" panose="02020600040205080304" pitchFamily="18" charset="-128"/>
                <a:ea typeface="ＭＳ Ｐ明朝" panose="02020600040205080304" pitchFamily="18" charset="-128"/>
              </a:rPr>
              <a:t>糖尿病などの発症・悪化の要因となることも</a:t>
            </a:r>
            <a:r>
              <a:rPr lang="ja-JP" altLang="en-US" sz="900" spc="70" dirty="0">
                <a:latin typeface="ＭＳ Ｐ明朝" panose="02020600040205080304" pitchFamily="18" charset="-128"/>
                <a:ea typeface="ＭＳ Ｐ明朝" panose="02020600040205080304" pitchFamily="18" charset="-128"/>
              </a:rPr>
              <a:t>あります。</a:t>
            </a:r>
            <a:endParaRPr lang="ja-JP" altLang="en-US" sz="900" spc="70" dirty="0">
              <a:latin typeface="ＭＳ Ｐ明朝" panose="02020600040205080304" pitchFamily="18" charset="-128"/>
              <a:ea typeface="ＭＳ Ｐ明朝" panose="02020600040205080304" pitchFamily="18" charset="-128"/>
            </a:endParaRP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◆睡眠は体を整備し成長させ、健康に保つだけでなく、</a:t>
            </a:r>
            <a:r>
              <a:rPr lang="ja-JP" altLang="en-US" sz="900" spc="70" dirty="0">
                <a:latin typeface="ＭＳ Ｐ明朝" panose="02020600040205080304" pitchFamily="18" charset="-128"/>
                <a:ea typeface="ＭＳ Ｐ明朝" panose="02020600040205080304" pitchFamily="18" charset="-128"/>
              </a:rPr>
              <a:t>新しく学んだ知識や運動の技能などを定着させる重要な役割を担って</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a:t>
            </a:r>
            <a:r>
              <a:rPr lang="ja-JP" altLang="en-US" sz="900" spc="70" dirty="0">
                <a:latin typeface="ＭＳ Ｐ明朝" panose="02020600040205080304" pitchFamily="18" charset="-128"/>
                <a:ea typeface="ＭＳ Ｐ明朝" panose="02020600040205080304" pitchFamily="18" charset="-128"/>
              </a:rPr>
              <a:t>います。</a:t>
            </a:r>
            <a:r>
              <a:rPr lang="ja-JP" altLang="en-US" sz="900" spc="70" dirty="0">
                <a:latin typeface="ＭＳ Ｐ明朝" panose="02020600040205080304" pitchFamily="18" charset="-128"/>
                <a:ea typeface="ＭＳ Ｐ明朝" panose="02020600040205080304" pitchFamily="18" charset="-128"/>
              </a:rPr>
              <a:t> そのため日頃からしっかりと睡眠時間を確保することが大切です。</a:t>
            </a:r>
          </a:p>
        </p:txBody>
      </p:sp>
      <p:sp>
        <p:nvSpPr>
          <p:cNvPr id="1712" name="テキスト ボックス 46"/>
          <p:cNvSpPr txBox="1"/>
          <p:nvPr/>
        </p:nvSpPr>
        <p:spPr>
          <a:xfrm>
            <a:off x="971865" y="3724861"/>
            <a:ext cx="6212366" cy="1091714"/>
          </a:xfrm>
          <a:prstGeom prst="rect">
            <a:avLst/>
          </a:prstGeom>
          <a:noFill/>
        </p:spPr>
        <p:txBody>
          <a:bodyPr wrap="square">
            <a:spAutoFit/>
          </a:bodyPr>
          <a:lstStyle/>
          <a:p>
            <a:pPr defTabSz="457200">
              <a:lnSpc>
                <a:spcPts val="1300"/>
              </a:lnSpc>
            </a:pPr>
            <a:r>
              <a:rPr lang="ja-JP" altLang="en-US" sz="900" spc="70" dirty="0">
                <a:latin typeface="ＭＳ Ｐ明朝" panose="02020600040205080304" pitchFamily="18" charset="-128"/>
                <a:ea typeface="ＭＳ Ｐ明朝" panose="02020600040205080304" pitchFamily="18" charset="-128"/>
              </a:rPr>
              <a:t>◆朝起きたらカーテンを開け、朝の光を浴びましょう。</a:t>
            </a:r>
          </a:p>
          <a:p>
            <a:pPr defTabSz="457200">
              <a:lnSpc>
                <a:spcPts val="1300"/>
              </a:lnSpc>
            </a:pPr>
            <a:r>
              <a:rPr lang="ja-JP" altLang="en-US" sz="900" spc="-30" dirty="0">
                <a:latin typeface="ＭＳ Ｐ明朝" panose="02020600040205080304" pitchFamily="18" charset="-128"/>
                <a:ea typeface="ＭＳ Ｐ明朝" panose="02020600040205080304" pitchFamily="18" charset="-128"/>
              </a:rPr>
              <a:t>   </a:t>
            </a:r>
            <a:r>
              <a:rPr lang="ja-JP" altLang="en-US" sz="900" spc="70" dirty="0">
                <a:latin typeface="ＭＳ Ｐ明朝" panose="02020600040205080304" pitchFamily="18" charset="-128"/>
                <a:ea typeface="ＭＳ Ｐ明朝" panose="02020600040205080304" pitchFamily="18" charset="-128"/>
              </a:rPr>
              <a:t>目が朝の光を感じるとセロトニン（脳と体を覚醒させ日中活動</a:t>
            </a:r>
            <a:r>
              <a:rPr lang="ja-JP" altLang="en-US" sz="900" spc="70" dirty="0">
                <a:latin typeface="ＭＳ Ｐ明朝" panose="02020600040205080304" pitchFamily="18" charset="-128"/>
                <a:ea typeface="ＭＳ Ｐ明朝" panose="02020600040205080304" pitchFamily="18" charset="-128"/>
              </a:rPr>
              <a:t>しやすくする物質）の分泌が始まります。</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◆朝食で脳のエネルギーを補給しましょう。</a:t>
            </a:r>
            <a:endParaRPr lang="en-US" altLang="ja-JP" sz="900" spc="70" dirty="0">
              <a:latin typeface="ＭＳ Ｐ明朝" panose="02020600040205080304" pitchFamily="18" charset="-128"/>
              <a:ea typeface="ＭＳ Ｐ明朝" panose="02020600040205080304" pitchFamily="18" charset="-128"/>
            </a:endParaRP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エネルギー不足で日中の活動が低下すると、夜の睡眠に影響しかねません。</a:t>
            </a:r>
            <a:r>
              <a:rPr lang="ja-JP" altLang="en-US" sz="900" spc="70" dirty="0">
                <a:latin typeface="ＭＳ Ｐ明朝" panose="02020600040205080304" pitchFamily="18" charset="-128"/>
                <a:ea typeface="ＭＳ Ｐ明朝" panose="02020600040205080304" pitchFamily="18" charset="-128"/>
              </a:rPr>
              <a:t>規則正しい食事を心がけましょう。</a:t>
            </a:r>
            <a:endParaRPr lang="en-US" altLang="ja-JP" sz="900" spc="70" dirty="0">
              <a:latin typeface="ＭＳ Ｐ明朝" panose="02020600040205080304" pitchFamily="18" charset="-128"/>
              <a:ea typeface="ＭＳ Ｐ明朝" panose="02020600040205080304" pitchFamily="18" charset="-128"/>
            </a:endParaRP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◆日中は元気に体を動かしましょう。</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疲れて寝つきを良くするだけでなく、セロトニンを増やす効果もあります。　</a:t>
            </a:r>
          </a:p>
        </p:txBody>
      </p:sp>
      <p:pic>
        <p:nvPicPr>
          <p:cNvPr id="1713" name="グラフィックス 4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16045" y="2573263"/>
            <a:ext cx="1035808" cy="834038"/>
          </a:xfrm>
          <a:prstGeom prst="rect">
            <a:avLst/>
          </a:prstGeom>
        </p:spPr>
      </p:pic>
      <p:pic>
        <p:nvPicPr>
          <p:cNvPr id="1714" name="グラフィックス 4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47" y="4935648"/>
            <a:ext cx="8320000" cy="8171"/>
          </a:xfrm>
          <a:prstGeom prst="rect">
            <a:avLst/>
          </a:prstGeom>
        </p:spPr>
      </p:pic>
      <p:sp>
        <p:nvSpPr>
          <p:cNvPr id="1715"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24</a:t>
            </a:r>
            <a:endParaRPr lang="ja-JP" altLang="en-US" sz="700" dirty="0">
              <a:latin typeface="ＭＳ Ｐ明朝" panose="02020600040205080304" pitchFamily="18" charset="-128"/>
              <a:ea typeface="ＭＳ Ｐ明朝" panose="02020600040205080304" pitchFamily="18" charset="-128"/>
            </a:endParaRPr>
          </a:p>
        </p:txBody>
      </p:sp>
      <p:sp>
        <p:nvSpPr>
          <p:cNvPr id="1716" name="テキスト 985"/>
          <p:cNvSpPr txBox="1"/>
          <p:nvPr/>
        </p:nvSpPr>
        <p:spPr>
          <a:xfrm>
            <a:off x="970139" y="5556250"/>
            <a:ext cx="7928754" cy="368439"/>
          </a:xfrm>
          <a:prstGeom prst="rect">
            <a:avLst/>
          </a:prstGeom>
        </p:spPr>
        <p:txBody>
          <a:bodyPr>
            <a:spAutoFit/>
          </a:bodyPr>
          <a:p>
            <a:pPr>
              <a:defRPr lang="ja-JP" altLang="en-US"/>
            </a:pPr>
            <a:endParaRPr lang="ja-JP" altLang="en-US"/>
          </a:p>
        </p:txBody>
      </p:sp>
      <p:pic>
        <p:nvPicPr>
          <p:cNvPr id="1717" name="図 1002"/>
          <p:cNvPicPr>
            <a:picLocks noChangeAspect="1"/>
          </p:cNvPicPr>
          <p:nvPr/>
        </p:nvPicPr>
        <p:blipFill>
          <a:blip r:embed="rId19">
            <a:extLst>
              <a:ext uri="{BEBA8EAE-BF5A-486C-A8C5-ECC9F3942E4B}">
                <a14:imgProps xmlns:a14="http://schemas.microsoft.com/office/drawing/2010/main">
                  <a14:imgLayer r:embed="rId20">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7761366" y="4268255"/>
            <a:ext cx="713765" cy="888988"/>
          </a:xfrm>
          <a:prstGeom prst="rect">
            <a:avLst/>
          </a:prstGeom>
          <a:noFill/>
          <a:ln>
            <a:noFill/>
          </a:ln>
        </p:spPr>
      </p:pic>
      <p:cxnSp>
        <p:nvCxnSpPr>
          <p:cNvPr id="1718" name="直線コネクタ 21"/>
          <p:cNvCxnSpPr/>
          <p:nvPr/>
        </p:nvCxnSpPr>
        <p:spPr>
          <a:xfrm>
            <a:off x="978477" y="2571750"/>
            <a:ext cx="3099571" cy="17318"/>
          </a:xfrm>
          <a:prstGeom prst="straightConnector1">
            <a:avLst/>
          </a:prstGeom>
          <a:ln w="952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6514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20" name="グラフィックス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69427" y="270498"/>
            <a:ext cx="312000" cy="149538"/>
          </a:xfrm>
          <a:prstGeom prst="rect">
            <a:avLst/>
          </a:prstGeom>
        </p:spPr>
      </p:pic>
      <p:sp>
        <p:nvSpPr>
          <p:cNvPr id="1721" name="タイトル 1"/>
          <p:cNvSpPr txBox="1"/>
          <p:nvPr/>
        </p:nvSpPr>
        <p:spPr>
          <a:xfrm>
            <a:off x="1081427" y="218228"/>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たばこ ～吸う人にも、周りの人にも、危険がいっぱいです～</a:t>
            </a:r>
          </a:p>
        </p:txBody>
      </p:sp>
      <p:pic>
        <p:nvPicPr>
          <p:cNvPr id="1722" name="グラフィックス 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000" y="602341"/>
            <a:ext cx="1213333" cy="199385"/>
          </a:xfrm>
          <a:prstGeom prst="rect">
            <a:avLst/>
          </a:prstGeom>
        </p:spPr>
      </p:pic>
      <p:sp>
        <p:nvSpPr>
          <p:cNvPr id="1723" name="タイトル 1"/>
          <p:cNvSpPr txBox="1"/>
          <p:nvPr/>
        </p:nvSpPr>
        <p:spPr>
          <a:xfrm>
            <a:off x="1947572" y="602341"/>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あなたの生活の中でたばこを考えてみよう。</a:t>
            </a:r>
          </a:p>
        </p:txBody>
      </p:sp>
      <p:sp>
        <p:nvSpPr>
          <p:cNvPr id="1724" name="テキスト ボックス 9"/>
          <p:cNvSpPr txBox="1"/>
          <p:nvPr/>
        </p:nvSpPr>
        <p:spPr>
          <a:xfrm>
            <a:off x="656344" y="801726"/>
            <a:ext cx="5720103" cy="853187"/>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□家族にたばこを吸う人がいる。</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□外出先でたばこの臭いを感じたことがある。</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□家族がたばこを吸う部屋に一緒にいることがある。</a:t>
            </a:r>
          </a:p>
        </p:txBody>
      </p:sp>
      <p:sp>
        <p:nvSpPr>
          <p:cNvPr id="1725" name="テキスト ボックス 10"/>
          <p:cNvSpPr txBox="1"/>
          <p:nvPr/>
        </p:nvSpPr>
        <p:spPr>
          <a:xfrm>
            <a:off x="5306284" y="801726"/>
            <a:ext cx="5720103" cy="599271"/>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□家族にたばこをやめた人がいる。</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□友達から喫煙に誘われたことがある。</a:t>
            </a:r>
          </a:p>
        </p:txBody>
      </p:sp>
      <p:pic>
        <p:nvPicPr>
          <p:cNvPr id="1726" name="図 12"/>
          <p:cNvPicPr>
            <a:picLocks noChangeAspect="1"/>
          </p:cNvPicPr>
          <p:nvPr/>
        </p:nvPicPr>
        <p:blipFill>
          <a:blip r:embed="rId5"/>
          <a:stretch>
            <a:fillRect/>
          </a:stretch>
        </p:blipFill>
        <p:spPr>
          <a:xfrm>
            <a:off x="1081427" y="1730145"/>
            <a:ext cx="997662" cy="1230290"/>
          </a:xfrm>
          <a:prstGeom prst="rect">
            <a:avLst/>
          </a:prstGeom>
        </p:spPr>
      </p:pic>
      <p:sp>
        <p:nvSpPr>
          <p:cNvPr id="1727" name="タイトル 1"/>
          <p:cNvSpPr txBox="1"/>
          <p:nvPr/>
        </p:nvSpPr>
        <p:spPr>
          <a:xfrm>
            <a:off x="2176484" y="1983308"/>
            <a:ext cx="2362375"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たばこを吸う人って</a:t>
            </a:r>
            <a:r>
              <a:rPr lang="ja-JP" altLang="en-US" sz="1200" b="1" spc="70" dirty="0">
                <a:solidFill>
                  <a:srgbClr val="5D879B"/>
                </a:solidFill>
                <a:latin typeface="ＭＳ Ｐ明朝" panose="02020600040205080304" pitchFamily="18" charset="-128"/>
                <a:ea typeface="ＭＳ Ｐ明朝" panose="02020600040205080304" pitchFamily="18" charset="-128"/>
              </a:rPr>
              <a:t>多いの？</a:t>
            </a:r>
          </a:p>
        </p:txBody>
      </p:sp>
      <p:pic>
        <p:nvPicPr>
          <p:cNvPr id="1728" name="グラフィックス 1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1529" y="2392809"/>
            <a:ext cx="2242145" cy="474632"/>
          </a:xfrm>
          <a:prstGeom prst="rect">
            <a:avLst/>
          </a:prstGeom>
        </p:spPr>
      </p:pic>
      <p:sp>
        <p:nvSpPr>
          <p:cNvPr id="1729" name="テキスト ボックス 16"/>
          <p:cNvSpPr txBox="1"/>
          <p:nvPr/>
        </p:nvSpPr>
        <p:spPr>
          <a:xfrm>
            <a:off x="2171529" y="2419242"/>
            <a:ext cx="2153700" cy="414605"/>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男性は</a:t>
            </a:r>
            <a:r>
              <a:rPr kumimoji="1" lang="en-US" altLang="ja-JP"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20</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r>
              <a:rPr kumimoji="1" lang="en-US" altLang="ja-JP"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60</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歳代、女性は</a:t>
            </a:r>
            <a:r>
              <a:rPr kumimoji="1" lang="en-US" altLang="ja-JP"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40</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歳代でたばこを吸う人が多く、</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課題となっています。</a:t>
            </a:r>
          </a:p>
        </p:txBody>
      </p:sp>
      <p:graphicFrame>
        <p:nvGraphicFramePr>
          <p:cNvPr id="1730" name="グラフ 17"/>
          <p:cNvGraphicFramePr/>
          <p:nvPr>
            <p:extLst>
              <p:ext uri="{D42A27DB-BD31-4B8C-83A1-F6EECF244321}">
                <p14:modId xmlns:p14="http://schemas.microsoft.com/office/powerpoint/2010/main" val="51815897"/>
              </p:ext>
            </p:extLst>
          </p:nvPr>
        </p:nvGraphicFramePr>
        <p:xfrm>
          <a:off x="4847249" y="1513714"/>
          <a:ext cx="4083472" cy="1644252"/>
        </p:xfrm>
        <a:graphic>
          <a:graphicData uri="http://schemas.openxmlformats.org/drawingml/2006/chart">
            <c:chart xmlns:c="http://schemas.openxmlformats.org/drawingml/2006/chart" xmlns:r="http://schemas.openxmlformats.org/officeDocument/2006/relationships" r:id="rId8"/>
          </a:graphicData>
        </a:graphic>
      </p:graphicFrame>
      <p:sp>
        <p:nvSpPr>
          <p:cNvPr id="1731" name="テキスト ボックス 18"/>
          <p:cNvSpPr txBox="1"/>
          <p:nvPr/>
        </p:nvSpPr>
        <p:spPr>
          <a:xfrm>
            <a:off x="7411703" y="2833847"/>
            <a:ext cx="2299322" cy="253023"/>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出典：令和４年高知県県民健康・栄養調査</a:t>
            </a:r>
          </a:p>
        </p:txBody>
      </p:sp>
      <p:pic>
        <p:nvPicPr>
          <p:cNvPr id="1732" name="グラフィックス 1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000" y="1589512"/>
            <a:ext cx="8320000" cy="8171"/>
          </a:xfrm>
          <a:prstGeom prst="rect">
            <a:avLst/>
          </a:prstGeom>
        </p:spPr>
      </p:pic>
      <p:pic>
        <p:nvPicPr>
          <p:cNvPr id="1733" name="グラフィックス 2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4227087"/>
            <a:ext cx="8320000" cy="8171"/>
          </a:xfrm>
          <a:prstGeom prst="rect">
            <a:avLst/>
          </a:prstGeom>
        </p:spPr>
      </p:pic>
      <p:pic>
        <p:nvPicPr>
          <p:cNvPr id="1734" name="グラフィックス 2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87141" y="4260298"/>
            <a:ext cx="690967" cy="502922"/>
          </a:xfrm>
          <a:prstGeom prst="rect">
            <a:avLst/>
          </a:prstGeom>
        </p:spPr>
      </p:pic>
      <p:pic>
        <p:nvPicPr>
          <p:cNvPr id="1735" name="グラフィックス 24"/>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18346" y="4789868"/>
            <a:ext cx="1159601" cy="862179"/>
          </a:xfrm>
          <a:prstGeom prst="rect">
            <a:avLst/>
          </a:prstGeom>
        </p:spPr>
      </p:pic>
      <p:pic>
        <p:nvPicPr>
          <p:cNvPr id="1736" name="グラフィックス 27"/>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16544" y="4575421"/>
            <a:ext cx="3119816" cy="975972"/>
          </a:xfrm>
          <a:prstGeom prst="rect">
            <a:avLst/>
          </a:prstGeom>
        </p:spPr>
      </p:pic>
      <p:pic>
        <p:nvPicPr>
          <p:cNvPr id="1737" name="グラフィックス 2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2000" y="5588532"/>
            <a:ext cx="4975767" cy="832675"/>
          </a:xfrm>
          <a:prstGeom prst="rect">
            <a:avLst/>
          </a:prstGeom>
        </p:spPr>
      </p:pic>
      <p:sp>
        <p:nvSpPr>
          <p:cNvPr id="1738" name="テキスト ボックス 31"/>
          <p:cNvSpPr txBox="1"/>
          <p:nvPr/>
        </p:nvSpPr>
        <p:spPr>
          <a:xfrm>
            <a:off x="2259973" y="3066892"/>
            <a:ext cx="6563291" cy="276106"/>
          </a:xfrm>
          <a:prstGeom prst="rect">
            <a:avLst/>
          </a:prstGeom>
          <a:noFill/>
        </p:spPr>
        <p:txBody>
          <a:bodyPr wrap="square">
            <a:spAutoFit/>
          </a:bodyPr>
          <a:lstStyle/>
          <a:p>
            <a:pPr defTabSz="457200">
              <a:lnSpc>
                <a:spcPct val="100000"/>
              </a:lnSpc>
            </a:pPr>
            <a:r>
              <a:rPr kumimoji="1" lang="ja-JP" altLang="en-US" sz="1200" b="1" spc="70" dirty="0">
                <a:solidFill>
                  <a:srgbClr val="5D879B"/>
                </a:solidFill>
                <a:latin typeface="ＭＳ Ｐ明朝" panose="02020600040205080304" pitchFamily="18" charset="-128"/>
                <a:ea typeface="ＭＳ Ｐ明朝" panose="02020600040205080304" pitchFamily="18" charset="-128"/>
                <a:cs typeface="+mj-cs"/>
              </a:rPr>
              <a:t>たばこを吸う人をどんなところで見かけますか？</a:t>
            </a:r>
          </a:p>
        </p:txBody>
      </p:sp>
      <p:sp>
        <p:nvSpPr>
          <p:cNvPr id="1739" name="テキスト ボックス 32"/>
          <p:cNvSpPr txBox="1"/>
          <p:nvPr/>
        </p:nvSpPr>
        <p:spPr>
          <a:xfrm>
            <a:off x="2613186" y="4571235"/>
            <a:ext cx="2928433" cy="276106"/>
          </a:xfrm>
          <a:prstGeom prst="rect">
            <a:avLst/>
          </a:prstGeom>
          <a:noFill/>
        </p:spPr>
        <p:txBody>
          <a:bodyPr wrap="square">
            <a:spAutoFit/>
          </a:bodyPr>
          <a:lstStyle/>
          <a:p>
            <a:pPr algn="ctr" defTabSz="457200">
              <a:lnSpc>
                <a:spcPct val="100000"/>
              </a:lnSpc>
            </a:pPr>
            <a:r>
              <a:rPr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受動喫煙って、なに？</a:t>
            </a:r>
          </a:p>
        </p:txBody>
      </p:sp>
      <p:sp>
        <p:nvSpPr>
          <p:cNvPr id="1740" name="テキスト ボックス 33"/>
          <p:cNvSpPr txBox="1"/>
          <p:nvPr/>
        </p:nvSpPr>
        <p:spPr>
          <a:xfrm>
            <a:off x="348547" y="5588739"/>
            <a:ext cx="5301282" cy="276106"/>
          </a:xfrm>
          <a:prstGeom prst="rect">
            <a:avLst/>
          </a:prstGeom>
          <a:noFill/>
        </p:spPr>
        <p:txBody>
          <a:bodyPr wrap="square">
            <a:spAutoFit/>
          </a:bodyPr>
          <a:lstStyle/>
          <a:p>
            <a:pPr algn="ctr" defTabSz="457200">
              <a:lnSpc>
                <a:spcPct val="100000"/>
              </a:lnSpc>
            </a:pPr>
            <a:r>
              <a:rPr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受動喫煙は、身近なところでおこっています。</a:t>
            </a:r>
          </a:p>
        </p:txBody>
      </p:sp>
      <p:sp>
        <p:nvSpPr>
          <p:cNvPr id="1741" name="テキスト ボックス 34"/>
          <p:cNvSpPr txBox="1"/>
          <p:nvPr/>
        </p:nvSpPr>
        <p:spPr>
          <a:xfrm>
            <a:off x="2516425" y="4927921"/>
            <a:ext cx="3133403" cy="553105"/>
          </a:xfrm>
          <a:prstGeom prst="rect">
            <a:avLst/>
          </a:prstGeom>
          <a:noFill/>
        </p:spPr>
        <p:txBody>
          <a:bodyPr wrap="square">
            <a:spAutoFit/>
          </a:bodyPr>
          <a:lstStyle/>
          <a:p>
            <a:pPr defTabSz="457200">
              <a:lnSpc>
                <a:spcPts val="1200"/>
              </a:lnSpc>
            </a:pP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　自分ではたばこを吸っていなくても、他</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の人のたばこの煙を吸わされることをいい</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ます。自分で吸う煙よりも、受動喫煙の煙</a:t>
            </a:r>
          </a:p>
          <a:p>
            <a:pPr defTabSz="457200">
              <a:lnSpc>
                <a:spcPts val="1200"/>
              </a:lnSpc>
            </a:pP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の方が有害物質が多く含まれているとい</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われています。</a:t>
            </a:r>
          </a:p>
        </p:txBody>
      </p:sp>
      <p:sp>
        <p:nvSpPr>
          <p:cNvPr id="1742" name="テキスト ボックス 35"/>
          <p:cNvSpPr txBox="1"/>
          <p:nvPr/>
        </p:nvSpPr>
        <p:spPr>
          <a:xfrm>
            <a:off x="788992" y="5864845"/>
            <a:ext cx="4918774" cy="553105"/>
          </a:xfrm>
          <a:prstGeom prst="rect">
            <a:avLst/>
          </a:prstGeom>
          <a:noFill/>
        </p:spPr>
        <p:txBody>
          <a:bodyPr wrap="square">
            <a:spAutoFit/>
          </a:bodyPr>
          <a:lstStyle/>
          <a:p>
            <a:pPr defTabSz="457200">
              <a:lnSpc>
                <a:spcPts val="1200"/>
              </a:lnSpc>
            </a:pP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カレーや焼き肉を作った日には家中ににおいが漂っていることからも分かるよう</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に、換気扇を使用しても煙を完全に外に出すことはできません。また、ベランダなど</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でたばこを吸っても、衣服や髪の毛についたたばこの煙にも有害物質が含まれてい</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ることがあります。煙っている時はもちろん、見えない煙にも気をつけましょう。</a:t>
            </a:r>
          </a:p>
        </p:txBody>
      </p:sp>
      <p:pic>
        <p:nvPicPr>
          <p:cNvPr id="1743" name="グラフィックス 39"/>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7000" y="3066892"/>
            <a:ext cx="8372000" cy="1017514"/>
          </a:xfrm>
          <a:prstGeom prst="rect">
            <a:avLst/>
          </a:prstGeom>
        </p:spPr>
      </p:pic>
      <p:sp>
        <p:nvSpPr>
          <p:cNvPr id="1744" name="テキスト ボックス 40"/>
          <p:cNvSpPr txBox="1"/>
          <p:nvPr/>
        </p:nvSpPr>
        <p:spPr>
          <a:xfrm>
            <a:off x="2259368" y="4333083"/>
            <a:ext cx="4754857" cy="276106"/>
          </a:xfrm>
          <a:prstGeom prst="rect">
            <a:avLst/>
          </a:prstGeom>
          <a:noFill/>
        </p:spPr>
        <p:txBody>
          <a:bodyPr wrap="square">
            <a:spAutoFit/>
          </a:bodyPr>
          <a:lstStyle/>
          <a:p>
            <a:pPr defTabSz="457200">
              <a:lnSpc>
                <a:spcPct val="100000"/>
              </a:lnSpc>
            </a:pPr>
            <a:r>
              <a:rPr kumimoji="1" lang="ja-JP" altLang="en-US" sz="1200" b="1" spc="70" dirty="0">
                <a:solidFill>
                  <a:srgbClr val="5D879B"/>
                </a:solidFill>
                <a:latin typeface="ＭＳ Ｐ明朝" panose="02020600040205080304" pitchFamily="18" charset="-128"/>
                <a:ea typeface="ＭＳ Ｐ明朝" panose="02020600040205080304" pitchFamily="18" charset="-128"/>
                <a:cs typeface="+mj-cs"/>
              </a:rPr>
              <a:t>受動喫煙やたばこの危険性について知ろう。</a:t>
            </a:r>
          </a:p>
        </p:txBody>
      </p:sp>
      <p:pic>
        <p:nvPicPr>
          <p:cNvPr id="1745" name="図 44"/>
          <p:cNvPicPr>
            <a:picLocks noChangeAspect="1"/>
          </p:cNvPicPr>
          <p:nvPr/>
        </p:nvPicPr>
        <p:blipFill>
          <a:blip r:embed="rId21"/>
          <a:stretch>
            <a:fillRect/>
          </a:stretch>
        </p:blipFill>
        <p:spPr>
          <a:xfrm>
            <a:off x="1117690" y="4511759"/>
            <a:ext cx="1142283" cy="1076773"/>
          </a:xfrm>
          <a:prstGeom prst="rect">
            <a:avLst/>
          </a:prstGeom>
        </p:spPr>
      </p:pic>
      <p:sp>
        <p:nvSpPr>
          <p:cNvPr id="1746"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25</a:t>
            </a:r>
            <a:endParaRPr lang="ja-JP" altLang="en-US" sz="700" dirty="0">
              <a:latin typeface="ＭＳ Ｐ明朝" panose="02020600040205080304" pitchFamily="18" charset="-128"/>
              <a:ea typeface="ＭＳ Ｐ明朝" panose="02020600040205080304" pitchFamily="18" charset="-128"/>
            </a:endParaRPr>
          </a:p>
        </p:txBody>
      </p:sp>
      <p:sp>
        <p:nvSpPr>
          <p:cNvPr id="1747" name="テキスト ボックス 2"/>
          <p:cNvSpPr txBox="1"/>
          <p:nvPr/>
        </p:nvSpPr>
        <p:spPr>
          <a:xfrm>
            <a:off x="4619100" y="1730285"/>
            <a:ext cx="667800" cy="253023"/>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p>
        </p:txBody>
      </p:sp>
      <p:sp>
        <p:nvSpPr>
          <p:cNvPr id="1748" name="テキスト 989"/>
          <p:cNvSpPr txBox="1"/>
          <p:nvPr/>
        </p:nvSpPr>
        <p:spPr>
          <a:xfrm>
            <a:off x="890764" y="3571875"/>
            <a:ext cx="8039957" cy="368439"/>
          </a:xfrm>
          <a:prstGeom prst="rect">
            <a:avLst/>
          </a:prstGeom>
        </p:spPr>
        <p:txBody>
          <a:bodyPr>
            <a:spAutoFit/>
          </a:bodyPr>
          <a:p>
            <a:pPr>
              <a:defRPr lang="ja-JP" altLang="en-US"/>
            </a:pPr>
            <a:endParaRPr lang="ja-JP" altLang="en-US"/>
          </a:p>
        </p:txBody>
      </p:sp>
      <p:sp>
        <p:nvSpPr>
          <p:cNvPr id="1749" name="テキスト ボックス 1076"/>
          <p:cNvSpPr txBox="1"/>
          <p:nvPr/>
        </p:nvSpPr>
        <p:spPr>
          <a:xfrm>
            <a:off x="8090014" y="4317279"/>
            <a:ext cx="2832969" cy="429994"/>
          </a:xfrm>
          <a:prstGeom prst="rect">
            <a:avLst/>
          </a:prstGeom>
          <a:noFill/>
        </p:spPr>
        <p:txBody>
          <a:bodyPr wrap="square">
            <a:spAutoFit/>
          </a:bodyPr>
          <a:lstStyle/>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a:latin typeface="ＭＳ Ｐ明朝" panose="02020600040205080304" pitchFamily="18" charset="-128"/>
                <a:ea typeface="ＭＳ Ｐ明朝" panose="02020600040205080304" pitchFamily="18" charset="-128"/>
                <a:cs typeface="+mj-cs"/>
              </a:rPr>
              <a:t>このマークは、</a:t>
            </a: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a:latin typeface="ＭＳ Ｐ明朝" panose="02020600040205080304" pitchFamily="18" charset="-128"/>
                <a:ea typeface="ＭＳ Ｐ明朝" panose="02020600040205080304" pitchFamily="18" charset="-128"/>
                <a:cs typeface="+mj-cs"/>
              </a:rPr>
              <a:t>何を意味しているだろう？</a:t>
            </a:r>
            <a:endParaRPr kumimoji="1" lang="ja-JP" altLang="en-US" sz="1100" b="1" spc="70" dirty="0">
              <a:latin typeface="ＭＳ Ｐ明朝" panose="02020600040205080304" pitchFamily="18" charset="-128"/>
              <a:ea typeface="ＭＳ Ｐ明朝" panose="02020600040205080304" pitchFamily="18" charset="-128"/>
              <a:cs typeface="+mj-cs"/>
            </a:endParaRPr>
          </a:p>
        </p:txBody>
      </p:sp>
      <p:sp>
        <p:nvSpPr>
          <p:cNvPr id="1750" name="図形 1077"/>
          <p:cNvSpPr/>
          <p:nvPr/>
        </p:nvSpPr>
        <p:spPr>
          <a:xfrm>
            <a:off x="5787141" y="5321920"/>
            <a:ext cx="2774224" cy="1085850"/>
          </a:xfrm>
          <a:prstGeom prst="roundRect">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751" name="テキスト ボックス 1078"/>
          <p:cNvSpPr txBox="1"/>
          <p:nvPr/>
        </p:nvSpPr>
        <p:spPr>
          <a:xfrm>
            <a:off x="5787141" y="5413340"/>
            <a:ext cx="2928433" cy="276106"/>
          </a:xfrm>
          <a:prstGeom prst="rect">
            <a:avLst/>
          </a:prstGeom>
          <a:noFill/>
        </p:spPr>
        <p:txBody>
          <a:bodyPr wrap="square">
            <a:spAutoFit/>
          </a:bodyPr>
          <a:lstStyle/>
          <a:p>
            <a:pPr algn="ctr" defTabSz="457200">
              <a:lnSpc>
                <a:spcPct val="100000"/>
              </a:lnSpc>
            </a:pPr>
            <a:r>
              <a:rPr lang="ja-JP" altLang="en-US" sz="12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シーシャ（水たばこ）って、なに？</a:t>
            </a:r>
            <a:endParaRPr>
              <a:solidFill>
                <a:srgbClr val="FF0000"/>
              </a:solidFill>
            </a:endParaRPr>
          </a:p>
        </p:txBody>
      </p:sp>
      <p:sp>
        <p:nvSpPr>
          <p:cNvPr id="1752" name="テキスト ボックス 1079"/>
          <p:cNvSpPr txBox="1"/>
          <p:nvPr/>
        </p:nvSpPr>
        <p:spPr>
          <a:xfrm>
            <a:off x="5787141" y="5726792"/>
            <a:ext cx="2885778" cy="553105"/>
          </a:xfrm>
          <a:prstGeom prst="rect">
            <a:avLst/>
          </a:prstGeom>
          <a:noFill/>
        </p:spPr>
        <p:txBody>
          <a:bodyPr wrap="square">
            <a:spAutoFit/>
          </a:bodyPr>
          <a:lstStyle/>
          <a:p>
            <a:pPr defTabSz="457200">
              <a:lnSpc>
                <a:spcPts val="1200"/>
              </a:lnSpc>
            </a:pP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シーシャとはたばこの種類の一つであり、専用の喫煙具を使い、タバコ煙を水にくぐ</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らせて長いホースを通して吸引します。</a:t>
            </a:r>
            <a:endPar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200"/>
              </a:lnSpc>
            </a:pP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シーシャも</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健康障害を生じる可能性があります。</a:t>
            </a:r>
            <a:endPar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753" name="グラフィックス 42"/>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60885" y="4332891"/>
            <a:ext cx="1213333" cy="199385"/>
          </a:xfrm>
          <a:prstGeom prst="rect">
            <a:avLst/>
          </a:prstGeom>
        </p:spPr>
      </p:pic>
    </p:spTree>
    <p:extLst>
      <p:ext uri="{BB962C8B-B14F-4D97-AF65-F5344CB8AC3E}">
        <p14:creationId xmlns:p14="http://schemas.microsoft.com/office/powerpoint/2010/main" val="2286162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55" name="グラフィックス 2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21080" y="1701241"/>
            <a:ext cx="1864826" cy="2409643"/>
          </a:xfrm>
          <a:prstGeom prst="rect">
            <a:avLst/>
          </a:prstGeom>
        </p:spPr>
      </p:pic>
      <p:pic>
        <p:nvPicPr>
          <p:cNvPr id="1756" name="グラフィックス 1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910" y="5286786"/>
            <a:ext cx="4740350" cy="1083783"/>
          </a:xfrm>
          <a:prstGeom prst="rect">
            <a:avLst/>
          </a:prstGeom>
        </p:spPr>
      </p:pic>
      <p:pic>
        <p:nvPicPr>
          <p:cNvPr id="1757"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118" y="3839495"/>
            <a:ext cx="3345333" cy="1146122"/>
          </a:xfrm>
          <a:prstGeom prst="rect">
            <a:avLst/>
          </a:prstGeom>
        </p:spPr>
      </p:pic>
      <p:pic>
        <p:nvPicPr>
          <p:cNvPr id="1758" name="グラフィックス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910" y="327882"/>
            <a:ext cx="3761333" cy="224308"/>
          </a:xfrm>
          <a:prstGeom prst="rect">
            <a:avLst/>
          </a:prstGeom>
        </p:spPr>
      </p:pic>
      <p:pic>
        <p:nvPicPr>
          <p:cNvPr id="1759" name="グラフィックス 1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5251" y="3840424"/>
            <a:ext cx="5009336" cy="1151843"/>
          </a:xfrm>
          <a:prstGeom prst="rect">
            <a:avLst/>
          </a:prstGeom>
        </p:spPr>
      </p:pic>
      <p:sp>
        <p:nvSpPr>
          <p:cNvPr id="1760" name="タイトル 1"/>
          <p:cNvSpPr txBox="1"/>
          <p:nvPr/>
        </p:nvSpPr>
        <p:spPr>
          <a:xfrm>
            <a:off x="924550" y="301983"/>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受動喫煙すると、どうなるの？</a:t>
            </a:r>
          </a:p>
        </p:txBody>
      </p:sp>
      <p:pic>
        <p:nvPicPr>
          <p:cNvPr id="1761" name="グラフィックス 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0441" y="1501129"/>
            <a:ext cx="3501333" cy="224308"/>
          </a:xfrm>
          <a:prstGeom prst="rect">
            <a:avLst/>
          </a:prstGeom>
        </p:spPr>
      </p:pic>
      <p:pic>
        <p:nvPicPr>
          <p:cNvPr id="1762" name="グラフィックス 9"/>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1091" y="3164500"/>
            <a:ext cx="5824000" cy="224308"/>
          </a:xfrm>
          <a:prstGeom prst="rect">
            <a:avLst/>
          </a:prstGeom>
        </p:spPr>
      </p:pic>
      <p:pic>
        <p:nvPicPr>
          <p:cNvPr id="1763" name="グラフィックス 1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08944" y="2753878"/>
            <a:ext cx="1217986" cy="1016962"/>
          </a:xfrm>
          <a:prstGeom prst="rect">
            <a:avLst/>
          </a:prstGeom>
        </p:spPr>
      </p:pic>
      <p:pic>
        <p:nvPicPr>
          <p:cNvPr id="1764" name="図 23"/>
          <p:cNvPicPr>
            <a:picLocks noChangeAspect="1"/>
          </p:cNvPicPr>
          <p:nvPr/>
        </p:nvPicPr>
        <p:blipFill>
          <a:blip r:embed="rId17">
            <a:extLst>
              <a:ext uri="{BEBA8EAE-BF5A-486C-A8C5-ECC9F3942E4B}">
                <a14:imgProps xmlns:a14="http://schemas.microsoft.com/office/drawing/2010/main">
                  <a14:imgLayer r:embed="rId18">
                    <a14:imgEffect>
                      <a14:backgroundRemoval t="6515" b="99349" l="6838" r="91453">
                        <a14:foregroundMark x1="25214" y1="88599" x2="25214" y2="88599"/>
                        <a14:foregroundMark x1="11111" y1="56352" x2="12821" y2="81433"/>
                        <a14:foregroundMark x1="12821" y1="81433" x2="17521" y2="71336"/>
                        <a14:foregroundMark x1="29319" y1="79940" x2="49145" y2="75896"/>
                        <a14:foregroundMark x1="26786" y1="80457" x2="26920" y2="80430"/>
                        <a14:foregroundMark x1="49145" y1="75896" x2="39744" y2="79153"/>
                        <a14:foregroundMark x1="53419" y1="91531" x2="50000" y2="89251"/>
                        <a14:foregroundMark x1="28348" y1="79254" x2="37607" y2="75244"/>
                        <a14:foregroundMark x1="18803" y1="83388" x2="19300" y2="83173"/>
                        <a14:foregroundMark x1="37607" y1="75244" x2="47436" y2="93485"/>
                        <a14:foregroundMark x1="47436" y1="93485" x2="45726" y2="95114"/>
                        <a14:foregroundMark x1="47009" y1="99349" x2="49145" y2="99349"/>
                        <a14:foregroundMark x1="91880" y1="98371" x2="90171" y2="83388"/>
                        <a14:foregroundMark x1="91880" y1="29967" x2="90598" y2="39739"/>
                        <a14:foregroundMark x1="53846" y1="9772" x2="70940" y2="13681"/>
                        <a14:foregroundMark x1="57692" y1="6840" x2="61966" y2="7166"/>
                        <a14:foregroundMark x1="7692" y1="59935" x2="6838" y2="58632"/>
                        <a14:foregroundMark x1="9402" y1="71336" x2="9402" y2="71336"/>
                        <a14:backgroundMark x1="26068" y1="82085" x2="26496" y2="80130"/>
                        <a14:backgroundMark x1="28205" y1="79153" x2="26496" y2="80130"/>
                        <a14:backgroundMark x1="25214" y1="81433" x2="25214" y2="81433"/>
                        <a14:backgroundMark x1="25214" y1="80130" x2="25214" y2="80130"/>
                        <a14:backgroundMark x1="24359" y1="79153" x2="26068" y2="80782"/>
                      </a14:backgroundRemoval>
                    </a14:imgEffect>
                  </a14:imgLayer>
                </a14:imgProps>
              </a:ext>
            </a:extLst>
          </a:blip>
          <a:stretch>
            <a:fillRect/>
          </a:stretch>
        </p:blipFill>
        <p:spPr>
          <a:xfrm>
            <a:off x="5999124" y="5285894"/>
            <a:ext cx="984125" cy="1161037"/>
          </a:xfrm>
          <a:prstGeom prst="rect">
            <a:avLst/>
          </a:prstGeom>
        </p:spPr>
      </p:pic>
      <p:pic>
        <p:nvPicPr>
          <p:cNvPr id="1765" name="グラフィックス 25"/>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98809" y="1288216"/>
            <a:ext cx="2510135" cy="1708422"/>
          </a:xfrm>
          <a:prstGeom prst="rect">
            <a:avLst/>
          </a:prstGeom>
        </p:spPr>
      </p:pic>
      <p:pic>
        <p:nvPicPr>
          <p:cNvPr id="1766" name="図 31"/>
          <p:cNvPicPr>
            <a:picLocks noChangeAspect="1"/>
          </p:cNvPicPr>
          <p:nvPr/>
        </p:nvPicPr>
        <p:blipFill>
          <a:blip r:embed="rId21"/>
          <a:stretch>
            <a:fillRect/>
          </a:stretch>
        </p:blipFill>
        <p:spPr>
          <a:xfrm>
            <a:off x="1572075" y="603791"/>
            <a:ext cx="715078" cy="854325"/>
          </a:xfrm>
          <a:prstGeom prst="rect">
            <a:avLst/>
          </a:prstGeom>
        </p:spPr>
      </p:pic>
      <p:pic>
        <p:nvPicPr>
          <p:cNvPr id="1767" name="グラフィックス 35"/>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07766" y="686643"/>
            <a:ext cx="5527533" cy="688621"/>
          </a:xfrm>
          <a:prstGeom prst="rect">
            <a:avLst/>
          </a:prstGeom>
        </p:spPr>
      </p:pic>
      <p:sp>
        <p:nvSpPr>
          <p:cNvPr id="1768" name="タイトル 1"/>
          <p:cNvSpPr txBox="1"/>
          <p:nvPr/>
        </p:nvSpPr>
        <p:spPr>
          <a:xfrm>
            <a:off x="916581" y="1462033"/>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たばこって、こんなに危険！</a:t>
            </a:r>
          </a:p>
        </p:txBody>
      </p:sp>
      <p:sp>
        <p:nvSpPr>
          <p:cNvPr id="1769" name="タイトル 1"/>
          <p:cNvSpPr txBox="1"/>
          <p:nvPr/>
        </p:nvSpPr>
        <p:spPr>
          <a:xfrm>
            <a:off x="542178" y="3138601"/>
            <a:ext cx="5532085"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どうして２０歳未満はたばこを禁止されているの？</a:t>
            </a:r>
          </a:p>
        </p:txBody>
      </p:sp>
      <p:sp>
        <p:nvSpPr>
          <p:cNvPr id="1770" name="タイトル 1"/>
          <p:cNvSpPr txBox="1"/>
          <p:nvPr/>
        </p:nvSpPr>
        <p:spPr>
          <a:xfrm>
            <a:off x="2362282" y="5365876"/>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たばこを吸うことに誘われたら、</a:t>
            </a:r>
            <a:r>
              <a:rPr lang="ja-JP" altLang="en-US" sz="1200" b="1" spc="70" dirty="0">
                <a:solidFill>
                  <a:srgbClr val="5D879B"/>
                </a:solidFill>
                <a:latin typeface="ＭＳ Ｐ明朝" panose="02020600040205080304" pitchFamily="18" charset="-128"/>
                <a:ea typeface="ＭＳ Ｐ明朝" panose="02020600040205080304" pitchFamily="18" charset="-128"/>
              </a:rPr>
              <a:t>どうしますか？</a:t>
            </a:r>
          </a:p>
        </p:txBody>
      </p:sp>
      <p:sp>
        <p:nvSpPr>
          <p:cNvPr id="1771" name="テキスト ボックス 41"/>
          <p:cNvSpPr txBox="1"/>
          <p:nvPr/>
        </p:nvSpPr>
        <p:spPr>
          <a:xfrm>
            <a:off x="2674870" y="638985"/>
            <a:ext cx="5560429" cy="783937"/>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肺がんや心疾患や、子どものぜんそくや乳幼児突然死症候群</a:t>
            </a: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との関連もわかっています。その他にも、母親が受動喫煙するこ</a:t>
            </a: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とで、おなかの中の赤ちゃんが低体重になる可能性も高まります。</a:t>
            </a:r>
            <a:endParaRPr sz="1000"/>
          </a:p>
        </p:txBody>
      </p:sp>
      <p:sp>
        <p:nvSpPr>
          <p:cNvPr id="1772" name="テキスト ボックス 44"/>
          <p:cNvSpPr txBox="1"/>
          <p:nvPr/>
        </p:nvSpPr>
        <p:spPr>
          <a:xfrm>
            <a:off x="5697260" y="2282108"/>
            <a:ext cx="3761268" cy="714688"/>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9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妊婦さんがたばこを吸うと、赤ちゃんが</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9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低体重で生まれてくる可能性や、流産が</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9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起こりやすくなることが分かっています。　</a:t>
            </a:r>
          </a:p>
        </p:txBody>
      </p:sp>
      <p:sp>
        <p:nvSpPr>
          <p:cNvPr id="1773" name="テキスト ボックス 45"/>
          <p:cNvSpPr txBox="1"/>
          <p:nvPr/>
        </p:nvSpPr>
        <p:spPr>
          <a:xfrm>
            <a:off x="860441" y="3972831"/>
            <a:ext cx="3082788" cy="1107103"/>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●友達からすすめられたから</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●ストレス解消になると思ったから</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●たばこを吸うことがかっこいいと</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思ったから </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などがあげられます</a:t>
            </a:r>
            <a:endPar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774" name="テキスト ボックス 46"/>
          <p:cNvSpPr txBox="1"/>
          <p:nvPr/>
        </p:nvSpPr>
        <p:spPr>
          <a:xfrm>
            <a:off x="4502947" y="4016491"/>
            <a:ext cx="4740349" cy="853187"/>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●たばこを吸うことで、ニコチン依存症になってしまい</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簡単にやめることができなくなってしまいます。</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●異性に対し、「たばこを吸う人はイヤだ」という人が</a:t>
            </a:r>
            <a:r>
              <a:rPr kumimoji="1" lang="en-US" altLang="ja-JP"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60</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％を超えています。</a:t>
            </a:r>
            <a:endParaRPr sz="1100"/>
          </a:p>
        </p:txBody>
      </p:sp>
      <p:sp>
        <p:nvSpPr>
          <p:cNvPr id="1775" name="テキスト ボックス 48"/>
          <p:cNvSpPr txBox="1"/>
          <p:nvPr/>
        </p:nvSpPr>
        <p:spPr>
          <a:xfrm>
            <a:off x="835741" y="3755549"/>
            <a:ext cx="3082788" cy="322272"/>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たばこを吸い始めたきっかけは</a:t>
            </a:r>
            <a:endParaRPr sz="1000"/>
          </a:p>
        </p:txBody>
      </p:sp>
      <p:sp>
        <p:nvSpPr>
          <p:cNvPr id="1776" name="テキスト ボックス 49"/>
          <p:cNvSpPr txBox="1"/>
          <p:nvPr/>
        </p:nvSpPr>
        <p:spPr>
          <a:xfrm>
            <a:off x="4307190" y="3755549"/>
            <a:ext cx="3082788" cy="322272"/>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軽い気持ちで始めても</a:t>
            </a:r>
            <a:r>
              <a:rPr kumimoji="1" lang="en-US" altLang="ja-JP"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endPar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777" name="テキスト ボックス 50"/>
          <p:cNvSpPr txBox="1"/>
          <p:nvPr/>
        </p:nvSpPr>
        <p:spPr>
          <a:xfrm>
            <a:off x="1785692" y="4965269"/>
            <a:ext cx="3082788" cy="253023"/>
          </a:xfrm>
          <a:prstGeom prst="rect">
            <a:avLst/>
          </a:prstGeom>
          <a:noFill/>
        </p:spPr>
        <p:txBody>
          <a:bodyPr wrap="square">
            <a:spAutoFit/>
          </a:bodyPr>
          <a:lstStyle/>
          <a:p>
            <a:pPr algn="ct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0"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（法政大学の学生による喫煙に関するアンケートから）</a:t>
            </a:r>
            <a:endParaRPr b="0"/>
          </a:p>
        </p:txBody>
      </p:sp>
      <p:sp>
        <p:nvSpPr>
          <p:cNvPr id="1778" name="テキスト ボックス 51"/>
          <p:cNvSpPr txBox="1"/>
          <p:nvPr/>
        </p:nvSpPr>
        <p:spPr>
          <a:xfrm>
            <a:off x="6211799" y="4987601"/>
            <a:ext cx="3082788" cy="253023"/>
          </a:xfrm>
          <a:prstGeom prst="rect">
            <a:avLst/>
          </a:prstGeom>
          <a:noFill/>
        </p:spPr>
        <p:txBody>
          <a:bodyPr wrap="square">
            <a:spAutoFit/>
          </a:bodyPr>
          <a:lstStyle/>
          <a:p>
            <a:pPr algn="ct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0"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（法政大学の学生による喫煙に関するアンケートから）</a:t>
            </a:r>
            <a:endParaRPr b="0"/>
          </a:p>
        </p:txBody>
      </p:sp>
      <p:sp>
        <p:nvSpPr>
          <p:cNvPr id="1779" name="タイトル 1"/>
          <p:cNvSpPr txBox="1"/>
          <p:nvPr/>
        </p:nvSpPr>
        <p:spPr>
          <a:xfrm>
            <a:off x="6982782" y="5365876"/>
            <a:ext cx="302630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あなたなら、</a:t>
            </a:r>
            <a:r>
              <a:rPr lang="ja-JP" altLang="en-US" sz="1200" b="1" spc="70" dirty="0">
                <a:solidFill>
                  <a:srgbClr val="5D879B"/>
                </a:solidFill>
                <a:latin typeface="ＭＳ Ｐ明朝" panose="02020600040205080304" pitchFamily="18" charset="-128"/>
                <a:ea typeface="ＭＳ Ｐ明朝" panose="02020600040205080304" pitchFamily="18" charset="-128"/>
              </a:rPr>
              <a:t>どうしますか？</a:t>
            </a:r>
          </a:p>
        </p:txBody>
      </p:sp>
      <p:sp>
        <p:nvSpPr>
          <p:cNvPr id="1780" name="テキスト ボックス 53"/>
          <p:cNvSpPr txBox="1"/>
          <p:nvPr/>
        </p:nvSpPr>
        <p:spPr>
          <a:xfrm>
            <a:off x="7159422" y="5641982"/>
            <a:ext cx="2432112" cy="645438"/>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どうしてたばこを吸ってはいけ</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ないのか、考えてみよう。</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を吸っている人のからだも気遣っ</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てあげられるとい</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いですね。</a:t>
            </a:r>
            <a:endPar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781" name="タイトル 1"/>
          <p:cNvSpPr txBox="1"/>
          <p:nvPr/>
        </p:nvSpPr>
        <p:spPr>
          <a:xfrm>
            <a:off x="1040911" y="5703984"/>
            <a:ext cx="2267310"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あなたの行動</a:t>
            </a:r>
          </a:p>
        </p:txBody>
      </p:sp>
      <p:sp>
        <p:nvSpPr>
          <p:cNvPr id="1782" name="テキスト ボックス 55"/>
          <p:cNvSpPr txBox="1"/>
          <p:nvPr/>
        </p:nvSpPr>
        <p:spPr>
          <a:xfrm>
            <a:off x="952078" y="3317414"/>
            <a:ext cx="6437900" cy="599271"/>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２０歳未満は心身ともに発達段階であり、大人よりたばこの影響を受け</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やすいから。</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たばこは、脳の働きや体力・運動能力を低下させます。</a:t>
            </a:r>
            <a:endPar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pic>
        <p:nvPicPr>
          <p:cNvPr id="1783" name="グラフィックス 57"/>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8147" y="5218292"/>
            <a:ext cx="8320000" cy="8171"/>
          </a:xfrm>
          <a:prstGeom prst="rect">
            <a:avLst/>
          </a:prstGeom>
        </p:spPr>
      </p:pic>
      <p:sp>
        <p:nvSpPr>
          <p:cNvPr id="1784"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26</a:t>
            </a:r>
            <a:endParaRPr lang="ja-JP" altLang="en-US" sz="700" dirty="0">
              <a:latin typeface="ＭＳ Ｐ明朝" panose="02020600040205080304" pitchFamily="18" charset="-128"/>
              <a:ea typeface="ＭＳ Ｐ明朝" panose="02020600040205080304" pitchFamily="18" charset="-128"/>
            </a:endParaRPr>
          </a:p>
        </p:txBody>
      </p:sp>
      <p:sp>
        <p:nvSpPr>
          <p:cNvPr id="1785" name="テキスト 996"/>
          <p:cNvSpPr txBox="1"/>
          <p:nvPr/>
        </p:nvSpPr>
        <p:spPr>
          <a:xfrm>
            <a:off x="1146528" y="5926666"/>
            <a:ext cx="4325005" cy="368439"/>
          </a:xfrm>
          <a:prstGeom prst="rect">
            <a:avLst/>
          </a:prstGeom>
        </p:spPr>
        <p:txBody>
          <a:bodyPr>
            <a:spAutoFit/>
          </a:bodyPr>
          <a:p>
            <a:pPr>
              <a:defRPr lang="ja-JP" altLang="en-US"/>
            </a:pPr>
            <a:endParaRPr lang="ja-JP" altLang="en-US"/>
          </a:p>
        </p:txBody>
      </p:sp>
    </p:spTree>
    <p:extLst>
      <p:ext uri="{BB962C8B-B14F-4D97-AF65-F5344CB8AC3E}">
        <p14:creationId xmlns:p14="http://schemas.microsoft.com/office/powerpoint/2010/main" val="2008001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87" name="グラフィックス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518" y="511787"/>
            <a:ext cx="1213333" cy="199385"/>
          </a:xfrm>
          <a:prstGeom prst="rect">
            <a:avLst/>
          </a:prstGeom>
        </p:spPr>
      </p:pic>
      <p:pic>
        <p:nvPicPr>
          <p:cNvPr id="1788" name="グラフィックス 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147" y="2443865"/>
            <a:ext cx="1213333" cy="199385"/>
          </a:xfrm>
          <a:prstGeom prst="rect">
            <a:avLst/>
          </a:prstGeom>
        </p:spPr>
      </p:pic>
      <p:pic>
        <p:nvPicPr>
          <p:cNvPr id="1789" name="グラフィックス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7283" y="486864"/>
            <a:ext cx="2457591" cy="448615"/>
          </a:xfrm>
          <a:prstGeom prst="rect">
            <a:avLst/>
          </a:prstGeom>
        </p:spPr>
      </p:pic>
      <p:sp>
        <p:nvSpPr>
          <p:cNvPr id="1790" name="タイトル 1"/>
          <p:cNvSpPr txBox="1"/>
          <p:nvPr/>
        </p:nvSpPr>
        <p:spPr>
          <a:xfrm>
            <a:off x="2141925" y="486864"/>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飲酒についての知識をチェックしよう。</a:t>
            </a:r>
          </a:p>
        </p:txBody>
      </p:sp>
      <p:sp>
        <p:nvSpPr>
          <p:cNvPr id="1791" name="タイトル 1"/>
          <p:cNvSpPr txBox="1"/>
          <p:nvPr/>
        </p:nvSpPr>
        <p:spPr>
          <a:xfrm>
            <a:off x="2001851" y="2405504"/>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あなたはどう思いますか？</a:t>
            </a:r>
          </a:p>
        </p:txBody>
      </p:sp>
      <p:sp>
        <p:nvSpPr>
          <p:cNvPr id="1792" name="テキスト ボックス 15"/>
          <p:cNvSpPr txBox="1"/>
          <p:nvPr/>
        </p:nvSpPr>
        <p:spPr>
          <a:xfrm>
            <a:off x="862316" y="2861774"/>
            <a:ext cx="8764269" cy="337661"/>
          </a:xfrm>
          <a:prstGeom prst="rect">
            <a:avLst/>
          </a:prstGeom>
          <a:noFill/>
        </p:spPr>
        <p:txBody>
          <a:bodyPr wrap="square">
            <a:spAutoFit/>
          </a:bodyPr>
          <a:lstStyle/>
          <a:p>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急性アルコール中毒／ 平成</a:t>
            </a:r>
            <a:r>
              <a:rPr lang="en-US" altLang="ja-JP" sz="1600" b="1" dirty="0">
                <a:latin typeface="ＭＳ Ｐゴシック" panose="020B0600070205080204" pitchFamily="50" charset="-128"/>
                <a:ea typeface="ＭＳ Ｐゴシック" panose="020B0600070205080204" pitchFamily="50" charset="-128"/>
                <a:cs typeface="M+ 1c bold" panose="020B0702020203020207" pitchFamily="50" charset="-128"/>
              </a:rPr>
              <a:t>23</a:t>
            </a:r>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年部活懇親会で飲酒の大学生死亡</a:t>
            </a:r>
            <a:endParaRPr sz="1600"/>
          </a:p>
        </p:txBody>
      </p:sp>
      <p:sp>
        <p:nvSpPr>
          <p:cNvPr id="1793" name="テキスト ボックス 16"/>
          <p:cNvSpPr txBox="1"/>
          <p:nvPr/>
        </p:nvSpPr>
        <p:spPr>
          <a:xfrm>
            <a:off x="869829" y="3275011"/>
            <a:ext cx="8718781" cy="706993"/>
          </a:xfrm>
          <a:prstGeom prst="rect">
            <a:avLst/>
          </a:prstGeom>
          <a:noFill/>
        </p:spPr>
        <p:txBody>
          <a:bodyPr wrap="square">
            <a:spAutoFit/>
          </a:bodyPr>
          <a:lstStyle/>
          <a:p>
            <a:pPr defTabSz="457200">
              <a:lnSpc>
                <a:spcPts val="1200"/>
              </a:lnSpc>
            </a:pPr>
            <a:r>
              <a:rPr lang="ja-JP" altLang="en-US" sz="800" spc="70" dirty="0">
                <a:latin typeface="ＭＳ Ｐ明朝" panose="02020600040205080304" pitchFamily="18" charset="-128"/>
                <a:ea typeface="ＭＳ Ｐ明朝" panose="02020600040205080304" pitchFamily="18" charset="-128"/>
              </a:rPr>
              <a:t>  </a:t>
            </a:r>
            <a:r>
              <a:rPr lang="ja-JP" altLang="en-US" sz="1100" spc="70" dirty="0">
                <a:latin typeface="ＭＳ Ｐ明朝" panose="02020600040205080304" pitchFamily="18" charset="-128"/>
                <a:ea typeface="ＭＳ Ｐ明朝" panose="02020600040205080304" pitchFamily="18" charset="-128"/>
              </a:rPr>
              <a:t>大学</a:t>
            </a:r>
            <a:r>
              <a:rPr lang="en-US" altLang="ja-JP" sz="1100" spc="70" dirty="0">
                <a:latin typeface="ＭＳ Ｐ明朝" panose="02020600040205080304" pitchFamily="18" charset="-128"/>
                <a:ea typeface="ＭＳ Ｐ明朝" panose="02020600040205080304" pitchFamily="18" charset="-128"/>
              </a:rPr>
              <a:t>2</a:t>
            </a:r>
            <a:r>
              <a:rPr lang="ja-JP" altLang="en-US" sz="1100" spc="70" dirty="0">
                <a:latin typeface="ＭＳ Ｐ明朝" panose="02020600040205080304" pitchFamily="18" charset="-128"/>
                <a:ea typeface="ＭＳ Ｐ明朝" panose="02020600040205080304" pitchFamily="18" charset="-128"/>
              </a:rPr>
              <a:t>年の男子学生</a:t>
            </a:r>
            <a:r>
              <a:rPr lang="en-US" altLang="ja-JP" sz="1100" spc="70" dirty="0">
                <a:latin typeface="ＭＳ Ｐ明朝" panose="02020600040205080304" pitchFamily="18" charset="-128"/>
                <a:ea typeface="ＭＳ Ｐ明朝" panose="02020600040205080304" pitchFamily="18" charset="-128"/>
              </a:rPr>
              <a:t>(20)</a:t>
            </a:r>
            <a:r>
              <a:rPr lang="ja-JP" altLang="en-US" sz="1100" spc="70" dirty="0">
                <a:latin typeface="ＭＳ Ｐ明朝" panose="02020600040205080304" pitchFamily="18" charset="-128"/>
                <a:ea typeface="ＭＳ Ｐ明朝" panose="02020600040205080304" pitchFamily="18" charset="-128"/>
              </a:rPr>
              <a:t>が前日夜から翌日未明にかけて部活動の懇親会に参加して飲酒後、急性アルコール中毒で死亡したと発表した。</a:t>
            </a:r>
            <a:endParaRPr sz="1100"/>
          </a:p>
          <a:p>
            <a:pPr defTabSz="457200">
              <a:lnSpc>
                <a:spcPts val="1200"/>
              </a:lnSpc>
            </a:pPr>
            <a:r>
              <a:rPr lang="ja-JP" altLang="en-US" sz="1100" spc="70" dirty="0">
                <a:latin typeface="ＭＳ Ｐ明朝" panose="02020600040205080304" pitchFamily="18" charset="-128"/>
                <a:ea typeface="ＭＳ Ｐ明朝" panose="02020600040205080304" pitchFamily="18" charset="-128"/>
              </a:rPr>
              <a:t>「飲酒の強要はなかった」としている。大学によると、学生は武道系の部活動に所属。前日夜、大学近くの飲食店で応援団などと合同で行われた懇親会</a:t>
            </a:r>
            <a:r>
              <a:rPr lang="ja-JP" altLang="en-US" sz="1100" spc="70" dirty="0">
                <a:latin typeface="ＭＳ Ｐ明朝" panose="02020600040205080304" pitchFamily="18" charset="-128"/>
                <a:ea typeface="ＭＳ Ｐ明朝" panose="02020600040205080304" pitchFamily="18" charset="-128"/>
              </a:rPr>
              <a:t>に参加したが、二次会で酩酊状態になり、友人に付き添われて</a:t>
            </a:r>
            <a:r>
              <a:rPr lang="ja-JP" altLang="en-US" sz="1100" spc="70" dirty="0">
                <a:latin typeface="ＭＳ Ｐ明朝" panose="02020600040205080304" pitchFamily="18" charset="-128"/>
                <a:ea typeface="ＭＳ Ｐ明朝" panose="02020600040205080304" pitchFamily="18" charset="-128"/>
              </a:rPr>
              <a:t>翌日午前</a:t>
            </a:r>
            <a:r>
              <a:rPr lang="en-US" altLang="ja-JP" sz="1100" spc="70" dirty="0">
                <a:latin typeface="ＭＳ Ｐ明朝" panose="02020600040205080304" pitchFamily="18" charset="-128"/>
                <a:ea typeface="ＭＳ Ｐ明朝" panose="02020600040205080304" pitchFamily="18" charset="-128"/>
              </a:rPr>
              <a:t>2</a:t>
            </a:r>
            <a:r>
              <a:rPr lang="ja-JP" altLang="en-US" sz="1100" spc="70" dirty="0">
                <a:latin typeface="ＭＳ Ｐ明朝" panose="02020600040205080304" pitchFamily="18" charset="-128"/>
                <a:ea typeface="ＭＳ Ｐ明朝" panose="02020600040205080304" pitchFamily="18" charset="-128"/>
              </a:rPr>
              <a:t>時半すぎに同市内の自宅に帰った後、友人と連絡が取れなくなったという。</a:t>
            </a:r>
            <a:r>
              <a:rPr lang="ja-JP" altLang="en-US" sz="1100" spc="70" dirty="0">
                <a:latin typeface="ＭＳ Ｐ明朝" panose="02020600040205080304" pitchFamily="18" charset="-128"/>
                <a:ea typeface="ＭＳ Ｐ明朝" panose="02020600040205080304" pitchFamily="18" charset="-128"/>
              </a:rPr>
              <a:t>翌日の夜になって様子を見に行った別の友人が死亡している学生を発見した。</a:t>
            </a:r>
            <a:endParaRPr sz="1100"/>
          </a:p>
        </p:txBody>
      </p:sp>
      <p:pic>
        <p:nvPicPr>
          <p:cNvPr id="1794" name="グラフィックス 1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415" y="2862355"/>
            <a:ext cx="198010" cy="1138851"/>
          </a:xfrm>
          <a:prstGeom prst="rect">
            <a:avLst/>
          </a:prstGeom>
        </p:spPr>
      </p:pic>
      <p:pic>
        <p:nvPicPr>
          <p:cNvPr id="1795" name="グラフィックス 1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122" y="4387810"/>
            <a:ext cx="184312" cy="1341021"/>
          </a:xfrm>
          <a:prstGeom prst="rect">
            <a:avLst/>
          </a:prstGeom>
        </p:spPr>
      </p:pic>
      <p:sp>
        <p:nvSpPr>
          <p:cNvPr id="1796" name="テキスト ボックス 20"/>
          <p:cNvSpPr txBox="1"/>
          <p:nvPr/>
        </p:nvSpPr>
        <p:spPr>
          <a:xfrm>
            <a:off x="942406" y="4872557"/>
            <a:ext cx="8718781" cy="860881"/>
          </a:xfrm>
          <a:prstGeom prst="rect">
            <a:avLst/>
          </a:prstGeom>
          <a:noFill/>
        </p:spPr>
        <p:txBody>
          <a:bodyPr wrap="square">
            <a:spAutoFit/>
          </a:bodyPr>
          <a:lstStyle/>
          <a:p>
            <a:pPr defTabSz="457200">
              <a:lnSpc>
                <a:spcPts val="1200"/>
              </a:lnSpc>
            </a:pPr>
            <a:r>
              <a:rPr lang="ja-JP" altLang="en-US" sz="800" spc="70" dirty="0">
                <a:latin typeface="ＭＳ Ｐ明朝" panose="02020600040205080304" pitchFamily="18" charset="-128"/>
                <a:ea typeface="ＭＳ Ｐ明朝" panose="02020600040205080304" pitchFamily="18" charset="-128"/>
              </a:rPr>
              <a:t>  </a:t>
            </a:r>
            <a:r>
              <a:rPr lang="ja-JP" altLang="en-US" sz="1100" spc="70" dirty="0">
                <a:latin typeface="ＭＳ Ｐ明朝" panose="02020600040205080304" pitchFamily="18" charset="-128"/>
                <a:ea typeface="ＭＳ Ｐ明朝" panose="02020600040205080304" pitchFamily="18" charset="-128"/>
              </a:rPr>
              <a:t>平成</a:t>
            </a:r>
            <a:r>
              <a:rPr lang="en-US" altLang="ja-JP" sz="1100" spc="70" dirty="0">
                <a:latin typeface="ＭＳ Ｐ明朝" panose="02020600040205080304" pitchFamily="18" charset="-128"/>
                <a:ea typeface="ＭＳ Ｐ明朝" panose="02020600040205080304" pitchFamily="18" charset="-128"/>
              </a:rPr>
              <a:t>8</a:t>
            </a:r>
            <a:r>
              <a:rPr lang="ja-JP" altLang="en-US" sz="1100" spc="70" dirty="0">
                <a:latin typeface="ＭＳ Ｐ明朝" panose="02020600040205080304" pitchFamily="18" charset="-128"/>
                <a:ea typeface="ＭＳ Ｐ明朝" panose="02020600040205080304" pitchFamily="18" charset="-128"/>
              </a:rPr>
              <a:t>年</a:t>
            </a:r>
            <a:r>
              <a:rPr lang="en-US" altLang="ja-JP" sz="1100" spc="70" dirty="0">
                <a:latin typeface="ＭＳ Ｐ明朝" panose="02020600040205080304" pitchFamily="18" charset="-128"/>
                <a:ea typeface="ＭＳ Ｐ明朝" panose="02020600040205080304" pitchFamily="18" charset="-128"/>
              </a:rPr>
              <a:t>8</a:t>
            </a:r>
            <a:r>
              <a:rPr lang="ja-JP" altLang="en-US" sz="1100" spc="70" dirty="0">
                <a:latin typeface="ＭＳ Ｐ明朝" panose="02020600040205080304" pitchFamily="18" charset="-128"/>
                <a:ea typeface="ＭＳ Ｐ明朝" panose="02020600040205080304" pitchFamily="18" charset="-128"/>
              </a:rPr>
              <a:t>月</a:t>
            </a:r>
            <a:r>
              <a:rPr lang="en-US" altLang="ja-JP" sz="1100" spc="70" dirty="0">
                <a:latin typeface="ＭＳ Ｐ明朝" panose="02020600040205080304" pitchFamily="18" charset="-128"/>
                <a:ea typeface="ＭＳ Ｐ明朝" panose="02020600040205080304" pitchFamily="18" charset="-128"/>
              </a:rPr>
              <a:t>25</a:t>
            </a:r>
            <a:r>
              <a:rPr lang="ja-JP" altLang="en-US" sz="1100" spc="70" dirty="0">
                <a:latin typeface="ＭＳ Ｐ明朝" panose="02020600040205080304" pitchFamily="18" charset="-128"/>
                <a:ea typeface="ＭＳ Ｐ明朝" panose="02020600040205080304" pitchFamily="18" charset="-128"/>
              </a:rPr>
              <a:t>日</a:t>
            </a:r>
            <a:r>
              <a:rPr lang="en-US" altLang="ja-JP" sz="1100" spc="70" dirty="0">
                <a:latin typeface="ＭＳ Ｐ明朝" panose="02020600040205080304" pitchFamily="18" charset="-128"/>
                <a:ea typeface="ＭＳ Ｐ明朝" panose="02020600040205080304" pitchFamily="18" charset="-128"/>
              </a:rPr>
              <a:t>22</a:t>
            </a:r>
            <a:r>
              <a:rPr lang="ja-JP" altLang="en-US" sz="1100" spc="70" dirty="0">
                <a:latin typeface="ＭＳ Ｐ明朝" panose="02020600040205080304" pitchFamily="18" charset="-128"/>
                <a:ea typeface="ＭＳ Ｐ明朝" panose="02020600040205080304" pitchFamily="18" charset="-128"/>
              </a:rPr>
              <a:t>時</a:t>
            </a:r>
            <a:r>
              <a:rPr lang="en-US" altLang="ja-JP" sz="1100" spc="70" dirty="0">
                <a:latin typeface="ＭＳ Ｐ明朝" panose="02020600040205080304" pitchFamily="18" charset="-128"/>
                <a:ea typeface="ＭＳ Ｐ明朝" panose="02020600040205080304" pitchFamily="18" charset="-128"/>
              </a:rPr>
              <a:t>50</a:t>
            </a:r>
            <a:r>
              <a:rPr lang="ja-JP" altLang="en-US" sz="1100" spc="70" dirty="0">
                <a:latin typeface="ＭＳ Ｐ明朝" panose="02020600040205080304" pitchFamily="18" charset="-128"/>
                <a:ea typeface="ＭＳ Ｐ明朝" panose="02020600040205080304" pitchFamily="18" charset="-128"/>
              </a:rPr>
              <a:t>分ごろ、福岡市東区の海の中道大橋で、家族</a:t>
            </a:r>
            <a:r>
              <a:rPr lang="en-US" altLang="ja-JP" sz="1100" spc="70" dirty="0">
                <a:latin typeface="ＭＳ Ｐ明朝" panose="02020600040205080304" pitchFamily="18" charset="-128"/>
                <a:ea typeface="ＭＳ Ｐ明朝" panose="02020600040205080304" pitchFamily="18" charset="-128"/>
              </a:rPr>
              <a:t>5</a:t>
            </a:r>
            <a:r>
              <a:rPr lang="ja-JP" altLang="en-US" sz="1100" spc="70" dirty="0">
                <a:latin typeface="ＭＳ Ｐ明朝" panose="02020600040205080304" pitchFamily="18" charset="-128"/>
                <a:ea typeface="ＭＳ Ｐ明朝" panose="02020600040205080304" pitchFamily="18" charset="-128"/>
              </a:rPr>
              <a:t>人が乗っていた乗用車が、飲酒をして運転していた福岡市職員の乗用</a:t>
            </a:r>
            <a:r>
              <a:rPr lang="ja-JP" altLang="en-US" sz="1100" spc="70" dirty="0">
                <a:latin typeface="ＭＳ Ｐ明朝" panose="02020600040205080304" pitchFamily="18" charset="-128"/>
                <a:ea typeface="ＭＳ Ｐ明朝" panose="02020600040205080304" pitchFamily="18" charset="-128"/>
              </a:rPr>
              <a:t>車に追突された。追突された乗用車は橋の欄干を突き破り、</a:t>
            </a:r>
            <a:r>
              <a:rPr lang="ja-JP" altLang="en-US" sz="1100" spc="70" dirty="0">
                <a:latin typeface="ＭＳ Ｐ明朝" panose="02020600040205080304" pitchFamily="18" charset="-128"/>
                <a:ea typeface="ＭＳ Ｐ明朝" panose="02020600040205080304" pitchFamily="18" charset="-128"/>
              </a:rPr>
              <a:t>そのまま博多湾に転落した。乗用車は水没し、この結果</a:t>
            </a:r>
            <a:r>
              <a:rPr lang="en-US" altLang="ja-JP" sz="1100" spc="70" dirty="0">
                <a:latin typeface="ＭＳ Ｐ明朝" panose="02020600040205080304" pitchFamily="18" charset="-128"/>
                <a:ea typeface="ＭＳ Ｐ明朝" panose="02020600040205080304" pitchFamily="18" charset="-128"/>
              </a:rPr>
              <a:t>4 </a:t>
            </a:r>
            <a:r>
              <a:rPr lang="ja-JP" altLang="en-US" sz="1100" spc="70" dirty="0">
                <a:latin typeface="ＭＳ Ｐ明朝" panose="02020600040205080304" pitchFamily="18" charset="-128"/>
                <a:ea typeface="ＭＳ Ｐ明朝" panose="02020600040205080304" pitchFamily="18" charset="-128"/>
              </a:rPr>
              <a:t>歳の長男</a:t>
            </a:r>
            <a:r>
              <a:rPr lang="en-US" altLang="ja-JP" sz="1100" spc="70" dirty="0">
                <a:latin typeface="ＭＳ Ｐ明朝" panose="02020600040205080304" pitchFamily="18" charset="-128"/>
                <a:ea typeface="ＭＳ Ｐ明朝" panose="02020600040205080304" pitchFamily="18" charset="-128"/>
              </a:rPr>
              <a:t>•3 </a:t>
            </a:r>
            <a:r>
              <a:rPr lang="ja-JP" altLang="en-US" sz="1100" spc="70" dirty="0">
                <a:latin typeface="ＭＳ Ｐ明朝" panose="02020600040205080304" pitchFamily="18" charset="-128"/>
                <a:ea typeface="ＭＳ Ｐ明朝" panose="02020600040205080304" pitchFamily="18" charset="-128"/>
              </a:rPr>
              <a:t>歳の次男・</a:t>
            </a:r>
            <a:r>
              <a:rPr lang="en-US" altLang="ja-JP" sz="1100" spc="70" dirty="0">
                <a:latin typeface="ＭＳ Ｐ明朝" panose="02020600040205080304" pitchFamily="18" charset="-128"/>
                <a:ea typeface="ＭＳ Ｐ明朝" panose="02020600040205080304" pitchFamily="18" charset="-128"/>
              </a:rPr>
              <a:t>1 </a:t>
            </a:r>
            <a:r>
              <a:rPr lang="ja-JP" altLang="en-US" sz="1100" spc="70" dirty="0">
                <a:latin typeface="ＭＳ Ｐ明朝" panose="02020600040205080304" pitchFamily="18" charset="-128"/>
                <a:ea typeface="ＭＳ Ｐ明朝" panose="02020600040205080304" pitchFamily="18" charset="-128"/>
              </a:rPr>
              <a:t>歳の</a:t>
            </a:r>
            <a:r>
              <a:rPr lang="ja-JP" altLang="en-US" sz="1100" spc="70" dirty="0">
                <a:latin typeface="ＭＳ Ｐ明朝" panose="02020600040205080304" pitchFamily="18" charset="-128"/>
                <a:ea typeface="ＭＳ Ｐ明朝" panose="02020600040205080304" pitchFamily="18" charset="-128"/>
              </a:rPr>
              <a:t>長女が水死した。また会社員と妻も軽傷を負った。福岡市職員は被害者を救助することもなく、水を飲むなど飲酒運転の</a:t>
            </a:r>
            <a:r>
              <a:rPr lang="ja-JP" altLang="en-US" sz="1100" spc="70" dirty="0">
                <a:latin typeface="ＭＳ Ｐ明朝" panose="02020600040205080304" pitchFamily="18" charset="-128"/>
                <a:ea typeface="ＭＳ Ｐ明朝" panose="02020600040205080304" pitchFamily="18" charset="-128"/>
              </a:rPr>
              <a:t>隠蔽工作を試みた後身柄を</a:t>
            </a:r>
            <a:r>
              <a:rPr lang="ja-JP" altLang="en-US" sz="1100" spc="70" dirty="0">
                <a:latin typeface="ＭＳ Ｐ明朝" panose="02020600040205080304" pitchFamily="18" charset="-128"/>
                <a:ea typeface="ＭＳ Ｐ明朝" panose="02020600040205080304" pitchFamily="18" charset="-128"/>
              </a:rPr>
              <a:t>確保され、翌</a:t>
            </a:r>
            <a:r>
              <a:rPr lang="en-US" altLang="ja-JP" sz="1100" spc="70" dirty="0">
                <a:latin typeface="ＭＳ Ｐ明朝" panose="02020600040205080304" pitchFamily="18" charset="-128"/>
                <a:ea typeface="ＭＳ Ｐ明朝" panose="02020600040205080304" pitchFamily="18" charset="-128"/>
              </a:rPr>
              <a:t>26</a:t>
            </a:r>
            <a:r>
              <a:rPr lang="ja-JP" altLang="en-US" sz="1100" spc="70" dirty="0">
                <a:latin typeface="ＭＳ Ｐ明朝" panose="02020600040205080304" pitchFamily="18" charset="-128"/>
                <a:ea typeface="ＭＳ Ｐ明朝" panose="02020600040205080304" pitchFamily="18" charset="-128"/>
              </a:rPr>
              <a:t>日の早朝に逮捕された。この職員は、当日の夜、自宅や複数の飲食店で相当量の飲酒をしていた。</a:t>
            </a:r>
            <a:endParaRPr sz="1100"/>
          </a:p>
        </p:txBody>
      </p:sp>
      <p:sp>
        <p:nvSpPr>
          <p:cNvPr id="1797" name="テキスト ボックス 21"/>
          <p:cNvSpPr txBox="1"/>
          <p:nvPr/>
        </p:nvSpPr>
        <p:spPr>
          <a:xfrm>
            <a:off x="896918" y="4347359"/>
            <a:ext cx="8764269" cy="337661"/>
          </a:xfrm>
          <a:prstGeom prst="rect">
            <a:avLst/>
          </a:prstGeom>
          <a:noFill/>
        </p:spPr>
        <p:txBody>
          <a:bodyPr wrap="square">
            <a:spAutoFit/>
          </a:bodyPr>
          <a:lstStyle/>
          <a:p>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飲酒運転／ 飲酒運転の乗用車に追突された同乗家族が死亡</a:t>
            </a:r>
            <a:endParaRPr sz="1600"/>
          </a:p>
        </p:txBody>
      </p:sp>
      <p:pic>
        <p:nvPicPr>
          <p:cNvPr id="1798" name="グラフィックス 2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2295404"/>
            <a:ext cx="8320000" cy="8171"/>
          </a:xfrm>
          <a:prstGeom prst="rect">
            <a:avLst/>
          </a:prstGeom>
        </p:spPr>
      </p:pic>
      <p:pic>
        <p:nvPicPr>
          <p:cNvPr id="1799" name="図 10"/>
          <p:cNvPicPr>
            <a:picLocks noChangeAspect="1"/>
          </p:cNvPicPr>
          <p:nvPr/>
        </p:nvPicPr>
        <p:blipFill>
          <a:blip r:embed="rId11"/>
          <a:stretch>
            <a:fillRect/>
          </a:stretch>
        </p:blipFill>
        <p:spPr>
          <a:xfrm>
            <a:off x="8286379" y="935479"/>
            <a:ext cx="1008185" cy="1283873"/>
          </a:xfrm>
          <a:prstGeom prst="rect">
            <a:avLst/>
          </a:prstGeom>
        </p:spPr>
      </p:pic>
      <p:pic>
        <p:nvPicPr>
          <p:cNvPr id="1800" name="グラフィックス 2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7084" y="222170"/>
            <a:ext cx="312000" cy="149538"/>
          </a:xfrm>
          <a:prstGeom prst="rect">
            <a:avLst/>
          </a:prstGeom>
        </p:spPr>
      </p:pic>
      <p:sp>
        <p:nvSpPr>
          <p:cNvPr id="1801" name="タイトル 1"/>
          <p:cNvSpPr txBox="1"/>
          <p:nvPr/>
        </p:nvSpPr>
        <p:spPr>
          <a:xfrm>
            <a:off x="1159084" y="168238"/>
            <a:ext cx="2340688"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飲酒</a:t>
            </a:r>
          </a:p>
        </p:txBody>
      </p:sp>
      <p:sp>
        <p:nvSpPr>
          <p:cNvPr id="1802" name="タイトル 1"/>
          <p:cNvSpPr txBox="1"/>
          <p:nvPr/>
        </p:nvSpPr>
        <p:spPr>
          <a:xfrm>
            <a:off x="6724219" y="512442"/>
            <a:ext cx="2462338" cy="2991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900" b="1" spc="70" dirty="0">
                <a:solidFill>
                  <a:srgbClr val="5D879B"/>
                </a:solidFill>
                <a:latin typeface="ＭＳ Ｐ明朝" panose="02020600040205080304" pitchFamily="18" charset="-128"/>
                <a:ea typeface="ＭＳ Ｐ明朝" panose="02020600040205080304" pitchFamily="18" charset="-128"/>
              </a:rPr>
              <a:t>飲酒による事件・事故が</a:t>
            </a:r>
            <a:r>
              <a:rPr lang="ja-JP" altLang="en-US" sz="900" b="1" spc="70" dirty="0">
                <a:solidFill>
                  <a:srgbClr val="5D879B"/>
                </a:solidFill>
                <a:latin typeface="ＭＳ Ｐ明朝" panose="02020600040205080304" pitchFamily="18" charset="-128"/>
                <a:ea typeface="ＭＳ Ｐ明朝" panose="02020600040205080304" pitchFamily="18" charset="-128"/>
              </a:rPr>
              <a:t>毎年起こっている</a:t>
            </a:r>
            <a:r>
              <a:rPr lang="en-US" altLang="ja-JP" sz="900" b="1" spc="70" dirty="0">
                <a:solidFill>
                  <a:srgbClr val="5D879B"/>
                </a:solidFill>
                <a:latin typeface="ＭＳ Ｐ明朝" panose="02020600040205080304" pitchFamily="18" charset="-128"/>
                <a:ea typeface="ＭＳ Ｐ明朝" panose="02020600040205080304" pitchFamily="18" charset="-128"/>
              </a:rPr>
              <a:t>…</a:t>
            </a:r>
            <a:r>
              <a:rPr lang="ja-JP" altLang="en-US" sz="900" b="1" spc="70" dirty="0">
                <a:solidFill>
                  <a:srgbClr val="5D879B"/>
                </a:solidFill>
                <a:latin typeface="ＭＳ Ｐ明朝" panose="02020600040205080304" pitchFamily="18" charset="-128"/>
                <a:ea typeface="ＭＳ Ｐ明朝" panose="02020600040205080304" pitchFamily="18" charset="-128"/>
              </a:rPr>
              <a:t>。</a:t>
            </a:r>
            <a:endParaRPr/>
          </a:p>
        </p:txBody>
      </p:sp>
      <p:sp>
        <p:nvSpPr>
          <p:cNvPr id="1803" name="テキスト ボックス 1"/>
          <p:cNvSpPr txBox="1"/>
          <p:nvPr/>
        </p:nvSpPr>
        <p:spPr>
          <a:xfrm>
            <a:off x="4307190" y="668686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27</a:t>
            </a:r>
            <a:endParaRPr lang="ja-JP" altLang="en-US" sz="700" dirty="0">
              <a:latin typeface="ＭＳ Ｐ明朝" panose="02020600040205080304" pitchFamily="18" charset="-128"/>
              <a:ea typeface="ＭＳ Ｐ明朝" panose="02020600040205080304" pitchFamily="18" charset="-128"/>
            </a:endParaRPr>
          </a:p>
        </p:txBody>
      </p:sp>
      <p:sp>
        <p:nvSpPr>
          <p:cNvPr id="1804" name="タイトル 1"/>
          <p:cNvSpPr txBox="1"/>
          <p:nvPr/>
        </p:nvSpPr>
        <p:spPr>
          <a:xfrm>
            <a:off x="778147" y="1011330"/>
            <a:ext cx="7508232" cy="128407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3100"/>
              </a:lnSpc>
            </a:pPr>
            <a:r>
              <a:rPr lang="ja-JP" altLang="en-US" sz="1400" b="1" spc="70" dirty="0">
                <a:solidFill>
                  <a:schemeClr val="tx1">
                    <a:lumMod val="95000"/>
                    <a:lumOff val="5000"/>
                  </a:schemeClr>
                </a:solidFill>
                <a:latin typeface="ＭＳ Ｐ明朝" panose="02020600040205080304" pitchFamily="18" charset="-128"/>
                <a:ea typeface="ＭＳ Ｐ明朝" panose="02020600040205080304" pitchFamily="18" charset="-128"/>
              </a:rPr>
              <a:t>酒類の購入ができるのは、　　　　　　　　    歳から。</a:t>
            </a:r>
            <a:endParaRPr lang="en-US" altLang="ja-JP" sz="1400" b="1" spc="70" dirty="0">
              <a:solidFill>
                <a:schemeClr val="tx1">
                  <a:lumMod val="95000"/>
                  <a:lumOff val="5000"/>
                </a:schemeClr>
              </a:solidFill>
              <a:latin typeface="ＭＳ Ｐ明朝" panose="02020600040205080304" pitchFamily="18" charset="-128"/>
              <a:ea typeface="ＭＳ Ｐ明朝" panose="02020600040205080304" pitchFamily="18" charset="-128"/>
            </a:endParaRPr>
          </a:p>
          <a:p>
            <a:pPr defTabSz="457200">
              <a:lnSpc>
                <a:spcPts val="3100"/>
              </a:lnSpc>
            </a:pPr>
            <a:r>
              <a:rPr lang="ja-JP" altLang="en-US" sz="1400" b="1" spc="70" dirty="0">
                <a:solidFill>
                  <a:schemeClr val="tx1">
                    <a:lumMod val="95000"/>
                    <a:lumOff val="5000"/>
                  </a:schemeClr>
                </a:solidFill>
                <a:latin typeface="ＭＳ Ｐ明朝" panose="02020600040205080304" pitchFamily="18" charset="-128"/>
                <a:ea typeface="ＭＳ Ｐ明朝" panose="02020600040205080304" pitchFamily="18" charset="-128"/>
              </a:rPr>
              <a:t>飲酒可能年齢は、　　　　　　        歳から。</a:t>
            </a:r>
            <a:endParaRPr lang="en-US" altLang="ja-JP" sz="1400" b="1" spc="70" dirty="0">
              <a:solidFill>
                <a:schemeClr val="tx1">
                  <a:lumMod val="95000"/>
                  <a:lumOff val="5000"/>
                </a:schemeClr>
              </a:solidFill>
              <a:latin typeface="ＭＳ Ｐ明朝" panose="02020600040205080304" pitchFamily="18" charset="-128"/>
              <a:ea typeface="ＭＳ Ｐ明朝" panose="02020600040205080304" pitchFamily="18" charset="-128"/>
            </a:endParaRPr>
          </a:p>
          <a:p>
            <a:pPr defTabSz="457200">
              <a:lnSpc>
                <a:spcPts val="3100"/>
              </a:lnSpc>
            </a:pPr>
            <a:r>
              <a:rPr lang="ja-JP" altLang="en-US" sz="1400" b="1" spc="70" dirty="0">
                <a:solidFill>
                  <a:schemeClr val="tx1">
                    <a:lumMod val="95000"/>
                    <a:lumOff val="5000"/>
                  </a:schemeClr>
                </a:solidFill>
                <a:latin typeface="ＭＳ Ｐ明朝" panose="02020600040205080304" pitchFamily="18" charset="-128"/>
                <a:ea typeface="ＭＳ Ｐ明朝" panose="02020600040205080304" pitchFamily="18" charset="-128"/>
              </a:rPr>
              <a:t>急性アルコール中毒になる２０歳未満は、（ いる ・ いない ）。</a:t>
            </a:r>
          </a:p>
        </p:txBody>
      </p:sp>
      <p:sp>
        <p:nvSpPr>
          <p:cNvPr id="1805" name="テキスト 1030"/>
          <p:cNvSpPr txBox="1"/>
          <p:nvPr/>
        </p:nvSpPr>
        <p:spPr>
          <a:xfrm>
            <a:off x="2513346" y="1515327"/>
            <a:ext cx="880334" cy="368439"/>
          </a:xfrm>
          <a:prstGeom prst="rect">
            <a:avLst/>
          </a:prstGeom>
          <a:ln w="38100" cap="flat" cmpd="sng" algn="ctr">
            <a:solidFill>
              <a:schemeClr val="accent4">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wrap="square">
            <a:spAutoFit/>
          </a:bodyPr>
          <a:p>
            <a:pPr algn="ctr">
              <a:defRPr lang="ja-JP" altLang="en-US"/>
            </a:pPr>
            <a:endParaRPr lang="ja-JP" altLang="en-US"/>
          </a:p>
        </p:txBody>
      </p:sp>
      <p:sp>
        <p:nvSpPr>
          <p:cNvPr id="1806" name="テキスト 1031"/>
          <p:cNvSpPr txBox="1"/>
          <p:nvPr/>
        </p:nvSpPr>
        <p:spPr>
          <a:xfrm>
            <a:off x="3171643" y="1011330"/>
            <a:ext cx="817712" cy="368439"/>
          </a:xfrm>
          <a:prstGeom prst="rect">
            <a:avLst/>
          </a:prstGeom>
          <a:ln w="38100" cap="flat" cmpd="sng" algn="ctr">
            <a:solidFill>
              <a:schemeClr val="accent4">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wrap="square">
            <a:spAutoFit/>
          </a:bodyPr>
          <a:p>
            <a:pPr algn="ctr">
              <a:defRPr lang="ja-JP" altLang="en-US"/>
            </a:pPr>
            <a:endParaRPr lang="ja-JP" altLang="en-US"/>
          </a:p>
        </p:txBody>
      </p:sp>
    </p:spTree>
    <p:extLst>
      <p:ext uri="{BB962C8B-B14F-4D97-AF65-F5344CB8AC3E}">
        <p14:creationId xmlns:p14="http://schemas.microsoft.com/office/powerpoint/2010/main" val="130319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25" name="グラフィックス 6"/>
          <p:cNvPicPr>
            <a:picLocks noChangeAspect="1"/>
          </p:cNvPicPr>
          <p:nvPr/>
        </p:nvPicPr>
        <p:blipFill>
          <a:blip r:embed="rId1"/>
          <a:stretch>
            <a:fillRect/>
          </a:stretch>
        </p:blipFill>
        <p:spPr>
          <a:xfrm>
            <a:off x="956088" y="730990"/>
            <a:ext cx="1674790" cy="264786"/>
          </a:xfrm>
          <a:prstGeom prst="rect">
            <a:avLst/>
          </a:prstGeom>
        </p:spPr>
      </p:pic>
      <p:sp>
        <p:nvSpPr>
          <p:cNvPr id="1126" name="テキスト ボックス 7"/>
          <p:cNvSpPr txBox="1"/>
          <p:nvPr/>
        </p:nvSpPr>
        <p:spPr>
          <a:xfrm>
            <a:off x="1022128" y="733419"/>
            <a:ext cx="1705623" cy="253023"/>
          </a:xfrm>
          <a:prstGeom prst="rect">
            <a:avLst/>
          </a:prstGeom>
          <a:noFill/>
        </p:spPr>
        <p:txBody>
          <a:bodyPr wrap="square">
            <a:spAutoFit/>
          </a:bodyPr>
          <a:lstStyle/>
          <a:p>
            <a:r>
              <a:rPr lang="ja-JP" altLang="en-US" sz="1050" b="1" i="0" u="none" strike="noStrike" baseline="0" dirty="0">
                <a:solidFill>
                  <a:schemeClr val="bg1"/>
                </a:solidFill>
                <a:latin typeface="ＭＳ Ｐ明朝" panose="02020600040205080304" pitchFamily="18" charset="-128"/>
                <a:ea typeface="ＭＳ Ｐ明朝" panose="02020600040205080304" pitchFamily="18" charset="-128"/>
              </a:rPr>
              <a:t>平均寿命の推移</a:t>
            </a:r>
            <a:endParaRPr lang="ja-JP" altLang="en-US" sz="1050" b="1" dirty="0">
              <a:solidFill>
                <a:schemeClr val="bg1"/>
              </a:solidFill>
              <a:latin typeface="ＭＳ Ｐ明朝" panose="02020600040205080304" pitchFamily="18" charset="-128"/>
              <a:ea typeface="ＭＳ Ｐ明朝" panose="02020600040205080304" pitchFamily="18" charset="-128"/>
            </a:endParaRPr>
          </a:p>
        </p:txBody>
      </p:sp>
      <p:pic>
        <p:nvPicPr>
          <p:cNvPr id="1127" name="グラフィックス 3"/>
          <p:cNvPicPr>
            <a:picLocks noChangeAspect="1"/>
          </p:cNvPicPr>
          <p:nvPr/>
        </p:nvPicPr>
        <p:blipFill>
          <a:blip r:embed="rId2"/>
          <a:stretch>
            <a:fillRect/>
          </a:stretch>
        </p:blipFill>
        <p:spPr>
          <a:xfrm>
            <a:off x="360519" y="314946"/>
            <a:ext cx="9153069" cy="244286"/>
          </a:xfrm>
          <a:prstGeom prst="rect">
            <a:avLst/>
          </a:prstGeom>
        </p:spPr>
      </p:pic>
      <p:sp>
        <p:nvSpPr>
          <p:cNvPr id="1128" name="タイトル 1"/>
          <p:cNvSpPr txBox="1"/>
          <p:nvPr/>
        </p:nvSpPr>
        <p:spPr>
          <a:xfrm>
            <a:off x="393932" y="22304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Ⅰ</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県民の健康を取り巻く現状</a:t>
            </a:r>
          </a:p>
        </p:txBody>
      </p:sp>
      <p:sp>
        <p:nvSpPr>
          <p:cNvPr id="1129" name="テキスト ボックス 9"/>
          <p:cNvSpPr txBox="1"/>
          <p:nvPr/>
        </p:nvSpPr>
        <p:spPr>
          <a:xfrm>
            <a:off x="2662062" y="730990"/>
            <a:ext cx="5039535" cy="245328"/>
          </a:xfrm>
          <a:prstGeom prst="rect">
            <a:avLst/>
          </a:prstGeom>
          <a:noFill/>
        </p:spPr>
        <p:txBody>
          <a:bodyPr wrap="square">
            <a:spAutoFit/>
          </a:bodyPr>
          <a:lstStyle/>
          <a:p>
            <a:pPr fontAlgn="base"/>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女性は全国と同水準ですが、男性は全国平均よりも短いです。</a:t>
            </a:r>
            <a:endParaRPr lang="ja-JP" altLang="en-US" sz="900" dirty="0">
              <a:latin typeface="ＭＳ Ｐ明朝" panose="02020600040205080304" pitchFamily="18" charset="-128"/>
              <a:ea typeface="ＭＳ Ｐ明朝" panose="02020600040205080304" pitchFamily="18" charset="-128"/>
            </a:endParaRPr>
          </a:p>
        </p:txBody>
      </p:sp>
      <p:sp>
        <p:nvSpPr>
          <p:cNvPr id="1130" name="テキスト ボックス 1333"/>
          <p:cNvSpPr txBox="1"/>
          <p:nvPr/>
        </p:nvSpPr>
        <p:spPr>
          <a:xfrm>
            <a:off x="917108" y="3594021"/>
            <a:ext cx="5039535" cy="245328"/>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女性は全国平均よりも長く、男性は依然全国</a:t>
            </a:r>
            <a:r>
              <a:rPr lang="ja-JP" altLang="en-US" sz="1000" dirty="0">
                <a:solidFill>
                  <a:srgbClr val="231815"/>
                </a:solidFill>
                <a:latin typeface="ＭＳ Ｐ明朝" panose="02020600040205080304" pitchFamily="18" charset="-128"/>
                <a:ea typeface="ＭＳ Ｐ明朝" panose="02020600040205080304" pitchFamily="18" charset="-128"/>
              </a:rPr>
              <a:t>よりも短いです。</a:t>
            </a:r>
          </a:p>
        </p:txBody>
      </p:sp>
      <p:pic>
        <p:nvPicPr>
          <p:cNvPr id="1131" name="グラフィックス 1337"/>
          <p:cNvPicPr>
            <a:picLocks noChangeAspect="1"/>
          </p:cNvPicPr>
          <p:nvPr/>
        </p:nvPicPr>
        <p:blipFill>
          <a:blip r:embed="rId3"/>
          <a:stretch>
            <a:fillRect/>
          </a:stretch>
        </p:blipFill>
        <p:spPr>
          <a:xfrm>
            <a:off x="4361659" y="3315992"/>
            <a:ext cx="1454592" cy="453814"/>
          </a:xfrm>
          <a:prstGeom prst="rect">
            <a:avLst/>
          </a:prstGeom>
        </p:spPr>
      </p:pic>
      <p:pic>
        <p:nvPicPr>
          <p:cNvPr id="1132" name="グラフィックス 1502"/>
          <p:cNvPicPr>
            <a:picLocks noChangeAspect="1"/>
          </p:cNvPicPr>
          <p:nvPr/>
        </p:nvPicPr>
        <p:blipFill>
          <a:blip r:embed="rId4"/>
          <a:stretch>
            <a:fillRect/>
          </a:stretch>
        </p:blipFill>
        <p:spPr>
          <a:xfrm>
            <a:off x="886952" y="3075151"/>
            <a:ext cx="3364557" cy="364112"/>
          </a:xfrm>
          <a:prstGeom prst="rect">
            <a:avLst/>
          </a:prstGeom>
        </p:spPr>
      </p:pic>
      <p:graphicFrame>
        <p:nvGraphicFramePr>
          <p:cNvPr id="1133" name="グラフ 8"/>
          <p:cNvGraphicFramePr/>
          <p:nvPr/>
        </p:nvGraphicFramePr>
        <p:xfrm>
          <a:off x="886952" y="1296282"/>
          <a:ext cx="2907321" cy="16449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34" name="グラフ 10"/>
          <p:cNvGraphicFramePr/>
          <p:nvPr/>
        </p:nvGraphicFramePr>
        <p:xfrm>
          <a:off x="3635294" y="1296282"/>
          <a:ext cx="2907321" cy="1657006"/>
        </p:xfrm>
        <a:graphic>
          <a:graphicData uri="http://schemas.openxmlformats.org/drawingml/2006/chart">
            <c:chart xmlns:c="http://schemas.openxmlformats.org/drawingml/2006/chart" xmlns:r="http://schemas.openxmlformats.org/officeDocument/2006/relationships" r:id="rId6"/>
          </a:graphicData>
        </a:graphic>
      </p:graphicFrame>
      <p:sp>
        <p:nvSpPr>
          <p:cNvPr id="1135" name="テキスト ボックス 1501"/>
          <p:cNvSpPr txBox="1"/>
          <p:nvPr/>
        </p:nvSpPr>
        <p:spPr>
          <a:xfrm>
            <a:off x="917108" y="3130695"/>
            <a:ext cx="3607335" cy="253023"/>
          </a:xfrm>
          <a:prstGeom prst="rect">
            <a:avLst/>
          </a:prstGeom>
          <a:noFill/>
        </p:spPr>
        <p:txBody>
          <a:bodyPr wrap="square">
            <a:spAutoFit/>
          </a:bodyPr>
          <a:lstStyle/>
          <a:p>
            <a:r>
              <a:rPr lang="ja-JP" altLang="en-US" sz="1050" b="1" i="0" u="none" strike="noStrike" baseline="0" dirty="0">
                <a:solidFill>
                  <a:schemeClr val="bg1"/>
                </a:solidFill>
                <a:latin typeface="ＭＳ Ｐ明朝" panose="02020600040205080304" pitchFamily="18" charset="-128"/>
                <a:ea typeface="ＭＳ Ｐ明朝" panose="02020600040205080304" pitchFamily="18" charset="-128"/>
              </a:rPr>
              <a:t>健康寿命</a:t>
            </a:r>
            <a:r>
              <a:rPr lang="en-US" altLang="ja-JP" sz="1050" b="1" i="0" u="none" strike="noStrike" baseline="0" dirty="0">
                <a:solidFill>
                  <a:schemeClr val="bg1"/>
                </a:solidFill>
                <a:latin typeface="ＭＳ Ｐ明朝" panose="02020600040205080304" pitchFamily="18" charset="-128"/>
                <a:ea typeface="ＭＳ Ｐ明朝" panose="02020600040205080304" pitchFamily="18" charset="-128"/>
              </a:rPr>
              <a:t>(</a:t>
            </a:r>
            <a:r>
              <a:rPr lang="ja-JP" altLang="en-US" sz="1050" b="1" i="0" u="none" strike="noStrike" baseline="0" dirty="0">
                <a:solidFill>
                  <a:schemeClr val="bg1"/>
                </a:solidFill>
                <a:latin typeface="ＭＳ Ｐ明朝" panose="02020600040205080304" pitchFamily="18" charset="-128"/>
                <a:ea typeface="ＭＳ Ｐ明朝" panose="02020600040205080304" pitchFamily="18" charset="-128"/>
              </a:rPr>
              <a:t>自立した生活ができる生存期間のこと</a:t>
            </a:r>
            <a:r>
              <a:rPr lang="en-US" altLang="ja-JP" sz="1050" b="1" i="0" u="none" strike="noStrike" baseline="0" dirty="0">
                <a:solidFill>
                  <a:schemeClr val="bg1"/>
                </a:solidFill>
                <a:latin typeface="ＭＳ Ｐ明朝" panose="02020600040205080304" pitchFamily="18" charset="-128"/>
                <a:ea typeface="ＭＳ Ｐ明朝" panose="02020600040205080304" pitchFamily="18" charset="-128"/>
              </a:rPr>
              <a:t>)</a:t>
            </a:r>
            <a:endParaRPr lang="ja-JP" altLang="en-US" sz="1050" b="1" dirty="0">
              <a:solidFill>
                <a:schemeClr val="bg1"/>
              </a:solidFill>
              <a:latin typeface="ＭＳ Ｐ明朝" panose="02020600040205080304" pitchFamily="18" charset="-128"/>
              <a:ea typeface="ＭＳ Ｐ明朝" panose="02020600040205080304" pitchFamily="18" charset="-128"/>
            </a:endParaRPr>
          </a:p>
        </p:txBody>
      </p:sp>
      <p:sp>
        <p:nvSpPr>
          <p:cNvPr id="1136" name="テキスト ボックス 1509"/>
          <p:cNvSpPr txBox="1"/>
          <p:nvPr/>
        </p:nvSpPr>
        <p:spPr>
          <a:xfrm>
            <a:off x="886952" y="1196701"/>
            <a:ext cx="498453" cy="199162"/>
          </a:xfrm>
          <a:prstGeom prst="rect">
            <a:avLst/>
          </a:prstGeom>
        </p:spPr>
        <p:txBody>
          <a:bodyPr wrap="square">
            <a:spAutoFit/>
          </a:bodyPr>
          <a:lstStyle/>
          <a:p>
            <a:pPr fontAlgn="base"/>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37" name="テキスト ボックス 1511"/>
          <p:cNvSpPr txBox="1"/>
          <p:nvPr/>
        </p:nvSpPr>
        <p:spPr>
          <a:xfrm>
            <a:off x="3633594" y="1209051"/>
            <a:ext cx="498453" cy="199162"/>
          </a:xfrm>
          <a:prstGeom prst="rect">
            <a:avLst/>
          </a:prstGeom>
        </p:spPr>
        <p:txBody>
          <a:bodyPr wrap="square">
            <a:spAutoFit/>
          </a:bodyPr>
          <a:lstStyle/>
          <a:p>
            <a:pPr fontAlgn="base"/>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38" name="グラフィックス 1506"/>
          <p:cNvPicPr>
            <a:picLocks noChangeAspect="1"/>
          </p:cNvPicPr>
          <p:nvPr/>
        </p:nvPicPr>
        <p:blipFill>
          <a:blip r:embed="rId7"/>
          <a:stretch>
            <a:fillRect/>
          </a:stretch>
        </p:blipFill>
        <p:spPr>
          <a:xfrm>
            <a:off x="1203405" y="1209051"/>
            <a:ext cx="364000" cy="174462"/>
          </a:xfrm>
          <a:prstGeom prst="rect">
            <a:avLst/>
          </a:prstGeom>
        </p:spPr>
      </p:pic>
      <p:pic>
        <p:nvPicPr>
          <p:cNvPr id="1139" name="グラフィックス 1507"/>
          <p:cNvPicPr>
            <a:picLocks noChangeAspect="1"/>
          </p:cNvPicPr>
          <p:nvPr/>
        </p:nvPicPr>
        <p:blipFill>
          <a:blip r:embed="rId8"/>
          <a:stretch>
            <a:fillRect/>
          </a:stretch>
        </p:blipFill>
        <p:spPr>
          <a:xfrm>
            <a:off x="3955000" y="1221401"/>
            <a:ext cx="364000" cy="174462"/>
          </a:xfrm>
          <a:prstGeom prst="rect">
            <a:avLst/>
          </a:prstGeom>
        </p:spPr>
      </p:pic>
      <p:pic>
        <p:nvPicPr>
          <p:cNvPr id="1140" name="グラフィックス 1514"/>
          <p:cNvPicPr>
            <a:picLocks noChangeAspect="1"/>
          </p:cNvPicPr>
          <p:nvPr/>
        </p:nvPicPr>
        <p:blipFill>
          <a:blip r:embed="rId1"/>
          <a:stretch>
            <a:fillRect/>
          </a:stretch>
        </p:blipFill>
        <p:spPr>
          <a:xfrm>
            <a:off x="6845243" y="3130695"/>
            <a:ext cx="1273544" cy="342807"/>
          </a:xfrm>
          <a:prstGeom prst="rect">
            <a:avLst/>
          </a:prstGeom>
        </p:spPr>
      </p:pic>
      <p:sp>
        <p:nvSpPr>
          <p:cNvPr id="1141" name="テキスト ボックス 1515"/>
          <p:cNvSpPr txBox="1"/>
          <p:nvPr/>
        </p:nvSpPr>
        <p:spPr>
          <a:xfrm>
            <a:off x="7064825" y="3175587"/>
            <a:ext cx="1273544" cy="253023"/>
          </a:xfrm>
          <a:prstGeom prst="rect">
            <a:avLst/>
          </a:prstGeom>
          <a:noFill/>
        </p:spPr>
        <p:txBody>
          <a:bodyPr wrap="square">
            <a:spAutoFit/>
          </a:bodyPr>
          <a:lstStyle/>
          <a:p>
            <a:r>
              <a:rPr lang="ja-JP" altLang="en-US" sz="1050" b="1" i="0" u="none" strike="noStrike" baseline="0" dirty="0">
                <a:solidFill>
                  <a:schemeClr val="bg1"/>
                </a:solidFill>
                <a:latin typeface="ＭＳ Ｐ明朝" panose="02020600040205080304" pitchFamily="18" charset="-128"/>
                <a:ea typeface="ＭＳ Ｐ明朝" panose="02020600040205080304" pitchFamily="18" charset="-128"/>
              </a:rPr>
              <a:t>死因別割合</a:t>
            </a:r>
            <a:endParaRPr lang="ja-JP" altLang="en-US" sz="1050" b="1" dirty="0">
              <a:solidFill>
                <a:schemeClr val="bg1"/>
              </a:solidFill>
              <a:latin typeface="ＭＳ Ｐ明朝" panose="02020600040205080304" pitchFamily="18" charset="-128"/>
              <a:ea typeface="ＭＳ Ｐ明朝" panose="02020600040205080304" pitchFamily="18" charset="-128"/>
            </a:endParaRPr>
          </a:p>
        </p:txBody>
      </p:sp>
      <p:sp>
        <p:nvSpPr>
          <p:cNvPr id="1142" name="テキスト 1"/>
          <p:cNvSpPr txBox="1"/>
          <p:nvPr/>
        </p:nvSpPr>
        <p:spPr>
          <a:xfrm>
            <a:off x="6586706" y="1014675"/>
            <a:ext cx="2413467" cy="1160667"/>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1050" dirty="0">
                <a:solidFill>
                  <a:srgbClr val="231815"/>
                </a:solidFill>
                <a:latin typeface="ＭＳ Ｐ明朝" panose="02020600040205080304" pitchFamily="18" charset="-128"/>
                <a:ea typeface="ＭＳ Ｐ明朝" panose="02020600040205080304" pitchFamily="18" charset="-128"/>
              </a:rPr>
              <a:t>平均寿命（R２）</a:t>
            </a:r>
            <a:endParaRPr sz="1400"/>
          </a:p>
          <a:p>
            <a:pPr fontAlgn="base">
              <a:lnSpc>
                <a:spcPct val="90000"/>
              </a:lnSpc>
              <a:spcBef>
                <a:spcPct val="0"/>
              </a:spcBef>
            </a:pPr>
            <a:r>
              <a:rPr lang="ja-JP" altLang="en-US" sz="1050" dirty="0">
                <a:solidFill>
                  <a:srgbClr val="FF0000"/>
                </a:solidFill>
                <a:latin typeface="ＭＳ Ｐ明朝" panose="02020600040205080304" pitchFamily="18" charset="-128"/>
                <a:ea typeface="ＭＳ Ｐ明朝" panose="02020600040205080304" pitchFamily="18" charset="-128"/>
              </a:rPr>
              <a:t>高知県　男性　全国42位</a:t>
            </a:r>
            <a:endParaRPr sz="1400"/>
          </a:p>
          <a:p>
            <a:pPr fontAlgn="base">
              <a:lnSpc>
                <a:spcPct val="90000"/>
              </a:lnSpc>
              <a:spcBef>
                <a:spcPct val="0"/>
              </a:spcBef>
            </a:pPr>
            <a:r>
              <a:rPr lang="ja-JP" altLang="en-US" sz="1050" dirty="0">
                <a:solidFill>
                  <a:srgbClr val="FF0000"/>
                </a:solidFill>
                <a:latin typeface="ＭＳ Ｐ明朝" panose="02020600040205080304" pitchFamily="18" charset="-128"/>
                <a:ea typeface="ＭＳ Ｐ明朝" panose="02020600040205080304" pitchFamily="18" charset="-128"/>
              </a:rPr>
              <a:t>　　　　　 女性　全国18位</a:t>
            </a:r>
            <a:endParaRPr sz="1400"/>
          </a:p>
          <a:p>
            <a:pPr fontAlgn="base">
              <a:lnSpc>
                <a:spcPct val="90000"/>
              </a:lnSpc>
              <a:spcBef>
                <a:spcPct val="0"/>
              </a:spcBef>
            </a:pPr>
            <a:endParaRPr lang="ja-JP" altLang="en-US" sz="105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1050" dirty="0">
                <a:solidFill>
                  <a:srgbClr val="231815"/>
                </a:solidFill>
                <a:latin typeface="ＭＳ Ｐ明朝" panose="02020600040205080304" pitchFamily="18" charset="-128"/>
                <a:ea typeface="ＭＳ Ｐ明朝" panose="02020600040205080304" pitchFamily="18" charset="-128"/>
              </a:rPr>
              <a:t>【全国１位】</a:t>
            </a:r>
            <a:endParaRPr sz="1400"/>
          </a:p>
          <a:p>
            <a:pPr fontAlgn="base">
              <a:lnSpc>
                <a:spcPct val="90000"/>
              </a:lnSpc>
              <a:spcBef>
                <a:spcPct val="0"/>
              </a:spcBef>
            </a:pPr>
            <a:r>
              <a:rPr lang="ja-JP" altLang="en-US" sz="1050" dirty="0">
                <a:solidFill>
                  <a:schemeClr val="tx1"/>
                </a:solidFill>
                <a:latin typeface="ＭＳ Ｐ明朝" panose="02020600040205080304" pitchFamily="18" charset="-128"/>
                <a:ea typeface="ＭＳ Ｐ明朝" panose="02020600040205080304" pitchFamily="18" charset="-128"/>
              </a:rPr>
              <a:t>男性　滋賀県　82.73年</a:t>
            </a:r>
            <a:endParaRPr sz="1400"/>
          </a:p>
          <a:p>
            <a:pPr fontAlgn="base">
              <a:lnSpc>
                <a:spcPct val="90000"/>
              </a:lnSpc>
              <a:spcBef>
                <a:spcPct val="0"/>
              </a:spcBef>
            </a:pPr>
            <a:r>
              <a:rPr lang="ja-JP" altLang="en-US" sz="1050" dirty="0">
                <a:solidFill>
                  <a:schemeClr val="tx1"/>
                </a:solidFill>
                <a:latin typeface="ＭＳ Ｐ明朝" panose="02020600040205080304" pitchFamily="18" charset="-128"/>
                <a:ea typeface="ＭＳ Ｐ明朝" panose="02020600040205080304" pitchFamily="18" charset="-128"/>
              </a:rPr>
              <a:t>女性　岡山県　88.29年</a:t>
            </a:r>
          </a:p>
        </p:txBody>
      </p:sp>
      <p:sp>
        <p:nvSpPr>
          <p:cNvPr id="1143" name="テキスト ボックス 575"/>
          <p:cNvSpPr txBox="1"/>
          <p:nvPr/>
        </p:nvSpPr>
        <p:spPr>
          <a:xfrm>
            <a:off x="5964599" y="2701381"/>
            <a:ext cx="2303775" cy="199162"/>
          </a:xfrm>
          <a:prstGeom prst="rect">
            <a:avLst/>
          </a:prstGeom>
          <a:noFill/>
        </p:spPr>
        <p:txBody>
          <a:bodyPr wrap="square" rtlCol="0">
            <a:spAutoFit/>
          </a:bodyPr>
          <a:lstStyle/>
          <a:p>
            <a:pPr fontAlgn="base"/>
            <a:r>
              <a:rPr lang="ja-JP" altLang="en-US" sz="700" dirty="0">
                <a:solidFill>
                  <a:srgbClr val="231815"/>
                </a:solidFill>
                <a:latin typeface="ＭＳ Ｐ明朝" panose="02020600040205080304" pitchFamily="18" charset="-128"/>
                <a:ea typeface="ＭＳ Ｐ明朝" panose="02020600040205080304" pitchFamily="18" charset="-128"/>
              </a:rPr>
              <a:t>出典：厚生労働省「都道府県別生命表」の概況</a:t>
            </a:r>
            <a:endParaRPr lang="zh-TW" altLang="en-US" sz="500" dirty="0">
              <a:solidFill>
                <a:srgbClr val="231815"/>
              </a:solidFill>
              <a:latin typeface="ＭＳ Ｐ明朝" panose="02020600040205080304" pitchFamily="18" charset="-128"/>
              <a:ea typeface="ＭＳ Ｐ明朝" panose="02020600040205080304" pitchFamily="18" charset="-128"/>
            </a:endParaRPr>
          </a:p>
        </p:txBody>
      </p:sp>
      <p:sp>
        <p:nvSpPr>
          <p:cNvPr id="1144" name="テキスト 1"/>
          <p:cNvSpPr txBox="1"/>
          <p:nvPr/>
        </p:nvSpPr>
        <p:spPr>
          <a:xfrm>
            <a:off x="8214449" y="3542899"/>
            <a:ext cx="1437218" cy="531797"/>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900" dirty="0">
                <a:solidFill>
                  <a:schemeClr val="tx1"/>
                </a:solidFill>
                <a:latin typeface="ＭＳ Ｐ明朝" panose="02020600040205080304" pitchFamily="18" charset="-128"/>
                <a:ea typeface="ＭＳ Ｐ明朝" panose="02020600040205080304" pitchFamily="18" charset="-128"/>
              </a:rPr>
              <a:t>主な死亡の原因</a:t>
            </a:r>
            <a:r>
              <a:rPr lang="en-US" altLang="ja-JP" sz="900" dirty="0">
                <a:solidFill>
                  <a:schemeClr val="tx1"/>
                </a:solidFill>
                <a:latin typeface="ＭＳ Ｐ明朝" panose="02020600040205080304" pitchFamily="18" charset="-128"/>
                <a:ea typeface="ＭＳ Ｐ明朝" panose="02020600040205080304" pitchFamily="18" charset="-128"/>
              </a:rPr>
              <a:t>…</a:t>
            </a:r>
            <a:endParaRPr sz="1200"/>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〇がん　〇心臓病</a:t>
            </a:r>
            <a:endParaRPr lang="en-US" altLang="ja-JP" sz="90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〇肺炎　〇脳卒中</a:t>
            </a:r>
          </a:p>
        </p:txBody>
      </p:sp>
      <p:sp>
        <p:nvSpPr>
          <p:cNvPr id="1145"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a:t>
            </a:r>
            <a:endParaRPr lang="ja-JP" altLang="en-US" sz="700" dirty="0">
              <a:latin typeface="ＭＳ Ｐ明朝" panose="02020600040205080304" pitchFamily="18" charset="-128"/>
              <a:ea typeface="ＭＳ Ｐ明朝" panose="02020600040205080304" pitchFamily="18" charset="-128"/>
            </a:endParaRPr>
          </a:p>
        </p:txBody>
      </p:sp>
      <p:sp>
        <p:nvSpPr>
          <p:cNvPr id="1146" name="テキスト ボックス 575"/>
          <p:cNvSpPr txBox="1"/>
          <p:nvPr/>
        </p:nvSpPr>
        <p:spPr>
          <a:xfrm>
            <a:off x="7911082" y="5980802"/>
            <a:ext cx="2043951" cy="199162"/>
          </a:xfrm>
          <a:prstGeom prst="rect">
            <a:avLst/>
          </a:prstGeom>
          <a:noFill/>
        </p:spPr>
        <p:txBody>
          <a:bodyPr wrap="square" rtlCol="0">
            <a:spAutoFit/>
          </a:bodyPr>
          <a:lstStyle/>
          <a:p>
            <a:pPr fontAlgn="base"/>
            <a:r>
              <a:rPr lang="zh-TW" altLang="en-US" sz="700" dirty="0">
                <a:solidFill>
                  <a:srgbClr val="231815"/>
                </a:solidFill>
                <a:latin typeface="ＭＳ Ｐ明朝" panose="02020600040205080304" pitchFamily="18" charset="-128"/>
                <a:ea typeface="ＭＳ Ｐ明朝" panose="02020600040205080304" pitchFamily="18" charset="-128"/>
              </a:rPr>
              <a:t>出典：厚生労働省　「人口動態統計」</a:t>
            </a:r>
            <a:endParaRPr lang="ja-JP" altLang="en-US" sz="500" dirty="0">
              <a:latin typeface="ＭＳ Ｐ明朝" panose="02020600040205080304" pitchFamily="18" charset="-128"/>
              <a:ea typeface="ＭＳ Ｐ明朝" panose="02020600040205080304" pitchFamily="18" charset="-128"/>
            </a:endParaRPr>
          </a:p>
        </p:txBody>
      </p:sp>
      <p:pic>
        <p:nvPicPr>
          <p:cNvPr id="1147" name="図 922"/>
          <p:cNvPicPr>
            <a:picLocks noChangeAspect="1"/>
          </p:cNvPicPr>
          <p:nvPr/>
        </p:nvPicPr>
        <p:blipFill>
          <a:blip r:embed="rId9"/>
          <a:stretch>
            <a:fillRect/>
          </a:stretch>
        </p:blipFill>
        <p:spPr>
          <a:xfrm>
            <a:off x="188857" y="4230951"/>
            <a:ext cx="6386918" cy="1763341"/>
          </a:xfrm>
          <a:prstGeom prst="rect">
            <a:avLst/>
          </a:prstGeom>
        </p:spPr>
      </p:pic>
      <p:pic>
        <p:nvPicPr>
          <p:cNvPr id="1148" name="グラフィックス 92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4991" y="6020794"/>
            <a:ext cx="1092000" cy="143656"/>
          </a:xfrm>
          <a:prstGeom prst="rect">
            <a:avLst/>
          </a:prstGeom>
        </p:spPr>
      </p:pic>
      <p:sp>
        <p:nvSpPr>
          <p:cNvPr id="1149" name="テキスト ボックス 924"/>
          <p:cNvSpPr txBox="1"/>
          <p:nvPr/>
        </p:nvSpPr>
        <p:spPr>
          <a:xfrm>
            <a:off x="2412005" y="5996031"/>
            <a:ext cx="2771272" cy="183773"/>
          </a:xfrm>
          <a:prstGeom prst="rect">
            <a:avLst/>
          </a:prstGeom>
          <a:noFill/>
        </p:spPr>
        <p:txBody>
          <a:bodyPr wrap="square" rtlCol="0">
            <a:spAutoFit/>
          </a:bodyPr>
          <a:lstStyle/>
          <a:p>
            <a:r>
              <a:rPr lang="zh-TW" altLang="en-US" sz="600" dirty="0" smtClean="0">
                <a:latin typeface="ＭＳ Ｐ明朝"/>
                <a:ea typeface="ＭＳ Ｐ明朝"/>
                <a:cs typeface="Malgun Gothic Semilight"/>
              </a:rPr>
              <a:t>出典：</a:t>
            </a:r>
            <a:r>
              <a:rPr lang="zh-TW" altLang="en-US" sz="600" dirty="0" smtClean="0">
                <a:latin typeface="ＭＳ Ｐ明朝"/>
                <a:ea typeface="ＭＳ Ｐ明朝"/>
                <a:cs typeface="Malgun Gothic Semilight"/>
              </a:rPr>
              <a:t>厚生労働科学研究「次期健康づくり運動プラン作成と推進に向けた研究」</a:t>
            </a:r>
            <a:endParaRPr lang="zh-TW" altLang="en-US" sz="600" dirty="0" smtClean="0">
              <a:latin typeface="ＭＳ Ｐ明朝"/>
              <a:ea typeface="ＭＳ Ｐ明朝"/>
              <a:cs typeface="Malgun Gothic Semilight"/>
            </a:endParaRPr>
          </a:p>
        </p:txBody>
      </p:sp>
      <p:graphicFrame>
        <p:nvGraphicFramePr>
          <p:cNvPr id="1150" name="グラフ 926"/>
          <p:cNvGraphicFramePr/>
          <p:nvPr/>
        </p:nvGraphicFramePr>
        <p:xfrm>
          <a:off x="6632523" y="3808798"/>
          <a:ext cx="2933371" cy="2090318"/>
        </p:xfrm>
        <a:graphic>
          <a:graphicData uri="http://schemas.openxmlformats.org/drawingml/2006/chart">
            <c:chart xmlns:c="http://schemas.openxmlformats.org/drawingml/2006/chart" xmlns:r="http://schemas.openxmlformats.org/officeDocument/2006/relationships" r:id="rId12"/>
          </a:graphicData>
        </a:graphic>
      </p:graphicFrame>
      <p:sp>
        <p:nvSpPr>
          <p:cNvPr id="1151" name="テキスト ボックス 1106"/>
          <p:cNvSpPr txBox="1"/>
          <p:nvPr/>
        </p:nvSpPr>
        <p:spPr>
          <a:xfrm>
            <a:off x="4460044" y="3358679"/>
            <a:ext cx="1496599" cy="368439"/>
          </a:xfrm>
          <a:prstGeom prst="rect">
            <a:avLst/>
          </a:prstGeom>
          <a:noFill/>
        </p:spPr>
        <p:txBody>
          <a:bodyPr wrap="square">
            <a:spAutoFit/>
          </a:bodyPr>
          <a:lstStyle/>
          <a:p>
            <a:pPr fontAlgn="base"/>
            <a:r>
              <a:rPr lang="ja-JP" altLang="en-US" sz="900" dirty="0">
                <a:solidFill>
                  <a:srgbClr val="231815"/>
                </a:solidFill>
                <a:latin typeface="ＭＳ Ｐ明朝" panose="02020600040205080304" pitchFamily="18" charset="-128"/>
                <a:ea typeface="ＭＳ Ｐ明朝" panose="02020600040205080304" pitchFamily="18" charset="-128"/>
              </a:rPr>
              <a:t>全国順位</a:t>
            </a:r>
            <a:r>
              <a:rPr lang="en-US" altLang="ja-JP" sz="900" dirty="0">
                <a:solidFill>
                  <a:srgbClr val="231815"/>
                </a:solidFill>
                <a:latin typeface="ＭＳ Ｐ明朝" panose="02020600040205080304" pitchFamily="18" charset="-128"/>
                <a:ea typeface="ＭＳ Ｐ明朝" panose="02020600040205080304" pitchFamily="18" charset="-128"/>
              </a:rPr>
              <a:t>(R4)</a:t>
            </a:r>
          </a:p>
          <a:p>
            <a:pPr fontAlgn="base"/>
            <a:r>
              <a:rPr lang="ja-JP" altLang="en-US" sz="900" dirty="0">
                <a:solidFill>
                  <a:srgbClr val="231815"/>
                </a:solidFill>
                <a:latin typeface="ＭＳ Ｐ明朝" panose="02020600040205080304" pitchFamily="18" charset="-128"/>
                <a:ea typeface="ＭＳ Ｐ明朝" panose="02020600040205080304" pitchFamily="18" charset="-128"/>
              </a:rPr>
              <a:t>男</a:t>
            </a:r>
            <a:r>
              <a:rPr lang="en-US" altLang="ja-JP" sz="900" dirty="0">
                <a:solidFill>
                  <a:srgbClr val="231815"/>
                </a:solidFill>
                <a:latin typeface="ＭＳ Ｐ明朝" panose="02020600040205080304" pitchFamily="18" charset="-128"/>
                <a:ea typeface="ＭＳ Ｐ明朝" panose="02020600040205080304" pitchFamily="18" charset="-128"/>
              </a:rPr>
              <a:t>46</a:t>
            </a:r>
            <a:r>
              <a:rPr lang="ja-JP" altLang="en-US" sz="900" dirty="0">
                <a:solidFill>
                  <a:srgbClr val="231815"/>
                </a:solidFill>
                <a:latin typeface="ＭＳ Ｐ明朝" panose="02020600040205080304" pitchFamily="18" charset="-128"/>
                <a:ea typeface="ＭＳ Ｐ明朝" panose="02020600040205080304" pitchFamily="18" charset="-128"/>
              </a:rPr>
              <a:t>位　女</a:t>
            </a:r>
            <a:r>
              <a:rPr lang="en-US" altLang="ja-JP" sz="900" dirty="0">
                <a:solidFill>
                  <a:srgbClr val="231815"/>
                </a:solidFill>
                <a:latin typeface="ＭＳ Ｐ明朝" panose="02020600040205080304" pitchFamily="18" charset="-128"/>
                <a:ea typeface="ＭＳ Ｐ明朝" panose="02020600040205080304" pitchFamily="18" charset="-128"/>
              </a:rPr>
              <a:t>22</a:t>
            </a:r>
            <a:r>
              <a:rPr lang="ja-JP" altLang="en-US" sz="900" dirty="0">
                <a:solidFill>
                  <a:srgbClr val="231815"/>
                </a:solidFill>
                <a:latin typeface="ＭＳ Ｐ明朝" panose="02020600040205080304" pitchFamily="18" charset="-128"/>
                <a:ea typeface="ＭＳ Ｐ明朝" panose="02020600040205080304" pitchFamily="18" charset="-128"/>
              </a:rPr>
              <a:t>位</a:t>
            </a:r>
            <a:endParaRPr lang="ja-JP" altLang="en-US" sz="900" dirty="0">
              <a:latin typeface="ＭＳ Ｐ明朝" panose="02020600040205080304" pitchFamily="18" charset="-128"/>
              <a:ea typeface="ＭＳ Ｐ明朝" panose="02020600040205080304" pitchFamily="18" charset="-128"/>
            </a:endParaRPr>
          </a:p>
        </p:txBody>
      </p:sp>
      <p:pic>
        <p:nvPicPr>
          <p:cNvPr id="1152" name="グラフィックス 110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54730" y="4035397"/>
            <a:ext cx="288068" cy="281059"/>
          </a:xfrm>
          <a:prstGeom prst="rect">
            <a:avLst/>
          </a:prstGeom>
        </p:spPr>
      </p:pic>
      <p:pic>
        <p:nvPicPr>
          <p:cNvPr id="1153" name="グラフィックス 110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92909" y="4036178"/>
            <a:ext cx="288289" cy="278596"/>
          </a:xfrm>
          <a:prstGeom prst="rect">
            <a:avLst/>
          </a:prstGeom>
        </p:spPr>
      </p:pic>
    </p:spTree>
    <p:extLst>
      <p:ext uri="{BB962C8B-B14F-4D97-AF65-F5344CB8AC3E}">
        <p14:creationId xmlns:p14="http://schemas.microsoft.com/office/powerpoint/2010/main" val="373779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08" name="グラフィックス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0324" y="458048"/>
            <a:ext cx="1213333" cy="322105"/>
          </a:xfrm>
          <a:prstGeom prst="rect">
            <a:avLst/>
          </a:prstGeom>
        </p:spPr>
      </p:pic>
      <p:sp>
        <p:nvSpPr>
          <p:cNvPr id="1809" name="タイトル 1"/>
          <p:cNvSpPr txBox="1"/>
          <p:nvPr/>
        </p:nvSpPr>
        <p:spPr>
          <a:xfrm>
            <a:off x="1914682" y="458048"/>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200" b="1" spc="70" dirty="0">
                <a:solidFill>
                  <a:srgbClr val="5D879B"/>
                </a:solidFill>
                <a:latin typeface="ＭＳ Ｐ明朝" panose="02020600040205080304" pitchFamily="18" charset="-128"/>
                <a:ea typeface="ＭＳ Ｐ明朝" panose="02020600040205080304" pitchFamily="18" charset="-128"/>
              </a:rPr>
              <a:t>20</a:t>
            </a:r>
            <a:r>
              <a:rPr lang="ja-JP" altLang="en-US" sz="1200" b="1" spc="70" dirty="0">
                <a:solidFill>
                  <a:srgbClr val="5D879B"/>
                </a:solidFill>
                <a:latin typeface="ＭＳ Ｐ明朝" panose="02020600040205080304" pitchFamily="18" charset="-128"/>
                <a:ea typeface="ＭＳ Ｐ明朝" panose="02020600040205080304" pitchFamily="18" charset="-128"/>
              </a:rPr>
              <a:t>歳未満の者がお酒を飲んではいけない理由</a:t>
            </a:r>
          </a:p>
        </p:txBody>
      </p:sp>
      <p:pic>
        <p:nvPicPr>
          <p:cNvPr id="1810" name="グラフィックス 3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324" y="894724"/>
            <a:ext cx="8372000" cy="1805255"/>
          </a:xfrm>
          <a:prstGeom prst="rect">
            <a:avLst/>
          </a:prstGeom>
        </p:spPr>
      </p:pic>
      <p:pic>
        <p:nvPicPr>
          <p:cNvPr id="1811" name="グラフィックス 3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8304" y="1069206"/>
            <a:ext cx="1680055" cy="1456290"/>
          </a:xfrm>
          <a:prstGeom prst="rect">
            <a:avLst/>
          </a:prstGeom>
        </p:spPr>
      </p:pic>
      <p:sp>
        <p:nvSpPr>
          <p:cNvPr id="1812" name="テキスト ボックス 34"/>
          <p:cNvSpPr txBox="1"/>
          <p:nvPr/>
        </p:nvSpPr>
        <p:spPr>
          <a:xfrm>
            <a:off x="7798366" y="2508512"/>
            <a:ext cx="1783976" cy="191467"/>
          </a:xfrm>
          <a:prstGeom prst="rect">
            <a:avLst/>
          </a:prstGeom>
          <a:noFill/>
        </p:spPr>
        <p:txBody>
          <a:bodyPr wrap="square">
            <a:spAutoFit/>
          </a:bodyPr>
          <a:lstStyle/>
          <a:p>
            <a:r>
              <a:rPr lang="ja-JP" altLang="en-US" sz="650" spc="70" dirty="0">
                <a:latin typeface="ＭＳ Ｐ明朝" panose="02020600040205080304" pitchFamily="18" charset="-128"/>
                <a:ea typeface="ＭＳ Ｐ明朝" panose="02020600040205080304" pitchFamily="18" charset="-128"/>
              </a:rPr>
              <a:t>出典：国税庁ホームページ</a:t>
            </a:r>
          </a:p>
        </p:txBody>
      </p:sp>
      <p:sp>
        <p:nvSpPr>
          <p:cNvPr id="1813" name="タイトル 1"/>
          <p:cNvSpPr txBox="1"/>
          <p:nvPr/>
        </p:nvSpPr>
        <p:spPr>
          <a:xfrm>
            <a:off x="840508" y="992712"/>
            <a:ext cx="6224880" cy="17072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1.</a:t>
            </a:r>
            <a:r>
              <a:rPr lang="ja-JP" altLang="en-US" sz="1400" b="1" spc="70" dirty="0">
                <a:latin typeface="ＭＳ Ｐ明朝" panose="02020600040205080304" pitchFamily="18" charset="-128"/>
                <a:ea typeface="ＭＳ Ｐ明朝" panose="02020600040205080304" pitchFamily="18" charset="-128"/>
              </a:rPr>
              <a:t>脳の機能を低下させます。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2.</a:t>
            </a:r>
            <a:r>
              <a:rPr lang="ja-JP" altLang="en-US" sz="1400" b="1" spc="70" dirty="0">
                <a:latin typeface="ＭＳ Ｐ明朝" panose="02020600040205080304" pitchFamily="18" charset="-128"/>
                <a:ea typeface="ＭＳ Ｐ明朝" panose="02020600040205080304" pitchFamily="18" charset="-128"/>
              </a:rPr>
              <a:t>肝臓をはじめとする臓器に障害を起こしやすくなります。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3.</a:t>
            </a:r>
            <a:r>
              <a:rPr lang="ja-JP" altLang="en-US" sz="1400" b="1" spc="70" dirty="0">
                <a:latin typeface="ＭＳ Ｐ明朝" panose="02020600040205080304" pitchFamily="18" charset="-128"/>
                <a:ea typeface="ＭＳ Ｐ明朝" panose="02020600040205080304" pitchFamily="18" charset="-128"/>
              </a:rPr>
              <a:t>性ホルモンの分泌に異常が起きるおそれがあります。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4.</a:t>
            </a:r>
            <a:r>
              <a:rPr lang="ja-JP" altLang="en-US" sz="1400" b="1" spc="70" dirty="0">
                <a:latin typeface="ＭＳ Ｐ明朝" panose="02020600040205080304" pitchFamily="18" charset="-128"/>
                <a:ea typeface="ＭＳ Ｐ明朝" panose="02020600040205080304" pitchFamily="18" charset="-128"/>
              </a:rPr>
              <a:t>アルコール依存症になりやすくなります。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5.20</a:t>
            </a:r>
            <a:r>
              <a:rPr lang="ja-JP" altLang="en-US" sz="1400" b="1" spc="70" dirty="0">
                <a:latin typeface="ＭＳ Ｐ明朝" panose="02020600040205080304" pitchFamily="18" charset="-128"/>
                <a:ea typeface="ＭＳ Ｐ明朝" panose="02020600040205080304" pitchFamily="18" charset="-128"/>
              </a:rPr>
              <a:t>歳未満の者を守るために飲酒を禁ずる法律があります。</a:t>
            </a:r>
            <a:endParaRPr sz="1400"/>
          </a:p>
        </p:txBody>
      </p:sp>
      <p:pic>
        <p:nvPicPr>
          <p:cNvPr id="1814" name="グラフィックス 4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324" y="3141179"/>
            <a:ext cx="8372000" cy="2097761"/>
          </a:xfrm>
          <a:prstGeom prst="rect">
            <a:avLst/>
          </a:prstGeom>
        </p:spPr>
      </p:pic>
      <p:sp>
        <p:nvSpPr>
          <p:cNvPr id="1815" name="タイトル 1"/>
          <p:cNvSpPr txBox="1"/>
          <p:nvPr/>
        </p:nvSpPr>
        <p:spPr>
          <a:xfrm>
            <a:off x="2230117" y="3312060"/>
            <a:ext cx="7158709"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solidFill>
                  <a:srgbClr val="5D879B"/>
                </a:solidFill>
                <a:latin typeface="ＭＳ Ｐ明朝" panose="02020600040205080304" pitchFamily="18" charset="-128"/>
                <a:ea typeface="ＭＳ Ｐ明朝" panose="02020600040205080304" pitchFamily="18" charset="-128"/>
              </a:rPr>
              <a:t>２０歳未満の飲酒は、絶対にいけない。自分の言葉で宣言してみよう。</a:t>
            </a:r>
            <a:endParaRPr sz="1400"/>
          </a:p>
        </p:txBody>
      </p:sp>
      <p:sp>
        <p:nvSpPr>
          <p:cNvPr id="1816" name="テキスト ボックス 1"/>
          <p:cNvSpPr txBox="1"/>
          <p:nvPr/>
        </p:nvSpPr>
        <p:spPr>
          <a:xfrm>
            <a:off x="4307190" y="668686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28</a:t>
            </a:r>
            <a:endParaRPr lang="ja-JP" altLang="en-US" sz="700" dirty="0">
              <a:latin typeface="ＭＳ Ｐ明朝" panose="02020600040205080304" pitchFamily="18" charset="-128"/>
              <a:ea typeface="ＭＳ Ｐ明朝" panose="02020600040205080304" pitchFamily="18" charset="-128"/>
            </a:endParaRPr>
          </a:p>
        </p:txBody>
      </p:sp>
      <p:sp>
        <p:nvSpPr>
          <p:cNvPr id="1817" name="テキスト 1033"/>
          <p:cNvSpPr txBox="1"/>
          <p:nvPr/>
        </p:nvSpPr>
        <p:spPr>
          <a:xfrm>
            <a:off x="6014861" y="4065764"/>
            <a:ext cx="2883958" cy="368439"/>
          </a:xfrm>
          <a:prstGeom prst="rect">
            <a:avLst/>
          </a:prstGeom>
        </p:spPr>
        <p:txBody>
          <a:bodyPr>
            <a:spAutoFit/>
          </a:bodyPr>
          <a:p>
            <a:pPr>
              <a:defRPr lang="ja-JP" altLang="en-US"/>
            </a:pPr>
            <a:endParaRPr lang="ja-JP" altLang="en-US"/>
          </a:p>
        </p:txBody>
      </p:sp>
    </p:spTree>
    <p:extLst>
      <p:ext uri="{BB962C8B-B14F-4D97-AF65-F5344CB8AC3E}">
        <p14:creationId xmlns:p14="http://schemas.microsoft.com/office/powerpoint/2010/main" val="1303199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19"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47243" y="691088"/>
            <a:ext cx="1213333" cy="257140"/>
          </a:xfrm>
          <a:prstGeom prst="rect">
            <a:avLst/>
          </a:prstGeom>
        </p:spPr>
      </p:pic>
      <p:sp>
        <p:nvSpPr>
          <p:cNvPr id="1820" name="タイトル 1"/>
          <p:cNvSpPr txBox="1"/>
          <p:nvPr/>
        </p:nvSpPr>
        <p:spPr>
          <a:xfrm>
            <a:off x="1960576" y="673374"/>
            <a:ext cx="802392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あなたは、どんな誘いに興味や関心を持ちますか？</a:t>
            </a:r>
          </a:p>
        </p:txBody>
      </p:sp>
      <p:sp>
        <p:nvSpPr>
          <p:cNvPr id="1821" name="タイトル 1"/>
          <p:cNvSpPr txBox="1"/>
          <p:nvPr/>
        </p:nvSpPr>
        <p:spPr>
          <a:xfrm>
            <a:off x="1960576" y="1916280"/>
            <a:ext cx="6962344"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県内でも高校生が検挙されている事実をどう考えますか？</a:t>
            </a:r>
          </a:p>
        </p:txBody>
      </p:sp>
      <p:sp>
        <p:nvSpPr>
          <p:cNvPr id="1822" name="テキスト ボックス 10"/>
          <p:cNvSpPr txBox="1"/>
          <p:nvPr/>
        </p:nvSpPr>
        <p:spPr>
          <a:xfrm>
            <a:off x="747243" y="1049856"/>
            <a:ext cx="3450531" cy="645438"/>
          </a:xfrm>
          <a:prstGeom prst="rect">
            <a:avLst/>
          </a:prstGeom>
          <a:noFill/>
        </p:spPr>
        <p:txBody>
          <a:bodyPr wrap="square">
            <a:spAutoFit/>
          </a:bodyPr>
          <a:lstStyle/>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□ー回だけなら平気だよ</a:t>
            </a:r>
            <a:endParaRPr kumimoji="1" lang="en-US" altLang="ja-JP" sz="1200" b="1" spc="70" dirty="0">
              <a:latin typeface="ＭＳ Ｐ明朝" panose="02020600040205080304" pitchFamily="18" charset="-128"/>
              <a:ea typeface="ＭＳ Ｐ明朝" panose="02020600040205080304" pitchFamily="18" charset="-128"/>
              <a:cs typeface="+mj-cs"/>
            </a:endParaRPr>
          </a:p>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□やせるクスリがあるよ</a:t>
            </a:r>
          </a:p>
        </p:txBody>
      </p:sp>
      <p:sp>
        <p:nvSpPr>
          <p:cNvPr id="1823" name="タイトル 1"/>
          <p:cNvSpPr txBox="1"/>
          <p:nvPr/>
        </p:nvSpPr>
        <p:spPr>
          <a:xfrm>
            <a:off x="1011102" y="266668"/>
            <a:ext cx="2340688"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薬物乱用</a:t>
            </a:r>
          </a:p>
        </p:txBody>
      </p:sp>
      <p:pic>
        <p:nvPicPr>
          <p:cNvPr id="1824" name="グラフィックス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147" y="1916280"/>
            <a:ext cx="1213333" cy="262486"/>
          </a:xfrm>
          <a:prstGeom prst="rect">
            <a:avLst/>
          </a:prstGeom>
        </p:spPr>
      </p:pic>
      <p:pic>
        <p:nvPicPr>
          <p:cNvPr id="1825" name="グラフィックス 1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102" y="268186"/>
            <a:ext cx="312000" cy="258376"/>
          </a:xfrm>
          <a:prstGeom prst="rect">
            <a:avLst/>
          </a:prstGeom>
        </p:spPr>
      </p:pic>
      <p:sp>
        <p:nvSpPr>
          <p:cNvPr id="1826" name="テキスト ボックス 21"/>
          <p:cNvSpPr txBox="1"/>
          <p:nvPr/>
        </p:nvSpPr>
        <p:spPr>
          <a:xfrm>
            <a:off x="830713" y="2502476"/>
            <a:ext cx="4270722" cy="383828"/>
          </a:xfrm>
          <a:prstGeom prst="rect">
            <a:avLst/>
          </a:prstGeom>
          <a:noFill/>
        </p:spPr>
        <p:txBody>
          <a:bodyPr wrap="square">
            <a:spAutoFit/>
          </a:bodyPr>
          <a:lstStyle/>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若者の検挙者が急増中！</a:t>
            </a:r>
            <a:endParaRPr sz="1900"/>
          </a:p>
        </p:txBody>
      </p:sp>
      <p:sp>
        <p:nvSpPr>
          <p:cNvPr id="1827" name="テキスト ボックス 47"/>
          <p:cNvSpPr txBox="1"/>
          <p:nvPr/>
        </p:nvSpPr>
        <p:spPr>
          <a:xfrm>
            <a:off x="3600318" y="1049856"/>
            <a:ext cx="3450531" cy="645438"/>
          </a:xfrm>
          <a:prstGeom prst="rect">
            <a:avLst/>
          </a:prstGeom>
          <a:noFill/>
        </p:spPr>
        <p:txBody>
          <a:bodyPr wrap="square">
            <a:spAutoFit/>
          </a:bodyPr>
          <a:lstStyle/>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□おもしろいクスリがあるよ</a:t>
            </a:r>
          </a:p>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□危なくないから大丈夫</a:t>
            </a:r>
          </a:p>
        </p:txBody>
      </p:sp>
      <p:sp>
        <p:nvSpPr>
          <p:cNvPr id="1828" name="テキスト ボックス 48"/>
          <p:cNvSpPr txBox="1"/>
          <p:nvPr/>
        </p:nvSpPr>
        <p:spPr>
          <a:xfrm>
            <a:off x="6866687" y="1049856"/>
            <a:ext cx="3450531" cy="645438"/>
          </a:xfrm>
          <a:prstGeom prst="rect">
            <a:avLst/>
          </a:prstGeom>
          <a:noFill/>
        </p:spPr>
        <p:txBody>
          <a:bodyPr wrap="square">
            <a:spAutoFit/>
          </a:bodyPr>
          <a:lstStyle/>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□みんなやってるよ</a:t>
            </a:r>
          </a:p>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□すっきりするよ</a:t>
            </a:r>
          </a:p>
        </p:txBody>
      </p:sp>
      <p:pic>
        <p:nvPicPr>
          <p:cNvPr id="1829" name="グラフィックス 4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00" y="1695294"/>
            <a:ext cx="8320000" cy="8171"/>
          </a:xfrm>
          <a:prstGeom prst="rect">
            <a:avLst/>
          </a:prstGeom>
        </p:spPr>
      </p:pic>
      <p:sp>
        <p:nvSpPr>
          <p:cNvPr id="1830" name="テキスト ボックス 1"/>
          <p:cNvSpPr txBox="1"/>
          <p:nvPr/>
        </p:nvSpPr>
        <p:spPr>
          <a:xfrm>
            <a:off x="4307190" y="668686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29</a:t>
            </a:r>
            <a:endParaRPr lang="ja-JP" altLang="en-US" sz="700" dirty="0">
              <a:latin typeface="ＭＳ Ｐ明朝" panose="02020600040205080304" pitchFamily="18" charset="-128"/>
              <a:ea typeface="ＭＳ Ｐ明朝" panose="02020600040205080304" pitchFamily="18" charset="-128"/>
            </a:endParaRPr>
          </a:p>
        </p:txBody>
      </p:sp>
      <p:sp>
        <p:nvSpPr>
          <p:cNvPr id="1831" name="テキスト ボックス 3"/>
          <p:cNvSpPr txBox="1"/>
          <p:nvPr/>
        </p:nvSpPr>
        <p:spPr>
          <a:xfrm>
            <a:off x="4992962" y="2368447"/>
            <a:ext cx="508839" cy="2022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（人</a:t>
            </a:r>
            <a:r>
              <a:rPr kumimoji="1"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sp>
        <p:nvSpPr>
          <p:cNvPr id="1832" name="タイトル 1083"/>
          <p:cNvSpPr txBox="1"/>
          <p:nvPr/>
        </p:nvSpPr>
        <p:spPr>
          <a:xfrm>
            <a:off x="793000" y="3000876"/>
            <a:ext cx="4473657" cy="192527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300"/>
              </a:lnSpc>
            </a:pPr>
            <a:r>
              <a:rPr lang="ja-JP" altLang="en-US" sz="1200" dirty="0">
                <a:latin typeface="ＭＳ Ｐ明朝" panose="02020600040205080304" pitchFamily="18" charset="-128"/>
                <a:ea typeface="ＭＳ Ｐ明朝" panose="02020600040205080304" pitchFamily="18" charset="-128"/>
                <a:cs typeface="+mn-cs"/>
              </a:rPr>
              <a:t>　ここ数年、大麻による検挙者が急増しています。</a:t>
            </a:r>
            <a:endParaRPr sz="4800"/>
          </a:p>
          <a:p>
            <a:pPr defTabSz="457200">
              <a:lnSpc>
                <a:spcPts val="1300"/>
              </a:lnSpc>
            </a:pPr>
            <a:r>
              <a:rPr lang="en-US" altLang="ja-JP" sz="1200" dirty="0">
                <a:solidFill>
                  <a:srgbClr val="FF0000"/>
                </a:solidFill>
                <a:latin typeface="ＭＳ Ｐ明朝" panose="02020600040205080304" pitchFamily="18" charset="-128"/>
                <a:ea typeface="ＭＳ Ｐ明朝" panose="02020600040205080304" pitchFamily="18" charset="-128"/>
                <a:cs typeface="+mn-cs"/>
              </a:rPr>
              <a:t>2023</a:t>
            </a:r>
            <a:r>
              <a:rPr lang="ja-JP" altLang="en-US" sz="1200" dirty="0">
                <a:solidFill>
                  <a:srgbClr val="FF0000"/>
                </a:solidFill>
                <a:latin typeface="ＭＳ Ｐ明朝" panose="02020600040205080304" pitchFamily="18" charset="-128"/>
                <a:ea typeface="ＭＳ Ｐ明朝" panose="02020600040205080304" pitchFamily="18" charset="-128"/>
                <a:cs typeface="+mn-cs"/>
              </a:rPr>
              <a:t>年</a:t>
            </a:r>
            <a:r>
              <a:rPr lang="ja-JP" altLang="en-US" sz="1200" dirty="0">
                <a:latin typeface="ＭＳ Ｐ明朝" panose="02020600040205080304" pitchFamily="18" charset="-128"/>
                <a:ea typeface="ＭＳ Ｐ明朝" panose="02020600040205080304" pitchFamily="18" charset="-128"/>
                <a:cs typeface="+mn-cs"/>
              </a:rPr>
              <a:t>には大麻事犯の検挙者が</a:t>
            </a:r>
            <a:r>
              <a:rPr lang="ja-JP" altLang="en-US" sz="1200" b="1" dirty="0">
                <a:solidFill>
                  <a:srgbClr val="FF0000"/>
                </a:solidFill>
                <a:latin typeface="ＭＳ Ｐ明朝" panose="02020600040205080304" pitchFamily="18" charset="-128"/>
                <a:ea typeface="ＭＳ Ｐ明朝" panose="02020600040205080304" pitchFamily="18" charset="-128"/>
                <a:cs typeface="+mn-cs"/>
              </a:rPr>
              <a:t>6,703</a:t>
            </a:r>
            <a:r>
              <a:rPr lang="ja-JP" altLang="en-US" sz="1200" b="1" dirty="0">
                <a:solidFill>
                  <a:srgbClr val="FF0000"/>
                </a:solidFill>
                <a:latin typeface="ＭＳ Ｐ明朝" panose="02020600040205080304" pitchFamily="18" charset="-128"/>
                <a:ea typeface="ＭＳ Ｐ明朝" panose="02020600040205080304" pitchFamily="18" charset="-128"/>
                <a:cs typeface="+mn-cs"/>
              </a:rPr>
              <a:t>人と過去最高を</a:t>
            </a:r>
            <a:endParaRPr lang="en-US" altLang="ja-JP" sz="1200" b="1" dirty="0">
              <a:solidFill>
                <a:srgbClr val="FF0000"/>
              </a:solidFill>
              <a:latin typeface="ＭＳ Ｐ明朝" panose="02020600040205080304" pitchFamily="18" charset="-128"/>
              <a:ea typeface="ＭＳ Ｐ明朝" panose="02020600040205080304" pitchFamily="18" charset="-128"/>
              <a:cs typeface="+mn-cs"/>
            </a:endParaRPr>
          </a:p>
          <a:p>
            <a:pPr defTabSz="457200">
              <a:lnSpc>
                <a:spcPts val="1300"/>
              </a:lnSpc>
            </a:pPr>
            <a:r>
              <a:rPr lang="ja-JP" altLang="en-US" sz="1200" b="1" dirty="0">
                <a:solidFill>
                  <a:srgbClr val="FF0000"/>
                </a:solidFill>
                <a:latin typeface="ＭＳ Ｐ明朝" panose="02020600040205080304" pitchFamily="18" charset="-128"/>
                <a:ea typeface="ＭＳ Ｐ明朝" panose="02020600040205080304" pitchFamily="18" charset="-128"/>
                <a:cs typeface="+mn-cs"/>
              </a:rPr>
              <a:t>記録しており</a:t>
            </a:r>
            <a:r>
              <a:rPr lang="ja-JP" altLang="en-US" sz="1200" b="1" dirty="0">
                <a:latin typeface="ＭＳ Ｐ明朝" panose="02020600040205080304" pitchFamily="18" charset="-128"/>
                <a:ea typeface="ＭＳ Ｐ明朝" panose="02020600040205080304" pitchFamily="18" charset="-128"/>
                <a:cs typeface="+mn-cs"/>
              </a:rPr>
              <a:t>、</a:t>
            </a:r>
            <a:r>
              <a:rPr lang="ja-JP" altLang="en-US" sz="1200" dirty="0">
                <a:latin typeface="ＭＳ Ｐ明朝" panose="02020600040205080304" pitchFamily="18" charset="-128"/>
                <a:ea typeface="ＭＳ Ｐ明朝" panose="02020600040205080304" pitchFamily="18" charset="-128"/>
                <a:cs typeface="+mn-cs"/>
              </a:rPr>
              <a:t>そのうち</a:t>
            </a:r>
            <a:r>
              <a:rPr lang="ja-JP" altLang="en-US" sz="1200" dirty="0">
                <a:solidFill>
                  <a:srgbClr val="FF0000"/>
                </a:solidFill>
                <a:latin typeface="ＭＳ Ｐ明朝" panose="02020600040205080304" pitchFamily="18" charset="-128"/>
                <a:ea typeface="ＭＳ Ｐ明朝" panose="02020600040205080304" pitchFamily="18" charset="-128"/>
                <a:cs typeface="+mn-cs"/>
              </a:rPr>
              <a:t>約4,887</a:t>
            </a:r>
            <a:r>
              <a:rPr lang="ja-JP" altLang="en-US" sz="1200" dirty="0">
                <a:solidFill>
                  <a:srgbClr val="FF0000"/>
                </a:solidFill>
                <a:latin typeface="ＭＳ Ｐ明朝" panose="02020600040205080304" pitchFamily="18" charset="-128"/>
                <a:ea typeface="ＭＳ Ｐ明朝" panose="02020600040205080304" pitchFamily="18" charset="-128"/>
                <a:cs typeface="+mn-cs"/>
              </a:rPr>
              <a:t>人</a:t>
            </a:r>
            <a:r>
              <a:rPr lang="en-US" altLang="ja-JP" sz="1200" dirty="0">
                <a:solidFill>
                  <a:srgbClr val="FF0000"/>
                </a:solidFill>
                <a:latin typeface="ＭＳ Ｐ明朝" panose="02020600040205080304" pitchFamily="18" charset="-128"/>
                <a:ea typeface="ＭＳ Ｐ明朝" panose="02020600040205080304" pitchFamily="18" charset="-128"/>
                <a:cs typeface="+mn-cs"/>
              </a:rPr>
              <a:t>(</a:t>
            </a:r>
            <a:r>
              <a:rPr lang="en-US" altLang="ja-JP" sz="1200" dirty="0">
                <a:solidFill>
                  <a:srgbClr val="FF0000"/>
                </a:solidFill>
                <a:latin typeface="ＭＳ Ｐ明朝" panose="02020600040205080304" pitchFamily="18" charset="-128"/>
                <a:ea typeface="ＭＳ Ｐ明朝" panose="02020600040205080304" pitchFamily="18" charset="-128"/>
                <a:cs typeface="+mn-cs"/>
              </a:rPr>
              <a:t>7</a:t>
            </a:r>
            <a:r>
              <a:rPr lang="ja-JP" altLang="en-US" sz="1200" dirty="0">
                <a:solidFill>
                  <a:srgbClr val="FF0000"/>
                </a:solidFill>
                <a:latin typeface="ＭＳ Ｐ明朝" panose="02020600040205080304" pitchFamily="18" charset="-128"/>
                <a:ea typeface="ＭＳ Ｐ明朝" panose="02020600040205080304" pitchFamily="18" charset="-128"/>
                <a:cs typeface="+mn-cs"/>
              </a:rPr>
              <a:t>割以上</a:t>
            </a:r>
            <a:r>
              <a:rPr lang="en-US" altLang="ja-JP" sz="1200" dirty="0">
                <a:solidFill>
                  <a:srgbClr val="FF0000"/>
                </a:solidFill>
                <a:latin typeface="ＭＳ Ｐ明朝" panose="02020600040205080304" pitchFamily="18" charset="-128"/>
                <a:ea typeface="ＭＳ Ｐ明朝" panose="02020600040205080304" pitchFamily="18" charset="-128"/>
                <a:cs typeface="+mn-cs"/>
              </a:rPr>
              <a:t>)</a:t>
            </a:r>
            <a:r>
              <a:rPr lang="ja-JP" altLang="en-US" sz="1200" dirty="0">
                <a:latin typeface="ＭＳ Ｐ明朝" panose="02020600040205080304" pitchFamily="18" charset="-128"/>
                <a:ea typeface="ＭＳ Ｐ明朝" panose="02020600040205080304" pitchFamily="18" charset="-128"/>
                <a:cs typeface="+mn-cs"/>
              </a:rPr>
              <a:t>が</a:t>
            </a:r>
            <a:r>
              <a:rPr lang="en-US" altLang="ja-JP" sz="1200" dirty="0">
                <a:latin typeface="ＭＳ Ｐ明朝" panose="02020600040205080304" pitchFamily="18" charset="-128"/>
                <a:ea typeface="ＭＳ Ｐ明朝" panose="02020600040205080304" pitchFamily="18" charset="-128"/>
                <a:cs typeface="+mn-cs"/>
              </a:rPr>
              <a:t>20</a:t>
            </a:r>
            <a:r>
              <a:rPr lang="ja-JP" altLang="en-US" sz="1200" dirty="0">
                <a:latin typeface="ＭＳ Ｐ明朝" panose="02020600040205080304" pitchFamily="18" charset="-128"/>
                <a:ea typeface="ＭＳ Ｐ明朝" panose="02020600040205080304" pitchFamily="18" charset="-128"/>
                <a:cs typeface="+mn-cs"/>
              </a:rPr>
              <a:t>歳未満や</a:t>
            </a:r>
            <a:endParaRPr sz="4800"/>
          </a:p>
          <a:p>
            <a:pPr defTabSz="457200">
              <a:lnSpc>
                <a:spcPts val="1300"/>
              </a:lnSpc>
            </a:pPr>
            <a:r>
              <a:rPr lang="en-US" altLang="ja-JP" sz="1200" dirty="0">
                <a:latin typeface="ＭＳ Ｐ明朝" panose="02020600040205080304" pitchFamily="18" charset="-128"/>
                <a:ea typeface="ＭＳ Ｐ明朝" panose="02020600040205080304" pitchFamily="18" charset="-128"/>
                <a:cs typeface="+mn-cs"/>
              </a:rPr>
              <a:t>20</a:t>
            </a:r>
            <a:r>
              <a:rPr lang="ja-JP" altLang="en-US" sz="1200" dirty="0">
                <a:latin typeface="ＭＳ Ｐ明朝" panose="02020600040205080304" pitchFamily="18" charset="-128"/>
                <a:ea typeface="ＭＳ Ｐ明朝" panose="02020600040205080304" pitchFamily="18" charset="-128"/>
                <a:cs typeface="+mn-cs"/>
              </a:rPr>
              <a:t>歳代の青少年でした。</a:t>
            </a:r>
            <a:endParaRPr lang="ja-JP" altLang="en-US" sz="1200" dirty="0">
              <a:latin typeface="ＭＳ Ｐ明朝" panose="02020600040205080304" pitchFamily="18" charset="-128"/>
              <a:ea typeface="ＭＳ Ｐ明朝" panose="02020600040205080304" pitchFamily="18" charset="-128"/>
              <a:cs typeface="+mn-cs"/>
            </a:endParaRPr>
          </a:p>
          <a:p>
            <a:pPr defTabSz="457200">
              <a:lnSpc>
                <a:spcPts val="1300"/>
              </a:lnSpc>
            </a:pPr>
            <a:r>
              <a:rPr lang="ja-JP" altLang="en-US" sz="1200" dirty="0">
                <a:latin typeface="ＭＳ Ｐ明朝" panose="02020600040205080304" pitchFamily="18" charset="-128"/>
                <a:ea typeface="ＭＳ Ｐ明朝" panose="02020600040205080304" pitchFamily="18" charset="-128"/>
                <a:cs typeface="+mn-cs"/>
              </a:rPr>
              <a:t>　また、近年では「合法大麻」等の未規制薬物の使用に</a:t>
            </a:r>
            <a:endParaRPr lang="en-US" altLang="ja-JP" sz="1200" dirty="0">
              <a:latin typeface="ＭＳ Ｐ明朝" panose="02020600040205080304" pitchFamily="18" charset="-128"/>
              <a:ea typeface="ＭＳ Ｐ明朝" panose="02020600040205080304" pitchFamily="18" charset="-128"/>
              <a:cs typeface="+mn-cs"/>
            </a:endParaRPr>
          </a:p>
          <a:p>
            <a:pPr defTabSz="457200">
              <a:lnSpc>
                <a:spcPts val="1300"/>
              </a:lnSpc>
            </a:pPr>
            <a:r>
              <a:rPr lang="ja-JP" altLang="en-US" sz="1200" spc="-40" dirty="0">
                <a:latin typeface="ＭＳ Ｐ明朝" panose="02020600040205080304" pitchFamily="18" charset="-128"/>
                <a:ea typeface="ＭＳ Ｐ明朝" panose="02020600040205080304" pitchFamily="18" charset="-128"/>
                <a:cs typeface="+mn-cs"/>
              </a:rPr>
              <a:t>よる健康被害の発生等、大麻に関する乱用は極めて深刻</a:t>
            </a:r>
            <a:endParaRPr lang="en-US" altLang="ja-JP" sz="1200" spc="-40" dirty="0">
              <a:latin typeface="ＭＳ Ｐ明朝" panose="02020600040205080304" pitchFamily="18" charset="-128"/>
              <a:ea typeface="ＭＳ Ｐ明朝" panose="02020600040205080304" pitchFamily="18" charset="-128"/>
              <a:cs typeface="+mn-cs"/>
            </a:endParaRPr>
          </a:p>
          <a:p>
            <a:pPr defTabSz="457200">
              <a:lnSpc>
                <a:spcPts val="1300"/>
              </a:lnSpc>
            </a:pPr>
            <a:r>
              <a:rPr lang="ja-JP" altLang="en-US" sz="1200" dirty="0">
                <a:latin typeface="ＭＳ Ｐ明朝" panose="02020600040205080304" pitchFamily="18" charset="-128"/>
                <a:ea typeface="ＭＳ Ｐ明朝" panose="02020600040205080304" pitchFamily="18" charset="-128"/>
                <a:cs typeface="+mn-cs"/>
              </a:rPr>
              <a:t>な状況です。</a:t>
            </a:r>
            <a:endParaRPr lang="en-US" altLang="ja-JP" sz="1200" dirty="0">
              <a:latin typeface="ＭＳ Ｐ明朝" panose="02020600040205080304" pitchFamily="18" charset="-128"/>
              <a:ea typeface="ＭＳ Ｐ明朝" panose="02020600040205080304" pitchFamily="18" charset="-128"/>
              <a:cs typeface="+mn-cs"/>
            </a:endParaRPr>
          </a:p>
          <a:p>
            <a:pPr defTabSz="457200">
              <a:lnSpc>
                <a:spcPts val="1300"/>
              </a:lnSpc>
            </a:pPr>
            <a:r>
              <a:rPr lang="ja-JP" altLang="en-US" sz="1200" spc="30" dirty="0">
                <a:latin typeface="ＭＳ Ｐ明朝" panose="02020600040205080304" pitchFamily="18" charset="-128"/>
                <a:ea typeface="ＭＳ Ｐ明朝" panose="02020600040205080304" pitchFamily="18" charset="-128"/>
                <a:cs typeface="+mn-cs"/>
              </a:rPr>
              <a:t>　インターネット等において「大麻には害がない」とい</a:t>
            </a:r>
            <a:endParaRPr sz="4800"/>
          </a:p>
          <a:p>
            <a:pPr defTabSz="457200">
              <a:lnSpc>
                <a:spcPts val="1300"/>
              </a:lnSpc>
            </a:pPr>
            <a:r>
              <a:rPr lang="ja-JP" altLang="en-US" sz="1200" dirty="0">
                <a:latin typeface="ＭＳ Ｐ明朝" panose="02020600040205080304" pitchFamily="18" charset="-128"/>
                <a:ea typeface="ＭＳ Ｐ明朝" panose="02020600040205080304" pitchFamily="18" charset="-128"/>
                <a:cs typeface="+mn-cs"/>
              </a:rPr>
              <a:t>った誤った情報が氾濫しています。大麻の危険性を軽</a:t>
            </a:r>
            <a:endParaRPr sz="4800"/>
          </a:p>
          <a:p>
            <a:pPr defTabSz="457200">
              <a:lnSpc>
                <a:spcPts val="1300"/>
              </a:lnSpc>
            </a:pPr>
            <a:r>
              <a:rPr lang="ja-JP" altLang="en-US" sz="1200" spc="10" dirty="0">
                <a:latin typeface="ＭＳ Ｐ明朝" panose="02020600040205080304" pitchFamily="18" charset="-128"/>
                <a:ea typeface="ＭＳ Ｐ明朝" panose="02020600040205080304" pitchFamily="18" charset="-128"/>
                <a:cs typeface="+mn-cs"/>
              </a:rPr>
              <a:t>視すると、自分自身の脳や身体の発達を損なうだけで</a:t>
            </a:r>
            <a:endParaRPr sz="4800"/>
          </a:p>
          <a:p>
            <a:pPr defTabSz="457200">
              <a:lnSpc>
                <a:spcPts val="1300"/>
              </a:lnSpc>
            </a:pPr>
            <a:r>
              <a:rPr lang="ja-JP" altLang="en-US" sz="1200" dirty="0">
                <a:latin typeface="ＭＳ Ｐ明朝" panose="02020600040205080304" pitchFamily="18" charset="-128"/>
                <a:ea typeface="ＭＳ Ｐ明朝" panose="02020600040205080304" pitchFamily="18" charset="-128"/>
                <a:cs typeface="+mn-cs"/>
              </a:rPr>
              <a:t>なく、周囲の人々へも悪い影響をもたらします。</a:t>
            </a:r>
          </a:p>
        </p:txBody>
      </p:sp>
      <p:grpSp>
        <p:nvGrpSpPr>
          <p:cNvPr id="1833" name="グループ化 1084"/>
          <p:cNvGrpSpPr/>
          <p:nvPr/>
        </p:nvGrpSpPr>
        <p:grpSpPr>
          <a:xfrm>
            <a:off x="5101434" y="2144762"/>
            <a:ext cx="4394009" cy="3775517"/>
            <a:chOff x="3531762" y="2668705"/>
            <a:chExt cx="3042006" cy="5453526"/>
          </a:xfrm>
        </p:grpSpPr>
        <p:grpSp>
          <p:nvGrpSpPr>
            <p:cNvPr id="1834" name="グループ化 51"/>
            <p:cNvGrpSpPr/>
            <p:nvPr/>
          </p:nvGrpSpPr>
          <p:grpSpPr>
            <a:xfrm>
              <a:off x="3531762" y="2668705"/>
              <a:ext cx="3042006" cy="5453526"/>
              <a:chOff x="3531762" y="2668705"/>
              <a:chExt cx="3042006" cy="5453526"/>
            </a:xfrm>
          </p:grpSpPr>
          <p:graphicFrame>
            <p:nvGraphicFramePr>
              <p:cNvPr id="1835" name="グラフ 38"/>
              <p:cNvGraphicFramePr/>
              <p:nvPr>
                <p:extLst>
                  <p:ext uri="{D42A27DB-BD31-4B8C-83A1-F6EECF244321}">
                    <p14:modId xmlns:p14="http://schemas.microsoft.com/office/powerpoint/2010/main" val="452463202"/>
                  </p:ext>
                </p:extLst>
              </p:nvPr>
            </p:nvGraphicFramePr>
            <p:xfrm>
              <a:off x="3531762" y="3017728"/>
              <a:ext cx="2943740" cy="4714029"/>
            </p:xfrm>
            <a:graphic>
              <a:graphicData uri="http://schemas.openxmlformats.org/drawingml/2006/chart">
                <c:chart xmlns:c="http://schemas.openxmlformats.org/drawingml/2006/chart" xmlns:r="http://schemas.openxmlformats.org/officeDocument/2006/relationships" r:id="rId9"/>
              </a:graphicData>
            </a:graphic>
          </p:graphicFrame>
          <p:sp>
            <p:nvSpPr>
              <p:cNvPr id="1836" name="テキスト ボックス 39"/>
              <p:cNvSpPr txBox="1"/>
              <p:nvPr/>
            </p:nvSpPr>
            <p:spPr>
              <a:xfrm>
                <a:off x="3531762" y="2854649"/>
                <a:ext cx="1602981" cy="312130"/>
              </a:xfrm>
              <a:prstGeom prst="rect">
                <a:avLst/>
              </a:prstGeom>
              <a:noFill/>
            </p:spPr>
            <p:txBody>
              <a:bodyPr wrap="square">
                <a:spAutoFit/>
              </a:bodyPr>
              <a:lstStyle/>
              <a:p>
                <a:pPr algn="ctr">
                  <a:lnSpc>
                    <a:spcPct val="90000"/>
                  </a:lnSpc>
                  <a:spcBef>
                    <a:spcPct val="0"/>
                  </a:spcBef>
                </a:pPr>
                <a:r>
                  <a:rPr kumimoji="1"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9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大麻事犯検挙人員の推移</a:t>
                </a:r>
                <a:r>
                  <a:rPr kumimoji="1"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837" name="グラフィックス 4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40964" y="2668705"/>
                <a:ext cx="1234538" cy="546435"/>
              </a:xfrm>
              <a:prstGeom prst="rect">
                <a:avLst/>
              </a:prstGeom>
            </p:spPr>
          </p:pic>
          <p:sp>
            <p:nvSpPr>
              <p:cNvPr id="1838" name="テキスト ボックス 41"/>
              <p:cNvSpPr txBox="1"/>
              <p:nvPr/>
            </p:nvSpPr>
            <p:spPr>
              <a:xfrm>
                <a:off x="4041732" y="7850111"/>
                <a:ext cx="2532036" cy="272120"/>
              </a:xfrm>
              <a:prstGeom prst="rect">
                <a:avLst/>
              </a:prstGeom>
              <a:noFill/>
            </p:spPr>
            <p:txBody>
              <a:bodyPr wrap="square">
                <a:spAutoFit/>
              </a:bodyPr>
              <a:lstStyle/>
              <a:p>
                <a:pPr algn="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出典：厚生労働省・警察庁・海上保安庁の統計資料より</a:t>
                </a:r>
              </a:p>
            </p:txBody>
          </p:sp>
        </p:grpSp>
        <p:grpSp>
          <p:nvGrpSpPr>
            <p:cNvPr id="1839" name="グループ化 42"/>
            <p:cNvGrpSpPr/>
            <p:nvPr/>
          </p:nvGrpSpPr>
          <p:grpSpPr>
            <a:xfrm>
              <a:off x="5307750" y="3462612"/>
              <a:ext cx="928315" cy="442703"/>
              <a:chOff x="5153025" y="4480199"/>
              <a:chExt cx="932159" cy="364730"/>
            </a:xfrm>
          </p:grpSpPr>
          <p:pic>
            <p:nvPicPr>
              <p:cNvPr id="1840" name="グラフィックス 4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1927" y="4480199"/>
                <a:ext cx="814356" cy="364730"/>
              </a:xfrm>
              <a:prstGeom prst="rect">
                <a:avLst/>
              </a:prstGeom>
            </p:spPr>
          </p:pic>
          <p:sp>
            <p:nvSpPr>
              <p:cNvPr id="1841" name="テキスト ボックス 44"/>
              <p:cNvSpPr txBox="1"/>
              <p:nvPr/>
            </p:nvSpPr>
            <p:spPr>
              <a:xfrm>
                <a:off x="5153025" y="4480199"/>
                <a:ext cx="932159" cy="240673"/>
              </a:xfrm>
              <a:prstGeom prst="rect">
                <a:avLst/>
              </a:prstGeom>
              <a:noFill/>
            </p:spPr>
            <p:txBody>
              <a:bodyPr wrap="square">
                <a:spAutoFit/>
              </a:bodyPr>
              <a:lstStyle/>
              <a:p>
                <a:pPr algn="ctr">
                  <a:lnSpc>
                    <a:spcPct val="90000"/>
                  </a:lnSpc>
                  <a:spcBef>
                    <a:spcPct val="0"/>
                  </a:spcBef>
                </a:pPr>
                <a:r>
                  <a:rPr kumimoji="1"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少年事犯も急増中！　</a:t>
                </a:r>
              </a:p>
            </p:txBody>
          </p:sp>
        </p:grpSp>
      </p:grpSp>
    </p:spTree>
    <p:extLst>
      <p:ext uri="{BB962C8B-B14F-4D97-AF65-F5344CB8AC3E}">
        <p14:creationId xmlns:p14="http://schemas.microsoft.com/office/powerpoint/2010/main" val="2479268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43" name="タイトル 1"/>
          <p:cNvSpPr txBox="1"/>
          <p:nvPr/>
        </p:nvSpPr>
        <p:spPr>
          <a:xfrm>
            <a:off x="584231" y="2433339"/>
            <a:ext cx="4475775" cy="45051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000" dirty="0">
                <a:latin typeface="ＭＳ Ｐ明朝" panose="02020600040205080304" pitchFamily="18" charset="-128"/>
                <a:ea typeface="ＭＳ Ｐ明朝" panose="02020600040205080304" pitchFamily="18" charset="-128"/>
                <a:cs typeface="+mn-cs"/>
              </a:rPr>
              <a:t>　</a:t>
            </a:r>
            <a:r>
              <a:rPr lang="ja-JP" altLang="en-US" sz="1200" dirty="0">
                <a:latin typeface="ＭＳ Ｐ明朝" panose="02020600040205080304" pitchFamily="18" charset="-128"/>
                <a:ea typeface="ＭＳ Ｐ明朝" panose="02020600040205080304" pitchFamily="18" charset="-128"/>
                <a:cs typeface="+mn-cs"/>
              </a:rPr>
              <a:t>大麻から幻覚成分を抽出・濃縮した「大麻リキッド」や</a:t>
            </a:r>
            <a:r>
              <a:rPr lang="ja-JP" altLang="en-US" sz="1200" dirty="0">
                <a:latin typeface="ＭＳ Ｐ明朝" panose="02020600040205080304" pitchFamily="18" charset="-128"/>
                <a:ea typeface="ＭＳ Ｐ明朝" panose="02020600040205080304" pitchFamily="18" charset="-128"/>
                <a:cs typeface="+mn-cs"/>
              </a:rPr>
              <a:t>「大麻ワックス」の摘発が増加しています。</a:t>
            </a:r>
            <a:endParaRPr sz="1200"/>
          </a:p>
        </p:txBody>
      </p:sp>
      <p:sp>
        <p:nvSpPr>
          <p:cNvPr id="1844" name="タイトル 1"/>
          <p:cNvSpPr txBox="1"/>
          <p:nvPr/>
        </p:nvSpPr>
        <p:spPr>
          <a:xfrm>
            <a:off x="584231" y="4052599"/>
            <a:ext cx="4270722" cy="8095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海外旅行でお土産として売られているチョコレートや</a:t>
            </a:r>
            <a:r>
              <a:rPr lang="ja-JP" altLang="en-US" sz="1200" dirty="0">
                <a:latin typeface="ＭＳ Ｐ明朝" panose="02020600040205080304" pitchFamily="18" charset="-128"/>
                <a:ea typeface="ＭＳ Ｐ明朝" panose="02020600040205080304" pitchFamily="18" charset="-128"/>
                <a:cs typeface="+mn-cs"/>
              </a:rPr>
              <a:t>クッキー、キャンディーなどの中に、大麻が含まれている</a:t>
            </a:r>
            <a:r>
              <a:rPr lang="ja-JP" altLang="en-US" sz="1200" dirty="0">
                <a:latin typeface="ＭＳ Ｐ明朝" panose="02020600040205080304" pitchFamily="18" charset="-128"/>
                <a:ea typeface="ＭＳ Ｐ明朝" panose="02020600040205080304" pitchFamily="18" charset="-128"/>
                <a:cs typeface="+mn-cs"/>
              </a:rPr>
              <a:t>ことがあります。</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a:t>
            </a:r>
            <a:r>
              <a:rPr lang="ja-JP" altLang="en-US" sz="1200" dirty="0">
                <a:latin typeface="ＭＳ Ｐ明朝" panose="02020600040205080304" pitchFamily="18" charset="-128"/>
                <a:ea typeface="ＭＳ Ｐ明朝" panose="02020600040205080304" pitchFamily="18" charset="-128"/>
                <a:cs typeface="+mn-cs"/>
              </a:rPr>
              <a:t>知らずに持ち込んで検挙されたり、誤って</a:t>
            </a:r>
            <a:r>
              <a:rPr lang="ja-JP" altLang="en-US" sz="1200" dirty="0">
                <a:latin typeface="ＭＳ Ｐ明朝" panose="02020600040205080304" pitchFamily="18" charset="-128"/>
                <a:ea typeface="ＭＳ Ｐ明朝" panose="02020600040205080304" pitchFamily="18" charset="-128"/>
                <a:cs typeface="+mn-cs"/>
              </a:rPr>
              <a:t>口にして体調不良で救急搬送された事例も発生している</a:t>
            </a:r>
            <a:r>
              <a:rPr lang="ja-JP" altLang="en-US" sz="1200" dirty="0">
                <a:latin typeface="ＭＳ Ｐ明朝" panose="02020600040205080304" pitchFamily="18" charset="-128"/>
                <a:ea typeface="ＭＳ Ｐ明朝" panose="02020600040205080304" pitchFamily="18" charset="-128"/>
                <a:cs typeface="+mn-cs"/>
              </a:rPr>
              <a:t>ので、十分注意が必要です。</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845" name="テキスト ボックス 23"/>
          <p:cNvSpPr txBox="1"/>
          <p:nvPr/>
        </p:nvSpPr>
        <p:spPr>
          <a:xfrm>
            <a:off x="518230" y="731647"/>
            <a:ext cx="4270722" cy="583883"/>
          </a:xfrm>
          <a:prstGeom prst="rect">
            <a:avLst/>
          </a:prstGeom>
          <a:noFill/>
        </p:spPr>
        <p:txBody>
          <a:bodyPr wrap="square">
            <a:spAutoFit/>
          </a:bodyPr>
          <a:lstStyle/>
          <a:p>
            <a:r>
              <a:rPr lang="ja-JP" altLang="en-US" sz="1600" b="1" dirty="0">
                <a:solidFill>
                  <a:srgbClr val="7CCAD5"/>
                </a:solidFill>
                <a:latin typeface="ＭＳ Ｐゴシック" panose="020B0600070205080204" pitchFamily="50" charset="-128"/>
                <a:ea typeface="ＭＳ Ｐゴシック" panose="020B0600070205080204" pitchFamily="50" charset="-128"/>
                <a:cs typeface="M+ 1c bold" panose="020B0702020203020207" pitchFamily="50" charset="-128"/>
              </a:rPr>
              <a:t>新しいタイプの</a:t>
            </a:r>
          </a:p>
          <a:p>
            <a:r>
              <a:rPr lang="ja-JP" altLang="en-US" sz="1600" b="1" dirty="0">
                <a:solidFill>
                  <a:srgbClr val="7CCAD5"/>
                </a:solidFill>
                <a:latin typeface="ＭＳ Ｐゴシック" panose="020B0600070205080204" pitchFamily="50" charset="-128"/>
                <a:ea typeface="ＭＳ Ｐゴシック" panose="020B0600070205080204" pitchFamily="50" charset="-128"/>
                <a:cs typeface="M+ 1c bold" panose="020B0702020203020207" pitchFamily="50" charset="-128"/>
              </a:rPr>
              <a:t>大麻加工品に要注意！</a:t>
            </a:r>
          </a:p>
        </p:txBody>
      </p:sp>
      <p:sp>
        <p:nvSpPr>
          <p:cNvPr id="1846" name="テキスト ボックス 24"/>
          <p:cNvSpPr txBox="1"/>
          <p:nvPr/>
        </p:nvSpPr>
        <p:spPr>
          <a:xfrm>
            <a:off x="575412" y="1757124"/>
            <a:ext cx="4270722" cy="676215"/>
          </a:xfrm>
          <a:prstGeom prst="rect">
            <a:avLst/>
          </a:prstGeom>
          <a:noFill/>
        </p:spPr>
        <p:txBody>
          <a:bodyPr wrap="square">
            <a:spAutoFit/>
          </a:bodyPr>
          <a:lstStyle/>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新しいタイプの</a:t>
            </a:r>
            <a:endParaRPr sz="1900"/>
          </a:p>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大麻加工品が登場！</a:t>
            </a:r>
            <a:endParaRPr sz="1900"/>
          </a:p>
        </p:txBody>
      </p:sp>
      <p:sp>
        <p:nvSpPr>
          <p:cNvPr id="1847" name="テキスト ボックス 25"/>
          <p:cNvSpPr txBox="1"/>
          <p:nvPr/>
        </p:nvSpPr>
        <p:spPr>
          <a:xfrm>
            <a:off x="618639" y="3376384"/>
            <a:ext cx="4270722" cy="676215"/>
          </a:xfrm>
          <a:prstGeom prst="rect">
            <a:avLst/>
          </a:prstGeom>
          <a:noFill/>
        </p:spPr>
        <p:txBody>
          <a:bodyPr wrap="square">
            <a:spAutoFit/>
          </a:bodyPr>
          <a:lstStyle/>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大麻を含んだ</a:t>
            </a:r>
            <a:endParaRPr sz="1900"/>
          </a:p>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食品に気をつけて！</a:t>
            </a:r>
            <a:endParaRPr sz="1900"/>
          </a:p>
        </p:txBody>
      </p:sp>
      <p:cxnSp>
        <p:nvCxnSpPr>
          <p:cNvPr id="1848" name="直線コネクタ 27"/>
          <p:cNvCxnSpPr>
            <a:cxnSpLocks/>
          </p:cNvCxnSpPr>
          <p:nvPr/>
        </p:nvCxnSpPr>
        <p:spPr>
          <a:xfrm>
            <a:off x="632591" y="3248412"/>
            <a:ext cx="4156363"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1849" name="グラフィックス 32"/>
          <p:cNvPicPr>
            <a:picLocks noChangeAspect="1"/>
          </p:cNvPicPr>
          <p:nvPr/>
        </p:nvPicPr>
        <p:blipFill>
          <a:blip r:embed="rId1">
            <a:extLst>
              <a:ext uri="{96DAC541-7B7A-43D3-8B79-37D633B846F1}">
                <asvg:svgBlip xmlns:asvg="http://schemas.microsoft.com/office/drawing/2016/SVG/main" r:embed="rId2"/>
              </a:ext>
            </a:extLst>
          </a:blip>
          <a:srcRect l="26163" t="11734" r="2260" b="2097"/>
          <a:stretch>
            <a:fillRect/>
          </a:stretch>
        </p:blipFill>
        <p:spPr>
          <a:xfrm>
            <a:off x="5060006" y="2004483"/>
            <a:ext cx="5055244" cy="4034677"/>
          </a:xfrm>
          <a:prstGeom prst="rect">
            <a:avLst/>
          </a:prstGeom>
        </p:spPr>
      </p:pic>
      <p:pic>
        <p:nvPicPr>
          <p:cNvPr id="1850" name="グラフィックス 3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0670" y="814976"/>
            <a:ext cx="5231441" cy="601892"/>
          </a:xfrm>
          <a:prstGeom prst="rect">
            <a:avLst/>
          </a:prstGeom>
        </p:spPr>
      </p:pic>
      <p:sp>
        <p:nvSpPr>
          <p:cNvPr id="1851" name="タイトル 1"/>
          <p:cNvSpPr txBox="1"/>
          <p:nvPr/>
        </p:nvSpPr>
        <p:spPr>
          <a:xfrm>
            <a:off x="3584863" y="839370"/>
            <a:ext cx="5202024" cy="55310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b="1" spc="70" dirty="0">
                <a:solidFill>
                  <a:srgbClr val="5D879B"/>
                </a:solidFill>
                <a:latin typeface="ＭＳ Ｐ明朝" panose="02020600040205080304" pitchFamily="18" charset="-128"/>
                <a:ea typeface="ＭＳ Ｐ明朝" panose="02020600040205080304" pitchFamily="18" charset="-128"/>
              </a:rPr>
              <a:t>薬物乱用は法律で厳しく</a:t>
            </a:r>
            <a:r>
              <a:rPr lang="ja-JP" altLang="en-US" sz="1000" b="1" spc="70" dirty="0">
                <a:solidFill>
                  <a:srgbClr val="5D879B"/>
                </a:solidFill>
                <a:latin typeface="ＭＳ Ｐ明朝" panose="02020600040205080304" pitchFamily="18" charset="-128"/>
                <a:ea typeface="ＭＳ Ｐ明朝" panose="02020600040205080304" pitchFamily="18" charset="-128"/>
              </a:rPr>
              <a:t>取り締まられています。</a:t>
            </a:r>
            <a:r>
              <a:rPr lang="ja-JP" altLang="en-US" sz="1000" b="1" spc="70" dirty="0">
                <a:solidFill>
                  <a:srgbClr val="5D879B"/>
                </a:solidFill>
                <a:latin typeface="ＭＳ Ｐ明朝" panose="02020600040205080304" pitchFamily="18" charset="-128"/>
                <a:ea typeface="ＭＳ Ｐ明朝" panose="02020600040205080304" pitchFamily="18" charset="-128"/>
              </a:rPr>
              <a:t> </a:t>
            </a:r>
            <a:endParaRPr sz="3600"/>
          </a:p>
          <a:p>
            <a:pPr defTabSz="457200">
              <a:lnSpc>
                <a:spcPct val="100000"/>
              </a:lnSpc>
            </a:pPr>
            <a:r>
              <a:rPr lang="ja-JP" altLang="en-US" sz="1000" b="1" spc="70" dirty="0">
                <a:solidFill>
                  <a:srgbClr val="5D879B"/>
                </a:solidFill>
                <a:latin typeface="ＭＳ Ｐ明朝" panose="02020600040205080304" pitchFamily="18" charset="-128"/>
                <a:ea typeface="ＭＳ Ｐ明朝" panose="02020600040205080304" pitchFamily="18" charset="-128"/>
              </a:rPr>
              <a:t>　●持っているだけでも罰せられます。</a:t>
            </a:r>
          </a:p>
          <a:p>
            <a:pPr defTabSz="457200">
              <a:lnSpc>
                <a:spcPct val="100000"/>
              </a:lnSpc>
            </a:pPr>
            <a:r>
              <a:rPr lang="ja-JP" altLang="en-US" sz="1000" b="1" spc="70" dirty="0">
                <a:solidFill>
                  <a:srgbClr val="5D879B"/>
                </a:solidFill>
                <a:latin typeface="ＭＳ Ｐ明朝" panose="02020600040205080304" pitchFamily="18" charset="-128"/>
                <a:ea typeface="ＭＳ Ｐ明朝" panose="02020600040205080304" pitchFamily="18" charset="-128"/>
              </a:rPr>
              <a:t>　</a:t>
            </a:r>
            <a:r>
              <a:rPr lang="ja-JP" altLang="en-US" sz="1000" b="1" spc="70" dirty="0">
                <a:solidFill>
                  <a:srgbClr val="5D879B"/>
                </a:solidFill>
                <a:latin typeface="ＭＳ Ｐ明朝" panose="02020600040205080304" pitchFamily="18" charset="-128"/>
                <a:ea typeface="ＭＳ Ｐ明朝" panose="02020600040205080304" pitchFamily="18" charset="-128"/>
              </a:rPr>
              <a:t>●懲役刑など厳しい罰則があります。</a:t>
            </a:r>
            <a:endParaRPr lang="ja-JP" altLang="en-US" sz="1000" b="1" spc="70" dirty="0">
              <a:solidFill>
                <a:srgbClr val="5D879B"/>
              </a:solidFill>
              <a:latin typeface="ＭＳ Ｐ明朝" panose="02020600040205080304" pitchFamily="18" charset="-128"/>
              <a:ea typeface="ＭＳ Ｐ明朝" panose="02020600040205080304" pitchFamily="18" charset="-128"/>
            </a:endParaRPr>
          </a:p>
        </p:txBody>
      </p:sp>
      <p:sp>
        <p:nvSpPr>
          <p:cNvPr id="1852" name="テキスト ボックス 1"/>
          <p:cNvSpPr txBox="1"/>
          <p:nvPr/>
        </p:nvSpPr>
        <p:spPr>
          <a:xfrm>
            <a:off x="4307190" y="65829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47926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54" name="グラフィックス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518" y="309609"/>
            <a:ext cx="1213333" cy="235282"/>
          </a:xfrm>
          <a:prstGeom prst="rect">
            <a:avLst/>
          </a:prstGeom>
        </p:spPr>
      </p:pic>
      <p:sp>
        <p:nvSpPr>
          <p:cNvPr id="1855" name="タイトル 1"/>
          <p:cNvSpPr txBox="1"/>
          <p:nvPr/>
        </p:nvSpPr>
        <p:spPr>
          <a:xfrm>
            <a:off x="2069553" y="307438"/>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違法薬物にはどのようなものがあるのだろう？</a:t>
            </a:r>
          </a:p>
        </p:txBody>
      </p:sp>
      <p:pic>
        <p:nvPicPr>
          <p:cNvPr id="1856" name="グラフィックス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18" y="696590"/>
            <a:ext cx="1698667" cy="224308"/>
          </a:xfrm>
          <a:prstGeom prst="rect">
            <a:avLst/>
          </a:prstGeom>
        </p:spPr>
      </p:pic>
      <p:sp>
        <p:nvSpPr>
          <p:cNvPr id="1857" name="タイトル 1"/>
          <p:cNvSpPr txBox="1"/>
          <p:nvPr/>
        </p:nvSpPr>
        <p:spPr>
          <a:xfrm>
            <a:off x="3388520" y="980583"/>
            <a:ext cx="577200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latin typeface="ＭＳ Ｐ明朝" panose="02020600040205080304" pitchFamily="18" charset="-128"/>
                <a:ea typeface="ＭＳ Ｐ明朝" panose="02020600040205080304" pitchFamily="18" charset="-128"/>
              </a:rPr>
              <a:t>脳の神経細胞を破壊。精神異常（幻覚、幻聴、妄想等）</a:t>
            </a:r>
            <a:endParaRPr lang="en-US" altLang="ja-JP" sz="120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200" b="1" spc="70" dirty="0">
                <a:latin typeface="ＭＳ Ｐ明朝" panose="02020600040205080304" pitchFamily="18" charset="-128"/>
                <a:ea typeface="ＭＳ Ｐ明朝" panose="02020600040205080304" pitchFamily="18" charset="-128"/>
              </a:rPr>
              <a:t>一回の使用でもダメ！持っているだけでもダメ！</a:t>
            </a:r>
          </a:p>
        </p:txBody>
      </p:sp>
      <p:sp>
        <p:nvSpPr>
          <p:cNvPr id="1858" name="タイトル 1"/>
          <p:cNvSpPr txBox="1"/>
          <p:nvPr/>
        </p:nvSpPr>
        <p:spPr>
          <a:xfrm>
            <a:off x="1559920" y="956345"/>
            <a:ext cx="5202024"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2800" b="1" spc="70" dirty="0">
                <a:solidFill>
                  <a:srgbClr val="FF0000"/>
                </a:solidFill>
                <a:latin typeface="ＭＳ Ｐ明朝" panose="02020600040205080304" pitchFamily="18" charset="-128"/>
                <a:ea typeface="ＭＳ Ｐ明朝" panose="02020600040205080304" pitchFamily="18" charset="-128"/>
              </a:rPr>
              <a:t>違法薬物</a:t>
            </a:r>
          </a:p>
        </p:txBody>
      </p:sp>
      <p:sp>
        <p:nvSpPr>
          <p:cNvPr id="1859" name="タイトル 1"/>
          <p:cNvSpPr txBox="1"/>
          <p:nvPr/>
        </p:nvSpPr>
        <p:spPr>
          <a:xfrm>
            <a:off x="-55839" y="667161"/>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薬物の種類</a:t>
            </a:r>
          </a:p>
        </p:txBody>
      </p:sp>
      <p:pic>
        <p:nvPicPr>
          <p:cNvPr id="1860"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6523" y="943267"/>
            <a:ext cx="4174550" cy="535405"/>
          </a:xfrm>
          <a:prstGeom prst="rect">
            <a:avLst/>
          </a:prstGeom>
        </p:spPr>
      </p:pic>
      <p:sp>
        <p:nvSpPr>
          <p:cNvPr id="1861" name="テキスト ボックス 1"/>
          <p:cNvSpPr txBox="1"/>
          <p:nvPr/>
        </p:nvSpPr>
        <p:spPr>
          <a:xfrm>
            <a:off x="4307190" y="6582956"/>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31</a:t>
            </a:r>
          </a:p>
        </p:txBody>
      </p:sp>
      <p:pic>
        <p:nvPicPr>
          <p:cNvPr id="1862" name="グラフィックス 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62621" y="696590"/>
            <a:ext cx="1135848" cy="856897"/>
          </a:xfrm>
          <a:prstGeom prst="rect">
            <a:avLst/>
          </a:prstGeom>
        </p:spPr>
      </p:pic>
      <p:sp>
        <p:nvSpPr>
          <p:cNvPr id="1864" name="タイトル 1029"/>
          <p:cNvSpPr txBox="1"/>
          <p:nvPr/>
        </p:nvSpPr>
        <p:spPr>
          <a:xfrm>
            <a:off x="788518" y="5494307"/>
            <a:ext cx="4513357" cy="1402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公財</a:t>
            </a:r>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麻薬・覚醒剤乱用防止センター作成啓発用リーフレット引用</a:t>
            </a:r>
            <a:endParaRPr sz="700"/>
          </a:p>
        </p:txBody>
      </p:sp>
      <p:grpSp>
        <p:nvGrpSpPr>
          <p:cNvPr id="2024" name="グループ 876"/>
          <p:cNvGrpSpPr/>
          <p:nvPr/>
        </p:nvGrpSpPr>
        <p:grpSpPr>
          <a:xfrm>
            <a:off x="722449" y="1593811"/>
            <a:ext cx="8566497" cy="3824986"/>
            <a:chOff x="722449" y="1593811"/>
            <a:chExt cx="8566497" cy="3824986"/>
          </a:xfrm>
        </p:grpSpPr>
        <p:pic>
          <p:nvPicPr>
            <p:cNvPr id="1863" name="グラフィックス 1028"/>
            <p:cNvPicPr>
              <a:picLocks noChangeAspect="1"/>
            </p:cNvPicPr>
            <p:nvPr/>
          </p:nvPicPr>
          <p:blipFill>
            <a:blip r:embed="rId9">
              <a:extLst>
                <a:ext uri="{96DAC541-7B7A-43D3-8B79-37D633B846F1}">
                  <asvg:svgBlip xmlns:asvg="http://schemas.microsoft.com/office/drawing/2016/SVG/main" r:embed="rId10"/>
                </a:ext>
              </a:extLst>
            </a:blip>
            <a:srcRect t="-2" b="10147"/>
            <a:stretch>
              <a:fillRect/>
            </a:stretch>
          </p:blipFill>
          <p:spPr>
            <a:xfrm>
              <a:off x="722449" y="1593811"/>
              <a:ext cx="8566497" cy="3824986"/>
            </a:xfrm>
            <a:prstGeom prst="rect">
              <a:avLst/>
            </a:prstGeom>
          </p:spPr>
        </p:pic>
        <p:pic>
          <p:nvPicPr>
            <p:cNvPr id="1865" name="図 875"/>
            <p:cNvPicPr>
              <a:picLocks noChangeAspect="1"/>
            </p:cNvPicPr>
            <p:nvPr/>
          </p:nvPicPr>
          <p:blipFill>
            <a:blip r:embed="rId11"/>
            <a:stretch>
              <a:fillRect/>
            </a:stretch>
          </p:blipFill>
          <p:spPr>
            <a:xfrm>
              <a:off x="8998595" y="4995863"/>
              <a:ext cx="161925" cy="219075"/>
            </a:xfrm>
            <a:prstGeom prst="rect">
              <a:avLst/>
            </a:prstGeom>
          </p:spPr>
        </p:pic>
      </p:grpSp>
    </p:spTree>
    <p:extLst>
      <p:ext uri="{BB962C8B-B14F-4D97-AF65-F5344CB8AC3E}">
        <p14:creationId xmlns:p14="http://schemas.microsoft.com/office/powerpoint/2010/main" val="3739580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67" name="グラフィックス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32754" y="509156"/>
            <a:ext cx="2426667" cy="314031"/>
          </a:xfrm>
          <a:prstGeom prst="rect">
            <a:avLst/>
          </a:prstGeom>
        </p:spPr>
      </p:pic>
      <p:pic>
        <p:nvPicPr>
          <p:cNvPr id="1868"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18" y="4032640"/>
            <a:ext cx="1213333" cy="277405"/>
          </a:xfrm>
          <a:prstGeom prst="rect">
            <a:avLst/>
          </a:prstGeom>
        </p:spPr>
      </p:pic>
      <p:sp>
        <p:nvSpPr>
          <p:cNvPr id="1869" name="タイトル 1"/>
          <p:cNvSpPr txBox="1"/>
          <p:nvPr/>
        </p:nvSpPr>
        <p:spPr>
          <a:xfrm>
            <a:off x="788518" y="1221429"/>
            <a:ext cx="3603881"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自分の意志では、止められなくなる</a:t>
            </a:r>
          </a:p>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～薬物の依存性と耐性～</a:t>
            </a:r>
          </a:p>
        </p:txBody>
      </p:sp>
      <p:sp>
        <p:nvSpPr>
          <p:cNvPr id="1870" name="タイトル 1"/>
          <p:cNvSpPr txBox="1"/>
          <p:nvPr/>
        </p:nvSpPr>
        <p:spPr>
          <a:xfrm>
            <a:off x="2100320" y="3919684"/>
            <a:ext cx="5202024" cy="58388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3200" b="1" spc="110" dirty="0">
                <a:latin typeface="ＭＳ Ｐ明朝" panose="02020600040205080304" pitchFamily="18" charset="-128"/>
                <a:ea typeface="ＭＳ Ｐ明朝" panose="02020600040205080304" pitchFamily="18" charset="-128"/>
              </a:rPr>
              <a:t>ダメ。ゼッタイ。</a:t>
            </a:r>
          </a:p>
        </p:txBody>
      </p:sp>
      <p:sp>
        <p:nvSpPr>
          <p:cNvPr id="1871" name="タイトル 1"/>
          <p:cNvSpPr txBox="1"/>
          <p:nvPr/>
        </p:nvSpPr>
        <p:spPr>
          <a:xfrm>
            <a:off x="704044" y="4705588"/>
            <a:ext cx="4894766"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違法薬物を使うと</a:t>
            </a:r>
            <a:r>
              <a:rPr lang="en-US" altLang="ja-JP" sz="1400" b="1" spc="70" dirty="0">
                <a:latin typeface="ＭＳ Ｐ明朝" panose="02020600040205080304" pitchFamily="18" charset="-128"/>
                <a:ea typeface="ＭＳ Ｐ明朝" panose="02020600040205080304" pitchFamily="18" charset="-128"/>
              </a:rPr>
              <a:t>••</a:t>
            </a:r>
            <a:endParaRPr sz="1400"/>
          </a:p>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最悪の場合、死んでしまうこともあります。</a:t>
            </a:r>
            <a:endParaRPr sz="1400"/>
          </a:p>
        </p:txBody>
      </p:sp>
      <p:sp>
        <p:nvSpPr>
          <p:cNvPr id="1872" name="タイトル 1"/>
          <p:cNvSpPr txBox="1"/>
          <p:nvPr/>
        </p:nvSpPr>
        <p:spPr>
          <a:xfrm>
            <a:off x="858442" y="5538862"/>
            <a:ext cx="2701412"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薬物を使わない</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「宣言」をしましょう。</a:t>
            </a:r>
          </a:p>
        </p:txBody>
      </p:sp>
      <p:sp>
        <p:nvSpPr>
          <p:cNvPr id="1873" name="タイトル 1"/>
          <p:cNvSpPr txBox="1"/>
          <p:nvPr/>
        </p:nvSpPr>
        <p:spPr>
          <a:xfrm>
            <a:off x="628004" y="528119"/>
            <a:ext cx="2236166"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薬物使用の悪循環</a:t>
            </a:r>
          </a:p>
        </p:txBody>
      </p:sp>
      <p:pic>
        <p:nvPicPr>
          <p:cNvPr id="1874" name="グラフィックス 28"/>
          <p:cNvPicPr>
            <a:picLocks noChangeAspect="1"/>
          </p:cNvPicPr>
          <p:nvPr/>
        </p:nvPicPr>
        <p:blipFill>
          <a:blip r:embed="rId5">
            <a:extLst>
              <a:ext uri="{96DAC541-7B7A-43D3-8B79-37D633B846F1}">
                <asvg:svgBlip xmlns:asvg="http://schemas.microsoft.com/office/drawing/2016/SVG/main" r:embed="rId6"/>
              </a:ext>
            </a:extLst>
          </a:blip>
          <a:srcRect l="8223" t="6944" r="4378" b="4855"/>
          <a:stretch>
            <a:fillRect/>
          </a:stretch>
        </p:blipFill>
        <p:spPr>
          <a:xfrm>
            <a:off x="4306592" y="665875"/>
            <a:ext cx="3983158" cy="2878549"/>
          </a:xfrm>
          <a:prstGeom prst="rect">
            <a:avLst/>
          </a:prstGeom>
        </p:spPr>
      </p:pic>
      <p:pic>
        <p:nvPicPr>
          <p:cNvPr id="1875" name="グラフィックス 3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5402" y="3544424"/>
            <a:ext cx="1872000" cy="196145"/>
          </a:xfrm>
          <a:prstGeom prst="rect">
            <a:avLst/>
          </a:prstGeom>
        </p:spPr>
      </p:pic>
      <p:pic>
        <p:nvPicPr>
          <p:cNvPr id="1876" name="グラフィックス 3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2452" y="4079658"/>
            <a:ext cx="1188950" cy="1251859"/>
          </a:xfrm>
          <a:prstGeom prst="rect">
            <a:avLst/>
          </a:prstGeom>
        </p:spPr>
      </p:pic>
      <p:pic>
        <p:nvPicPr>
          <p:cNvPr id="1877" name="グラフィックス 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518" y="3911513"/>
            <a:ext cx="8320000" cy="8171"/>
          </a:xfrm>
          <a:prstGeom prst="rect">
            <a:avLst/>
          </a:prstGeom>
        </p:spPr>
      </p:pic>
      <p:pic>
        <p:nvPicPr>
          <p:cNvPr id="1878" name="グラフィックス 35"/>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8004" y="5416584"/>
            <a:ext cx="8372000" cy="638396"/>
          </a:xfrm>
          <a:prstGeom prst="rect">
            <a:avLst/>
          </a:prstGeom>
        </p:spPr>
      </p:pic>
      <p:sp>
        <p:nvSpPr>
          <p:cNvPr id="1879" name="テキスト ボックス 1"/>
          <p:cNvSpPr txBox="1"/>
          <p:nvPr/>
        </p:nvSpPr>
        <p:spPr>
          <a:xfrm>
            <a:off x="4307190" y="660522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32</a:t>
            </a:r>
          </a:p>
        </p:txBody>
      </p:sp>
      <p:cxnSp>
        <p:nvCxnSpPr>
          <p:cNvPr id="1880" name="直線コネクタ 5"/>
          <p:cNvCxnSpPr/>
          <p:nvPr/>
        </p:nvCxnSpPr>
        <p:spPr>
          <a:xfrm>
            <a:off x="2707005" y="5579891"/>
            <a:ext cx="0" cy="378714"/>
          </a:xfrm>
          <a:prstGeom prst="line">
            <a:avLst/>
          </a:prstGeom>
          <a:ln>
            <a:solidFill>
              <a:srgbClr val="C7E8F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580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82" name="グラフィックス 3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2275" y="914016"/>
            <a:ext cx="8372000" cy="2264836"/>
          </a:xfrm>
          <a:prstGeom prst="rect">
            <a:avLst/>
          </a:prstGeom>
        </p:spPr>
      </p:pic>
      <p:pic>
        <p:nvPicPr>
          <p:cNvPr id="1883" name="グラフィックス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427" y="611642"/>
            <a:ext cx="1213333" cy="199385"/>
          </a:xfrm>
          <a:prstGeom prst="rect">
            <a:avLst/>
          </a:prstGeom>
        </p:spPr>
      </p:pic>
      <p:sp>
        <p:nvSpPr>
          <p:cNvPr id="1884" name="タイトル 1"/>
          <p:cNvSpPr txBox="1"/>
          <p:nvPr/>
        </p:nvSpPr>
        <p:spPr>
          <a:xfrm>
            <a:off x="1947572" y="611642"/>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自分のライフプランを考えたことがありますか？</a:t>
            </a:r>
          </a:p>
        </p:txBody>
      </p:sp>
      <p:sp>
        <p:nvSpPr>
          <p:cNvPr id="1885" name="タイトル 1"/>
          <p:cNvSpPr txBox="1"/>
          <p:nvPr/>
        </p:nvSpPr>
        <p:spPr>
          <a:xfrm>
            <a:off x="1122429" y="194290"/>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ライフプランを立てよう</a:t>
            </a:r>
          </a:p>
        </p:txBody>
      </p:sp>
      <p:pic>
        <p:nvPicPr>
          <p:cNvPr id="1886" name="グラフィックス 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427" y="245649"/>
            <a:ext cx="312000" cy="149538"/>
          </a:xfrm>
          <a:prstGeom prst="rect">
            <a:avLst/>
          </a:prstGeom>
        </p:spPr>
      </p:pic>
      <p:sp>
        <p:nvSpPr>
          <p:cNvPr id="1887" name="タイトル 1"/>
          <p:cNvSpPr txBox="1"/>
          <p:nvPr/>
        </p:nvSpPr>
        <p:spPr>
          <a:xfrm>
            <a:off x="1982760" y="3278070"/>
            <a:ext cx="6962344"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ライフプランを立てる時に、考えておいてほしいこと</a:t>
            </a:r>
          </a:p>
        </p:txBody>
      </p:sp>
      <p:pic>
        <p:nvPicPr>
          <p:cNvPr id="1888" name="グラフィックス 1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7243" y="3316317"/>
            <a:ext cx="1213333" cy="199613"/>
          </a:xfrm>
          <a:prstGeom prst="rect">
            <a:avLst/>
          </a:prstGeom>
        </p:spPr>
      </p:pic>
      <p:pic>
        <p:nvPicPr>
          <p:cNvPr id="1889" name="グラフィックス 1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3215567"/>
            <a:ext cx="8320000" cy="8171"/>
          </a:xfrm>
          <a:prstGeom prst="rect">
            <a:avLst/>
          </a:prstGeom>
        </p:spPr>
      </p:pic>
      <p:pic>
        <p:nvPicPr>
          <p:cNvPr id="1890" name="グラフィックス 1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7927" y="3668134"/>
            <a:ext cx="101918" cy="683895"/>
          </a:xfrm>
          <a:prstGeom prst="rect">
            <a:avLst/>
          </a:prstGeom>
        </p:spPr>
      </p:pic>
      <p:sp>
        <p:nvSpPr>
          <p:cNvPr id="1891" name="テキスト ボックス 17"/>
          <p:cNvSpPr txBox="1"/>
          <p:nvPr/>
        </p:nvSpPr>
        <p:spPr>
          <a:xfrm>
            <a:off x="925425" y="3856229"/>
            <a:ext cx="8801715" cy="630049"/>
          </a:xfrm>
          <a:prstGeom prst="rect">
            <a:avLst/>
          </a:prstGeom>
        </p:spPr>
        <p:txBody>
          <a:bodyPr wrap="square">
            <a:spAutoFit/>
          </a:bodyPr>
          <a:lstStyle/>
          <a:p>
            <a:pPr>
              <a:lnSpc>
                <a:spcPts val="1400"/>
              </a:lnSpc>
              <a:spcBef>
                <a:spcPct val="0"/>
              </a:spcBef>
            </a:pPr>
            <a:r>
              <a:rPr kumimoji="1" lang="ja-JP" altLang="en-US" sz="900" spc="60" dirty="0">
                <a:latin typeface="ＭＳ Ｐ明朝" panose="02020600040205080304" pitchFamily="18" charset="-128"/>
                <a:ea typeface="ＭＳ Ｐ明朝" panose="02020600040205080304" pitchFamily="18" charset="-128"/>
              </a:rPr>
              <a:t>　青年期は心を一番成長させる時期です。様々な困難に突き当たることがありますが、そうした困難に打ち勝</a:t>
            </a:r>
            <a:r>
              <a:rPr kumimoji="1" lang="ja-JP" altLang="en-US" sz="900" spc="50" dirty="0">
                <a:latin typeface="ＭＳ Ｐ明朝" panose="02020600040205080304" pitchFamily="18" charset="-128"/>
                <a:ea typeface="ＭＳ Ｐ明朝" panose="02020600040205080304" pitchFamily="18" charset="-128"/>
              </a:rPr>
              <a:t>つ強い心を育むのも、この時期に大切なことです。一方で大人の身体に変化することに伴い、「恋愛」や「気に</a:t>
            </a:r>
            <a:r>
              <a:rPr kumimoji="1" lang="ja-JP" altLang="en-US" sz="900" spc="60" dirty="0">
                <a:latin typeface="ＭＳ Ｐ明朝" panose="02020600040205080304" pitchFamily="18" charset="-128"/>
                <a:ea typeface="ＭＳ Ｐ明朝" panose="02020600040205080304" pitchFamily="18" charset="-128"/>
              </a:rPr>
              <a:t>なる相手」への関心が高くなってきます。自分という存在を認めるとともに、他人に対してもひとりの人として認</a:t>
            </a:r>
            <a:r>
              <a:rPr kumimoji="1" lang="ja-JP" altLang="en-US" sz="900" spc="60" dirty="0">
                <a:latin typeface="ＭＳ Ｐ明朝" panose="02020600040205080304" pitchFamily="18" charset="-128"/>
                <a:ea typeface="ＭＳ Ｐ明朝" panose="02020600040205080304" pitchFamily="18" charset="-128"/>
              </a:rPr>
              <a:t>め合い、尊重できるようになることが大切です。自分らしい「本当の自分」を育てていきましょう。</a:t>
            </a:r>
          </a:p>
        </p:txBody>
      </p:sp>
      <p:sp>
        <p:nvSpPr>
          <p:cNvPr id="1892" name="テキスト ボックス 18"/>
          <p:cNvSpPr txBox="1"/>
          <p:nvPr/>
        </p:nvSpPr>
        <p:spPr>
          <a:xfrm>
            <a:off x="915646" y="3528199"/>
            <a:ext cx="738135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●「心の自立」した人になるための第一歩</a:t>
            </a:r>
          </a:p>
        </p:txBody>
      </p:sp>
      <p:sp>
        <p:nvSpPr>
          <p:cNvPr id="1893" name="テキスト ボックス 19"/>
          <p:cNvSpPr txBox="1"/>
          <p:nvPr/>
        </p:nvSpPr>
        <p:spPr>
          <a:xfrm>
            <a:off x="897263" y="4399688"/>
            <a:ext cx="738135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●自分の目標をしっかりと見据えましょう</a:t>
            </a:r>
          </a:p>
        </p:txBody>
      </p:sp>
      <p:sp>
        <p:nvSpPr>
          <p:cNvPr id="1894" name="テキスト ボックス 20"/>
          <p:cNvSpPr txBox="1"/>
          <p:nvPr/>
        </p:nvSpPr>
        <p:spPr>
          <a:xfrm>
            <a:off x="925427" y="4712614"/>
            <a:ext cx="8485273" cy="450513"/>
          </a:xfrm>
          <a:prstGeom prst="rect">
            <a:avLst/>
          </a:prstGeom>
        </p:spPr>
        <p:txBody>
          <a:bodyPr wrap="square">
            <a:spAutoFit/>
          </a:bodyPr>
          <a:lstStyle/>
          <a:p>
            <a:pPr>
              <a:lnSpc>
                <a:spcPts val="1400"/>
              </a:lnSpc>
              <a:spcBef>
                <a:spcPct val="0"/>
              </a:spcBef>
            </a:pPr>
            <a:r>
              <a:rPr kumimoji="1" lang="ja-JP" altLang="en-US" sz="900" spc="60" dirty="0">
                <a:latin typeface="ＭＳ Ｐ明朝" panose="02020600040205080304" pitchFamily="18" charset="-128"/>
                <a:ea typeface="ＭＳ Ｐ明朝" panose="02020600040205080304" pitchFamily="18" charset="-128"/>
              </a:rPr>
              <a:t>　卒業後は、就職をして実社会に出る人もいます。また、アルバイトを経験する人もいると思います。そこでは</a:t>
            </a:r>
            <a:r>
              <a:rPr kumimoji="1" lang="ja-JP" altLang="en-US" sz="900" spc="40" dirty="0">
                <a:latin typeface="ＭＳ Ｐ明朝" panose="02020600040205080304" pitchFamily="18" charset="-128"/>
                <a:ea typeface="ＭＳ Ｐ明朝" panose="02020600040205080304" pitchFamily="18" charset="-128"/>
              </a:rPr>
              <a:t>、</a:t>
            </a:r>
            <a:r>
              <a:rPr kumimoji="1" lang="ja-JP" altLang="en-US" sz="900" spc="40" dirty="0">
                <a:latin typeface="ＭＳ Ｐ明朝" panose="02020600040205080304" pitchFamily="18" charset="-128"/>
                <a:ea typeface="ＭＳ Ｐ明朝" panose="02020600040205080304" pitchFamily="18" charset="-128"/>
              </a:rPr>
              <a:t>職</a:t>
            </a:r>
            <a:r>
              <a:rPr kumimoji="1" lang="ja-JP" altLang="en-US" sz="900" spc="50" dirty="0">
                <a:latin typeface="ＭＳ Ｐ明朝" panose="02020600040205080304" pitchFamily="18" charset="-128"/>
                <a:ea typeface="ＭＳ Ｐ明朝" panose="02020600040205080304" pitchFamily="18" charset="-128"/>
              </a:rPr>
              <a:t>業人として学校とは異なる体験や社会の厳しさを知ることになります。そんな時にこそ、「なりたい自分」という</a:t>
            </a:r>
            <a:r>
              <a:rPr kumimoji="1" lang="ja-JP" altLang="en-US" sz="900" spc="50" dirty="0">
                <a:latin typeface="ＭＳ Ｐ明朝" panose="02020600040205080304" pitchFamily="18" charset="-128"/>
                <a:ea typeface="ＭＳ Ｐ明朝" panose="02020600040205080304" pitchFamily="18" charset="-128"/>
              </a:rPr>
              <a:t>目</a:t>
            </a:r>
            <a:r>
              <a:rPr kumimoji="1" lang="ja-JP" altLang="en-US" sz="900" spc="40" dirty="0">
                <a:latin typeface="ＭＳ Ｐ明朝" panose="02020600040205080304" pitchFamily="18" charset="-128"/>
                <a:ea typeface="ＭＳ Ｐ明朝" panose="02020600040205080304" pitchFamily="18" charset="-128"/>
              </a:rPr>
              <a:t>標を定めることが大切です。</a:t>
            </a:r>
          </a:p>
        </p:txBody>
      </p:sp>
      <p:sp>
        <p:nvSpPr>
          <p:cNvPr id="1895" name="テキスト ボックス 21"/>
          <p:cNvSpPr txBox="1"/>
          <p:nvPr/>
        </p:nvSpPr>
        <p:spPr>
          <a:xfrm>
            <a:off x="925425" y="5437699"/>
            <a:ext cx="8361448" cy="584329"/>
          </a:xfrm>
          <a:prstGeom prst="rect">
            <a:avLst/>
          </a:prstGeom>
        </p:spPr>
        <p:txBody>
          <a:bodyPr wrap="square" tIns="0">
            <a:spAutoFit/>
          </a:bodyPr>
          <a:lstStyle/>
          <a:p>
            <a:pPr>
              <a:lnSpc>
                <a:spcPts val="1400"/>
              </a:lnSpc>
              <a:spcBef>
                <a:spcPct val="0"/>
              </a:spcBef>
            </a:pPr>
            <a:r>
              <a:rPr kumimoji="1" lang="ja-JP" altLang="en-US" sz="900" spc="90" dirty="0">
                <a:latin typeface="ＭＳ Ｐ明朝" panose="02020600040205080304" pitchFamily="18" charset="-128"/>
                <a:ea typeface="ＭＳ Ｐ明朝" panose="02020600040205080304" pitchFamily="18" charset="-128"/>
              </a:rPr>
              <a:t>　就職をすると一定の収入を得るようになり、お小遣いをもらっていた時代より高価なものを購入したり、遊</a:t>
            </a:r>
            <a:r>
              <a:rPr kumimoji="1" lang="ja-JP" altLang="en-US" sz="900" spc="60" dirty="0">
                <a:latin typeface="ＭＳ Ｐ明朝" panose="02020600040205080304" pitchFamily="18" charset="-128"/>
                <a:ea typeface="ＭＳ Ｐ明朝" panose="02020600040205080304" pitchFamily="18" charset="-128"/>
              </a:rPr>
              <a:t>びに使うことができます。しかし、これからの人生の中では、就職や起業、結婚や出産、車や住宅の購入など</a:t>
            </a:r>
            <a:r>
              <a:rPr kumimoji="1" lang="ja-JP" altLang="en-US" sz="900" spc="70" dirty="0">
                <a:latin typeface="ＭＳ Ｐ明朝" panose="02020600040205080304" pitchFamily="18" charset="-128"/>
                <a:ea typeface="ＭＳ Ｐ明朝" panose="02020600040205080304" pitchFamily="18" charset="-128"/>
              </a:rPr>
              <a:t>、</a:t>
            </a:r>
            <a:r>
              <a:rPr kumimoji="1" lang="ja-JP" altLang="en-US" sz="900" spc="110" dirty="0">
                <a:latin typeface="ＭＳ Ｐ明朝" panose="02020600040205080304" pitchFamily="18" charset="-128"/>
                <a:ea typeface="ＭＳ Ｐ明朝" panose="02020600040205080304" pitchFamily="18" charset="-128"/>
              </a:rPr>
              <a:t>人それぞれ色々なライフイベントが待ち受けています。このためライフプランの</a:t>
            </a:r>
            <a:r>
              <a:rPr kumimoji="1" lang="en-US" altLang="ja-JP" sz="900" spc="110" dirty="0">
                <a:latin typeface="ＭＳ Ｐ明朝" panose="02020600040205080304" pitchFamily="18" charset="-128"/>
                <a:ea typeface="ＭＳ Ｐ明朝" panose="02020600040205080304" pitchFamily="18" charset="-128"/>
              </a:rPr>
              <a:t>1</a:t>
            </a:r>
            <a:r>
              <a:rPr kumimoji="1" lang="ja-JP" altLang="en-US" sz="900" spc="110" dirty="0">
                <a:latin typeface="ＭＳ Ｐ明朝" panose="02020600040205080304" pitchFamily="18" charset="-128"/>
                <a:ea typeface="ＭＳ Ｐ明朝" panose="02020600040205080304" pitchFamily="18" charset="-128"/>
              </a:rPr>
              <a:t>つとして、必要なお金を</a:t>
            </a:r>
            <a:r>
              <a:rPr kumimoji="1" lang="ja-JP" altLang="en-US" sz="900" spc="70" dirty="0">
                <a:latin typeface="ＭＳ Ｐ明朝" panose="02020600040205080304" pitchFamily="18" charset="-128"/>
                <a:ea typeface="ＭＳ Ｐ明朝" panose="02020600040205080304" pitchFamily="18" charset="-128"/>
              </a:rPr>
              <a:t>しっかりと蓄えることを考えましょう。</a:t>
            </a:r>
          </a:p>
        </p:txBody>
      </p:sp>
      <p:sp>
        <p:nvSpPr>
          <p:cNvPr id="1896" name="タイトル 1"/>
          <p:cNvSpPr txBox="1"/>
          <p:nvPr/>
        </p:nvSpPr>
        <p:spPr>
          <a:xfrm>
            <a:off x="846151" y="932293"/>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１</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進学</a:t>
            </a:r>
            <a:endParaRPr sz="1200"/>
          </a:p>
        </p:txBody>
      </p:sp>
      <p:sp>
        <p:nvSpPr>
          <p:cNvPr id="1897" name="タイトル 1"/>
          <p:cNvSpPr txBox="1"/>
          <p:nvPr/>
        </p:nvSpPr>
        <p:spPr>
          <a:xfrm>
            <a:off x="846151" y="1674512"/>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２</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仕事</a:t>
            </a:r>
            <a:endParaRPr sz="1200"/>
          </a:p>
        </p:txBody>
      </p:sp>
      <p:sp>
        <p:nvSpPr>
          <p:cNvPr id="1898" name="タイトル 1"/>
          <p:cNvSpPr txBox="1"/>
          <p:nvPr/>
        </p:nvSpPr>
        <p:spPr>
          <a:xfrm>
            <a:off x="846151" y="2444372"/>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３</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パートナー</a:t>
            </a:r>
            <a:endParaRPr sz="1200"/>
          </a:p>
        </p:txBody>
      </p:sp>
      <p:sp>
        <p:nvSpPr>
          <p:cNvPr id="1899" name="タイトル 1"/>
          <p:cNvSpPr txBox="1"/>
          <p:nvPr/>
        </p:nvSpPr>
        <p:spPr>
          <a:xfrm>
            <a:off x="5166268" y="932293"/>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４</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en-US" altLang="ja-JP" sz="1200" b="1" spc="70" dirty="0">
                <a:solidFill>
                  <a:srgbClr val="5D879B"/>
                </a:solidFill>
                <a:latin typeface="ＭＳ Ｐ明朝" panose="02020600040205080304" pitchFamily="18" charset="-128"/>
                <a:ea typeface="ＭＳ Ｐ明朝" panose="02020600040205080304" pitchFamily="18" charset="-128"/>
              </a:rPr>
              <a:t>妊娠・出産・</a:t>
            </a:r>
            <a:r>
              <a:rPr lang="ja-JP" altLang="en-US" sz="1200" b="1" spc="70" dirty="0">
                <a:solidFill>
                  <a:srgbClr val="5D879B"/>
                </a:solidFill>
                <a:latin typeface="ＭＳ Ｐ明朝" panose="02020600040205080304" pitchFamily="18" charset="-128"/>
                <a:ea typeface="ＭＳ Ｐ明朝" panose="02020600040205080304" pitchFamily="18" charset="-128"/>
              </a:rPr>
              <a:t>子育て</a:t>
            </a:r>
            <a:endParaRPr sz="1200"/>
          </a:p>
        </p:txBody>
      </p:sp>
      <p:sp>
        <p:nvSpPr>
          <p:cNvPr id="1900" name="タイトル 1"/>
          <p:cNvSpPr txBox="1"/>
          <p:nvPr/>
        </p:nvSpPr>
        <p:spPr>
          <a:xfrm>
            <a:off x="5166268" y="1674512"/>
            <a:ext cx="2552157"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５</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趣味・スポーツなど</a:t>
            </a:r>
            <a:endParaRPr sz="1200"/>
          </a:p>
        </p:txBody>
      </p:sp>
      <p:sp>
        <p:nvSpPr>
          <p:cNvPr id="1901" name="タイトル 1"/>
          <p:cNvSpPr txBox="1"/>
          <p:nvPr/>
        </p:nvSpPr>
        <p:spPr>
          <a:xfrm>
            <a:off x="5166268" y="2444372"/>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６</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老後</a:t>
            </a:r>
            <a:endParaRPr sz="1200"/>
          </a:p>
        </p:txBody>
      </p:sp>
      <p:sp>
        <p:nvSpPr>
          <p:cNvPr id="1902" name="テキスト ボックス 28"/>
          <p:cNvSpPr txBox="1"/>
          <p:nvPr/>
        </p:nvSpPr>
        <p:spPr>
          <a:xfrm>
            <a:off x="897263" y="5088409"/>
            <a:ext cx="738135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●将来に向けて備えを始めよう</a:t>
            </a:r>
          </a:p>
        </p:txBody>
      </p:sp>
      <p:sp>
        <p:nvSpPr>
          <p:cNvPr id="1903" name="テキスト ボックス 1"/>
          <p:cNvSpPr txBox="1"/>
          <p:nvPr/>
        </p:nvSpPr>
        <p:spPr>
          <a:xfrm>
            <a:off x="4307190" y="660027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33</a:t>
            </a:r>
            <a:endParaRPr lang="ja-JP" altLang="en-US" sz="700" dirty="0">
              <a:latin typeface="ＭＳ Ｐ明朝" panose="02020600040205080304" pitchFamily="18" charset="-128"/>
              <a:ea typeface="ＭＳ Ｐ明朝" panose="02020600040205080304" pitchFamily="18" charset="-128"/>
            </a:endParaRPr>
          </a:p>
        </p:txBody>
      </p:sp>
      <p:pic>
        <p:nvPicPr>
          <p:cNvPr id="1904" name="グラフィックス 90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124" y="5214633"/>
            <a:ext cx="101918" cy="683895"/>
          </a:xfrm>
          <a:prstGeom prst="rect">
            <a:avLst/>
          </a:prstGeom>
        </p:spPr>
      </p:pic>
      <p:pic>
        <p:nvPicPr>
          <p:cNvPr id="1905" name="グラフィックス 90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9662" y="4466497"/>
            <a:ext cx="101918" cy="683895"/>
          </a:xfrm>
          <a:prstGeom prst="rect">
            <a:avLst/>
          </a:prstGeom>
        </p:spPr>
      </p:pic>
      <p:sp>
        <p:nvSpPr>
          <p:cNvPr id="1906" name="テキスト ボックス 906"/>
          <p:cNvSpPr txBox="1"/>
          <p:nvPr/>
        </p:nvSpPr>
        <p:spPr>
          <a:xfrm>
            <a:off x="908835" y="5921035"/>
            <a:ext cx="7381351" cy="399217"/>
          </a:xfrm>
          <a:prstGeom prst="rect">
            <a:avLst/>
          </a:prstGeom>
          <a:noFill/>
        </p:spPr>
        <p:txBody>
          <a:bodyPr wrap="square">
            <a:spAutoFit/>
          </a:bodyPr>
          <a:lstStyle/>
          <a:p>
            <a:pPr defTabSz="457200">
              <a:lnSpc>
                <a:spcPct val="100000"/>
              </a:lnSpc>
            </a:pPr>
            <a:r>
              <a:rPr lang="ja-JP" altLang="en-US" sz="2000" b="1" u="sng"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●セクシャル・リプロダクティブ・ヘルス/ライツ</a:t>
            </a:r>
            <a:endParaRPr u="sng"/>
          </a:p>
        </p:txBody>
      </p:sp>
      <p:sp>
        <p:nvSpPr>
          <p:cNvPr id="1907" name="テキスト ボックス 907"/>
          <p:cNvSpPr txBox="1"/>
          <p:nvPr/>
        </p:nvSpPr>
        <p:spPr>
          <a:xfrm>
            <a:off x="925427" y="6240683"/>
            <a:ext cx="8485273" cy="450513"/>
          </a:xfrm>
          <a:prstGeom prst="rect">
            <a:avLst/>
          </a:prstGeom>
        </p:spPr>
        <p:txBody>
          <a:bodyPr wrap="square">
            <a:spAutoFit/>
          </a:bodyPr>
          <a:lstStyle/>
          <a:p>
            <a:pPr>
              <a:lnSpc>
                <a:spcPts val="1400"/>
              </a:lnSpc>
              <a:spcBef>
                <a:spcPct val="0"/>
              </a:spcBef>
            </a:pPr>
            <a:r>
              <a:rPr kumimoji="1" lang="ja-JP" altLang="en-US" sz="900" u="none" spc="60" dirty="0">
                <a:solidFill>
                  <a:srgbClr val="FF0000"/>
                </a:solidFill>
                <a:latin typeface="ＭＳ Ｐ明朝" panose="02020600040205080304" pitchFamily="18" charset="-128"/>
                <a:ea typeface="ＭＳ Ｐ明朝" panose="02020600040205080304" pitchFamily="18" charset="-128"/>
              </a:rPr>
              <a:t>　</a:t>
            </a:r>
            <a:r>
              <a:rPr kumimoji="1" lang="ja-JP" altLang="en-US" sz="900" u="none" spc="60" dirty="0">
                <a:solidFill>
                  <a:schemeClr val="tx1"/>
                </a:solidFill>
                <a:latin typeface="ＭＳ Ｐ明朝" panose="02020600040205080304" pitchFamily="18" charset="-128"/>
                <a:ea typeface="ＭＳ Ｐ明朝" panose="02020600040205080304" pitchFamily="18" charset="-128"/>
              </a:rPr>
              <a:t>性と生殖に関する健康について、自分の意思が尊重され、自分の身体に関することを自分自身で決められる権利のことです。結婚するかしないか、こどもを産むか産まないか、産むとすればいつ、何人、どのくらいの間隔でなどを選択・決定する権利（自己決定権）であり、基本的人権のひとつです。</a:t>
            </a:r>
            <a:endParaRPr u="none">
              <a:solidFill>
                <a:schemeClr val="tx1"/>
              </a:solidFill>
            </a:endParaRPr>
          </a:p>
        </p:txBody>
      </p:sp>
      <p:pic>
        <p:nvPicPr>
          <p:cNvPr id="1908" name="グラフィックス 90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9662" y="5964504"/>
            <a:ext cx="101918" cy="683895"/>
          </a:xfrm>
          <a:prstGeom prst="rect">
            <a:avLst/>
          </a:prstGeom>
        </p:spPr>
      </p:pic>
    </p:spTree>
    <p:extLst>
      <p:ext uri="{BB962C8B-B14F-4D97-AF65-F5344CB8AC3E}">
        <p14:creationId xmlns:p14="http://schemas.microsoft.com/office/powerpoint/2010/main" val="1176710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910" name="グループ 893"/>
          <p:cNvGrpSpPr/>
          <p:nvPr/>
        </p:nvGrpSpPr>
        <p:grpSpPr>
          <a:xfrm>
            <a:off x="1512983" y="4759130"/>
            <a:ext cx="6629735" cy="336688"/>
            <a:chOff x="1512983" y="4767789"/>
            <a:chExt cx="6629735" cy="336688"/>
          </a:xfrm>
        </p:grpSpPr>
        <p:sp>
          <p:nvSpPr>
            <p:cNvPr id="1911" name="直線 887"/>
            <p:cNvSpPr/>
            <p:nvPr/>
          </p:nvSpPr>
          <p:spPr>
            <a:xfrm>
              <a:off x="1662543" y="4935682"/>
              <a:ext cx="6480175" cy="0"/>
            </a:xfrm>
            <a:prstGeom prst="line">
              <a:avLst/>
            </a:prstGeom>
            <a:ln w="38100" cap="flat" cmpd="sng" algn="ctr">
              <a:solidFill>
                <a:schemeClr val="accent1"/>
              </a:solidFill>
              <a:prstDash val="solid"/>
              <a:miter lim="800000"/>
            </a:ln>
          </p:spPr>
          <p:style>
            <a:lnRef idx="2">
              <a:schemeClr val="accent1"/>
            </a:lnRef>
            <a:fillRef idx="0">
              <a:schemeClr val="accent1"/>
            </a:fillRef>
            <a:effectRef idx="1">
              <a:schemeClr val="accent1"/>
            </a:effectRef>
            <a:fontRef idx="minor">
              <a:schemeClr val="tx1"/>
            </a:fontRef>
          </p:style>
          <p:txBody>
            <a:bodyPr vertOverflow="overflow" horzOverflow="overflow"/>
            <a:p>
              <a:pPr/>
            </a:p>
          </p:txBody>
        </p:sp>
        <p:sp>
          <p:nvSpPr>
            <p:cNvPr id="1912" name="楕円 888"/>
            <p:cNvSpPr/>
            <p:nvPr/>
          </p:nvSpPr>
          <p:spPr>
            <a:xfrm>
              <a:off x="1512983" y="4780000"/>
              <a:ext cx="630545" cy="311364"/>
            </a:xfrm>
            <a:prstGeom prst="ellipse">
              <a:avLst/>
            </a:prstGeom>
            <a:solidFill>
              <a:schemeClr val="bg1"/>
            </a:solidFill>
            <a:ln w="63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13" name="楕円 889"/>
            <p:cNvSpPr/>
            <p:nvPr/>
          </p:nvSpPr>
          <p:spPr>
            <a:xfrm>
              <a:off x="7337194" y="4767789"/>
              <a:ext cx="630545" cy="311364"/>
            </a:xfrm>
            <a:prstGeom prst="ellipse">
              <a:avLst/>
            </a:prstGeom>
            <a:solidFill>
              <a:schemeClr val="bg1"/>
            </a:solidFill>
            <a:ln w="63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14" name="楕円 890"/>
            <p:cNvSpPr/>
            <p:nvPr/>
          </p:nvSpPr>
          <p:spPr>
            <a:xfrm>
              <a:off x="5669754" y="4793113"/>
              <a:ext cx="630545" cy="311364"/>
            </a:xfrm>
            <a:prstGeom prst="ellipse">
              <a:avLst/>
            </a:prstGeom>
            <a:solidFill>
              <a:schemeClr val="bg1"/>
            </a:solidFill>
            <a:ln w="63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15" name="楕円 891"/>
            <p:cNvSpPr/>
            <p:nvPr/>
          </p:nvSpPr>
          <p:spPr>
            <a:xfrm>
              <a:off x="3835488" y="4776718"/>
              <a:ext cx="630545" cy="311364"/>
            </a:xfrm>
            <a:prstGeom prst="ellipse">
              <a:avLst/>
            </a:prstGeom>
            <a:solidFill>
              <a:schemeClr val="bg1"/>
            </a:solidFill>
            <a:ln w="63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16" name="楕円 892"/>
            <p:cNvSpPr/>
            <p:nvPr/>
          </p:nvSpPr>
          <p:spPr>
            <a:xfrm>
              <a:off x="2667149" y="4793113"/>
              <a:ext cx="630545" cy="311364"/>
            </a:xfrm>
            <a:prstGeom prst="ellipse">
              <a:avLst/>
            </a:prstGeom>
            <a:solidFill>
              <a:schemeClr val="bg1"/>
            </a:solidFill>
            <a:ln w="63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917" name="タイトル 1"/>
          <p:cNvSpPr txBox="1"/>
          <p:nvPr/>
        </p:nvSpPr>
        <p:spPr>
          <a:xfrm>
            <a:off x="2087228" y="565025"/>
            <a:ext cx="6962344"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ライフプランを立てる時に、考えておいてほしいこと。</a:t>
            </a:r>
          </a:p>
        </p:txBody>
      </p:sp>
      <p:pic>
        <p:nvPicPr>
          <p:cNvPr id="1918" name="グラフィックス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73895" y="566801"/>
            <a:ext cx="1213333" cy="199385"/>
          </a:xfrm>
          <a:prstGeom prst="rect">
            <a:avLst/>
          </a:prstGeom>
        </p:spPr>
      </p:pic>
      <p:pic>
        <p:nvPicPr>
          <p:cNvPr id="1919" name="グラフィックス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298" y="840836"/>
            <a:ext cx="7854755" cy="1250548"/>
          </a:xfrm>
          <a:prstGeom prst="rect">
            <a:avLst/>
          </a:prstGeom>
        </p:spPr>
      </p:pic>
      <p:pic>
        <p:nvPicPr>
          <p:cNvPr id="1920" name="グラフィックス 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463" y="2190024"/>
            <a:ext cx="7854755" cy="1373842"/>
          </a:xfrm>
          <a:prstGeom prst="rect">
            <a:avLst/>
          </a:prstGeom>
        </p:spPr>
      </p:pic>
      <p:pic>
        <p:nvPicPr>
          <p:cNvPr id="1921" name="図 8"/>
          <p:cNvPicPr>
            <a:picLocks noChangeAspect="1"/>
          </p:cNvPicPr>
          <p:nvPr/>
        </p:nvPicPr>
        <p:blipFill>
          <a:blip r:embed="rId5">
            <a:extLst>
              <a:ext uri="{BEBA8EAE-BF5A-486C-A8C5-ECC9F3942E4B}">
                <a14:imgProps xmlns:a14="http://schemas.microsoft.com/office/drawing/2010/main">
                  <a14:imgLayer r:embed="rId6">
                    <a14:imgEffect>
                      <a14:backgroundRemoval t="6515" b="99349" l="6838" r="91453">
                        <a14:foregroundMark x1="25214" y1="88599" x2="25214" y2="88599"/>
                        <a14:foregroundMark x1="11111" y1="56352" x2="12821" y2="81433"/>
                        <a14:foregroundMark x1="12821" y1="81433" x2="17521" y2="71336"/>
                        <a14:foregroundMark x1="29319" y1="79940" x2="49145" y2="75896"/>
                        <a14:foregroundMark x1="26786" y1="80457" x2="26920" y2="80430"/>
                        <a14:foregroundMark x1="49145" y1="75896" x2="39744" y2="79153"/>
                        <a14:foregroundMark x1="53419" y1="91531" x2="50000" y2="89251"/>
                        <a14:foregroundMark x1="28348" y1="79254" x2="37607" y2="75244"/>
                        <a14:foregroundMark x1="18803" y1="83388" x2="19300" y2="83173"/>
                        <a14:foregroundMark x1="37607" y1="75244" x2="47436" y2="93485"/>
                        <a14:foregroundMark x1="47436" y1="93485" x2="45726" y2="95114"/>
                        <a14:foregroundMark x1="47009" y1="99349" x2="49145" y2="99349"/>
                        <a14:foregroundMark x1="91880" y1="98371" x2="90171" y2="83388"/>
                        <a14:foregroundMark x1="91880" y1="29967" x2="90598" y2="39739"/>
                        <a14:foregroundMark x1="53846" y1="9772" x2="70940" y2="13681"/>
                        <a14:foregroundMark x1="57692" y1="6840" x2="61966" y2="7166"/>
                        <a14:foregroundMark x1="7692" y1="59935" x2="6838" y2="58632"/>
                        <a14:foregroundMark x1="9402" y1="71336" x2="9402" y2="71336"/>
                        <a14:backgroundMark x1="26068" y1="82085" x2="26496" y2="80130"/>
                        <a14:backgroundMark x1="28205" y1="79153" x2="26496" y2="80130"/>
                        <a14:backgroundMark x1="25214" y1="81433" x2="25214" y2="81433"/>
                        <a14:backgroundMark x1="25214" y1="80130" x2="25214" y2="80130"/>
                        <a14:backgroundMark x1="24359" y1="79153" x2="26068" y2="80782"/>
                      </a14:backgroundRemoval>
                    </a14:imgEffect>
                  </a14:imgLayer>
                </a14:imgProps>
              </a:ext>
            </a:extLst>
          </a:blip>
          <a:stretch>
            <a:fillRect/>
          </a:stretch>
        </p:blipFill>
        <p:spPr>
          <a:xfrm>
            <a:off x="8194443" y="2429560"/>
            <a:ext cx="942045" cy="1134306"/>
          </a:xfrm>
          <a:prstGeom prst="rect">
            <a:avLst/>
          </a:prstGeom>
        </p:spPr>
      </p:pic>
      <p:pic>
        <p:nvPicPr>
          <p:cNvPr id="1922" name="図 19"/>
          <p:cNvPicPr>
            <a:picLocks noChangeAspect="1"/>
          </p:cNvPicPr>
          <p:nvPr/>
        </p:nvPicPr>
        <p:blipFill>
          <a:blip r:embed="rId7"/>
          <a:stretch>
            <a:fillRect/>
          </a:stretch>
        </p:blipFill>
        <p:spPr>
          <a:xfrm>
            <a:off x="1188924" y="3685576"/>
            <a:ext cx="3586995" cy="658527"/>
          </a:xfrm>
          <a:prstGeom prst="rect">
            <a:avLst/>
          </a:prstGeom>
        </p:spPr>
      </p:pic>
      <p:pic>
        <p:nvPicPr>
          <p:cNvPr id="1923" name="図 21"/>
          <p:cNvPicPr>
            <a:picLocks noChangeAspect="1"/>
          </p:cNvPicPr>
          <p:nvPr/>
        </p:nvPicPr>
        <p:blipFill>
          <a:blip r:embed="rId8"/>
          <a:stretch>
            <a:fillRect/>
          </a:stretch>
        </p:blipFill>
        <p:spPr>
          <a:xfrm>
            <a:off x="5958406" y="3686246"/>
            <a:ext cx="3137858" cy="659450"/>
          </a:xfrm>
          <a:prstGeom prst="rect">
            <a:avLst/>
          </a:prstGeom>
        </p:spPr>
      </p:pic>
      <p:sp>
        <p:nvSpPr>
          <p:cNvPr id="1924" name="テキスト ボックス 27"/>
          <p:cNvSpPr txBox="1"/>
          <p:nvPr/>
        </p:nvSpPr>
        <p:spPr>
          <a:xfrm>
            <a:off x="1170176" y="841131"/>
            <a:ext cx="7381351" cy="399217"/>
          </a:xfrm>
          <a:prstGeom prst="rect">
            <a:avLst/>
          </a:prstGeom>
          <a:noFill/>
        </p:spPr>
        <p:txBody>
          <a:bodyPr wrap="square">
            <a:spAutoFit/>
          </a:bodyPr>
          <a:lstStyle/>
          <a:p>
            <a:pPr defTabSz="457200">
              <a:lnSpc>
                <a:spcPct val="100000"/>
              </a:lnSpc>
            </a:pPr>
            <a:r>
              <a:rPr lang="ja-JP" altLang="en-US"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「いつかお母さん、お父さんになりたい</a:t>
            </a:r>
            <a:r>
              <a:rPr lang="en-US" altLang="ja-JP"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」と</a:t>
            </a:r>
            <a:r>
              <a:rPr lang="ja-JP" altLang="en-US"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考えているあなたヘ</a:t>
            </a:r>
          </a:p>
        </p:txBody>
      </p:sp>
      <p:sp>
        <p:nvSpPr>
          <p:cNvPr id="1925" name="テキスト ボックス 29"/>
          <p:cNvSpPr txBox="1"/>
          <p:nvPr/>
        </p:nvSpPr>
        <p:spPr>
          <a:xfrm>
            <a:off x="1188924" y="2165881"/>
            <a:ext cx="738135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「卵子の</a:t>
            </a: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数の減少と質の低下」</a:t>
            </a:r>
          </a:p>
        </p:txBody>
      </p:sp>
      <p:pic>
        <p:nvPicPr>
          <p:cNvPr id="1926" name="グラフィックス 3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1035" y="4782756"/>
            <a:ext cx="498365" cy="330776"/>
          </a:xfrm>
          <a:prstGeom prst="rect">
            <a:avLst/>
          </a:prstGeom>
        </p:spPr>
      </p:pic>
      <p:sp>
        <p:nvSpPr>
          <p:cNvPr id="1927" name="タイトル 1"/>
          <p:cNvSpPr txBox="1"/>
          <p:nvPr/>
        </p:nvSpPr>
        <p:spPr>
          <a:xfrm>
            <a:off x="1199411" y="4739461"/>
            <a:ext cx="344463" cy="502334"/>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卵子の数</a:t>
            </a:r>
          </a:p>
        </p:txBody>
      </p:sp>
      <p:sp>
        <p:nvSpPr>
          <p:cNvPr id="1928" name="タイトル 1"/>
          <p:cNvSpPr txBox="1"/>
          <p:nvPr/>
        </p:nvSpPr>
        <p:spPr>
          <a:xfrm>
            <a:off x="1371642" y="4717138"/>
            <a:ext cx="947463" cy="3992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７００</a:t>
            </a:r>
            <a:endParaRPr lang="en-US" altLang="ja-JP" sz="11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万個</a:t>
            </a:r>
          </a:p>
        </p:txBody>
      </p:sp>
      <p:sp>
        <p:nvSpPr>
          <p:cNvPr id="1929" name="タイトル 1"/>
          <p:cNvSpPr txBox="1"/>
          <p:nvPr/>
        </p:nvSpPr>
        <p:spPr>
          <a:xfrm>
            <a:off x="2527342" y="4717139"/>
            <a:ext cx="947463" cy="3992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２００</a:t>
            </a:r>
            <a:endParaRPr lang="en-US" altLang="ja-JP" sz="11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万個</a:t>
            </a:r>
          </a:p>
        </p:txBody>
      </p:sp>
      <p:sp>
        <p:nvSpPr>
          <p:cNvPr id="1930" name="タイトル 1"/>
          <p:cNvSpPr txBox="1"/>
          <p:nvPr/>
        </p:nvSpPr>
        <p:spPr>
          <a:xfrm>
            <a:off x="3677029" y="4717139"/>
            <a:ext cx="947463" cy="3992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３０</a:t>
            </a:r>
            <a:endParaRPr lang="en-US" altLang="ja-JP" sz="11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万個</a:t>
            </a:r>
          </a:p>
        </p:txBody>
      </p:sp>
      <p:sp>
        <p:nvSpPr>
          <p:cNvPr id="1931" name="タイトル 1"/>
          <p:cNvSpPr txBox="1"/>
          <p:nvPr/>
        </p:nvSpPr>
        <p:spPr>
          <a:xfrm>
            <a:off x="5458167" y="4793113"/>
            <a:ext cx="1053720"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５千</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個</a:t>
            </a:r>
          </a:p>
        </p:txBody>
      </p:sp>
      <p:sp>
        <p:nvSpPr>
          <p:cNvPr id="1932" name="タイトル 1"/>
          <p:cNvSpPr txBox="1"/>
          <p:nvPr/>
        </p:nvSpPr>
        <p:spPr>
          <a:xfrm>
            <a:off x="7178735" y="4793113"/>
            <a:ext cx="947463"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千</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個</a:t>
            </a:r>
          </a:p>
        </p:txBody>
      </p:sp>
      <p:sp>
        <p:nvSpPr>
          <p:cNvPr id="1933" name="タイトル 1"/>
          <p:cNvSpPr txBox="1"/>
          <p:nvPr/>
        </p:nvSpPr>
        <p:spPr>
          <a:xfrm>
            <a:off x="7926487" y="4820692"/>
            <a:ext cx="947463"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閉経</a:t>
            </a:r>
            <a:endPar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934" name="図 60"/>
          <p:cNvPicPr>
            <a:picLocks noChangeAspect="1"/>
          </p:cNvPicPr>
          <p:nvPr/>
        </p:nvPicPr>
        <p:blipFill>
          <a:blip r:embed="rId11"/>
          <a:stretch>
            <a:fillRect/>
          </a:stretch>
        </p:blipFill>
        <p:spPr>
          <a:xfrm>
            <a:off x="1109315" y="5378612"/>
            <a:ext cx="1185198" cy="1200605"/>
          </a:xfrm>
          <a:prstGeom prst="rect">
            <a:avLst/>
          </a:prstGeom>
        </p:spPr>
      </p:pic>
      <p:sp>
        <p:nvSpPr>
          <p:cNvPr id="1935" name="テキスト ボックス 3"/>
          <p:cNvSpPr txBox="1"/>
          <p:nvPr/>
        </p:nvSpPr>
        <p:spPr>
          <a:xfrm>
            <a:off x="4313893" y="65829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34</a:t>
            </a:r>
            <a:endParaRPr lang="ja-JP" altLang="en-US" sz="700" dirty="0">
              <a:latin typeface="ＭＳ Ｐ明朝" panose="02020600040205080304" pitchFamily="18" charset="-128"/>
              <a:ea typeface="ＭＳ Ｐ明朝" panose="02020600040205080304" pitchFamily="18" charset="-128"/>
            </a:endParaRPr>
          </a:p>
        </p:txBody>
      </p:sp>
      <p:pic>
        <p:nvPicPr>
          <p:cNvPr id="1936" name="グラフィックス 2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94435" y="5433514"/>
            <a:ext cx="6496783" cy="1090801"/>
          </a:xfrm>
          <a:prstGeom prst="rect">
            <a:avLst/>
          </a:prstGeom>
        </p:spPr>
      </p:pic>
      <p:sp>
        <p:nvSpPr>
          <p:cNvPr id="1937" name="テキスト ボックス 55"/>
          <p:cNvSpPr txBox="1"/>
          <p:nvPr/>
        </p:nvSpPr>
        <p:spPr>
          <a:xfrm>
            <a:off x="2804698" y="5702336"/>
            <a:ext cx="5979578" cy="809585"/>
          </a:xfrm>
          <a:prstGeom prst="rect">
            <a:avLst/>
          </a:prstGeom>
        </p:spPr>
        <p:txBody>
          <a:bodyPr wrap="square">
            <a:spAutoFit/>
          </a:bodyPr>
          <a:lstStyle/>
          <a:p>
            <a:pPr>
              <a:lnSpc>
                <a:spcPts val="1400"/>
              </a:lnSpc>
              <a:spcBef>
                <a:spcPct val="0"/>
              </a:spcBef>
            </a:pPr>
            <a:r>
              <a:rPr kumimoji="1" lang="ja-JP" altLang="en-US" sz="1100" dirty="0">
                <a:latin typeface="ＭＳ Ｐ明朝" panose="02020600040205080304" pitchFamily="18" charset="-128"/>
                <a:ea typeface="ＭＳ Ｐ明朝" panose="02020600040205080304" pitchFamily="18" charset="-128"/>
              </a:rPr>
              <a:t>　男性の精子は、思春期になると精巣の中で作られるようになります。</a:t>
            </a:r>
            <a:endParaRPr sz="1100"/>
          </a:p>
          <a:p>
            <a:pPr>
              <a:lnSpc>
                <a:spcPts val="1400"/>
              </a:lnSpc>
              <a:spcBef>
                <a:spcPct val="0"/>
              </a:spcBef>
            </a:pPr>
            <a:r>
              <a:rPr kumimoji="1" lang="ja-JP" altLang="en-US" sz="1100" dirty="0">
                <a:latin typeface="ＭＳ Ｐ明朝" panose="02020600040205080304" pitchFamily="18" charset="-128"/>
                <a:ea typeface="ＭＳ Ｐ明朝" panose="02020600040205080304" pitchFamily="18" charset="-128"/>
              </a:rPr>
              <a:t>精巣では、毎日休みなく新しい精子を作り続けます。しかし、男性も</a:t>
            </a:r>
            <a:r>
              <a:rPr kumimoji="1" lang="ja-JP" altLang="en-US" sz="1100" dirty="0">
                <a:latin typeface="ＭＳ Ｐ明朝" panose="02020600040205080304" pitchFamily="18" charset="-128"/>
                <a:ea typeface="ＭＳ Ｐ明朝" panose="02020600040205080304" pitchFamily="18" charset="-128"/>
              </a:rPr>
              <a:t>、</a:t>
            </a:r>
            <a:r>
              <a:rPr kumimoji="1" lang="ja-JP" altLang="en-US" sz="1100" dirty="0">
                <a:solidFill>
                  <a:schemeClr val="tx1"/>
                </a:solidFill>
                <a:latin typeface="ＭＳ Ｐ明朝" panose="02020600040205080304" pitchFamily="18" charset="-128"/>
                <a:ea typeface="ＭＳ Ｐ明朝" panose="02020600040205080304" pitchFamily="18" charset="-128"/>
              </a:rPr>
              <a:t>35歳頃から精子の受精能力が低下し、</a:t>
            </a:r>
            <a:r>
              <a:rPr kumimoji="1" lang="en-US" altLang="ja-JP" sz="1100" dirty="0">
                <a:latin typeface="ＭＳ Ｐ明朝" panose="02020600040205080304" pitchFamily="18" charset="-128"/>
                <a:ea typeface="ＭＳ Ｐ明朝" panose="02020600040205080304" pitchFamily="18" charset="-128"/>
              </a:rPr>
              <a:t>40</a:t>
            </a:r>
            <a:r>
              <a:rPr kumimoji="1" lang="ja-JP" altLang="en-US" sz="1100" dirty="0">
                <a:latin typeface="ＭＳ Ｐ明朝" panose="02020600040205080304" pitchFamily="18" charset="-128"/>
                <a:ea typeface="ＭＳ Ｐ明朝" panose="02020600040205080304" pitchFamily="18" charset="-128"/>
              </a:rPr>
              <a:t>歳の頃には精子の運動率や質の低下が認められるようになり、</a:t>
            </a:r>
            <a:r>
              <a:rPr kumimoji="1" lang="en-US" altLang="ja-JP" sz="1100" dirty="0">
                <a:latin typeface="ＭＳ Ｐ明朝" panose="02020600040205080304" pitchFamily="18" charset="-128"/>
                <a:ea typeface="ＭＳ Ｐ明朝" panose="02020600040205080304" pitchFamily="18" charset="-128"/>
              </a:rPr>
              <a:t>50</a:t>
            </a:r>
            <a:r>
              <a:rPr kumimoji="1" lang="ja-JP" altLang="en-US" sz="1100" dirty="0">
                <a:latin typeface="ＭＳ Ｐ明朝" panose="02020600040205080304" pitchFamily="18" charset="-128"/>
                <a:ea typeface="ＭＳ Ｐ明朝" panose="02020600040205080304" pitchFamily="18" charset="-128"/>
              </a:rPr>
              <a:t>歳を過</a:t>
            </a:r>
            <a:r>
              <a:rPr kumimoji="1" lang="ja-JP" altLang="en-US" sz="1100" dirty="0">
                <a:latin typeface="ＭＳ Ｐ明朝" panose="02020600040205080304" pitchFamily="18" charset="-128"/>
                <a:ea typeface="ＭＳ Ｐ明朝" panose="02020600040205080304" pitchFamily="18" charset="-128"/>
              </a:rPr>
              <a:t>ぎると遺伝子に異常が起こりやすくなるということがわかってきました。</a:t>
            </a:r>
            <a:endParaRPr sz="1100"/>
          </a:p>
        </p:txBody>
      </p:sp>
      <p:sp>
        <p:nvSpPr>
          <p:cNvPr id="1938" name="テキスト ボックス 56"/>
          <p:cNvSpPr txBox="1"/>
          <p:nvPr/>
        </p:nvSpPr>
        <p:spPr>
          <a:xfrm>
            <a:off x="2527937" y="5383184"/>
            <a:ext cx="343172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「精子の</a:t>
            </a: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質の低下</a:t>
            </a: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grpSp>
        <p:nvGrpSpPr>
          <p:cNvPr id="1939" name="グループ化 10"/>
          <p:cNvGrpSpPr/>
          <p:nvPr/>
        </p:nvGrpSpPr>
        <p:grpSpPr>
          <a:xfrm>
            <a:off x="1188924" y="4407506"/>
            <a:ext cx="947463" cy="240235"/>
            <a:chOff x="957907" y="6687728"/>
            <a:chExt cx="655936" cy="347005"/>
          </a:xfrm>
        </p:grpSpPr>
        <p:sp>
          <p:nvSpPr>
            <p:cNvPr id="1940" name="正方形/長方形 5"/>
            <p:cNvSpPr/>
            <p:nvPr/>
          </p:nvSpPr>
          <p:spPr>
            <a:xfrm>
              <a:off x="1073944" y="6687728"/>
              <a:ext cx="423862" cy="313458"/>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0"/>
                </a:spcBef>
              </a:pPr>
              <a:endParaRPr kumimoji="1" lang="ja-JP" altLang="en-US" sz="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1" name="タイトル 1"/>
            <p:cNvSpPr txBox="1"/>
            <p:nvPr/>
          </p:nvSpPr>
          <p:spPr>
            <a:xfrm>
              <a:off x="957907" y="6702599"/>
              <a:ext cx="655936" cy="33213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胎児期</a:t>
              </a:r>
              <a:endParaRPr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grpSp>
      <p:sp>
        <p:nvSpPr>
          <p:cNvPr id="1942" name="正方形/長方形 12"/>
          <p:cNvSpPr/>
          <p:nvPr/>
        </p:nvSpPr>
        <p:spPr>
          <a:xfrm>
            <a:off x="2527342" y="4413755"/>
            <a:ext cx="612245" cy="23398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0"/>
              </a:spcBef>
            </a:pPr>
            <a:endParaRPr kumimoji="1" lang="ja-JP" altLang="en-US" sz="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3" name="タイトル 1"/>
          <p:cNvSpPr txBox="1"/>
          <p:nvPr/>
        </p:nvSpPr>
        <p:spPr>
          <a:xfrm>
            <a:off x="2359733" y="4420624"/>
            <a:ext cx="947463"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出生時</a:t>
            </a:r>
            <a:endParaRPr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4" name="正方形/長方形 16"/>
          <p:cNvSpPr/>
          <p:nvPr/>
        </p:nvSpPr>
        <p:spPr>
          <a:xfrm>
            <a:off x="3715682" y="4420624"/>
            <a:ext cx="911704" cy="24457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0"/>
              </a:spcBef>
            </a:pPr>
            <a:endParaRPr kumimoji="1" lang="ja-JP" altLang="en-US" sz="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5" name="タイトル 1"/>
          <p:cNvSpPr txBox="1"/>
          <p:nvPr/>
        </p:nvSpPr>
        <p:spPr>
          <a:xfrm>
            <a:off x="3536359" y="4430991"/>
            <a:ext cx="1270351"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思春期の頃</a:t>
            </a:r>
            <a:endParaRPr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6" name="正方形/長方形 20"/>
          <p:cNvSpPr/>
          <p:nvPr/>
        </p:nvSpPr>
        <p:spPr>
          <a:xfrm>
            <a:off x="6519919" y="4420624"/>
            <a:ext cx="612245" cy="23398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0"/>
              </a:spcBef>
            </a:pPr>
            <a:endParaRPr kumimoji="1" lang="ja-JP" altLang="en-US" sz="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7" name="タイトル 1"/>
          <p:cNvSpPr txBox="1"/>
          <p:nvPr/>
        </p:nvSpPr>
        <p:spPr>
          <a:xfrm>
            <a:off x="6352791" y="4441329"/>
            <a:ext cx="947463"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４０歳頃</a:t>
            </a:r>
            <a:endPar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8" name="正方形/長方形 23"/>
          <p:cNvSpPr/>
          <p:nvPr/>
        </p:nvSpPr>
        <p:spPr>
          <a:xfrm>
            <a:off x="8102127" y="4435637"/>
            <a:ext cx="612245" cy="235631"/>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0"/>
              </a:spcBef>
            </a:pPr>
            <a:endParaRPr kumimoji="1" lang="ja-JP" altLang="en-US" sz="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49" name="タイトル 1"/>
          <p:cNvSpPr txBox="1"/>
          <p:nvPr/>
        </p:nvSpPr>
        <p:spPr>
          <a:xfrm>
            <a:off x="7916644" y="4417802"/>
            <a:ext cx="947463"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５０歳頃</a:t>
            </a:r>
            <a:endPar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50" name="テキスト ボックス 882"/>
          <p:cNvSpPr txBox="1"/>
          <p:nvPr/>
        </p:nvSpPr>
        <p:spPr>
          <a:xfrm>
            <a:off x="1198941" y="1198035"/>
            <a:ext cx="7367384" cy="866458"/>
          </a:xfrm>
          <a:prstGeom prst="rect">
            <a:avLst/>
          </a:prstGeom>
        </p:spPr>
        <p:txBody>
          <a:bodyPr wrap="square" tIns="0">
            <a:spAutoFit/>
          </a:bodyPr>
          <a:lstStyle/>
          <a:p>
            <a:pPr>
              <a:lnSpc>
                <a:spcPts val="1600"/>
              </a:lnSpc>
              <a:spcBef>
                <a:spcPct val="0"/>
              </a:spcBef>
            </a:pPr>
            <a:r>
              <a:rPr kumimoji="1" lang="ja-JP" altLang="en-US" sz="1000" dirty="0">
                <a:latin typeface="ＭＳ Ｐ明朝" panose="02020600040205080304" pitchFamily="18" charset="-128"/>
                <a:ea typeface="ＭＳ Ｐ明朝" panose="02020600040205080304" pitchFamily="18" charset="-128"/>
              </a:rPr>
              <a:t>　</a:t>
            </a:r>
            <a:r>
              <a:rPr kumimoji="1" lang="ja-JP" altLang="en-US" sz="1000" spc="60" dirty="0">
                <a:latin typeface="ＭＳ Ｐ明朝" panose="02020600040205080304" pitchFamily="18" charset="-128"/>
                <a:ea typeface="ＭＳ Ｐ明朝" panose="02020600040205080304" pitchFamily="18" charset="-128"/>
              </a:rPr>
              <a:t>将来、あなたが大切なパートナーとめぐり会ったとして、結婚をする・しない、こどもを持</a:t>
            </a:r>
            <a:r>
              <a:rPr kumimoji="1" lang="ja-JP" altLang="en-US" sz="1000" spc="30" dirty="0">
                <a:latin typeface="ＭＳ Ｐ明朝" panose="02020600040205080304" pitchFamily="18" charset="-128"/>
                <a:ea typeface="ＭＳ Ｐ明朝" panose="02020600040205080304" pitchFamily="18" charset="-128"/>
              </a:rPr>
              <a:t>つ・持たない、それは皆さんの考えで自由に選択することができます。皆さんが、い</a:t>
            </a:r>
            <a:r>
              <a:rPr kumimoji="1" lang="ja-JP" altLang="en-US" sz="1000" dirty="0">
                <a:latin typeface="ＭＳ Ｐ明朝" panose="02020600040205080304" pitchFamily="18" charset="-128"/>
                <a:ea typeface="ＭＳ Ｐ明朝" panose="02020600040205080304" pitchFamily="18" charset="-128"/>
              </a:rPr>
              <a:t>つかお母さんやお父さんになりたいと考えているのなら、</a:t>
            </a:r>
            <a:r>
              <a:rPr kumimoji="1" lang="ja-JP" altLang="en-US" sz="1000" b="1" dirty="0">
                <a:solidFill>
                  <a:srgbClr val="FF0000"/>
                </a:solidFill>
                <a:latin typeface="ＭＳ Ｐ明朝" panose="02020600040205080304" pitchFamily="18" charset="-128"/>
                <a:ea typeface="ＭＳ Ｐ明朝" panose="02020600040205080304" pitchFamily="18" charset="-128"/>
              </a:rPr>
              <a:t>女性の妊娠や出産には、</a:t>
            </a:r>
            <a:r>
              <a:rPr kumimoji="1" lang="ja-JP" altLang="en-US" sz="1000" b="1" u="sng" dirty="0">
                <a:solidFill>
                  <a:srgbClr val="FF0000"/>
                </a:solidFill>
                <a:latin typeface="ＭＳ Ｐ明朝" panose="02020600040205080304" pitchFamily="18" charset="-128"/>
                <a:ea typeface="ＭＳ Ｐ明朝" panose="02020600040205080304" pitchFamily="18" charset="-128"/>
              </a:rPr>
              <a:t>医学的に望ましい時期</a:t>
            </a:r>
            <a:r>
              <a:rPr kumimoji="1" lang="ja-JP" altLang="en-US" sz="1000" b="1" spc="50" dirty="0">
                <a:solidFill>
                  <a:srgbClr val="FF0000"/>
                </a:solidFill>
                <a:latin typeface="ＭＳ Ｐ明朝" panose="02020600040205080304" pitchFamily="18" charset="-128"/>
                <a:ea typeface="ＭＳ Ｐ明朝" panose="02020600040205080304" pitchFamily="18" charset="-128"/>
              </a:rPr>
              <a:t>がある</a:t>
            </a:r>
            <a:r>
              <a:rPr kumimoji="1" lang="ja-JP" altLang="en-US" sz="1000" spc="50" dirty="0">
                <a:latin typeface="ＭＳ Ｐ明朝" panose="02020600040205080304" pitchFamily="18" charset="-128"/>
                <a:ea typeface="ＭＳ Ｐ明朝" panose="02020600040205080304" pitchFamily="18" charset="-128"/>
              </a:rPr>
              <a:t>ことを覚えていてほしいのです。</a:t>
            </a:r>
            <a:r>
              <a:rPr kumimoji="1" lang="ja-JP" altLang="en-US" sz="1000" u="none" spc="50" dirty="0">
                <a:solidFill>
                  <a:schemeClr val="tx1"/>
                </a:solidFill>
                <a:latin typeface="ＭＳ Ｐ明朝" panose="02020600040205080304" pitchFamily="18" charset="-128"/>
                <a:ea typeface="ＭＳ Ｐ明朝" panose="02020600040205080304" pitchFamily="18" charset="-128"/>
              </a:rPr>
              <a:t>正しい知識を持って、</a:t>
            </a:r>
            <a:r>
              <a:rPr kumimoji="1" lang="ja-JP" altLang="en-US" sz="1000" spc="50" dirty="0">
                <a:latin typeface="ＭＳ Ｐ明朝" panose="02020600040205080304" pitchFamily="18" charset="-128"/>
                <a:ea typeface="ＭＳ Ｐ明朝" panose="02020600040205080304" pitchFamily="18" charset="-128"/>
              </a:rPr>
              <a:t>将来の進学・仕事・結婚</a:t>
            </a:r>
            <a:r>
              <a:rPr kumimoji="1" lang="ja-JP" altLang="en-US" sz="1000" u="none" spc="50" dirty="0">
                <a:solidFill>
                  <a:schemeClr val="tx1"/>
                </a:solidFill>
                <a:latin typeface="ＭＳ Ｐ明朝" panose="02020600040205080304" pitchFamily="18" charset="-128"/>
                <a:ea typeface="ＭＳ Ｐ明朝" panose="02020600040205080304" pitchFamily="18" charset="-128"/>
              </a:rPr>
              <a:t>・妊娠・出産</a:t>
            </a:r>
            <a:r>
              <a:rPr kumimoji="1" lang="ja-JP" altLang="en-US" sz="1000" spc="50" dirty="0">
                <a:solidFill>
                  <a:schemeClr val="tx1"/>
                </a:solidFill>
                <a:latin typeface="ＭＳ Ｐ明朝" panose="02020600040205080304" pitchFamily="18" charset="-128"/>
                <a:ea typeface="ＭＳ Ｐ明朝" panose="02020600040205080304" pitchFamily="18" charset="-128"/>
              </a:rPr>
              <a:t>・</a:t>
            </a:r>
            <a:r>
              <a:rPr kumimoji="1" lang="ja-JP" altLang="en-US" sz="1000" spc="50" dirty="0">
                <a:latin typeface="ＭＳ Ｐ明朝" panose="02020600040205080304" pitchFamily="18" charset="-128"/>
                <a:ea typeface="ＭＳ Ｐ明朝" panose="02020600040205080304" pitchFamily="18" charset="-128"/>
              </a:rPr>
              <a:t>子育てな</a:t>
            </a:r>
            <a:r>
              <a:rPr kumimoji="1" lang="ja-JP" altLang="en-US" sz="1000" dirty="0">
                <a:latin typeface="ＭＳ Ｐ明朝" panose="02020600040205080304" pitchFamily="18" charset="-128"/>
                <a:ea typeface="ＭＳ Ｐ明朝" panose="02020600040205080304" pitchFamily="18" charset="-128"/>
              </a:rPr>
              <a:t>ど、自分のライフプランを考える際の参考にしてください。</a:t>
            </a:r>
            <a:endParaRPr kumimoji="1" lang="en-US" altLang="ja-JP" sz="1000" dirty="0">
              <a:latin typeface="ＭＳ Ｐ明朝" panose="02020600040205080304" pitchFamily="18" charset="-128"/>
              <a:ea typeface="ＭＳ Ｐ明朝" panose="02020600040205080304" pitchFamily="18" charset="-128"/>
            </a:endParaRPr>
          </a:p>
        </p:txBody>
      </p:sp>
      <p:sp>
        <p:nvSpPr>
          <p:cNvPr id="1951" name="テキスト ボックス 883"/>
          <p:cNvSpPr txBox="1"/>
          <p:nvPr/>
        </p:nvSpPr>
        <p:spPr>
          <a:xfrm>
            <a:off x="1198941" y="2503104"/>
            <a:ext cx="6970145" cy="1117362"/>
          </a:xfrm>
          <a:prstGeom prst="rect">
            <a:avLst/>
          </a:prstGeom>
        </p:spPr>
        <p:txBody>
          <a:bodyPr wrap="square">
            <a:spAutoFit/>
          </a:bodyPr>
          <a:lstStyle/>
          <a:p>
            <a:pPr>
              <a:lnSpc>
                <a:spcPts val="1600"/>
              </a:lnSpc>
              <a:spcBef>
                <a:spcPct val="0"/>
              </a:spcBef>
            </a:pPr>
            <a:r>
              <a:rPr kumimoji="1" lang="ja-JP" altLang="en-US" sz="1000" dirty="0">
                <a:latin typeface="ＭＳ Ｐ明朝" panose="02020600040205080304" pitchFamily="18" charset="-128"/>
                <a:ea typeface="ＭＳ Ｐ明朝" panose="02020600040205080304" pitchFamily="18" charset="-128"/>
              </a:rPr>
              <a:t>　</a:t>
            </a:r>
            <a:r>
              <a:rPr kumimoji="1" lang="ja-JP" altLang="en-US" sz="1000" dirty="0">
                <a:solidFill>
                  <a:schemeClr val="tx1"/>
                </a:solidFill>
                <a:latin typeface="ＭＳ Ｐ明朝" panose="02020600040205080304" pitchFamily="18" charset="-128"/>
                <a:ea typeface="ＭＳ Ｐ明朝" panose="02020600040205080304" pitchFamily="18" charset="-128"/>
              </a:rPr>
              <a:t>卵子の元は、生まれる前に一生分が作られ、その後は作られること</a:t>
            </a:r>
            <a:r>
              <a:rPr kumimoji="1" lang="ja-JP" altLang="en-US" sz="1000" spc="10" dirty="0">
                <a:solidFill>
                  <a:schemeClr val="tx1"/>
                </a:solidFill>
                <a:latin typeface="ＭＳ Ｐ明朝" panose="02020600040205080304" pitchFamily="18" charset="-128"/>
                <a:ea typeface="ＭＳ Ｐ明朝" panose="02020600040205080304" pitchFamily="18" charset="-128"/>
              </a:rPr>
              <a:t>が</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ありません。</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その後、</a:t>
            </a:r>
            <a:r>
              <a:rPr kumimoji="1" lang="ja-JP" altLang="en-US" sz="1000" spc="10" dirty="0">
                <a:solidFill>
                  <a:schemeClr val="tx1"/>
                </a:solidFill>
                <a:latin typeface="ＭＳ Ｐ明朝" panose="02020600040205080304" pitchFamily="18" charset="-128"/>
                <a:ea typeface="ＭＳ Ｐ明朝" panose="02020600040205080304" pitchFamily="18" charset="-128"/>
              </a:rPr>
              <a:t>年齢とともに減っていきます</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（下の図）</a:t>
            </a:r>
            <a:r>
              <a:rPr kumimoji="1" lang="ja-JP" altLang="en-US" sz="1000" spc="10" dirty="0">
                <a:solidFill>
                  <a:schemeClr val="tx1"/>
                </a:solidFill>
                <a:latin typeface="ＭＳ Ｐ明朝" panose="02020600040205080304" pitchFamily="18" charset="-128"/>
                <a:ea typeface="ＭＳ Ｐ明朝" panose="02020600040205080304" pitchFamily="18" charset="-128"/>
              </a:rPr>
              <a:t>。思春期になると、卵巣で貯えられてい</a:t>
            </a:r>
            <a:r>
              <a:rPr kumimoji="1" lang="ja-JP" altLang="en-US" sz="1000" dirty="0">
                <a:solidFill>
                  <a:schemeClr val="tx1"/>
                </a:solidFill>
                <a:latin typeface="ＭＳ Ｐ明朝" panose="02020600040205080304" pitchFamily="18" charset="-128"/>
                <a:ea typeface="ＭＳ Ｐ明朝" panose="02020600040205080304" pitchFamily="18" charset="-128"/>
              </a:rPr>
              <a:t>る卵子の元が毎月</a:t>
            </a:r>
            <a:r>
              <a:rPr kumimoji="1" lang="en-US" altLang="ja-JP" sz="1000" dirty="0">
                <a:solidFill>
                  <a:schemeClr val="tx1"/>
                </a:solidFill>
                <a:latin typeface="ＭＳ Ｐ明朝" panose="02020600040205080304" pitchFamily="18" charset="-128"/>
                <a:ea typeface="ＭＳ Ｐ明朝" panose="02020600040205080304" pitchFamily="18" charset="-128"/>
              </a:rPr>
              <a:t>1</a:t>
            </a:r>
            <a:r>
              <a:rPr kumimoji="1" lang="ja-JP" altLang="en-US" sz="1000" dirty="0">
                <a:solidFill>
                  <a:schemeClr val="tx1"/>
                </a:solidFill>
                <a:latin typeface="ＭＳ Ｐ明朝" panose="02020600040205080304" pitchFamily="18" charset="-128"/>
                <a:ea typeface="ＭＳ Ｐ明朝" panose="02020600040205080304" pitchFamily="18" charset="-128"/>
              </a:rPr>
              <a:t>個ずつ成熟した卵子となって排卵</a:t>
            </a:r>
            <a:r>
              <a:rPr kumimoji="1" lang="ja-JP" altLang="en-US" sz="1000" u="none" dirty="0">
                <a:solidFill>
                  <a:schemeClr val="tx1"/>
                </a:solidFill>
                <a:latin typeface="ＭＳ Ｐ明朝" panose="02020600040205080304" pitchFamily="18" charset="-128"/>
                <a:ea typeface="ＭＳ Ｐ明朝" panose="02020600040205080304" pitchFamily="18" charset="-128"/>
              </a:rPr>
              <a:t>されますが、</a:t>
            </a:r>
            <a:r>
              <a:rPr kumimoji="1" lang="ja-JP" altLang="en-US" sz="1000" u="none" dirty="0">
                <a:solidFill>
                  <a:schemeClr val="tx1"/>
                </a:solidFill>
                <a:latin typeface="ＭＳ Ｐ明朝" panose="02020600040205080304" pitchFamily="18" charset="-128"/>
                <a:ea typeface="ＭＳ Ｐ明朝" panose="02020600040205080304" pitchFamily="18" charset="-128"/>
              </a:rPr>
              <a:t>年齢とともに身体の機能が低下するように、卵子自体も質が低下します。質が低下すると、妊娠が難しくなります。</a:t>
            </a:r>
            <a:endParaRPr u="none">
              <a:solidFill>
                <a:schemeClr val="tx1"/>
              </a:solidFill>
            </a:endParaRPr>
          </a:p>
          <a:p>
            <a:pPr>
              <a:lnSpc>
                <a:spcPts val="1600"/>
              </a:lnSpc>
              <a:spcBef>
                <a:spcPct val="0"/>
              </a:spcBef>
            </a:pPr>
            <a:r>
              <a:rPr kumimoji="1" lang="ja-JP" altLang="en-US" sz="1000" dirty="0">
                <a:solidFill>
                  <a:schemeClr val="tx1"/>
                </a:solidFill>
                <a:latin typeface="ＭＳ Ｐ明朝" panose="02020600040205080304" pitchFamily="18" charset="-128"/>
                <a:ea typeface="ＭＳ Ｐ明朝" panose="02020600040205080304" pitchFamily="18" charset="-128"/>
              </a:rPr>
              <a:t>　女性にとって妊娠に適した時期は２０代であり、３０代から徐々に卵子</a:t>
            </a:r>
            <a:r>
              <a:rPr kumimoji="1" lang="ja-JP" altLang="en-US" sz="1000" spc="30" dirty="0">
                <a:solidFill>
                  <a:schemeClr val="tx1"/>
                </a:solidFill>
                <a:latin typeface="ＭＳ Ｐ明朝" panose="02020600040205080304" pitchFamily="18" charset="-128"/>
                <a:ea typeface="ＭＳ Ｐ明朝" panose="02020600040205080304" pitchFamily="18" charset="-128"/>
              </a:rPr>
              <a:t>の妊娠する力が下がり始めます。一般に、４０歳を過ぎると</a:t>
            </a:r>
            <a:r>
              <a:rPr kumimoji="1" lang="ja-JP" altLang="en-US" sz="1000" dirty="0">
                <a:solidFill>
                  <a:schemeClr val="tx1"/>
                </a:solidFill>
                <a:latin typeface="ＭＳ Ｐ明朝" panose="02020600040205080304" pitchFamily="18" charset="-128"/>
                <a:ea typeface="ＭＳ Ｐ明朝" panose="02020600040205080304" pitchFamily="18" charset="-128"/>
              </a:rPr>
              <a:t>妊娠は難しくなります。</a:t>
            </a:r>
            <a:endParaRPr>
              <a:solidFill>
                <a:schemeClr val="tx1"/>
              </a:solidFill>
            </a:endParaRPr>
          </a:p>
        </p:txBody>
      </p:sp>
      <p:sp>
        <p:nvSpPr>
          <p:cNvPr id="1952" name="タイトル 884"/>
          <p:cNvSpPr txBox="1"/>
          <p:nvPr/>
        </p:nvSpPr>
        <p:spPr>
          <a:xfrm>
            <a:off x="6052361" y="3577502"/>
            <a:ext cx="3053753" cy="21455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800" b="0" u="none"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※適齢期とは、医学的に妊娠に適した時期のこと</a:t>
            </a:r>
            <a:endParaRPr lang="en-US" altLang="ja-JP" sz="500" b="0" u="none"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953" name="図形 895"/>
          <p:cNvSpPr/>
          <p:nvPr/>
        </p:nvSpPr>
        <p:spPr>
          <a:xfrm>
            <a:off x="4229628" y="5184685"/>
            <a:ext cx="1619885" cy="193927"/>
          </a:xfrm>
          <a:prstGeom prst="homePlate">
            <a:avLst/>
          </a:prstGeom>
          <a:solidFill>
            <a:schemeClr val="tx2">
              <a:lumMod val="25000"/>
              <a:lumOff val="75000"/>
            </a:schemeClr>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54" name="図形 896"/>
          <p:cNvSpPr/>
          <p:nvPr/>
        </p:nvSpPr>
        <p:spPr>
          <a:xfrm>
            <a:off x="6356280" y="5189882"/>
            <a:ext cx="1151890" cy="193927"/>
          </a:xfrm>
          <a:prstGeom prst="homePlate">
            <a:avLst/>
          </a:prstGeom>
          <a:solidFill>
            <a:schemeClr val="tx2">
              <a:lumMod val="25000"/>
              <a:lumOff val="75000"/>
            </a:schemeClr>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55" name="四角形 897"/>
          <p:cNvSpPr/>
          <p:nvPr/>
        </p:nvSpPr>
        <p:spPr>
          <a:xfrm>
            <a:off x="4244621" y="5202946"/>
            <a:ext cx="1548130" cy="15527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lumMod val="95000"/>
                    <a:lumOff val="5000"/>
                  </a:schemeClr>
                </a:solidFill>
              </a:rPr>
              <a:t>卵子の質が低下していきます</a:t>
            </a:r>
            <a:endParaRPr lang="ja-JP" altLang="en-US" b="1">
              <a:solidFill>
                <a:schemeClr val="tx1">
                  <a:lumMod val="95000"/>
                  <a:lumOff val="5000"/>
                </a:schemeClr>
              </a:solidFill>
            </a:endParaRPr>
          </a:p>
        </p:txBody>
      </p:sp>
      <p:sp>
        <p:nvSpPr>
          <p:cNvPr id="1956" name="四角形 898"/>
          <p:cNvSpPr/>
          <p:nvPr/>
        </p:nvSpPr>
        <p:spPr>
          <a:xfrm>
            <a:off x="6267365" y="5208143"/>
            <a:ext cx="1259840" cy="15527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lumMod val="95000"/>
                    <a:lumOff val="5000"/>
                  </a:schemeClr>
                </a:solidFill>
              </a:rPr>
              <a:t>精子も質が低下します</a:t>
            </a:r>
            <a:endParaRPr lang="ja-JP" altLang="en-US" b="1">
              <a:solidFill>
                <a:schemeClr val="tx1">
                  <a:lumMod val="95000"/>
                  <a:lumOff val="5000"/>
                </a:schemeClr>
              </a:solidFill>
            </a:endParaRPr>
          </a:p>
        </p:txBody>
      </p:sp>
      <p:sp>
        <p:nvSpPr>
          <p:cNvPr id="1957" name="図形 1045"/>
          <p:cNvSpPr/>
          <p:nvPr/>
        </p:nvSpPr>
        <p:spPr>
          <a:xfrm>
            <a:off x="4879599" y="4249144"/>
            <a:ext cx="1245651" cy="467995"/>
          </a:xfrm>
          <a:prstGeom prst="leftRightArrow">
            <a:avLst>
              <a:gd name="adj1" fmla="val 60920"/>
              <a:gd name="adj2" fmla="val 50000"/>
            </a:avLst>
          </a:prstGeom>
        </p:spPr>
        <p:style>
          <a:lnRef idx="1">
            <a:schemeClr val="accent4"/>
          </a:lnRef>
          <a:fillRef idx="3">
            <a:schemeClr val="accent4"/>
          </a:fillRef>
          <a:effectRef idx="2">
            <a:schemeClr val="accent4"/>
          </a:effectRef>
          <a:fontRef idx="minor">
            <a:schemeClr val="lt1"/>
          </a:fontRef>
        </p:style>
        <p:txBody>
          <a:bodyPr anchor="ctr"/>
          <a:p>
            <a:pPr algn="ctr">
              <a:defRPr lang="ja-JP" altLang="en-US"/>
            </a:pPr>
            <a:endParaRPr lang="ja-JP" altLang="en-US"/>
          </a:p>
        </p:txBody>
      </p:sp>
      <p:sp>
        <p:nvSpPr>
          <p:cNvPr id="1958" name="タイトル 1"/>
          <p:cNvSpPr txBox="1"/>
          <p:nvPr/>
        </p:nvSpPr>
        <p:spPr>
          <a:xfrm>
            <a:off x="5002287" y="4344103"/>
            <a:ext cx="1580929"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妊娠の適齢期</a:t>
            </a:r>
            <a:endParaRPr lang="en-US" altLang="ja-JP" sz="11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Tree>
    <p:extLst>
      <p:ext uri="{BB962C8B-B14F-4D97-AF65-F5344CB8AC3E}">
        <p14:creationId xmlns:p14="http://schemas.microsoft.com/office/powerpoint/2010/main" val="862786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960" name="図形 889"/>
          <p:cNvSpPr/>
          <p:nvPr/>
        </p:nvSpPr>
        <p:spPr>
          <a:xfrm>
            <a:off x="450273" y="2626591"/>
            <a:ext cx="9163154" cy="3993552"/>
          </a:xfrm>
          <a:prstGeom prst="roundRect">
            <a:avLst>
              <a:gd name="adj" fmla="val 4070"/>
            </a:avLst>
          </a:prstGeom>
          <a:ln w="6350" cap="flat" cmpd="sng" algn="ctr">
            <a:solidFill>
              <a:schemeClr val="accent6"/>
            </a:solidFill>
            <a:prstDash val="dash"/>
            <a:miter lim="800000"/>
          </a:ln>
        </p:spPr>
        <p:style>
          <a:lnRef idx="2">
            <a:schemeClr val="accent6"/>
          </a:lnRef>
          <a:fillRef idx="1">
            <a:schemeClr val="lt1"/>
          </a:fillRef>
          <a:effectRef idx="0">
            <a:schemeClr val="accent6"/>
          </a:effectRef>
          <a:fontRef idx="minor">
            <a:schemeClr val="dk1"/>
          </a:fontRef>
        </p:style>
        <p:txBody>
          <a:bodyPr anchor="ctr"/>
          <a:p>
            <a:pPr algn="ctr">
              <a:defRPr lang="ja-JP" altLang="en-US"/>
            </a:pPr>
            <a:endParaRPr lang="ja-JP" altLang="en-US"/>
          </a:p>
        </p:txBody>
      </p:sp>
      <p:pic>
        <p:nvPicPr>
          <p:cNvPr id="1961" name="図 12"/>
          <p:cNvPicPr>
            <a:picLocks noChangeAspect="1"/>
          </p:cNvPicPr>
          <p:nvPr/>
        </p:nvPicPr>
        <p:blipFill>
          <a:blip r:embed="rId1"/>
          <a:stretch>
            <a:fillRect/>
          </a:stretch>
        </p:blipFill>
        <p:spPr>
          <a:xfrm>
            <a:off x="7801766" y="1399960"/>
            <a:ext cx="1066212" cy="1132164"/>
          </a:xfrm>
          <a:prstGeom prst="rect">
            <a:avLst/>
          </a:prstGeom>
        </p:spPr>
      </p:pic>
      <p:pic>
        <p:nvPicPr>
          <p:cNvPr id="1962" name="グラフィックス 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16" y="376195"/>
            <a:ext cx="1213333" cy="201802"/>
          </a:xfrm>
          <a:prstGeom prst="rect">
            <a:avLst/>
          </a:prstGeom>
        </p:spPr>
      </p:pic>
      <p:sp>
        <p:nvSpPr>
          <p:cNvPr id="1963" name="タイトル 1"/>
          <p:cNvSpPr txBox="1"/>
          <p:nvPr/>
        </p:nvSpPr>
        <p:spPr>
          <a:xfrm>
            <a:off x="2001849" y="339043"/>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気をつけなければいけないことはあるの？</a:t>
            </a:r>
          </a:p>
        </p:txBody>
      </p:sp>
      <p:pic>
        <p:nvPicPr>
          <p:cNvPr id="1964" name="グラフィックス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7398" y="1678090"/>
            <a:ext cx="3692000" cy="650202"/>
          </a:xfrm>
          <a:prstGeom prst="rect">
            <a:avLst/>
          </a:prstGeom>
        </p:spPr>
      </p:pic>
      <p:sp>
        <p:nvSpPr>
          <p:cNvPr id="1965" name="テキスト ボックス 10"/>
          <p:cNvSpPr txBox="1"/>
          <p:nvPr/>
        </p:nvSpPr>
        <p:spPr>
          <a:xfrm>
            <a:off x="4242485" y="1685247"/>
            <a:ext cx="3414667" cy="630049"/>
          </a:xfrm>
          <a:prstGeom prst="rect">
            <a:avLst/>
          </a:prstGeom>
        </p:spPr>
        <p:txBody>
          <a:bodyPr wrap="square">
            <a:spAutoFit/>
          </a:bodyPr>
          <a:lstStyle/>
          <a:p>
            <a:pPr>
              <a:lnSpc>
                <a:spcPts val="1400"/>
              </a:lnSpc>
              <a:spcBef>
                <a:spcPct val="0"/>
              </a:spcBef>
            </a:pPr>
            <a:r>
              <a:rPr kumimoji="1" lang="ja-JP" altLang="en-US" sz="950" dirty="0">
                <a:latin typeface="ＭＳ Ｐ明朝" panose="02020600040205080304" pitchFamily="18" charset="-128"/>
                <a:ea typeface="ＭＳ Ｐ明朝" panose="02020600040205080304" pitchFamily="18" charset="-128"/>
              </a:rPr>
              <a:t>　思春期の生活習慣や行動は、将来に影響</a:t>
            </a:r>
            <a:r>
              <a:rPr kumimoji="1" lang="ja-JP" altLang="en-US" sz="950" dirty="0">
                <a:latin typeface="ＭＳ Ｐ明朝" panose="02020600040205080304" pitchFamily="18" charset="-128"/>
                <a:ea typeface="ＭＳ Ｐ明朝" panose="02020600040205080304" pitchFamily="18" charset="-128"/>
              </a:rPr>
              <a:t>を及ぼす大切なことなので、県が高校</a:t>
            </a:r>
            <a:r>
              <a:rPr kumimoji="1" lang="en-US" altLang="ja-JP" sz="950" dirty="0">
                <a:latin typeface="ＭＳ Ｐ明朝" panose="02020600040205080304" pitchFamily="18" charset="-128"/>
                <a:ea typeface="ＭＳ Ｐ明朝" panose="02020600040205080304" pitchFamily="18" charset="-128"/>
              </a:rPr>
              <a:t>1</a:t>
            </a:r>
            <a:r>
              <a:rPr kumimoji="1" lang="ja-JP" altLang="en-US" sz="950" dirty="0">
                <a:latin typeface="ＭＳ Ｐ明朝" panose="02020600040205080304" pitchFamily="18" charset="-128"/>
                <a:ea typeface="ＭＳ Ｐ明朝" panose="02020600040205080304" pitchFamily="18" charset="-128"/>
              </a:rPr>
              <a:t>年生</a:t>
            </a:r>
            <a:r>
              <a:rPr kumimoji="1" lang="ja-JP" altLang="en-US" sz="950" dirty="0">
                <a:latin typeface="ＭＳ Ｐ明朝" panose="02020600040205080304" pitchFamily="18" charset="-128"/>
                <a:ea typeface="ＭＳ Ｐ明朝" panose="02020600040205080304" pitchFamily="18" charset="-128"/>
              </a:rPr>
              <a:t>に配布している「思春期ハンドブック」</a:t>
            </a:r>
            <a:r>
              <a:rPr kumimoji="1" lang="ja-JP" altLang="en-US" sz="950" dirty="0">
                <a:latin typeface="ＭＳ Ｐ明朝" panose="02020600040205080304" pitchFamily="18" charset="-128"/>
                <a:ea typeface="ＭＳ Ｐ明朝" panose="02020600040205080304" pitchFamily="18" charset="-128"/>
              </a:rPr>
              <a:t>も</a:t>
            </a:r>
          </a:p>
          <a:p>
            <a:pPr>
              <a:lnSpc>
                <a:spcPts val="1400"/>
              </a:lnSpc>
              <a:spcBef>
                <a:spcPct val="0"/>
              </a:spcBef>
            </a:pPr>
            <a:r>
              <a:rPr kumimoji="1" lang="ja-JP" altLang="en-US" sz="950" dirty="0">
                <a:latin typeface="ＭＳ Ｐ明朝" panose="02020600040205080304" pitchFamily="18" charset="-128"/>
                <a:ea typeface="ＭＳ Ｐ明朝" panose="02020600040205080304" pitchFamily="18" charset="-128"/>
              </a:rPr>
              <a:t>しっかり読んでね。</a:t>
            </a:r>
            <a:endParaRPr kumimoji="1" lang="ja-JP" altLang="en-US" sz="950" dirty="0">
              <a:latin typeface="ＭＳ Ｐ明朝" panose="02020600040205080304" pitchFamily="18" charset="-128"/>
              <a:ea typeface="ＭＳ Ｐ明朝" panose="02020600040205080304" pitchFamily="18" charset="-128"/>
            </a:endParaRPr>
          </a:p>
        </p:txBody>
      </p:sp>
      <p:pic>
        <p:nvPicPr>
          <p:cNvPr id="1966" name="グラフィックス 2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108" y="5382465"/>
            <a:ext cx="7562749" cy="1184363"/>
          </a:xfrm>
          <a:prstGeom prst="rect">
            <a:avLst/>
          </a:prstGeom>
          <a:ln w="3175"/>
          <a:effectLst/>
        </p:spPr>
      </p:pic>
      <p:pic>
        <p:nvPicPr>
          <p:cNvPr id="1967" name="グラフィックス 2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484" y="4184259"/>
            <a:ext cx="8140121" cy="979240"/>
          </a:xfrm>
          <a:prstGeom prst="rect">
            <a:avLst/>
          </a:prstGeom>
        </p:spPr>
      </p:pic>
      <p:pic>
        <p:nvPicPr>
          <p:cNvPr id="1968" name="グラフィックス 2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516" y="2951049"/>
            <a:ext cx="8523265" cy="979405"/>
          </a:xfrm>
          <a:prstGeom prst="rect">
            <a:avLst/>
          </a:prstGeom>
        </p:spPr>
      </p:pic>
      <p:sp>
        <p:nvSpPr>
          <p:cNvPr id="1969" name="テキスト ボックス 26"/>
          <p:cNvSpPr txBox="1"/>
          <p:nvPr/>
        </p:nvSpPr>
        <p:spPr>
          <a:xfrm>
            <a:off x="870793" y="2933993"/>
            <a:ext cx="8327348" cy="989122"/>
          </a:xfrm>
          <a:prstGeom prst="rect">
            <a:avLst/>
          </a:prstGeom>
        </p:spPr>
        <p:txBody>
          <a:bodyPr wrap="square">
            <a:spAutoFit/>
          </a:bodyPr>
          <a:lstStyle/>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 　妊娠したら妊婦健診を受ける必要があります。</a:t>
            </a:r>
            <a:endParaRPr kumimoji="1" lang="en-US" altLang="ja-JP" sz="850">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850" spc="10">
                <a:latin typeface="ＭＳ Ｐ明朝" panose="02020600040205080304" pitchFamily="18" charset="-128"/>
                <a:ea typeface="ＭＳ Ｐ明朝" panose="02020600040205080304" pitchFamily="18" charset="-128"/>
              </a:rPr>
              <a:t> 　</a:t>
            </a:r>
            <a:r>
              <a:rPr kumimoji="1" lang="ja-JP" altLang="en-US" sz="850" spc="10" dirty="0">
                <a:latin typeface="ＭＳ Ｐ明朝" panose="02020600040205080304" pitchFamily="18" charset="-128"/>
                <a:ea typeface="ＭＳ Ｐ明朝" panose="02020600040205080304" pitchFamily="18" charset="-128"/>
              </a:rPr>
              <a:t>妊娠がわかったら、できるだけ早い時期に住んでいる市町村の窓口に妊娠の届けをしましょう。母子健康手帳と</a:t>
            </a:r>
            <a:r>
              <a:rPr kumimoji="1" lang="ja-JP" altLang="en-US" sz="850" spc="30" dirty="0">
                <a:latin typeface="ＭＳ Ｐ明朝" panose="02020600040205080304" pitchFamily="18" charset="-128"/>
                <a:ea typeface="ＭＳ Ｐ明朝" panose="02020600040205080304" pitchFamily="18" charset="-128"/>
              </a:rPr>
              <a:t>公費の補助で受けられる妊婦一般健康診査受診票</a:t>
            </a:r>
            <a:r>
              <a:rPr kumimoji="1" lang="en-US" altLang="ja-JP" sz="850" spc="30" dirty="0">
                <a:latin typeface="ＭＳ Ｐ明朝" panose="02020600040205080304" pitchFamily="18" charset="-128"/>
                <a:ea typeface="ＭＳ Ｐ明朝" panose="02020600040205080304" pitchFamily="18" charset="-128"/>
              </a:rPr>
              <a:t>(14</a:t>
            </a:r>
            <a:r>
              <a:rPr kumimoji="1" lang="ja-JP" altLang="en-US" sz="850" spc="30" dirty="0">
                <a:latin typeface="ＭＳ Ｐ明朝" panose="02020600040205080304" pitchFamily="18" charset="-128"/>
                <a:ea typeface="ＭＳ Ｐ明朝" panose="02020600040205080304" pitchFamily="18" charset="-128"/>
              </a:rPr>
              <a:t>回分）が交付されます。妊婦健診は、妊婦さんやお腹の</a:t>
            </a:r>
            <a:r>
              <a:rPr kumimoji="1" lang="ja-JP" altLang="en-US" sz="850" spc="10" dirty="0">
                <a:latin typeface="ＭＳ Ｐ明朝" panose="02020600040205080304" pitchFamily="18" charset="-128"/>
                <a:ea typeface="ＭＳ Ｐ明朝" panose="02020600040205080304" pitchFamily="18" charset="-128"/>
              </a:rPr>
              <a:t>赤ちゃんの健康状態を妊娠週数に応じてチェックするためのものです。産婦人科のある病院や診療所、助産所で</a:t>
            </a:r>
            <a:r>
              <a:rPr kumimoji="1" lang="ja-JP" altLang="en-US" sz="850" dirty="0">
                <a:latin typeface="ＭＳ Ｐ明朝" panose="02020600040205080304" pitchFamily="18" charset="-128"/>
                <a:ea typeface="ＭＳ Ｐ明朝" panose="02020600040205080304" pitchFamily="18" charset="-128"/>
              </a:rPr>
              <a:t>受けることができます。</a:t>
            </a:r>
            <a:r>
              <a:rPr kumimoji="1" lang="ja-JP" altLang="en-US" sz="850" dirty="0">
                <a:latin typeface="ＭＳ Ｐ明朝" panose="02020600040205080304" pitchFamily="18" charset="-128"/>
                <a:ea typeface="ＭＳ Ｐ明朝" panose="02020600040205080304" pitchFamily="18" charset="-128"/>
              </a:rPr>
              <a:t>覚えておいてください。</a:t>
            </a:r>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また、</a:t>
            </a:r>
            <a:r>
              <a:rPr kumimoji="1" lang="ja-JP" altLang="en-US" sz="850" dirty="0">
                <a:latin typeface="ＭＳ Ｐ明朝" panose="02020600040205080304" pitchFamily="18" charset="-128"/>
                <a:ea typeface="ＭＳ Ｐ明朝" panose="02020600040205080304" pitchFamily="18" charset="-128"/>
              </a:rPr>
              <a:t>歯周病による早産・低体重児出産のリスクが高まる可能性も報告されていて、</a:t>
            </a:r>
            <a:r>
              <a:rPr kumimoji="1" lang="ja-JP" altLang="en-US" sz="850" dirty="0">
                <a:latin typeface="ＭＳ Ｐ明朝" panose="02020600040205080304" pitchFamily="18" charset="-128"/>
                <a:ea typeface="ＭＳ Ｐ明朝" panose="02020600040205080304" pitchFamily="18" charset="-128"/>
              </a:rPr>
              <a:t>歯科健診を受けることもお勧めしています。</a:t>
            </a:r>
          </a:p>
        </p:txBody>
      </p:sp>
      <p:sp>
        <p:nvSpPr>
          <p:cNvPr id="1970" name="テキスト ボックス 28"/>
          <p:cNvSpPr txBox="1"/>
          <p:nvPr/>
        </p:nvSpPr>
        <p:spPr>
          <a:xfrm>
            <a:off x="880984" y="5383738"/>
            <a:ext cx="7397596" cy="1168658"/>
          </a:xfrm>
          <a:prstGeom prst="rect">
            <a:avLst/>
          </a:prstGeom>
          <a:ln w="3175"/>
        </p:spPr>
        <p:txBody>
          <a:bodyPr wrap="square">
            <a:spAutoFit/>
          </a:bodyPr>
          <a:lstStyle/>
          <a:p>
            <a:pPr>
              <a:lnSpc>
                <a:spcPts val="1400"/>
              </a:lnSpc>
              <a:spcBef>
                <a:spcPct val="0"/>
              </a:spcBef>
            </a:pPr>
            <a:r>
              <a:rPr kumimoji="1" lang="ja-JP" altLang="en-US" sz="850" spc="20" dirty="0">
                <a:latin typeface="ＭＳ Ｐ明朝" panose="02020600040205080304" pitchFamily="18" charset="-128"/>
                <a:ea typeface="ＭＳ Ｐ明朝" panose="02020600040205080304" pitchFamily="18" charset="-128"/>
              </a:rPr>
              <a:t>　細菌性髄膜炎やはしか（麻しん）、百日せきなど、乳幼児のかかるものや後遺症を残すおそれのある感染</a:t>
            </a:r>
            <a:r>
              <a:rPr kumimoji="1" lang="ja-JP" altLang="en-US" sz="850" dirty="0">
                <a:latin typeface="ＭＳ Ｐ明朝" panose="02020600040205080304" pitchFamily="18" charset="-128"/>
                <a:ea typeface="ＭＳ Ｐ明朝" panose="02020600040205080304" pitchFamily="18" charset="-128"/>
              </a:rPr>
              <a:t>症（ウイルスや細菌といった病原体が体に入ることで</a:t>
            </a:r>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起こる病気）は、衛生環境の整った日本でもたくさん発生</a:t>
            </a:r>
            <a:r>
              <a:rPr kumimoji="1" lang="ja-JP" altLang="en-US" sz="850" dirty="0">
                <a:latin typeface="ＭＳ Ｐ明朝" panose="02020600040205080304" pitchFamily="18" charset="-128"/>
                <a:ea typeface="ＭＳ Ｐ明朝" panose="02020600040205080304" pitchFamily="18" charset="-128"/>
              </a:rPr>
              <a:t>しています。これらの病原体に対する抵抗力（免疫</a:t>
            </a:r>
            <a:r>
              <a:rPr kumimoji="1" lang="en-US" altLang="ja-JP" sz="850" dirty="0">
                <a:latin typeface="ＭＳ Ｐ明朝" panose="02020600040205080304" pitchFamily="18" charset="-128"/>
                <a:ea typeface="ＭＳ Ｐ明朝" panose="02020600040205080304" pitchFamily="18" charset="-128"/>
              </a:rPr>
              <a:t>※</a:t>
            </a:r>
            <a:r>
              <a:rPr kumimoji="1" lang="ja-JP" altLang="en-US" sz="850" dirty="0">
                <a:latin typeface="ＭＳ Ｐ明朝" panose="02020600040205080304" pitchFamily="18" charset="-128"/>
                <a:ea typeface="ＭＳ Ｐ明朝" panose="02020600040205080304" pitchFamily="18" charset="-128"/>
              </a:rPr>
              <a:t>）をつくる予防接種は、命を守るためにとても効果の</a:t>
            </a:r>
            <a:endParaRPr kumimoji="1" lang="ja-JP" altLang="en-US" sz="850" dirty="0">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高い</a:t>
            </a:r>
            <a:r>
              <a:rPr kumimoji="1" lang="ja-JP" altLang="en-US" sz="850" dirty="0">
                <a:latin typeface="ＭＳ Ｐ明朝" panose="02020600040205080304" pitchFamily="18" charset="-128"/>
                <a:ea typeface="ＭＳ Ｐ明朝" panose="02020600040205080304" pitchFamily="18" charset="-128"/>
              </a:rPr>
              <a:t>方法です。</a:t>
            </a:r>
            <a:endParaRPr kumimoji="1" lang="ja-JP" altLang="en-US" sz="850" dirty="0">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　子どもを対象とした予防接種に関する情報は、母子健康手帳等に記載されています。</a:t>
            </a:r>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　予防接種が感染症予防のために重要な方法の</a:t>
            </a:r>
            <a:r>
              <a:rPr kumimoji="1" lang="en-US" altLang="ja-JP" sz="850" dirty="0">
                <a:latin typeface="ＭＳ Ｐ明朝" panose="02020600040205080304" pitchFamily="18" charset="-128"/>
                <a:ea typeface="ＭＳ Ｐ明朝" panose="02020600040205080304" pitchFamily="18" charset="-128"/>
              </a:rPr>
              <a:t>1</a:t>
            </a:r>
            <a:r>
              <a:rPr kumimoji="1" lang="ja-JP" altLang="en-US" sz="850" dirty="0">
                <a:latin typeface="ＭＳ Ｐ明朝" panose="02020600040205080304" pitchFamily="18" charset="-128"/>
                <a:ea typeface="ＭＳ Ｐ明朝" panose="02020600040205080304" pitchFamily="18" charset="-128"/>
              </a:rPr>
              <a:t>つであることを覚えておきましょう。</a:t>
            </a:r>
          </a:p>
          <a:p>
            <a:pPr>
              <a:lnSpc>
                <a:spcPts val="1400"/>
              </a:lnSpc>
              <a:spcBef>
                <a:spcPct val="0"/>
              </a:spcBef>
            </a:pPr>
            <a:r>
              <a:rPr kumimoji="1" lang="en-US" altLang="ja-JP" sz="850" dirty="0">
                <a:latin typeface="ＭＳ Ｐ明朝" panose="02020600040205080304" pitchFamily="18" charset="-128"/>
                <a:ea typeface="ＭＳ Ｐ明朝" panose="02020600040205080304" pitchFamily="18" charset="-128"/>
              </a:rPr>
              <a:t>※</a:t>
            </a:r>
            <a:r>
              <a:rPr kumimoji="1" lang="ja-JP" altLang="en-US" sz="850" dirty="0">
                <a:latin typeface="ＭＳ Ｐ明朝" panose="02020600040205080304" pitchFamily="18" charset="-128"/>
                <a:ea typeface="ＭＳ Ｐ明朝" panose="02020600040205080304" pitchFamily="18" charset="-128"/>
              </a:rPr>
              <a:t>免疫</a:t>
            </a:r>
            <a:r>
              <a:rPr kumimoji="1" lang="en-US" altLang="ja-JP" sz="850" dirty="0">
                <a:latin typeface="ＭＳ Ｐ明朝" panose="02020600040205080304" pitchFamily="18" charset="-128"/>
                <a:ea typeface="ＭＳ Ｐ明朝" panose="02020600040205080304" pitchFamily="18" charset="-128"/>
              </a:rPr>
              <a:t>…</a:t>
            </a:r>
            <a:r>
              <a:rPr kumimoji="1" lang="ja-JP" altLang="en-US" sz="850" dirty="0">
                <a:latin typeface="ＭＳ Ｐ明朝" panose="02020600040205080304" pitchFamily="18" charset="-128"/>
                <a:ea typeface="ＭＳ Ｐ明朝" panose="02020600040205080304" pitchFamily="18" charset="-128"/>
              </a:rPr>
              <a:t>自分を病原体から守る仕組み。予防接種などで体の中に抗体をつくることで</a:t>
            </a:r>
            <a:r>
              <a:rPr kumimoji="1" lang="ja-JP" altLang="en-US" sz="850" dirty="0">
                <a:latin typeface="ＭＳ Ｐ明朝" panose="02020600040205080304" pitchFamily="18" charset="-128"/>
                <a:ea typeface="ＭＳ Ｐ明朝" panose="02020600040205080304" pitchFamily="18" charset="-128"/>
              </a:rPr>
              <a:t>免疫ができます。</a:t>
            </a:r>
          </a:p>
        </p:txBody>
      </p:sp>
      <p:pic>
        <p:nvPicPr>
          <p:cNvPr id="1971" name="図 32"/>
          <p:cNvPicPr>
            <a:picLocks noChangeAspect="1"/>
          </p:cNvPicPr>
          <p:nvPr/>
        </p:nvPicPr>
        <p:blipFill>
          <a:blip r:embed="rId12">
            <a:extLst>
              <a:ext uri="{BEBA8EAE-BF5A-486C-A8C5-ECC9F3942E4B}">
                <a14:imgProps xmlns:a14="http://schemas.microsoft.com/office/drawing/2010/main">
                  <a14:imgLayer r:embed="rId13">
                    <a14:imgEffect>
                      <a14:backgroundRemoval t="5328" b="98361" l="6335" r="97738">
                        <a14:foregroundMark x1="38802" y1="72951" x2="47511" y2="79098"/>
                        <a14:foregroundMark x1="38221" y1="72541" x2="38802" y2="72951"/>
                        <a14:foregroundMark x1="37060" y1="71721" x2="38221" y2="72541"/>
                        <a14:foregroundMark x1="36846" y1="71570" x2="37060" y2="71721"/>
                        <a14:foregroundMark x1="26030" y1="63934" x2="26305" y2="64128"/>
                        <a14:foregroundMark x1="24289" y1="62705" x2="26030" y2="63934"/>
                        <a14:foregroundMark x1="16742" y1="57377" x2="24289" y2="62705"/>
                        <a14:foregroundMark x1="56561" y1="94672" x2="72851" y2="98361"/>
                        <a14:foregroundMark x1="92760" y1="82377" x2="94118" y2="59836"/>
                        <a14:foregroundMark x1="62443" y1="29508" x2="65158" y2="32377"/>
                        <a14:foregroundMark x1="59822" y1="9016" x2="59801" y2="8197"/>
                        <a14:foregroundMark x1="59832" y1="9426" x2="59822" y2="9016"/>
                        <a14:foregroundMark x1="59843" y1="9836" x2="59832" y2="9426"/>
                        <a14:foregroundMark x1="61538" y1="77049" x2="59874" y2="11048"/>
                        <a14:foregroundMark x1="88688" y1="56557" x2="91855" y2="47541"/>
                        <a14:foregroundMark x1="96380" y1="59016" x2="97738" y2="55328"/>
                        <a14:foregroundMark x1="6335" y1="55328" x2="10407" y2="57787"/>
                        <a14:foregroundMark x1="56561" y1="65984" x2="59729" y2="71311"/>
                        <a14:foregroundMark x1="60633" y1="64754" x2="58371" y2="77049"/>
                        <a14:foregroundMark x1="64253" y1="63934" x2="65611" y2="80738"/>
                        <a14:backgroundMark x1="33032" y1="69672" x2="35294" y2="70082"/>
                        <a14:backgroundMark x1="59729" y1="6148" x2="59276" y2="7377"/>
                        <a14:backgroundMark x1="59729" y1="4098" x2="59729" y2="8197"/>
                        <a14:backgroundMark x1="60181" y1="9016" x2="60181" y2="9016"/>
                        <a14:backgroundMark x1="60181" y1="9836" x2="60181" y2="9836"/>
                        <a14:backgroundMark x1="59729" y1="9426" x2="59729" y2="9426"/>
                        <a14:backgroundMark x1="59276" y1="9426" x2="59276" y2="9426"/>
                        <a14:backgroundMark x1="59729" y1="10246" x2="60633" y2="9426"/>
                        <a14:backgroundMark x1="36199" y1="72131" x2="36652" y2="69262"/>
                        <a14:backgroundMark x1="29412" y1="65164" x2="32579" y2="67213"/>
                        <a14:backgroundMark x1="32127" y1="68033" x2="34389" y2="69262"/>
                        <a14:backgroundMark x1="32579" y1="68443" x2="32579" y2="68443"/>
                        <a14:backgroundMark x1="30769" y1="66803" x2="30769" y2="66803"/>
                        <a14:backgroundMark x1="29864" y1="65984" x2="29864" y2="65984"/>
                        <a14:backgroundMark x1="27602" y1="64344" x2="27602" y2="64344"/>
                        <a14:backgroundMark x1="27149" y1="63934" x2="26244" y2="63934"/>
                        <a14:backgroundMark x1="26697" y1="63934" x2="26697" y2="63934"/>
                        <a14:backgroundMark x1="28507" y1="65984" x2="28507" y2="65984"/>
                        <a14:backgroundMark x1="27602" y1="65984" x2="29412" y2="65574"/>
                        <a14:backgroundMark x1="33484" y1="68033" x2="35294" y2="71311"/>
                        <a14:backgroundMark x1="31674" y1="66803" x2="33484" y2="69262"/>
                        <a14:backgroundMark x1="34389" y1="71311" x2="34389" y2="71311"/>
                        <a14:backgroundMark x1="37104" y1="72951" x2="37104" y2="72951"/>
                        <a14:backgroundMark x1="36199" y1="70902" x2="37104" y2="71311"/>
                        <a14:backgroundMark x1="37104" y1="71721" x2="37104" y2="71721"/>
                        <a14:backgroundMark x1="37104" y1="72541" x2="37104" y2="72541"/>
                        <a14:backgroundMark x1="36652" y1="70492" x2="36652" y2="70492"/>
                        <a14:backgroundMark x1="28054" y1="61885" x2="26244" y2="61885"/>
                        <a14:backgroundMark x1="26244" y1="62705" x2="26244" y2="62705"/>
                        <a14:backgroundMark x1="25792" y1="63934" x2="25792" y2="63934"/>
                        <a14:backgroundMark x1="25792" y1="64344" x2="26244" y2="65164"/>
                        <a14:backgroundMark x1="26244" y1="65164" x2="26244" y2="65164"/>
                        <a14:backgroundMark x1="26244" y1="63934" x2="26244" y2="63934"/>
                        <a14:backgroundMark x1="26244" y1="63934" x2="26244" y2="63934"/>
                        <a14:backgroundMark x1="24434" y1="63934" x2="24434" y2="63934"/>
                        <a14:backgroundMark x1="25339" y1="63934" x2="25339" y2="63934"/>
                        <a14:backgroundMark x1="25339" y1="62705" x2="25339" y2="62705"/>
                      </a14:backgroundRemoval>
                    </a14:imgEffect>
                  </a14:imgLayer>
                </a14:imgProps>
              </a:ext>
            </a:extLst>
          </a:blip>
          <a:stretch>
            <a:fillRect/>
          </a:stretch>
        </p:blipFill>
        <p:spPr>
          <a:xfrm>
            <a:off x="541319" y="4193018"/>
            <a:ext cx="931071" cy="897301"/>
          </a:xfrm>
          <a:prstGeom prst="rect">
            <a:avLst/>
          </a:prstGeom>
        </p:spPr>
      </p:pic>
      <p:pic>
        <p:nvPicPr>
          <p:cNvPr id="1972" name="グラフィックス 34"/>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64040" y="5564715"/>
            <a:ext cx="1219144" cy="1010773"/>
          </a:xfrm>
          <a:prstGeom prst="rect">
            <a:avLst/>
          </a:prstGeom>
        </p:spPr>
      </p:pic>
      <p:sp>
        <p:nvSpPr>
          <p:cNvPr id="1973" name="テキスト ボックス 1"/>
          <p:cNvSpPr txBox="1"/>
          <p:nvPr/>
        </p:nvSpPr>
        <p:spPr>
          <a:xfrm>
            <a:off x="4307190" y="661957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35</a:t>
            </a:r>
            <a:endParaRPr lang="ja-JP" altLang="en-US" sz="700" dirty="0">
              <a:latin typeface="ＭＳ Ｐ明朝" panose="02020600040205080304" pitchFamily="18" charset="-128"/>
              <a:ea typeface="ＭＳ Ｐ明朝" panose="02020600040205080304" pitchFamily="18" charset="-128"/>
            </a:endParaRPr>
          </a:p>
        </p:txBody>
      </p:sp>
      <p:pic>
        <p:nvPicPr>
          <p:cNvPr id="1974" name="グラフィックス 1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65708" y="1604111"/>
            <a:ext cx="2411940" cy="928013"/>
          </a:xfrm>
          <a:prstGeom prst="rect">
            <a:avLst/>
          </a:prstGeom>
        </p:spPr>
      </p:pic>
      <p:sp>
        <p:nvSpPr>
          <p:cNvPr id="1975" name="テキスト ボックス 885"/>
          <p:cNvSpPr txBox="1"/>
          <p:nvPr/>
        </p:nvSpPr>
        <p:spPr>
          <a:xfrm>
            <a:off x="1297629" y="4165477"/>
            <a:ext cx="7904829" cy="989122"/>
          </a:xfrm>
          <a:prstGeom prst="rect">
            <a:avLst/>
          </a:prstGeom>
        </p:spPr>
        <p:txBody>
          <a:bodyPr wrap="square">
            <a:spAutoFit/>
          </a:bodyPr>
          <a:lstStyle/>
          <a:p>
            <a:pPr>
              <a:lnSpc>
                <a:spcPts val="1400"/>
              </a:lnSpc>
              <a:spcBef>
                <a:spcPct val="0"/>
              </a:spcBef>
            </a:pPr>
            <a:r>
              <a:rPr kumimoji="1" lang="ja-JP" altLang="en-US" sz="850" u="none" dirty="0">
                <a:solidFill>
                  <a:schemeClr val="tx1"/>
                </a:solidFill>
                <a:latin typeface="ＭＳ Ｐ明朝" panose="02020600040205080304" pitchFamily="18" charset="-128"/>
                <a:ea typeface="ＭＳ Ｐ明朝" panose="02020600040205080304" pitchFamily="18" charset="-128"/>
              </a:rPr>
              <a:t>【お母さん】</a:t>
            </a:r>
            <a:r>
              <a:rPr kumimoji="1" lang="ja-JP" altLang="en-US" sz="850" dirty="0">
                <a:solidFill>
                  <a:schemeClr val="tx1"/>
                </a:solidFill>
                <a:latin typeface="ＭＳ Ｐ明朝" panose="02020600040205080304" pitchFamily="18" charset="-128"/>
                <a:ea typeface="ＭＳ Ｐ明朝" panose="02020600040205080304" pitchFamily="18" charset="-128"/>
              </a:rPr>
              <a:t>　</a:t>
            </a:r>
            <a:r>
              <a:rPr kumimoji="1" lang="ja-JP" altLang="en-US" sz="850" u="none" dirty="0">
                <a:solidFill>
                  <a:schemeClr val="tx1"/>
                </a:solidFill>
                <a:latin typeface="ＭＳ Ｐ明朝" panose="02020600040205080304" pitchFamily="18" charset="-128"/>
                <a:ea typeface="ＭＳ Ｐ明朝" panose="02020600040205080304" pitchFamily="18" charset="-128"/>
              </a:rPr>
              <a:t>産婦健診といって、出産後２週間と１か月に産後の身体の回復やこころの状態をチェックし、心配な事を助産師などに相談できます。市町村の補助があります。</a:t>
            </a:r>
            <a:r>
              <a:rPr kumimoji="1" lang="ja-JP" altLang="en-US" sz="850" u="none" dirty="0">
                <a:solidFill>
                  <a:srgbClr val="FF0000"/>
                </a:solidFill>
                <a:latin typeface="ＭＳ Ｐ明朝" panose="02020600040205080304" pitchFamily="18" charset="-128"/>
                <a:ea typeface="ＭＳ Ｐ明朝" panose="02020600040205080304" pitchFamily="18" charset="-128"/>
              </a:rPr>
              <a:t>　</a:t>
            </a:r>
            <a:endParaRPr sz="850" u="none">
              <a:solidFill>
                <a:srgbClr val="FF0000"/>
              </a:solidFill>
            </a:endParaRPr>
          </a:p>
          <a:p>
            <a:pPr>
              <a:lnSpc>
                <a:spcPts val="1400"/>
              </a:lnSpc>
              <a:spcBef>
                <a:spcPct val="0"/>
              </a:spcBef>
            </a:pPr>
            <a:r>
              <a:rPr kumimoji="1" lang="ja-JP" altLang="en-US" sz="850" u="none" dirty="0">
                <a:solidFill>
                  <a:schemeClr val="tx1"/>
                </a:solidFill>
                <a:latin typeface="ＭＳ Ｐ明朝" panose="02020600040205080304" pitchFamily="18" charset="-128"/>
                <a:ea typeface="ＭＳ Ｐ明朝" panose="02020600040205080304" pitchFamily="18" charset="-128"/>
              </a:rPr>
              <a:t>【赤ちゃん】</a:t>
            </a:r>
            <a:r>
              <a:rPr kumimoji="1" lang="ja-JP" altLang="en-US" sz="850" dirty="0">
                <a:solidFill>
                  <a:schemeClr val="tx1"/>
                </a:solidFill>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生まれてからの健診は</a:t>
            </a:r>
            <a:r>
              <a:rPr kumimoji="1" lang="ja-JP" altLang="en-US" sz="850" b="1" dirty="0">
                <a:solidFill>
                  <a:srgbClr val="FF0000"/>
                </a:solidFill>
                <a:latin typeface="ＭＳ Ｐ明朝" panose="02020600040205080304" pitchFamily="18" charset="-128"/>
                <a:ea typeface="ＭＳ Ｐ明朝" panose="02020600040205080304" pitchFamily="18" charset="-128"/>
              </a:rPr>
              <a:t>乳幼児健診</a:t>
            </a:r>
            <a:r>
              <a:rPr kumimoji="1" lang="ja-JP" altLang="en-US" sz="850" dirty="0">
                <a:latin typeface="ＭＳ Ｐ明朝" panose="02020600040205080304" pitchFamily="18" charset="-128"/>
                <a:ea typeface="ＭＳ Ｐ明朝" panose="02020600040205080304" pitchFamily="18" charset="-128"/>
              </a:rPr>
              <a:t>といって、乳児期では生後１</a:t>
            </a:r>
            <a:r>
              <a:rPr kumimoji="1" lang="ja-JP" altLang="en-US" sz="850" dirty="0">
                <a:latin typeface="ＭＳ Ｐ明朝" panose="02020600040205080304" pitchFamily="18" charset="-128"/>
                <a:ea typeface="ＭＳ Ｐ明朝" panose="02020600040205080304" pitchFamily="18" charset="-128"/>
              </a:rPr>
              <a:t>か月頃、生後４</a:t>
            </a:r>
            <a:r>
              <a:rPr kumimoji="1" lang="ja-JP" altLang="en-US" sz="850" dirty="0">
                <a:latin typeface="ＭＳ Ｐ明朝" panose="02020600040205080304" pitchFamily="18" charset="-128"/>
                <a:ea typeface="ＭＳ Ｐ明朝" panose="02020600040205080304" pitchFamily="18" charset="-128"/>
              </a:rPr>
              <a:t>か月頃と</a:t>
            </a:r>
            <a:r>
              <a:rPr kumimoji="1" lang="en-US" altLang="ja-JP" sz="850" dirty="0">
                <a:latin typeface="ＭＳ Ｐ明朝" panose="02020600040205080304" pitchFamily="18" charset="-128"/>
                <a:ea typeface="ＭＳ Ｐ明朝" panose="02020600040205080304" pitchFamily="18" charset="-128"/>
              </a:rPr>
              <a:t>10</a:t>
            </a:r>
            <a:r>
              <a:rPr kumimoji="1" lang="ja-JP" altLang="en-US" sz="850" dirty="0">
                <a:latin typeface="ＭＳ Ｐ明朝" panose="02020600040205080304" pitchFamily="18" charset="-128"/>
                <a:ea typeface="ＭＳ Ｐ明朝" panose="02020600040205080304" pitchFamily="18" charset="-128"/>
              </a:rPr>
              <a:t>か月</a:t>
            </a:r>
            <a:r>
              <a:rPr kumimoji="1" lang="ja-JP" altLang="en-US" sz="850" dirty="0">
                <a:latin typeface="ＭＳ Ｐ明朝" panose="02020600040205080304" pitchFamily="18" charset="-128"/>
                <a:ea typeface="ＭＳ Ｐ明朝" panose="02020600040205080304" pitchFamily="18" charset="-128"/>
              </a:rPr>
              <a:t>頃の受診が勧められます。１</a:t>
            </a:r>
            <a:r>
              <a:rPr kumimoji="1" lang="ja-JP" altLang="en-US" sz="850" dirty="0">
                <a:latin typeface="ＭＳ Ｐ明朝" panose="02020600040205080304" pitchFamily="18" charset="-128"/>
                <a:ea typeface="ＭＳ Ｐ明朝" panose="02020600040205080304" pitchFamily="18" charset="-128"/>
              </a:rPr>
              <a:t>歳を過ぎたら、</a:t>
            </a:r>
            <a:r>
              <a:rPr kumimoji="1" lang="ja-JP" altLang="en-US" sz="850" b="1" dirty="0">
                <a:solidFill>
                  <a:srgbClr val="FF0000"/>
                </a:solidFill>
                <a:latin typeface="ＭＳ Ｐ明朝" panose="02020600040205080304" pitchFamily="18" charset="-128"/>
                <a:ea typeface="ＭＳ Ｐ明朝" panose="02020600040205080304" pitchFamily="18" charset="-128"/>
              </a:rPr>
              <a:t>１</a:t>
            </a:r>
            <a:r>
              <a:rPr kumimoji="1" lang="ja-JP" altLang="en-US" sz="850" b="1" dirty="0">
                <a:solidFill>
                  <a:srgbClr val="FF0000"/>
                </a:solidFill>
                <a:latin typeface="ＭＳ Ｐ明朝" panose="02020600040205080304" pitchFamily="18" charset="-128"/>
                <a:ea typeface="ＭＳ Ｐ明朝" panose="02020600040205080304" pitchFamily="18" charset="-128"/>
              </a:rPr>
              <a:t>歳６</a:t>
            </a:r>
            <a:r>
              <a:rPr kumimoji="1" lang="ja-JP" altLang="en-US" sz="850" b="1" dirty="0">
                <a:solidFill>
                  <a:srgbClr val="FF0000"/>
                </a:solidFill>
                <a:latin typeface="ＭＳ Ｐ明朝" panose="02020600040205080304" pitchFamily="18" charset="-128"/>
                <a:ea typeface="ＭＳ Ｐ明朝" panose="02020600040205080304" pitchFamily="18" charset="-128"/>
              </a:rPr>
              <a:t>か月児健診</a:t>
            </a:r>
            <a:r>
              <a:rPr kumimoji="1" lang="ja-JP" altLang="en-US" sz="850" dirty="0">
                <a:latin typeface="ＭＳ Ｐ明朝" panose="02020600040205080304" pitchFamily="18" charset="-128"/>
                <a:ea typeface="ＭＳ Ｐ明朝" panose="02020600040205080304" pitchFamily="18" charset="-128"/>
              </a:rPr>
              <a:t>と</a:t>
            </a:r>
            <a:endParaRPr kumimoji="1" lang="ja-JP" altLang="en-US" sz="850" dirty="0">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b="1" dirty="0">
                <a:solidFill>
                  <a:srgbClr val="FF0000"/>
                </a:solidFill>
                <a:latin typeface="ＭＳ Ｐ明朝" panose="02020600040205080304" pitchFamily="18" charset="-128"/>
                <a:ea typeface="ＭＳ Ｐ明朝" panose="02020600040205080304" pitchFamily="18" charset="-128"/>
              </a:rPr>
              <a:t>３</a:t>
            </a:r>
            <a:r>
              <a:rPr kumimoji="1" lang="ja-JP" altLang="en-US" sz="850" b="1" dirty="0">
                <a:solidFill>
                  <a:srgbClr val="FF0000"/>
                </a:solidFill>
                <a:latin typeface="ＭＳ Ｐ明朝" panose="02020600040205080304" pitchFamily="18" charset="-128"/>
                <a:ea typeface="ＭＳ Ｐ明朝" panose="02020600040205080304" pitchFamily="18" charset="-128"/>
              </a:rPr>
              <a:t>歳児健診</a:t>
            </a:r>
            <a:r>
              <a:rPr kumimoji="1" lang="ja-JP" altLang="en-US" sz="850" dirty="0">
                <a:latin typeface="ＭＳ Ｐ明朝" panose="02020600040205080304" pitchFamily="18" charset="-128"/>
                <a:ea typeface="ＭＳ Ｐ明朝" panose="02020600040205080304" pitchFamily="18" charset="-128"/>
              </a:rPr>
              <a:t>があります。</a:t>
            </a:r>
            <a:r>
              <a:rPr kumimoji="1" lang="ja-JP" altLang="en-US" sz="850" dirty="0">
                <a:latin typeface="ＭＳ Ｐ明朝" panose="02020600040205080304" pitchFamily="18" charset="-128"/>
                <a:ea typeface="ＭＳ Ｐ明朝" panose="02020600040205080304" pitchFamily="18" charset="-128"/>
              </a:rPr>
              <a:t>これらの健診は、住んでいる市町村から案内が届きます。</a:t>
            </a:r>
            <a:endParaRPr kumimoji="1" lang="ja-JP" altLang="en-US" sz="850" dirty="0">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　　　　　　　　乳幼児健診は、健康で順調に育っているかを確認すると同時に、成長や発達の上で心配されることや</a:t>
            </a:r>
            <a:r>
              <a:rPr kumimoji="1" lang="ja-JP" altLang="en-US" sz="850" dirty="0">
                <a:latin typeface="ＭＳ Ｐ明朝" panose="02020600040205080304" pitchFamily="18" charset="-128"/>
                <a:ea typeface="ＭＳ Ｐ明朝" panose="02020600040205080304" pitchFamily="18" charset="-128"/>
              </a:rPr>
              <a:t>病気がないかを早く見つけるための、とても大切な健診</a:t>
            </a:r>
            <a:endParaRPr sz="850"/>
          </a:p>
          <a:p>
            <a:pPr>
              <a:lnSpc>
                <a:spcPts val="1400"/>
              </a:lnSpc>
              <a:spcBef>
                <a:spcPct val="0"/>
              </a:spcBef>
            </a:pP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　</a:t>
            </a:r>
            <a:r>
              <a:rPr kumimoji="1" lang="ja-JP" altLang="en-US" sz="850" dirty="0">
                <a:latin typeface="ＭＳ Ｐ明朝" panose="02020600040205080304" pitchFamily="18" charset="-128"/>
                <a:ea typeface="ＭＳ Ｐ明朝" panose="02020600040205080304" pitchFamily="18" charset="-128"/>
              </a:rPr>
              <a:t>です。乳幼児健診のことも覚えておいて</a:t>
            </a:r>
            <a:r>
              <a:rPr kumimoji="1" lang="ja-JP" altLang="en-US" sz="850" dirty="0">
                <a:solidFill>
                  <a:schemeClr val="tx1"/>
                </a:solidFill>
                <a:latin typeface="ＭＳ Ｐ明朝" panose="02020600040205080304" pitchFamily="18" charset="-128"/>
                <a:ea typeface="ＭＳ Ｐ明朝" panose="02020600040205080304" pitchFamily="18" charset="-128"/>
              </a:rPr>
              <a:t>ください</a:t>
            </a:r>
            <a:r>
              <a:rPr kumimoji="1" lang="ja-JP" altLang="en-US" sz="850" dirty="0">
                <a:latin typeface="ＭＳ Ｐ明朝" panose="02020600040205080304" pitchFamily="18" charset="-128"/>
                <a:ea typeface="ＭＳ Ｐ明朝" panose="02020600040205080304" pitchFamily="18" charset="-128"/>
              </a:rPr>
              <a:t>。</a:t>
            </a:r>
            <a:endParaRPr kumimoji="1" lang="ja-JP" altLang="en-US" sz="850" dirty="0">
              <a:latin typeface="ＭＳ Ｐ明朝" panose="02020600040205080304" pitchFamily="18" charset="-128"/>
              <a:ea typeface="ＭＳ Ｐ明朝" panose="02020600040205080304" pitchFamily="18" charset="-128"/>
            </a:endParaRPr>
          </a:p>
        </p:txBody>
      </p:sp>
      <p:sp>
        <p:nvSpPr>
          <p:cNvPr id="1976" name="テキスト ボックス 886"/>
          <p:cNvSpPr txBox="1"/>
          <p:nvPr/>
        </p:nvSpPr>
        <p:spPr>
          <a:xfrm>
            <a:off x="711619" y="581004"/>
            <a:ext cx="8671565" cy="989122"/>
          </a:xfrm>
          <a:prstGeom prst="rect">
            <a:avLst/>
          </a:prstGeom>
        </p:spPr>
        <p:txBody>
          <a:bodyPr wrap="square">
            <a:spAutoFit/>
          </a:bodyPr>
          <a:lstStyle/>
          <a:p>
            <a:pPr>
              <a:lnSpc>
                <a:spcPts val="1400"/>
              </a:lnSpc>
              <a:spcBef>
                <a:spcPct val="0"/>
              </a:spcBef>
            </a:pPr>
            <a:r>
              <a:rPr kumimoji="1" lang="ja-JP" altLang="en-US" sz="900" u="none" spc="-10" dirty="0">
                <a:solidFill>
                  <a:srgbClr val="FF0000"/>
                </a:solidFill>
                <a:latin typeface="ＭＳ Ｐ明朝" panose="02020600040205080304" pitchFamily="18" charset="-128"/>
                <a:ea typeface="ＭＳ Ｐ明朝" panose="02020600040205080304" pitchFamily="18" charset="-128"/>
              </a:rPr>
              <a:t>【女性】</a:t>
            </a:r>
            <a:r>
              <a:rPr kumimoji="1" lang="ja-JP" altLang="en-US" sz="900" spc="-10" dirty="0">
                <a:latin typeface="ＭＳ Ｐ明朝" panose="02020600040205080304" pitchFamily="18" charset="-128"/>
                <a:ea typeface="ＭＳ Ｐ明朝" panose="02020600040205080304" pitchFamily="18" charset="-128"/>
              </a:rPr>
              <a:t>　過度なダイエットは、排卵や月経が止まるなど月経の異常につながります。月経不順や月経痛などをそのまま</a:t>
            </a:r>
            <a:r>
              <a:rPr kumimoji="1" lang="ja-JP" altLang="en-US" sz="900" spc="10" dirty="0">
                <a:latin typeface="ＭＳ Ｐ明朝" panose="02020600040205080304" pitchFamily="18" charset="-128"/>
                <a:ea typeface="ＭＳ Ｐ明朝" panose="02020600040205080304" pitchFamily="18" charset="-128"/>
              </a:rPr>
              <a:t>にしておくと将来の妊娠に影響を及ぼすことがあります。また、骨密度の低下をまねくことになり、将来骨粗鬆症（こつそしょうしょう）</a:t>
            </a:r>
            <a:r>
              <a:rPr kumimoji="1" lang="ja-JP" altLang="en-US" sz="900" spc="10" dirty="0">
                <a:solidFill>
                  <a:schemeClr val="tx1"/>
                </a:solidFill>
                <a:latin typeface="ＭＳ Ｐ明朝" panose="02020600040205080304" pitchFamily="18" charset="-128"/>
                <a:ea typeface="ＭＳ Ｐ明朝" panose="02020600040205080304" pitchFamily="18" charset="-128"/>
              </a:rPr>
              <a:t>の</a:t>
            </a:r>
            <a:r>
              <a:rPr kumimoji="1" lang="ja-JP" altLang="en-US" sz="900" spc="10" dirty="0">
                <a:latin typeface="ＭＳ Ｐ明朝" panose="02020600040205080304" pitchFamily="18" charset="-128"/>
                <a:ea typeface="ＭＳ Ｐ明朝" panose="02020600040205080304" pitchFamily="18" charset="-128"/>
              </a:rPr>
              <a:t>原因に</a:t>
            </a:r>
            <a:r>
              <a:rPr kumimoji="1" lang="ja-JP" altLang="en-US" sz="900" spc="10" dirty="0">
                <a:solidFill>
                  <a:schemeClr val="tx1"/>
                </a:solidFill>
                <a:latin typeface="ＭＳ Ｐ明朝" panose="02020600040205080304" pitchFamily="18" charset="-128"/>
                <a:ea typeface="ＭＳ Ｐ明朝" panose="02020600040205080304" pitchFamily="18" charset="-128"/>
              </a:rPr>
              <a:t>も</a:t>
            </a:r>
            <a:r>
              <a:rPr kumimoji="1" lang="ja-JP" altLang="en-US" sz="900" spc="10" dirty="0">
                <a:latin typeface="ＭＳ Ｐ明朝" panose="02020600040205080304" pitchFamily="18" charset="-128"/>
                <a:ea typeface="ＭＳ Ｐ明朝" panose="02020600040205080304" pitchFamily="18" charset="-128"/>
              </a:rPr>
              <a:t>なります。妊娠中の胎児等への影響を考えると喫煙や飲酒の習慣をつけな</a:t>
            </a:r>
            <a:r>
              <a:rPr kumimoji="1" lang="ja-JP" altLang="en-US" sz="900" dirty="0">
                <a:latin typeface="ＭＳ Ｐ明朝" panose="02020600040205080304" pitchFamily="18" charset="-128"/>
                <a:ea typeface="ＭＳ Ｐ明朝" panose="02020600040205080304" pitchFamily="18" charset="-128"/>
              </a:rPr>
              <a:t>いことが大事です。</a:t>
            </a:r>
          </a:p>
          <a:p>
            <a:pPr>
              <a:lnSpc>
                <a:spcPts val="1400"/>
              </a:lnSpc>
              <a:spcBef>
                <a:spcPct val="0"/>
              </a:spcBef>
            </a:pPr>
            <a:r>
              <a:rPr kumimoji="1" lang="ja-JP" altLang="en-US" sz="900" u="none" dirty="0">
                <a:solidFill>
                  <a:srgbClr val="FF0000"/>
                </a:solidFill>
                <a:latin typeface="ＭＳ Ｐ明朝" panose="02020600040205080304" pitchFamily="18" charset="-128"/>
                <a:ea typeface="ＭＳ Ｐ明朝" panose="02020600040205080304" pitchFamily="18" charset="-128"/>
              </a:rPr>
              <a:t>【</a:t>
            </a:r>
            <a:r>
              <a:rPr kumimoji="1" lang="ja-JP" altLang="en-US" sz="900" u="none" dirty="0">
                <a:solidFill>
                  <a:srgbClr val="FF0000"/>
                </a:solidFill>
                <a:latin typeface="ＭＳ Ｐ明朝" panose="02020600040205080304" pitchFamily="18" charset="-128"/>
                <a:ea typeface="ＭＳ Ｐ明朝" panose="02020600040205080304" pitchFamily="18" charset="-128"/>
              </a:rPr>
              <a:t>男性】</a:t>
            </a:r>
            <a:r>
              <a:rPr kumimoji="1" lang="ja-JP" altLang="en-US" sz="900" dirty="0">
                <a:latin typeface="ＭＳ Ｐ明朝" panose="02020600040205080304" pitchFamily="18" charset="-128"/>
                <a:ea typeface="ＭＳ Ｐ明朝" panose="02020600040205080304" pitchFamily="18" charset="-128"/>
              </a:rPr>
              <a:t>　精子は熱に弱いので、高温のサウナ、膝の上での長時間のパソコン操作などは、精巣に熱が伝わり精子を作る機能に影響を及ぼすといわれています。また、ぴったりし過ぎた下着やジーンズでの圧迫なども影響があるといわれています。</a:t>
            </a:r>
            <a:r>
              <a:rPr kumimoji="1" lang="ja-JP" altLang="en-US" sz="900" spc="10" dirty="0">
                <a:latin typeface="ＭＳ Ｐ明朝" panose="02020600040205080304" pitchFamily="18" charset="-128"/>
                <a:ea typeface="ＭＳ Ｐ明朝" panose="02020600040205080304" pitchFamily="18" charset="-128"/>
              </a:rPr>
              <a:t>喫煙習慣は、精子を作る機能に影響を及ぼし、たばこの副流煙は将来のパートナーやこどもに悪影響を与えること</a:t>
            </a:r>
            <a:r>
              <a:rPr kumimoji="1" lang="ja-JP" altLang="en-US" sz="900" dirty="0">
                <a:latin typeface="ＭＳ Ｐ明朝" panose="02020600040205080304" pitchFamily="18" charset="-128"/>
                <a:ea typeface="ＭＳ Ｐ明朝" panose="02020600040205080304" pitchFamily="18" charset="-128"/>
              </a:rPr>
              <a:t>になるので、たばこが吸える年齢になっても喫煙の習慣をつけないようにしましょう。</a:t>
            </a:r>
            <a:endParaRPr kumimoji="1" lang="en-US" altLang="ja-JP" sz="900" dirty="0">
              <a:latin typeface="ＭＳ Ｐ明朝" panose="02020600040205080304" pitchFamily="18" charset="-128"/>
              <a:ea typeface="ＭＳ Ｐ明朝" panose="02020600040205080304" pitchFamily="18" charset="-128"/>
            </a:endParaRPr>
          </a:p>
        </p:txBody>
      </p:sp>
      <p:sp>
        <p:nvSpPr>
          <p:cNvPr id="1977" name="タイトル 1"/>
          <p:cNvSpPr txBox="1"/>
          <p:nvPr/>
        </p:nvSpPr>
        <p:spPr>
          <a:xfrm>
            <a:off x="1907676" y="3003799"/>
            <a:ext cx="440198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赤ちゃんが生まれたら、どんな健診を受けるの？</a:t>
            </a:r>
          </a:p>
        </p:txBody>
      </p:sp>
      <p:sp>
        <p:nvSpPr>
          <p:cNvPr id="1978" name="四角形 892"/>
          <p:cNvSpPr/>
          <p:nvPr/>
        </p:nvSpPr>
        <p:spPr>
          <a:xfrm>
            <a:off x="796876" y="2725913"/>
            <a:ext cx="1619885" cy="225136"/>
          </a:xfrm>
          <a:prstGeom prst="rect">
            <a:avLst/>
          </a:prstGeom>
          <a:solidFill>
            <a:schemeClr val="accent4">
              <a:lumMod val="40000"/>
              <a:lumOff val="60000"/>
            </a:schemeClr>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200">
                <a:solidFill>
                  <a:schemeClr val="tx1"/>
                </a:solidFill>
                <a:latin typeface="ＭＳ Ｐ明朝"/>
                <a:ea typeface="ＭＳ Ｐ明朝"/>
              </a:rPr>
              <a:t>妊婦健診について</a:t>
            </a:r>
            <a:endParaRPr lang="ja-JP" altLang="en-US">
              <a:solidFill>
                <a:schemeClr val="tx1"/>
              </a:solidFill>
              <a:latin typeface="ＭＳ Ｐ明朝"/>
              <a:ea typeface="ＭＳ Ｐ明朝"/>
            </a:endParaRPr>
          </a:p>
        </p:txBody>
      </p:sp>
      <p:sp>
        <p:nvSpPr>
          <p:cNvPr id="1979" name="四角形 893"/>
          <p:cNvSpPr/>
          <p:nvPr/>
        </p:nvSpPr>
        <p:spPr>
          <a:xfrm>
            <a:off x="1191907" y="3967882"/>
            <a:ext cx="3420110" cy="225136"/>
          </a:xfrm>
          <a:prstGeom prst="rect">
            <a:avLst/>
          </a:prstGeom>
          <a:solidFill>
            <a:schemeClr val="accent4">
              <a:lumMod val="40000"/>
              <a:lumOff val="60000"/>
            </a:schemeClr>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200">
                <a:solidFill>
                  <a:schemeClr val="tx1"/>
                </a:solidFill>
                <a:latin typeface="ＭＳ Ｐ明朝"/>
                <a:ea typeface="ＭＳ Ｐ明朝"/>
              </a:rPr>
              <a:t>赤ちゃんが生まれたら、どんな健診を受けるの？</a:t>
            </a:r>
            <a:endParaRPr lang="ja-JP" altLang="en-US" sz="1200">
              <a:solidFill>
                <a:schemeClr val="tx1"/>
              </a:solidFill>
              <a:latin typeface="ＭＳ Ｐ明朝"/>
              <a:ea typeface="ＭＳ Ｐ明朝"/>
            </a:endParaRPr>
          </a:p>
        </p:txBody>
      </p:sp>
      <p:sp>
        <p:nvSpPr>
          <p:cNvPr id="1980" name="四角形 894"/>
          <p:cNvSpPr/>
          <p:nvPr/>
        </p:nvSpPr>
        <p:spPr>
          <a:xfrm>
            <a:off x="880984" y="5205554"/>
            <a:ext cx="1619885" cy="225136"/>
          </a:xfrm>
          <a:prstGeom prst="rect">
            <a:avLst/>
          </a:prstGeom>
          <a:solidFill>
            <a:schemeClr val="accent4">
              <a:lumMod val="40000"/>
              <a:lumOff val="60000"/>
            </a:schemeClr>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200">
                <a:solidFill>
                  <a:schemeClr val="tx1"/>
                </a:solidFill>
                <a:latin typeface="ＭＳ Ｐ明朝"/>
                <a:ea typeface="ＭＳ Ｐ明朝"/>
              </a:rPr>
              <a:t>予防接種について</a:t>
            </a:r>
            <a:endParaRPr lang="ja-JP" altLang="en-US" sz="1200">
              <a:solidFill>
                <a:schemeClr val="tx1"/>
              </a:solidFill>
              <a:latin typeface="ＭＳ Ｐ明朝"/>
              <a:ea typeface="ＭＳ Ｐ明朝"/>
            </a:endParaRPr>
          </a:p>
        </p:txBody>
      </p:sp>
      <p:sp>
        <p:nvSpPr>
          <p:cNvPr id="1981" name="テキスト 890"/>
          <p:cNvSpPr txBox="1"/>
          <p:nvPr/>
        </p:nvSpPr>
        <p:spPr>
          <a:xfrm>
            <a:off x="3419918" y="2509331"/>
            <a:ext cx="3312160" cy="306884"/>
          </a:xfrm>
          <a:prstGeom prst="rect">
            <a:avLst/>
          </a:prstGeom>
          <a:solidFill>
            <a:schemeClr val="bg1"/>
          </a:solidFill>
        </p:spPr>
        <p:txBody>
          <a:bodyPr wrap="square">
            <a:spAutoFit/>
          </a:bodyPr>
          <a:p>
            <a:pPr algn="ctr">
              <a:defRPr lang="ja-JP" altLang="en-US"/>
            </a:pPr>
            <a:r>
              <a:rPr lang="ja-JP" altLang="en-US" sz="1400" b="1" u="none">
                <a:solidFill>
                  <a:schemeClr val="accent6"/>
                </a:solidFill>
                <a:effectLst/>
                <a:latin typeface="ＭＳ Ｐゴシック"/>
                <a:ea typeface="ＭＳ Ｐゴシック"/>
              </a:rPr>
              <a:t>将来に向けて知っておいてもらいたいこと</a:t>
            </a:r>
            <a:endParaRPr lang="ja-JP" altLang="en-US" b="1" u="none">
              <a:solidFill>
                <a:schemeClr val="accent6"/>
              </a:solidFill>
              <a:effectLst/>
              <a:latin typeface="ＭＳ Ｐゴシック"/>
              <a:ea typeface="ＭＳ Ｐゴシック"/>
            </a:endParaRPr>
          </a:p>
        </p:txBody>
      </p:sp>
    </p:spTree>
    <p:extLst>
      <p:ext uri="{BB962C8B-B14F-4D97-AF65-F5344CB8AC3E}">
        <p14:creationId xmlns:p14="http://schemas.microsoft.com/office/powerpoint/2010/main" val="2800833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983" name="グラフィックス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5400000">
            <a:off x="2573717" y="-421213"/>
            <a:ext cx="4998970" cy="8433953"/>
          </a:xfrm>
          <a:prstGeom prst="rect">
            <a:avLst/>
          </a:prstGeom>
        </p:spPr>
      </p:pic>
      <p:sp>
        <p:nvSpPr>
          <p:cNvPr id="1984" name="タイトル 1"/>
          <p:cNvSpPr txBox="1"/>
          <p:nvPr/>
        </p:nvSpPr>
        <p:spPr>
          <a:xfrm>
            <a:off x="2051459" y="290874"/>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さぁ、ライフプランを立ててみよう。</a:t>
            </a:r>
          </a:p>
        </p:txBody>
      </p:sp>
      <p:pic>
        <p:nvPicPr>
          <p:cNvPr id="1985" name="グラフィックス 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827" y="283258"/>
            <a:ext cx="1213333" cy="199385"/>
          </a:xfrm>
          <a:prstGeom prst="rect">
            <a:avLst/>
          </a:prstGeom>
        </p:spPr>
      </p:pic>
      <p:sp>
        <p:nvSpPr>
          <p:cNvPr id="1986" name="タイトル 1"/>
          <p:cNvSpPr txBox="1"/>
          <p:nvPr/>
        </p:nvSpPr>
        <p:spPr>
          <a:xfrm rot="16200000">
            <a:off x="2949805" y="-1526531"/>
            <a:ext cx="215370" cy="4402392"/>
          </a:xfrm>
          <a:prstGeom prst="rect">
            <a:avLst/>
          </a:prstGeom>
        </p:spPr>
        <p:txBody>
          <a:bodyPr vert="eaVert"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000" b="1" spc="120" dirty="0">
                <a:latin typeface="ＭＳ Ｐ明朝" panose="02020600040205080304" pitchFamily="18" charset="-128"/>
                <a:ea typeface="ＭＳ Ｐ明朝" panose="02020600040205080304" pitchFamily="18" charset="-128"/>
                <a:cs typeface="+mn-cs"/>
              </a:rPr>
              <a:t>将来の夢や目標の実現のために</a:t>
            </a:r>
          </a:p>
        </p:txBody>
      </p:sp>
      <p:sp>
        <p:nvSpPr>
          <p:cNvPr id="1987" name="タイトル 1"/>
          <p:cNvSpPr txBox="1"/>
          <p:nvPr/>
        </p:nvSpPr>
        <p:spPr>
          <a:xfrm rot="16200000">
            <a:off x="4151212" y="-2330000"/>
            <a:ext cx="325147" cy="6707985"/>
          </a:xfrm>
          <a:prstGeom prst="rect">
            <a:avLst/>
          </a:prstGeom>
        </p:spPr>
        <p:txBody>
          <a:bodyPr vert="eaVert"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900" b="1" spc="120" dirty="0">
                <a:latin typeface="ＭＳ Ｐ明朝" panose="02020600040205080304" pitchFamily="18" charset="-128"/>
                <a:ea typeface="ＭＳ Ｐ明朝" panose="02020600040205080304" pitchFamily="18" charset="-128"/>
                <a:cs typeface="+mn-cs"/>
              </a:rPr>
              <a:t>皆さんがこれまで学んできたことをもとに、将来の夢や目標をライフプランシートに記入してみましょう。</a:t>
            </a:r>
          </a:p>
        </p:txBody>
      </p:sp>
      <p:sp>
        <p:nvSpPr>
          <p:cNvPr id="1988" name="テキスト ボックス 1"/>
          <p:cNvSpPr txBox="1"/>
          <p:nvPr/>
        </p:nvSpPr>
        <p:spPr>
          <a:xfrm>
            <a:off x="4312022" y="6582956"/>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36</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824406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990" name="グラフィックス 4"/>
          <p:cNvPicPr>
            <a:picLocks noChangeAspect="1"/>
          </p:cNvPicPr>
          <p:nvPr/>
        </p:nvPicPr>
        <p:blipFill>
          <a:blip r:embed="rId1">
            <a:extLst>
              <a:ext uri="{96DAC541-7B7A-43D3-8B79-37D633B846F1}">
                <asvg:svgBlip xmlns:asvg="http://schemas.microsoft.com/office/drawing/2016/SVG/main" r:embed="rId2"/>
              </a:ext>
            </a:extLst>
          </a:blip>
          <a:srcRect l="36348" t="31303" r="36635" b="33673"/>
          <a:stretch>
            <a:fillRect/>
          </a:stretch>
        </p:blipFill>
        <p:spPr>
          <a:xfrm>
            <a:off x="3769783" y="1705726"/>
            <a:ext cx="2457242" cy="1901826"/>
          </a:xfrm>
          <a:prstGeom prst="rect">
            <a:avLst/>
          </a:prstGeom>
        </p:spPr>
      </p:pic>
      <p:sp>
        <p:nvSpPr>
          <p:cNvPr id="1991" name="テキスト ボックス 8"/>
          <p:cNvSpPr txBox="1"/>
          <p:nvPr/>
        </p:nvSpPr>
        <p:spPr>
          <a:xfrm>
            <a:off x="2865773" y="5224915"/>
            <a:ext cx="6593518" cy="429994"/>
          </a:xfrm>
          <a:prstGeom prst="rect">
            <a:avLst/>
          </a:prstGeom>
          <a:noFill/>
        </p:spPr>
        <p:txBody>
          <a:bodyPr wrap="square">
            <a:spAutoFit/>
          </a:bodyPr>
          <a:lstStyle/>
          <a:p>
            <a:pPr defTabSz="457200">
              <a:lnSpc>
                <a:spcPct val="110000"/>
              </a:lnSpc>
            </a:pPr>
            <a:r>
              <a:rPr lang="ja-JP" altLang="en-US" sz="2000" spc="470" dirty="0">
                <a:latin typeface="ＭＳ Ｐ明朝" panose="02020600040205080304" pitchFamily="18" charset="-128"/>
                <a:ea typeface="ＭＳ Ｐ明朝" panose="02020600040205080304" pitchFamily="18" charset="-128"/>
                <a:cs typeface="+mn-cs"/>
              </a:rPr>
              <a:t>「よりよい生活習慣のために」</a:t>
            </a:r>
          </a:p>
        </p:txBody>
      </p:sp>
      <p:sp>
        <p:nvSpPr>
          <p:cNvPr id="1992" name="テキスト ボックス 9"/>
          <p:cNvSpPr txBox="1"/>
          <p:nvPr/>
        </p:nvSpPr>
        <p:spPr>
          <a:xfrm>
            <a:off x="3723476" y="5573911"/>
            <a:ext cx="3696853" cy="446922"/>
          </a:xfrm>
          <a:prstGeom prst="rect">
            <a:avLst/>
          </a:prstGeom>
          <a:noFill/>
        </p:spPr>
        <p:txBody>
          <a:bodyPr wrap="square">
            <a:spAutoFit/>
          </a:bodyPr>
          <a:lstStyle/>
          <a:p>
            <a:pPr defTabSz="457200">
              <a:lnSpc>
                <a:spcPct val="110000"/>
              </a:lnSpc>
            </a:pPr>
            <a:r>
              <a:rPr lang="ja-JP" altLang="en-US" sz="1050" spc="100" dirty="0">
                <a:latin typeface="ＭＳ Ｐ明朝" panose="02020600040205080304" pitchFamily="18" charset="-128"/>
                <a:ea typeface="ＭＳ Ｐ明朝" panose="02020600040205080304" pitchFamily="18" charset="-128"/>
              </a:rPr>
              <a:t>高知県健康政策部保健政策課</a:t>
            </a:r>
            <a:endParaRPr lang="en-US" altLang="ja-JP" sz="1050" spc="100" dirty="0">
              <a:latin typeface="ＭＳ Ｐ明朝" panose="02020600040205080304" pitchFamily="18" charset="-128"/>
              <a:ea typeface="ＭＳ Ｐ明朝" panose="02020600040205080304" pitchFamily="18" charset="-128"/>
            </a:endParaRPr>
          </a:p>
          <a:p>
            <a:pPr defTabSz="457200">
              <a:lnSpc>
                <a:spcPct val="110000"/>
              </a:lnSpc>
            </a:pPr>
            <a:r>
              <a:rPr lang="ja-JP" altLang="en-US" sz="1050" spc="100" dirty="0">
                <a:latin typeface="ＭＳ Ｐ明朝" panose="02020600040205080304" pitchFamily="18" charset="-128"/>
                <a:ea typeface="ＭＳ Ｐ明朝" panose="02020600040205080304" pitchFamily="18" charset="-128"/>
                <a:cs typeface="+mn-cs"/>
              </a:rPr>
              <a:t>高知県教育委員会事務局保健体育課</a:t>
            </a:r>
          </a:p>
        </p:txBody>
      </p:sp>
      <p:sp>
        <p:nvSpPr>
          <p:cNvPr id="1993" name="正方形/長方形 10"/>
          <p:cNvSpPr/>
          <p:nvPr/>
        </p:nvSpPr>
        <p:spPr>
          <a:xfrm>
            <a:off x="3077893" y="5685687"/>
            <a:ext cx="632883" cy="18565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4" name="テキスト ボックス 11"/>
          <p:cNvSpPr txBox="1"/>
          <p:nvPr/>
        </p:nvSpPr>
        <p:spPr>
          <a:xfrm>
            <a:off x="3077893" y="5673545"/>
            <a:ext cx="789030" cy="209934"/>
          </a:xfrm>
          <a:prstGeom prst="rect">
            <a:avLst/>
          </a:prstGeom>
          <a:noFill/>
        </p:spPr>
        <p:txBody>
          <a:bodyPr wrap="square">
            <a:spAutoFit/>
          </a:bodyPr>
          <a:lstStyle/>
          <a:p>
            <a:pPr defTabSz="457200">
              <a:lnSpc>
                <a:spcPct val="110000"/>
              </a:lnSpc>
            </a:pPr>
            <a:r>
              <a:rPr lang="ja-JP" altLang="en-US" sz="700" dirty="0">
                <a:latin typeface="ＭＳ Ｐ明朝" panose="02020600040205080304" pitchFamily="18" charset="-128"/>
                <a:ea typeface="ＭＳ Ｐ明朝" panose="02020600040205080304" pitchFamily="18" charset="-128"/>
                <a:cs typeface="+mn-cs"/>
              </a:rPr>
              <a:t>製作・発行</a:t>
            </a:r>
            <a:endParaRPr sz="700"/>
          </a:p>
        </p:txBody>
      </p:sp>
      <p:pic>
        <p:nvPicPr>
          <p:cNvPr id="1995" name="グラフィックス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1186" y="6053368"/>
            <a:ext cx="5212505" cy="546486"/>
          </a:xfrm>
          <a:prstGeom prst="rect">
            <a:avLst/>
          </a:prstGeom>
        </p:spPr>
      </p:pic>
      <p:sp>
        <p:nvSpPr>
          <p:cNvPr id="1996" name="テキスト 1474"/>
          <p:cNvSpPr txBox="1"/>
          <p:nvPr/>
        </p:nvSpPr>
        <p:spPr>
          <a:xfrm>
            <a:off x="3867150" y="6142392"/>
            <a:ext cx="3554241" cy="368439"/>
          </a:xfrm>
          <a:prstGeom prst="rect">
            <a:avLst/>
          </a:prstGeom>
        </p:spPr>
        <p:txBody>
          <a:bodyPr>
            <a:spAutoFit/>
          </a:bodyPr>
          <a:p>
            <a:pPr>
              <a:defRPr lang="ja-JP" altLang="en-US"/>
            </a:pPr>
            <a:endParaRPr lang="ja-JP" altLang="en-US"/>
          </a:p>
        </p:txBody>
      </p:sp>
      <p:sp>
        <p:nvSpPr>
          <p:cNvPr id="1997" name="図形 912"/>
          <p:cNvSpPr/>
          <p:nvPr/>
        </p:nvSpPr>
        <p:spPr>
          <a:xfrm>
            <a:off x="4329545" y="142627"/>
            <a:ext cx="1314734" cy="102492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98" name="図形 914"/>
          <p:cNvSpPr/>
          <p:nvPr/>
        </p:nvSpPr>
        <p:spPr>
          <a:xfrm>
            <a:off x="7682020" y="1788841"/>
            <a:ext cx="1223124" cy="1106504"/>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99" name="図形 915"/>
          <p:cNvSpPr/>
          <p:nvPr/>
        </p:nvSpPr>
        <p:spPr>
          <a:xfrm>
            <a:off x="7338978" y="3351656"/>
            <a:ext cx="1366632" cy="974532"/>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2000" name="Picture 916" descr="C:\Users\222199.esc\AppData\Local\Microsoft\Windows\INetCache\Content.Word\ハハハ大臣.png"/>
          <p:cNvPicPr>
            <a:picLocks noChangeAspect="1" noChangeArrowheads="1"/>
          </p:cNvPicPr>
          <p:nvPr/>
        </p:nvPicPr>
        <p:blipFill>
          <a:blip r:embed="rId5"/>
          <a:stretch>
            <a:fillRect/>
          </a:stretch>
        </p:blipFill>
        <p:spPr>
          <a:xfrm>
            <a:off x="7582451" y="3137330"/>
            <a:ext cx="879686" cy="1183166"/>
          </a:xfrm>
          <a:prstGeom prst="rect">
            <a:avLst/>
          </a:prstGeom>
          <a:noFill/>
          <a:ln>
            <a:noFill/>
          </a:ln>
        </p:spPr>
      </p:pic>
      <p:pic>
        <p:nvPicPr>
          <p:cNvPr id="2001" name="オブジェクト 917"/>
          <p:cNvPicPr>
            <a:picLocks noChangeAspect="1"/>
          </p:cNvPicPr>
          <p:nvPr/>
        </p:nvPicPr>
        <p:blipFill>
          <a:blip r:embed="rId6"/>
          <a:stretch>
            <a:fillRect/>
          </a:stretch>
        </p:blipFill>
        <p:spPr>
          <a:xfrm>
            <a:off x="7917270" y="1512491"/>
            <a:ext cx="906407" cy="1155524"/>
          </a:xfrm>
          <a:prstGeom prst="rect">
            <a:avLst/>
          </a:prstGeom>
        </p:spPr>
      </p:pic>
      <p:pic>
        <p:nvPicPr>
          <p:cNvPr id="2002" name="オブジェクト 918"/>
          <p:cNvPicPr>
            <a:picLocks noChangeAspect="1"/>
          </p:cNvPicPr>
          <p:nvPr/>
        </p:nvPicPr>
        <p:blipFill>
          <a:blip r:embed="rId7"/>
          <a:stretch>
            <a:fillRect/>
          </a:stretch>
        </p:blipFill>
        <p:spPr>
          <a:xfrm>
            <a:off x="4589143" y="108992"/>
            <a:ext cx="795537" cy="1058558"/>
          </a:xfrm>
          <a:prstGeom prst="rect">
            <a:avLst/>
          </a:prstGeom>
        </p:spPr>
      </p:pic>
      <p:pic>
        <p:nvPicPr>
          <p:cNvPr id="2003" name="図 1012"/>
          <p:cNvPicPr>
            <a:picLocks noChangeAspect="1"/>
          </p:cNvPicPr>
          <p:nvPr/>
        </p:nvPicPr>
        <p:blipFill>
          <a:blip r:embed="rId8">
            <a:extLst>
              <a:ext uri="{BEBA8EAE-BF5A-486C-A8C5-ECC9F3942E4B}">
                <a14:imgProps xmlns:a14="http://schemas.microsoft.com/office/drawing/2010/main">
                  <a14:imgLayer r:embed="rId9">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1272296" y="3097052"/>
            <a:ext cx="1115190" cy="1263723"/>
          </a:xfrm>
          <a:prstGeom prst="rect">
            <a:avLst/>
          </a:prstGeom>
          <a:noFill/>
          <a:ln>
            <a:noFill/>
          </a:ln>
        </p:spPr>
      </p:pic>
      <p:pic>
        <p:nvPicPr>
          <p:cNvPr id="2004" name="図 1014"/>
          <p:cNvPicPr>
            <a:picLocks noChangeAspect="1"/>
          </p:cNvPicPr>
          <p:nvPr/>
        </p:nvPicPr>
        <p:blipFill>
          <a:blip r:embed="rId10">
            <a:extLst>
              <a:ext uri="{BEBA8EAE-BF5A-486C-A8C5-ECC9F3942E4B}">
                <a14:imgProps xmlns:a14="http://schemas.microsoft.com/office/drawing/2010/main">
                  <a14:imgLayer r:embed="rId11">
                    <a14:imgEffect>
                      <a14:backgroundRemoval t="1558" b="98019" l="3281" r="96524">
                        <a14:foregroundMark x1="15637" y1="73513" x2="15637" y2="73513"/>
                        <a14:foregroundMark x1="86486" y1="75071" x2="86486" y2="75071"/>
                        <a14:foregroundMark x1="37259" y1="22096" x2="37259" y2="22096"/>
                        <a14:foregroundMark x1="48649" y1="8215" x2="48649" y2="8215"/>
                      </a14:backgroundRemoval>
                    </a14:imgEffect>
                  </a14:imgLayer>
                </a14:imgProps>
              </a:ext>
            </a:extLst>
          </a:blip>
          <a:stretch>
            <a:fillRect/>
          </a:stretch>
        </p:blipFill>
        <p:spPr>
          <a:xfrm>
            <a:off x="3136900" y="3838922"/>
            <a:ext cx="907869" cy="1237367"/>
          </a:xfrm>
          <a:prstGeom prst="rect">
            <a:avLst/>
          </a:prstGeom>
          <a:noFill/>
          <a:ln>
            <a:noFill/>
          </a:ln>
        </p:spPr>
      </p:pic>
      <p:pic>
        <p:nvPicPr>
          <p:cNvPr id="2005" name="図 1015"/>
          <p:cNvPicPr>
            <a:picLocks noChangeAspect="1"/>
          </p:cNvPicPr>
          <p:nvPr/>
        </p:nvPicPr>
        <p:blipFill>
          <a:blip r:embed="rId12">
            <a:extLst>
              <a:ext uri="{BEBA8EAE-BF5A-486C-A8C5-ECC9F3942E4B}">
                <a14:imgProps xmlns:a14="http://schemas.microsoft.com/office/drawing/2010/main">
                  <a14:imgLayer r:embed="rId13">
                    <a14:imgEffect>
                      <a14:backgroundRemoval t="0" b="96511" l="0" r="100000">
                        <a14:foregroundMark x1="41155" y1="43571" x2="41155" y2="43571"/>
                        <a14:foregroundMark x1="60830" y1="39571" x2="60830" y2="39571"/>
                      </a14:backgroundRemoval>
                    </a14:imgEffect>
                  </a14:imgLayer>
                </a14:imgProps>
              </a:ext>
            </a:extLst>
          </a:blip>
          <a:stretch>
            <a:fillRect/>
          </a:stretch>
        </p:blipFill>
        <p:spPr>
          <a:xfrm>
            <a:off x="2074085" y="351095"/>
            <a:ext cx="1003808" cy="1246393"/>
          </a:xfrm>
          <a:prstGeom prst="rect">
            <a:avLst/>
          </a:prstGeom>
          <a:noFill/>
          <a:ln>
            <a:noFill/>
          </a:ln>
        </p:spPr>
      </p:pic>
      <p:pic>
        <p:nvPicPr>
          <p:cNvPr id="2006" name="図 1016"/>
          <p:cNvPicPr>
            <a:picLocks noChangeAspect="1"/>
          </p:cNvPicPr>
          <p:nvPr/>
        </p:nvPicPr>
        <p:blipFill>
          <a:blip r:embed="rId14">
            <a:extLst>
              <a:ext uri="{BEBA8EAE-BF5A-486C-A8C5-ECC9F3942E4B}">
                <a14:imgProps xmlns:a14="http://schemas.microsoft.com/office/drawing/2010/main">
                  <a14:imgLayer r:embed="rId15">
                    <a14:imgEffect>
                      <a14:backgroundRemoval t="3770" b="96072" l="3479" r="94550">
                        <a14:foregroundMark x1="35250" y1="43590" x2="35250" y2="43590"/>
                        <a14:foregroundMark x1="42209" y1="45249" x2="42209" y2="45249"/>
                        <a14:foregroundMark x1="64297" y1="43590" x2="64297" y2="43590"/>
                        <a14:foregroundMark x1="71256" y1="47662" x2="71256" y2="47662"/>
                      </a14:backgroundRemoval>
                    </a14:imgEffect>
                  </a14:imgLayer>
                </a14:imgProps>
              </a:ext>
            </a:extLst>
          </a:blip>
          <a:stretch>
            <a:fillRect/>
          </a:stretch>
        </p:blipFill>
        <p:spPr>
          <a:xfrm>
            <a:off x="637378" y="1512491"/>
            <a:ext cx="1269835" cy="1274356"/>
          </a:xfrm>
          <a:prstGeom prst="rect">
            <a:avLst/>
          </a:prstGeom>
          <a:noFill/>
          <a:ln>
            <a:noFill/>
          </a:ln>
        </p:spPr>
      </p:pic>
      <p:pic>
        <p:nvPicPr>
          <p:cNvPr id="2007" name="図 1017"/>
          <p:cNvPicPr>
            <a:picLocks noChangeAspect="1"/>
          </p:cNvPicPr>
          <p:nvPr/>
        </p:nvPicPr>
        <p:blipFill>
          <a:blip r:embed="rId16">
            <a:extLst>
              <a:ext uri="{BEBA8EAE-BF5A-486C-A8C5-ECC9F3942E4B}">
                <a14:imgProps xmlns:a14="http://schemas.microsoft.com/office/drawing/2010/main">
                  <a14:imgLayer r:embed="rId17">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5723307" y="3800863"/>
            <a:ext cx="1024036" cy="1275426"/>
          </a:xfrm>
          <a:prstGeom prst="rect">
            <a:avLst/>
          </a:prstGeom>
          <a:noFill/>
          <a:ln>
            <a:noFill/>
          </a:ln>
        </p:spPr>
      </p:pic>
      <p:sp>
        <p:nvSpPr>
          <p:cNvPr id="2008" name="図形 913"/>
          <p:cNvSpPr/>
          <p:nvPr/>
        </p:nvSpPr>
        <p:spPr>
          <a:xfrm>
            <a:off x="6515934" y="442659"/>
            <a:ext cx="1506360" cy="1207242"/>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2009" name="オブジェクト 919"/>
          <p:cNvPicPr>
            <a:picLocks noChangeAspect="1"/>
          </p:cNvPicPr>
          <p:nvPr/>
        </p:nvPicPr>
        <p:blipFill>
          <a:blip r:embed="rId18"/>
          <a:stretch>
            <a:fillRect/>
          </a:stretch>
        </p:blipFill>
        <p:spPr>
          <a:xfrm>
            <a:off x="6796576" y="498094"/>
            <a:ext cx="1084803" cy="1067387"/>
          </a:xfrm>
          <a:prstGeom prst="rect">
            <a:avLst/>
          </a:prstGeom>
        </p:spPr>
      </p:pic>
      <p:sp>
        <p:nvSpPr>
          <p:cNvPr id="2010" name="四角形 827"/>
          <p:cNvSpPr/>
          <p:nvPr/>
        </p:nvSpPr>
        <p:spPr>
          <a:xfrm>
            <a:off x="1228539" y="4360775"/>
            <a:ext cx="1196644" cy="306680"/>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あさごはんまん</a:t>
            </a:r>
            <a:endParaRPr lang="ja-JP" altLang="en-US" sz="900" b="1">
              <a:solidFill>
                <a:schemeClr val="tx1"/>
              </a:solidFill>
            </a:endParaRPr>
          </a:p>
        </p:txBody>
      </p:sp>
      <p:sp>
        <p:nvSpPr>
          <p:cNvPr id="2011" name="四角形 828"/>
          <p:cNvSpPr/>
          <p:nvPr/>
        </p:nvSpPr>
        <p:spPr>
          <a:xfrm>
            <a:off x="938180" y="2739553"/>
            <a:ext cx="888681" cy="31158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はやねちゃん</a:t>
            </a:r>
            <a:endParaRPr lang="ja-JP" altLang="en-US" sz="900" b="1">
              <a:solidFill>
                <a:schemeClr val="tx1"/>
              </a:solidFill>
            </a:endParaRPr>
          </a:p>
        </p:txBody>
      </p:sp>
      <p:sp>
        <p:nvSpPr>
          <p:cNvPr id="2012" name="四角形 829"/>
          <p:cNvSpPr/>
          <p:nvPr/>
        </p:nvSpPr>
        <p:spPr>
          <a:xfrm>
            <a:off x="3136900" y="5030661"/>
            <a:ext cx="1009560" cy="29855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みそしるちゃん</a:t>
            </a:r>
            <a:endParaRPr lang="ja-JP" altLang="en-US" sz="900" b="1">
              <a:solidFill>
                <a:schemeClr val="tx1"/>
              </a:solidFill>
            </a:endParaRPr>
          </a:p>
        </p:txBody>
      </p:sp>
      <p:sp>
        <p:nvSpPr>
          <p:cNvPr id="2013" name="四角形 830"/>
          <p:cNvSpPr/>
          <p:nvPr/>
        </p:nvSpPr>
        <p:spPr>
          <a:xfrm>
            <a:off x="5723307" y="4991371"/>
            <a:ext cx="1088713" cy="3378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よふかしおに</a:t>
            </a:r>
            <a:endParaRPr lang="ja-JP" altLang="en-US" sz="900" b="1">
              <a:solidFill>
                <a:schemeClr val="tx1"/>
              </a:solidFill>
            </a:endParaRPr>
          </a:p>
        </p:txBody>
      </p:sp>
      <p:sp>
        <p:nvSpPr>
          <p:cNvPr id="2014" name="四角形 831"/>
          <p:cNvSpPr/>
          <p:nvPr/>
        </p:nvSpPr>
        <p:spPr>
          <a:xfrm>
            <a:off x="7582451" y="4320496"/>
            <a:ext cx="825500" cy="30762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ハハハ大臣</a:t>
            </a:r>
            <a:endParaRPr lang="ja-JP" altLang="en-US" sz="900" b="1">
              <a:solidFill>
                <a:schemeClr val="tx1"/>
              </a:solidFill>
            </a:endParaRPr>
          </a:p>
        </p:txBody>
      </p:sp>
      <p:sp>
        <p:nvSpPr>
          <p:cNvPr id="2015" name="四角形 832"/>
          <p:cNvSpPr/>
          <p:nvPr/>
        </p:nvSpPr>
        <p:spPr>
          <a:xfrm>
            <a:off x="2093489" y="1480098"/>
            <a:ext cx="965000" cy="339606"/>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はやおきくん</a:t>
            </a:r>
            <a:endParaRPr lang="ja-JP" altLang="en-US" sz="900" b="1">
              <a:solidFill>
                <a:schemeClr val="tx1"/>
              </a:solidFill>
            </a:endParaRPr>
          </a:p>
        </p:txBody>
      </p:sp>
      <p:sp>
        <p:nvSpPr>
          <p:cNvPr id="2016" name="四角形 833"/>
          <p:cNvSpPr/>
          <p:nvPr/>
        </p:nvSpPr>
        <p:spPr>
          <a:xfrm>
            <a:off x="4489969" y="1135157"/>
            <a:ext cx="1016871"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sz="900" b="1">
              <a:solidFill>
                <a:schemeClr val="tx1"/>
              </a:solidFill>
            </a:endParaRPr>
          </a:p>
        </p:txBody>
      </p:sp>
      <p:sp>
        <p:nvSpPr>
          <p:cNvPr id="2017" name="四角形 834"/>
          <p:cNvSpPr/>
          <p:nvPr/>
        </p:nvSpPr>
        <p:spPr>
          <a:xfrm>
            <a:off x="6897354" y="1533256"/>
            <a:ext cx="984027"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sp>
        <p:nvSpPr>
          <p:cNvPr id="2018" name="四角形 835"/>
          <p:cNvSpPr/>
          <p:nvPr/>
        </p:nvSpPr>
        <p:spPr>
          <a:xfrm>
            <a:off x="7902059" y="2620873"/>
            <a:ext cx="1280041" cy="33194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ハハハのハーちゃん</a:t>
            </a:r>
            <a:endParaRPr lang="ja-JP" altLang="en-US" sz="900" b="1">
              <a:solidFill>
                <a:schemeClr val="tx1"/>
              </a:solidFill>
            </a:endParaRPr>
          </a:p>
        </p:txBody>
      </p:sp>
      <p:sp>
        <p:nvSpPr>
          <p:cNvPr id="2019" name="四角形 1029"/>
          <p:cNvSpPr/>
          <p:nvPr/>
        </p:nvSpPr>
        <p:spPr>
          <a:xfrm>
            <a:off x="7585363" y="5030932"/>
            <a:ext cx="1599649" cy="40925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700" b="1">
                <a:solidFill>
                  <a:schemeClr val="tx1"/>
                </a:solidFill>
              </a:rPr>
              <a:t>©やなせたかし／やなせスタジオ</a:t>
            </a:r>
            <a:endParaRPr lang="ja-JP" altLang="en-US" sz="700" b="1">
              <a:solidFill>
                <a:schemeClr val="tx1"/>
              </a:solidFill>
            </a:endParaRPr>
          </a:p>
        </p:txBody>
      </p:sp>
    </p:spTree>
    <p:extLst>
      <p:ext uri="{BB962C8B-B14F-4D97-AF65-F5344CB8AC3E}">
        <p14:creationId xmlns:p14="http://schemas.microsoft.com/office/powerpoint/2010/main" val="242170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59" name="グラフィックス 3"/>
          <p:cNvPicPr>
            <a:picLocks noChangeAspect="1"/>
          </p:cNvPicPr>
          <p:nvPr/>
        </p:nvPicPr>
        <p:blipFill>
          <a:blip r:embed="rId1"/>
          <a:stretch>
            <a:fillRect/>
          </a:stretch>
        </p:blipFill>
        <p:spPr>
          <a:xfrm>
            <a:off x="360519" y="314946"/>
            <a:ext cx="9153069" cy="244286"/>
          </a:xfrm>
          <a:prstGeom prst="rect">
            <a:avLst/>
          </a:prstGeom>
        </p:spPr>
      </p:pic>
      <p:sp>
        <p:nvSpPr>
          <p:cNvPr id="1160" name="タイトル 1"/>
          <p:cNvSpPr txBox="1"/>
          <p:nvPr/>
        </p:nvSpPr>
        <p:spPr>
          <a:xfrm>
            <a:off x="393932" y="22304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Ⅰ</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県民の健康を取り巻く現状</a:t>
            </a:r>
          </a:p>
        </p:txBody>
      </p:sp>
      <p:graphicFrame>
        <p:nvGraphicFramePr>
          <p:cNvPr id="1161" name="グラフ 1563"/>
          <p:cNvGraphicFramePr/>
          <p:nvPr/>
        </p:nvGraphicFramePr>
        <p:xfrm>
          <a:off x="6238524" y="4458404"/>
          <a:ext cx="3417213" cy="1694173"/>
        </p:xfrm>
        <a:graphic>
          <a:graphicData uri="http://schemas.openxmlformats.org/drawingml/2006/chart">
            <c:chart xmlns:c="http://schemas.openxmlformats.org/drawingml/2006/chart" xmlns:r="http://schemas.openxmlformats.org/officeDocument/2006/relationships" r:id="rId2"/>
          </a:graphicData>
        </a:graphic>
      </p:graphicFrame>
      <p:sp>
        <p:nvSpPr>
          <p:cNvPr id="1162" name="テキスト ボックス 1482"/>
          <p:cNvSpPr txBox="1"/>
          <p:nvPr/>
        </p:nvSpPr>
        <p:spPr>
          <a:xfrm>
            <a:off x="6111965" y="5551976"/>
            <a:ext cx="704668"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千人</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63" name="グラフィックス 1527"/>
          <p:cNvPicPr>
            <a:picLocks noChangeAspect="1"/>
          </p:cNvPicPr>
          <p:nvPr/>
        </p:nvPicPr>
        <p:blipFill>
          <a:blip r:embed="rId3"/>
          <a:stretch>
            <a:fillRect/>
          </a:stretch>
        </p:blipFill>
        <p:spPr>
          <a:xfrm>
            <a:off x="534748" y="770731"/>
            <a:ext cx="738177" cy="290068"/>
          </a:xfrm>
          <a:prstGeom prst="rect">
            <a:avLst/>
          </a:prstGeom>
        </p:spPr>
      </p:pic>
      <p:sp>
        <p:nvSpPr>
          <p:cNvPr id="1164" name="テキスト ボックス 1528"/>
          <p:cNvSpPr txBox="1"/>
          <p:nvPr/>
        </p:nvSpPr>
        <p:spPr>
          <a:xfrm>
            <a:off x="579620" y="789254"/>
            <a:ext cx="1705623" cy="253023"/>
          </a:xfrm>
          <a:prstGeom prst="rect">
            <a:avLst/>
          </a:prstGeom>
          <a:noFill/>
        </p:spPr>
        <p:txBody>
          <a:bodyPr wrap="square">
            <a:spAutoFit/>
          </a:bodyPr>
          <a:lstStyle/>
          <a:p>
            <a:r>
              <a:rPr lang="ja-JP" altLang="en-US" sz="1050" b="1" dirty="0">
                <a:solidFill>
                  <a:schemeClr val="bg1"/>
                </a:solidFill>
                <a:latin typeface="ＭＳ Ｐ明朝" panose="02020600040205080304" pitchFamily="18" charset="-128"/>
                <a:ea typeface="ＭＳ Ｐ明朝" panose="02020600040205080304" pitchFamily="18" charset="-128"/>
              </a:rPr>
              <a:t>死亡率</a:t>
            </a:r>
          </a:p>
        </p:txBody>
      </p:sp>
      <p:sp>
        <p:nvSpPr>
          <p:cNvPr id="1165" name="テキスト ボックス 1530"/>
          <p:cNvSpPr txBox="1"/>
          <p:nvPr/>
        </p:nvSpPr>
        <p:spPr>
          <a:xfrm>
            <a:off x="1342766" y="770936"/>
            <a:ext cx="7021560" cy="245328"/>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本県の</a:t>
            </a:r>
            <a:r>
              <a:rPr lang="en-US" altLang="ja-JP" sz="1000" dirty="0">
                <a:solidFill>
                  <a:srgbClr val="231815"/>
                </a:solidFill>
                <a:latin typeface="ＭＳ Ｐ明朝" panose="02020600040205080304" pitchFamily="18" charset="-128"/>
                <a:ea typeface="ＭＳ Ｐ明朝" panose="02020600040205080304" pitchFamily="18" charset="-128"/>
              </a:rPr>
              <a:t>40-64</a:t>
            </a:r>
            <a:r>
              <a:rPr lang="ja-JP" altLang="en-US" sz="1000" dirty="0">
                <a:solidFill>
                  <a:srgbClr val="231815"/>
                </a:solidFill>
                <a:latin typeface="ＭＳ Ｐ明朝" panose="02020600040205080304" pitchFamily="18" charset="-128"/>
                <a:ea typeface="ＭＳ Ｐ明朝" panose="02020600040205080304" pitchFamily="18" charset="-128"/>
              </a:rPr>
              <a:t>歳の死亡率は平成</a:t>
            </a:r>
            <a:r>
              <a:rPr lang="en-US" altLang="ja-JP" sz="1000" dirty="0">
                <a:solidFill>
                  <a:srgbClr val="231815"/>
                </a:solidFill>
                <a:latin typeface="ＭＳ Ｐ明朝" panose="02020600040205080304" pitchFamily="18" charset="-128"/>
                <a:ea typeface="ＭＳ Ｐ明朝" panose="02020600040205080304" pitchFamily="18" charset="-128"/>
              </a:rPr>
              <a:t>21</a:t>
            </a:r>
            <a:r>
              <a:rPr lang="ja-JP" altLang="en-US" sz="1000" dirty="0">
                <a:solidFill>
                  <a:srgbClr val="231815"/>
                </a:solidFill>
                <a:latin typeface="ＭＳ Ｐ明朝" panose="02020600040205080304" pitchFamily="18" charset="-128"/>
                <a:ea typeface="ＭＳ Ｐ明朝" panose="02020600040205080304" pitchFamily="18" charset="-128"/>
              </a:rPr>
              <a:t>年と比較して、男女とも低下していますが、男性は依然</a:t>
            </a:r>
            <a:r>
              <a:rPr lang="ja-JP" altLang="en-US" sz="1000" dirty="0">
                <a:solidFill>
                  <a:srgbClr val="231815"/>
                </a:solidFill>
                <a:latin typeface="ＭＳ Ｐ明朝" panose="02020600040205080304" pitchFamily="18" charset="-128"/>
                <a:ea typeface="ＭＳ Ｐ明朝" panose="02020600040205080304" pitchFamily="18" charset="-128"/>
              </a:rPr>
              <a:t>全国平均より高いです。　</a:t>
            </a:r>
          </a:p>
        </p:txBody>
      </p:sp>
      <p:pic>
        <p:nvPicPr>
          <p:cNvPr id="1166" name="グラフィックス 1538"/>
          <p:cNvPicPr>
            <a:picLocks noChangeAspect="1"/>
          </p:cNvPicPr>
          <p:nvPr/>
        </p:nvPicPr>
        <p:blipFill>
          <a:blip r:embed="rId4"/>
          <a:stretch>
            <a:fillRect/>
          </a:stretch>
        </p:blipFill>
        <p:spPr>
          <a:xfrm>
            <a:off x="530422" y="4030481"/>
            <a:ext cx="2386012" cy="291288"/>
          </a:xfrm>
          <a:prstGeom prst="rect">
            <a:avLst/>
          </a:prstGeom>
        </p:spPr>
      </p:pic>
      <p:sp>
        <p:nvSpPr>
          <p:cNvPr id="1167" name="テキスト ボックス 1539"/>
          <p:cNvSpPr txBox="1"/>
          <p:nvPr/>
        </p:nvSpPr>
        <p:spPr>
          <a:xfrm>
            <a:off x="579620" y="4030481"/>
            <a:ext cx="3273583" cy="253023"/>
          </a:xfrm>
          <a:prstGeom prst="rect">
            <a:avLst/>
          </a:prstGeom>
          <a:noFill/>
        </p:spPr>
        <p:txBody>
          <a:bodyPr wrap="square">
            <a:spAutoFit/>
          </a:bodyPr>
          <a:lstStyle/>
          <a:p>
            <a:r>
              <a:rPr lang="ja-JP" altLang="en-US" sz="1050" b="1" dirty="0">
                <a:solidFill>
                  <a:schemeClr val="bg1"/>
                </a:solidFill>
                <a:latin typeface="ＭＳ Ｐ明朝" panose="02020600040205080304" pitchFamily="18" charset="-128"/>
                <a:ea typeface="ＭＳ Ｐ明朝" panose="02020600040205080304" pitchFamily="18" charset="-128"/>
              </a:rPr>
              <a:t>高知県の出生数と高齢化率の推移</a:t>
            </a:r>
          </a:p>
        </p:txBody>
      </p:sp>
      <p:sp>
        <p:nvSpPr>
          <p:cNvPr id="1168" name="テキスト ボックス 1540"/>
          <p:cNvSpPr txBox="1"/>
          <p:nvPr/>
        </p:nvSpPr>
        <p:spPr>
          <a:xfrm>
            <a:off x="2984686" y="4010050"/>
            <a:ext cx="4723094" cy="399217"/>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　出生率は低下し、少子化が進行しています。高齢化率は、総</a:t>
            </a:r>
            <a:r>
              <a:rPr lang="ja-JP" altLang="en-US" sz="1000" dirty="0">
                <a:solidFill>
                  <a:srgbClr val="231815"/>
                </a:solidFill>
                <a:latin typeface="ＭＳ Ｐ明朝" panose="02020600040205080304" pitchFamily="18" charset="-128"/>
                <a:ea typeface="ＭＳ Ｐ明朝" panose="02020600040205080304" pitchFamily="18" charset="-128"/>
              </a:rPr>
              <a:t>人口が減少することから、</a:t>
            </a:r>
            <a:endParaRPr lang="en-US" altLang="ja-JP" sz="1000" b="0" i="0" u="none" strike="noStrike" baseline="0" dirty="0">
              <a:solidFill>
                <a:srgbClr val="231815"/>
              </a:solidFill>
              <a:latin typeface="ＭＳ Ｐ明朝" panose="02020600040205080304" pitchFamily="18" charset="-128"/>
              <a:ea typeface="ＭＳ Ｐ明朝" panose="02020600040205080304" pitchFamily="18" charset="-128"/>
            </a:endParaRPr>
          </a:p>
          <a:p>
            <a:pPr fontAlgn="base"/>
            <a:r>
              <a:rPr lang="ja-JP" altLang="en-US" sz="1000" dirty="0">
                <a:solidFill>
                  <a:srgbClr val="231815"/>
                </a:solidFill>
                <a:latin typeface="ＭＳ Ｐ明朝" panose="02020600040205080304" pitchFamily="18" charset="-128"/>
                <a:ea typeface="ＭＳ Ｐ明朝" panose="02020600040205080304" pitchFamily="18" charset="-128"/>
              </a:rPr>
              <a:t>令和</a:t>
            </a:r>
            <a:r>
              <a:rPr lang="en-US" altLang="ja-JP" sz="1000" dirty="0">
                <a:solidFill>
                  <a:srgbClr val="231815"/>
                </a:solidFill>
                <a:latin typeface="ＭＳ Ｐ明朝" panose="02020600040205080304" pitchFamily="18" charset="-128"/>
                <a:ea typeface="ＭＳ Ｐ明朝" panose="02020600040205080304" pitchFamily="18" charset="-128"/>
              </a:rPr>
              <a:t>2</a:t>
            </a:r>
            <a:r>
              <a:rPr lang="ja-JP" altLang="en-US" sz="1000" dirty="0">
                <a:solidFill>
                  <a:srgbClr val="231815"/>
                </a:solidFill>
                <a:latin typeface="ＭＳ Ｐ明朝" panose="02020600040205080304" pitchFamily="18" charset="-128"/>
                <a:ea typeface="ＭＳ Ｐ明朝" panose="02020600040205080304" pitchFamily="18" charset="-128"/>
              </a:rPr>
              <a:t>年以降も上昇する見込みです。</a:t>
            </a:r>
            <a:endParaRPr lang="ja-JP" altLang="en-US" sz="900" dirty="0">
              <a:solidFill>
                <a:srgbClr val="231815"/>
              </a:solidFill>
              <a:latin typeface="ＭＳ Ｐ明朝" panose="02020600040205080304" pitchFamily="18" charset="-128"/>
              <a:ea typeface="ＭＳ Ｐ明朝" panose="02020600040205080304" pitchFamily="18" charset="-128"/>
            </a:endParaRPr>
          </a:p>
        </p:txBody>
      </p:sp>
      <p:grpSp>
        <p:nvGrpSpPr>
          <p:cNvPr id="1169" name="グループ 10"/>
          <p:cNvGrpSpPr/>
          <p:nvPr/>
        </p:nvGrpSpPr>
        <p:grpSpPr>
          <a:xfrm>
            <a:off x="8172290" y="5876321"/>
            <a:ext cx="1309370" cy="173883"/>
            <a:chOff x="2639291" y="2348566"/>
            <a:chExt cx="1514391" cy="409949"/>
          </a:xfrm>
        </p:grpSpPr>
        <p:sp>
          <p:nvSpPr>
            <p:cNvPr id="1170" name="直線 8"/>
            <p:cNvSpPr/>
            <p:nvPr/>
          </p:nvSpPr>
          <p:spPr>
            <a:xfrm>
              <a:off x="2639291" y="2366309"/>
              <a:ext cx="1514391" cy="9338"/>
            </a:xfrm>
            <a:prstGeom prst="line">
              <a:avLst/>
            </a:prstGeom>
            <a:ln>
              <a:headEnd type="triangle"/>
              <a:tailEnd type="triangle"/>
            </a:ln>
          </p:spPr>
          <p:style>
            <a:lnRef idx="1">
              <a:schemeClr val="dk1"/>
            </a:lnRef>
            <a:fillRef idx="0">
              <a:schemeClr val="dk1"/>
            </a:fillRef>
            <a:effectRef idx="0">
              <a:schemeClr val="dk1"/>
            </a:effectRef>
            <a:fontRef idx="minor">
              <a:schemeClr val="tx1"/>
            </a:fontRef>
          </p:style>
          <p:txBody>
            <a:bodyPr/>
            <a:lstStyle/>
            <a:p>
              <a:endParaRPr lang="ja-JP" altLang="en-US" sz="1050"/>
            </a:p>
          </p:txBody>
        </p:sp>
        <p:sp>
          <p:nvSpPr>
            <p:cNvPr id="1171" name="テキスト 9"/>
            <p:cNvSpPr txBox="1"/>
            <p:nvPr/>
          </p:nvSpPr>
          <p:spPr>
            <a:xfrm>
              <a:off x="3048223" y="2348566"/>
              <a:ext cx="952612" cy="409949"/>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推計</a:t>
              </a:r>
            </a:p>
          </p:txBody>
        </p:sp>
      </p:grpSp>
      <p:sp>
        <p:nvSpPr>
          <p:cNvPr id="1172" name="テキスト 34"/>
          <p:cNvSpPr txBox="1"/>
          <p:nvPr/>
        </p:nvSpPr>
        <p:spPr>
          <a:xfrm>
            <a:off x="6309749" y="6289718"/>
            <a:ext cx="3725082" cy="306884"/>
          </a:xfrm>
          <a:prstGeom prst="rect">
            <a:avLst/>
          </a:prstGeom>
          <a:ln/>
        </p:spPr>
        <p:txBody>
          <a:bodyPr wrap="square">
            <a:spAutoFit/>
          </a:bodyPr>
          <a:lstStyle/>
          <a:p>
            <a:pPr fontAlgn="base">
              <a:defRPr lang="ja-JP" altLang="en-US"/>
            </a:pPr>
            <a:r>
              <a:rPr lang="ja-JP" altLang="en-US" sz="700" dirty="0">
                <a:solidFill>
                  <a:srgbClr val="231815"/>
                </a:solidFill>
                <a:latin typeface="ＭＳ Ｐ明朝" panose="02020600040205080304" pitchFamily="18" charset="-128"/>
                <a:ea typeface="ＭＳ Ｐ明朝" panose="02020600040205080304" pitchFamily="18" charset="-128"/>
              </a:rPr>
              <a:t>出典：令和２年以前は国勢調査結果（総務省統計）、</a:t>
            </a:r>
            <a:endParaRPr lang="en-US" altLang="ja-JP" sz="700" dirty="0">
              <a:solidFill>
                <a:srgbClr val="231815"/>
              </a:solidFill>
              <a:latin typeface="ＭＳ Ｐ明朝" panose="02020600040205080304" pitchFamily="18" charset="-128"/>
              <a:ea typeface="ＭＳ Ｐ明朝" panose="02020600040205080304" pitchFamily="18" charset="-128"/>
            </a:endParaRPr>
          </a:p>
          <a:p>
            <a:pPr fontAlgn="base">
              <a:defRPr lang="ja-JP" altLang="en-US"/>
            </a:pPr>
            <a:r>
              <a:rPr lang="ja-JP" altLang="en-US" sz="700" dirty="0">
                <a:solidFill>
                  <a:srgbClr val="231815"/>
                </a:solidFill>
                <a:latin typeface="ＭＳ Ｐ明朝" panose="02020600040205080304" pitchFamily="18" charset="-128"/>
                <a:ea typeface="ＭＳ Ｐ明朝" panose="02020600040205080304" pitchFamily="18" charset="-128"/>
              </a:rPr>
              <a:t>令和７年以降は都道府県の将来推計人口（平成</a:t>
            </a:r>
            <a:r>
              <a:rPr lang="en-US" altLang="ja-JP" sz="700" dirty="0">
                <a:solidFill>
                  <a:srgbClr val="231815"/>
                </a:solidFill>
                <a:latin typeface="ＭＳ Ｐ明朝" panose="02020600040205080304" pitchFamily="18" charset="-128"/>
                <a:ea typeface="ＭＳ Ｐ明朝" panose="02020600040205080304" pitchFamily="18" charset="-128"/>
              </a:rPr>
              <a:t>30</a:t>
            </a:r>
            <a:r>
              <a:rPr lang="ja-JP" altLang="en-US" sz="700" dirty="0">
                <a:solidFill>
                  <a:srgbClr val="231815"/>
                </a:solidFill>
                <a:latin typeface="ＭＳ Ｐ明朝" panose="02020600040205080304" pitchFamily="18" charset="-128"/>
                <a:ea typeface="ＭＳ Ｐ明朝" panose="02020600040205080304" pitchFamily="18" charset="-128"/>
              </a:rPr>
              <a:t>年　国立社会保障・人口問題研究所）</a:t>
            </a:r>
          </a:p>
        </p:txBody>
      </p:sp>
      <p:sp>
        <p:nvSpPr>
          <p:cNvPr id="1173" name="テキスト ボックス 1482"/>
          <p:cNvSpPr txBox="1"/>
          <p:nvPr/>
        </p:nvSpPr>
        <p:spPr>
          <a:xfrm>
            <a:off x="9513588" y="5551976"/>
            <a:ext cx="468982"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74"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2</a:t>
            </a:r>
            <a:endParaRPr lang="ja-JP" altLang="en-US" sz="700" dirty="0">
              <a:latin typeface="ＭＳ Ｐ明朝" panose="02020600040205080304" pitchFamily="18" charset="-128"/>
              <a:ea typeface="ＭＳ Ｐ明朝" panose="02020600040205080304" pitchFamily="18" charset="-128"/>
            </a:endParaRPr>
          </a:p>
        </p:txBody>
      </p:sp>
      <p:sp>
        <p:nvSpPr>
          <p:cNvPr id="1175" name="テキスト ボックス 1482"/>
          <p:cNvSpPr txBox="1"/>
          <p:nvPr/>
        </p:nvSpPr>
        <p:spPr>
          <a:xfrm>
            <a:off x="9445554" y="5683299"/>
            <a:ext cx="461079"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graphicFrame>
        <p:nvGraphicFramePr>
          <p:cNvPr id="1176" name="グラフ 8"/>
          <p:cNvGraphicFramePr/>
          <p:nvPr>
            <p:extLst>
              <p:ext uri="{D42A27DB-BD31-4B8C-83A1-F6EECF244321}">
                <p14:modId xmlns:p14="http://schemas.microsoft.com/office/powerpoint/2010/main" val="3220777678"/>
              </p:ext>
            </p:extLst>
          </p:nvPr>
        </p:nvGraphicFramePr>
        <p:xfrm>
          <a:off x="576092" y="4618982"/>
          <a:ext cx="5535873" cy="1752356"/>
        </p:xfrm>
        <a:graphic>
          <a:graphicData uri="http://schemas.openxmlformats.org/drawingml/2006/chart">
            <c:chart xmlns:c="http://schemas.openxmlformats.org/drawingml/2006/chart" xmlns:r="http://schemas.openxmlformats.org/officeDocument/2006/relationships" r:id="rId5"/>
          </a:graphicData>
        </a:graphic>
      </p:graphicFrame>
      <p:sp>
        <p:nvSpPr>
          <p:cNvPr id="1177" name="テキスト 747"/>
          <p:cNvSpPr txBox="1"/>
          <p:nvPr/>
        </p:nvSpPr>
        <p:spPr>
          <a:xfrm>
            <a:off x="534748" y="4519401"/>
            <a:ext cx="620975" cy="199162"/>
          </a:xfrm>
          <a:prstGeom prst="rect">
            <a:avLst/>
          </a:prstGeom>
        </p:spPr>
        <p:txBody>
          <a:bodyPr wrap="square">
            <a:spAutoFit/>
          </a:bodyPr>
          <a:lstStyle/>
          <a:p>
            <a:pPr>
              <a:defRPr lang="ja-JP" altLang="en-US"/>
            </a:pPr>
            <a:r>
              <a:rPr lang="ja-JP" altLang="en-US" sz="700" b="1" dirty="0">
                <a:latin typeface="ＭＳ Ｐゴシック"/>
                <a:ea typeface="ＭＳ Ｐゴシック"/>
              </a:rPr>
              <a:t>（人）</a:t>
            </a:r>
            <a:endParaRPr lang="ja-JP" altLang="en-US" b="1" dirty="0">
              <a:latin typeface="ＭＳ Ｐゴシック"/>
              <a:ea typeface="ＭＳ Ｐゴシック"/>
            </a:endParaRPr>
          </a:p>
        </p:txBody>
      </p:sp>
      <p:sp>
        <p:nvSpPr>
          <p:cNvPr id="1178" name="テキスト ボックス 1547"/>
          <p:cNvSpPr txBox="1"/>
          <p:nvPr/>
        </p:nvSpPr>
        <p:spPr>
          <a:xfrm>
            <a:off x="2913824" y="6443160"/>
            <a:ext cx="860081"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srgbClr val="F5B7C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出生率</a:t>
            </a:r>
          </a:p>
        </p:txBody>
      </p:sp>
      <p:sp>
        <p:nvSpPr>
          <p:cNvPr id="1179" name="テキスト 747"/>
          <p:cNvSpPr txBox="1"/>
          <p:nvPr/>
        </p:nvSpPr>
        <p:spPr>
          <a:xfrm>
            <a:off x="5490990" y="6310230"/>
            <a:ext cx="620975" cy="199162"/>
          </a:xfrm>
          <a:prstGeom prst="rect">
            <a:avLst/>
          </a:prstGeom>
        </p:spPr>
        <p:txBody>
          <a:bodyPr wrap="square">
            <a:spAutoFit/>
          </a:bodyPr>
          <a:lstStyle/>
          <a:p>
            <a:pPr>
              <a:defRPr lang="ja-JP" altLang="en-US"/>
            </a:pPr>
            <a:r>
              <a:rPr lang="ja-JP" altLang="en-US" sz="700" b="1" dirty="0">
                <a:latin typeface="ＭＳ Ｐゴシック"/>
                <a:ea typeface="ＭＳ Ｐゴシック"/>
              </a:rPr>
              <a:t>（年）</a:t>
            </a:r>
            <a:endParaRPr lang="ja-JP" altLang="en-US" b="1" dirty="0">
              <a:latin typeface="ＭＳ Ｐゴシック"/>
              <a:ea typeface="ＭＳ Ｐゴシック"/>
            </a:endParaRPr>
          </a:p>
        </p:txBody>
      </p:sp>
      <p:sp>
        <p:nvSpPr>
          <p:cNvPr id="1180" name="テキスト 991"/>
          <p:cNvSpPr txBox="1"/>
          <p:nvPr/>
        </p:nvSpPr>
        <p:spPr>
          <a:xfrm>
            <a:off x="3624805" y="6443160"/>
            <a:ext cx="2624497" cy="214551"/>
          </a:xfrm>
          <a:prstGeom prst="rect">
            <a:avLst/>
          </a:prstGeom>
          <a:ln/>
        </p:spPr>
        <p:txBody>
          <a:bodyPr wrap="square">
            <a:spAutoFit/>
          </a:bodyPr>
          <a:lstStyle/>
          <a:p>
            <a:pPr fontAlgn="base">
              <a:defRPr lang="ja-JP" altLang="en-US"/>
            </a:pPr>
            <a:r>
              <a:rPr lang="ja-JP" altLang="en-US" sz="800" dirty="0">
                <a:solidFill>
                  <a:srgbClr val="231815"/>
                </a:solidFill>
                <a:latin typeface="ＭＳ Ｐ明朝" panose="02020600040205080304" pitchFamily="18" charset="-128"/>
                <a:ea typeface="ＭＳ Ｐ明朝" panose="02020600040205080304" pitchFamily="18" charset="-128"/>
              </a:rPr>
              <a:t>出典：厚生労働省「人口動態統計」</a:t>
            </a:r>
          </a:p>
        </p:txBody>
      </p:sp>
      <p:graphicFrame>
        <p:nvGraphicFramePr>
          <p:cNvPr id="1181" name="グラフ 927"/>
          <p:cNvGraphicFramePr/>
          <p:nvPr/>
        </p:nvGraphicFramePr>
        <p:xfrm>
          <a:off x="485619" y="1181845"/>
          <a:ext cx="8996042" cy="20491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3779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87"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62930" y="521617"/>
            <a:ext cx="312000" cy="149538"/>
          </a:xfrm>
          <a:prstGeom prst="rect">
            <a:avLst/>
          </a:prstGeom>
        </p:spPr>
      </p:pic>
      <p:sp>
        <p:nvSpPr>
          <p:cNvPr id="1188" name="タイトル 1"/>
          <p:cNvSpPr txBox="1"/>
          <p:nvPr/>
        </p:nvSpPr>
        <p:spPr>
          <a:xfrm>
            <a:off x="1228672" y="369775"/>
            <a:ext cx="814231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健康管理</a:t>
            </a:r>
            <a:r>
              <a:rPr lang="ja-JP" altLang="en-US" sz="1400" b="1" spc="6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～まずは、自分のからだの状態を知ることが大切です～</a:t>
            </a:r>
          </a:p>
        </p:txBody>
      </p:sp>
      <p:pic>
        <p:nvPicPr>
          <p:cNvPr id="1189"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932" y="675562"/>
            <a:ext cx="9229391" cy="1783741"/>
          </a:xfrm>
          <a:prstGeom prst="rect">
            <a:avLst/>
          </a:prstGeom>
        </p:spPr>
      </p:pic>
      <p:pic>
        <p:nvPicPr>
          <p:cNvPr id="1190"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2635" y="2215024"/>
            <a:ext cx="3338350" cy="46800"/>
          </a:xfrm>
          <a:prstGeom prst="rect">
            <a:avLst/>
          </a:prstGeom>
        </p:spPr>
      </p:pic>
      <p:sp>
        <p:nvSpPr>
          <p:cNvPr id="1194" name="タイトル 1"/>
          <p:cNvSpPr txBox="1"/>
          <p:nvPr/>
        </p:nvSpPr>
        <p:spPr>
          <a:xfrm>
            <a:off x="488329" y="994911"/>
            <a:ext cx="4434600" cy="144565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100" b="1" dirty="0">
                <a:latin typeface="ＭＳ Ｐ明朝" panose="02020600040205080304" pitchFamily="18" charset="-128"/>
                <a:ea typeface="ＭＳ Ｐ明朝" panose="02020600040205080304" pitchFamily="18" charset="-128"/>
              </a:rPr>
              <a:t>□ご飯やパンなどの（炭水化物）の摂取量が多い</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□早食い、ドカ食い、ながら食いが多い</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□外食やファストフード、レトルト食品をよく利用する</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□深夜の時間帯によく飲食する</a:t>
            </a:r>
            <a:endParaRPr sz="1100"/>
          </a:p>
        </p:txBody>
      </p:sp>
      <p:sp>
        <p:nvSpPr>
          <p:cNvPr id="1195" name="タイトル 1"/>
          <p:cNvSpPr txBox="1"/>
          <p:nvPr/>
        </p:nvSpPr>
        <p:spPr>
          <a:xfrm>
            <a:off x="6283655" y="994911"/>
            <a:ext cx="3622346" cy="76854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100" b="1" dirty="0">
                <a:latin typeface="ＭＳ Ｐ明朝" panose="02020600040205080304" pitchFamily="18" charset="-128"/>
                <a:ea typeface="ＭＳ Ｐ明朝" panose="02020600040205080304" pitchFamily="18" charset="-128"/>
              </a:rPr>
              <a:t>□休日は家でゴロゴロすることが多い</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□就寝前にスマホ・ゲーム機を使用している</a:t>
            </a:r>
            <a:endParaRPr sz="1100"/>
          </a:p>
        </p:txBody>
      </p:sp>
      <p:sp>
        <p:nvSpPr>
          <p:cNvPr id="1196" name="タイトル 1"/>
          <p:cNvSpPr txBox="1"/>
          <p:nvPr/>
        </p:nvSpPr>
        <p:spPr>
          <a:xfrm>
            <a:off x="6156221" y="1924439"/>
            <a:ext cx="4137025" cy="3130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チェックの数／合計　　　　  　個</a:t>
            </a:r>
          </a:p>
        </p:txBody>
      </p:sp>
      <p:pic>
        <p:nvPicPr>
          <p:cNvPr id="1197" name="グラフィックス 2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484" y="801849"/>
            <a:ext cx="1213333" cy="199385"/>
          </a:xfrm>
          <a:prstGeom prst="rect">
            <a:avLst/>
          </a:prstGeom>
        </p:spPr>
      </p:pic>
      <p:sp>
        <p:nvSpPr>
          <p:cNvPr id="1198" name="タイトル 1"/>
          <p:cNvSpPr txBox="1"/>
          <p:nvPr/>
        </p:nvSpPr>
        <p:spPr>
          <a:xfrm>
            <a:off x="1823817" y="671155"/>
            <a:ext cx="443460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生活習慣病のリスクをチェックしてみよう！</a:t>
            </a:r>
          </a:p>
        </p:txBody>
      </p:sp>
      <p:pic>
        <p:nvPicPr>
          <p:cNvPr id="1199" name="グラフィックス 2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2006" y="2811565"/>
            <a:ext cx="1213333" cy="199385"/>
          </a:xfrm>
          <a:prstGeom prst="rect">
            <a:avLst/>
          </a:prstGeom>
        </p:spPr>
      </p:pic>
      <p:pic>
        <p:nvPicPr>
          <p:cNvPr id="1200" name="グラフィックス 3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928" y="2547350"/>
            <a:ext cx="8320000" cy="8171"/>
          </a:xfrm>
          <a:prstGeom prst="rect">
            <a:avLst/>
          </a:prstGeom>
        </p:spPr>
      </p:pic>
      <p:sp>
        <p:nvSpPr>
          <p:cNvPr id="1201" name="タイトル 1"/>
          <p:cNvSpPr txBox="1"/>
          <p:nvPr/>
        </p:nvSpPr>
        <p:spPr>
          <a:xfrm>
            <a:off x="519162" y="3127161"/>
            <a:ext cx="443460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上記のチェック項目の生活を続けると、</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将来はこんな姿になるかもしれません</a:t>
            </a:r>
            <a:r>
              <a:rPr lang="en-US" altLang="ja-JP" sz="1200" b="1" spc="70" dirty="0">
                <a:solidFill>
                  <a:srgbClr val="5D879B"/>
                </a:solidFill>
                <a:latin typeface="ＭＳ Ｐ明朝" panose="02020600040205080304" pitchFamily="18" charset="-128"/>
                <a:ea typeface="ＭＳ Ｐ明朝" panose="02020600040205080304" pitchFamily="18" charset="-128"/>
              </a:rPr>
              <a:t>!!</a:t>
            </a:r>
          </a:p>
        </p:txBody>
      </p:sp>
      <p:pic>
        <p:nvPicPr>
          <p:cNvPr id="1202" name="図 34"/>
          <p:cNvPicPr>
            <a:picLocks noChangeAspect="1"/>
          </p:cNvPicPr>
          <p:nvPr/>
        </p:nvPicPr>
        <p:blipFill>
          <a:blip r:embed="rId13"/>
          <a:stretch>
            <a:fillRect/>
          </a:stretch>
        </p:blipFill>
        <p:spPr>
          <a:xfrm>
            <a:off x="920836" y="5069459"/>
            <a:ext cx="1815622" cy="1465866"/>
          </a:xfrm>
          <a:prstGeom prst="rect">
            <a:avLst/>
          </a:prstGeom>
        </p:spPr>
      </p:pic>
      <p:sp>
        <p:nvSpPr>
          <p:cNvPr id="1203" name="テキスト ボックス 4"/>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a:t>
            </a:r>
            <a:endParaRPr lang="ja-JP" altLang="en-US" sz="700" dirty="0">
              <a:latin typeface="ＭＳ Ｐ明朝" panose="02020600040205080304" pitchFamily="18" charset="-128"/>
              <a:ea typeface="ＭＳ Ｐ明朝" panose="02020600040205080304" pitchFamily="18" charset="-128"/>
            </a:endParaRPr>
          </a:p>
        </p:txBody>
      </p:sp>
      <p:pic>
        <p:nvPicPr>
          <p:cNvPr id="1204" name="グラフィックス 1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02461" y="2653566"/>
            <a:ext cx="5729544" cy="4028971"/>
          </a:xfrm>
          <a:prstGeom prst="rect">
            <a:avLst/>
          </a:prstGeom>
        </p:spPr>
      </p:pic>
      <p:pic>
        <p:nvPicPr>
          <p:cNvPr id="1205" name="グラフィックス 1"/>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0519" y="184320"/>
            <a:ext cx="9153069" cy="244286"/>
          </a:xfrm>
          <a:prstGeom prst="rect">
            <a:avLst/>
          </a:prstGeom>
        </p:spPr>
      </p:pic>
      <p:sp>
        <p:nvSpPr>
          <p:cNvPr id="1206" name="タイトル 1"/>
          <p:cNvSpPr txBox="1"/>
          <p:nvPr/>
        </p:nvSpPr>
        <p:spPr>
          <a:xfrm>
            <a:off x="393932" y="92423"/>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Ⅱ</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健康のために自分ができること</a:t>
            </a:r>
          </a:p>
        </p:txBody>
      </p:sp>
      <p:sp>
        <p:nvSpPr>
          <p:cNvPr id="1207" name="タイトル 995"/>
          <p:cNvSpPr txBox="1"/>
          <p:nvPr/>
        </p:nvSpPr>
        <p:spPr>
          <a:xfrm>
            <a:off x="3539885" y="994911"/>
            <a:ext cx="3622346" cy="144565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□朝食は食べたり、食べなかったり</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□毎朝、決まった時間に起きられない</a:t>
            </a:r>
            <a:endParaRPr lang="ja-JP" altLang="en-US" sz="1100" b="1" dirty="0">
              <a:latin typeface="ＭＳ Ｐ明朝" panose="02020600040205080304" pitchFamily="18" charset="-128"/>
              <a:ea typeface="ＭＳ Ｐ明朝" panose="02020600040205080304" pitchFamily="18" charset="-128"/>
            </a:endParaRPr>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□日中眠たくなったり、ボーっとしている</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 </a:t>
            </a:r>
            <a:r>
              <a:rPr lang="en-US" altLang="ja-JP" sz="1100" b="1" dirty="0">
                <a:latin typeface="ＭＳ Ｐ明朝" panose="02020600040205080304" pitchFamily="18" charset="-128"/>
                <a:ea typeface="ＭＳ Ｐ明朝" panose="02020600040205080304" pitchFamily="18" charset="-128"/>
              </a:rPr>
              <a:t>1</a:t>
            </a:r>
            <a:r>
              <a:rPr lang="ja-JP" altLang="en-US" sz="1100" b="1" dirty="0">
                <a:latin typeface="ＭＳ Ｐ明朝" panose="02020600040205080304" pitchFamily="18" charset="-128"/>
                <a:ea typeface="ＭＳ Ｐ明朝" panose="02020600040205080304" pitchFamily="18" charset="-128"/>
              </a:rPr>
              <a:t>日の運動時間が</a:t>
            </a:r>
            <a:r>
              <a:rPr lang="en-US" altLang="ja-JP" sz="1100" b="1" dirty="0">
                <a:latin typeface="ＭＳ Ｐ明朝" panose="02020600040205080304" pitchFamily="18" charset="-128"/>
                <a:ea typeface="ＭＳ Ｐ明朝" panose="02020600040205080304" pitchFamily="18" charset="-128"/>
              </a:rPr>
              <a:t>60</a:t>
            </a:r>
            <a:r>
              <a:rPr lang="ja-JP" altLang="en-US" sz="1100" b="1" dirty="0">
                <a:latin typeface="ＭＳ Ｐ明朝" panose="02020600040205080304" pitchFamily="18" charset="-128"/>
                <a:ea typeface="ＭＳ Ｐ明朝" panose="02020600040205080304" pitchFamily="18" charset="-128"/>
              </a:rPr>
              <a:t>分未満である</a:t>
            </a:r>
            <a:endParaRPr sz="1100"/>
          </a:p>
        </p:txBody>
      </p:sp>
    </p:spTree>
    <p:extLst>
      <p:ext uri="{BB962C8B-B14F-4D97-AF65-F5344CB8AC3E}">
        <p14:creationId xmlns:p14="http://schemas.microsoft.com/office/powerpoint/2010/main" val="2327330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09" name="グラフィックス 3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80533" y="5971221"/>
            <a:ext cx="8149209" cy="561464"/>
          </a:xfrm>
          <a:prstGeom prst="rect">
            <a:avLst/>
          </a:prstGeom>
        </p:spPr>
      </p:pic>
      <p:pic>
        <p:nvPicPr>
          <p:cNvPr id="1210" name="図 13"/>
          <p:cNvPicPr>
            <a:picLocks noChangeAspect="1"/>
          </p:cNvPicPr>
          <p:nvPr/>
        </p:nvPicPr>
        <p:blipFill>
          <a:blip r:embed="rId3"/>
          <a:stretch>
            <a:fillRect/>
          </a:stretch>
        </p:blipFill>
        <p:spPr>
          <a:xfrm>
            <a:off x="7865626" y="358230"/>
            <a:ext cx="903331" cy="1018458"/>
          </a:xfrm>
          <a:prstGeom prst="rect">
            <a:avLst/>
          </a:prstGeom>
        </p:spPr>
      </p:pic>
      <p:sp>
        <p:nvSpPr>
          <p:cNvPr id="1211" name="タイトル 1"/>
          <p:cNvSpPr txBox="1"/>
          <p:nvPr/>
        </p:nvSpPr>
        <p:spPr>
          <a:xfrm>
            <a:off x="947804" y="5971221"/>
            <a:ext cx="8263232" cy="53002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がん検診未受診の理由</a:t>
            </a:r>
            <a:r>
              <a:rPr lang="en-US" altLang="ja-JP" sz="1200" b="1" spc="70" dirty="0">
                <a:solidFill>
                  <a:srgbClr val="5D879B"/>
                </a:solidFill>
                <a:latin typeface="ＭＳ Ｐ明朝" panose="02020600040205080304" pitchFamily="18" charset="-128"/>
                <a:ea typeface="ＭＳ Ｐ明朝" panose="02020600040205080304" pitchFamily="18" charset="-128"/>
              </a:rPr>
              <a:t>(40</a:t>
            </a:r>
            <a:r>
              <a:rPr lang="ja-JP" altLang="en-US" sz="1200" b="1" spc="70" dirty="0">
                <a:solidFill>
                  <a:srgbClr val="5D879B"/>
                </a:solidFill>
                <a:latin typeface="ＭＳ Ｐ明朝" panose="02020600040205080304" pitchFamily="18" charset="-128"/>
                <a:ea typeface="ＭＳ Ｐ明朝" panose="02020600040205080304" pitchFamily="18" charset="-128"/>
              </a:rPr>
              <a:t>～</a:t>
            </a:r>
            <a:r>
              <a:rPr lang="en-US" altLang="ja-JP" sz="1200" b="1" spc="70" dirty="0">
                <a:solidFill>
                  <a:srgbClr val="5D879B"/>
                </a:solidFill>
                <a:latin typeface="ＭＳ Ｐ明朝" panose="02020600040205080304" pitchFamily="18" charset="-128"/>
                <a:ea typeface="ＭＳ Ｐ明朝" panose="02020600040205080304" pitchFamily="18" charset="-128"/>
              </a:rPr>
              <a:t>59</a:t>
            </a:r>
            <a:r>
              <a:rPr lang="ja-JP" altLang="en-US" sz="1200" b="1" spc="70" dirty="0">
                <a:solidFill>
                  <a:srgbClr val="5D879B"/>
                </a:solidFill>
                <a:latin typeface="ＭＳ Ｐ明朝" panose="02020600040205080304" pitchFamily="18" charset="-128"/>
                <a:ea typeface="ＭＳ Ｐ明朝" panose="02020600040205080304" pitchFamily="18" charset="-128"/>
              </a:rPr>
              <a:t>歳）［県民世論調査令和５年度］</a:t>
            </a:r>
          </a:p>
          <a:p>
            <a:pPr defTabSz="457200">
              <a:lnSpc>
                <a:spcPct val="150000"/>
              </a:lnSpc>
            </a:pPr>
            <a:r>
              <a:rPr lang="en-US" altLang="ja-JP" sz="1100" b="1" dirty="0">
                <a:latin typeface="ＭＳ Ｐ明朝" panose="02020600040205080304" pitchFamily="18" charset="-128"/>
                <a:ea typeface="ＭＳ Ｐ明朝" panose="02020600040205080304" pitchFamily="18" charset="-128"/>
              </a:rPr>
              <a:t>1</a:t>
            </a:r>
            <a:r>
              <a:rPr lang="ja-JP" altLang="en-US" sz="1100" b="1" dirty="0">
                <a:latin typeface="ＭＳ Ｐ明朝" panose="02020600040205080304" pitchFamily="18" charset="-128"/>
                <a:ea typeface="ＭＳ Ｐ明朝" panose="02020600040205080304" pitchFamily="18" charset="-128"/>
              </a:rPr>
              <a:t>位／忙しくて時間がとれない　　　</a:t>
            </a:r>
            <a:r>
              <a:rPr lang="en-US" altLang="ja-JP" sz="1100" b="1" dirty="0">
                <a:latin typeface="ＭＳ Ｐ明朝" panose="02020600040205080304" pitchFamily="18" charset="-128"/>
                <a:ea typeface="ＭＳ Ｐ明朝" panose="02020600040205080304" pitchFamily="18" charset="-128"/>
              </a:rPr>
              <a:t>2</a:t>
            </a:r>
            <a:r>
              <a:rPr lang="ja-JP" altLang="en-US" sz="1100" b="1" dirty="0">
                <a:latin typeface="ＭＳ Ｐ明朝" panose="02020600040205080304" pitchFamily="18" charset="-128"/>
                <a:ea typeface="ＭＳ Ｐ明朝" panose="02020600040205080304" pitchFamily="18" charset="-128"/>
              </a:rPr>
              <a:t>位／受けるのが面倒</a:t>
            </a:r>
            <a:r>
              <a:rPr lang="ja-JP" altLang="en-US" sz="1100" b="1" dirty="0">
                <a:latin typeface="ＭＳ Ｐ明朝" panose="02020600040205080304" pitchFamily="18" charset="-128"/>
                <a:ea typeface="ＭＳ Ｐ明朝" panose="02020600040205080304" pitchFamily="18" charset="-128"/>
              </a:rPr>
              <a:t>　　　　　</a:t>
            </a:r>
            <a:r>
              <a:rPr lang="en-US" altLang="ja-JP" sz="1100" b="1" dirty="0">
                <a:latin typeface="ＭＳ Ｐ明朝" panose="02020600040205080304" pitchFamily="18" charset="-128"/>
                <a:ea typeface="ＭＳ Ｐ明朝" panose="02020600040205080304" pitchFamily="18" charset="-128"/>
              </a:rPr>
              <a:t>3</a:t>
            </a:r>
            <a:r>
              <a:rPr lang="ja-JP" altLang="en-US" sz="1100" b="1" dirty="0">
                <a:latin typeface="ＭＳ Ｐ明朝" panose="02020600040205080304" pitchFamily="18" charset="-128"/>
                <a:ea typeface="ＭＳ Ｐ明朝" panose="02020600040205080304" pitchFamily="18" charset="-128"/>
              </a:rPr>
              <a:t>位／必要な時は医療機関を受診　　　</a:t>
            </a:r>
            <a:r>
              <a:rPr lang="en-US" altLang="ja-JP" sz="1100" b="1" dirty="0">
                <a:latin typeface="ＭＳ Ｐ明朝" panose="02020600040205080304" pitchFamily="18" charset="-128"/>
                <a:ea typeface="ＭＳ Ｐ明朝" panose="02020600040205080304" pitchFamily="18" charset="-128"/>
              </a:rPr>
              <a:t>4</a:t>
            </a:r>
            <a:r>
              <a:rPr lang="ja-JP" altLang="en-US" sz="1100" b="1" dirty="0">
                <a:latin typeface="ＭＳ Ｐ明朝" panose="02020600040205080304" pitchFamily="18" charset="-128"/>
                <a:ea typeface="ＭＳ Ｐ明朝" panose="02020600040205080304" pitchFamily="18" charset="-128"/>
              </a:rPr>
              <a:t>位／検診費用が高い</a:t>
            </a:r>
          </a:p>
        </p:txBody>
      </p:sp>
      <p:pic>
        <p:nvPicPr>
          <p:cNvPr id="1212" name="グラフィックス 1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152" y="433963"/>
            <a:ext cx="7171986" cy="942661"/>
          </a:xfrm>
          <a:prstGeom prst="rect">
            <a:avLst/>
          </a:prstGeom>
        </p:spPr>
      </p:pic>
      <p:sp>
        <p:nvSpPr>
          <p:cNvPr id="1213" name="タイトル 1"/>
          <p:cNvSpPr txBox="1"/>
          <p:nvPr/>
        </p:nvSpPr>
        <p:spPr>
          <a:xfrm>
            <a:off x="1011673" y="495770"/>
            <a:ext cx="6472860" cy="8070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1000" b="1" dirty="0">
                <a:latin typeface="ＭＳ Ｐ明朝" panose="02020600040205080304" pitchFamily="18" charset="-128"/>
                <a:ea typeface="ＭＳ Ｐ明朝" panose="02020600040205080304" pitchFamily="18" charset="-128"/>
              </a:rPr>
              <a:t>　</a:t>
            </a:r>
            <a:r>
              <a:rPr lang="ja-JP" altLang="en-US" sz="1000" b="1" spc="-20" dirty="0">
                <a:latin typeface="ＭＳ Ｐ明朝" panose="02020600040205080304" pitchFamily="18" charset="-128"/>
                <a:ea typeface="ＭＳ Ｐ明朝" panose="02020600040205080304" pitchFamily="18" charset="-128"/>
              </a:rPr>
              <a:t>糖尿病や高血圧などの生活習慣病も、初期には自覚症状がないまま、じわじわ</a:t>
            </a:r>
            <a:r>
              <a:rPr lang="ja-JP" altLang="en-US" sz="1000" b="1" dirty="0">
                <a:latin typeface="ＭＳ Ｐ明朝" panose="02020600040205080304" pitchFamily="18" charset="-128"/>
                <a:ea typeface="ＭＳ Ｐ明朝" panose="02020600040205080304" pitchFamily="18" charset="-128"/>
              </a:rPr>
              <a:t>と進行します。だから、健康診断を受診して、生活習慣病を早期に発見し、病気</a:t>
            </a:r>
            <a:r>
              <a:rPr lang="ja-JP" altLang="en-US" sz="1000" b="1" dirty="0">
                <a:latin typeface="ＭＳ Ｐ明朝" panose="02020600040205080304" pitchFamily="18" charset="-128"/>
                <a:ea typeface="ＭＳ Ｐ明朝" panose="02020600040205080304" pitchFamily="18" charset="-128"/>
              </a:rPr>
              <a:t>の原因になる生活習慣を改善することが大事です。</a:t>
            </a:r>
          </a:p>
          <a:p>
            <a:pPr defTabSz="457200">
              <a:lnSpc>
                <a:spcPct val="150000"/>
              </a:lnSpc>
            </a:pPr>
            <a:r>
              <a:rPr lang="ja-JP" altLang="en-US" sz="1000" b="1"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そのためにも、</a:t>
            </a:r>
            <a:r>
              <a:rPr lang="ja-JP" altLang="en-US" sz="1100" b="1" spc="70" dirty="0">
                <a:solidFill>
                  <a:srgbClr val="FF0000"/>
                </a:solidFill>
                <a:latin typeface="ＭＳ Ｐ明朝" panose="02020600040205080304" pitchFamily="18" charset="-128"/>
                <a:ea typeface="ＭＳ Ｐ明朝" panose="02020600040205080304" pitchFamily="18" charset="-128"/>
              </a:rPr>
              <a:t>年に</a:t>
            </a:r>
            <a:r>
              <a:rPr lang="en-US" altLang="ja-JP" sz="1100" b="1" spc="70" dirty="0">
                <a:solidFill>
                  <a:srgbClr val="FF0000"/>
                </a:solidFill>
                <a:latin typeface="ＭＳ Ｐ明朝" panose="02020600040205080304" pitchFamily="18" charset="-128"/>
                <a:ea typeface="ＭＳ Ｐ明朝" panose="02020600040205080304" pitchFamily="18" charset="-128"/>
              </a:rPr>
              <a:t>1</a:t>
            </a:r>
            <a:r>
              <a:rPr lang="ja-JP" altLang="en-US" sz="1100" b="1" spc="70" dirty="0">
                <a:solidFill>
                  <a:srgbClr val="FF0000"/>
                </a:solidFill>
                <a:latin typeface="ＭＳ Ｐ明朝" panose="02020600040205080304" pitchFamily="18" charset="-128"/>
                <a:ea typeface="ＭＳ Ｐ明朝" panose="02020600040205080304" pitchFamily="18" charset="-128"/>
              </a:rPr>
              <a:t>回はがん検診や健診（健康診断）で自分のからだを</a:t>
            </a:r>
            <a:r>
              <a:rPr lang="ja-JP" altLang="en-US" sz="1100" b="1" dirty="0">
                <a:solidFill>
                  <a:srgbClr val="FF0000"/>
                </a:solidFill>
                <a:latin typeface="ＭＳ Ｐ明朝" panose="02020600040205080304" pitchFamily="18" charset="-128"/>
                <a:ea typeface="ＭＳ Ｐ明朝" panose="02020600040205080304" pitchFamily="18" charset="-128"/>
              </a:rPr>
              <a:t>チェックする</a:t>
            </a:r>
            <a:r>
              <a:rPr lang="ja-JP" altLang="en-US" sz="1000" b="1" dirty="0">
                <a:latin typeface="ＭＳ Ｐ明朝" panose="02020600040205080304" pitchFamily="18" charset="-128"/>
                <a:ea typeface="ＭＳ Ｐ明朝" panose="02020600040205080304" pitchFamily="18" charset="-128"/>
              </a:rPr>
              <a:t>必要があります。</a:t>
            </a:r>
          </a:p>
        </p:txBody>
      </p:sp>
      <p:pic>
        <p:nvPicPr>
          <p:cNvPr id="1214" name="グラフィックス 1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930" y="1487692"/>
            <a:ext cx="8580000" cy="8531"/>
          </a:xfrm>
          <a:prstGeom prst="rect">
            <a:avLst/>
          </a:prstGeom>
        </p:spPr>
      </p:pic>
      <p:pic>
        <p:nvPicPr>
          <p:cNvPr id="1215" name="グラフィックス 1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2549" y="1563146"/>
            <a:ext cx="1213333" cy="199385"/>
          </a:xfrm>
          <a:prstGeom prst="rect">
            <a:avLst/>
          </a:prstGeom>
        </p:spPr>
      </p:pic>
      <p:sp>
        <p:nvSpPr>
          <p:cNvPr id="1216" name="タイトル 1"/>
          <p:cNvSpPr txBox="1"/>
          <p:nvPr/>
        </p:nvSpPr>
        <p:spPr>
          <a:xfrm>
            <a:off x="2035882" y="1478619"/>
            <a:ext cx="4434600" cy="3684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健康診断の種類を見てみよう！</a:t>
            </a:r>
          </a:p>
        </p:txBody>
      </p:sp>
      <p:pic>
        <p:nvPicPr>
          <p:cNvPr id="1217" name="グラフィックス 2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9769" y="1852343"/>
            <a:ext cx="2855086" cy="2594418"/>
          </a:xfrm>
          <a:prstGeom prst="rect">
            <a:avLst/>
          </a:prstGeom>
        </p:spPr>
      </p:pic>
      <p:pic>
        <p:nvPicPr>
          <p:cNvPr id="1218" name="グラフィックス 2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2244" y="1632227"/>
            <a:ext cx="3562344" cy="2814685"/>
          </a:xfrm>
          <a:prstGeom prst="rect">
            <a:avLst/>
          </a:prstGeom>
        </p:spPr>
      </p:pic>
      <p:pic>
        <p:nvPicPr>
          <p:cNvPr id="1219" name="グラフィックス 2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2549" y="4670596"/>
            <a:ext cx="1213333" cy="199385"/>
          </a:xfrm>
          <a:prstGeom prst="rect">
            <a:avLst/>
          </a:prstGeom>
        </p:spPr>
      </p:pic>
      <p:sp>
        <p:nvSpPr>
          <p:cNvPr id="1220" name="タイトル 1"/>
          <p:cNvSpPr txBox="1"/>
          <p:nvPr/>
        </p:nvSpPr>
        <p:spPr>
          <a:xfrm>
            <a:off x="2114296" y="4613966"/>
            <a:ext cx="7308376"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大人になったあなた。健康診断や、がん検診に行くか迷っています。</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将来の自分にどのような言葉をかけますか。</a:t>
            </a:r>
          </a:p>
        </p:txBody>
      </p:sp>
      <p:pic>
        <p:nvPicPr>
          <p:cNvPr id="1221" name="グラフィックス 3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930" y="4538623"/>
            <a:ext cx="8580000" cy="8531"/>
          </a:xfrm>
          <a:prstGeom prst="rect">
            <a:avLst/>
          </a:prstGeom>
        </p:spPr>
      </p:pic>
      <p:pic>
        <p:nvPicPr>
          <p:cNvPr id="1222" name="図 35"/>
          <p:cNvPicPr>
            <a:picLocks noChangeAspect="1"/>
          </p:cNvPicPr>
          <p:nvPr/>
        </p:nvPicPr>
        <p:blipFill>
          <a:blip r:embed="rId16"/>
          <a:stretch>
            <a:fillRect/>
          </a:stretch>
        </p:blipFill>
        <p:spPr>
          <a:xfrm>
            <a:off x="7487605" y="4865737"/>
            <a:ext cx="1474412" cy="1104009"/>
          </a:xfrm>
          <a:prstGeom prst="rect">
            <a:avLst/>
          </a:prstGeom>
        </p:spPr>
      </p:pic>
      <p:pic>
        <p:nvPicPr>
          <p:cNvPr id="1223" name="図 37"/>
          <p:cNvPicPr>
            <a:picLocks noChangeAspect="1"/>
          </p:cNvPicPr>
          <p:nvPr/>
        </p:nvPicPr>
        <p:blipFill>
          <a:blip r:embed="rId17"/>
          <a:stretch>
            <a:fillRect/>
          </a:stretch>
        </p:blipFill>
        <p:spPr>
          <a:xfrm>
            <a:off x="1012151" y="5203508"/>
            <a:ext cx="1020485" cy="747751"/>
          </a:xfrm>
          <a:prstGeom prst="rect">
            <a:avLst/>
          </a:prstGeom>
        </p:spPr>
      </p:pic>
      <p:pic>
        <p:nvPicPr>
          <p:cNvPr id="1224" name="グラフィックス 39"/>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2930" y="5074738"/>
            <a:ext cx="1803422" cy="216402"/>
          </a:xfrm>
          <a:prstGeom prst="rect">
            <a:avLst/>
          </a:prstGeom>
        </p:spPr>
      </p:pic>
      <p:pic>
        <p:nvPicPr>
          <p:cNvPr id="1225" name="グラフィックス 33"/>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756705" y="5077244"/>
            <a:ext cx="4729961" cy="783394"/>
          </a:xfrm>
          <a:prstGeom prst="rect">
            <a:avLst/>
          </a:prstGeom>
        </p:spPr>
      </p:pic>
      <p:sp>
        <p:nvSpPr>
          <p:cNvPr id="1226" name="テキスト ボックス 41"/>
          <p:cNvSpPr txBox="1"/>
          <p:nvPr/>
        </p:nvSpPr>
        <p:spPr>
          <a:xfrm>
            <a:off x="4114855" y="5577383"/>
            <a:ext cx="2993358" cy="258152"/>
          </a:xfrm>
          <a:prstGeom prst="rect">
            <a:avLst/>
          </a:prstGeom>
          <a:noFill/>
        </p:spPr>
        <p:txBody>
          <a:bodyPr wrap="square">
            <a:spAutoFit/>
          </a:bodyPr>
          <a:lstStyle/>
          <a:p>
            <a:pPr algn="ctr" defTabSz="457200">
              <a:lnSpc>
                <a:spcPts val="1300"/>
              </a:lnSpc>
            </a:pPr>
            <a:r>
              <a:rPr lang="ja-JP" altLang="en-US" sz="16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健康診断を受診しよう！</a:t>
            </a:r>
          </a:p>
        </p:txBody>
      </p:sp>
      <p:sp>
        <p:nvSpPr>
          <p:cNvPr id="1227"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4</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86729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29" name="グラフィックス 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9479" y="2525264"/>
            <a:ext cx="8580000" cy="8531"/>
          </a:xfrm>
          <a:prstGeom prst="rect">
            <a:avLst/>
          </a:prstGeom>
        </p:spPr>
      </p:pic>
      <p:sp>
        <p:nvSpPr>
          <p:cNvPr id="1230" name="正方形/長方形 45"/>
          <p:cNvSpPr/>
          <p:nvPr/>
        </p:nvSpPr>
        <p:spPr>
          <a:xfrm>
            <a:off x="1262150" y="3715160"/>
            <a:ext cx="1453829" cy="260658"/>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1" name="正方形/長方形 48"/>
          <p:cNvSpPr/>
          <p:nvPr/>
        </p:nvSpPr>
        <p:spPr>
          <a:xfrm>
            <a:off x="2784146" y="3717496"/>
            <a:ext cx="1453829" cy="263367"/>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49"/>
          <p:cNvSpPr/>
          <p:nvPr/>
        </p:nvSpPr>
        <p:spPr>
          <a:xfrm>
            <a:off x="4303626" y="3716088"/>
            <a:ext cx="721498" cy="267335"/>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3" name="正方形/長方形 50"/>
          <p:cNvSpPr/>
          <p:nvPr/>
        </p:nvSpPr>
        <p:spPr>
          <a:xfrm>
            <a:off x="5087051" y="3718083"/>
            <a:ext cx="1728427" cy="265348"/>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4" name="正方形/長方形 51"/>
          <p:cNvSpPr/>
          <p:nvPr/>
        </p:nvSpPr>
        <p:spPr>
          <a:xfrm>
            <a:off x="6873920" y="3707250"/>
            <a:ext cx="833602" cy="272793"/>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ctr"/>
            <a:endParaRPr kumimoji="1" lang="ja-JP" altLang="en-US"/>
          </a:p>
        </p:txBody>
      </p:sp>
      <p:pic>
        <p:nvPicPr>
          <p:cNvPr id="1235" name="グラフィックス 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6598" y="874059"/>
            <a:ext cx="3194544" cy="1509703"/>
          </a:xfrm>
          <a:prstGeom prst="rect">
            <a:avLst/>
          </a:prstGeom>
        </p:spPr>
      </p:pic>
      <p:pic>
        <p:nvPicPr>
          <p:cNvPr id="1236"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479" y="874088"/>
            <a:ext cx="4150033" cy="1340217"/>
          </a:xfrm>
          <a:prstGeom prst="rect">
            <a:avLst/>
          </a:prstGeom>
        </p:spPr>
      </p:pic>
      <p:sp>
        <p:nvSpPr>
          <p:cNvPr id="1237" name="タイトル 1"/>
          <p:cNvSpPr txBox="1"/>
          <p:nvPr/>
        </p:nvSpPr>
        <p:spPr>
          <a:xfrm>
            <a:off x="1087732" y="179105"/>
            <a:ext cx="814231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歯・ロ腔 </a:t>
            </a:r>
            <a:r>
              <a:rPr lang="ja-JP" altLang="en-US" sz="1400" b="1" spc="6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～歯と口の健康は、全身の健康に欠かせません～</a:t>
            </a:r>
            <a:endParaRPr lang="ja-JP" altLang="en-US" sz="1800" b="1" spc="6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238" name="タイトル 1"/>
          <p:cNvSpPr txBox="1"/>
          <p:nvPr/>
        </p:nvSpPr>
        <p:spPr>
          <a:xfrm>
            <a:off x="1413990" y="4372075"/>
            <a:ext cx="7222268" cy="49155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　食生活の乱れや、喫煙といった悪い生活習慣や、糖尿病などの生活習慣病が、</a:t>
            </a:r>
            <a:endParaRPr sz="1300"/>
          </a:p>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プラーク（歯垢）の蓄積と免疫力の低下を引き起こして歯周病を悪化させるよ。</a:t>
            </a:r>
            <a:endParaRPr sz="1300"/>
          </a:p>
        </p:txBody>
      </p:sp>
      <p:pic>
        <p:nvPicPr>
          <p:cNvPr id="1239" name="グラフィックス 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5732" y="605989"/>
            <a:ext cx="1213333" cy="199385"/>
          </a:xfrm>
          <a:prstGeom prst="rect">
            <a:avLst/>
          </a:prstGeom>
        </p:spPr>
      </p:pic>
      <p:pic>
        <p:nvPicPr>
          <p:cNvPr id="1240" name="グラフィックス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5732" y="2525264"/>
            <a:ext cx="1213333" cy="199385"/>
          </a:xfrm>
          <a:prstGeom prst="rect">
            <a:avLst/>
          </a:prstGeom>
        </p:spPr>
      </p:pic>
      <p:sp>
        <p:nvSpPr>
          <p:cNvPr id="1241" name="タイトル 1"/>
          <p:cNvSpPr txBox="1"/>
          <p:nvPr/>
        </p:nvSpPr>
        <p:spPr>
          <a:xfrm>
            <a:off x="931732" y="1474260"/>
            <a:ext cx="3704827" cy="49155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①歯ぐきの「腫れ（丸み）」②「赤み」</a:t>
            </a:r>
            <a:endParaRPr sz="1300"/>
          </a:p>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③「歯みがき時の出血」④「歯石」</a:t>
            </a:r>
            <a:endParaRPr sz="1300"/>
          </a:p>
        </p:txBody>
      </p:sp>
      <p:pic>
        <p:nvPicPr>
          <p:cNvPr id="1242" name="グラフィックス 1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5732" y="300197"/>
            <a:ext cx="312000" cy="237502"/>
          </a:xfrm>
          <a:prstGeom prst="rect">
            <a:avLst/>
          </a:prstGeom>
        </p:spPr>
      </p:pic>
      <p:sp>
        <p:nvSpPr>
          <p:cNvPr id="1243" name="タイトル 1"/>
          <p:cNvSpPr txBox="1"/>
          <p:nvPr/>
        </p:nvSpPr>
        <p:spPr>
          <a:xfrm>
            <a:off x="1976261" y="529268"/>
            <a:ext cx="443460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自分の歯ぐきをチェックしてみよう。</a:t>
            </a:r>
          </a:p>
        </p:txBody>
      </p:sp>
      <p:sp>
        <p:nvSpPr>
          <p:cNvPr id="1244" name="タイトル 1"/>
          <p:cNvSpPr txBox="1"/>
          <p:nvPr/>
        </p:nvSpPr>
        <p:spPr>
          <a:xfrm>
            <a:off x="809479" y="874088"/>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歯周病のチェック方法は？</a:t>
            </a:r>
          </a:p>
        </p:txBody>
      </p:sp>
      <p:sp>
        <p:nvSpPr>
          <p:cNvPr id="1245" name="テキスト ボックス 18"/>
          <p:cNvSpPr txBox="1"/>
          <p:nvPr/>
        </p:nvSpPr>
        <p:spPr>
          <a:xfrm>
            <a:off x="939435" y="1172402"/>
            <a:ext cx="3114650" cy="399217"/>
          </a:xfrm>
          <a:prstGeom prst="rect">
            <a:avLst/>
          </a:prstGeom>
          <a:noFill/>
        </p:spPr>
        <p:txBody>
          <a:bodyPr wrap="square">
            <a:spAutoFit/>
          </a:bodyPr>
          <a:lstStyle/>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鏡を見ながらチェックしてみよう！</a:t>
            </a:r>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右の写真も参考にしてね。</a:t>
            </a:r>
            <a:endParaRPr lang="ja-JP" altLang="en-US" sz="1000" dirty="0"/>
          </a:p>
        </p:txBody>
      </p:sp>
      <p:sp>
        <p:nvSpPr>
          <p:cNvPr id="1246" name="テキスト ボックス 19"/>
          <p:cNvSpPr txBox="1"/>
          <p:nvPr/>
        </p:nvSpPr>
        <p:spPr>
          <a:xfrm>
            <a:off x="939435" y="1960854"/>
            <a:ext cx="4019928" cy="245328"/>
          </a:xfrm>
          <a:prstGeom prst="rect">
            <a:avLst/>
          </a:prstGeom>
          <a:noFill/>
        </p:spPr>
        <p:txBody>
          <a:bodyPr wrap="square">
            <a:spAutoFit/>
          </a:bodyPr>
          <a:lstStyle/>
          <a:p>
            <a:pPr defTabSz="457200">
              <a:lnSpc>
                <a:spcPct val="100000"/>
              </a:lnSpc>
            </a:pPr>
            <a:r>
              <a:rPr lang="ja-JP" altLang="en-US" sz="1000" b="1" spc="70">
                <a:latin typeface="ＭＳ Ｐ明朝" panose="02020600040205080304" pitchFamily="18" charset="-128"/>
                <a:ea typeface="ＭＳ Ｐ明朝" panose="02020600040205080304" pitchFamily="18" charset="-128"/>
              </a:rPr>
              <a:t>　この</a:t>
            </a:r>
            <a:r>
              <a:rPr lang="en-US" altLang="ja-JP" sz="1000" b="1" spc="70">
                <a:latin typeface="ＭＳ Ｐ明朝" panose="02020600040205080304" pitchFamily="18" charset="-128"/>
                <a:ea typeface="ＭＳ Ｐ明朝" panose="02020600040205080304" pitchFamily="18" charset="-128"/>
              </a:rPr>
              <a:t>4</a:t>
            </a:r>
            <a:r>
              <a:rPr lang="ja-JP" altLang="en-US" sz="1000" b="1" spc="70">
                <a:latin typeface="ＭＳ Ｐ明朝" panose="02020600040205080304" pitchFamily="18" charset="-128"/>
                <a:ea typeface="ＭＳ Ｐ明朝" panose="02020600040205080304" pitchFamily="18" charset="-128"/>
              </a:rPr>
              <a:t>つのどれかがあったら、</a:t>
            </a:r>
            <a:r>
              <a:rPr lang="ja-JP" altLang="en-US" sz="1000" b="1" spc="70">
                <a:latin typeface="ＭＳ Ｐ明朝" panose="02020600040205080304" pitchFamily="18" charset="-128"/>
                <a:ea typeface="ＭＳ Ｐ明朝" panose="02020600040205080304" pitchFamily="18" charset="-128"/>
              </a:rPr>
              <a:t>すぐに歯科医院で診てもらおう！</a:t>
            </a:r>
            <a:endParaRPr lang="ja-JP" altLang="en-US" sz="1000" b="1" spc="70" dirty="0">
              <a:latin typeface="ＭＳ Ｐ明朝" panose="02020600040205080304" pitchFamily="18" charset="-128"/>
              <a:ea typeface="ＭＳ Ｐ明朝" panose="02020600040205080304" pitchFamily="18" charset="-128"/>
            </a:endParaRPr>
          </a:p>
        </p:txBody>
      </p:sp>
      <p:sp>
        <p:nvSpPr>
          <p:cNvPr id="1247" name="タイトル 1"/>
          <p:cNvSpPr txBox="1"/>
          <p:nvPr/>
        </p:nvSpPr>
        <p:spPr>
          <a:xfrm>
            <a:off x="1976261" y="2486904"/>
            <a:ext cx="443460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歯周病に注目してみよう。</a:t>
            </a:r>
          </a:p>
        </p:txBody>
      </p:sp>
      <p:sp>
        <p:nvSpPr>
          <p:cNvPr id="1248" name="タイトル 1"/>
          <p:cNvSpPr txBox="1"/>
          <p:nvPr/>
        </p:nvSpPr>
        <p:spPr>
          <a:xfrm>
            <a:off x="809479" y="2792168"/>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歯周病を悪化させるのは？</a:t>
            </a:r>
          </a:p>
        </p:txBody>
      </p:sp>
      <p:sp>
        <p:nvSpPr>
          <p:cNvPr id="1249" name="テキスト ボックス 44"/>
          <p:cNvSpPr txBox="1"/>
          <p:nvPr/>
        </p:nvSpPr>
        <p:spPr>
          <a:xfrm>
            <a:off x="1192038" y="3205165"/>
            <a:ext cx="7075546" cy="429994"/>
          </a:xfrm>
          <a:prstGeom prst="rect">
            <a:avLst/>
          </a:prstGeom>
          <a:noFill/>
        </p:spPr>
        <p:txBody>
          <a:bodyPr wrap="square">
            <a:spAutoFit/>
          </a:bodyPr>
          <a:lstStyle/>
          <a:p>
            <a:pPr defTabSz="457200">
              <a:lnSpc>
                <a:spcPct val="100000"/>
              </a:lnSpc>
            </a:pPr>
            <a:r>
              <a:rPr lang="ja-JP" altLang="en-US" sz="1100" b="1" spc="70" dirty="0">
                <a:latin typeface="ＭＳ Ｐ明朝" panose="02020600040205080304" pitchFamily="18" charset="-128"/>
                <a:ea typeface="ＭＳ Ｐ明朝" panose="02020600040205080304" pitchFamily="18" charset="-128"/>
              </a:rPr>
              <a:t>歯周病の発症や悪化には、以下のような生活習慣や遺伝・老化などいろいろ</a:t>
            </a:r>
            <a:r>
              <a:rPr lang="ja-JP" altLang="en-US" sz="1100" b="1" spc="70" dirty="0">
                <a:latin typeface="ＭＳ Ｐ明朝" panose="02020600040205080304" pitchFamily="18" charset="-128"/>
                <a:ea typeface="ＭＳ Ｐ明朝" panose="02020600040205080304" pitchFamily="18" charset="-128"/>
              </a:rPr>
              <a:t>関係しているよ。</a:t>
            </a:r>
            <a:endParaRPr sz="1100"/>
          </a:p>
          <a:p>
            <a:pPr defTabSz="457200">
              <a:lnSpc>
                <a:spcPct val="100000"/>
              </a:lnSpc>
            </a:pPr>
            <a:r>
              <a:rPr lang="ja-JP" altLang="en-US" sz="1100" b="1" spc="70" dirty="0">
                <a:latin typeface="ＭＳ Ｐ明朝" panose="02020600040205080304" pitchFamily="18" charset="-128"/>
                <a:ea typeface="ＭＳ Ｐ明朝" panose="02020600040205080304" pitchFamily="18" charset="-128"/>
              </a:rPr>
              <a:t>たとえば・・・</a:t>
            </a:r>
            <a:endParaRPr lang="ja-JP" altLang="en-US" sz="1100" b="1" spc="70" dirty="0">
              <a:latin typeface="ＭＳ Ｐ明朝" panose="02020600040205080304" pitchFamily="18" charset="-128"/>
              <a:ea typeface="ＭＳ Ｐ明朝" panose="02020600040205080304" pitchFamily="18" charset="-128"/>
            </a:endParaRPr>
          </a:p>
        </p:txBody>
      </p:sp>
      <p:sp>
        <p:nvSpPr>
          <p:cNvPr id="1250" name="タイトル 1"/>
          <p:cNvSpPr txBox="1"/>
          <p:nvPr/>
        </p:nvSpPr>
        <p:spPr>
          <a:xfrm>
            <a:off x="1296893" y="3674409"/>
            <a:ext cx="1450482" cy="3526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食生活の乱れ　</a:t>
            </a:r>
            <a:endParaRPr sz="1200"/>
          </a:p>
        </p:txBody>
      </p:sp>
      <p:sp>
        <p:nvSpPr>
          <p:cNvPr id="1251" name="タイトル 1"/>
          <p:cNvSpPr txBox="1"/>
          <p:nvPr/>
        </p:nvSpPr>
        <p:spPr>
          <a:xfrm>
            <a:off x="2722345" y="3693348"/>
            <a:ext cx="1577431" cy="3148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不規則な生活　</a:t>
            </a:r>
            <a:endParaRPr sz="1200"/>
          </a:p>
        </p:txBody>
      </p:sp>
      <p:sp>
        <p:nvSpPr>
          <p:cNvPr id="1252" name="タイトル 1"/>
          <p:cNvSpPr txBox="1"/>
          <p:nvPr/>
        </p:nvSpPr>
        <p:spPr>
          <a:xfrm>
            <a:off x="3937461" y="3731637"/>
            <a:ext cx="1453829"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喫煙</a:t>
            </a:r>
            <a:endParaRPr sz="1200"/>
          </a:p>
        </p:txBody>
      </p:sp>
      <p:sp>
        <p:nvSpPr>
          <p:cNvPr id="1253" name="タイトル 1"/>
          <p:cNvSpPr txBox="1"/>
          <p:nvPr/>
        </p:nvSpPr>
        <p:spPr>
          <a:xfrm>
            <a:off x="4908027" y="3724526"/>
            <a:ext cx="2209481"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歯みがき習慣の不良</a:t>
            </a:r>
            <a:r>
              <a:rPr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sp>
        <p:nvSpPr>
          <p:cNvPr id="1254" name="タイトル 1"/>
          <p:cNvSpPr txBox="1"/>
          <p:nvPr/>
        </p:nvSpPr>
        <p:spPr>
          <a:xfrm>
            <a:off x="6852596" y="3745190"/>
            <a:ext cx="902547"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糖尿病</a:t>
            </a:r>
            <a:endParaRPr sz="1200"/>
          </a:p>
        </p:txBody>
      </p:sp>
      <p:sp>
        <p:nvSpPr>
          <p:cNvPr id="1255" name="タイトル 1"/>
          <p:cNvSpPr txBox="1"/>
          <p:nvPr/>
        </p:nvSpPr>
        <p:spPr>
          <a:xfrm>
            <a:off x="7349555" y="4027105"/>
            <a:ext cx="646643" cy="2290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941" b="1" dirty="0">
                <a:solidFill>
                  <a:srgbClr val="F29C97"/>
                </a:solidFill>
                <a:latin typeface="ＭＳ Ｐゴシック" panose="020B0600070205080204" pitchFamily="50" charset="-128"/>
                <a:ea typeface="ＭＳ Ｐゴシック" panose="020B0600070205080204" pitchFamily="50" charset="-128"/>
                <a:cs typeface="M+ 1c bold" panose="020B0702020203020207" pitchFamily="50" charset="-128"/>
              </a:rPr>
              <a:t>など</a:t>
            </a:r>
            <a:endParaRPr sz="941"/>
          </a:p>
        </p:txBody>
      </p:sp>
      <p:sp>
        <p:nvSpPr>
          <p:cNvPr id="1256"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5</a:t>
            </a:r>
          </a:p>
        </p:txBody>
      </p:sp>
      <p:pic>
        <p:nvPicPr>
          <p:cNvPr id="1257" name="オブジェクト 876"/>
          <p:cNvPicPr>
            <a:picLocks noChangeAspect="1"/>
          </p:cNvPicPr>
          <p:nvPr/>
        </p:nvPicPr>
        <p:blipFill>
          <a:blip r:embed="rId13"/>
          <a:stretch>
            <a:fillRect/>
          </a:stretch>
        </p:blipFill>
        <p:spPr>
          <a:xfrm>
            <a:off x="4579226" y="1571619"/>
            <a:ext cx="1040503" cy="1023799"/>
          </a:xfrm>
          <a:prstGeom prst="rect">
            <a:avLst/>
          </a:prstGeom>
        </p:spPr>
      </p:pic>
      <p:pic>
        <p:nvPicPr>
          <p:cNvPr id="1258" name="オブジェクト 877"/>
          <p:cNvPicPr>
            <a:picLocks noChangeAspect="1"/>
          </p:cNvPicPr>
          <p:nvPr/>
        </p:nvPicPr>
        <p:blipFill>
          <a:blip r:embed="rId14"/>
          <a:stretch>
            <a:fillRect/>
          </a:stretch>
        </p:blipFill>
        <p:spPr>
          <a:xfrm>
            <a:off x="775732" y="5108693"/>
            <a:ext cx="838840" cy="1069387"/>
          </a:xfrm>
          <a:prstGeom prst="rect">
            <a:avLst/>
          </a:prstGeom>
        </p:spPr>
      </p:pic>
      <p:pic>
        <p:nvPicPr>
          <p:cNvPr id="1259" name="オブジェクト 878"/>
          <p:cNvPicPr>
            <a:picLocks noChangeAspect="1"/>
          </p:cNvPicPr>
          <p:nvPr/>
        </p:nvPicPr>
        <p:blipFill>
          <a:blip r:embed="rId15"/>
          <a:stretch>
            <a:fillRect/>
          </a:stretch>
        </p:blipFill>
        <p:spPr>
          <a:xfrm>
            <a:off x="8123187" y="4346041"/>
            <a:ext cx="777956" cy="1035167"/>
          </a:xfrm>
          <a:prstGeom prst="rect">
            <a:avLst/>
          </a:prstGeom>
        </p:spPr>
      </p:pic>
      <p:sp>
        <p:nvSpPr>
          <p:cNvPr id="1260" name="図形 904"/>
          <p:cNvSpPr/>
          <p:nvPr/>
        </p:nvSpPr>
        <p:spPr>
          <a:xfrm>
            <a:off x="809892" y="2858349"/>
            <a:ext cx="4040878" cy="267399"/>
          </a:xfrm>
          <a:prstGeom prst="roundRect">
            <a:avLst/>
          </a:prstGeom>
          <a:solidFill>
            <a:schemeClr val="accent1">
              <a:lumMod val="40000"/>
              <a:lumOff val="60000"/>
            </a:schemeClr>
          </a:solidFill>
          <a:ln w="19050" cap="flat" cmpd="sng" algn="ctr">
            <a:solidFill>
              <a:schemeClr val="accent1">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61" name="図形 905"/>
          <p:cNvSpPr/>
          <p:nvPr/>
        </p:nvSpPr>
        <p:spPr>
          <a:xfrm>
            <a:off x="806453" y="3130593"/>
            <a:ext cx="7130889" cy="1928690"/>
          </a:xfrm>
          <a:prstGeom prst="roundRect">
            <a:avLst/>
          </a:prstGeom>
          <a:noFill/>
          <a:ln w="19050" cap="flat" cmpd="sng" algn="ctr">
            <a:solidFill>
              <a:schemeClr val="accent1">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62" name="テキスト 911"/>
          <p:cNvSpPr txBox="1"/>
          <p:nvPr/>
        </p:nvSpPr>
        <p:spPr>
          <a:xfrm>
            <a:off x="885505" y="2830912"/>
            <a:ext cx="3797282" cy="291495"/>
          </a:xfrm>
          <a:prstGeom prst="rect">
            <a:avLst/>
          </a:prstGeom>
        </p:spPr>
        <p:txBody>
          <a:bodyPr>
            <a:spAutoFit/>
          </a:bodyPr>
          <a:p>
            <a:pPr>
              <a:defRPr lang="ja-JP" altLang="en-US"/>
            </a:pPr>
            <a:r>
              <a:rPr lang="ja-JP" altLang="en-US" sz="1300" b="1">
                <a:solidFill>
                  <a:schemeClr val="bg1"/>
                </a:solidFill>
                <a:latin typeface="ＭＳ Ｐゴシック"/>
                <a:ea typeface="ＭＳ Ｐゴシック"/>
              </a:rPr>
              <a:t>歯周病を悪化させるのは？</a:t>
            </a:r>
            <a:endParaRPr lang="ja-JP" altLang="en-US" sz="1300" b="1">
              <a:solidFill>
                <a:schemeClr val="bg1"/>
              </a:solidFill>
              <a:latin typeface="ＭＳ Ｐゴシック"/>
              <a:ea typeface="ＭＳ Ｐゴシック"/>
            </a:endParaRPr>
          </a:p>
        </p:txBody>
      </p:sp>
      <p:sp>
        <p:nvSpPr>
          <p:cNvPr id="1263" name="四角形 942"/>
          <p:cNvSpPr/>
          <p:nvPr/>
        </p:nvSpPr>
        <p:spPr>
          <a:xfrm>
            <a:off x="4682787" y="2533795"/>
            <a:ext cx="974309" cy="347007"/>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sp>
        <p:nvSpPr>
          <p:cNvPr id="1264" name="四角形 943"/>
          <p:cNvSpPr/>
          <p:nvPr/>
        </p:nvSpPr>
        <p:spPr>
          <a:xfrm>
            <a:off x="514765" y="6104811"/>
            <a:ext cx="1507369" cy="4290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ハハハのハーちゃん</a:t>
            </a:r>
            <a:endParaRPr lang="ja-JP" altLang="en-US" sz="900" b="1">
              <a:solidFill>
                <a:schemeClr val="tx1"/>
              </a:solidFill>
            </a:endParaRPr>
          </a:p>
        </p:txBody>
      </p:sp>
      <p:sp>
        <p:nvSpPr>
          <p:cNvPr id="1265" name="四角形 944"/>
          <p:cNvSpPr/>
          <p:nvPr/>
        </p:nvSpPr>
        <p:spPr>
          <a:xfrm>
            <a:off x="7892840" y="5326497"/>
            <a:ext cx="1337205" cy="4036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b="1">
              <a:solidFill>
                <a:schemeClr val="tx1"/>
              </a:solidFill>
            </a:endParaRPr>
          </a:p>
        </p:txBody>
      </p:sp>
      <p:sp>
        <p:nvSpPr>
          <p:cNvPr id="1266" name="四角形 970"/>
          <p:cNvSpPr/>
          <p:nvPr/>
        </p:nvSpPr>
        <p:spPr>
          <a:xfrm>
            <a:off x="7755143" y="5730139"/>
            <a:ext cx="1799321" cy="360503"/>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700" b="1">
                <a:solidFill>
                  <a:schemeClr val="tx1"/>
                </a:solidFill>
              </a:rPr>
              <a:t>©やなせたかし／やなせスタジオ</a:t>
            </a:r>
            <a:endParaRPr lang="ja-JP" altLang="en-US" sz="700" b="1">
              <a:solidFill>
                <a:schemeClr val="tx1"/>
              </a:solidFill>
            </a:endParaRPr>
          </a:p>
        </p:txBody>
      </p:sp>
    </p:spTree>
    <p:extLst>
      <p:ext uri="{BB962C8B-B14F-4D97-AF65-F5344CB8AC3E}">
        <p14:creationId xmlns:p14="http://schemas.microsoft.com/office/powerpoint/2010/main" val="332380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68" name="グラフィックス 7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39386" y="3329488"/>
            <a:ext cx="5159424" cy="2140491"/>
          </a:xfrm>
          <a:prstGeom prst="rect">
            <a:avLst/>
          </a:prstGeom>
        </p:spPr>
      </p:pic>
      <p:pic>
        <p:nvPicPr>
          <p:cNvPr id="1269" name="グラフィックス 6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861" y="675227"/>
            <a:ext cx="8285830" cy="2178021"/>
          </a:xfrm>
          <a:prstGeom prst="rect">
            <a:avLst/>
          </a:prstGeom>
        </p:spPr>
      </p:pic>
      <p:pic>
        <p:nvPicPr>
          <p:cNvPr id="1270" name="グラフィックス 6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861" y="350731"/>
            <a:ext cx="1213333" cy="199385"/>
          </a:xfrm>
          <a:prstGeom prst="rect">
            <a:avLst/>
          </a:prstGeom>
        </p:spPr>
      </p:pic>
      <p:sp>
        <p:nvSpPr>
          <p:cNvPr id="1271" name="タイトル 1"/>
          <p:cNvSpPr txBox="1"/>
          <p:nvPr/>
        </p:nvSpPr>
        <p:spPr>
          <a:xfrm>
            <a:off x="1702858" y="312371"/>
            <a:ext cx="2239878"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歯周病を知ろう。</a:t>
            </a:r>
          </a:p>
        </p:txBody>
      </p:sp>
      <p:sp>
        <p:nvSpPr>
          <p:cNvPr id="1272" name="タイトル 1"/>
          <p:cNvSpPr txBox="1"/>
          <p:nvPr/>
        </p:nvSpPr>
        <p:spPr>
          <a:xfrm>
            <a:off x="531494" y="741075"/>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歯周病ってどんな病気？　</a:t>
            </a:r>
          </a:p>
        </p:txBody>
      </p:sp>
      <p:pic>
        <p:nvPicPr>
          <p:cNvPr id="1273" name="グラフィックス 6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4580" y="1172368"/>
            <a:ext cx="2978285" cy="1558402"/>
          </a:xfrm>
          <a:prstGeom prst="rect">
            <a:avLst/>
          </a:prstGeom>
        </p:spPr>
      </p:pic>
      <p:sp>
        <p:nvSpPr>
          <p:cNvPr id="1274" name="テキスト ボックス 68"/>
          <p:cNvSpPr txBox="1"/>
          <p:nvPr/>
        </p:nvSpPr>
        <p:spPr>
          <a:xfrm>
            <a:off x="3548584" y="1424948"/>
            <a:ext cx="5307227" cy="1053242"/>
          </a:xfrm>
          <a:prstGeom prst="rect">
            <a:avLst/>
          </a:prstGeom>
          <a:noFill/>
        </p:spPr>
        <p:txBody>
          <a:bodyPr wrap="square">
            <a:spAutoFit/>
          </a:bodyPr>
          <a:lstStyle/>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歯周病とは、歯と歯ぐきの境目などの磨き残したプラーク</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の</a:t>
            </a:r>
            <a:r>
              <a:rPr lang="ja-JP" altLang="en-US" sz="1200" b="1" spc="70" dirty="0">
                <a:latin typeface="ＭＳ Ｐ明朝" panose="02020600040205080304" pitchFamily="18" charset="-128"/>
                <a:ea typeface="ＭＳ Ｐ明朝" panose="02020600040205080304" pitchFamily="18" charset="-128"/>
              </a:rPr>
              <a:t>中の細菌が、歯ぐきに炎症を起こしたり、</a:t>
            </a:r>
            <a:r>
              <a:rPr lang="ja-JP" altLang="en-US" sz="1200" b="1" spc="70" dirty="0">
                <a:latin typeface="ＭＳ Ｐ明朝" panose="02020600040205080304" pitchFamily="18" charset="-128"/>
                <a:ea typeface="ＭＳ Ｐ明朝" panose="02020600040205080304" pitchFamily="18" charset="-128"/>
              </a:rPr>
              <a:t>歯の周りの</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組織を</a:t>
            </a:r>
            <a:r>
              <a:rPr lang="ja-JP" altLang="en-US" sz="1200" b="1" spc="70" dirty="0">
                <a:latin typeface="ＭＳ Ｐ明朝" panose="02020600040205080304" pitchFamily="18" charset="-128"/>
                <a:ea typeface="ＭＳ Ｐ明朝" panose="02020600040205080304" pitchFamily="18" charset="-128"/>
              </a:rPr>
              <a:t>溶かしたりする病気だよ。</a:t>
            </a:r>
            <a:r>
              <a:rPr lang="ja-JP" altLang="en-US" sz="1200" b="1" spc="70" dirty="0">
                <a:latin typeface="ＭＳ Ｐ明朝" panose="02020600040205080304" pitchFamily="18" charset="-128"/>
                <a:ea typeface="ＭＳ Ｐ明朝" panose="02020600040205080304" pitchFamily="18" charset="-128"/>
              </a:rPr>
              <a:t>またプラークが長期間</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付着していると、</a:t>
            </a:r>
            <a:r>
              <a:rPr lang="ja-JP" altLang="en-US" sz="1200" b="1" spc="70" dirty="0">
                <a:latin typeface="ＭＳ Ｐ明朝" panose="02020600040205080304" pitchFamily="18" charset="-128"/>
                <a:ea typeface="ＭＳ Ｐ明朝" panose="02020600040205080304" pitchFamily="18" charset="-128"/>
              </a:rPr>
              <a:t>唾液の成分で石灰化</a:t>
            </a:r>
            <a:r>
              <a:rPr lang="ja-JP" altLang="en-US" sz="1200" b="1" spc="70" dirty="0">
                <a:latin typeface="ＭＳ Ｐ明朝" panose="02020600040205080304" pitchFamily="18" charset="-128"/>
                <a:ea typeface="ＭＳ Ｐ明朝" panose="02020600040205080304" pitchFamily="18" charset="-128"/>
              </a:rPr>
              <a:t>して歯石になるよ。</a:t>
            </a:r>
            <a:endParaRPr lang="ja-JP" altLang="en-US" sz="1200" b="1" spc="70" dirty="0">
              <a:latin typeface="ＭＳ Ｐ明朝" panose="02020600040205080304" pitchFamily="18" charset="-128"/>
              <a:ea typeface="ＭＳ Ｐ明朝" panose="02020600040205080304" pitchFamily="18" charset="-128"/>
            </a:endParaRPr>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歯石は歯科医院でないと、とれないよ。</a:t>
            </a:r>
            <a:endParaRPr sz="1200"/>
          </a:p>
        </p:txBody>
      </p:sp>
      <p:pic>
        <p:nvPicPr>
          <p:cNvPr id="1275" name="グラフィックス 70"/>
          <p:cNvPicPr>
            <a:picLocks noChangeAspect="1"/>
          </p:cNvPicPr>
          <p:nvPr/>
        </p:nvPicPr>
        <p:blipFill>
          <a:blip r:embed="rId9">
            <a:extLst>
              <a:ext uri="{96DAC541-7B7A-43D3-8B79-37D633B846F1}">
                <asvg:svgBlip xmlns:asvg="http://schemas.microsoft.com/office/drawing/2016/SVG/main" r:embed="rId10"/>
              </a:ext>
            </a:extLst>
          </a:blip>
          <a:srcRect l="-2393" t="81644" r="62796" b="5183"/>
          <a:stretch>
            <a:fillRect/>
          </a:stretch>
        </p:blipFill>
        <p:spPr>
          <a:xfrm>
            <a:off x="7123636" y="2523400"/>
            <a:ext cx="573272" cy="176021"/>
          </a:xfrm>
          <a:prstGeom prst="rect">
            <a:avLst/>
          </a:prstGeom>
        </p:spPr>
      </p:pic>
      <p:sp>
        <p:nvSpPr>
          <p:cNvPr id="1276" name="タイトル 1"/>
          <p:cNvSpPr txBox="1"/>
          <p:nvPr/>
        </p:nvSpPr>
        <p:spPr>
          <a:xfrm>
            <a:off x="531495" y="3446526"/>
            <a:ext cx="3831662"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歯周病と全身は関係しているの？</a:t>
            </a:r>
          </a:p>
        </p:txBody>
      </p:sp>
      <p:sp>
        <p:nvSpPr>
          <p:cNvPr id="1277" name="テキスト ボックス 74"/>
          <p:cNvSpPr txBox="1"/>
          <p:nvPr/>
        </p:nvSpPr>
        <p:spPr>
          <a:xfrm>
            <a:off x="531495" y="4025199"/>
            <a:ext cx="5079574" cy="1053242"/>
          </a:xfrm>
          <a:prstGeom prst="rect">
            <a:avLst/>
          </a:prstGeom>
          <a:noFill/>
        </p:spPr>
        <p:txBody>
          <a:bodyPr wrap="square">
            <a:spAutoFit/>
          </a:bodyPr>
          <a:lstStyle/>
          <a:p>
            <a:pPr defTabSz="457200">
              <a:lnSpc>
                <a:spcPts val="1500"/>
              </a:lnSpc>
            </a:pPr>
            <a:r>
              <a:rPr lang="ja-JP" altLang="en-US" sz="1050" b="1" spc="70" dirty="0">
                <a:latin typeface="ＭＳ Ｐ明朝" panose="02020600040205080304" pitchFamily="18" charset="-128"/>
                <a:ea typeface="ＭＳ Ｐ明朝" panose="02020600040205080304" pitchFamily="18" charset="-128"/>
              </a:rPr>
              <a:t>　</a:t>
            </a:r>
            <a:r>
              <a:rPr lang="ja-JP" altLang="en-US" sz="1200" b="1" spc="70" dirty="0">
                <a:latin typeface="ＭＳ Ｐ明朝" panose="02020600040205080304" pitchFamily="18" charset="-128"/>
                <a:ea typeface="ＭＳ Ｐ明朝" panose="02020600040205080304" pitchFamily="18" charset="-128"/>
              </a:rPr>
              <a:t>大人になると、歯周病で歯の周りの骨が溶け始めるので、</a:t>
            </a:r>
            <a:r>
              <a:rPr lang="ja-JP" altLang="en-US" sz="1200" b="1" spc="70" dirty="0">
                <a:latin typeface="ＭＳ Ｐ明朝" panose="02020600040205080304" pitchFamily="18" charset="-128"/>
                <a:ea typeface="ＭＳ Ｐ明朝" panose="02020600040205080304" pitchFamily="18" charset="-128"/>
              </a:rPr>
              <a:t>歯がぐらぐらしたり、</a:t>
            </a:r>
            <a:r>
              <a:rPr lang="ja-JP" altLang="en-US" sz="1200" b="1" spc="70" dirty="0">
                <a:latin typeface="ＭＳ Ｐ明朝" panose="02020600040205080304" pitchFamily="18" charset="-128"/>
                <a:ea typeface="ＭＳ Ｐ明朝" panose="02020600040205080304" pitchFamily="18" charset="-128"/>
              </a:rPr>
              <a:t>歯並びやかみ合わせが悪くなったり、</a:t>
            </a:r>
            <a:r>
              <a:rPr lang="ja-JP" altLang="en-US" sz="1200" b="1" spc="70" dirty="0">
                <a:latin typeface="ＭＳ Ｐ明朝" panose="02020600040205080304" pitchFamily="18" charset="-128"/>
                <a:ea typeface="ＭＳ Ｐ明朝" panose="02020600040205080304" pitchFamily="18" charset="-128"/>
              </a:rPr>
              <a:t>歯が抜ける原因になるよ。</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　また、歯周病はひどくなると口臭の原因にもなるよ。</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　最近では、歯周病はいろいろな病気に、関係していると</a:t>
            </a:r>
            <a:r>
              <a:rPr lang="ja-JP" altLang="en-US" sz="1200" b="1" spc="70" dirty="0">
                <a:latin typeface="ＭＳ Ｐ明朝" panose="02020600040205080304" pitchFamily="18" charset="-128"/>
                <a:ea typeface="ＭＳ Ｐ明朝" panose="02020600040205080304" pitchFamily="18" charset="-128"/>
              </a:rPr>
              <a:t>いわれているよ。</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　</a:t>
            </a:r>
            <a:r>
              <a:rPr lang="ja-JP" altLang="en-US" sz="1200" b="1" spc="70" dirty="0">
                <a:latin typeface="ＭＳ Ｐ明朝" panose="02020600040205080304" pitchFamily="18" charset="-128"/>
                <a:ea typeface="ＭＳ Ｐ明朝" panose="02020600040205080304" pitchFamily="18" charset="-128"/>
              </a:rPr>
              <a:t>右の図を参考にしてね。　</a:t>
            </a:r>
            <a:endParaRPr lang="ja-JP" altLang="en-US" sz="1200" b="1" spc="70" dirty="0">
              <a:latin typeface="ＭＳ Ｐ明朝" panose="02020600040205080304" pitchFamily="18" charset="-128"/>
              <a:ea typeface="ＭＳ Ｐ明朝" panose="02020600040205080304" pitchFamily="18" charset="-128"/>
            </a:endParaRPr>
          </a:p>
        </p:txBody>
      </p:sp>
      <p:pic>
        <p:nvPicPr>
          <p:cNvPr id="1278" name="グラフィックス 7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0129" y="3449237"/>
            <a:ext cx="2666343" cy="2621818"/>
          </a:xfrm>
          <a:prstGeom prst="rect">
            <a:avLst/>
          </a:prstGeom>
        </p:spPr>
      </p:pic>
      <p:sp>
        <p:nvSpPr>
          <p:cNvPr id="1279"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6</a:t>
            </a:r>
          </a:p>
        </p:txBody>
      </p:sp>
      <p:pic>
        <p:nvPicPr>
          <p:cNvPr id="1280" name="Picture 882" descr="C:\Users\222199.esc\AppData\Local\Microsoft\Windows\INetCache\Content.Word\ハハハ大臣.png"/>
          <p:cNvPicPr>
            <a:picLocks noChangeAspect="1" noChangeArrowheads="1"/>
          </p:cNvPicPr>
          <p:nvPr/>
        </p:nvPicPr>
        <p:blipFill>
          <a:blip r:embed="rId13"/>
          <a:stretch>
            <a:fillRect/>
          </a:stretch>
        </p:blipFill>
        <p:spPr>
          <a:xfrm>
            <a:off x="7696908" y="1405338"/>
            <a:ext cx="896716" cy="1206073"/>
          </a:xfrm>
          <a:prstGeom prst="rect">
            <a:avLst/>
          </a:prstGeom>
          <a:noFill/>
          <a:ln>
            <a:noFill/>
          </a:ln>
        </p:spPr>
      </p:pic>
      <p:pic>
        <p:nvPicPr>
          <p:cNvPr id="1281" name="グラフィックス 879"/>
          <p:cNvPicPr>
            <a:picLocks noChangeAspect="1"/>
          </p:cNvPicPr>
          <p:nvPr/>
        </p:nvPicPr>
        <p:blipFill>
          <a:blip r:embed="rId14">
            <a:extLst>
              <a:ext uri="{96DAC541-7B7A-43D3-8B79-37D633B846F1}">
                <asvg:svgBlip xmlns:asvg="http://schemas.microsoft.com/office/drawing/2016/SVG/main" r:embed="rId15"/>
              </a:ext>
            </a:extLst>
          </a:blip>
          <a:srcRect t="85506"/>
          <a:stretch>
            <a:fillRect/>
          </a:stretch>
        </p:blipFill>
        <p:spPr>
          <a:xfrm>
            <a:off x="7020908" y="2657387"/>
            <a:ext cx="1352000" cy="146766"/>
          </a:xfrm>
          <a:prstGeom prst="rect">
            <a:avLst/>
          </a:prstGeom>
        </p:spPr>
      </p:pic>
    </p:spTree>
    <p:extLst>
      <p:ext uri="{BB962C8B-B14F-4D97-AF65-F5344CB8AC3E}">
        <p14:creationId xmlns:p14="http://schemas.microsoft.com/office/powerpoint/2010/main" val="332380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83" name="グラフィックス 4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9712" y="3569151"/>
            <a:ext cx="8424000" cy="1894613"/>
          </a:xfrm>
          <a:prstGeom prst="rect">
            <a:avLst/>
          </a:prstGeom>
        </p:spPr>
      </p:pic>
      <p:pic>
        <p:nvPicPr>
          <p:cNvPr id="1284" name="グラフィックス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712" y="429272"/>
            <a:ext cx="6296403" cy="2764643"/>
          </a:xfrm>
          <a:prstGeom prst="rect">
            <a:avLst/>
          </a:prstGeom>
        </p:spPr>
      </p:pic>
      <p:pic>
        <p:nvPicPr>
          <p:cNvPr id="1285"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6782" y="717964"/>
            <a:ext cx="1968095" cy="2475988"/>
          </a:xfrm>
          <a:prstGeom prst="rect">
            <a:avLst/>
          </a:prstGeom>
        </p:spPr>
      </p:pic>
      <p:sp>
        <p:nvSpPr>
          <p:cNvPr id="1286" name="タイトル 1"/>
          <p:cNvSpPr txBox="1"/>
          <p:nvPr/>
        </p:nvSpPr>
        <p:spPr>
          <a:xfrm>
            <a:off x="842583" y="481102"/>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どうやって予防（治療）するの？</a:t>
            </a:r>
          </a:p>
        </p:txBody>
      </p:sp>
      <p:sp>
        <p:nvSpPr>
          <p:cNvPr id="1287" name="タイトル 1"/>
          <p:cNvSpPr txBox="1"/>
          <p:nvPr/>
        </p:nvSpPr>
        <p:spPr>
          <a:xfrm>
            <a:off x="1709685" y="773651"/>
            <a:ext cx="443460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300" dirty="0">
                <a:solidFill>
                  <a:schemeClr val="bg1"/>
                </a:solidFill>
                <a:latin typeface="ＭＳ Ｐ明朝" panose="02020600040205080304" pitchFamily="18" charset="-128"/>
                <a:ea typeface="ＭＳ Ｐ明朝" panose="02020600040205080304" pitchFamily="18" charset="-128"/>
              </a:rPr>
              <a:t>自分で頑張ること</a:t>
            </a:r>
          </a:p>
        </p:txBody>
      </p:sp>
      <p:sp>
        <p:nvSpPr>
          <p:cNvPr id="1288" name="タイトル 1"/>
          <p:cNvSpPr txBox="1"/>
          <p:nvPr/>
        </p:nvSpPr>
        <p:spPr>
          <a:xfrm>
            <a:off x="987255" y="1049757"/>
            <a:ext cx="2494844"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毎日の歯みがき</a:t>
            </a:r>
          </a:p>
        </p:txBody>
      </p:sp>
      <p:sp>
        <p:nvSpPr>
          <p:cNvPr id="1289" name="タイトル 1"/>
          <p:cNvSpPr txBox="1"/>
          <p:nvPr/>
        </p:nvSpPr>
        <p:spPr>
          <a:xfrm>
            <a:off x="3562280" y="1049757"/>
            <a:ext cx="1559481"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毎日の食事</a:t>
            </a:r>
          </a:p>
        </p:txBody>
      </p:sp>
      <p:sp>
        <p:nvSpPr>
          <p:cNvPr id="1290" name="タイトル 1"/>
          <p:cNvSpPr txBox="1"/>
          <p:nvPr/>
        </p:nvSpPr>
        <p:spPr>
          <a:xfrm>
            <a:off x="4859390" y="1049757"/>
            <a:ext cx="2494844"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毎日の生活</a:t>
            </a:r>
          </a:p>
        </p:txBody>
      </p:sp>
      <p:sp>
        <p:nvSpPr>
          <p:cNvPr id="1291" name="タイトル 1"/>
          <p:cNvSpPr txBox="1"/>
          <p:nvPr/>
        </p:nvSpPr>
        <p:spPr>
          <a:xfrm>
            <a:off x="7233333" y="805933"/>
            <a:ext cx="1901543"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300" dirty="0">
                <a:solidFill>
                  <a:schemeClr val="bg1"/>
                </a:solidFill>
                <a:latin typeface="ＭＳ Ｐ明朝" panose="02020600040205080304" pitchFamily="18" charset="-128"/>
                <a:ea typeface="ＭＳ Ｐ明朝" panose="02020600040205080304" pitchFamily="18" charset="-128"/>
              </a:rPr>
              <a:t>歯科医院で</a:t>
            </a:r>
          </a:p>
          <a:p>
            <a:pPr algn="ctr" defTabSz="457200">
              <a:lnSpc>
                <a:spcPct val="100000"/>
              </a:lnSpc>
            </a:pPr>
            <a:r>
              <a:rPr lang="ja-JP" altLang="en-US" sz="1200" b="1" spc="300" dirty="0">
                <a:solidFill>
                  <a:schemeClr val="bg1"/>
                </a:solidFill>
                <a:latin typeface="ＭＳ Ｐ明朝" panose="02020600040205080304" pitchFamily="18" charset="-128"/>
                <a:ea typeface="ＭＳ Ｐ明朝" panose="02020600040205080304" pitchFamily="18" charset="-128"/>
              </a:rPr>
              <a:t>行うこと</a:t>
            </a:r>
          </a:p>
        </p:txBody>
      </p:sp>
      <p:pic>
        <p:nvPicPr>
          <p:cNvPr id="1292" name="グラフィックス 2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583" y="3603665"/>
            <a:ext cx="1213333" cy="199385"/>
          </a:xfrm>
          <a:prstGeom prst="rect">
            <a:avLst/>
          </a:prstGeom>
        </p:spPr>
      </p:pic>
      <p:sp>
        <p:nvSpPr>
          <p:cNvPr id="1293" name="タイトル 1"/>
          <p:cNvSpPr txBox="1"/>
          <p:nvPr/>
        </p:nvSpPr>
        <p:spPr>
          <a:xfrm>
            <a:off x="2055916" y="3569151"/>
            <a:ext cx="7579599" cy="26841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50" b="1" spc="70" dirty="0">
                <a:solidFill>
                  <a:srgbClr val="5D879B"/>
                </a:solidFill>
                <a:latin typeface="ＭＳ Ｐ明朝" panose="02020600040205080304" pitchFamily="18" charset="-128"/>
                <a:ea typeface="ＭＳ Ｐ明朝" panose="02020600040205080304" pitchFamily="18" charset="-128"/>
              </a:rPr>
              <a:t>あなたが歯周病にならないために今後、気を付けていきたいことは何？</a:t>
            </a:r>
          </a:p>
        </p:txBody>
      </p:sp>
      <p:cxnSp>
        <p:nvCxnSpPr>
          <p:cNvPr id="1294" name="直線コネクタ 38"/>
          <p:cNvCxnSpPr/>
          <p:nvPr/>
        </p:nvCxnSpPr>
        <p:spPr>
          <a:xfrm>
            <a:off x="842583" y="3879643"/>
            <a:ext cx="8044446" cy="0"/>
          </a:xfrm>
          <a:prstGeom prst="line">
            <a:avLst/>
          </a:prstGeom>
          <a:ln w="9525">
            <a:solidFill>
              <a:srgbClr val="AAE0F7"/>
            </a:solidFill>
          </a:ln>
        </p:spPr>
        <p:style>
          <a:lnRef idx="2">
            <a:schemeClr val="accent1"/>
          </a:lnRef>
          <a:fillRef idx="0">
            <a:schemeClr val="accent1"/>
          </a:fillRef>
          <a:effectRef idx="1">
            <a:schemeClr val="accent1"/>
          </a:effectRef>
          <a:fontRef idx="minor">
            <a:schemeClr val="tx1"/>
          </a:fontRef>
        </p:style>
      </p:cxnSp>
      <p:sp>
        <p:nvSpPr>
          <p:cNvPr id="1295"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7</a:t>
            </a:r>
            <a:endParaRPr lang="ja-JP" altLang="en-US" sz="700" dirty="0">
              <a:latin typeface="ＭＳ Ｐ明朝" panose="02020600040205080304" pitchFamily="18" charset="-128"/>
              <a:ea typeface="ＭＳ Ｐ明朝" panose="02020600040205080304" pitchFamily="18" charset="-128"/>
            </a:endParaRPr>
          </a:p>
        </p:txBody>
      </p:sp>
      <p:pic>
        <p:nvPicPr>
          <p:cNvPr id="1296" name="グラフィックス 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2257" y="1441740"/>
            <a:ext cx="5859871" cy="1648841"/>
          </a:xfrm>
          <a:prstGeom prst="rect">
            <a:avLst/>
          </a:prstGeom>
          <a:ln/>
        </p:spPr>
      </p:pic>
      <p:pic>
        <p:nvPicPr>
          <p:cNvPr id="1297" name="オブジェクト 884"/>
          <p:cNvPicPr>
            <a:picLocks noChangeAspect="1"/>
          </p:cNvPicPr>
          <p:nvPr/>
        </p:nvPicPr>
        <p:blipFill>
          <a:blip r:embed="rId11"/>
          <a:stretch>
            <a:fillRect/>
          </a:stretch>
        </p:blipFill>
        <p:spPr>
          <a:xfrm>
            <a:off x="8371669" y="4809847"/>
            <a:ext cx="836496" cy="1113060"/>
          </a:xfrm>
          <a:prstGeom prst="rect">
            <a:avLst/>
          </a:prstGeom>
        </p:spPr>
      </p:pic>
      <p:sp>
        <p:nvSpPr>
          <p:cNvPr id="1298" name="図形 891"/>
          <p:cNvSpPr/>
          <p:nvPr/>
        </p:nvSpPr>
        <p:spPr>
          <a:xfrm>
            <a:off x="4704102" y="2510411"/>
            <a:ext cx="892491" cy="580159"/>
          </a:xfrm>
          <a:prstGeom prst="roundRect">
            <a:avLst>
              <a:gd name="adj" fmla="val 10345"/>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99" name="図形 893"/>
          <p:cNvSpPr/>
          <p:nvPr/>
        </p:nvSpPr>
        <p:spPr>
          <a:xfrm>
            <a:off x="5598809" y="2737985"/>
            <a:ext cx="249123" cy="200968"/>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00" name="オブジェクト 887"/>
          <p:cNvPicPr>
            <a:picLocks noChangeAspect="1"/>
          </p:cNvPicPr>
          <p:nvPr/>
        </p:nvPicPr>
        <p:blipFill>
          <a:blip r:embed="rId12"/>
          <a:stretch>
            <a:fillRect/>
          </a:stretch>
        </p:blipFill>
        <p:spPr>
          <a:xfrm>
            <a:off x="4704102" y="2136495"/>
            <a:ext cx="1074673" cy="1057420"/>
          </a:xfrm>
          <a:prstGeom prst="rect">
            <a:avLst/>
          </a:prstGeom>
        </p:spPr>
      </p:pic>
      <p:sp>
        <p:nvSpPr>
          <p:cNvPr id="1301" name="図形 894"/>
          <p:cNvSpPr/>
          <p:nvPr/>
        </p:nvSpPr>
        <p:spPr>
          <a:xfrm>
            <a:off x="5531812" y="2938964"/>
            <a:ext cx="1224945" cy="151617"/>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302" name="四角形 990"/>
          <p:cNvSpPr/>
          <p:nvPr/>
        </p:nvSpPr>
        <p:spPr>
          <a:xfrm>
            <a:off x="4804466" y="3193915"/>
            <a:ext cx="974309" cy="347007"/>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sp>
        <p:nvSpPr>
          <p:cNvPr id="1303" name="四角形 991"/>
          <p:cNvSpPr/>
          <p:nvPr/>
        </p:nvSpPr>
        <p:spPr>
          <a:xfrm>
            <a:off x="8121314" y="5828724"/>
            <a:ext cx="1337205" cy="4036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b="1">
              <a:solidFill>
                <a:schemeClr val="tx1"/>
              </a:solidFill>
            </a:endParaRPr>
          </a:p>
        </p:txBody>
      </p:sp>
      <p:sp>
        <p:nvSpPr>
          <p:cNvPr id="1304" name="四角形 992"/>
          <p:cNvSpPr/>
          <p:nvPr/>
        </p:nvSpPr>
        <p:spPr>
          <a:xfrm>
            <a:off x="7755143" y="6232366"/>
            <a:ext cx="1799321" cy="360503"/>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700" b="1">
                <a:solidFill>
                  <a:schemeClr val="tx1"/>
                </a:solidFill>
              </a:rPr>
              <a:t>©やなせたかし／やなせスタジオ</a:t>
            </a:r>
            <a:endParaRPr lang="ja-JP" altLang="en-US" sz="700" b="1">
              <a:solidFill>
                <a:schemeClr val="tx1"/>
              </a:solidFill>
            </a:endParaRPr>
          </a:p>
        </p:txBody>
      </p:sp>
    </p:spTree>
    <p:extLst>
      <p:ext uri="{BB962C8B-B14F-4D97-AF65-F5344CB8AC3E}">
        <p14:creationId xmlns:p14="http://schemas.microsoft.com/office/powerpoint/2010/main" val="358421425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custGeom>
          <a:avLst/>
          <a:gdLst/>
          <a:ahLst/>
          <a:cxnLst/>
          <a:rect l="l" t="t" r="r" b="b"/>
          <a:pathLst/>
        </a:custGeom>
      </a:spPr>
      <a:bodyPr vertOverflow="overflow" horzOverflow="overflow" anchor="ctr"/>
      <a:lstStyle>
        <a:defPPr algn="ctr">
          <a:defRPr lang="ja-JP" altLang="en-US"/>
        </a:defPPr>
      </a:lstStyle>
      <a:style>
        <a:lnRef idx="1">
          <a:schemeClr val="accent4"/>
        </a:lnRef>
        <a:fillRef idx="3">
          <a:schemeClr val="accent4"/>
        </a:fillRef>
        <a:effectRef idx="2">
          <a:schemeClr val="accent4"/>
        </a:effectRef>
        <a:fontRef idx="minor">
          <a:schemeClr val="lt1"/>
        </a:fontRef>
      </a:style>
    </a:spDef>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vt="http://schemas.openxmlformats.org/officeDocument/2006/docPropsVTypes" xmlns="http://schemas.openxmlformats.org/officeDocument/2006/extended-properties">
  <Template>Office Theme</Template>
  <TotalTime>2553</TotalTime>
  <Words>7572</Words>
  <Application>JUST Focus</Application>
  <Paragraphs>850</Paragraph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28</vt:i4>
      </vt:variant>
    </vt:vector>
  </HeadingPairs>
  <TitlesOfParts>
    <vt:vector size="36" baseType="lpstr">
      <vt:lpstr>ＭＳ Ｐゴシック</vt:lpstr>
      <vt:lpstr>ＭＳ Ｐ明朝</vt:lpstr>
      <vt:lpstr>メイリオ</vt:lpstr>
      <vt:lpstr>游ゴシック</vt:lpstr>
      <vt:lpstr>Aptos</vt:lpstr>
      <vt:lpstr>Aptos Display</vt:lpstr>
      <vt:lpstr>Arial</vt:lpstr>
      <vt:lpstr>Office テーマ</vt:lpstr>
      <vt:lpstr>PowerPoint プレゼンテーション</vt:lpstr>
      <vt:lpstr>　みなさん一人ひとりは、高知家にとってかけがえのない大切な子どもたちです。 ここには、みなさんに知ってほしいことや学んでもらいたいことを掲載しています。 　みなさん一人ひとりが、将来の夢や目標を実現するためには、まず、自分自身 のからだや心を健康に保つことが大切です。 　そこで、今、みなさんに毎日の生活の中で気をつけてもらいたいことを この冊子にまとめました。 　健やかな心身で、みなさんの夢をかなえて下さい。みんな応援しています。 また、みなさんが大人になったら家族のために行動してほしいことも掲載しています ので、みなさんの未来の子どもたちのためにも、ぜひ覚えておいてください。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4.1.7</AppVersion>
  <PresentationFormat>ユーザー設定</PresentationFormat>
  <Slides>39</Slides>
  <Notes>3</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fuyuko masaki</dc:creator>
  <cp:lastModifiedBy>531881</cp:lastModifiedBy>
  <cp:lastPrinted>2024-04-09T14:59:28Z</cp:lastPrinted>
  <dcterms:created xsi:type="dcterms:W3CDTF">2024-04-09T13:56:36Z</dcterms:created>
  <dcterms:modified xsi:type="dcterms:W3CDTF">2025-11-28T05:33:23Z</dcterms:modified>
  <cp:revision>100</cp:revision>
</cp:coreProperties>
</file>

<file path=docProps/custom.xml><?xml version="1.0" encoding="utf-8"?>
<Properties xmlns:vt="http://schemas.openxmlformats.org/officeDocument/2006/docPropsVTypes" xmlns="http://schemas.openxmlformats.org/officeDocument/2006/custom-properties"/>
</file>