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16.xml" ContentType="application/vnd.ms-office.chartcolorstyle+xml"/>
  <Override PartName="/ppt/charts/colors17.xml" ContentType="application/vnd.ms-office.chartcolorstyle+xml"/>
  <Override PartName="/ppt/charts/colors18.xml" ContentType="application/vnd.ms-office.chartcolorstyle+xml"/>
  <Override PartName="/ppt/charts/colors19.xml" ContentType="application/vnd.ms-office.chartcolorstyle+xml"/>
  <Override PartName="/ppt/charts/colors2.xml" ContentType="application/vnd.ms-office.chartcolorstyle+xml"/>
  <Override PartName="/ppt/charts/colors20.xml" ContentType="application/vnd.ms-office.chartcolorstyle+xml"/>
  <Override PartName="/ppt/charts/colors21.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16.xml" ContentType="application/vnd.ms-office.chartstyle+xml"/>
  <Override PartName="/ppt/charts/style17.xml" ContentType="application/vnd.ms-office.chartstyle+xml"/>
  <Override PartName="/ppt/charts/style18.xml" ContentType="application/vnd.ms-office.chartstyle+xml"/>
  <Override PartName="/ppt/charts/style19.xml" ContentType="application/vnd.ms-office.chartstyle+xml"/>
  <Override PartName="/ppt/charts/style2.xml" ContentType="application/vnd.ms-office.chartstyle+xml"/>
  <Override PartName="/ppt/charts/style20.xml" ContentType="application/vnd.ms-office.chartstyle+xml"/>
  <Override PartName="/ppt/charts/style21.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drawings/drawing2.xml" ContentType="application/vnd.openxmlformats-officedocument.drawingml.chartshap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firstSlideNum="1" saveSubsetFonts="1">
  <p:sldMasterIdLst>
    <p:sldMasterId id="2147483660" r:id="rId2"/>
  </p:sldMasterIdLst>
  <p:notesMasterIdLst>
    <p:notesMasterId r:id="rId3"/>
  </p:notesMasterIdLst>
  <p:sldIdLst>
    <p:sldId id="286" r:id="rId4"/>
    <p:sldId id="257" r:id="rId5"/>
    <p:sldId id="287" r:id="rId6"/>
    <p:sldId id="288" r:id="rId7"/>
    <p:sldId id="278" r:id="rId8"/>
    <p:sldId id="289" r:id="rId9"/>
    <p:sldId id="290" r:id="rId10"/>
    <p:sldId id="260" r:id="rId11"/>
    <p:sldId id="291" r:id="rId12"/>
    <p:sldId id="256" r:id="rId13"/>
    <p:sldId id="292" r:id="rId14"/>
    <p:sldId id="262" r:id="rId15"/>
    <p:sldId id="293" r:id="rId16"/>
    <p:sldId id="263" r:id="rId17"/>
    <p:sldId id="294" r:id="rId18"/>
    <p:sldId id="264" r:id="rId19"/>
    <p:sldId id="295" r:id="rId20"/>
    <p:sldId id="266" r:id="rId21"/>
    <p:sldId id="296" r:id="rId22"/>
    <p:sldId id="267" r:id="rId23"/>
    <p:sldId id="297" r:id="rId24"/>
    <p:sldId id="268" r:id="rId25"/>
    <p:sldId id="269" r:id="rId26"/>
    <p:sldId id="298" r:id="rId27"/>
    <p:sldId id="270" r:id="rId28"/>
    <p:sldId id="299" r:id="rId29"/>
    <p:sldId id="271" r:id="rId30"/>
    <p:sldId id="300" r:id="rId31"/>
    <p:sldId id="272" r:id="rId32"/>
    <p:sldId id="301" r:id="rId33"/>
    <p:sldId id="273" r:id="rId34"/>
    <p:sldId id="302" r:id="rId35"/>
    <p:sldId id="362" r:id="rId36"/>
    <p:sldId id="304" r:id="rId37"/>
    <p:sldId id="281" r:id="rId38"/>
    <p:sldId id="305" r:id="rId39"/>
    <p:sldId id="350" r:id="rId40"/>
    <p:sldId id="358" r:id="rId4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7C1"/>
    <a:srgbClr val="616161"/>
    <a:srgbClr val="BF92E1"/>
    <a:srgbClr val="9EDBB9"/>
    <a:srgbClr val="0F9ED5"/>
    <a:srgbClr val="FFFFFF"/>
    <a:srgbClr val="8FC31F"/>
    <a:srgbClr val="FFA6A6"/>
    <a:srgbClr val="90D7F0"/>
    <a:srgbClr val="B4E5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5208"/>
    <p:restoredTop sz="95986"/>
  </p:normalViewPr>
  <p:slideViewPr>
    <p:cSldViewPr snapToGrid="0">
      <p:cViewPr>
        <p:scale>
          <a:sx n="79" d="100"/>
          <a:sy n="79" d="100"/>
        </p:scale>
        <p:origin x="-1554" y="-600"/>
      </p:cViewPr>
      <p:guideLst/>
    </p:cSldViewPr>
  </p:slideViewPr>
  <p:notesTextViewPr>
    <p:cViewPr>
      <p:scale>
        <a:sx n="200" d="100"/>
        <a:sy n="200" d="100"/>
      </p:scale>
      <p:origin x="0" y="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presProps" Target="presProps.xml" /><Relationship Id="rId43" Type="http://schemas.openxmlformats.org/officeDocument/2006/relationships/viewProps" Target="viewProps.xml" /><Relationship Id="rId44" Type="http://schemas.openxmlformats.org/officeDocument/2006/relationships/tableStyles" Target="tableStyles.xml" /></Relationships>
</file>

<file path=ppt/charts/_rels/chart1.xml.rels><?xml version="1.0" encoding="UTF-8"?><Relationships xmlns="http://schemas.openxmlformats.org/package/2006/relationships"><Relationship Id="rId1" Type="http://schemas.openxmlformats.org/officeDocument/2006/relationships/package" Target="../embeddings/Microsoft_Excel_Worksheet3.xlsx" /><Relationship Id="rId2" Type="http://schemas.microsoft.com/office/2011/relationships/chartColorStyle" Target="colors1.xml" /><Relationship Id="rId3" Type="http://schemas.microsoft.com/office/2011/relationships/chartStyle" Target="style1.xml" /></Relationships>
</file>

<file path=ppt/charts/_rels/chart10.xml.rels><?xml version="1.0" encoding="UTF-8"?><Relationships xmlns="http://schemas.openxmlformats.org/package/2006/relationships"><Relationship Id="rId1" Type="http://schemas.openxmlformats.org/officeDocument/2006/relationships/package" Target="../embeddings/Microsoft_Excel_Worksheet12.xlsx" /><Relationship Id="rId2" Type="http://schemas.microsoft.com/office/2011/relationships/chartColorStyle" Target="colors9.xml" /><Relationship Id="rId3" Type="http://schemas.microsoft.com/office/2011/relationships/chartStyle" Target="style9.xml" /></Relationships>
</file>

<file path=ppt/charts/_rels/chart11.xml.rels><?xml version="1.0" encoding="UTF-8"?><Relationships xmlns="http://schemas.openxmlformats.org/package/2006/relationships"><Relationship Id="rId1" Type="http://schemas.openxmlformats.org/officeDocument/2006/relationships/package" Target="../embeddings/Microsoft_Excel_Worksheet13.xlsx" /><Relationship Id="rId2" Type="http://schemas.microsoft.com/office/2011/relationships/chartColorStyle" Target="colors10.xml" /><Relationship Id="rId3" Type="http://schemas.microsoft.com/office/2011/relationships/chartStyle" Target="style10.xml" /></Relationships>
</file>

<file path=ppt/charts/_rels/chart12.xml.rels><?xml version="1.0" encoding="UTF-8"?><Relationships xmlns="http://schemas.openxmlformats.org/package/2006/relationships"><Relationship Id="rId1" Type="http://schemas.openxmlformats.org/officeDocument/2006/relationships/package" Target="../embeddings/Microsoft_Excel_Worksheet14.xlsx" /><Relationship Id="rId2" Type="http://schemas.openxmlformats.org/officeDocument/2006/relationships/chartUserShapes" Target="../drawings/drawing2.xml" /><Relationship Id="rId3" Type="http://schemas.microsoft.com/office/2011/relationships/chartColorStyle" Target="colors11.xml" /><Relationship Id="rId4" Type="http://schemas.microsoft.com/office/2011/relationships/chartStyle" Target="style11.xml" /></Relationships>
</file>

<file path=ppt/charts/_rels/chart13.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microsoft.com/office/2011/relationships/chartColorStyle" Target="colors12.xml" /><Relationship Id="rId3" Type="http://schemas.microsoft.com/office/2011/relationships/chartStyle" Target="style12.xml" /></Relationships>
</file>

<file path=ppt/charts/_rels/chart14.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microsoft.com/office/2011/relationships/chartColorStyle" Target="colors13.xml" /><Relationship Id="rId3" Type="http://schemas.microsoft.com/office/2011/relationships/chartStyle" Target="style13.xml" /></Relationships>
</file>

<file path=ppt/charts/_rels/chart15.xml.rels><?xml version="1.0" encoding="UTF-8"?><Relationships xmlns="http://schemas.openxmlformats.org/package/2006/relationships"><Relationship Id="rId1" Type="http://schemas.openxmlformats.org/officeDocument/2006/relationships/package" Target="../embeddings/Microsoft_Excel_Worksheet17.xlsx" /><Relationship Id="rId2" Type="http://schemas.microsoft.com/office/2011/relationships/chartColorStyle" Target="colors14.xml" /><Relationship Id="rId3" Type="http://schemas.microsoft.com/office/2011/relationships/chartStyle" Target="style14.xml" /></Relationships>
</file>

<file path=ppt/charts/_rels/chart16.xml.rels><?xml version="1.0" encoding="UTF-8"?><Relationships xmlns="http://schemas.openxmlformats.org/package/2006/relationships"><Relationship Id="rId1" Type="http://schemas.openxmlformats.org/officeDocument/2006/relationships/package" Target="../embeddings/Microsoft_Excel_Worksheet18.xlsx" /><Relationship Id="rId2" Type="http://schemas.microsoft.com/office/2011/relationships/chartColorStyle" Target="colors15.xml" /><Relationship Id="rId3" Type="http://schemas.microsoft.com/office/2011/relationships/chartStyle" Target="style15.xml" /></Relationships>
</file>

<file path=ppt/charts/_rels/chart17.xml.rels><?xml version="1.0" encoding="UTF-8"?><Relationships xmlns="http://schemas.openxmlformats.org/package/2006/relationships"><Relationship Id="rId1" Type="http://schemas.openxmlformats.org/officeDocument/2006/relationships/package" Target="../embeddings/Microsoft_Excel_Worksheet19.xlsx" /><Relationship Id="rId2" Type="http://schemas.microsoft.com/office/2011/relationships/chartColorStyle" Target="colors16.xml" /><Relationship Id="rId3" Type="http://schemas.microsoft.com/office/2011/relationships/chartStyle" Target="style16.xml" /></Relationships>
</file>

<file path=ppt/charts/_rels/chart18.xml.rels><?xml version="1.0" encoding="UTF-8"?><Relationships xmlns="http://schemas.openxmlformats.org/package/2006/relationships"><Relationship Id="rId1" Type="http://schemas.openxmlformats.org/officeDocument/2006/relationships/package" Target="../embeddings/Microsoft_Excel_Worksheet20.xlsx" /><Relationship Id="rId2" Type="http://schemas.microsoft.com/office/2011/relationships/chartColorStyle" Target="colors17.xml" /><Relationship Id="rId3" Type="http://schemas.microsoft.com/office/2011/relationships/chartStyle" Target="style17.xml" /></Relationships>
</file>

<file path=ppt/charts/_rels/chart19.xml.rels><?xml version="1.0" encoding="UTF-8"?><Relationships xmlns="http://schemas.openxmlformats.org/package/2006/relationships"><Relationship Id="rId1" Type="http://schemas.openxmlformats.org/officeDocument/2006/relationships/package" Target="../embeddings/Microsoft_Excel_Worksheet21.xlsx" /><Relationship Id="rId2" Type="http://schemas.microsoft.com/office/2011/relationships/chartColorStyle" Target="colors18.xml" /><Relationship Id="rId3" Type="http://schemas.microsoft.com/office/2011/relationships/chartStyle" Target="style18.xml" /></Relationships>
</file>

<file path=ppt/charts/_rels/chart2.xml.rels><?xml version="1.0" encoding="UTF-8"?><Relationships xmlns="http://schemas.openxmlformats.org/package/2006/relationships"><Relationship Id="rId1" Type="http://schemas.openxmlformats.org/officeDocument/2006/relationships/package" Target="../embeddings/Microsoft_Excel_Worksheet6.xlsx" /><Relationship Id="rId2" Type="http://schemas.microsoft.com/office/2011/relationships/chartColorStyle" Target="colors2.xml" /><Relationship Id="rId3" Type="http://schemas.microsoft.com/office/2011/relationships/chartStyle" Target="style2.xml" /></Relationships>
</file>

<file path=ppt/charts/_rels/chart20.xml.rels><?xml version="1.0" encoding="UTF-8"?><Relationships xmlns="http://schemas.openxmlformats.org/package/2006/relationships"><Relationship Id="rId1" Type="http://schemas.openxmlformats.org/officeDocument/2006/relationships/package" Target="../embeddings/Microsoft_Excel_Worksheet22.xlsx" /><Relationship Id="rId2" Type="http://schemas.microsoft.com/office/2011/relationships/chartColorStyle" Target="colors19.xml" /><Relationship Id="rId3" Type="http://schemas.microsoft.com/office/2011/relationships/chartStyle" Target="style19.xml" /></Relationships>
</file>

<file path=ppt/charts/_rels/chart21.xml.rels><?xml version="1.0" encoding="UTF-8"?><Relationships xmlns="http://schemas.openxmlformats.org/package/2006/relationships"><Relationship Id="rId1" Type="http://schemas.openxmlformats.org/officeDocument/2006/relationships/package" Target="../embeddings/Microsoft_Excel_Worksheet23.xlsx" /><Relationship Id="rId2" Type="http://schemas.microsoft.com/office/2011/relationships/chartColorStyle" Target="colors20.xml" /><Relationship Id="rId3" Type="http://schemas.microsoft.com/office/2011/relationships/chartStyle" Target="style20.xml" /></Relationships>
</file>

<file path=ppt/charts/_rels/chart22.xml.rels><?xml version="1.0" encoding="UTF-8"?><Relationships xmlns="http://schemas.openxmlformats.org/package/2006/relationships"><Relationship Id="rId1" Type="http://schemas.openxmlformats.org/officeDocument/2006/relationships/package" Target="../embeddings/Microsoft_Excel_Worksheet24.xlsx" /><Relationship Id="rId2" Type="http://schemas.microsoft.com/office/2011/relationships/chartColorStyle" Target="colors21.xml" /><Relationship Id="rId3" Type="http://schemas.microsoft.com/office/2011/relationships/chartStyle" Target="style21.xml" /></Relationships>
</file>

<file path=ppt/charts/_rels/chart3.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microsoft.com/office/2011/relationships/chartColorStyle" Target="colors3.xml" /><Relationship Id="rId3" Type="http://schemas.microsoft.com/office/2011/relationships/chartStyle" Target="style3.xml" /></Relationships>
</file>

<file path=ppt/charts/_rels/chart4.xml.rels><?xml version="1.0" encoding="UTF-8"?><Relationships xmlns="http://schemas.openxmlformats.org/package/2006/relationships"><Relationship Id="rId1" Type="http://schemas.openxmlformats.org/officeDocument/2006/relationships/package" Target="../embeddings/Microsoft_Excel_Worksheet5.xlsx" /><Relationship Id="rId2" Type="http://schemas.microsoft.com/office/2011/relationships/chartColorStyle" Target="colors4.xml" /><Relationship Id="rId3" Type="http://schemas.microsoft.com/office/2011/relationships/chartStyle" Target="style4.xml" /></Relationships>
</file>

<file path=ppt/charts/_rels/chart5.xml.rels><?xml version="1.0" encoding="UTF-8"?><Relationships xmlns="http://schemas.openxmlformats.org/package/2006/relationships"><Relationship Id="rId1" Type="http://schemas.openxmlformats.org/officeDocument/2006/relationships/package" Target="../embeddings/Microsoft_Excel_Worksheet2.xlsx" /><Relationship Id="rId2" Type="http://schemas.microsoft.com/office/2011/relationships/chartColorStyle" Target="colors5.xml" /><Relationship Id="rId3" Type="http://schemas.microsoft.com/office/2011/relationships/chartStyle" Target="style5.xml" /></Relationships>
</file>

<file path=ppt/charts/_rels/chart6.xml.rels><?xml version="1.0" encoding="UTF-8"?><Relationships xmlns="http://schemas.openxmlformats.org/package/2006/relationships"><Relationship Id="rId1" Type="http://schemas.openxmlformats.org/officeDocument/2006/relationships/package" Target="../embeddings/Microsoft_Excel_Worksheet11.xlsx" /></Relationships>
</file>

<file path=ppt/charts/_rels/chart7.xml.rels><?xml version="1.0" encoding="UTF-8"?><Relationships xmlns="http://schemas.openxmlformats.org/package/2006/relationships"><Relationship Id="rId1" Type="http://schemas.openxmlformats.org/officeDocument/2006/relationships/package" Target="../embeddings/Microsoft_Excel_Worksheet8.xlsx" /><Relationship Id="rId2" Type="http://schemas.microsoft.com/office/2011/relationships/chartColorStyle" Target="colors6.xml" /><Relationship Id="rId3" Type="http://schemas.microsoft.com/office/2011/relationships/chartStyle" Target="style6.xml" /></Relationships>
</file>

<file path=ppt/charts/_rels/chart8.xml.rels><?xml version="1.0" encoding="UTF-8"?><Relationships xmlns="http://schemas.openxmlformats.org/package/2006/relationships"><Relationship Id="rId1" Type="http://schemas.openxmlformats.org/officeDocument/2006/relationships/package" Target="../embeddings/Microsoft_Excel_Worksheet9.xlsx" /><Relationship Id="rId2" Type="http://schemas.microsoft.com/office/2011/relationships/chartColorStyle" Target="colors7.xml" /><Relationship Id="rId3" Type="http://schemas.microsoft.com/office/2011/relationships/chartStyle" Target="style7.xml" /></Relationships>
</file>

<file path=ppt/charts/_rels/chart9.xml.rels><?xml version="1.0" encoding="UTF-8"?><Relationships xmlns="http://schemas.openxmlformats.org/package/2006/relationships"><Relationship Id="rId1" Type="http://schemas.openxmlformats.org/officeDocument/2006/relationships/package" Target="../embeddings/Microsoft_Excel_Worksheet10.xlsx" /><Relationship Id="rId2" Type="http://schemas.microsoft.com/office/2011/relationships/chartColorStyle" Target="colors8.xml" /><Relationship Id="rId3" Type="http://schemas.microsoft.com/office/2011/relationships/chartStyle" Target="style8.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409836065573776e-002"/>
          <c:y val="6.0737670949026108e-002"/>
          <c:w val="0.87213114754098364"/>
          <c:h val="0.5864661654135338"/>
        </c:manualLayout>
      </c:layout>
      <c:barChart>
        <c:barDir val="col"/>
        <c:grouping val="clustered"/>
        <c:varyColors val="0"/>
        <c:ser>
          <c:idx val="0"/>
          <c:order val="0"/>
          <c:tx>
            <c:strRef>
              <c:f>Sheet1!$B$1</c:f>
              <c:strCache>
                <c:ptCount val="1"/>
                <c:pt idx="0">
                  <c:v>全国</c:v>
                </c:pt>
              </c:strCache>
            </c:strRef>
          </c:tx>
          <c:spPr>
            <a:solidFill>
              <a:srgbClr val="A4D9E3"/>
            </a:solidFill>
            <a:ln>
              <a:noFill/>
            </a:ln>
            <a:effectLst/>
          </c:spPr>
          <c:invertIfNegative val="0"/>
          <c:dPt>
            <c:idx val="0"/>
            <c:invertIfNegative val="0"/>
            <c:bubble3D val="0"/>
            <c:spPr>
              <a:solidFill>
                <a:srgbClr val="A4D9E3"/>
              </a:solidFill>
              <a:ln>
                <a:noFill/>
              </a:ln>
              <a:effectLst/>
            </c:spPr>
          </c:dPt>
          <c:dPt>
            <c:idx val="1"/>
            <c:invertIfNegative val="0"/>
            <c:bubble3D val="0"/>
            <c:spPr>
              <a:solidFill>
                <a:srgbClr val="A4D9E3"/>
              </a:solidFill>
              <a:ln>
                <a:noFill/>
              </a:ln>
              <a:effectLst/>
            </c:spPr>
          </c:dPt>
          <c:dLbls>
            <c:dLbl>
              <c:idx val="0"/>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Sheet1!$B$2:$B$7</c:f>
              <c:numCache>
                <c:formatCode>General</c:formatCode>
                <c:ptCount val="6"/>
                <c:pt idx="0">
                  <c:v>76.7</c:v>
                </c:pt>
                <c:pt idx="1">
                  <c:v>77.7</c:v>
                </c:pt>
                <c:pt idx="2">
                  <c:v>78.8</c:v>
                </c:pt>
                <c:pt idx="3">
                  <c:v>79.599999999999994</c:v>
                </c:pt>
                <c:pt idx="4">
                  <c:v>80.8</c:v>
                </c:pt>
                <c:pt idx="5">
                  <c:v>81.5</c:v>
                </c:pt>
              </c:numCache>
            </c:numRef>
          </c:val>
        </c:ser>
        <c:ser>
          <c:idx val="1"/>
          <c:order val="1"/>
          <c:tx>
            <c:strRef>
              <c:f>Sheet1!$C$1</c:f>
              <c:strCache>
                <c:ptCount val="1"/>
                <c:pt idx="0">
                  <c:v>高知県</c:v>
                </c:pt>
              </c:strCache>
            </c:strRef>
          </c:tx>
          <c:spPr>
            <a:solidFill>
              <a:srgbClr val="00B0F0"/>
            </a:solidFill>
            <a:ln>
              <a:noFill/>
            </a:ln>
            <a:effectLst/>
          </c:spPr>
          <c:invertIfNegative val="0"/>
          <c:dPt>
            <c:idx val="0"/>
            <c:invertIfNegative val="0"/>
            <c:bubble3D val="0"/>
            <c:spPr>
              <a:solidFill>
                <a:srgbClr val="00B0F0"/>
              </a:solidFill>
              <a:ln>
                <a:noFill/>
              </a:ln>
              <a:effectLst/>
            </c:spPr>
          </c:dPt>
          <c:dPt>
            <c:idx val="1"/>
            <c:invertIfNegative val="0"/>
            <c:bubble3D val="0"/>
            <c:spPr>
              <a:solidFill>
                <a:srgbClr val="00B0F0"/>
              </a:solidFill>
              <a:ln>
                <a:noFill/>
              </a:ln>
              <a:effectLst/>
            </c:spPr>
          </c:dPt>
          <c:dPt>
            <c:idx val="2"/>
            <c:invertIfNegative val="0"/>
            <c:bubble3D val="0"/>
            <c:spPr>
              <a:solidFill>
                <a:srgbClr val="00B0F0"/>
              </a:solidFill>
              <a:ln>
                <a:noFill/>
              </a:ln>
              <a:effectLst/>
            </c:spPr>
          </c:dPt>
          <c:dPt>
            <c:idx val="3"/>
            <c:invertIfNegative val="0"/>
            <c:bubble3D val="0"/>
            <c:spPr>
              <a:solidFill>
                <a:srgbClr val="00B0F0"/>
              </a:solidFill>
              <a:ln>
                <a:noFill/>
              </a:ln>
              <a:effectLst/>
            </c:spPr>
          </c:dPt>
          <c:dPt>
            <c:idx val="4"/>
            <c:invertIfNegative val="0"/>
            <c:bubble3D val="0"/>
            <c:spPr>
              <a:solidFill>
                <a:srgbClr val="00B0F0"/>
              </a:solidFill>
              <a:ln>
                <a:noFill/>
              </a:ln>
              <a:effectLst/>
            </c:spPr>
          </c:dPt>
          <c:dPt>
            <c:idx val="5"/>
            <c:invertIfNegative val="0"/>
            <c:bubble3D val="0"/>
            <c:spPr>
              <a:solidFill>
                <a:srgbClr val="00B0F0"/>
              </a:solidFill>
              <a:ln>
                <a:noFill/>
              </a:ln>
              <a:effectLst/>
            </c:spPr>
          </c:dPt>
          <c:dLbls>
            <c:dLbl>
              <c:idx val="0"/>
              <c:layout>
                <c:manualLayout>
                  <c:x val="-2.8919310794211241e-017"/>
                  <c:y val="3.1190385993306348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5.7838621588422483e-017"/>
                  <c:y val="2.3392789494979759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5.7838621588422483e-017"/>
                  <c:y val="2.3392789494979759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0"/>
                  <c:y val="3.8987982491632933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4"/>
              <c:layout>
                <c:manualLayout>
                  <c:x val="0"/>
                  <c:y val="3.119038599330631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0"/>
                  <c:y val="3.1190385993306348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Sheet1!$C$2:$C$7</c:f>
              <c:numCache>
                <c:formatCode>General</c:formatCode>
                <c:ptCount val="6"/>
                <c:pt idx="0">
                  <c:v>76.2</c:v>
                </c:pt>
                <c:pt idx="1">
                  <c:v>76.900000000000006</c:v>
                </c:pt>
                <c:pt idx="2">
                  <c:v>77.900000000000006</c:v>
                </c:pt>
                <c:pt idx="3">
                  <c:v>78.900000000000006</c:v>
                </c:pt>
                <c:pt idx="4">
                  <c:v>80.3</c:v>
                </c:pt>
                <c:pt idx="5">
                  <c:v>80.8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110"/>
        <c:overlap val="-2"/>
        <c:axId val="1"/>
        <c:axId val="2"/>
      </c:barChart>
      <c:catAx>
        <c:axId val="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9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5"/>
      </c:valAx>
      <c:spPr>
        <a:noFill/>
        <a:ln w="6350">
          <a:solidFill>
            <a:srgbClr val="000000">
              <a:alpha val="99000"/>
            </a:srgbClr>
          </a:solidFill>
        </a:ln>
        <a:effectLst/>
      </c:spPr>
    </c:plotArea>
    <c:legend>
      <c:legendPos val="b"/>
      <c:layout>
        <c:manualLayout>
          <c:xMode val="edge"/>
          <c:yMode val="edge"/>
          <c:x val="0.34426229508196721"/>
          <c:y val="0.74436090225563911"/>
          <c:w val="0.31803278688524589"/>
          <c:h val="0.16541353383458646"/>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0.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食べる</c:v>
                </c:pt>
              </c:strCache>
            </c:strRef>
          </c:tx>
          <c:spPr>
            <a:solidFill>
              <a:srgbClr val="90D7F0"/>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=Sheet1!$B$2:$B$4</c:f>
              <c:numCache>
                <c:formatCode>General</c:formatCode>
                <c:ptCount val="3"/>
                <c:pt idx="0">
                  <c:v>78</c:v>
                </c:pt>
                <c:pt idx="1">
                  <c:v>80</c:v>
                </c:pt>
                <c:pt idx="2">
                  <c:v>78</c:v>
                </c:pt>
              </c:numCache>
            </c:numRef>
          </c:val>
        </c:ser>
        <c:ser>
          <c:idx val="1"/>
          <c:order val="1"/>
          <c:tx>
            <c:strRef>
              <c:f>=Sheet1!$C$1</c:f>
              <c:strCache>
                <c:ptCount val="1"/>
                <c:pt idx="0">
                  <c:v>時々欠かす</c:v>
                </c:pt>
              </c:strCache>
            </c:strRef>
          </c:tx>
          <c:spPr>
            <a:solidFill>
              <a:srgbClr val="FFA6A6"/>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=Sheet1!$C$2:$C$4</c:f>
              <c:numCache>
                <c:formatCode>General</c:formatCode>
                <c:ptCount val="3"/>
                <c:pt idx="0">
                  <c:v>17</c:v>
                </c:pt>
                <c:pt idx="1">
                  <c:v>16</c:v>
                </c:pt>
                <c:pt idx="2">
                  <c:v>18</c:v>
                </c:pt>
              </c:numCache>
            </c:numRef>
          </c:val>
        </c:ser>
        <c:ser>
          <c:idx val="2"/>
          <c:order val="2"/>
          <c:tx>
            <c:strRef>
              <c:f>=Sheet1!$D$1</c:f>
              <c:strCache>
                <c:ptCount val="1"/>
                <c:pt idx="0">
                  <c:v>食べない</c:v>
                </c:pt>
              </c:strCache>
            </c:strRef>
          </c:tx>
          <c:spPr>
            <a:solidFill>
              <a:srgbClr val="B4E5A2"/>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=Sheet1!$D$2:$D$4</c:f>
              <c:numCache>
                <c:formatCode>General</c:formatCode>
                <c:ptCount val="3"/>
                <c:pt idx="0">
                  <c:v>5</c:v>
                </c:pt>
                <c:pt idx="1">
                  <c:v>4</c:v>
                </c:pt>
                <c:pt idx="2">
                  <c:v>4</c:v>
                </c:pt>
              </c:numCache>
            </c:numRef>
          </c:val>
        </c:ser>
        <c:dLbls>
          <c:txPr>
            <a:bodyPr rot="0" spcFirstLastPara="1" vertOverflow="ellipsis" horzOverflow="overflow" wrap="square" anchor="ctr" anchorCtr="1">
              <a:spAutoFit/>
            </a:bodyPr>
            <a:lstStyle/>
            <a:p>
              <a:pPr algn="ctr" rtl="0">
                <a:defRPr lang="en-US" altLang="ja-JP" sz="1197" b="0" i="0" u="none" strike="noStrike" baseline="0">
                  <a:solidFill>
                    <a:schemeClr val="tx1">
                      <a:lumMod val="65000"/>
                      <a:lumOff val="35000"/>
                    </a:schemeClr>
                  </a:solidFill>
                </a:defRPr>
              </a:pPr>
              <a:endParaRPr lang="ja-JP" altLang="en-US"/>
            </a:p>
          </c:txPr>
          <c:showLegendKey val="0"/>
          <c:showVal val="0"/>
          <c:showCatName val="0"/>
          <c:showSerName val="0"/>
          <c:showPercent val="0"/>
          <c:showBubbleSize val="0"/>
        </c:dLbls>
        <c:gapWidth val="150"/>
        <c:overlap val="100"/>
        <c:axId val="1"/>
        <c:axId val="2"/>
      </c:barChart>
      <c:catAx>
        <c:axId val="1"/>
        <c:scaling>
          <c:orientation val="minMax"/>
        </c:scaling>
        <c:delete val="0"/>
        <c:axPos val="l"/>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b"/>
        <c:majorGridlines>
          <c:spPr>
            <a:noFill/>
            <a:ln w="9525" cap="flat" cmpd="sng" algn="ctr">
              <a:solidFill>
                <a:schemeClr val="bg2">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en-US" altLang="ja-JP" sz="1197" b="0" i="0" u="none" strike="noStrike" baseline="0">
          <a:solidFill>
            <a:schemeClr val="tx1">
              <a:lumMod val="65000"/>
              <a:lumOff val="35000"/>
            </a:schemeClr>
          </a:solidFill>
        </a:defRPr>
      </a:pPr>
      <a:endParaRPr lang="ja-JP" altLang="en-US"/>
    </a:p>
  </c:txPr>
  <c:externalData r:id="rId1">
    <c:autoUpdate val="0"/>
  </c:externalData>
  <c:extLst>
    <c:ext xmlns:c14="http://schemas.microsoft.com/office/drawing/2007/8/2/chart" uri="{781A3756-C4B2-4CAC-9D66-4F8BD8637D16}"/>
  </c:extLst>
</c:chartSpace>
</file>

<file path=ppt/charts/chart1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食べる</c:v>
                </c:pt>
              </c:strCache>
            </c:strRef>
          </c:tx>
          <c:spPr>
            <a:solidFill>
              <a:srgbClr val="90D7F0"/>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=Sheet1!$B$2:$B$4</c:f>
              <c:numCache>
                <c:formatCode>General</c:formatCode>
                <c:ptCount val="3"/>
                <c:pt idx="0">
                  <c:v>71</c:v>
                </c:pt>
                <c:pt idx="1">
                  <c:v>70</c:v>
                </c:pt>
                <c:pt idx="2">
                  <c:v>73</c:v>
                </c:pt>
              </c:numCache>
            </c:numRef>
          </c:val>
        </c:ser>
        <c:ser>
          <c:idx val="1"/>
          <c:order val="1"/>
          <c:tx>
            <c:strRef>
              <c:f>=Sheet1!$C$1</c:f>
              <c:strCache>
                <c:ptCount val="1"/>
                <c:pt idx="0">
                  <c:v>時々欠かす</c:v>
                </c:pt>
              </c:strCache>
            </c:strRef>
          </c:tx>
          <c:spPr>
            <a:solidFill>
              <a:srgbClr val="FFA6A6"/>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=Sheet1!$C$2:$C$4</c:f>
              <c:numCache>
                <c:formatCode>General</c:formatCode>
                <c:ptCount val="3"/>
                <c:pt idx="0">
                  <c:v>23</c:v>
                </c:pt>
                <c:pt idx="1">
                  <c:v>26</c:v>
                </c:pt>
                <c:pt idx="2">
                  <c:v>23</c:v>
                </c:pt>
              </c:numCache>
            </c:numRef>
          </c:val>
        </c:ser>
        <c:ser>
          <c:idx val="2"/>
          <c:order val="2"/>
          <c:tx>
            <c:strRef>
              <c:f>=Sheet1!$D$1</c:f>
              <c:strCache>
                <c:ptCount val="1"/>
                <c:pt idx="0">
                  <c:v>食べない</c:v>
                </c:pt>
              </c:strCache>
            </c:strRef>
          </c:tx>
          <c:spPr>
            <a:solidFill>
              <a:srgbClr val="B4E5A2"/>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=Sheet1!$D$2:$D$4</c:f>
              <c:numCache>
                <c:formatCode>General</c:formatCode>
                <c:ptCount val="3"/>
                <c:pt idx="0">
                  <c:v>5</c:v>
                </c:pt>
                <c:pt idx="1">
                  <c:v>5</c:v>
                </c:pt>
                <c:pt idx="2">
                  <c:v>4</c:v>
                </c:pt>
              </c:numCache>
            </c:numRef>
          </c:val>
        </c:ser>
        <c:dLbls>
          <c:txPr>
            <a:bodyPr rot="0" spcFirstLastPara="1" vertOverflow="ellipsis" horzOverflow="overflow" wrap="square" anchor="ctr" anchorCtr="1">
              <a:spAutoFit/>
            </a:bodyPr>
            <a:lstStyle/>
            <a:p>
              <a:pPr algn="ctr" rtl="0">
                <a:defRPr lang="en-US" altLang="ja-JP" sz="1197" b="0" i="0" u="none" strike="noStrike" baseline="0">
                  <a:solidFill>
                    <a:schemeClr val="tx1">
                      <a:lumMod val="65000"/>
                      <a:lumOff val="35000"/>
                    </a:schemeClr>
                  </a:solidFill>
                </a:defRPr>
              </a:pPr>
              <a:endParaRPr lang="ja-JP" altLang="en-US"/>
            </a:p>
          </c:txPr>
          <c:showLegendKey val="0"/>
          <c:showVal val="0"/>
          <c:showCatName val="0"/>
          <c:showSerName val="0"/>
          <c:showPercent val="0"/>
          <c:showBubbleSize val="0"/>
        </c:dLbls>
        <c:gapWidth val="150"/>
        <c:overlap val="100"/>
        <c:axId val="1"/>
        <c:axId val="2"/>
      </c:barChart>
      <c:catAx>
        <c:axId val="1"/>
        <c:scaling>
          <c:orientation val="minMax"/>
        </c:scaling>
        <c:delete val="0"/>
        <c:axPos val="l"/>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b"/>
        <c:majorGridlines>
          <c:spPr>
            <a:noFill/>
            <a:ln w="9525" cap="flat" cmpd="sng" algn="ctr">
              <a:solidFill>
                <a:schemeClr val="bg2">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en-US" altLang="ja-JP" sz="1197" b="0" i="0" u="none" strike="noStrike" baseline="0">
          <a:solidFill>
            <a:schemeClr val="tx1">
              <a:lumMod val="65000"/>
              <a:lumOff val="35000"/>
            </a:schemeClr>
          </a:solidFill>
        </a:defRPr>
      </a:pPr>
      <a:endParaRPr lang="ja-JP" altLang="en-US"/>
    </a:p>
  </c:txPr>
  <c:externalData r:id="rId1">
    <c:autoUpdate val="0"/>
  </c:externalData>
  <c:extLst>
    <c:ext xmlns:c14="http://schemas.microsoft.com/office/drawing/2007/8/2/chart" uri="{781A3756-C4B2-4CAC-9D66-4F8BD8637D16}"/>
  </c:extLst>
</c:chartSpace>
</file>

<file path=ppt/charts/chart1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777052258711557e-003"/>
          <c:y val="4.8000000000000001e-002"/>
          <c:w val="0.95586944924567352"/>
          <c:h val="0.63200000000000001"/>
        </c:manualLayout>
      </c:layout>
      <c:barChart>
        <c:barDir val="bar"/>
        <c:grouping val="percentStacked"/>
        <c:varyColors val="0"/>
        <c:ser>
          <c:idx val="0"/>
          <c:order val="0"/>
          <c:tx>
            <c:strRef>
              <c:f>Sheet1!$B$1</c:f>
              <c:strCache>
                <c:ptCount val="1"/>
                <c:pt idx="0">
                  <c:v>午前６時より前</c:v>
                </c:pt>
              </c:strCache>
            </c:strRef>
          </c:tx>
          <c:spPr>
            <a:solidFill>
              <a:srgbClr val="90D7F0"/>
            </a:solidFill>
            <a:ln>
              <a:solidFill>
                <a:schemeClr val="tx1"/>
              </a:solid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Sheet1!$B$2:$B$7</c:f>
              <c:numCache>
                <c:formatCode>General</c:formatCode>
                <c:ptCount val="6"/>
                <c:pt idx="0">
                  <c:v>13.7</c:v>
                </c:pt>
                <c:pt idx="1">
                  <c:v>12.4</c:v>
                </c:pt>
                <c:pt idx="2">
                  <c:v>10.9</c:v>
                </c:pt>
                <c:pt idx="3">
                  <c:v>9</c:v>
                </c:pt>
                <c:pt idx="4">
                  <c:v>11.2</c:v>
                </c:pt>
                <c:pt idx="5">
                  <c:v>9.3000000000000007</c:v>
                </c:pt>
              </c:numCache>
            </c:numRef>
          </c:val>
        </c:ser>
        <c:ser>
          <c:idx val="1"/>
          <c:order val="1"/>
          <c:tx>
            <c:strRef>
              <c:f>Sheet1!$C$1</c:f>
              <c:strCache>
                <c:ptCount val="1"/>
                <c:pt idx="0">
                  <c:v>午前６時から６時30分より前</c:v>
                </c:pt>
              </c:strCache>
            </c:strRef>
          </c:tx>
          <c:spPr>
            <a:solidFill>
              <a:srgbClr val="FFA6A6"/>
            </a:solidFill>
            <a:ln>
              <a:solidFill>
                <a:schemeClr val="tx1"/>
              </a:solid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Sheet1!$C$2:$C$7</c:f>
              <c:numCache>
                <c:formatCode>General</c:formatCode>
                <c:ptCount val="6"/>
                <c:pt idx="0">
                  <c:v>29</c:v>
                </c:pt>
                <c:pt idx="1">
                  <c:v>25.2</c:v>
                </c:pt>
                <c:pt idx="2">
                  <c:v>22.8</c:v>
                </c:pt>
                <c:pt idx="3">
                  <c:v>23</c:v>
                </c:pt>
                <c:pt idx="4">
                  <c:v>21.3</c:v>
                </c:pt>
                <c:pt idx="5">
                  <c:v>17.5</c:v>
                </c:pt>
              </c:numCache>
            </c:numRef>
          </c:val>
        </c:ser>
        <c:ser>
          <c:idx val="2"/>
          <c:order val="2"/>
          <c:tx>
            <c:strRef>
              <c:f>Sheet1!$D$1</c:f>
              <c:strCache>
                <c:ptCount val="1"/>
                <c:pt idx="0">
                  <c:v>午前６時30分から７時より前</c:v>
                </c:pt>
              </c:strCache>
            </c:strRef>
          </c:tx>
          <c:spPr>
            <a:solidFill>
              <a:srgbClr val="8FC31F"/>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Sheet1!$D$2:$D$7</c:f>
              <c:numCache>
                <c:formatCode>General</c:formatCode>
                <c:ptCount val="6"/>
                <c:pt idx="0">
                  <c:v>34.700000000000003</c:v>
                </c:pt>
                <c:pt idx="1">
                  <c:v>34.700000000000003</c:v>
                </c:pt>
                <c:pt idx="2">
                  <c:v>34.6</c:v>
                </c:pt>
                <c:pt idx="3">
                  <c:v>35.6</c:v>
                </c:pt>
                <c:pt idx="4">
                  <c:v>29.9</c:v>
                </c:pt>
                <c:pt idx="5">
                  <c:v>24.2</c:v>
                </c:pt>
              </c:numCache>
            </c:numRef>
          </c:val>
        </c:ser>
        <c:ser>
          <c:idx val="3"/>
          <c:order val="3"/>
          <c:tx>
            <c:strRef>
              <c:f>Sheet1!$E$1</c:f>
              <c:strCache>
                <c:ptCount val="1"/>
                <c:pt idx="0">
                  <c:v>午前７時から７時30分より前</c:v>
                </c:pt>
              </c:strCache>
            </c:strRef>
          </c:tx>
          <c:spPr>
            <a:solidFill>
              <a:schemeClr val="accent1">
                <a:lumMod val="40000"/>
                <a:lumOff val="60000"/>
              </a:schemeClr>
            </a:solidFill>
            <a:ln>
              <a:solidFill>
                <a:schemeClr val="tx1"/>
              </a:solid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Sheet1!$E$2:$E$7</c:f>
              <c:numCache>
                <c:formatCode>General</c:formatCode>
                <c:ptCount val="6"/>
                <c:pt idx="0">
                  <c:v>17.7</c:v>
                </c:pt>
                <c:pt idx="1">
                  <c:v>20.8</c:v>
                </c:pt>
                <c:pt idx="2">
                  <c:v>23.4</c:v>
                </c:pt>
                <c:pt idx="3">
                  <c:v>23</c:v>
                </c:pt>
                <c:pt idx="4">
                  <c:v>25.6</c:v>
                </c:pt>
                <c:pt idx="5">
                  <c:v>32.6</c:v>
                </c:pt>
              </c:numCache>
            </c:numRef>
          </c:val>
        </c:ser>
        <c:ser>
          <c:idx val="4"/>
          <c:order val="4"/>
          <c:tx>
            <c:strRef>
              <c:f>Sheet1!$F$1</c:f>
              <c:strCache>
                <c:ptCount val="1"/>
                <c:pt idx="0">
                  <c:v>午前７時30分から８時より前</c:v>
                </c:pt>
              </c:strCache>
            </c:strRef>
          </c:tx>
          <c:spPr>
            <a:solidFill>
              <a:srgbClr val="9EDBB9"/>
            </a:solidFill>
            <a:ln>
              <a:solidFill>
                <a:schemeClr val="tx1"/>
              </a:solid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Sheet1!$F$2:$F$7</c:f>
              <c:numCache>
                <c:formatCode>General</c:formatCode>
                <c:ptCount val="6"/>
                <c:pt idx="0">
                  <c:v>4.2</c:v>
                </c:pt>
                <c:pt idx="1">
                  <c:v>6.1</c:v>
                </c:pt>
                <c:pt idx="2">
                  <c:v>7.4</c:v>
                </c:pt>
                <c:pt idx="3">
                  <c:v>7.9</c:v>
                </c:pt>
                <c:pt idx="4">
                  <c:v>10.1</c:v>
                </c:pt>
                <c:pt idx="5">
                  <c:v>13.5</c:v>
                </c:pt>
              </c:numCache>
            </c:numRef>
          </c:val>
        </c:ser>
        <c:ser>
          <c:idx val="5"/>
          <c:order val="5"/>
          <c:tx>
            <c:strRef>
              <c:f>Sheet1!$G$1</c:f>
              <c:strCache>
                <c:ptCount val="1"/>
                <c:pt idx="0">
                  <c:v>午前8時より遅い</c:v>
                </c:pt>
              </c:strCache>
            </c:strRef>
          </c:tx>
          <c:spPr>
            <a:solidFill>
              <a:srgbClr val="BF92E1"/>
            </a:solidFill>
            <a:ln>
              <a:solidFill>
                <a:schemeClr val="tx1"/>
              </a:solidFill>
            </a:ln>
            <a:effectLst/>
          </c:spPr>
          <c:invertIfNegative val="0"/>
          <c:dPt>
            <c:idx val="0"/>
            <c:invertIfNegative val="0"/>
            <c:bubble3D val="0"/>
            <c:spPr>
              <a:solidFill>
                <a:srgbClr val="BF92E1"/>
              </a:solidFill>
              <a:ln>
                <a:solidFill>
                  <a:schemeClr val="tx1"/>
                </a:solidFill>
              </a:ln>
              <a:effectLst/>
            </c:spPr>
          </c:dPt>
          <c:dPt>
            <c:idx val="1"/>
            <c:invertIfNegative val="0"/>
            <c:bubble3D val="0"/>
            <c:spPr>
              <a:solidFill>
                <a:srgbClr val="BF92E1"/>
              </a:solidFill>
              <a:ln>
                <a:solidFill>
                  <a:schemeClr val="tx1"/>
                </a:solidFill>
              </a:ln>
              <a:effectLst/>
            </c:spPr>
          </c:dPt>
          <c:dPt>
            <c:idx val="2"/>
            <c:invertIfNegative val="0"/>
            <c:bubble3D val="0"/>
            <c:spPr>
              <a:solidFill>
                <a:srgbClr val="BF92E1"/>
              </a:solidFill>
              <a:ln>
                <a:solidFill>
                  <a:schemeClr val="tx1"/>
                </a:solidFill>
              </a:ln>
              <a:effectLst/>
            </c:spPr>
          </c:dPt>
          <c:dPt>
            <c:idx val="3"/>
            <c:invertIfNegative val="0"/>
            <c:bubble3D val="0"/>
            <c:spPr>
              <a:solidFill>
                <a:srgbClr val="BF92E1"/>
              </a:solidFill>
              <a:ln>
                <a:solidFill>
                  <a:schemeClr val="tx1"/>
                </a:solidFill>
              </a:ln>
              <a:effectLst/>
            </c:spPr>
          </c:dPt>
          <c:dPt>
            <c:idx val="4"/>
            <c:invertIfNegative val="0"/>
            <c:bubble3D val="0"/>
            <c:spPr>
              <a:solidFill>
                <a:srgbClr val="BF92E1"/>
              </a:solidFill>
              <a:ln>
                <a:solidFill>
                  <a:schemeClr val="tx1"/>
                </a:solidFill>
              </a:ln>
              <a:effectLst/>
            </c:spPr>
          </c:dPt>
          <c:dPt>
            <c:idx val="5"/>
            <c:invertIfNegative val="0"/>
            <c:bubble3D val="0"/>
            <c:spPr>
              <a:solidFill>
                <a:srgbClr val="BF92E1"/>
              </a:solidFill>
              <a:ln>
                <a:solidFill>
                  <a:schemeClr val="tx1"/>
                </a:solidFill>
              </a:ln>
              <a:effectLst/>
            </c:spPr>
          </c:dPt>
          <c:dLbls>
            <c:dLbl>
              <c:idx val="0"/>
              <c:layout>
                <c:manualLayout>
                  <c:x val="3.5196272336007077e-002"/>
                  <c:y val="8.0469944475738308e-007"/>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1"/>
              <c:layout>
                <c:manualLayout>
                  <c:x val="3.5196272336007077e-002"/>
                  <c:y val="0"/>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2"/>
              <c:layout>
                <c:manualLayout>
                  <c:x val="3.1285575409784071e-002"/>
                  <c:y val="4.0234972242553124e-007"/>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3"/>
              <c:layout>
                <c:manualLayout>
                  <c:x val="3.1285575409784071e-002"/>
                  <c:y val="1.2070491671360748e-006"/>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4"/>
              <c:layout>
                <c:manualLayout>
                  <c:x val="3.5196272336007077e-002"/>
                  <c:y val="8.0469944475738308e-007"/>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5"/>
              <c:layout>
                <c:manualLayout>
                  <c:x val="3.910696926223009e-002"/>
                  <c:y val="1.2070491671360748e-006"/>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Sheet1!$G$2:$G$7</c:f>
              <c:numCache>
                <c:formatCode>General</c:formatCode>
                <c:ptCount val="6"/>
                <c:pt idx="0">
                  <c:v>0.7</c:v>
                </c:pt>
                <c:pt idx="1">
                  <c:v>0.7</c:v>
                </c:pt>
                <c:pt idx="2">
                  <c:v>0.9</c:v>
                </c:pt>
                <c:pt idx="3">
                  <c:v>1.5</c:v>
                </c:pt>
                <c:pt idx="4">
                  <c:v>1.9</c:v>
                </c:pt>
                <c:pt idx="5">
                  <c:v>2.8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46"/>
        <c:overlap val="100"/>
        <c:axId val="1"/>
        <c:axId val="2"/>
      </c:barChart>
      <c:catAx>
        <c:axId val="1"/>
        <c:scaling>
          <c:orientation val="maxMin"/>
        </c:scaling>
        <c:delete val="1"/>
        <c:axPos val="r"/>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max"/>
        <c:auto val="1"/>
        <c:lblAlgn val="ctr"/>
        <c:lblOffset val="100"/>
        <c:noMultiLvlLbl val="0"/>
      </c:catAx>
      <c:valAx>
        <c:axId val="2"/>
        <c:scaling>
          <c:orientation val="minMax"/>
        </c:scaling>
        <c:delete val="0"/>
        <c:axPos val="b"/>
        <c:majorGridlines>
          <c:spPr>
            <a:noFill/>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0" i="0" u="none" strike="noStrike" kern="1200" baseline="0">
                <a:solidFill>
                  <a:schemeClr val="tx1"/>
                </a:solidFill>
                <a:latin typeface="ＭＳ Ｐゴシック"/>
                <a:ea typeface="ＭＳ Ｐゴシック"/>
                <a:cs typeface="M+ 1c bold"/>
              </a:defRPr>
            </a:pPr>
            <a:endParaRPr lang="ja-JP" altLang="en-US"/>
          </a:p>
        </c:txPr>
        <c:crossAx val="1"/>
        <c:crosses val="max"/>
        <c:crossBetween val="between"/>
      </c:valAx>
      <c:spPr>
        <a:noFill/>
        <a:ln>
          <a:noFill/>
        </a:ln>
        <a:effectLst/>
      </c:spPr>
    </c:plotArea>
    <c:legend>
      <c:legendPos val="b"/>
      <c:layout>
        <c:manualLayout>
          <c:xMode val="edge"/>
          <c:yMode val="edge"/>
          <c:x val="0.15282757244566053"/>
          <c:y val="0.84522290174619763"/>
          <c:w val="0.75691569799935521"/>
          <c:h val="0.14455741530538344"/>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ct val="100000"/>
            </a:lnSpc>
            <a:spcBef>
              <a:spcPct val="0"/>
            </a:spcBef>
            <a:defRPr kumimoji="1" lang="en-US" altLang="ja-JP" sz="700" b="0"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userShapes xmlns:c="http://schemas.openxmlformats.org/drawingml/2006/chart" xmlns:r="http://schemas.openxmlformats.org/officeDocument/2006/relationships" r:id="rId2"/>
  <c:extLst>
    <c:ext xmlns:c14="http://schemas.microsoft.com/office/drawing/2007/8/2/chart" uri="{781A3756-C4B2-4CAC-9D66-4F8BD8637D16}"/>
  </c:extLst>
</c:chartSpace>
</file>

<file path=ppt/charts/chart1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3144208037825"/>
          <c:y val="0.12770562770562771"/>
          <c:w val="0.76122931442080377"/>
          <c:h val="0.69696969696969702"/>
        </c:manualLayout>
      </c:layout>
      <c:pieChart>
        <c:varyColors val="1"/>
        <c:ser>
          <c:idx val="0"/>
          <c:order val="0"/>
          <c:dPt>
            <c:idx val="0"/>
            <c:invertIfNegative val="0"/>
            <c:bubble3D val="0"/>
            <c:spPr>
              <a:gradFill>
                <a:gsLst>
                  <a:gs pos="0">
                    <a:schemeClr val="accent1"/>
                  </a:gs>
                  <a:gs pos="100000">
                    <a:schemeClr val="accent1">
                      <a:lumMod val="60000"/>
                      <a:lumOff val="40000"/>
                    </a:schemeClr>
                  </a:gs>
                </a:gsLst>
                <a:lin ang="5400000" scaled="0"/>
                <a:tileRect/>
              </a:gradFill>
              <a:ln w="19050">
                <a:solidFill>
                  <a:schemeClr val="lt1"/>
                </a:solidFill>
              </a:ln>
              <a:effectLst/>
            </c:spPr>
          </c:dPt>
          <c:dPt>
            <c:idx val="1"/>
            <c:invertIfNegative val="0"/>
            <c:bubble3D val="0"/>
            <c:spPr>
              <a:gradFill>
                <a:gsLst>
                  <a:gs pos="0">
                    <a:schemeClr val="accent2"/>
                  </a:gs>
                  <a:gs pos="100000">
                    <a:schemeClr val="accent2">
                      <a:lumMod val="60000"/>
                      <a:lumOff val="40000"/>
                    </a:schemeClr>
                  </a:gs>
                </a:gsLst>
                <a:lin ang="5400000" scaled="0"/>
                <a:tileRect/>
              </a:gradFill>
              <a:ln w="19050">
                <a:solidFill>
                  <a:schemeClr val="lt1"/>
                </a:solidFill>
              </a:ln>
              <a:effectLst/>
            </c:spPr>
          </c:dPt>
          <c:dPt>
            <c:idx val="2"/>
            <c:invertIfNegative val="0"/>
            <c:bubble3D val="0"/>
            <c:spPr>
              <a:gradFill>
                <a:gsLst>
                  <a:gs pos="0">
                    <a:schemeClr val="accent3"/>
                  </a:gs>
                  <a:gs pos="100000">
                    <a:schemeClr val="accent3">
                      <a:lumMod val="60000"/>
                      <a:lumOff val="40000"/>
                    </a:schemeClr>
                  </a:gs>
                </a:gsLst>
                <a:lin ang="5400000" scaled="0"/>
                <a:tileRect/>
              </a:gradFill>
              <a:ln w="19050">
                <a:solidFill>
                  <a:schemeClr val="lt1"/>
                </a:solidFill>
              </a:ln>
              <a:effectLst/>
            </c:spPr>
          </c:dPt>
          <c:dPt>
            <c:idx val="3"/>
            <c:invertIfNegative val="0"/>
            <c:bubble3D val="0"/>
            <c:spPr>
              <a:gradFill>
                <a:gsLst>
                  <a:gs pos="0">
                    <a:schemeClr val="accent4"/>
                  </a:gs>
                  <a:gs pos="100000">
                    <a:schemeClr val="accent4">
                      <a:lumMod val="60000"/>
                      <a:lumOff val="40000"/>
                    </a:schemeClr>
                  </a:gs>
                </a:gsLst>
                <a:lin ang="5400000" scaled="0"/>
                <a:tileRect/>
              </a:gradFill>
              <a:ln w="19050">
                <a:solidFill>
                  <a:schemeClr val="lt1"/>
                </a:solidFill>
              </a:ln>
              <a:effectLst/>
            </c:spPr>
          </c:dPt>
          <c:dPt>
            <c:idx val="4"/>
            <c:invertIfNegative val="0"/>
            <c:bubble3D val="0"/>
            <c:spPr>
              <a:gradFill>
                <a:gsLst>
                  <a:gs pos="0">
                    <a:schemeClr val="accent5"/>
                  </a:gs>
                  <a:gs pos="100000">
                    <a:schemeClr val="accent5">
                      <a:lumMod val="60000"/>
                      <a:lumOff val="40000"/>
                    </a:schemeClr>
                  </a:gs>
                </a:gsLst>
                <a:lin ang="5400000" scaled="0"/>
                <a:tileRect/>
              </a:gradFill>
              <a:ln w="19050">
                <a:solidFill>
                  <a:schemeClr val="lt1"/>
                </a:solidFill>
              </a:ln>
              <a:effectLst/>
            </c:spPr>
          </c:dPt>
          <c:dPt>
            <c:idx val="5"/>
            <c:invertIfNegative val="0"/>
            <c:bubble3D val="0"/>
            <c:spPr>
              <a:gradFill>
                <a:gsLst>
                  <a:gs pos="0">
                    <a:schemeClr val="accent6"/>
                  </a:gs>
                  <a:gs pos="100000">
                    <a:schemeClr val="accent6">
                      <a:lumMod val="60000"/>
                      <a:lumOff val="40000"/>
                    </a:schemeClr>
                  </a:gs>
                </a:gsLst>
                <a:lin ang="5400000" scaled="0"/>
                <a:tileRect/>
              </a:gradFill>
              <a:ln w="19050">
                <a:solidFill>
                  <a:schemeClr val="lt1"/>
                </a:solidFill>
              </a:ln>
              <a:effectLst/>
            </c:spPr>
          </c:dPt>
          <c:dPt>
            <c:idx val="6"/>
            <c:invertIfNegative val="0"/>
            <c:bubble3D val="0"/>
            <c:spPr>
              <a:gradFill>
                <a:gsLst>
                  <a:gs pos="0">
                    <a:schemeClr val="accent1">
                      <a:lumMod val="60000"/>
                    </a:schemeClr>
                  </a:gs>
                  <a:gs pos="100000">
                    <a:schemeClr val="accent1">
                      <a:lumMod val="60000"/>
                      <a:lumMod val="60000"/>
                      <a:lumOff val="40000"/>
                    </a:schemeClr>
                  </a:gs>
                </a:gsLst>
                <a:lin ang="5400000" scaled="0"/>
                <a:tileRect/>
              </a:gradFill>
              <a:ln w="19050">
                <a:solidFill>
                  <a:schemeClr val="lt1"/>
                </a:solidFill>
              </a:ln>
              <a:effectLst/>
            </c:spPr>
          </c:dPt>
          <c:dPt>
            <c:idx val="7"/>
            <c:invertIfNegative val="0"/>
            <c:bubble3D val="0"/>
            <c:spPr>
              <a:gradFill>
                <a:gsLst>
                  <a:gs pos="0">
                    <a:schemeClr val="accent2">
                      <a:lumMod val="60000"/>
                    </a:schemeClr>
                  </a:gs>
                  <a:gs pos="100000">
                    <a:schemeClr val="accent2">
                      <a:lumMod val="60000"/>
                      <a:lumMod val="60000"/>
                      <a:lumOff val="40000"/>
                    </a:schemeClr>
                  </a:gs>
                </a:gsLst>
                <a:lin ang="5400000" scaled="0"/>
                <a:tileRect/>
              </a:gradFill>
              <a:ln w="19050">
                <a:solidFill>
                  <a:schemeClr val="lt1"/>
                </a:solidFill>
              </a:ln>
              <a:effectLst/>
            </c:spPr>
          </c:dPt>
          <c:dLbls>
            <c:dLbl>
              <c:idx val="0"/>
              <c:layout>
                <c:manualLayout>
                  <c:x val="-0.15517631590610273"/>
                  <c:y val="0.12387332461185299"/>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dk1">
                            <a:lumMod val="75000"/>
                            <a:lumOff val="25000"/>
                          </a:schemeClr>
                        </a:solidFill>
                        <a:latin typeface="ＭＳ Ｐゴシック"/>
                        <a:ea typeface="ＭＳ Ｐゴシック"/>
                        <a:cs typeface="+mn-cs"/>
                      </a:defRPr>
                    </a:pPr>
                    <a:fld id="{4A15BE44-8E6F-4258-B6E3-F4536DFD87AC}"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dk1">
                            <a:lumMod val="75000"/>
                            <a:lumOff val="25000"/>
                          </a:schemeClr>
                        </a:solidFill>
                        <a:latin typeface="ＭＳ Ｐゴシック"/>
                        <a:ea typeface="ＭＳ Ｐゴシック"/>
                        <a:cs typeface="+mn-cs"/>
                      </a:defRPr>
                    </a:pPr>
                    <a:r>
                      <a:rPr kumimoji="0" lang="ja-JP" altLang="en-US" sz="800" b="1" kern="1200">
                        <a:solidFill>
                          <a:schemeClr val="tx1"/>
                        </a:solidFill>
                        <a:latin typeface="ＭＳ Ｐゴシック"/>
                        <a:ea typeface="ＭＳ Ｐゴシック"/>
                        <a:cs typeface="+mn-cs"/>
                      </a:rPr>
                      <a:t> </a:t>
                    </a:r>
                    <a:fld id="{BA5399F5-4073-4ED2-AED6-682BFCF575CF}"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1"/>
              <c:layout>
                <c:manualLayout>
                  <c:x val="-0.1500880475047002"/>
                  <c:y val="-4.7923782254490913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r>
                      <a:rPr kumimoji="0" lang="ja-JP" altLang="en-US" sz="800" b="1" kern="1200">
                        <a:solidFill>
                          <a:schemeClr val="tx1"/>
                        </a:solidFill>
                        <a:latin typeface="ＭＳ Ｐゴシック"/>
                        <a:ea typeface="ＭＳ Ｐゴシック"/>
                        <a:cs typeface="+mn-cs"/>
                      </a:rPr>
                      <a:t>心疾患 </a:t>
                    </a:r>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tx1"/>
                        </a:solidFill>
                        <a:latin typeface="ＭＳ Ｐゴシック"/>
                        <a:ea typeface="ＭＳ Ｐゴシック"/>
                        <a:cs typeface="+mn-cs"/>
                      </a:defRPr>
                    </a:pPr>
                    <a:fld id="{0E316D83-24BB-4B71-98D0-C6FF0BDA1229}"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2"/>
              <c:layout>
                <c:manualLayout>
                  <c:x val="4.1472050036298655e-002"/>
                  <c:y val="2.4070627535194466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fld id="{8EC71869-75EA-4ADC-A17A-463410DA95CD}" type="CATEGORYNAME">
                      <a:rPr kumimoji="0" lang="ja-JP" altLang="en-US" sz="800" b="1" kern="1200">
                        <a:solidFill>
                          <a:schemeClr val="tx1"/>
                        </a:solidFill>
                        <a:latin typeface="ＭＳ Ｐゴシック"/>
                        <a:ea typeface="ＭＳ Ｐゴシック"/>
                        <a:cs typeface="+mn-cs"/>
                      </a:rPr>
                      <a:t>[分類名]</a:t>
                    </a:fld>
                    <a:r>
                      <a:rPr kumimoji="0" lang="ja-JP" altLang="en-US" sz="800" b="1" kern="1200">
                        <a:solidFill>
                          <a:schemeClr val="tx1"/>
                        </a:solidFill>
                        <a:latin typeface="ＭＳ Ｐゴシック"/>
                        <a:ea typeface="ＭＳ Ｐゴシック"/>
                        <a:cs typeface="+mn-cs"/>
                      </a:rPr>
                      <a:t> </a:t>
                    </a:r>
                    <a:fld id="{1D0A0074-89F1-40E9-B1F1-605209B144FC}"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3"/>
              <c:layout>
                <c:manualLayout>
                  <c:x val="0.12463952644217345"/>
                  <c:y val="8.2343457067866513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fld id="{C2168975-CA3D-4D82-962B-C36CEC1333B4}"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tx1"/>
                        </a:solidFill>
                        <a:latin typeface="ＭＳ Ｐゴシック"/>
                        <a:ea typeface="ＭＳ Ｐゴシック"/>
                        <a:cs typeface="+mn-cs"/>
                      </a:defRPr>
                    </a:pPr>
                    <a:fld id="{4CA73BE5-1D3F-45F5-9213-6F54A2DB2625}"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4"/>
              <c:layout>
                <c:manualLayout>
                  <c:x val="-0.17197669440256139"/>
                  <c:y val="7.1940552885434772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fld id="{89902FA3-3A5D-4C94-82F0-AF79812FC42B}"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tx1"/>
                        </a:solidFill>
                        <a:latin typeface="ＭＳ Ｐゴシック"/>
                        <a:ea typeface="ＭＳ Ｐゴシック"/>
                        <a:cs typeface="+mn-cs"/>
                      </a:defRPr>
                    </a:pPr>
                    <a:fld id="{3AFA7AFB-BB6B-4406-B733-FD007011383F}"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5"/>
              <c:layout>
                <c:manualLayout>
                  <c:x val="1.8541724837586791e-002"/>
                  <c:y val="-0.12929781504584653"/>
                </c:manualLayout>
              </c:layout>
              <c:tx>
                <c:rich>
                  <a:bodyPr rot="0" spcFirstLastPara="1" vertOverflow="ellipsis" horzOverflow="overflow" wrap="square" lIns="36576" tIns="18288" rIns="36576" bIns="18288" anchor="ctr" anchorCtr="1">
                    <a:noAutofit/>
                  </a:bodyPr>
                  <a:lstStyle/>
                  <a:p>
                    <a:pPr algn="ctr" rtl="0">
                      <a:defRPr kumimoji="0" lang="ja-JP" altLang="en-US" sz="800" b="1" kern="1200">
                        <a:solidFill>
                          <a:schemeClr val="dk1">
                            <a:lumMod val="75000"/>
                            <a:lumOff val="25000"/>
                          </a:schemeClr>
                        </a:solidFill>
                        <a:latin typeface="ＭＳ Ｐゴシック"/>
                        <a:ea typeface="ＭＳ Ｐゴシック"/>
                        <a:cs typeface="+mn-cs"/>
                      </a:defRPr>
                    </a:pPr>
                    <a:fld id="{AEBE02AC-ADBC-4556-B3AF-3B7026C2B5B4}"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dk1">
                            <a:lumMod val="75000"/>
                            <a:lumOff val="25000"/>
                          </a:schemeClr>
                        </a:solidFill>
                        <a:latin typeface="ＭＳ Ｐゴシック"/>
                        <a:ea typeface="ＭＳ Ｐゴシック"/>
                        <a:cs typeface="+mn-cs"/>
                      </a:defRPr>
                    </a:pPr>
                    <a:r>
                      <a:rPr kumimoji="0" lang="ja-JP" altLang="en-US" sz="800" b="1" kern="1200">
                        <a:solidFill>
                          <a:schemeClr val="tx1"/>
                        </a:solidFill>
                        <a:latin typeface="ＭＳ Ｐゴシック"/>
                        <a:ea typeface="ＭＳ Ｐゴシック"/>
                        <a:cs typeface="+mn-cs"/>
                      </a:rPr>
                      <a:t> </a:t>
                    </a:r>
                    <a:fld id="{8CB2DB56-223E-4420-A8C8-75BE09311756}"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14767932489451477"/>
                      <c:h val="8.8669950738916259e-002"/>
                    </c:manualLayout>
                  </c15:layout>
                </c:ext>
              </c:extLst>
            </c:dLbl>
            <c:dLbl>
              <c:idx val="6"/>
              <c:layout>
                <c:manualLayout>
                  <c:x val="5.62824301050419e-002"/>
                  <c:y val="-7.6279846087200259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dk1">
                            <a:lumMod val="75000"/>
                            <a:lumOff val="25000"/>
                          </a:schemeClr>
                        </a:solidFill>
                        <a:latin typeface="ＭＳ Ｐゴシック"/>
                        <a:ea typeface="ＭＳ Ｐゴシック"/>
                        <a:cs typeface="+mn-cs"/>
                      </a:defRPr>
                    </a:pPr>
                    <a:fld id="{AE54ED61-B92C-4AF2-AE9D-975A1CE55D91}"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dk1">
                            <a:lumMod val="75000"/>
                            <a:lumOff val="25000"/>
                          </a:schemeClr>
                        </a:solidFill>
                        <a:latin typeface="ＭＳ Ｐゴシック"/>
                        <a:ea typeface="ＭＳ Ｐゴシック"/>
                        <a:cs typeface="+mn-cs"/>
                      </a:defRPr>
                    </a:pPr>
                    <a:fld id="{8843D861-9A26-4E19-A804-46B651FF6AAC}"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7"/>
              <c:layout>
                <c:manualLayout>
                  <c:x val="0.16502559520485471"/>
                  <c:y val="9.5580666053107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dk1">
                            <a:lumMod val="75000"/>
                            <a:lumOff val="25000"/>
                          </a:schemeClr>
                        </a:solidFill>
                        <a:latin typeface="ＭＳ Ｐゴシック"/>
                        <a:ea typeface="ＭＳ Ｐゴシック"/>
                        <a:cs typeface="+mn-cs"/>
                      </a:defRPr>
                    </a:pPr>
                    <a:r>
                      <a:rPr kumimoji="0" lang="ja-JP" altLang="en-US" sz="800" b="1" kern="1200">
                        <a:solidFill>
                          <a:schemeClr val="tx1"/>
                        </a:solidFill>
                        <a:latin typeface="ＭＳ Ｐゴシック"/>
                        <a:ea typeface="ＭＳ Ｐゴシック"/>
                        <a:cs typeface="+mn-cs"/>
                      </a:rPr>
                      <a:t>その他</a:t>
                    </a:r>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dk1">
                            <a:lumMod val="75000"/>
                            <a:lumOff val="25000"/>
                          </a:schemeClr>
                        </a:solidFill>
                        <a:latin typeface="ＭＳ Ｐゴシック"/>
                        <a:ea typeface="ＭＳ Ｐゴシック"/>
                        <a:cs typeface="+mn-cs"/>
                      </a:defRPr>
                    </a:pPr>
                    <a:fld id="{5F789713-6830-4F34-95A4-B673EFE6EDA9}"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dLblPos val="ctr"/>
            <c:showLegendKey val="0"/>
            <c:showVal val="1"/>
            <c:showCatName val="1"/>
            <c:showSerName val="0"/>
            <c:showPercent val="0"/>
            <c:showBubbleSize val="0"/>
            <c:showLeaderLines val="1"/>
            <c:leaderLines>
              <c:spPr>
                <a:noFill/>
                <a:ln w="9525" cap="flat" cmpd="sng" algn="ctr">
                  <a:solidFill>
                    <a:schemeClr val="tx1">
                      <a:lumMod val="35000"/>
                      <a:lumOff val="65000"/>
                    </a:schemeClr>
                  </a:solidFill>
                  <a:round/>
                </a:ln>
                <a:effectLst/>
              </c:spPr>
            </c:leaderLines>
          </c:dLbls>
          <c:cat>
            <c:strRef>
              <c:f>'[0]d8'!$S$8:$S$15</c:f>
              <c:strCache>
                <c:ptCount val="8"/>
                <c:pt idx="0">
                  <c:v>悪性新生物</c:v>
                </c:pt>
                <c:pt idx="1">
                  <c:v>心疾患（高血圧性を除く）</c:v>
                </c:pt>
                <c:pt idx="2">
                  <c:v>脳血管疾患</c:v>
                </c:pt>
                <c:pt idx="3">
                  <c:v>腎不全</c:v>
                </c:pt>
                <c:pt idx="4">
                  <c:v>糖尿病</c:v>
                </c:pt>
                <c:pt idx="5">
                  <c:v>自殺</c:v>
                </c:pt>
                <c:pt idx="6">
                  <c:v>不慮の事故</c:v>
                </c:pt>
                <c:pt idx="7">
                  <c:v>その他疾患</c:v>
                </c:pt>
              </c:strCache>
            </c:strRef>
          </c:cat>
          <c:val>
            <c:numRef>
              <c:f>'[00_グラフ資料（死亡統計）.xlsx]d8'!$T$8:$T$15</c:f>
              <c:numCache>
                <c:formatCode>0.0%</c:formatCode>
                <c:ptCount val="8"/>
                <c:pt idx="0">
                  <c:v>0.25494505494505493</c:v>
                </c:pt>
                <c:pt idx="1">
                  <c:v>0.10989010989010989</c:v>
                </c:pt>
                <c:pt idx="2">
                  <c:v>7.4725274725274723e-002</c:v>
                </c:pt>
                <c:pt idx="3">
                  <c:v>1.7582417582417582e-002</c:v>
                </c:pt>
                <c:pt idx="4">
                  <c:v>4.3956043956043956e-003</c:v>
                </c:pt>
                <c:pt idx="5">
                  <c:v>0.1010989010989011</c:v>
                </c:pt>
                <c:pt idx="6">
                  <c:v>6.3736263736263732e-002</c:v>
                </c:pt>
                <c:pt idx="7">
                  <c:v>0.37362637362637363</c:v>
                </c:pt>
              </c:numCache>
            </c:numRef>
          </c:val>
        </c:ser>
        <c:dLbls>
          <c:spPr>
            <a:noFill/>
            <a:ln>
              <a:noFill/>
            </a:ln>
            <a:effectLst/>
          </c:spPr>
          <c:txPr>
            <a:bodyPr rot="0" spcFirstLastPara="1" vertOverflow="overflow" horzOverflow="overflow" wrap="square" anchor="ctr" anchorCtr="1">
              <a:spAutoFit/>
            </a:bodyPr>
            <a:lstStyle/>
            <a:p>
              <a:pPr algn="ctr" rtl="0">
                <a:defRPr kumimoji="0" lang="ja-JP" altLang="en-US" sz="1197"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vertOverflow="overflow" horzOverflow="overflow" anchor="ctr" anchorCtr="1"/>
    <a:lstStyle/>
    <a:p>
      <a:pPr algn="ctr" rtl="0">
        <a:defRPr kumimoji="0" lang="ja-JP" altLang="en-US" sz="1000" b="1">
          <a:solidFill>
            <a:schemeClr val="tx1"/>
          </a:solidFill>
          <a:latin typeface="ＭＳ Ｐゴシック"/>
          <a:ea typeface="ＭＳ Ｐゴシック"/>
        </a:defRPr>
      </a:pPr>
      <a:endParaRPr lang="ja-JP" altLang="en-US"/>
    </a:p>
  </c:txPr>
  <c:externalData r:id="rId1">
    <c:autoUpdate val="0"/>
  </c:externalData>
  <c:extLst>
    <c:ext xmlns:c14="http://schemas.microsoft.com/office/drawing/2007/8/2/chart" uri="{781A3756-C4B2-4CAC-9D66-4F8BD8637D16}"/>
  </c:extLst>
</c:chartSpace>
</file>

<file path=ppt/charts/chart1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37519142419603"/>
          <c:y val="0.35820895522388058"/>
          <c:w val="0.51301684532924963"/>
          <c:h val="0.55555555555555558"/>
        </c:manualLayout>
      </c:layout>
      <c:pieChart>
        <c:varyColors val="1"/>
        <c:ser>
          <c:idx val="0"/>
          <c:order val="0"/>
          <c:dPt>
            <c:idx val="0"/>
            <c:invertIfNegative val="0"/>
            <c:bubble3D val="0"/>
            <c:spPr>
              <a:gradFill>
                <a:gsLst>
                  <a:gs pos="0">
                    <a:schemeClr val="accent1"/>
                  </a:gs>
                  <a:gs pos="100000">
                    <a:schemeClr val="accent1">
                      <a:lumMod val="60000"/>
                      <a:lumOff val="40000"/>
                    </a:schemeClr>
                  </a:gs>
                </a:gsLst>
                <a:lin ang="5400000" scaled="0"/>
                <a:tileRect/>
              </a:gradFill>
              <a:ln w="19050">
                <a:solidFill>
                  <a:schemeClr val="lt1"/>
                </a:solidFill>
              </a:ln>
              <a:effectLst/>
            </c:spPr>
          </c:dPt>
          <c:dPt>
            <c:idx val="1"/>
            <c:invertIfNegative val="0"/>
            <c:bubble3D val="0"/>
            <c:spPr>
              <a:gradFill>
                <a:gsLst>
                  <a:gs pos="0">
                    <a:schemeClr val="accent2"/>
                  </a:gs>
                  <a:gs pos="100000">
                    <a:schemeClr val="accent2">
                      <a:lumMod val="60000"/>
                      <a:lumOff val="40000"/>
                    </a:schemeClr>
                  </a:gs>
                </a:gsLst>
                <a:lin ang="5400000" scaled="0"/>
                <a:tileRect/>
              </a:gradFill>
              <a:ln w="19050">
                <a:solidFill>
                  <a:schemeClr val="lt1"/>
                </a:solidFill>
              </a:ln>
              <a:effectLst/>
            </c:spPr>
          </c:dPt>
          <c:dPt>
            <c:idx val="2"/>
            <c:invertIfNegative val="0"/>
            <c:bubble3D val="0"/>
            <c:spPr>
              <a:gradFill>
                <a:gsLst>
                  <a:gs pos="0">
                    <a:schemeClr val="accent3"/>
                  </a:gs>
                  <a:gs pos="100000">
                    <a:schemeClr val="accent3">
                      <a:lumMod val="60000"/>
                      <a:lumOff val="40000"/>
                    </a:schemeClr>
                  </a:gs>
                </a:gsLst>
                <a:lin ang="5400000" scaled="0"/>
                <a:tileRect/>
              </a:gradFill>
              <a:ln w="19050">
                <a:solidFill>
                  <a:schemeClr val="lt1"/>
                </a:solidFill>
              </a:ln>
              <a:effectLst/>
            </c:spPr>
          </c:dPt>
          <c:dPt>
            <c:idx val="3"/>
            <c:invertIfNegative val="0"/>
            <c:bubble3D val="0"/>
            <c:spPr>
              <a:gradFill>
                <a:gsLst>
                  <a:gs pos="0">
                    <a:schemeClr val="accent4"/>
                  </a:gs>
                  <a:gs pos="100000">
                    <a:schemeClr val="accent4">
                      <a:lumMod val="60000"/>
                      <a:lumOff val="40000"/>
                    </a:schemeClr>
                  </a:gs>
                </a:gsLst>
                <a:lin ang="5400000" scaled="0"/>
                <a:tileRect/>
              </a:gradFill>
              <a:ln w="19050">
                <a:solidFill>
                  <a:schemeClr val="lt1"/>
                </a:solidFill>
              </a:ln>
              <a:effectLst/>
            </c:spPr>
          </c:dPt>
          <c:dPt>
            <c:idx val="4"/>
            <c:invertIfNegative val="0"/>
            <c:bubble3D val="0"/>
            <c:spPr>
              <a:gradFill>
                <a:gsLst>
                  <a:gs pos="0">
                    <a:schemeClr val="accent5"/>
                  </a:gs>
                  <a:gs pos="100000">
                    <a:schemeClr val="accent5">
                      <a:lumMod val="60000"/>
                      <a:lumOff val="40000"/>
                    </a:schemeClr>
                  </a:gs>
                </a:gsLst>
                <a:lin ang="5400000" scaled="0"/>
                <a:tileRect/>
              </a:gradFill>
              <a:ln w="19050">
                <a:solidFill>
                  <a:schemeClr val="lt1"/>
                </a:solidFill>
              </a:ln>
              <a:effectLst/>
            </c:spPr>
          </c:dPt>
          <c:dPt>
            <c:idx val="5"/>
            <c:invertIfNegative val="0"/>
            <c:bubble3D val="0"/>
            <c:spPr>
              <a:gradFill>
                <a:gsLst>
                  <a:gs pos="0">
                    <a:schemeClr val="accent6"/>
                  </a:gs>
                  <a:gs pos="100000">
                    <a:schemeClr val="accent6">
                      <a:lumMod val="60000"/>
                      <a:lumOff val="40000"/>
                    </a:schemeClr>
                  </a:gs>
                </a:gsLst>
                <a:lin ang="5400000" scaled="0"/>
                <a:tileRect/>
              </a:gradFill>
              <a:ln w="19050">
                <a:solidFill>
                  <a:schemeClr val="lt1"/>
                </a:solidFill>
              </a:ln>
              <a:effectLst/>
            </c:spPr>
          </c:dPt>
          <c:dPt>
            <c:idx val="6"/>
            <c:invertIfNegative val="0"/>
            <c:bubble3D val="0"/>
            <c:spPr>
              <a:gradFill>
                <a:gsLst>
                  <a:gs pos="0">
                    <a:schemeClr val="accent1">
                      <a:lumMod val="60000"/>
                    </a:schemeClr>
                  </a:gs>
                  <a:gs pos="100000">
                    <a:schemeClr val="accent1">
                      <a:lumMod val="60000"/>
                      <a:lumMod val="60000"/>
                      <a:lumOff val="40000"/>
                    </a:schemeClr>
                  </a:gs>
                </a:gsLst>
                <a:lin ang="5400000" scaled="0"/>
                <a:tileRect/>
              </a:gradFill>
              <a:ln w="19050">
                <a:solidFill>
                  <a:schemeClr val="lt1"/>
                </a:solidFill>
              </a:ln>
              <a:effectLst/>
            </c:spPr>
          </c:dPt>
          <c:dPt>
            <c:idx val="7"/>
            <c:invertIfNegative val="0"/>
            <c:bubble3D val="0"/>
            <c:spPr>
              <a:gradFill>
                <a:gsLst>
                  <a:gs pos="0">
                    <a:schemeClr val="accent2">
                      <a:lumMod val="60000"/>
                    </a:schemeClr>
                  </a:gs>
                  <a:gs pos="100000">
                    <a:schemeClr val="accent2">
                      <a:lumMod val="60000"/>
                      <a:lumMod val="60000"/>
                      <a:lumOff val="40000"/>
                    </a:schemeClr>
                  </a:gs>
                </a:gsLst>
                <a:lin ang="5400000" scaled="0"/>
                <a:tileRect/>
              </a:gradFill>
              <a:ln w="19050">
                <a:solidFill>
                  <a:schemeClr val="lt1"/>
                </a:solidFill>
              </a:ln>
              <a:effectLst/>
            </c:spPr>
          </c:dPt>
          <c:dLbls>
            <c:dLbl>
              <c:idx val="0"/>
              <c:layout>
                <c:manualLayout>
                  <c:x val="-0.21314026424663018"/>
                  <c:y val="-1.6559641209897308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dk1">
                            <a:lumMod val="75000"/>
                            <a:lumOff val="25000"/>
                          </a:schemeClr>
                        </a:solidFill>
                        <a:latin typeface="ＭＳ Ｐゴシック"/>
                        <a:ea typeface="ＭＳ Ｐゴシック"/>
                        <a:cs typeface="+mn-cs"/>
                      </a:defRPr>
                    </a:pPr>
                    <a:fld id="{4A15BE44-8E6F-4258-B6E3-F4536DFD87AC}"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dk1">
                            <a:lumMod val="75000"/>
                            <a:lumOff val="25000"/>
                          </a:schemeClr>
                        </a:solidFill>
                        <a:latin typeface="ＭＳ Ｐゴシック"/>
                        <a:ea typeface="ＭＳ Ｐゴシック"/>
                        <a:cs typeface="+mn-cs"/>
                      </a:defRPr>
                    </a:pPr>
                    <a:r>
                      <a:rPr kumimoji="0" lang="ja-JP" altLang="en-US" sz="800" b="1" kern="1200">
                        <a:solidFill>
                          <a:schemeClr val="tx1"/>
                        </a:solidFill>
                        <a:latin typeface="ＭＳ Ｐゴシック"/>
                        <a:ea typeface="ＭＳ Ｐゴシック"/>
                        <a:cs typeface="+mn-cs"/>
                      </a:rPr>
                      <a:t> </a:t>
                    </a:r>
                    <a:fld id="{BA5399F5-4073-4ED2-AED6-682BFCF575CF}"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1"/>
              <c:layout>
                <c:manualLayout>
                  <c:x val="8.9991770096534543e-002"/>
                  <c:y val="1.2692964350329995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r>
                      <a:rPr kumimoji="0" lang="ja-JP" altLang="en-US" sz="800" b="1" kern="1200">
                        <a:solidFill>
                          <a:schemeClr val="tx1"/>
                        </a:solidFill>
                        <a:latin typeface="ＭＳ Ｐゴシック"/>
                        <a:ea typeface="ＭＳ Ｐゴシック"/>
                        <a:cs typeface="+mn-cs"/>
                      </a:rPr>
                      <a:t>心疾患</a:t>
                    </a:r>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tx1"/>
                        </a:solidFill>
                        <a:latin typeface="ＭＳ Ｐゴシック"/>
                        <a:ea typeface="ＭＳ Ｐゴシック"/>
                        <a:cs typeface="+mn-cs"/>
                      </a:defRPr>
                    </a:pPr>
                    <a:fld id="{EE2A980F-379A-4846-8734-2413C0D348E7}"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2"/>
              <c:layout>
                <c:manualLayout>
                  <c:x val="0.12050620395268355"/>
                  <c:y val="-6.7661430380903886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fld id="{30E752C8-42A0-442E-983A-9498AF21E190}"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tx1"/>
                        </a:solidFill>
                        <a:latin typeface="ＭＳ Ｐゴシック"/>
                        <a:ea typeface="ＭＳ Ｐゴシック"/>
                        <a:cs typeface="+mn-cs"/>
                      </a:defRPr>
                    </a:pPr>
                    <a:fld id="{CC0CF6DF-7990-4488-A4BB-1AF7D4B72F8B}"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3"/>
              <c:layout>
                <c:manualLayout>
                  <c:x val="-2.6005382801726054e-002"/>
                  <c:y val="6.585505695283235e-002"/>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fld id="{B602B8FC-EEAE-4D62-B9E9-B75C70500AA9}"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tx1"/>
                        </a:solidFill>
                        <a:latin typeface="ＭＳ Ｐゴシック"/>
                        <a:ea typeface="ＭＳ Ｐゴシック"/>
                        <a:cs typeface="+mn-cs"/>
                      </a:defRPr>
                    </a:pPr>
                    <a:fld id="{AEAF0C23-FFB1-40F4-BECF-E91C9E6DA35E}"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4"/>
              <c:layout>
                <c:manualLayout>
                  <c:x val="-3.9221015094632161e-002"/>
                  <c:y val="5.0491964366523147e-003"/>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fld id="{99802D1C-B8F8-4161-AFE8-C2350A4610C1}"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tx1"/>
                        </a:solidFill>
                        <a:latin typeface="ＭＳ Ｐゴシック"/>
                        <a:ea typeface="ＭＳ Ｐゴシック"/>
                        <a:cs typeface="+mn-cs"/>
                      </a:defRPr>
                    </a:pPr>
                    <a:fld id="{F4378715-40CE-43F5-931B-0F5711822744}"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5"/>
              <c:layout>
                <c:manualLayout>
                  <c:x val="0.12179980948017026"/>
                  <c:y val="-3.8093783053237747e-002"/>
                </c:manualLayout>
              </c:layout>
              <c:tx>
                <c:rich>
                  <a:bodyPr rot="0" spcFirstLastPara="1" vertOverflow="ellipsis" horzOverflow="overflow" wrap="square" lIns="36576" tIns="18288" rIns="36576" bIns="18288" anchor="ctr" anchorCtr="1">
                    <a:noAutofit/>
                  </a:bodyPr>
                  <a:lstStyle/>
                  <a:p>
                    <a:pPr algn="ctr" rtl="0">
                      <a:defRPr kumimoji="0" lang="ja-JP" altLang="en-US" sz="800" b="1" kern="1200">
                        <a:solidFill>
                          <a:schemeClr val="dk1">
                            <a:lumMod val="75000"/>
                            <a:lumOff val="25000"/>
                          </a:schemeClr>
                        </a:solidFill>
                        <a:latin typeface="ＭＳ Ｐゴシック"/>
                        <a:ea typeface="ＭＳ Ｐゴシック"/>
                        <a:cs typeface="+mn-cs"/>
                      </a:defRPr>
                    </a:pPr>
                    <a:fld id="{AEBE02AC-ADBC-4556-B3AF-3B7026C2B5B4}"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dk1">
                            <a:lumMod val="75000"/>
                            <a:lumOff val="25000"/>
                          </a:schemeClr>
                        </a:solidFill>
                        <a:latin typeface="ＭＳ Ｐゴシック"/>
                        <a:ea typeface="ＭＳ Ｐゴシック"/>
                        <a:cs typeface="+mn-cs"/>
                      </a:defRPr>
                    </a:pPr>
                    <a:r>
                      <a:rPr kumimoji="0" lang="ja-JP" altLang="en-US" sz="800" b="1" kern="1200">
                        <a:solidFill>
                          <a:schemeClr val="tx1"/>
                        </a:solidFill>
                        <a:latin typeface="ＭＳ Ｐゴシック"/>
                        <a:ea typeface="ＭＳ Ｐゴシック"/>
                        <a:cs typeface="+mn-cs"/>
                      </a:rPr>
                      <a:t> </a:t>
                    </a:r>
                    <a:fld id="{8CB2DB56-223E-4420-A8C8-75BE09311756}"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14767932489451477"/>
                      <c:h val="8.8669950738916259e-002"/>
                    </c:manualLayout>
                  </c15:layout>
                </c:ext>
              </c:extLst>
            </c:dLbl>
            <c:dLbl>
              <c:idx val="6"/>
              <c:layout>
                <c:manualLayout>
                  <c:x val="-5.5437964322256325e-002"/>
                  <c:y val="-0.16627602374945849"/>
                </c:manualLayout>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dk1">
                            <a:lumMod val="75000"/>
                            <a:lumOff val="25000"/>
                          </a:schemeClr>
                        </a:solidFill>
                        <a:latin typeface="ＭＳ Ｐゴシック"/>
                        <a:ea typeface="ＭＳ Ｐゴシック"/>
                        <a:cs typeface="+mn-cs"/>
                      </a:defRPr>
                    </a:pPr>
                    <a:fld id="{AE54ED61-B92C-4AF2-AE9D-975A1CE55D91}" type="CATEGORYNAME">
                      <a:rPr kumimoji="0" lang="ja-JP" altLang="en-US" sz="800" b="1" kern="1200">
                        <a:solidFill>
                          <a:schemeClr val="tx1"/>
                        </a:solidFill>
                        <a:latin typeface="ＭＳ Ｐゴシック"/>
                        <a:ea typeface="ＭＳ Ｐゴシック"/>
                        <a:cs typeface="+mn-cs"/>
                      </a:rPr>
                      <a:t>[分類名]</a:t>
                    </a:fld>
                    <a:endParaRPr kumimoji="0" lang="ja-JP" altLang="en-US" sz="800" b="1" kern="1200">
                      <a:solidFill>
                        <a:schemeClr val="tx1"/>
                      </a:solidFill>
                      <a:latin typeface="ＭＳ Ｐゴシック"/>
                      <a:ea typeface="ＭＳ Ｐゴシック"/>
                      <a:cs typeface="+mn-cs"/>
                    </a:endParaRPr>
                  </a:p>
                  <a:p>
                    <a:pPr algn="ctr" rtl="0">
                      <a:defRPr kumimoji="0" lang="ja-JP" altLang="en-US" sz="800" b="1" kern="1200">
                        <a:solidFill>
                          <a:schemeClr val="dk1">
                            <a:lumMod val="75000"/>
                            <a:lumOff val="25000"/>
                          </a:schemeClr>
                        </a:solidFill>
                        <a:latin typeface="ＭＳ Ｐゴシック"/>
                        <a:ea typeface="ＭＳ Ｐゴシック"/>
                        <a:cs typeface="+mn-cs"/>
                      </a:defRPr>
                    </a:pPr>
                    <a:fld id="{8843D861-9A26-4E19-A804-46B651FF6AAC}"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7"/>
              <c:layout/>
              <c:tx>
                <c:rich>
                  <a:bodyPr rot="0" spcFirstLastPara="1" vertOverflow="ellipsis" horzOverflow="overflow" wrap="square" lIns="36576" tIns="18288" rIns="36576" bIns="18288" anchor="ctr" anchorCtr="1">
                    <a:spAutoFit/>
                  </a:bodyPr>
                  <a:lstStyle/>
                  <a:p>
                    <a:pPr algn="ctr" rtl="0">
                      <a:defRPr kumimoji="0" lang="ja-JP" altLang="en-US" sz="800" b="1" kern="1200">
                        <a:solidFill>
                          <a:schemeClr val="dk1">
                            <a:lumMod val="75000"/>
                            <a:lumOff val="25000"/>
                          </a:schemeClr>
                        </a:solidFill>
                        <a:latin typeface="ＭＳ Ｐゴシック"/>
                        <a:ea typeface="ＭＳ Ｐゴシック"/>
                        <a:cs typeface="+mn-cs"/>
                      </a:defRPr>
                    </a:pPr>
                    <a:r>
                      <a:rPr kumimoji="0" lang="ja-JP" altLang="en-US" sz="800" b="1" kern="1200">
                        <a:solidFill>
                          <a:schemeClr val="tx1"/>
                        </a:solidFill>
                        <a:latin typeface="ＭＳ Ｐゴシック"/>
                        <a:ea typeface="ＭＳ Ｐゴシック"/>
                        <a:cs typeface="+mn-cs"/>
                      </a:rPr>
                      <a:t>その他 </a:t>
                    </a:r>
                    <a:fld id="{5F789713-6830-4F34-95A4-B673EFE6EDA9}" type="VALUE">
                      <a:rPr kumimoji="0" lang="ja-JP" altLang="en-US" sz="800" b="1" kern="1200">
                        <a:solidFill>
                          <a:schemeClr val="tx1"/>
                        </a:solidFill>
                        <a:latin typeface="ＭＳ Ｐゴシック"/>
                        <a:ea typeface="ＭＳ Ｐゴシック"/>
                        <a:cs typeface="+mn-cs"/>
                      </a:rPr>
                      <a:t>[値]</a:t>
                    </a:fld>
                    <a:endParaRPr kumimoji="0" lang="ja-JP" altLang="en-US" sz="800" b="1" kern="1200">
                      <a:solidFill>
                        <a:schemeClr val="tx1"/>
                      </a:solidFill>
                      <a:latin typeface="ＭＳ Ｐゴシック"/>
                      <a:ea typeface="ＭＳ Ｐゴシック"/>
                      <a:cs typeface="+mn-cs"/>
                    </a:endParaRPr>
                  </a:p>
                </c:rich>
              </c:tx>
              <c:spPr>
                <a:noFill/>
                <a:ln>
                  <a:noFill/>
                </a:ln>
                <a:effectLst/>
              </c:spPr>
              <c:dLblPos val="ctr"/>
              <c:showLegendKey val="0"/>
              <c:showVal val="1"/>
              <c:showCatName val="1"/>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dLblPos val="ctr"/>
            <c:showLegendKey val="0"/>
            <c:showVal val="1"/>
            <c:showCatName val="1"/>
            <c:showSerName val="0"/>
            <c:showPercent val="0"/>
            <c:showBubbleSize val="0"/>
            <c:showLeaderLines val="1"/>
            <c:leaderLines>
              <c:spPr>
                <a:noFill/>
                <a:ln w="9525" cap="flat" cmpd="sng" algn="ctr">
                  <a:solidFill>
                    <a:schemeClr val="tx1">
                      <a:lumMod val="35000"/>
                      <a:lumOff val="65000"/>
                    </a:schemeClr>
                  </a:solidFill>
                  <a:round/>
                </a:ln>
                <a:effectLst/>
              </c:spPr>
            </c:leaderLines>
          </c:dLbls>
          <c:cat>
            <c:strRef>
              <c:f>'[0]d8'!$S$8:$S$15</c:f>
              <c:strCache>
                <c:ptCount val="8"/>
                <c:pt idx="0">
                  <c:v>悪性新生物</c:v>
                </c:pt>
                <c:pt idx="1">
                  <c:v>心疾患（高血圧性を除く）</c:v>
                </c:pt>
                <c:pt idx="2">
                  <c:v>脳血管疾患</c:v>
                </c:pt>
                <c:pt idx="3">
                  <c:v>腎不全</c:v>
                </c:pt>
                <c:pt idx="4">
                  <c:v>糖尿病</c:v>
                </c:pt>
                <c:pt idx="5">
                  <c:v>自殺</c:v>
                </c:pt>
                <c:pt idx="6">
                  <c:v>不慮の事故</c:v>
                </c:pt>
                <c:pt idx="7">
                  <c:v>その他疾患</c:v>
                </c:pt>
              </c:strCache>
            </c:strRef>
          </c:cat>
          <c:val>
            <c:numRef>
              <c:f>'[00_グラフ資料（死亡統計）.xlsx]d8'!$U$8:$U$15</c:f>
              <c:numCache>
                <c:formatCode>0.0%</c:formatCode>
                <c:ptCount val="8"/>
                <c:pt idx="0">
                  <c:v>0.50207468879668049</c:v>
                </c:pt>
                <c:pt idx="1">
                  <c:v>8.7136929460580909e-002</c:v>
                </c:pt>
                <c:pt idx="2">
                  <c:v>6.2240663900414939e-002</c:v>
                </c:pt>
                <c:pt idx="3">
                  <c:v>4.1493775933609959e-003</c:v>
                </c:pt>
                <c:pt idx="4">
                  <c:v>8.2987551867219917e-003</c:v>
                </c:pt>
                <c:pt idx="5">
                  <c:v>4.5643153526970952e-002</c:v>
                </c:pt>
                <c:pt idx="6">
                  <c:v>8.2987551867219917e-003</c:v>
                </c:pt>
                <c:pt idx="7">
                  <c:v>0.28215767634854771</c:v>
                </c:pt>
              </c:numCache>
            </c:numRef>
          </c:val>
        </c:ser>
        <c:dLbls>
          <c:spPr>
            <a:noFill/>
            <a:ln>
              <a:noFill/>
            </a:ln>
            <a:effectLst/>
          </c:spPr>
          <c:txPr>
            <a:bodyPr rot="0" spcFirstLastPara="1" vertOverflow="overflow" horzOverflow="overflow" wrap="square" anchor="ctr" anchorCtr="1">
              <a:spAutoFit/>
            </a:bodyPr>
            <a:lstStyle/>
            <a:p>
              <a:pPr algn="ctr" rtl="0">
                <a:defRPr kumimoji="0" lang="ja-JP" altLang="en-US" sz="1197" b="1" kern="1200">
                  <a:solidFill>
                    <a:schemeClr val="tx1"/>
                  </a:solidFill>
                  <a:latin typeface="ＭＳ Ｐゴシック"/>
                  <a:ea typeface="ＭＳ Ｐゴシック"/>
                  <a:cs typeface="+mn-cs"/>
                </a:defRPr>
              </a:pPr>
              <a:endParaRPr lang="ja-JP" altLang="en-US" b="1"/>
            </a:p>
          </c:txP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vertOverflow="overflow" horzOverflow="overflow" anchor="ctr" anchorCtr="1"/>
    <a:lstStyle/>
    <a:p>
      <a:pPr algn="ctr" rtl="0">
        <a:defRPr kumimoji="0" lang="ja-JP" altLang="en-US" sz="1000" b="1">
          <a:solidFill>
            <a:schemeClr val="tx1"/>
          </a:solidFill>
          <a:latin typeface="ＭＳ Ｐゴシック"/>
          <a:ea typeface="ＭＳ Ｐゴシック"/>
        </a:defRPr>
      </a:pPr>
      <a:endParaRPr lang="ja-JP" altLang="en-US" b="1"/>
    </a:p>
  </c:txPr>
  <c:externalData r:id="rId1">
    <c:autoUpdate val="0"/>
  </c:externalData>
  <c:extLst>
    <c:ext xmlns:c14="http://schemas.microsoft.com/office/drawing/2007/8/2/chart" uri="{781A3756-C4B2-4CAC-9D66-4F8BD8637D16}"/>
  </c:extLst>
</c:chartSpace>
</file>

<file path=ppt/charts/chart1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56886227544911"/>
          <c:y val="0.13084112149532709"/>
          <c:w val="0.73652694610778446"/>
          <c:h val="0.67289719626168221"/>
        </c:manualLayout>
      </c:layout>
      <c:barChart>
        <c:barDir val="bar"/>
        <c:grouping val="clustered"/>
        <c:varyColors val="0"/>
        <c:ser>
          <c:idx val="0"/>
          <c:order val="0"/>
          <c:tx>
            <c:strRef>
              <c:f>=Sheet1!$B$1</c:f>
              <c:strCache>
                <c:ptCount val="1"/>
                <c:pt idx="0">
                  <c:v>系列 1</c:v>
                </c:pt>
              </c:strCache>
            </c:strRef>
          </c:tx>
          <c:spPr>
            <a:solidFill>
              <a:srgbClr val="F5B7C1"/>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=Sheet1!$A$2:$A$11</c:f>
              <c:strCache>
                <c:ptCount val="10"/>
                <c:pt idx="0">
                  <c:v>能動喫煙</c:v>
                </c:pt>
                <c:pt idx="1">
                  <c:v>受動喫煙</c:v>
                </c:pt>
                <c:pt idx="2">
                  <c:v>感染</c:v>
                </c:pt>
                <c:pt idx="3">
                  <c:v>飲酒</c:v>
                </c:pt>
                <c:pt idx="4">
                  <c:v>高塩分食品摂取</c:v>
                </c:pt>
                <c:pt idx="5">
                  <c:v>過体重</c:v>
                </c:pt>
                <c:pt idx="6">
                  <c:v>運動不足</c:v>
                </c:pt>
                <c:pt idx="7">
                  <c:v>外因性ホルモン剤使用</c:v>
                </c:pt>
                <c:pt idx="8">
                  <c:v>野菜摂取不足</c:v>
                </c:pt>
                <c:pt idx="9">
                  <c:v>果物摂取不足</c:v>
                </c:pt>
              </c:strCache>
            </c:strRef>
          </c:cat>
          <c:val>
            <c:numRef>
              <c:f>=Sheet1!$B$2:$B$11</c:f>
              <c:numCache>
                <c:formatCode>General</c:formatCode>
                <c:ptCount val="10"/>
                <c:pt idx="0">
                  <c:v>4</c:v>
                </c:pt>
                <c:pt idx="1">
                  <c:v>0.9</c:v>
                </c:pt>
                <c:pt idx="2">
                  <c:v>14.7</c:v>
                </c:pt>
                <c:pt idx="3">
                  <c:v>3.5</c:v>
                </c:pt>
                <c:pt idx="4">
                  <c:v>1.6</c:v>
                </c:pt>
                <c:pt idx="5">
                  <c:v>0.3</c:v>
                </c:pt>
                <c:pt idx="6">
                  <c:v>1.6</c:v>
                </c:pt>
                <c:pt idx="7">
                  <c:v>0.4</c:v>
                </c:pt>
                <c:pt idx="8">
                  <c:v>0.1</c:v>
                </c:pt>
                <c:pt idx="9">
                  <c:v>0</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40"/>
        <c:overlap val="1"/>
        <c:axId val="1"/>
        <c:axId val="2"/>
      </c:barChart>
      <c:catAx>
        <c:axId val="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30"/>
        </c:scaling>
        <c:delete val="0"/>
        <c:axPos val="t"/>
        <c:majorGridlines>
          <c:spPr>
            <a:noFill/>
            <a:ln w="9525" cap="flat" cmpd="sng" algn="ctr">
              <a:solidFill>
                <a:schemeClr val="tx1">
                  <a:lumMod val="15000"/>
                  <a:lumOff val="85000"/>
                </a:schemeClr>
              </a:solidFill>
              <a:round/>
            </a:ln>
            <a:effectLst/>
          </c:spPr>
        </c:majorGridlines>
        <c:numFmt formatCode="General" sourceLinked="0"/>
        <c:majorTickMark val="none"/>
        <c:minorTickMark val="none"/>
        <c:tickLblPos val="high"/>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6.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rgbClr val="A4D9E3"/>
            </a:solidFill>
            <a:ln>
              <a:noFill/>
            </a:ln>
            <a:effectLst/>
          </c:spPr>
          <c:invertIfNegative val="0"/>
          <c:dPt>
            <c:idx val="2"/>
            <c:invertIfNegative val="0"/>
            <c:bubble3D val="0"/>
            <c:spPr>
              <a:solidFill>
                <a:srgbClr val="A4D9E3"/>
              </a:solidFill>
              <a:ln>
                <a:noFill/>
              </a:ln>
              <a:effectLst/>
            </c:spPr>
          </c:dPt>
          <c:dLbls>
            <c:dLbl>
              <c:idx val="2"/>
              <c:layout/>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能動喫煙</c:v>
                </c:pt>
                <c:pt idx="1">
                  <c:v>受動喫煙</c:v>
                </c:pt>
                <c:pt idx="2">
                  <c:v>感染</c:v>
                </c:pt>
                <c:pt idx="3">
                  <c:v>飲酒</c:v>
                </c:pt>
                <c:pt idx="4">
                  <c:v>高塩分食品摂取</c:v>
                </c:pt>
                <c:pt idx="5">
                  <c:v>運動不足</c:v>
                </c:pt>
                <c:pt idx="6">
                  <c:v>過体重</c:v>
                </c:pt>
                <c:pt idx="7">
                  <c:v>野菜摂取不足</c:v>
                </c:pt>
                <c:pt idx="8">
                  <c:v>果物摂取不足</c:v>
                </c:pt>
              </c:strCache>
            </c:strRef>
          </c:cat>
          <c:val>
            <c:numRef>
              <c:f>=Sheet1!$B$2:$B$10</c:f>
              <c:numCache>
                <c:formatCode>General</c:formatCode>
                <c:ptCount val="9"/>
                <c:pt idx="0">
                  <c:v>23.6</c:v>
                </c:pt>
                <c:pt idx="1">
                  <c:v>0.2</c:v>
                </c:pt>
                <c:pt idx="2">
                  <c:v>18.100000000000001</c:v>
                </c:pt>
                <c:pt idx="3">
                  <c:v>8.3000000000000007</c:v>
                </c:pt>
                <c:pt idx="4">
                  <c:v>3</c:v>
                </c:pt>
                <c:pt idx="5">
                  <c:v>1</c:v>
                </c:pt>
                <c:pt idx="6">
                  <c:v>1</c:v>
                </c:pt>
                <c:pt idx="7">
                  <c:v>0.3</c:v>
                </c:pt>
                <c:pt idx="8">
                  <c:v>0.1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40"/>
        <c:overlap val="1"/>
        <c:axId val="1"/>
        <c:axId val="2"/>
      </c:barChart>
      <c:catAx>
        <c:axId val="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30"/>
        </c:scaling>
        <c:delete val="0"/>
        <c:axPos val="t"/>
        <c:majorGridlines>
          <c:spPr>
            <a:noFill/>
            <a:ln w="9525" cap="flat" cmpd="sng" algn="ctr">
              <a:solidFill>
                <a:schemeClr val="tx1">
                  <a:lumMod val="15000"/>
                  <a:lumOff val="85000"/>
                </a:schemeClr>
              </a:solidFill>
              <a:round/>
            </a:ln>
            <a:effectLst/>
          </c:spPr>
        </c:majorGridlines>
        <c:numFmt formatCode="General" sourceLinked="0"/>
        <c:majorTickMark val="none"/>
        <c:minorTickMark val="none"/>
        <c:tickLblPos val="high"/>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7.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EC6E8A"/>
            </a:solidFill>
            <a:ln>
              <a:noFill/>
            </a:ln>
            <a:effectLst/>
          </c:spPr>
          <c:invertIfNegative val="0"/>
          <c:cat>
            <c:strRef>
              <c:f>Sheet1!$A$2:$A$6</c:f>
              <c:strCache>
                <c:ptCount val="5"/>
                <c:pt idx="0">
                  <c:v>乳房</c:v>
                </c:pt>
                <c:pt idx="1">
                  <c:v>大腸</c:v>
                </c:pt>
                <c:pt idx="2">
                  <c:v>子宮</c:v>
                </c:pt>
                <c:pt idx="3">
                  <c:v>肺</c:v>
                </c:pt>
                <c:pt idx="4">
                  <c:v>胃</c:v>
                </c:pt>
              </c:strCache>
            </c:strRef>
          </c:cat>
          <c:val>
            <c:numRef>
              <c:f>Sheet1!$B$2:$B$6</c:f>
              <c:numCache>
                <c:formatCode>General</c:formatCode>
                <c:ptCount val="5"/>
                <c:pt idx="0">
                  <c:v>91.8</c:v>
                </c:pt>
                <c:pt idx="1">
                  <c:v>37.9</c:v>
                </c:pt>
                <c:pt idx="2">
                  <c:v>35.700000000000003</c:v>
                </c:pt>
                <c:pt idx="3">
                  <c:v>25.2</c:v>
                </c:pt>
                <c:pt idx="4">
                  <c:v>23.1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39"/>
        <c:overlap val="-9"/>
        <c:axId val="1"/>
        <c:axId val="2"/>
      </c:barChart>
      <c:catAx>
        <c:axId val="1"/>
        <c:scaling>
          <c:orientation val="minMax"/>
        </c:scaling>
        <c:delete val="1"/>
        <c:axPos val="b"/>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10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2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8.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12612612612611"/>
          <c:y val="0.16091954022988506"/>
          <c:w val="0.81081081081081086"/>
          <c:h val="0.66666666666666663"/>
        </c:manualLayout>
      </c:layout>
      <c:barChart>
        <c:barDir val="col"/>
        <c:grouping val="clustered"/>
        <c:varyColors val="0"/>
        <c:ser>
          <c:idx val="0"/>
          <c:order val="0"/>
          <c:tx>
            <c:strRef>
              <c:f>Sheet1!$B$1</c:f>
              <c:strCache>
                <c:ptCount val="1"/>
                <c:pt idx="0">
                  <c:v>列1</c:v>
                </c:pt>
              </c:strCache>
            </c:strRef>
          </c:tx>
          <c:spPr>
            <a:solidFill>
              <a:srgbClr val="0085CC"/>
            </a:solidFill>
            <a:ln>
              <a:noFill/>
            </a:ln>
            <a:effectLst/>
          </c:spPr>
          <c:invertIfNegative val="0"/>
          <c:cat>
            <c:strRef>
              <c:f>Sheet1!$A$2:$A$6</c:f>
              <c:strCache>
                <c:ptCount val="5"/>
                <c:pt idx="0">
                  <c:v>大腸</c:v>
                </c:pt>
                <c:pt idx="1">
                  <c:v>前立腺</c:v>
                </c:pt>
                <c:pt idx="2">
                  <c:v>胃</c:v>
                </c:pt>
                <c:pt idx="3">
                  <c:v>肺</c:v>
                </c:pt>
                <c:pt idx="4">
                  <c:v>肝・胆管</c:v>
                </c:pt>
              </c:strCache>
            </c:strRef>
          </c:cat>
          <c:val>
            <c:numRef>
              <c:f>Sheet1!$B$2:$B$6</c:f>
              <c:numCache>
                <c:formatCode>General</c:formatCode>
                <c:ptCount val="5"/>
                <c:pt idx="0">
                  <c:v>72.8</c:v>
                </c:pt>
                <c:pt idx="1">
                  <c:v>70.599999999999994</c:v>
                </c:pt>
                <c:pt idx="2">
                  <c:v>63.4</c:v>
                </c:pt>
                <c:pt idx="3">
                  <c:v>62</c:v>
                </c:pt>
                <c:pt idx="4">
                  <c:v>25.2</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39"/>
        <c:overlap val="-9"/>
        <c:axId val="1"/>
        <c:axId val="2"/>
      </c:barChart>
      <c:catAx>
        <c:axId val="1"/>
        <c:scaling>
          <c:orientation val="minMax"/>
        </c:scaling>
        <c:delete val="1"/>
        <c:axPos val="b"/>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10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2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9.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marL="0" algn="l" defTabSz="457200" rtl="0" eaLnBrk="1" latinLnBrk="0" hangingPunct="1">
              <a:lnSpc>
                <a:spcPct val="90000"/>
              </a:lnSpc>
              <a:spcBef>
                <a:spcPct val="0"/>
              </a:spcBef>
              <a:defRPr kumimoji="0" lang="ja-JP" altLang="en-US" sz="900" b="0" i="0" u="none" strike="noStrike" kern="1200" spc="0" baseline="0">
                <a:solidFill>
                  <a:schemeClr val="tx1"/>
                </a:solidFill>
                <a:latin typeface="+mn-lt"/>
                <a:ea typeface="+mn-ea"/>
                <a:cs typeface="+mn-cs"/>
              </a:defRPr>
            </a:pPr>
            <a:r>
              <a:rPr kumimoji="1" lang="ja-JP" altLang="en-US" sz="900" b="1" i="0" u="none" strike="noStrike" kern="1200" spc="70" baseline="0" dirty="0">
                <a:solidFill>
                  <a:schemeClr val="tx1"/>
                </a:solidFill>
                <a:latin typeface="ＭＳ Ｐ明朝"/>
                <a:ea typeface="ＭＳ Ｐ明朝"/>
                <a:cs typeface="+mn-cs"/>
              </a:rPr>
              <a:t>年代別喫煙率</a:t>
            </a:r>
            <a:endParaRPr kumimoji="0" lang="ja-JP" altLang="en-US" sz="900" b="0" i="0" u="none" strike="noStrike" kern="1200" spc="0" baseline="0">
              <a:solidFill>
                <a:schemeClr val="tx1"/>
              </a:solidFill>
              <a:latin typeface="+mn-lt"/>
              <a:ea typeface="+mn-ea"/>
              <a:cs typeface="+mn-cs"/>
            </a:endParaRPr>
          </a:p>
        </c:rich>
      </c:tx>
      <c:layout/>
      <c:overlay val="0"/>
      <c:spPr>
        <a:noFill/>
        <a:ln>
          <a:noFill/>
        </a:ln>
        <a:effectLst/>
      </c:spPr>
    </c:title>
    <c:autoTitleDeleted val="0"/>
    <c:plotArea>
      <c:layout/>
      <c:barChart>
        <c:barDir val="col"/>
        <c:grouping val="clustered"/>
        <c:varyColors val="0"/>
        <c:ser>
          <c:idx val="0"/>
          <c:order val="0"/>
          <c:tx>
            <c:strRef>
              <c:f>Sheet1!$A$2</c:f>
              <c:strCache>
                <c:ptCount val="1"/>
                <c:pt idx="0">
                  <c:v>男性</c:v>
                </c:pt>
              </c:strCache>
            </c:strRef>
          </c:tx>
          <c:spPr>
            <a:solidFill>
              <a:srgbClr val="A4D9E3"/>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Sheet1!$B$1:$F$1</c:f>
              <c:strCache>
                <c:ptCount val="5"/>
                <c:pt idx="0">
                  <c:v>20-30歳代</c:v>
                </c:pt>
                <c:pt idx="1">
                  <c:v>40歳代</c:v>
                </c:pt>
                <c:pt idx="2">
                  <c:v>50歳代</c:v>
                </c:pt>
                <c:pt idx="3">
                  <c:v>60歳代</c:v>
                </c:pt>
                <c:pt idx="4">
                  <c:v>70歳以上</c:v>
                </c:pt>
              </c:strCache>
            </c:strRef>
          </c:cat>
          <c:val>
            <c:numRef>
              <c:f>Sheet1!$B$2:$F$2</c:f>
              <c:numCache>
                <c:formatCode>General</c:formatCode>
                <c:ptCount val="5"/>
                <c:pt idx="0">
                  <c:v>29</c:v>
                </c:pt>
                <c:pt idx="1">
                  <c:v>41.4</c:v>
                </c:pt>
                <c:pt idx="2">
                  <c:v>27.6</c:v>
                </c:pt>
                <c:pt idx="3">
                  <c:v>33.299999999999997</c:v>
                </c:pt>
                <c:pt idx="4">
                  <c:v>15.3</c:v>
                </c:pt>
              </c:numCache>
            </c:numRef>
          </c:val>
        </c:ser>
        <c:ser>
          <c:idx val="1"/>
          <c:order val="1"/>
          <c:tx>
            <c:strRef>
              <c:f>Sheet1!$A$3</c:f>
              <c:strCache>
                <c:ptCount val="1"/>
                <c:pt idx="0">
                  <c:v>女性</c:v>
                </c:pt>
              </c:strCache>
            </c:strRef>
          </c:tx>
          <c:spPr>
            <a:solidFill>
              <a:srgbClr val="F5B7C1"/>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Sheet1!$B$1:$F$1</c:f>
              <c:strCache>
                <c:ptCount val="5"/>
                <c:pt idx="0">
                  <c:v>20-30歳代</c:v>
                </c:pt>
                <c:pt idx="1">
                  <c:v>40歳代</c:v>
                </c:pt>
                <c:pt idx="2">
                  <c:v>50歳代</c:v>
                </c:pt>
                <c:pt idx="3">
                  <c:v>60歳代</c:v>
                </c:pt>
                <c:pt idx="4">
                  <c:v>70歳以上</c:v>
                </c:pt>
              </c:strCache>
            </c:strRef>
          </c:cat>
          <c:val>
            <c:numRef>
              <c:f>Sheet1!$B$3:$F$3</c:f>
              <c:numCache>
                <c:formatCode>General</c:formatCode>
                <c:ptCount val="5"/>
                <c:pt idx="0">
                  <c:v>7</c:v>
                </c:pt>
                <c:pt idx="1">
                  <c:v>13.2</c:v>
                </c:pt>
                <c:pt idx="2">
                  <c:v>7.2</c:v>
                </c:pt>
                <c:pt idx="3">
                  <c:v>7.8</c:v>
                </c:pt>
                <c:pt idx="4">
                  <c:v>3.1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78"/>
        <c:overlap val="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a:noFill/>
        </a:ln>
        <a:effectLst/>
      </c:spPr>
    </c:plotArea>
    <c:legend>
      <c:legendPos val="b"/>
      <c:layout>
        <c:manualLayout>
          <c:xMode val="edge"/>
          <c:yMode val="edge"/>
          <c:x val="4.5958368118308668e-002"/>
          <c:y val="0.85715342599048017"/>
          <c:w val="0.24397310165775254"/>
          <c:h val="9.5071800093292469e-002"/>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409836065573776e-002"/>
          <c:y val="6.0284404747913974e-002"/>
          <c:w val="0.87540983606557377"/>
          <c:h val="0.5964320131625338"/>
        </c:manualLayout>
      </c:layout>
      <c:barChart>
        <c:barDir val="col"/>
        <c:grouping val="clustered"/>
        <c:varyColors val="0"/>
        <c:ser>
          <c:idx val="0"/>
          <c:order val="0"/>
          <c:tx>
            <c:strRef>
              <c:f>Sheet1!$B$1</c:f>
              <c:strCache>
                <c:ptCount val="1"/>
                <c:pt idx="0">
                  <c:v>全国</c:v>
                </c:pt>
              </c:strCache>
            </c:strRef>
          </c:tx>
          <c:spPr>
            <a:solidFill>
              <a:srgbClr val="FFCCFF"/>
            </a:solidFill>
            <a:ln>
              <a:noFill/>
            </a:ln>
            <a:effectLst/>
          </c:spPr>
          <c:invertIfNegative val="0"/>
          <c:dPt>
            <c:idx val="0"/>
            <c:invertIfNegative val="0"/>
            <c:bubble3D val="0"/>
            <c:spPr>
              <a:solidFill>
                <a:srgbClr val="FFCCFF"/>
              </a:solidFill>
              <a:ln>
                <a:noFill/>
              </a:ln>
              <a:effectLst/>
            </c:spPr>
          </c:dPt>
          <c:dPt>
            <c:idx val="1"/>
            <c:invertIfNegative val="0"/>
            <c:bubble3D val="0"/>
            <c:spPr>
              <a:solidFill>
                <a:srgbClr val="FFCCFF"/>
              </a:solidFill>
              <a:ln>
                <a:noFill/>
              </a:ln>
              <a:effectLst/>
            </c:spPr>
          </c:dPt>
          <c:dPt>
            <c:idx val="2"/>
            <c:invertIfNegative val="0"/>
            <c:bubble3D val="0"/>
            <c:spPr>
              <a:solidFill>
                <a:srgbClr val="FFCCFF"/>
              </a:solidFill>
              <a:ln>
                <a:noFill/>
              </a:ln>
              <a:effectLst/>
            </c:spPr>
          </c:dPt>
          <c:dPt>
            <c:idx val="3"/>
            <c:invertIfNegative val="0"/>
            <c:bubble3D val="0"/>
            <c:spPr>
              <a:solidFill>
                <a:srgbClr val="FFCCFF"/>
              </a:solidFill>
              <a:ln>
                <a:noFill/>
              </a:ln>
              <a:effectLst/>
            </c:spPr>
          </c:dPt>
          <c:dPt>
            <c:idx val="4"/>
            <c:invertIfNegative val="0"/>
            <c:bubble3D val="0"/>
            <c:spPr>
              <a:solidFill>
                <a:srgbClr val="FFCCFF"/>
              </a:solidFill>
              <a:ln>
                <a:noFill/>
              </a:ln>
              <a:effectLst/>
            </c:spPr>
          </c:dPt>
          <c:dPt>
            <c:idx val="5"/>
            <c:invertIfNegative val="0"/>
            <c:bubble3D val="0"/>
            <c:spPr>
              <a:solidFill>
                <a:srgbClr val="FFCCFF"/>
              </a:solidFill>
              <a:ln>
                <a:noFill/>
              </a:ln>
              <a:effectLst/>
            </c:spPr>
          </c:dPt>
          <c:dLbls>
            <c:dLbl>
              <c:idx val="0"/>
              <c:layout>
                <c:manualLayout>
                  <c:x val="-1.2809762416061629e-003"/>
                  <c:y val="-1.6670258322972788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4.4970515049255208e-003"/>
                  <c:y val="-1.1418151678408621e-002"/>
                </c:manualLayout>
              </c:layout>
              <c:numFmt formatCode="#,##0.0_);[Red]\(#,##0.0\)" sourceLinked="0"/>
              <c:spPr>
                <a:noFill/>
                <a:ln>
                  <a:noFill/>
                </a:ln>
                <a:effectLst/>
              </c:spPr>
              <c:txPr>
                <a:bodyPr rot="0" spcFirstLastPara="1" vertOverflow="ellipsis" horzOverflow="overflow" wrap="square" lIns="38100" tIns="19050" rIns="38100" bIns="19050" anchor="ctr" anchorCtr="0">
                  <a:no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showLegendKey val="0"/>
              <c:showVal val="1"/>
              <c:showCatName val="0"/>
              <c:showSerName val="0"/>
              <c:showPercent val="0"/>
              <c:showBubbleSize val="0"/>
              <c:extLst>
                <c:ext xmlns:c15="http://schemas.microsoft.com/office/drawing/2012/chart" uri="{CE6537A1-D6FC-4f65-9D91-7224C49458BB}">
                  <c15:layout>
                    <c:manualLayout>
                      <c:w val="9.0909090909090912e-002"/>
                      <c:h val="0.10526315789473684"/>
                    </c:manualLayout>
                  </c15:layout>
                </c:ext>
              </c:extLst>
            </c:dLbl>
            <c:dLbl>
              <c:idx val="2"/>
              <c:layout>
                <c:manualLayout>
                  <c:x val="-1.2196202747383851e-003"/>
                  <c:y val="-1.2125984251968504e-002"/>
                </c:manualLayout>
              </c:layout>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dLbl>
              <c:idx val="3"/>
              <c:layout>
                <c:manualLayout>
                  <c:x val="-1.4175955278317482e-002"/>
                  <c:y val="-4.6929133858267715e-003"/>
                </c:manualLayout>
              </c:layout>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dLbl>
              <c:idx val="4"/>
              <c:layout>
                <c:manualLayout>
                  <c:x val="-1.0898524048130347e-002"/>
                  <c:y val="1.2860339825942809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2.5238962797868202e-002"/>
                  <c:y val="3.1190385993306338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Sheet1!$B$2:$B$7</c:f>
              <c:numCache>
                <c:formatCode>General</c:formatCode>
                <c:ptCount val="6"/>
                <c:pt idx="0">
                  <c:v>83.2</c:v>
                </c:pt>
                <c:pt idx="1">
                  <c:v>84.6</c:v>
                </c:pt>
                <c:pt idx="2">
                  <c:v>85.8</c:v>
                </c:pt>
                <c:pt idx="3">
                  <c:v>86.4</c:v>
                </c:pt>
                <c:pt idx="4">
                  <c:v>87</c:v>
                </c:pt>
                <c:pt idx="5">
                  <c:v>87.6</c:v>
                </c:pt>
              </c:numCache>
            </c:numRef>
          </c:val>
        </c:ser>
        <c:ser>
          <c:idx val="1"/>
          <c:order val="1"/>
          <c:tx>
            <c:strRef>
              <c:f>Sheet1!$C$1</c:f>
              <c:strCache>
                <c:ptCount val="1"/>
                <c:pt idx="0">
                  <c:v>高知県</c:v>
                </c:pt>
              </c:strCache>
            </c:strRef>
          </c:tx>
          <c:spPr>
            <a:solidFill>
              <a:schemeClr val="accent5">
                <a:lumMod val="60000"/>
                <a:lumOff val="40000"/>
              </a:schemeClr>
            </a:solidFill>
            <a:ln>
              <a:noFill/>
            </a:ln>
            <a:effectLst/>
          </c:spPr>
          <c:invertIfNegative val="0"/>
          <c:dPt>
            <c:idx val="0"/>
            <c:invertIfNegative val="0"/>
            <c:bubble3D val="0"/>
            <c:spPr>
              <a:solidFill>
                <a:schemeClr val="accent5">
                  <a:lumMod val="60000"/>
                  <a:lumOff val="40000"/>
                </a:schemeClr>
              </a:solidFill>
              <a:ln>
                <a:noFill/>
              </a:ln>
              <a:effectLst/>
            </c:spPr>
          </c:dPt>
          <c:dPt>
            <c:idx val="1"/>
            <c:invertIfNegative val="0"/>
            <c:bubble3D val="0"/>
            <c:spPr>
              <a:solidFill>
                <a:schemeClr val="accent5">
                  <a:lumMod val="60000"/>
                  <a:lumOff val="40000"/>
                </a:schemeClr>
              </a:solidFill>
              <a:ln>
                <a:noFill/>
              </a:ln>
              <a:effectLst/>
            </c:spPr>
          </c:dPt>
          <c:dPt>
            <c:idx val="2"/>
            <c:invertIfNegative val="0"/>
            <c:bubble3D val="0"/>
            <c:spPr>
              <a:solidFill>
                <a:schemeClr val="accent5">
                  <a:lumMod val="60000"/>
                  <a:lumOff val="40000"/>
                </a:schemeClr>
              </a:solidFill>
              <a:ln>
                <a:noFill/>
              </a:ln>
              <a:effectLst/>
            </c:spPr>
          </c:dPt>
          <c:dPt>
            <c:idx val="3"/>
            <c:invertIfNegative val="0"/>
            <c:bubble3D val="0"/>
            <c:spPr>
              <a:solidFill>
                <a:schemeClr val="accent5">
                  <a:lumMod val="60000"/>
                  <a:lumOff val="40000"/>
                </a:schemeClr>
              </a:solidFill>
              <a:ln>
                <a:noFill/>
              </a:ln>
              <a:effectLst/>
            </c:spPr>
          </c:dPt>
          <c:dPt>
            <c:idx val="4"/>
            <c:invertIfNegative val="0"/>
            <c:bubble3D val="0"/>
            <c:spPr>
              <a:solidFill>
                <a:schemeClr val="accent5">
                  <a:lumMod val="60000"/>
                  <a:lumOff val="40000"/>
                </a:schemeClr>
              </a:solidFill>
              <a:ln>
                <a:noFill/>
              </a:ln>
              <a:effectLst/>
            </c:spPr>
          </c:dPt>
          <c:dPt>
            <c:idx val="5"/>
            <c:invertIfNegative val="0"/>
            <c:bubble3D val="0"/>
            <c:spPr>
              <a:solidFill>
                <a:schemeClr val="accent5">
                  <a:lumMod val="60000"/>
                  <a:lumOff val="40000"/>
                </a:schemeClr>
              </a:solidFill>
              <a:ln>
                <a:noFill/>
              </a:ln>
              <a:effectLst/>
            </c:spPr>
          </c:dPt>
          <c:dLbls>
            <c:dLbl>
              <c:idx val="0"/>
              <c:layout>
                <c:manualLayout>
                  <c:x val="2.9123632273238571e-003"/>
                  <c:y val="3.3363171708799558e-002"/>
                </c:manualLayout>
              </c:layout>
              <c:numFmt formatCode="#,##0.0_);[Red]\(#,##0.0\)" sourceLinked="0"/>
              <c:spPr>
                <a:noFill/>
                <a:ln>
                  <a:noFill/>
                </a:ln>
                <a:effectLst/>
              </c:spPr>
              <c:txPr>
                <a:bodyPr rot="0" spcFirstLastPara="1" vertOverflow="ellipsis" horzOverflow="overflow" wrap="square" lIns="36576" tIns="18288" rIns="36576" bIns="18288"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3.0371203599550056e-004"/>
                  <c:y val="3.245310125707971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1.3501721375737124e-003"/>
                  <c:y val="3.2566929133858266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2.4235606912772267e-004"/>
                  <c:y val="2.0198922503108164e-002"/>
                </c:manualLayout>
              </c:layout>
              <c:numFmt formatCode="#,##0.0_);[Red]\(#,##0.0\)" sourceLinked="0"/>
              <c:spPr>
                <a:noFill/>
                <a:ln>
                  <a:noFill/>
                </a:ln>
                <a:effectLst/>
              </c:spPr>
              <c:txPr>
                <a:bodyPr rot="0" spcFirstLastPara="1" vertOverflow="ellipsis" horzOverflow="overflow" wrap="square" anchor="ctr" anchorCtr="0">
                  <a:no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extLst>
                <c:ext xmlns:c15="http://schemas.microsoft.com/office/drawing/2012/chart" uri="{CE6537A1-D6FC-4f65-9D91-7224C49458BB}">
                  <c15:layout>
                    <c:manualLayout>
                      <c:w val="9.4155844155844159e-002"/>
                      <c:h val="7.8947368421052627e-002"/>
                    </c:manualLayout>
                  </c15:layout>
                </c:ext>
              </c:extLst>
            </c:dLbl>
            <c:dLbl>
              <c:idx val="4"/>
              <c:layout>
                <c:manualLayout>
                  <c:x val="1.4115281044414902e-003"/>
                  <c:y val="2.6187594971681171e-002"/>
                </c:manualLayout>
              </c:layout>
              <c:numFmt formatCode="#,##0.0_);[Red]\(#,##0.0\)" sourceLinked="0"/>
              <c:spPr>
                <a:noFill/>
                <a:ln>
                  <a:noFill/>
                </a:ln>
                <a:effectLst/>
              </c:spPr>
              <c:txPr>
                <a:bodyPr rot="0" spcFirstLastPara="1" vertOverflow="ellipsis" horzOverflow="overflow" wrap="square" anchor="ctr" anchorCtr="0">
                  <a:no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extLst>
                <c:ext xmlns:c15="http://schemas.microsoft.com/office/drawing/2012/chart" uri="{CE6537A1-D6FC-4f65-9D91-7224C49458BB}">
                  <c15:layout>
                    <c:manualLayout>
                      <c:w val="9.7402597402597407e-002"/>
                      <c:h val="7.3684210526315783e-002"/>
                    </c:manualLayout>
                  </c15:layout>
                </c:ext>
              </c:extLst>
            </c:dLbl>
            <c:dLbl>
              <c:idx val="5"/>
              <c:layout>
                <c:manualLayout>
                  <c:x val="1.4422060878753792e-003"/>
                  <c:y val="3.544080674126260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Sheet1!$C$2:$C$7</c:f>
              <c:numCache>
                <c:formatCode>General</c:formatCode>
                <c:ptCount val="6"/>
                <c:pt idx="0">
                  <c:v>83.6</c:v>
                </c:pt>
                <c:pt idx="1">
                  <c:v>84.8</c:v>
                </c:pt>
                <c:pt idx="2">
                  <c:v>85.9</c:v>
                </c:pt>
                <c:pt idx="3">
                  <c:v>86.5</c:v>
                </c:pt>
                <c:pt idx="4">
                  <c:v>87</c:v>
                </c:pt>
                <c:pt idx="5">
                  <c:v>87.8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110"/>
        <c:overlap val="-2"/>
        <c:axId val="1"/>
        <c:axId val="2"/>
      </c:barChart>
      <c:catAx>
        <c:axId val="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90"/>
          <c:min val="7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5"/>
      </c:valAx>
      <c:spPr>
        <a:noFill/>
        <a:ln w="6350">
          <a:solidFill>
            <a:srgbClr val="000000">
              <a:alpha val="99000"/>
            </a:srgbClr>
          </a:solidFill>
        </a:ln>
        <a:effectLst/>
      </c:spPr>
    </c:plotArea>
    <c:legend>
      <c:legendPos val="b"/>
      <c:layout>
        <c:manualLayout>
          <c:xMode val="edge"/>
          <c:yMode val="edge"/>
          <c:x val="0.34740259740259738"/>
          <c:y val="0.8"/>
          <c:w val="0.30844155844155846"/>
          <c:h val="8.9473684210526316e-002"/>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0.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97666113012372e-002"/>
          <c:y val="0.11943693479056844"/>
          <c:w val="0.85873040419911562"/>
          <c:h val="0.63454931209341281"/>
        </c:manualLayout>
      </c:layout>
      <c:barChart>
        <c:barDir val="col"/>
        <c:grouping val="clustered"/>
        <c:varyColors val="0"/>
        <c:ser>
          <c:idx val="0"/>
          <c:order val="0"/>
          <c:tx>
            <c:strRef>
              <c:f>Sheet1!$A$2</c:f>
              <c:strCache>
                <c:ptCount val="1"/>
                <c:pt idx="0">
                  <c:v>男性</c:v>
                </c:pt>
              </c:strCache>
            </c:strRef>
          </c:tx>
          <c:spPr>
            <a:solidFill>
              <a:srgbClr val="A4D9E3"/>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Sheet1!$B$1:$H$1</c:f>
              <c:strCache>
                <c:ptCount val="7"/>
                <c:pt idx="0">
                  <c:v>総数</c:v>
                </c:pt>
                <c:pt idx="1">
                  <c:v>20歳代</c:v>
                </c:pt>
                <c:pt idx="2">
                  <c:v>30歳代</c:v>
                </c:pt>
                <c:pt idx="3">
                  <c:v>40歳代</c:v>
                </c:pt>
                <c:pt idx="4">
                  <c:v>50歳代</c:v>
                </c:pt>
                <c:pt idx="5">
                  <c:v>60歳代</c:v>
                </c:pt>
                <c:pt idx="6">
                  <c:v>70歳以上</c:v>
                </c:pt>
              </c:strCache>
            </c:strRef>
          </c:cat>
          <c:val>
            <c:numRef>
              <c:f>Sheet1!$B$2:$H$2</c:f>
              <c:numCache>
                <c:formatCode>General</c:formatCode>
                <c:ptCount val="7"/>
                <c:pt idx="0">
                  <c:v>16.8</c:v>
                </c:pt>
                <c:pt idx="1">
                  <c:v>10</c:v>
                </c:pt>
                <c:pt idx="2">
                  <c:v>14.6</c:v>
                </c:pt>
                <c:pt idx="3">
                  <c:v>29.3</c:v>
                </c:pt>
                <c:pt idx="4">
                  <c:v>19</c:v>
                </c:pt>
                <c:pt idx="5">
                  <c:v>18.100000000000001</c:v>
                </c:pt>
                <c:pt idx="6">
                  <c:v>11.3</c:v>
                </c:pt>
              </c:numCache>
            </c:numRef>
          </c:val>
        </c:ser>
        <c:ser>
          <c:idx val="1"/>
          <c:order val="1"/>
          <c:tx>
            <c:strRef>
              <c:f>Sheet1!$A$3</c:f>
              <c:strCache>
                <c:ptCount val="1"/>
                <c:pt idx="0">
                  <c:v>女性</c:v>
                </c:pt>
              </c:strCache>
            </c:strRef>
          </c:tx>
          <c:spPr>
            <a:solidFill>
              <a:srgbClr val="F5B7C1"/>
            </a:solidFill>
            <a:ln>
              <a:noFill/>
            </a:ln>
            <a:effectLst/>
          </c:spPr>
          <c:invertIfNegative val="0"/>
          <c:dPt>
            <c:idx val="4"/>
            <c:invertIfNegative val="0"/>
            <c:bubble3D val="0"/>
            <c:spPr>
              <a:solidFill>
                <a:srgbClr val="F5B7C1"/>
              </a:solidFill>
              <a:ln>
                <a:noFill/>
              </a:ln>
              <a:effectLst/>
            </c:spPr>
          </c:dPt>
          <c:dLbls>
            <c:dLbl>
              <c:idx val="4"/>
              <c:layout>
                <c:manualLayout>
                  <c:x val="0"/>
                  <c:y val="2.3887386958113686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6858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Sheet1!$B$1:$H$1</c:f>
              <c:strCache>
                <c:ptCount val="7"/>
                <c:pt idx="0">
                  <c:v>総数</c:v>
                </c:pt>
                <c:pt idx="1">
                  <c:v>20歳代</c:v>
                </c:pt>
                <c:pt idx="2">
                  <c:v>30歳代</c:v>
                </c:pt>
                <c:pt idx="3">
                  <c:v>40歳代</c:v>
                </c:pt>
                <c:pt idx="4">
                  <c:v>50歳代</c:v>
                </c:pt>
                <c:pt idx="5">
                  <c:v>60歳代</c:v>
                </c:pt>
                <c:pt idx="6">
                  <c:v>70歳以上</c:v>
                </c:pt>
              </c:strCache>
            </c:strRef>
          </c:cat>
          <c:val>
            <c:numRef>
              <c:f>Sheet1!$B$3:$H$3</c:f>
              <c:numCache>
                <c:formatCode>General</c:formatCode>
                <c:ptCount val="7"/>
                <c:pt idx="0">
                  <c:v>9.6</c:v>
                </c:pt>
                <c:pt idx="1">
                  <c:v>0</c:v>
                </c:pt>
                <c:pt idx="2">
                  <c:v>7.9</c:v>
                </c:pt>
                <c:pt idx="3">
                  <c:v>16.2</c:v>
                </c:pt>
                <c:pt idx="4">
                  <c:v>17.399999999999999</c:v>
                </c:pt>
                <c:pt idx="5">
                  <c:v>12.2</c:v>
                </c:pt>
                <c:pt idx="6">
                  <c:v>4.5999999999999996</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78"/>
        <c:overlap val="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4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w="6350">
          <a:solidFill>
            <a:srgbClr val="000000"/>
          </a:solidFill>
        </a:ln>
        <a:effectLst/>
      </c:spPr>
    </c:plotArea>
    <c:legend>
      <c:legendPos val="b"/>
      <c:layout>
        <c:manualLayout>
          <c:xMode val="edge"/>
          <c:yMode val="edge"/>
          <c:x val="4.5958422018363067e-002"/>
          <c:y val="0.87307835062922257"/>
          <c:w val="0.29394753938638418"/>
          <c:h val="9.5071800093292469e-002"/>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男性</c:v>
                </c:pt>
              </c:strCache>
            </c:strRef>
          </c:tx>
          <c:spPr>
            <a:solidFill>
              <a:srgbClr val="A4D9E3"/>
            </a:solidFill>
            <a:ln>
              <a:noFill/>
            </a:ln>
            <a:effectLst/>
          </c:spPr>
          <c:invertIfNegative val="0"/>
          <c:dPt>
            <c:idx val="0"/>
            <c:invertIfNegative val="0"/>
            <c:bubble3D val="0"/>
            <c:spPr>
              <a:solidFill>
                <a:srgbClr val="A4D9E3"/>
              </a:solidFill>
              <a:ln>
                <a:noFill/>
              </a:ln>
              <a:effectLst/>
            </c:spPr>
          </c:dPt>
          <c:dLbls>
            <c:dLbl>
              <c:idx val="0"/>
              <c:layout>
                <c:manualLayout>
                  <c:x val="-9.5734245340544548e-004"/>
                  <c:y val="-2.4367454068241468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layout>
                    <c:manualLayout>
                      <c:w val="4.3243243243243246e-002"/>
                      <c:h val="0.10160427807486631"/>
                    </c:manualLayout>
                  </c15:layout>
                </c:ext>
              </c:extLst>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Sheet1!$B$1:$H$1</c:f>
              <c:strCache>
                <c:ptCount val="7"/>
                <c:pt idx="0">
                  <c:v>20歳未満</c:v>
                </c:pt>
                <c:pt idx="1">
                  <c:v>20歳代</c:v>
                </c:pt>
                <c:pt idx="2">
                  <c:v>30歳代</c:v>
                </c:pt>
                <c:pt idx="3">
                  <c:v>40歳代</c:v>
                </c:pt>
                <c:pt idx="4">
                  <c:v>50歳代</c:v>
                </c:pt>
                <c:pt idx="5">
                  <c:v>60歳代</c:v>
                </c:pt>
                <c:pt idx="6">
                  <c:v>70歳以上</c:v>
                </c:pt>
              </c:strCache>
            </c:strRef>
          </c:cat>
          <c:val>
            <c:numRef>
              <c:f>Sheet1!$B$2:$H$2</c:f>
              <c:numCache>
                <c:formatCode>General</c:formatCode>
                <c:ptCount val="7"/>
                <c:pt idx="0">
                  <c:v>5</c:v>
                </c:pt>
                <c:pt idx="1">
                  <c:v>58</c:v>
                </c:pt>
                <c:pt idx="2">
                  <c:v>20</c:v>
                </c:pt>
                <c:pt idx="3">
                  <c:v>18</c:v>
                </c:pt>
                <c:pt idx="4">
                  <c:v>22</c:v>
                </c:pt>
                <c:pt idx="5">
                  <c:v>23</c:v>
                </c:pt>
                <c:pt idx="6">
                  <c:v>16</c:v>
                </c:pt>
              </c:numCache>
            </c:numRef>
          </c:val>
        </c:ser>
        <c:ser>
          <c:idx val="1"/>
          <c:order val="1"/>
          <c:tx>
            <c:strRef>
              <c:f>Sheet1!$A$3</c:f>
              <c:strCache>
                <c:ptCount val="1"/>
                <c:pt idx="0">
                  <c:v>女性</c:v>
                </c:pt>
              </c:strCache>
            </c:strRef>
          </c:tx>
          <c:spPr>
            <a:solidFill>
              <a:srgbClr val="F5B7C1"/>
            </a:solidFill>
            <a:ln>
              <a:noFill/>
            </a:ln>
            <a:effectLst/>
          </c:spPr>
          <c:invertIfNegative val="0"/>
          <c:dPt>
            <c:idx val="0"/>
            <c:invertIfNegative val="0"/>
            <c:bubble3D val="0"/>
            <c:spPr>
              <a:solidFill>
                <a:srgbClr val="F5B7C1"/>
              </a:solidFill>
              <a:ln>
                <a:noFill/>
              </a:ln>
              <a:effectLst/>
            </c:spPr>
          </c:dPt>
          <c:dPt>
            <c:idx val="5"/>
            <c:invertIfNegative val="0"/>
            <c:bubble3D val="0"/>
            <c:spPr>
              <a:solidFill>
                <a:srgbClr val="F5B7C1"/>
              </a:solidFill>
              <a:ln>
                <a:noFill/>
              </a:ln>
              <a:effectLst/>
            </c:spPr>
          </c:dPt>
          <c:dPt>
            <c:idx val="6"/>
            <c:invertIfNegative val="0"/>
            <c:bubble3D val="0"/>
            <c:spPr>
              <a:solidFill>
                <a:srgbClr val="F5B7C1"/>
              </a:solidFill>
              <a:ln>
                <a:noFill/>
              </a:ln>
              <a:effectLst/>
            </c:spPr>
          </c:dPt>
          <c:dLbls>
            <c:dLbl>
              <c:idx val="0"/>
              <c:layout>
                <c:manualLayout>
                  <c:x val="-2.2201012752193854e-003"/>
                  <c:y val="-7.1802524684414448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dLbl>
              <c:idx val="5"/>
              <c:layout>
                <c:manualLayout>
                  <c:x val="9.0087223945491666e-004"/>
                  <c:y val="-2.6379702537182852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dLbl>
              <c:idx val="6"/>
              <c:layout>
                <c:manualLayout>
                  <c:x val="-1.7577348286009703e-003"/>
                  <c:y val="-2.5648293963254593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Sheet1!$B$1:$H$1</c:f>
              <c:strCache>
                <c:ptCount val="7"/>
                <c:pt idx="0">
                  <c:v>20歳未満</c:v>
                </c:pt>
                <c:pt idx="1">
                  <c:v>20歳代</c:v>
                </c:pt>
                <c:pt idx="2">
                  <c:v>30歳代</c:v>
                </c:pt>
                <c:pt idx="3">
                  <c:v>40歳代</c:v>
                </c:pt>
                <c:pt idx="4">
                  <c:v>50歳代</c:v>
                </c:pt>
                <c:pt idx="5">
                  <c:v>60歳代</c:v>
                </c:pt>
                <c:pt idx="6">
                  <c:v>70歳以上</c:v>
                </c:pt>
              </c:strCache>
            </c:strRef>
          </c:cat>
          <c:val>
            <c:numRef>
              <c:f>Sheet1!$B$3:$H$3</c:f>
              <c:numCache>
                <c:formatCode>General</c:formatCode>
                <c:ptCount val="7"/>
                <c:pt idx="0">
                  <c:v>4</c:v>
                </c:pt>
                <c:pt idx="1">
                  <c:v>43</c:v>
                </c:pt>
                <c:pt idx="2">
                  <c:v>13</c:v>
                </c:pt>
                <c:pt idx="3">
                  <c:v>12</c:v>
                </c:pt>
                <c:pt idx="4">
                  <c:v>8</c:v>
                </c:pt>
                <c:pt idx="5">
                  <c:v>3</c:v>
                </c:pt>
                <c:pt idx="6">
                  <c:v>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150"/>
        <c:overlap val="10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w="6350">
          <a:solidFill>
            <a:srgbClr val="000000"/>
          </a:solidFill>
        </a:ln>
        <a:effectLst/>
      </c:spPr>
    </c:plotArea>
    <c:legend>
      <c:legendPos val="b"/>
      <c:layout>
        <c:manualLayout>
          <c:xMode val="edge"/>
          <c:yMode val="edge"/>
          <c:x val="2.2391563998102059e-002"/>
          <c:y val="0.82901825237774684"/>
          <c:w val="0.25371324792617678"/>
          <c:h val="0.1055775547638841"/>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542658174563349e-002"/>
          <c:y val="8.2802340131550897e-002"/>
          <c:w val="0.84476322338379939"/>
          <c:h val="0.70766510942096039"/>
        </c:manualLayout>
      </c:layout>
      <c:barChart>
        <c:barDir val="col"/>
        <c:grouping val="clustered"/>
        <c:varyColors val="0"/>
        <c:ser>
          <c:idx val="0"/>
          <c:order val="0"/>
          <c:tx>
            <c:strRef>
              <c:f>=Sheet1!$A$2</c:f>
              <c:strCache>
                <c:ptCount val="1"/>
                <c:pt idx="0">
                  <c:v>大麻取締法違反検挙者数</c:v>
                </c:pt>
              </c:strCache>
            </c:strRef>
          </c:tx>
          <c:spPr>
            <a:solidFill>
              <a:srgbClr val="796BAF"/>
            </a:solidFill>
            <a:ln>
              <a:noFill/>
            </a:ln>
            <a:effectLst/>
          </c:spPr>
          <c:invertIfNegative val="0"/>
          <c:dLbls>
            <c:numFmt formatCode="#,##0_);[Red]\(#,##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5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=Sheet1!$B$1:$J$1</c:f>
              <c:strCache>
                <c:ptCount val="9"/>
                <c:pt idx="0">
                  <c:v>2016年</c:v>
                </c:pt>
                <c:pt idx="1">
                  <c:v>2017年</c:v>
                </c:pt>
                <c:pt idx="2">
                  <c:v>2018年</c:v>
                </c:pt>
                <c:pt idx="3">
                  <c:v>2019年</c:v>
                </c:pt>
                <c:pt idx="4">
                  <c:v>2020年</c:v>
                </c:pt>
                <c:pt idx="5">
                  <c:v>2021年</c:v>
                </c:pt>
                <c:pt idx="6">
                  <c:v>2022年</c:v>
                </c:pt>
                <c:pt idx="7">
                  <c:v>2023年</c:v>
                </c:pt>
                <c:pt idx="8">
                  <c:v>2024年</c:v>
                </c:pt>
              </c:strCache>
            </c:strRef>
          </c:cat>
          <c:val>
            <c:numRef>
              <c:f>=Sheet1!$B$2:$J$2</c:f>
              <c:numCache>
                <c:formatCode>#,##0;[Red]\-#,##0</c:formatCode>
                <c:ptCount val="9"/>
                <c:pt idx="0">
                  <c:v>2722</c:v>
                </c:pt>
                <c:pt idx="1">
                  <c:v>3218</c:v>
                </c:pt>
                <c:pt idx="2">
                  <c:v>3762</c:v>
                </c:pt>
                <c:pt idx="3">
                  <c:v>4570</c:v>
                </c:pt>
                <c:pt idx="4">
                  <c:v>5260</c:v>
                </c:pt>
                <c:pt idx="5">
                  <c:v>5783</c:v>
                </c:pt>
                <c:pt idx="6">
                  <c:v>5546</c:v>
                </c:pt>
                <c:pt idx="7">
                  <c:v>6703</c:v>
                </c:pt>
                <c:pt idx="8">
                  <c:v>6342</c:v>
                </c:pt>
              </c:numCache>
            </c:numRef>
          </c:val>
        </c:ser>
        <c:ser>
          <c:idx val="1"/>
          <c:order val="1"/>
          <c:tx>
            <c:strRef>
              <c:f>=Sheet1!$A$3</c:f>
              <c:strCache>
                <c:ptCount val="1"/>
                <c:pt idx="0">
                  <c:v>うち30歳未満検挙者数</c:v>
                </c:pt>
              </c:strCache>
            </c:strRef>
          </c:tx>
          <c:spPr>
            <a:solidFill>
              <a:srgbClr val="F08300"/>
            </a:solidFill>
            <a:ln>
              <a:noFill/>
            </a:ln>
            <a:effectLst/>
          </c:spPr>
          <c:invertIfNegative val="0"/>
          <c:dPt>
            <c:idx val="6"/>
            <c:invertIfNegative val="0"/>
            <c:bubble3D val="0"/>
            <c:spPr>
              <a:solidFill>
                <a:srgbClr val="F08300"/>
              </a:solidFill>
              <a:ln>
                <a:noFill/>
              </a:ln>
              <a:effectLst/>
            </c:spPr>
          </c:dPt>
          <c:dPt>
            <c:idx val="7"/>
            <c:invertIfNegative val="0"/>
            <c:bubble3D val="0"/>
            <c:spPr>
              <a:solidFill>
                <a:srgbClr val="F08300"/>
              </a:solidFill>
              <a:ln>
                <a:noFill/>
              </a:ln>
              <a:effectLst/>
            </c:spPr>
          </c:dPt>
          <c:dLbls>
            <c:dLbl>
              <c:idx val="6"/>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5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7"/>
              <c:layout/>
              <c:tx>
                <c:rich>
                  <a:bodyPr rot="0" spcFirstLastPara="1" vertOverflow="ellipsis" horzOverflow="overflow" wrap="square" lIns="38100" tIns="19050" rIns="38100" bIns="19050" anchor="ctr" anchorCtr="0">
                    <a:noAutofit/>
                  </a:bodyPr>
                  <a:lstStyle/>
                  <a:p>
                    <a:pPr marL="0" algn="l" defTabSz="685800" rtl="0" eaLnBrk="1" latinLnBrk="0" hangingPunct="1">
                      <a:lnSpc>
                        <a:spcPct val="90000"/>
                      </a:lnSpc>
                      <a:spcBef>
                        <a:spcPct val="0"/>
                      </a:spcBef>
                      <a:defRPr kumimoji="1" lang="ja-JP" altLang="en-US" sz="850" b="1" i="0" u="none" strike="noStrike" kern="1200" baseline="0">
                        <a:solidFill>
                          <a:schemeClr val="tx1"/>
                        </a:solidFill>
                        <a:latin typeface="ＭＳ Ｐゴシック"/>
                        <a:ea typeface="ＭＳ Ｐゴシック"/>
                        <a:cs typeface="M+ 1c bold"/>
                      </a:defRPr>
                    </a:pPr>
                    <a:r>
                      <a:rPr kumimoji="1" lang="ja-JP" altLang="en-US" sz="850" b="1" i="0" u="none" strike="noStrike" kern="1200" baseline="0">
                        <a:solidFill>
                          <a:schemeClr val="tx1"/>
                        </a:solidFill>
                        <a:latin typeface="ＭＳ Ｐゴシック"/>
                        <a:ea typeface="ＭＳ Ｐゴシック"/>
                        <a:cs typeface="M+ 1c bold"/>
                      </a:rPr>
                      <a:t>4,887</a:t>
                    </a:r>
                    <a:endParaRPr kumimoji="1" lang="en-US" altLang="ja-JP" sz="850" b="1" i="0" u="none" strike="noStrike" kern="1200" baseline="0">
                      <a:solidFill>
                        <a:schemeClr val="tx1"/>
                      </a:solidFill>
                      <a:latin typeface="ＭＳ Ｐゴシック"/>
                      <a:ea typeface="ＭＳ Ｐゴシック"/>
                      <a:cs typeface="M+ 1c bold"/>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0.11210762331838565"/>
                      <c:h val="6.9565217391304349e-002"/>
                    </c:manualLayout>
                  </c15:layout>
                </c:ext>
              </c:extLst>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5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=Sheet1!$B$1:$J$1</c:f>
              <c:strCache>
                <c:ptCount val="9"/>
                <c:pt idx="0">
                  <c:v>2016年</c:v>
                </c:pt>
                <c:pt idx="1">
                  <c:v>2017年</c:v>
                </c:pt>
                <c:pt idx="2">
                  <c:v>2018年</c:v>
                </c:pt>
                <c:pt idx="3">
                  <c:v>2019年</c:v>
                </c:pt>
                <c:pt idx="4">
                  <c:v>2020年</c:v>
                </c:pt>
                <c:pt idx="5">
                  <c:v>2021年</c:v>
                </c:pt>
                <c:pt idx="6">
                  <c:v>2022年</c:v>
                </c:pt>
                <c:pt idx="7">
                  <c:v>2023年</c:v>
                </c:pt>
                <c:pt idx="8">
                  <c:v>2024年</c:v>
                </c:pt>
              </c:strCache>
            </c:strRef>
          </c:cat>
          <c:val>
            <c:numRef>
              <c:f>=Sheet1!$B$3:$J$3</c:f>
              <c:numCache>
                <c:formatCode>#,##0;[Red]\-#,##0</c:formatCode>
                <c:ptCount val="9"/>
                <c:pt idx="0">
                  <c:v>1237</c:v>
                </c:pt>
                <c:pt idx="1">
                  <c:v>1519</c:v>
                </c:pt>
                <c:pt idx="2">
                  <c:v>2007</c:v>
                </c:pt>
                <c:pt idx="3">
                  <c:v>2622</c:v>
                </c:pt>
                <c:pt idx="4">
                  <c:v>3511</c:v>
                </c:pt>
                <c:pt idx="5">
                  <c:v>3934</c:v>
                </c:pt>
                <c:pt idx="6">
                  <c:v>3840</c:v>
                </c:pt>
                <c:pt idx="7">
                  <c:v>4887</c:v>
                </c:pt>
                <c:pt idx="8">
                  <c:v>4600</c:v>
                </c:pt>
              </c:numCache>
            </c:numRef>
          </c:val>
        </c:ser>
        <c:ser>
          <c:idx val="2"/>
          <c:order val="2"/>
          <c:tx>
            <c:strRef>
              <c:f>=Sheet1!$A$4</c:f>
              <c:strCache>
                <c:ptCount val="1"/>
                <c:pt idx="0">
                  <c:v>うち20歳未満検挙者数</c:v>
                </c:pt>
              </c:strCache>
            </c:strRef>
          </c:tx>
          <c:spPr>
            <a:solidFill>
              <a:srgbClr val="FFF100"/>
            </a:solidFill>
            <a:ln>
              <a:noFill/>
            </a:ln>
            <a:effectLst/>
          </c:spPr>
          <c:invertIfNegative val="0"/>
          <c:dPt>
            <c:idx val="7"/>
            <c:invertIfNegative val="0"/>
            <c:bubble3D val="0"/>
            <c:spPr>
              <a:solidFill>
                <a:srgbClr val="FFF100"/>
              </a:solidFill>
              <a:ln>
                <a:noFill/>
              </a:ln>
              <a:effectLst/>
            </c:spPr>
          </c:dPt>
          <c:dLbls>
            <c:dLbl>
              <c:idx val="7"/>
              <c:layout/>
              <c:tx>
                <c:rich>
                  <a:bodyPr rot="0" spcFirstLastPara="1" vertOverflow="ellipsis" horzOverflow="overflow" wrap="square" lIns="38100" tIns="19050" rIns="38100" bIns="19050" anchor="ctr" anchorCtr="0">
                    <a:noAutofit/>
                  </a:bodyPr>
                  <a:lstStyle/>
                  <a:p>
                    <a:pPr marL="0" algn="l" defTabSz="685800" rtl="0" eaLnBrk="1" latinLnBrk="0" hangingPunct="1">
                      <a:lnSpc>
                        <a:spcPct val="90000"/>
                      </a:lnSpc>
                      <a:spcBef>
                        <a:spcPct val="0"/>
                      </a:spcBef>
                      <a:defRPr kumimoji="1" lang="ja-JP" altLang="en-US" sz="850" b="1" i="0" u="none" strike="noStrike" kern="1200" baseline="0">
                        <a:solidFill>
                          <a:schemeClr val="tx1"/>
                        </a:solidFill>
                        <a:latin typeface="ＭＳ Ｐゴシック"/>
                        <a:ea typeface="ＭＳ Ｐゴシック"/>
                        <a:cs typeface="M+ 1c bold"/>
                      </a:defRPr>
                    </a:pPr>
                    <a:r>
                      <a:rPr kumimoji="1" lang="ja-JP" altLang="en-US" sz="850" b="1" i="0" u="none" strike="noStrike" kern="1200" baseline="0">
                        <a:solidFill>
                          <a:schemeClr val="tx1"/>
                        </a:solidFill>
                        <a:latin typeface="ＭＳ Ｐゴシック"/>
                        <a:ea typeface="ＭＳ Ｐゴシック"/>
                        <a:cs typeface="M+ 1c bold"/>
                      </a:rPr>
                      <a:t>1,246</a:t>
                    </a:r>
                    <a:endParaRPr kumimoji="1" lang="en-US" altLang="ja-JP" sz="850" b="1" i="0" u="none" strike="noStrike" kern="1200" baseline="0">
                      <a:solidFill>
                        <a:schemeClr val="tx1"/>
                      </a:solidFill>
                      <a:latin typeface="ＭＳ Ｐゴシック"/>
                      <a:ea typeface="ＭＳ Ｐゴシック"/>
                      <a:cs typeface="M+ 1c bold"/>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9.641255605381166e-002"/>
                      <c:h val="8.2608695652173908e-002"/>
                    </c:manualLayout>
                  </c15:layout>
                </c:ext>
              </c:extLst>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5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=Sheet1!$B$1:$J$1</c:f>
              <c:strCache>
                <c:ptCount val="9"/>
                <c:pt idx="0">
                  <c:v>2016年</c:v>
                </c:pt>
                <c:pt idx="1">
                  <c:v>2017年</c:v>
                </c:pt>
                <c:pt idx="2">
                  <c:v>2018年</c:v>
                </c:pt>
                <c:pt idx="3">
                  <c:v>2019年</c:v>
                </c:pt>
                <c:pt idx="4">
                  <c:v>2020年</c:v>
                </c:pt>
                <c:pt idx="5">
                  <c:v>2021年</c:v>
                </c:pt>
                <c:pt idx="6">
                  <c:v>2022年</c:v>
                </c:pt>
                <c:pt idx="7">
                  <c:v>2023年</c:v>
                </c:pt>
                <c:pt idx="8">
                  <c:v>2024年</c:v>
                </c:pt>
              </c:strCache>
            </c:strRef>
          </c:cat>
          <c:val>
            <c:numRef>
              <c:f>=Sheet1!$B$4:$J$4</c:f>
              <c:numCache>
                <c:formatCode>#,##0;[Red]\-#,##0</c:formatCode>
                <c:ptCount val="9"/>
                <c:pt idx="0">
                  <c:v>211</c:v>
                </c:pt>
                <c:pt idx="1">
                  <c:v>301</c:v>
                </c:pt>
                <c:pt idx="2">
                  <c:v>434</c:v>
                </c:pt>
                <c:pt idx="3">
                  <c:v>615</c:v>
                </c:pt>
                <c:pt idx="4">
                  <c:v>899</c:v>
                </c:pt>
                <c:pt idx="5">
                  <c:v>1000</c:v>
                </c:pt>
                <c:pt idx="6">
                  <c:v>917</c:v>
                </c:pt>
                <c:pt idx="7" formatCode="General">
                  <c:v>1246</c:v>
                </c:pt>
                <c:pt idx="8">
                  <c:v>1142</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0"/>
        <c:overlap val="41"/>
        <c:axId val="1"/>
        <c:axId val="2"/>
      </c:barChart>
      <c:catAx>
        <c:axId val="1"/>
        <c:scaling>
          <c:orientation val="minMax"/>
        </c:scaling>
        <c:delete val="0"/>
        <c:axPos val="b"/>
        <c:numFmt formatCode="#,##0;[Red]\-#,##0"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cap="none" spc="20" normalizeH="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7000"/>
        </c:scaling>
        <c:delete val="0"/>
        <c:axPos val="l"/>
        <c:majorGridlines>
          <c:spPr>
            <a:noFill/>
            <a:ln w="3175" cap="flat" cmpd="sng" algn="ctr">
              <a:solidFill>
                <a:schemeClr val="bg2">
                  <a:lumMod val="7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spc="20" baseline="0">
                <a:solidFill>
                  <a:schemeClr val="tx1"/>
                </a:solidFill>
                <a:latin typeface="ＭＳ Ｐゴシック"/>
                <a:ea typeface="ＭＳ Ｐゴシック"/>
                <a:cs typeface="M+ 1c bold"/>
              </a:defRPr>
            </a:pPr>
            <a:endParaRPr lang="ja-JP" altLang="en-US"/>
          </a:p>
        </c:txPr>
        <c:crossAx val="1"/>
        <c:crosses val="autoZero"/>
        <c:crossBetween val="between"/>
        <c:minorUnit val="200"/>
      </c:valAx>
      <c:spPr>
        <a:noFill/>
        <a:ln w="3175">
          <a:noFill/>
        </a:ln>
        <a:effectLst/>
      </c:spPr>
    </c:plotArea>
    <c:legend>
      <c:legendPos val="b"/>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solidFill>
            <a:schemeClr val="tx1"/>
          </a:solidFill>
        </a:defRPr>
      </a:pPr>
      <a:endParaRPr lang="ja-JP" altLang="en-US"/>
    </a:p>
  </c:txPr>
  <c:externalData r:id="rId1">
    <c:autoUpdate val="0"/>
  </c:externalData>
  <c:extLst>
    <c:ext xmlns:c14="http://schemas.microsoft.com/office/drawing/2007/8/2/chart" uri="{781A3756-C4B2-4CAC-9D66-4F8BD8637D16}"/>
  </c:extLst>
</c:chartSpace>
</file>

<file path=ppt/charts/chart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01204819277107"/>
          <c:y val="6.5217391304347824e-002"/>
          <c:w val="0.66746987951807224"/>
          <c:h val="0.86024844720496896"/>
        </c:manualLayout>
      </c:layout>
      <c:pieChart>
        <c:varyColors val="1"/>
        <c:ser>
          <c:idx val="0"/>
          <c:order val="0"/>
          <c:dPt>
            <c:idx val="0"/>
            <c:invertIfNegative val="0"/>
            <c:bubble3D val="0"/>
            <c:spPr>
              <a:gradFill>
                <a:gsLst>
                  <a:gs pos="0">
                    <a:schemeClr val="accent2"/>
                  </a:gs>
                  <a:gs pos="100000">
                    <a:schemeClr val="accent2">
                      <a:lumMod val="60000"/>
                      <a:lumOff val="40000"/>
                    </a:schemeClr>
                  </a:gs>
                </a:gsLst>
                <a:lin ang="5400000" scaled="0"/>
                <a:tileRect/>
              </a:gradFill>
              <a:ln w="19050">
                <a:solidFill>
                  <a:schemeClr val="lt1"/>
                </a:solidFill>
              </a:ln>
              <a:effectLst/>
            </c:spPr>
          </c:dPt>
          <c:dPt>
            <c:idx val="1"/>
            <c:invertIfNegative val="0"/>
            <c:bubble3D val="0"/>
            <c:spPr>
              <a:gradFill>
                <a:gsLst>
                  <a:gs pos="0">
                    <a:schemeClr val="accent4"/>
                  </a:gs>
                  <a:gs pos="100000">
                    <a:schemeClr val="accent4">
                      <a:lumMod val="60000"/>
                      <a:lumOff val="40000"/>
                    </a:schemeClr>
                  </a:gs>
                </a:gsLst>
                <a:lin ang="5400000" scaled="0"/>
                <a:tileRect/>
              </a:gradFill>
              <a:ln w="19050">
                <a:solidFill>
                  <a:schemeClr val="lt1"/>
                </a:solidFill>
              </a:ln>
              <a:effectLst/>
            </c:spPr>
          </c:dPt>
          <c:dPt>
            <c:idx val="2"/>
            <c:invertIfNegative val="0"/>
            <c:bubble3D val="0"/>
            <c:spPr>
              <a:gradFill>
                <a:gsLst>
                  <a:gs pos="0">
                    <a:schemeClr val="accent6"/>
                  </a:gs>
                  <a:gs pos="100000">
                    <a:schemeClr val="accent6">
                      <a:lumMod val="60000"/>
                      <a:lumOff val="40000"/>
                    </a:schemeClr>
                  </a:gs>
                </a:gsLst>
                <a:lin ang="5400000" scaled="0"/>
                <a:tileRect/>
              </a:gradFill>
              <a:ln w="19050">
                <a:solidFill>
                  <a:schemeClr val="lt1"/>
                </a:solidFill>
              </a:ln>
              <a:effectLst/>
            </c:spPr>
          </c:dPt>
          <c:dPt>
            <c:idx val="3"/>
            <c:invertIfNegative val="0"/>
            <c:bubble3D val="0"/>
            <c:spPr>
              <a:gradFill>
                <a:gsLst>
                  <a:gs pos="0">
                    <a:schemeClr val="accent2">
                      <a:lumMod val="60000"/>
                    </a:schemeClr>
                  </a:gs>
                  <a:gs pos="100000">
                    <a:schemeClr val="accent2">
                      <a:lumMod val="60000"/>
                      <a:lumMod val="60000"/>
                      <a:lumOff val="40000"/>
                    </a:schemeClr>
                  </a:gs>
                </a:gsLst>
                <a:lin ang="5400000" scaled="0"/>
                <a:tileRect/>
              </a:gradFill>
              <a:ln w="19050">
                <a:solidFill>
                  <a:schemeClr val="lt1"/>
                </a:solidFill>
              </a:ln>
              <a:effectLst/>
            </c:spPr>
          </c:dPt>
          <c:dPt>
            <c:idx val="4"/>
            <c:invertIfNegative val="0"/>
            <c:bubble3D val="0"/>
            <c:spPr>
              <a:gradFill>
                <a:gsLst>
                  <a:gs pos="0">
                    <a:schemeClr val="accent4">
                      <a:lumMod val="60000"/>
                    </a:schemeClr>
                  </a:gs>
                  <a:gs pos="100000">
                    <a:schemeClr val="accent4">
                      <a:lumMod val="60000"/>
                      <a:lumMod val="60000"/>
                      <a:lumOff val="40000"/>
                    </a:schemeClr>
                  </a:gs>
                </a:gsLst>
                <a:lin ang="5400000" scaled="0"/>
                <a:tileRect/>
              </a:gradFill>
              <a:ln w="19050">
                <a:solidFill>
                  <a:schemeClr val="lt1"/>
                </a:solidFill>
              </a:ln>
              <a:effectLst/>
            </c:spPr>
          </c:dPt>
          <c:dLbls>
            <c:dLbl>
              <c:idx val="0"/>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がん</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 21.8%</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1"/>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心臓病</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14.4%</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2"/>
              <c:layout>
                <c:manualLayout>
                  <c:x val="-0.12285248078929893"/>
                  <c:y val="-0.14100943903751162"/>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脳卒中</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6.6%</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3"/>
              <c:layout>
                <c:manualLayout>
                  <c:x val="-8.2253676121810074e-002"/>
                  <c:y val="-7.4508240817723878e-002"/>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肺炎</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6.2%</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4"/>
              <c:layout>
                <c:manualLayout>
                  <c:x val="0.251841381273124"/>
                  <c:y val="-4.0881302880618184e-002"/>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その他</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51.0%</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endParaRPr lang="ja-JP" altLang="en-US"/>
              </a:p>
            </c:txPr>
            <c:showLegendKey val="0"/>
            <c:showVal val="1"/>
            <c:showCatName val="1"/>
            <c:showSerName val="0"/>
            <c:showPercent val="0"/>
            <c:showBubbleSize val="0"/>
            <c:showLeaderLines val="1"/>
            <c:leaderLines>
              <c:spPr>
                <a:noFill/>
                <a:ln w="9525" cap="flat" cmpd="sng" algn="ctr">
                  <a:solidFill>
                    <a:schemeClr val="tx1">
                      <a:lumMod val="35000"/>
                      <a:lumOff val="65000"/>
                    </a:schemeClr>
                  </a:solidFill>
                  <a:round/>
                </a:ln>
                <a:effectLst/>
              </c:spPr>
            </c:leaderLines>
          </c:dLbls>
          <c:cat>
            <c:strRef>
              <c:f>'[0]d9'!$AF$27:$AF$31</c:f>
              <c:strCache>
                <c:ptCount val="5"/>
                <c:pt idx="0">
                  <c:v>がん</c:v>
                </c:pt>
                <c:pt idx="1">
                  <c:v>心臓病</c:v>
                </c:pt>
                <c:pt idx="2">
                  <c:v>脳卒中</c:v>
                </c:pt>
                <c:pt idx="3">
                  <c:v>肺炎</c:v>
                </c:pt>
                <c:pt idx="4">
                  <c:v>その他</c:v>
                </c:pt>
              </c:strCache>
            </c:strRef>
          </c:cat>
          <c:val>
            <c:numRef>
              <c:f>'[00_グラフ資料（死亡統計）.xlsx]d9'!$AG$27:$AG$31</c:f>
              <c:numCache>
                <c:formatCode>0.0%</c:formatCode>
                <c:ptCount val="5"/>
                <c:pt idx="0">
                  <c:v>0.21750152985400822</c:v>
                </c:pt>
                <c:pt idx="1">
                  <c:v>0.14415595768860914</c:v>
                </c:pt>
                <c:pt idx="2">
                  <c:v>6.6264533613078061e-002</c:v>
                </c:pt>
                <c:pt idx="3">
                  <c:v>6.2418043535274061e-002</c:v>
                </c:pt>
                <c:pt idx="4">
                  <c:v>0.50965993530903053</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1197" kern="1200">
                  <a:solidFill>
                    <a:schemeClr val="dk1">
                      <a:lumMod val="75000"/>
                      <a:lumOff val="25000"/>
                    </a:schemeClr>
                  </a:solidFill>
                  <a:latin typeface="+mn-lt"/>
                  <a:ea typeface="+mn-ea"/>
                  <a:cs typeface="+mn-cs"/>
                </a:defRPr>
              </a:pPr>
              <a:endParaRPr lang="ja-JP" altLang="en-US" sz="1197" kern="1200">
                <a:solidFill>
                  <a:schemeClr val="dk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vertOverflow="overflow" horzOverflow="overflow" anchor="ctr" anchorCtr="1"/>
    <a:lstStyle/>
    <a:p>
      <a:pPr algn="ctr" rtl="0">
        <a:defRPr lang="ja-JP" altLang="en-US" sz="1000">
          <a:solidFill>
            <a:schemeClr val="tx1"/>
          </a:solidFill>
        </a:defRPr>
      </a:pPr>
      <a:endParaRPr lang="ja-JP" altLang="en-US"/>
    </a:p>
  </c:txPr>
  <c:externalData r:id="rId1">
    <c:autoUpdate val="0"/>
  </c:externalData>
  <c:extLst>
    <c:ext xmlns:c14="http://schemas.microsoft.com/office/drawing/2007/8/2/chart" uri="{781A3756-C4B2-4CAC-9D66-4F8BD8637D16}"/>
  </c:extLst>
</c:chartSpace>
</file>

<file path=ppt/charts/chart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35877862595422e-002"/>
          <c:y val="0.11363636363636363"/>
          <c:w val="0.89312977099236646"/>
          <c:h val="0.64393939393939392"/>
        </c:manualLayout>
      </c:layout>
      <c:barChart>
        <c:barDir val="col"/>
        <c:grouping val="clustered"/>
        <c:varyColors val="0"/>
        <c:ser>
          <c:idx val="0"/>
          <c:order val="0"/>
          <c:tx>
            <c:strRef>
              <c:f>=Sheet1!$B$1</c:f>
              <c:strCache>
                <c:ptCount val="1"/>
                <c:pt idx="0">
                  <c:v>出生数</c:v>
                </c:pt>
              </c:strCache>
            </c:strRef>
          </c:tx>
          <c:spPr>
            <a:solidFill>
              <a:srgbClr val="F5B7C1"/>
            </a:solidFill>
            <a:ln>
              <a:noFill/>
            </a:ln>
            <a:effectLst/>
          </c:spPr>
          <c:invertIfNegative val="0"/>
          <c:dPt>
            <c:idx val="16"/>
            <c:invertIfNegative val="0"/>
            <c:bubble3D val="0"/>
            <c:spPr>
              <a:solidFill>
                <a:srgbClr val="F5B7C1"/>
              </a:solidFill>
              <a:ln>
                <a:noFill/>
              </a:ln>
              <a:effectLst/>
            </c:spPr>
          </c:dPt>
          <c:dPt>
            <c:idx val="17"/>
            <c:invertIfNegative val="0"/>
            <c:bubble3D val="0"/>
            <c:spPr>
              <a:solidFill>
                <a:srgbClr val="F5B7C1"/>
              </a:solidFill>
              <a:ln>
                <a:noFill/>
              </a:ln>
              <a:effectLst/>
            </c:spPr>
          </c:dPt>
          <c:dLbls>
            <c:dLbl>
              <c:idx val="16"/>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sz="600"/>
                </a:p>
              </c:txPr>
              <c:dLblPos val="outEnd"/>
              <c:showLegendKey val="0"/>
              <c:showVal val="1"/>
              <c:showCatName val="0"/>
              <c:showSerName val="0"/>
              <c:showPercent val="0"/>
              <c:showBubbleSize val="0"/>
            </c:dLbl>
            <c:dLbl>
              <c:idx val="17"/>
              <c:layout/>
              <c:spPr>
                <a:noFill/>
                <a:ln>
                  <a:noFill/>
                </a:ln>
                <a:effectLst/>
              </c:spPr>
              <c:txPr>
                <a:bodyPr rot="0" spcFirstLastPara="1" vertOverflow="overflow" horzOverflow="overflow" wrap="square" anchor="ctr" anchorCtr="0">
                  <a:spAutoFit/>
                </a:bodyPr>
                <a:lstStyle/>
                <a:p>
                  <a:pPr marL="0" algn="l" defTabSz="457200" rtl="0" eaLnBrk="1" latinLnBrk="0" hangingPunct="1">
                    <a:defRPr kumimoji="1" lang="en-US" altLang="ja-JP" sz="600" b="1" i="0" u="none" strike="noStrike" kern="1200" baseline="0">
                      <a:solidFill>
                        <a:schemeClr val="tx1"/>
                      </a:solidFill>
                      <a:latin typeface="ＭＳ Ｐゴシック"/>
                      <a:ea typeface="ＭＳ Ｐゴシック"/>
                      <a:cs typeface="M+ 1c bold"/>
                    </a:defRPr>
                  </a:pPr>
                  <a:endParaRPr lang="ja-JP" altLang="en-US" sz="6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=Sheet1!$A$2:$A$20</c:f>
              <c:strCache>
                <c:ptCount val="19"/>
                <c:pt idx="0">
                  <c:v>Ｓ55</c:v>
                </c:pt>
                <c:pt idx="1">
                  <c:v>Ｓ60</c:v>
                </c:pt>
                <c:pt idx="2">
                  <c:v>Ｈ2</c:v>
                </c:pt>
                <c:pt idx="3">
                  <c:v>Ｈ7</c:v>
                </c:pt>
                <c:pt idx="4">
                  <c:v>Ｈ12</c:v>
                </c:pt>
                <c:pt idx="5">
                  <c:v>Ｈ17</c:v>
                </c:pt>
                <c:pt idx="6">
                  <c:v>Ｈ22</c:v>
                </c:pt>
                <c:pt idx="7">
                  <c:v>Ｈ23</c:v>
                </c:pt>
                <c:pt idx="8">
                  <c:v>Ｈ24</c:v>
                </c:pt>
                <c:pt idx="9">
                  <c:v>Ｈ25</c:v>
                </c:pt>
                <c:pt idx="10">
                  <c:v>Ｈ26</c:v>
                </c:pt>
                <c:pt idx="11">
                  <c:v>Ｈ27</c:v>
                </c:pt>
                <c:pt idx="12">
                  <c:v>Ｈ28</c:v>
                </c:pt>
                <c:pt idx="13">
                  <c:v>Ｈ29</c:v>
                </c:pt>
                <c:pt idx="14">
                  <c:v>Ｈ30</c:v>
                </c:pt>
                <c:pt idx="15">
                  <c:v>Ｒ1</c:v>
                </c:pt>
                <c:pt idx="16">
                  <c:v>Ｒ2</c:v>
                </c:pt>
                <c:pt idx="17">
                  <c:v>Ｒ3</c:v>
                </c:pt>
                <c:pt idx="18">
                  <c:v>Ｒ4</c:v>
                </c:pt>
              </c:strCache>
            </c:strRef>
          </c:cat>
          <c:val>
            <c:numRef>
              <c:f>=Sheet1!$B$2:$B$20</c:f>
              <c:numCache>
                <c:formatCode>#,##0;[Red]\-#,##0</c:formatCode>
                <c:ptCount val="19"/>
                <c:pt idx="0">
                  <c:v>9378</c:v>
                </c:pt>
                <c:pt idx="1">
                  <c:v>9350</c:v>
                </c:pt>
                <c:pt idx="2">
                  <c:v>7182</c:v>
                </c:pt>
                <c:pt idx="3">
                  <c:v>6939</c:v>
                </c:pt>
                <c:pt idx="4">
                  <c:v>6811</c:v>
                </c:pt>
                <c:pt idx="5">
                  <c:v>5916</c:v>
                </c:pt>
                <c:pt idx="6">
                  <c:v>5518</c:v>
                </c:pt>
                <c:pt idx="7">
                  <c:v>5244</c:v>
                </c:pt>
                <c:pt idx="8">
                  <c:v>5266</c:v>
                </c:pt>
                <c:pt idx="9">
                  <c:v>5266</c:v>
                </c:pt>
                <c:pt idx="10">
                  <c:v>5015</c:v>
                </c:pt>
                <c:pt idx="11">
                  <c:v>5052</c:v>
                </c:pt>
                <c:pt idx="12">
                  <c:v>4779</c:v>
                </c:pt>
                <c:pt idx="13">
                  <c:v>4837</c:v>
                </c:pt>
                <c:pt idx="14">
                  <c:v>4559</c:v>
                </c:pt>
                <c:pt idx="15">
                  <c:v>4270</c:v>
                </c:pt>
                <c:pt idx="16">
                  <c:v>4082</c:v>
                </c:pt>
                <c:pt idx="17">
                  <c:v>4090</c:v>
                </c:pt>
                <c:pt idx="18">
                  <c:v>3721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79"/>
        <c:overlap val="-27"/>
        <c:axId val="1"/>
        <c:axId val="2"/>
      </c:barChart>
      <c:catAx>
        <c:axId val="1"/>
        <c:scaling>
          <c:orientation val="minMax"/>
        </c:scaling>
        <c:delete val="0"/>
        <c:axPos val="b"/>
        <c:numFmt formatCode="#,##0;[Red]\-#,##0"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11000"/>
          <c:min val="3000"/>
        </c:scaling>
        <c:delete val="0"/>
        <c:axPos val="l"/>
        <c:majorGridlines>
          <c:spPr>
            <a:noFill/>
            <a:ln w="9525" cap="flat" cmpd="sng" algn="ctr">
              <a:solidFill>
                <a:schemeClr val="tx1">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0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algn="ctr" rtl="0">
              <a:defRPr lang="ja-JP" altLang="en-US" sz="720" b="0" i="0" u="none" strike="noStrike" kern="1200" spc="0" baseline="0">
                <a:solidFill>
                  <a:schemeClr val="tx1">
                    <a:lumMod val="65000"/>
                    <a:lumOff val="35000"/>
                  </a:schemeClr>
                </a:solidFill>
                <a:latin typeface="+mn-lt"/>
                <a:ea typeface="+mn-ea"/>
                <a:cs typeface="+mn-cs"/>
              </a:defRPr>
            </a:pPr>
            <a:r>
              <a:rPr lang="ja-JP" altLang="ja-JP" sz="700" b="0" i="0" u="none" strike="noStrike" kern="1200" spc="0" baseline="0" dirty="0">
                <a:solidFill>
                  <a:srgbClr val="231815"/>
                </a:solidFill>
                <a:latin typeface="ＭＳ Ｐ明朝"/>
                <a:ea typeface="ＭＳ Ｐ明朝"/>
                <a:cs typeface="+mn-cs"/>
              </a:rPr>
              <a:t>高齢者の将来推計人口（高知県）</a:t>
            </a:r>
            <a:endParaRPr lang="ja-JP" altLang="en-US" sz="720" b="0" i="0" u="none" strike="noStrike" kern="1200" spc="0" baseline="0">
              <a:solidFill>
                <a:schemeClr val="tx1">
                  <a:lumMod val="65000"/>
                  <a:lumOff val="35000"/>
                </a:schemeClr>
              </a:solidFill>
              <a:latin typeface="+mn-lt"/>
              <a:ea typeface="+mn-ea"/>
              <a:cs typeface="+mn-cs"/>
            </a:endParaRPr>
          </a:p>
        </c:rich>
      </c:tx>
      <c:layout>
        <c:manualLayout>
          <c:xMode val="edge"/>
          <c:yMode val="edge"/>
          <c:x val="0.3369861406670111"/>
          <c:y val="1.8750469324923032e-002"/>
        </c:manualLayout>
      </c:layout>
      <c:overlay val="0"/>
      <c:spPr>
        <a:noFill/>
        <a:ln>
          <a:noFill/>
        </a:ln>
        <a:effectLst/>
      </c:spPr>
    </c:title>
    <c:autoTitleDeleted val="0"/>
    <c:plotArea>
      <c:layout>
        <c:manualLayout>
          <c:layoutTarget val="inner"/>
          <c:xMode val="edge"/>
          <c:yMode val="edge"/>
          <c:x val="4.9343339274892949e-002"/>
          <c:y val="0.17248915263887282"/>
          <c:w val="0.92328112696850395"/>
          <c:h val="0.51308346602515786"/>
        </c:manualLayout>
      </c:layout>
      <c:barChart>
        <c:barDir val="col"/>
        <c:grouping val="clustered"/>
        <c:varyColors val="0"/>
        <c:ser>
          <c:idx val="0"/>
          <c:order val="0"/>
          <c:tx>
            <c:strRef>
              <c:f>Sheet1!$C$1</c:f>
              <c:strCache>
                <c:ptCount val="1"/>
                <c:pt idx="0">
                  <c:v>高齢者人口</c:v>
                </c:pt>
              </c:strCache>
            </c:strRef>
          </c:tx>
          <c:spPr>
            <a:solidFill>
              <a:srgbClr val="B4E5A2"/>
            </a:solidFill>
            <a:ln>
              <a:noFill/>
            </a:ln>
            <a:effectLst/>
          </c:spPr>
          <c:invertIfNegative val="0"/>
          <c:dLbls>
            <c:spPr>
              <a:noFill/>
              <a:ln>
                <a:noFill/>
              </a:ln>
              <a:effectLst/>
            </c:spPr>
            <c:txPr>
              <a:bodyPr rot="0" spcFirstLastPara="1" vertOverflow="ellipsis" horzOverflow="overflow" wrap="square" lIns="36576" tIns="18288" rIns="36576" bIns="18288"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in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Ｈ12</c:v>
                </c:pt>
                <c:pt idx="1">
                  <c:v>Ｈ17</c:v>
                </c:pt>
                <c:pt idx="2">
                  <c:v>Ｈ22</c:v>
                </c:pt>
                <c:pt idx="3">
                  <c:v>Ｈ27</c:v>
                </c:pt>
                <c:pt idx="4">
                  <c:v>Ｒ２</c:v>
                </c:pt>
                <c:pt idx="5">
                  <c:v>Ｒ７</c:v>
                </c:pt>
                <c:pt idx="6">
                  <c:v>Ｒ12</c:v>
                </c:pt>
                <c:pt idx="7">
                  <c:v>Ｒ17</c:v>
                </c:pt>
                <c:pt idx="8">
                  <c:v>Ｒ22</c:v>
                </c:pt>
              </c:strCache>
            </c:strRef>
          </c:cat>
          <c:val>
            <c:numRef>
              <c:f>Sheet1!$C$2:$C$10</c:f>
              <c:numCache>
                <c:formatCode>General</c:formatCode>
                <c:ptCount val="9"/>
                <c:pt idx="0">
                  <c:v>192</c:v>
                </c:pt>
                <c:pt idx="1">
                  <c:v>206</c:v>
                </c:pt>
                <c:pt idx="2">
                  <c:v>218</c:v>
                </c:pt>
                <c:pt idx="3">
                  <c:v>240</c:v>
                </c:pt>
                <c:pt idx="4">
                  <c:v>245</c:v>
                </c:pt>
                <c:pt idx="5">
                  <c:v>240</c:v>
                </c:pt>
                <c:pt idx="6">
                  <c:v>233</c:v>
                </c:pt>
                <c:pt idx="7">
                  <c:v>223</c:v>
                </c:pt>
                <c:pt idx="8">
                  <c:v>220</c:v>
                </c:pt>
              </c:numCache>
            </c:numRef>
          </c:val>
        </c:ser>
        <c:dLbls>
          <c:txPr>
            <a:bodyPr rot="0" spcFirstLastPara="1" vertOverflow="ellipsis" horzOverflow="overflow" wrap="square" anchor="ctr" anchorCtr="1">
              <a:spAutoFit/>
            </a:bodyPr>
            <a:lstStyle/>
            <a:p>
              <a:pPr algn="ctr" rtl="0">
                <a:defRPr lang="ja-JP" altLang="en-US" sz="600">
                  <a:solidFill>
                    <a:schemeClr val="tx1"/>
                  </a:solidFill>
                </a:defRPr>
              </a:pPr>
              <a:endParaRPr lang="ja-JP" altLang="en-US"/>
            </a:p>
          </c:txPr>
          <c:showLegendKey val="0"/>
          <c:showVal val="0"/>
          <c:showCatName val="0"/>
          <c:showSerName val="0"/>
          <c:showPercent val="0"/>
          <c:showBubbleSize val="0"/>
        </c:dLbls>
        <c:gapWidth val="213"/>
        <c:overlap val="-57"/>
        <c:axId val="1"/>
        <c:axId val="2"/>
      </c:barChart>
      <c:lineChart>
        <c:grouping val="standard"/>
        <c:varyColors val="0"/>
        <c:ser>
          <c:idx val="1"/>
          <c:order val="1"/>
          <c:tx>
            <c:strRef>
              <c:f>Sheet1!$B$1</c:f>
              <c:strCache>
                <c:ptCount val="1"/>
                <c:pt idx="0">
                  <c:v>高齢化率</c:v>
                </c:pt>
              </c:strCache>
            </c:strRef>
          </c:tx>
          <c:spPr>
            <a:noFill/>
            <a:ln w="22225" cap="rnd">
              <a:solidFill>
                <a:schemeClr val="bg2">
                  <a:lumMod val="50000"/>
                </a:schemeClr>
              </a:solidFill>
              <a:round/>
            </a:ln>
            <a:effectLst/>
          </c:spPr>
          <c:marker>
            <c:symbol val="circle"/>
            <c:size val="5"/>
            <c:spPr>
              <a:solidFill>
                <a:schemeClr val="bg2">
                  <a:lumMod val="75000"/>
                </a:schemeClr>
              </a:solidFill>
              <a:ln w="9525">
                <a:solidFill>
                  <a:schemeClr val="bg2">
                    <a:lumMod val="75000"/>
                  </a:schemeClr>
                </a:solidFill>
              </a:ln>
              <a:effectLst/>
            </c:spPr>
          </c:marker>
          <c:dLbls>
            <c:spPr>
              <a:noFill/>
              <a:ln>
                <a:noFill/>
              </a:ln>
              <a:effectLst/>
            </c:spPr>
            <c:txPr>
              <a:bodyPr rot="0" spcFirstLastPara="1" vertOverflow="ellipsis" horzOverflow="overflow" wrap="square" lIns="36576" tIns="18288" rIns="36576" bIns="18288"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Ｈ12</c:v>
                </c:pt>
                <c:pt idx="1">
                  <c:v>Ｈ17</c:v>
                </c:pt>
                <c:pt idx="2">
                  <c:v>Ｈ22</c:v>
                </c:pt>
                <c:pt idx="3">
                  <c:v>Ｈ27</c:v>
                </c:pt>
                <c:pt idx="4">
                  <c:v>Ｒ２</c:v>
                </c:pt>
                <c:pt idx="5">
                  <c:v>Ｒ７</c:v>
                </c:pt>
                <c:pt idx="6">
                  <c:v>Ｒ12</c:v>
                </c:pt>
                <c:pt idx="7">
                  <c:v>Ｒ17</c:v>
                </c:pt>
                <c:pt idx="8">
                  <c:v>Ｒ22</c:v>
                </c:pt>
              </c:strCache>
            </c:strRef>
          </c:cat>
          <c:val>
            <c:numRef>
              <c:f>Sheet1!$B$2:$B$10</c:f>
              <c:numCache>
                <c:formatCode>General</c:formatCode>
                <c:ptCount val="9"/>
                <c:pt idx="0">
                  <c:v>23.6</c:v>
                </c:pt>
                <c:pt idx="1">
                  <c:v>25.9</c:v>
                </c:pt>
                <c:pt idx="2">
                  <c:v>28.8</c:v>
                </c:pt>
                <c:pt idx="3">
                  <c:v>32.9</c:v>
                </c:pt>
                <c:pt idx="4">
                  <c:v>35.5</c:v>
                </c:pt>
                <c:pt idx="5">
                  <c:v>36.799999999999997</c:v>
                </c:pt>
                <c:pt idx="6">
                  <c:v>37.9</c:v>
                </c:pt>
                <c:pt idx="7">
                  <c:v>38.799999999999997</c:v>
                </c:pt>
                <c:pt idx="8">
                  <c:v>41.2</c:v>
                </c:pt>
              </c:numCache>
            </c:numRef>
          </c:val>
          <c:smooth val="0"/>
        </c:ser>
        <c:dLbls>
          <c:txPr>
            <a:bodyPr rot="0" spcFirstLastPara="1" vertOverflow="ellipsis" horzOverflow="overflow" wrap="square" anchor="ctr" anchorCtr="1">
              <a:spAutoFit/>
            </a:bodyPr>
            <a:lstStyle/>
            <a:p>
              <a:pPr algn="ctr" rtl="0">
                <a:defRPr lang="ja-JP" altLang="en-US" sz="600">
                  <a:solidFill>
                    <a:schemeClr val="tx1"/>
                  </a:solidFill>
                </a:defRPr>
              </a:pPr>
              <a:endParaRPr lang="ja-JP" altLang="en-US"/>
            </a:p>
          </c:txPr>
          <c:showLegendKey val="0"/>
          <c:showVal val="0"/>
          <c:showCatName val="0"/>
          <c:showSerName val="0"/>
          <c:showPercent val="0"/>
          <c:showBubbleSize val="0"/>
        </c:dLbls>
        <c:marker val="1"/>
        <c:smooth val="0"/>
        <c:axId val="11"/>
        <c:axId val="12"/>
      </c:lineChart>
      <c:catAx>
        <c:axId val="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290"/>
          <c:min val="150"/>
        </c:scaling>
        <c:delete val="0"/>
        <c:axPos val="r"/>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a:solidFill>
              <a:schemeClr val="tx1"/>
            </a:solidFill>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1"/>
        <c:crosses val="max"/>
        <c:crossBetween val="between"/>
      </c:valAx>
      <c:catAx>
        <c:axId val="11"/>
        <c:scaling>
          <c:orientation val="minMax"/>
        </c:scaling>
        <c:delete val="1"/>
        <c:axPos val="b"/>
        <c:numFmt formatCode="General" sourceLinked="1"/>
        <c:majorTickMark val="out"/>
        <c:minorTickMark val="none"/>
        <c:tickLblPos val="nextTo"/>
        <c:txPr>
          <a:bodyPr rot="-60000000" spcFirstLastPara="1" vertOverflow="ellipsis" horzOverflow="overflow" wrap="square" anchor="ctr" anchorCtr="1"/>
          <a:lstStyle/>
          <a:p>
            <a:pPr algn="ctr" rtl="0">
              <a:defRPr lang="ja-JP" altLang="en-US" sz="600">
                <a:solidFill>
                  <a:schemeClr val="tx1"/>
                </a:solidFill>
              </a:defRPr>
            </a:pPr>
            <a:endParaRPr lang="ja-JP" altLang="en-US"/>
          </a:p>
        </c:txPr>
        <c:crossAx val="12"/>
        <c:crosses val="autoZero"/>
        <c:auto val="1"/>
        <c:lblAlgn val="ctr"/>
        <c:lblOffset val="100"/>
        <c:noMultiLvlLbl val="0"/>
      </c:catAx>
      <c:valAx>
        <c:axId val="12"/>
        <c:scaling>
          <c:orientation val="minMax"/>
        </c:scaling>
        <c:delete val="0"/>
        <c:axPos val="l"/>
        <c:numFmt formatCode="General" sourceLinked="1"/>
        <c:majorTickMark val="out"/>
        <c:minorTickMark val="none"/>
        <c:tickLblPos val="high"/>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11"/>
        <c:crosses val="autoZero"/>
        <c:crossBetween val="between"/>
      </c:valAx>
      <c:spPr>
        <a:noFill/>
        <a:ln>
          <a:noFill/>
        </a:ln>
        <a:effectLst/>
      </c:spPr>
    </c:plotArea>
    <c:legend>
      <c:legendPos val="b"/>
      <c:layout>
        <c:manualLayout>
          <c:xMode val="edge"/>
          <c:yMode val="edge"/>
          <c:x val="2.7397260273972601e-002"/>
          <c:y val="0.82872928176795579"/>
          <c:w val="0.30410958904109592"/>
          <c:h val="0.11602209944751381"/>
        </c:manualLayout>
      </c:layout>
      <c:overlay val="0"/>
      <c:spPr>
        <a:noFill/>
        <a:ln>
          <a:noFill/>
        </a:ln>
        <a:effectLst/>
      </c:spPr>
      <c:txPr>
        <a:bodyPr rot="0" spcFirstLastPara="1" vertOverflow="ellipsis" horzOverflow="overflow" wrap="square" anchor="ctr" anchorCtr="1"/>
        <a:lstStyle/>
        <a:p>
          <a:pPr algn="l"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600"/>
      </a:pPr>
      <a:endParaRPr lang="ja-JP" altLang="en-US"/>
    </a:p>
  </c:txPr>
  <c:externalData r:id="rId1">
    <c:autoUpdate val="0"/>
  </c:externalData>
  <c:extLst>
    <c:ext xmlns:c14="http://schemas.microsoft.com/office/drawing/2007/8/2/chart" uri="{781A3756-C4B2-4CAC-9D66-4F8BD8637D16}"/>
  </c:extLst>
</c:chartSpace>
</file>

<file path=ppt/charts/chart6.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horzOverflow="overflow" anchor="t" anchorCtr="1"/>
          <a:lstStyle/>
          <a:p>
            <a:pPr algn="ctr" rtl="0">
              <a:defRPr sz="1200" i="0" u="none" strike="noStrike" baseline="0">
                <a:solidFill>
                  <a:schemeClr val="tx1"/>
                </a:solidFill>
              </a:defRPr>
            </a:pPr>
            <a:r>
              <a:rPr kumimoji="0" lang="ja-JP" altLang="en-US" sz="1000" b="0" i="0" u="none" strike="noStrike" kern="1200" baseline="0">
                <a:solidFill>
                  <a:schemeClr val="tx1"/>
                </a:solidFill>
                <a:latin typeface="ＭＳ Ｐ明朝"/>
                <a:ea typeface="ＭＳ Ｐ明朝"/>
              </a:rPr>
              <a:t>壮年期（40-64歳）死亡率の推移</a:t>
            </a:r>
            <a:endParaRPr kumimoji="0" lang="ja-JP" altLang="en-US" sz="1000" b="0" i="0" u="none" strike="noStrike" kern="1200" baseline="0">
              <a:solidFill>
                <a:schemeClr val="tx1"/>
              </a:solidFill>
              <a:latin typeface="ＭＳ Ｐ明朝"/>
              <a:ea typeface="ＭＳ Ｐ明朝"/>
            </a:endParaRPr>
          </a:p>
        </c:rich>
      </c:tx>
      <c:layout/>
      <c:overlay val="0"/>
    </c:title>
    <c:autoTitleDeleted val="0"/>
    <c:plotArea>
      <c:layout>
        <c:manualLayout>
          <c:layoutTarget val="inner"/>
          <c:xMode val="edge"/>
          <c:yMode val="edge"/>
          <c:x val="4.4194756554307116e-002"/>
          <c:y val="0.15432098765432098"/>
          <c:w val="0.8539325842696629"/>
          <c:h val="0.73923447069116366"/>
        </c:manualLayout>
      </c:layout>
      <c:lineChart>
        <c:grouping val="standard"/>
        <c:varyColors val="0"/>
        <c:ser>
          <c:idx val="0"/>
          <c:order val="0"/>
          <c:tx>
            <c:strRef>
              <c:f>=Sheet1!$A$23</c:f>
              <c:strCache>
                <c:ptCount val="1"/>
                <c:pt idx="0">
                  <c:v>高知　男性</c:v>
                </c:pt>
              </c:strCache>
            </c:strRef>
          </c:tx>
          <c:spPr>
            <a:ln w="12700" cap="rnd">
              <a:solidFill>
                <a:srgbClr val="00B0F0"/>
              </a:solidFill>
              <a:round/>
            </a:ln>
            <a:effectLst/>
          </c:spPr>
          <c:marker>
            <c:symbol val="triangle"/>
            <c:size val="6"/>
            <c:spPr>
              <a:solidFill>
                <a:srgbClr val="00B0F0"/>
              </a:solidFill>
              <a:ln w="6350">
                <a:solidFill>
                  <a:srgbClr val="00B0F0"/>
                </a:solidFill>
              </a:ln>
              <a:effectLst/>
            </c:spPr>
          </c:marker>
          <c:dPt>
            <c:idx val="0"/>
            <c:invertIfNegative val="0"/>
            <c:marker>
              <c:symbol val="triangle"/>
              <c:size val="6"/>
              <c:spPr>
                <a:solidFill>
                  <a:srgbClr val="00B0F0"/>
                </a:solidFill>
                <a:ln w="6350">
                  <a:solidFill>
                    <a:srgbClr val="00B0F0"/>
                  </a:solidFill>
                </a:ln>
                <a:effectLst/>
              </c:spPr>
            </c:marker>
            <c:bubble3D val="0"/>
            <c:spPr>
              <a:ln w="12700" cap="rnd">
                <a:solidFill>
                  <a:srgbClr val="00B0F0"/>
                </a:solidFill>
                <a:round/>
              </a:ln>
              <a:effectLst/>
            </c:spPr>
          </c:dPt>
          <c:dPt>
            <c:idx val="2"/>
            <c:invertIfNegative val="0"/>
            <c:marker>
              <c:symbol val="triangle"/>
              <c:size val="6"/>
              <c:spPr>
                <a:solidFill>
                  <a:srgbClr val="00B0F0"/>
                </a:solidFill>
                <a:ln w="6350">
                  <a:solidFill>
                    <a:srgbClr val="00B0F0"/>
                  </a:solidFill>
                </a:ln>
                <a:effectLst/>
              </c:spPr>
            </c:marker>
            <c:bubble3D val="0"/>
            <c:spPr>
              <a:ln w="12700" cap="rnd">
                <a:solidFill>
                  <a:srgbClr val="00B0F0"/>
                </a:solidFill>
                <a:round/>
              </a:ln>
              <a:effectLst/>
            </c:spPr>
          </c:dPt>
          <c:dPt>
            <c:idx val="6"/>
            <c:invertIfNegative val="0"/>
            <c:marker>
              <c:symbol val="triangle"/>
              <c:size val="6"/>
              <c:spPr>
                <a:solidFill>
                  <a:srgbClr val="00B0F0"/>
                </a:solidFill>
                <a:ln w="6350">
                  <a:solidFill>
                    <a:srgbClr val="00B0F0"/>
                  </a:solidFill>
                </a:ln>
                <a:effectLst/>
              </c:spPr>
            </c:marker>
            <c:bubble3D val="0"/>
            <c:spPr>
              <a:ln w="12700" cap="rnd">
                <a:solidFill>
                  <a:srgbClr val="00B0F0"/>
                </a:solidFill>
                <a:round/>
              </a:ln>
              <a:effectLst/>
            </c:spPr>
          </c:dPt>
          <c:dPt>
            <c:idx val="8"/>
            <c:invertIfNegative val="0"/>
            <c:marker>
              <c:symbol val="triangle"/>
              <c:size val="6"/>
              <c:spPr>
                <a:solidFill>
                  <a:srgbClr val="00B0F0"/>
                </a:solidFill>
                <a:ln w="6350">
                  <a:solidFill>
                    <a:srgbClr val="00B0F0"/>
                  </a:solidFill>
                </a:ln>
                <a:effectLst/>
              </c:spPr>
            </c:marker>
            <c:bubble3D val="0"/>
            <c:spPr>
              <a:ln w="12700" cap="rnd">
                <a:solidFill>
                  <a:srgbClr val="00B0F0"/>
                </a:solidFill>
                <a:round/>
              </a:ln>
              <a:effectLst/>
            </c:spPr>
          </c:dPt>
          <c:dLbls>
            <c:dLbl>
              <c:idx val="0"/>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2"/>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6"/>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8"/>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spPr>
              <a:noFill/>
              <a:ln>
                <a:noFill/>
              </a:ln>
              <a:effectLst/>
            </c:spPr>
            <c:txPr>
              <a:bodyPr rot="0" horzOverflow="overflow" wrap="square" lIns="36576" tIns="18288" rIns="36576" bIns="18288" anchor="ctr" anchorCtr="1">
                <a:spAutoFit/>
              </a:bodyPr>
              <a:lstStyle/>
              <a:p>
                <a:pPr algn="ctr" rtl="0">
                  <a:defRPr sz="800" b="1">
                    <a:solidFill>
                      <a:schemeClr val="tx1"/>
                    </a:solidFill>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s>
          <c:cat>
            <c:strRef>
              <c:f>=Sheet1!$H$22:$Q$22</c:f>
              <c:strCache>
                <c:ptCount val="10"/>
                <c:pt idx="0">
                  <c:v>H27</c:v>
                </c:pt>
                <c:pt idx="1">
                  <c:v>H28</c:v>
                </c:pt>
                <c:pt idx="2">
                  <c:v>H29</c:v>
                </c:pt>
                <c:pt idx="3">
                  <c:v>H30</c:v>
                </c:pt>
                <c:pt idx="4">
                  <c:v>R1</c:v>
                </c:pt>
                <c:pt idx="5">
                  <c:v>R2</c:v>
                </c:pt>
                <c:pt idx="6">
                  <c:v>R3</c:v>
                </c:pt>
                <c:pt idx="7">
                  <c:v>R4</c:v>
                </c:pt>
                <c:pt idx="8">
                  <c:v>R5</c:v>
                </c:pt>
                <c:pt idx="9">
                  <c:v>R6</c:v>
                </c:pt>
              </c:strCache>
            </c:strRef>
          </c:cat>
          <c:val>
            <c:numRef>
              <c:f>=Sheet1!$H$23:$Q$23</c:f>
              <c:numCache>
                <c:formatCode>General</c:formatCode>
                <c:ptCount val="10"/>
                <c:pt idx="0">
                  <c:v>471.3</c:v>
                </c:pt>
                <c:pt idx="1">
                  <c:v>465.8</c:v>
                </c:pt>
                <c:pt idx="2">
                  <c:v>438.9</c:v>
                </c:pt>
                <c:pt idx="3">
                  <c:v>419.6</c:v>
                </c:pt>
                <c:pt idx="4">
                  <c:v>422.7</c:v>
                </c:pt>
                <c:pt idx="5">
                  <c:v>389.1</c:v>
                </c:pt>
                <c:pt idx="6" formatCode="0.0_ ">
                  <c:v>389.1</c:v>
                </c:pt>
                <c:pt idx="7">
                  <c:v>422.2</c:v>
                </c:pt>
                <c:pt idx="8">
                  <c:v>386.9</c:v>
                </c:pt>
                <c:pt idx="9">
                  <c:v>433.3</c:v>
                </c:pt>
              </c:numCache>
            </c:numRef>
          </c:val>
          <c:smooth val="0"/>
        </c:ser>
        <c:ser>
          <c:idx val="1"/>
          <c:order val="1"/>
          <c:tx>
            <c:strRef>
              <c:f>=Sheet1!$A$24</c:f>
              <c:strCache>
                <c:ptCount val="1"/>
                <c:pt idx="0">
                  <c:v>全国　男性</c:v>
                </c:pt>
              </c:strCache>
            </c:strRef>
          </c:tx>
          <c:spPr>
            <a:ln w="12700" cap="rnd">
              <a:solidFill>
                <a:schemeClr val="bg1">
                  <a:lumMod val="50000"/>
                </a:schemeClr>
              </a:solidFill>
              <a:prstDash val="sysDash"/>
              <a:round/>
            </a:ln>
            <a:effectLst/>
          </c:spPr>
          <c:marker>
            <c:symbol val="triangle"/>
            <c:size val="6"/>
            <c:spPr>
              <a:solidFill>
                <a:srgbClr val="90D7F0"/>
              </a:solidFill>
              <a:ln w="9525">
                <a:solidFill>
                  <a:srgbClr val="90D7F0"/>
                </a:solidFill>
              </a:ln>
              <a:effectLst/>
            </c:spPr>
          </c:marker>
          <c:dPt>
            <c:idx val="0"/>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1"/>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2"/>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3"/>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4"/>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5"/>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6"/>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7"/>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8"/>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9"/>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10"/>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Lbls>
            <c:dLbl>
              <c:idx val="0"/>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2"/>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3"/>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4"/>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5"/>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6"/>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7"/>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8"/>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9"/>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0"/>
              <c:layout>
                <c:manualLayout>
                  <c:x val="-6.5049189867432855e-002"/>
                  <c:y val="7.508821813939924e-002"/>
                </c:manualLayout>
              </c:layout>
              <c:spPr>
                <a:noFill/>
                <a:ln>
                  <a:noFill/>
                </a:ln>
                <a:effectLst/>
              </c:spPr>
              <c:txPr>
                <a:bodyPr>
                  <a:spAutoFit/>
                </a:bodyPr>
                <a:lstStyle/>
                <a:p>
                  <a:pPr>
                    <a:defRPr sz="1000">
                      <a:solidFill>
                        <a:schemeClr val="tx1"/>
                      </a:solidFill>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spPr>
              <a:noFill/>
              <a:ln>
                <a:noFill/>
              </a:ln>
              <a:effectLst/>
            </c:spPr>
            <c:txPr>
              <a:bodyPr rot="0" horzOverflow="overflow" wrap="square" lIns="36576" tIns="18288" rIns="36576" bIns="18288" anchor="ctr" anchorCtr="1">
                <a:spAutoFit/>
              </a:bodyPr>
              <a:lstStyle/>
              <a:p>
                <a:pPr algn="ctr" rtl="0">
                  <a:defRPr sz="800">
                    <a:solidFill>
                      <a:schemeClr val="tx1"/>
                    </a:solidFill>
                    <a:cs typeface="+mn-cs"/>
                  </a:defRPr>
                </a:pPr>
                <a:endParaRPr lang="ja-JP" altLang="en-US"/>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s>
          <c:cat>
            <c:strRef>
              <c:f>=Sheet1!$H$22:$Q$22</c:f>
              <c:strCache>
                <c:ptCount val="10"/>
                <c:pt idx="0">
                  <c:v>H27</c:v>
                </c:pt>
                <c:pt idx="1">
                  <c:v>H28</c:v>
                </c:pt>
                <c:pt idx="2">
                  <c:v>H29</c:v>
                </c:pt>
                <c:pt idx="3">
                  <c:v>H30</c:v>
                </c:pt>
                <c:pt idx="4">
                  <c:v>R1</c:v>
                </c:pt>
                <c:pt idx="5">
                  <c:v>R2</c:v>
                </c:pt>
                <c:pt idx="6">
                  <c:v>R3</c:v>
                </c:pt>
                <c:pt idx="7">
                  <c:v>R4</c:v>
                </c:pt>
                <c:pt idx="8">
                  <c:v>R5</c:v>
                </c:pt>
                <c:pt idx="9">
                  <c:v>R6</c:v>
                </c:pt>
              </c:strCache>
            </c:strRef>
          </c:cat>
          <c:val>
            <c:numRef>
              <c:f>=Sheet1!$H$24:$Q$24</c:f>
              <c:numCache>
                <c:formatCode>General</c:formatCode>
                <c:ptCount val="10"/>
                <c:pt idx="0" formatCode="0.0_ ">
                  <c:v>393</c:v>
                </c:pt>
                <c:pt idx="1" formatCode="0.0_ ">
                  <c:v>378</c:v>
                </c:pt>
                <c:pt idx="2">
                  <c:v>363.1</c:v>
                </c:pt>
                <c:pt idx="3">
                  <c:v>356.6</c:v>
                </c:pt>
                <c:pt idx="4">
                  <c:v>351.9</c:v>
                </c:pt>
                <c:pt idx="5">
                  <c:v>347.4</c:v>
                </c:pt>
                <c:pt idx="6" formatCode="0.0_ ">
                  <c:v>348.6</c:v>
                </c:pt>
                <c:pt idx="7">
                  <c:v>359.6</c:v>
                </c:pt>
                <c:pt idx="8">
                  <c:v>362.4</c:v>
                </c:pt>
                <c:pt idx="9">
                  <c:v>361.5</c:v>
                </c:pt>
              </c:numCache>
            </c:numRef>
          </c:val>
          <c:smooth val="0"/>
        </c:ser>
        <c:ser>
          <c:idx val="2"/>
          <c:order val="2"/>
          <c:tx>
            <c:strRef>
              <c:f>=Sheet1!$A$25</c:f>
              <c:strCache>
                <c:ptCount val="1"/>
                <c:pt idx="0">
                  <c:v>高知　女性</c:v>
                </c:pt>
              </c:strCache>
            </c:strRef>
          </c:tx>
          <c:spPr>
            <a:ln w="12700" cap="rnd">
              <a:solidFill>
                <a:srgbClr val="FF00C0"/>
              </a:solidFill>
              <a:round/>
            </a:ln>
            <a:effectLst/>
          </c:spPr>
          <c:marker>
            <c:symbol val="circle"/>
            <c:size val="6"/>
            <c:spPr>
              <a:solidFill>
                <a:srgbClr val="FF00C0"/>
              </a:solidFill>
              <a:ln w="9525">
                <a:solidFill>
                  <a:srgbClr val="FF00C0"/>
                </a:solidFill>
              </a:ln>
              <a:effectLst/>
            </c:spPr>
          </c:marker>
          <c:dPt>
            <c:idx val="0"/>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1"/>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2"/>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3"/>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4"/>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5"/>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6"/>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7"/>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8"/>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9"/>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10"/>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Lbls>
            <c:dLbl>
              <c:idx val="0"/>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2"/>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3"/>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4"/>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5"/>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6"/>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7"/>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8"/>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9"/>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0"/>
              <c:layout>
                <c:manualLayout>
                  <c:x val="-5.8890606341643781e-002"/>
                  <c:y val="-8.3541848935549723e-002"/>
                </c:manualLayout>
              </c:layout>
              <c:spPr>
                <a:noFill/>
                <a:ln>
                  <a:noFill/>
                </a:ln>
                <a:effectLst/>
              </c:spPr>
              <c:txPr>
                <a:bodyPr>
                  <a:spAutoFit/>
                </a:bodyPr>
                <a:lstStyle/>
                <a:p>
                  <a:pPr>
                    <a:defRPr sz="1000" b="1">
                      <a:solidFill>
                        <a:schemeClr val="tx1"/>
                      </a:solidFill>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spPr>
              <a:noFill/>
              <a:ln>
                <a:noFill/>
              </a:ln>
              <a:effectLst/>
            </c:spPr>
            <c:txPr>
              <a:bodyPr rot="0" horzOverflow="overflow" wrap="square" lIns="36576" tIns="18288" rIns="36576" bIns="18288" anchor="ctr" anchorCtr="1">
                <a:spAutoFit/>
              </a:bodyPr>
              <a:lstStyle/>
              <a:p>
                <a:pPr algn="ctr" rtl="0">
                  <a:defRPr sz="800" b="1">
                    <a:solidFill>
                      <a:schemeClr val="tx1"/>
                    </a:solidFill>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s>
          <c:cat>
            <c:strRef>
              <c:f>=Sheet1!$H$22:$Q$22</c:f>
              <c:strCache>
                <c:ptCount val="10"/>
                <c:pt idx="0">
                  <c:v>H27</c:v>
                </c:pt>
                <c:pt idx="1">
                  <c:v>H28</c:v>
                </c:pt>
                <c:pt idx="2">
                  <c:v>H29</c:v>
                </c:pt>
                <c:pt idx="3">
                  <c:v>H30</c:v>
                </c:pt>
                <c:pt idx="4">
                  <c:v>R1</c:v>
                </c:pt>
                <c:pt idx="5">
                  <c:v>R2</c:v>
                </c:pt>
                <c:pt idx="6">
                  <c:v>R3</c:v>
                </c:pt>
                <c:pt idx="7">
                  <c:v>R4</c:v>
                </c:pt>
                <c:pt idx="8">
                  <c:v>R5</c:v>
                </c:pt>
                <c:pt idx="9">
                  <c:v>R6</c:v>
                </c:pt>
              </c:strCache>
            </c:strRef>
          </c:cat>
          <c:val>
            <c:numRef>
              <c:f>=Sheet1!$H$25:$Q$25</c:f>
              <c:numCache>
                <c:formatCode>General</c:formatCode>
                <c:ptCount val="10"/>
                <c:pt idx="0">
                  <c:v>196.7</c:v>
                </c:pt>
                <c:pt idx="1" formatCode="0.0_ ">
                  <c:v>221</c:v>
                </c:pt>
                <c:pt idx="2">
                  <c:v>178.6</c:v>
                </c:pt>
                <c:pt idx="3">
                  <c:v>185.2</c:v>
                </c:pt>
                <c:pt idx="4">
                  <c:v>189.5</c:v>
                </c:pt>
                <c:pt idx="5">
                  <c:v>200.9</c:v>
                </c:pt>
                <c:pt idx="6" formatCode="0.0_ ">
                  <c:v>166.1</c:v>
                </c:pt>
                <c:pt idx="7">
                  <c:v>181.8</c:v>
                </c:pt>
                <c:pt idx="8">
                  <c:v>179.8</c:v>
                </c:pt>
                <c:pt idx="9">
                  <c:v>225.2</c:v>
                </c:pt>
              </c:numCache>
            </c:numRef>
          </c:val>
          <c:smooth val="0"/>
        </c:ser>
        <c:ser>
          <c:idx val="3"/>
          <c:order val="3"/>
          <c:tx>
            <c:strRef>
              <c:f>=Sheet1!$A$26</c:f>
              <c:strCache>
                <c:ptCount val="1"/>
                <c:pt idx="0">
                  <c:v>全国　女性</c:v>
                </c:pt>
              </c:strCache>
            </c:strRef>
          </c:tx>
          <c:spPr>
            <a:ln w="12700" cap="rnd">
              <a:solidFill>
                <a:schemeClr val="bg1">
                  <a:lumMod val="50000"/>
                </a:schemeClr>
              </a:solidFill>
              <a:prstDash val="sysDash"/>
              <a:round/>
            </a:ln>
            <a:effectLst/>
          </c:spPr>
          <c:marker>
            <c:symbol val="circle"/>
            <c:size val="6"/>
            <c:spPr>
              <a:solidFill>
                <a:srgbClr val="FFA0FF"/>
              </a:solidFill>
              <a:ln w="9525">
                <a:solidFill>
                  <a:srgbClr val="FFA0FF"/>
                </a:solidFill>
              </a:ln>
              <a:effectLst/>
            </c:spPr>
          </c:marker>
          <c:dPt>
            <c:idx val="0"/>
            <c:invertIfNegative val="0"/>
            <c:marker>
              <c:symbol val="circle"/>
              <c:size val="6"/>
            </c:marker>
            <c:bubble3D val="0"/>
          </c:dPt>
          <c:dPt>
            <c:idx val="1"/>
            <c:invertIfNegative val="0"/>
            <c:marker>
              <c:symbol val="circle"/>
              <c:size val="6"/>
              <c:spPr>
                <a:solidFill>
                  <a:srgbClr val="FFA0FF"/>
                </a:solidFill>
                <a:ln w="9525">
                  <a:solidFill>
                    <a:srgbClr val="FFA0FF"/>
                  </a:solidFill>
                </a:ln>
                <a:effectLst/>
              </c:spPr>
            </c:marker>
            <c:bubble3D val="0"/>
            <c:spPr>
              <a:ln w="12700" cap="rnd">
                <a:solidFill>
                  <a:schemeClr val="bg1">
                    <a:lumMod val="50000"/>
                  </a:schemeClr>
                </a:solidFill>
                <a:prstDash val="sysDash"/>
                <a:round/>
              </a:ln>
              <a:effectLst/>
            </c:spPr>
          </c:dPt>
          <c:dPt>
            <c:idx val="2"/>
            <c:invertIfNegative val="0"/>
            <c:marker>
              <c:symbol val="circle"/>
              <c:size val="6"/>
            </c:marker>
            <c:bubble3D val="0"/>
          </c:dPt>
          <c:dPt>
            <c:idx val="3"/>
            <c:invertIfNegative val="0"/>
            <c:marker>
              <c:symbol val="circle"/>
              <c:size val="6"/>
            </c:marker>
            <c:bubble3D val="0"/>
          </c:dPt>
          <c:dPt>
            <c:idx val="4"/>
            <c:invertIfNegative val="0"/>
            <c:marker>
              <c:symbol val="circle"/>
              <c:size val="6"/>
            </c:marker>
            <c:bubble3D val="0"/>
          </c:dPt>
          <c:dPt>
            <c:idx val="5"/>
            <c:invertIfNegative val="0"/>
            <c:marker>
              <c:symbol val="circle"/>
              <c:size val="6"/>
            </c:marker>
            <c:bubble3D val="0"/>
          </c:dPt>
          <c:dPt>
            <c:idx val="6"/>
            <c:invertIfNegative val="0"/>
            <c:marker>
              <c:symbol val="circle"/>
              <c:size val="6"/>
            </c:marker>
            <c:bubble3D val="0"/>
          </c:dPt>
          <c:dPt>
            <c:idx val="7"/>
            <c:invertIfNegative val="0"/>
            <c:marker>
              <c:symbol val="circle"/>
              <c:size val="6"/>
            </c:marker>
            <c:bubble3D val="0"/>
          </c:dPt>
          <c:dPt>
            <c:idx val="8"/>
            <c:invertIfNegative val="0"/>
            <c:marker>
              <c:symbol val="circle"/>
              <c:size val="6"/>
            </c:marker>
            <c:bubble3D val="0"/>
          </c:dPt>
          <c:dPt>
            <c:idx val="9"/>
            <c:invertIfNegative val="0"/>
            <c:marker>
              <c:symbol val="circle"/>
              <c:size val="6"/>
            </c:marker>
            <c:bubble3D val="0"/>
          </c:dPt>
          <c:dPt>
            <c:idx val="10"/>
            <c:invertIfNegative val="0"/>
            <c:marker>
              <c:symbol val="circle"/>
              <c:size val="6"/>
            </c:marker>
            <c:bubble3D val="0"/>
          </c:dPt>
          <c:dLbls>
            <c:dLbl>
              <c:idx val="0"/>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2"/>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3"/>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4"/>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5"/>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6"/>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7"/>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8"/>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9"/>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0"/>
              <c:layout>
                <c:manualLayout>
                  <c:x val="-5.1501870776791199e-002"/>
                  <c:y val="7.8536745406824149e-002"/>
                </c:manualLayout>
              </c:layout>
              <c:spPr>
                <a:noFill/>
                <a:ln>
                  <a:noFill/>
                </a:ln>
                <a:effectLst/>
              </c:spPr>
              <c:txPr>
                <a:bodyPr>
                  <a:spAutoFit/>
                </a:bodyPr>
                <a:lstStyle/>
                <a:p>
                  <a:pPr>
                    <a:defRPr sz="1000">
                      <a:solidFill>
                        <a:schemeClr val="tx1"/>
                      </a:solidFill>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spPr>
              <a:noFill/>
              <a:ln>
                <a:noFill/>
              </a:ln>
              <a:effectLst/>
            </c:spPr>
            <c:txPr>
              <a:bodyPr rot="0" horzOverflow="overflow" wrap="square" lIns="36576" tIns="18288" rIns="36576" bIns="18288" anchor="ctr" anchorCtr="1">
                <a:spAutoFit/>
              </a:bodyPr>
              <a:lstStyle/>
              <a:p>
                <a:pPr algn="ctr" rtl="0">
                  <a:defRPr sz="800">
                    <a:solidFill>
                      <a:schemeClr val="tx1"/>
                    </a:solidFill>
                    <a:cs typeface="+mn-cs"/>
                  </a:defRPr>
                </a:pPr>
                <a:endParaRPr lang="ja-JP" altLang="en-US"/>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s>
          <c:cat>
            <c:strRef>
              <c:f>=Sheet1!$H$22:$Q$22</c:f>
              <c:strCache>
                <c:ptCount val="10"/>
                <c:pt idx="0">
                  <c:v>H27</c:v>
                </c:pt>
                <c:pt idx="1">
                  <c:v>H28</c:v>
                </c:pt>
                <c:pt idx="2">
                  <c:v>H29</c:v>
                </c:pt>
                <c:pt idx="3">
                  <c:v>H30</c:v>
                </c:pt>
                <c:pt idx="4">
                  <c:v>R1</c:v>
                </c:pt>
                <c:pt idx="5">
                  <c:v>R2</c:v>
                </c:pt>
                <c:pt idx="6">
                  <c:v>R3</c:v>
                </c:pt>
                <c:pt idx="7">
                  <c:v>R4</c:v>
                </c:pt>
                <c:pt idx="8">
                  <c:v>R5</c:v>
                </c:pt>
                <c:pt idx="9">
                  <c:v>R6</c:v>
                </c:pt>
              </c:strCache>
            </c:strRef>
          </c:cat>
          <c:val>
            <c:numRef>
              <c:f>=Sheet1!$H$26:$Q$26</c:f>
              <c:numCache>
                <c:formatCode>General</c:formatCode>
                <c:ptCount val="10"/>
                <c:pt idx="0">
                  <c:v>193.5</c:v>
                </c:pt>
                <c:pt idx="1">
                  <c:v>188.7</c:v>
                </c:pt>
                <c:pt idx="2">
                  <c:v>182.3</c:v>
                </c:pt>
                <c:pt idx="3">
                  <c:v>181.7</c:v>
                </c:pt>
                <c:pt idx="4">
                  <c:v>179.3</c:v>
                </c:pt>
                <c:pt idx="5">
                  <c:v>177.5</c:v>
                </c:pt>
                <c:pt idx="6" formatCode="0.0_ ">
                  <c:v>177.7</c:v>
                </c:pt>
                <c:pt idx="7">
                  <c:v>185.6</c:v>
                </c:pt>
                <c:pt idx="8">
                  <c:v>185.7</c:v>
                </c:pt>
                <c:pt idx="9" formatCode="0.0_ ">
                  <c:v>185</c:v>
                </c:pt>
              </c:numCache>
            </c:numRef>
          </c:val>
          <c:smooth val="0"/>
        </c:ser>
        <c:dLbls>
          <c:txPr>
            <a:bodyPr rot="0" horzOverflow="overflow" anchor="ctr" anchorCtr="1"/>
            <a:lstStyle/>
            <a:p>
              <a:pPr algn="ctr" rtl="0">
                <a:defRPr sz="1000">
                  <a:solidFill>
                    <a:schemeClr val="tx1"/>
                  </a:solidFill>
                </a:defRPr>
              </a:pPr>
              <a:endParaRPr lang="ja-JP" altLang="en-US"/>
            </a:p>
          </c:txPr>
          <c:showLegendKey val="0"/>
          <c:showVal val="0"/>
          <c:showCatName val="0"/>
          <c:showSerName val="0"/>
          <c:showPercent val="0"/>
          <c:showBubbleSize val="0"/>
        </c:dLbls>
        <c:marker val="1"/>
        <c:smooth val="0"/>
        <c:axId val="1"/>
        <c:axId val="2"/>
      </c:lineChart>
      <c:catAx>
        <c:axId val="1"/>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horzOverflow="overflow" wrap="square" anchor="ctr" anchorCtr="1"/>
          <a:lstStyle/>
          <a:p>
            <a:pPr algn="ctr" rtl="0">
              <a:defRPr sz="800" b="1">
                <a:solidFill>
                  <a:schemeClr val="tx1"/>
                </a:solidFill>
                <a:cs typeface="+mn-cs"/>
              </a:defRPr>
            </a:pPr>
            <a:endParaRPr lang="ja-JP" altLang="en-US"/>
          </a:p>
        </c:txPr>
        <c:crossAx val="2"/>
        <c:crosses val="autoZero"/>
        <c:auto val="1"/>
        <c:lblAlgn val="ctr"/>
        <c:lblOffset val="100"/>
        <c:noMultiLvlLbl val="0"/>
      </c:catAx>
      <c:valAx>
        <c:axId val="2"/>
        <c:scaling>
          <c:orientation val="minMax"/>
          <c:min val="100"/>
        </c:scaling>
        <c:delete val="0"/>
        <c:axPos val="l"/>
        <c:numFmt formatCode="General" sourceLinked="1"/>
        <c:majorTickMark val="out"/>
        <c:minorTickMark val="none"/>
        <c:tickLblPos val="nextTo"/>
        <c:spPr>
          <a:noFill/>
          <a:ln>
            <a:noFill/>
          </a:ln>
          <a:effectLst/>
        </c:spPr>
        <c:txPr>
          <a:bodyPr horzOverflow="overflow" wrap="square" anchor="ctr" anchorCtr="1"/>
          <a:lstStyle/>
          <a:p>
            <a:pPr algn="ctr" rtl="0">
              <a:defRPr sz="800">
                <a:solidFill>
                  <a:schemeClr val="tx1"/>
                </a:solidFill>
                <a:cs typeface="+mn-cs"/>
              </a:defRPr>
            </a:pPr>
            <a:endParaRPr lang="ja-JP" altLang="en-US"/>
          </a:p>
        </c:txPr>
        <c:crossAx val="1"/>
        <c:crosses val="autoZero"/>
        <c:crossBetween val="between"/>
      </c:valAx>
      <c:spPr>
        <a:noFill/>
        <a:ln>
          <a:noFill/>
        </a:ln>
        <a:effectLst/>
      </c:spPr>
    </c:plotArea>
    <c:legend>
      <c:legendPos val="r"/>
      <c:layout/>
      <c:overlay val="0"/>
      <c:spPr>
        <a:ln>
          <a:noFill/>
        </a:ln>
      </c:spPr>
      <c:txPr>
        <a:bodyPr rot="0" horzOverflow="overflow" wrap="square" anchor="ctr" anchorCtr="1"/>
        <a:lstStyle/>
        <a:p>
          <a:pPr algn="ctr" rtl="0">
            <a:defRPr sz="800">
              <a:solidFill>
                <a:schemeClr val="tx1"/>
              </a:solidFill>
              <a:cs typeface="+mn-cs"/>
            </a:defRPr>
          </a:pPr>
          <a:endParaRPr lang="ja-JP" altLang="en-US"/>
        </a:p>
      </c:txPr>
    </c:legend>
    <c:plotVisOnly val="1"/>
    <c:dispBlanksAs val="gap"/>
    <c:showDLblsOverMax val="0"/>
  </c:chart>
  <c:spPr>
    <a:noFill/>
    <a:ln>
      <a:noFill/>
    </a:ln>
    <a:effectLst/>
  </c:spPr>
  <c:txPr>
    <a:bodyPr horzOverflow="overflow" anchor="ctr" anchorCtr="1"/>
    <a:lstStyle/>
    <a:p>
      <a:pPr algn="ctr" rtl="0">
        <a:defRPr kumimoji="0" lang="ja-JP" altLang="en-US" sz="1000" b="0" kern="1200">
          <a:solidFill>
            <a:schemeClr val="tx1"/>
          </a:solidFill>
          <a:latin typeface="ＭＳ Ｐゴシック"/>
          <a:ea typeface="ＭＳ Ｐゴシック"/>
        </a:defRPr>
      </a:pPr>
      <a:endParaRPr lang="ja-JP" altLang="en-US"/>
    </a:p>
  </c:txPr>
  <c:externalData r:id="rId1">
    <c:autoUpdate val="0"/>
  </c:externalData>
  <c:extLst>
    <c:ext xmlns:c14="http://schemas.microsoft.com/office/drawing/2007/8/2/chart" uri="{781A3756-C4B2-4CAC-9D66-4F8BD8637D16}"/>
  </c:extLst>
</c:chartSpace>
</file>

<file path=ppt/charts/chart7.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073306624599906e-002"/>
          <c:y val="7.6338922959982999e-002"/>
          <c:w val="0.85603592626382519"/>
          <c:h val="0.57615668222406924"/>
        </c:manualLayout>
      </c:layout>
      <c:barChart>
        <c:barDir val="col"/>
        <c:grouping val="clustered"/>
        <c:varyColors val="0"/>
        <c:ser>
          <c:idx val="0"/>
          <c:order val="0"/>
          <c:tx>
            <c:strRef>
              <c:f>=Sheet1!$B$1</c:f>
              <c:strCache>
                <c:ptCount val="1"/>
                <c:pt idx="0">
                  <c:v>全国</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10歳</c:v>
                </c:pt>
                <c:pt idx="1">
                  <c:v>12歳</c:v>
                </c:pt>
                <c:pt idx="2">
                  <c:v>17歳</c:v>
                </c:pt>
              </c:strCache>
            </c:strRef>
          </c:cat>
          <c:val>
            <c:numRef>
              <c:f>=Sheet1!$B$2:$B$4</c:f>
              <c:numCache>
                <c:formatCode>General</c:formatCode>
                <c:ptCount val="3"/>
                <c:pt idx="0">
                  <c:v>2.8</c:v>
                </c:pt>
                <c:pt idx="1" formatCode="0.0_ ">
                  <c:v>3.2</c:v>
                </c:pt>
                <c:pt idx="2">
                  <c:v>3.3</c:v>
                </c:pt>
              </c:numCache>
            </c:numRef>
          </c:val>
        </c:ser>
        <c:ser>
          <c:idx val="1"/>
          <c:order val="1"/>
          <c:tx>
            <c:strRef>
              <c:f>=Sheet1!$C$1</c:f>
              <c:strCache>
                <c:ptCount val="1"/>
                <c:pt idx="0">
                  <c:v>高知県</c:v>
                </c:pt>
              </c:strCache>
            </c:strRef>
          </c:tx>
          <c:spPr>
            <a:solidFill>
              <a:srgbClr val="F5C1E7"/>
            </a:solidFill>
            <a:ln>
              <a:noFill/>
            </a:ln>
            <a:effectLst/>
          </c:spPr>
          <c:invertIfNegative val="0"/>
          <c:dLbls>
            <c:spPr>
              <a:noFill/>
              <a:ln>
                <a:noFill/>
              </a:ln>
              <a:effectLst/>
            </c:spPr>
            <c:txPr>
              <a:bodyPr rot="0" spcFirstLastPara="1" vertOverflow="ellipsis" horzOverflow="overflow" wrap="square" lIns="38100" tIns="19050" rIns="38100" bIns="19050"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10歳</c:v>
                </c:pt>
                <c:pt idx="1">
                  <c:v>12歳</c:v>
                </c:pt>
                <c:pt idx="2">
                  <c:v>17歳</c:v>
                </c:pt>
              </c:strCache>
            </c:strRef>
          </c:cat>
          <c:val>
            <c:numRef>
              <c:f>=Sheet1!$C$2:$C$4</c:f>
              <c:numCache>
                <c:formatCode>General</c:formatCode>
                <c:ptCount val="3"/>
                <c:pt idx="0">
                  <c:v>2.6</c:v>
                </c:pt>
                <c:pt idx="1">
                  <c:v>2.2999999999999998</c:v>
                </c:pt>
                <c:pt idx="2">
                  <c:v>3.2</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219"/>
        <c:overlap val="-27"/>
        <c:axId val="1"/>
        <c:axId val="2"/>
      </c:barChart>
      <c:catAx>
        <c:axId val="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1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1"/>
        <c:crosses val="autoZero"/>
        <c:crossBetween val="between"/>
        <c:majorUnit val="2"/>
      </c:valAx>
      <c:spPr>
        <a:noFill/>
        <a:ln w="9525">
          <a:solidFill>
            <a:schemeClr val="tx1"/>
          </a:solidFill>
        </a:ln>
        <a:effectLst/>
      </c:spPr>
    </c:plotArea>
    <c:legend>
      <c:legendPos val="b"/>
      <c:layout>
        <c:manualLayout>
          <c:xMode val="edge"/>
          <c:yMode val="edge"/>
          <c:x val="0.39889196675900279"/>
          <c:y val="0.8"/>
          <c:w val="0.26869806094182824"/>
          <c:h val="0.10666666666666667"/>
        </c:manualLayout>
      </c:layout>
      <c:overlay val="0"/>
      <c:spPr>
        <a:noFill/>
        <a:ln>
          <a:noFill/>
        </a:ln>
        <a:effectLst/>
      </c:spPr>
      <c:txPr>
        <a:bodyPr rot="0" spcFirstLastPara="1" vertOverflow="ellipsis" horzOverflow="overflow" wrap="square" anchor="ctr" anchorCtr="1"/>
        <a:lstStyle/>
        <a:p>
          <a:pPr algn="l"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8.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073306624599906e-002"/>
          <c:y val="7.6338922959982999e-002"/>
          <c:w val="0.85603592626382519"/>
          <c:h val="0.57615668222406924"/>
        </c:manualLayout>
      </c:layout>
      <c:barChart>
        <c:barDir val="col"/>
        <c:grouping val="clustered"/>
        <c:varyColors val="0"/>
        <c:ser>
          <c:idx val="0"/>
          <c:order val="0"/>
          <c:tx>
            <c:strRef>
              <c:f>=Sheet1!$B$1</c:f>
              <c:strCache>
                <c:ptCount val="1"/>
                <c:pt idx="0">
                  <c:v>全国</c:v>
                </c:pt>
              </c:strCache>
            </c:strRef>
          </c:tx>
          <c:spPr>
            <a:solidFill>
              <a:schemeClr val="accent1">
                <a:lumMod val="20000"/>
                <a:lumOff val="80000"/>
              </a:schemeClr>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10歳</c:v>
                </c:pt>
                <c:pt idx="1">
                  <c:v>12歳</c:v>
                </c:pt>
                <c:pt idx="2">
                  <c:v>17歳</c:v>
                </c:pt>
              </c:strCache>
            </c:strRef>
          </c:cat>
          <c:val>
            <c:numRef>
              <c:f>=Sheet1!$B$2:$B$4</c:f>
              <c:numCache>
                <c:formatCode>General</c:formatCode>
                <c:ptCount val="3"/>
                <c:pt idx="0">
                  <c:v>31.9</c:v>
                </c:pt>
                <c:pt idx="1">
                  <c:v>23</c:v>
                </c:pt>
                <c:pt idx="2">
                  <c:v>36.9</c:v>
                </c:pt>
              </c:numCache>
            </c:numRef>
          </c:val>
        </c:ser>
        <c:ser>
          <c:idx val="1"/>
          <c:order val="1"/>
          <c:tx>
            <c:strRef>
              <c:f>=Sheet1!$C$1</c:f>
              <c:strCache>
                <c:ptCount val="1"/>
                <c:pt idx="0">
                  <c:v>高知県</c:v>
                </c:pt>
              </c:strCache>
            </c:strRef>
          </c:tx>
          <c:spPr>
            <a:solidFill>
              <a:srgbClr val="F5C1E7"/>
            </a:solidFill>
            <a:ln>
              <a:noFill/>
            </a:ln>
            <a:effectLst/>
          </c:spPr>
          <c:invertIfNegative val="0"/>
          <c:dLbls>
            <c:spPr>
              <a:noFill/>
              <a:ln>
                <a:noFill/>
              </a:ln>
              <a:effectLst/>
            </c:spPr>
            <c:txPr>
              <a:bodyPr rot="0" spcFirstLastPara="1" vertOverflow="ellipsis" horzOverflow="overflow" wrap="square" lIns="38100" tIns="19050" rIns="38100" bIns="19050"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10歳</c:v>
                </c:pt>
                <c:pt idx="1">
                  <c:v>12歳</c:v>
                </c:pt>
                <c:pt idx="2">
                  <c:v>17歳</c:v>
                </c:pt>
              </c:strCache>
            </c:strRef>
          </c:cat>
          <c:val>
            <c:numRef>
              <c:f>=Sheet1!$C$2:$C$4</c:f>
              <c:numCache>
                <c:formatCode>General</c:formatCode>
                <c:ptCount val="3"/>
                <c:pt idx="0" formatCode="0.0_ ">
                  <c:v>38.799999999999997</c:v>
                </c:pt>
                <c:pt idx="1">
                  <c:v>26.1</c:v>
                </c:pt>
                <c:pt idx="2">
                  <c:v>36.299999999999997</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219"/>
        <c:overlap val="-27"/>
        <c:axId val="1"/>
        <c:axId val="2"/>
      </c:barChart>
      <c:catAx>
        <c:axId val="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5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1"/>
        <c:crosses val="autoZero"/>
        <c:crossBetween val="between"/>
        <c:majorUnit val="10"/>
        <c:minorUnit val="4"/>
      </c:valAx>
      <c:spPr>
        <a:noFill/>
        <a:ln>
          <a:solidFill>
            <a:schemeClr val="tx1"/>
          </a:solidFill>
        </a:ln>
        <a:effectLst/>
      </c:spPr>
    </c:plotArea>
    <c:legend>
      <c:legendPos val="b"/>
      <c:layout>
        <c:manualLayout>
          <c:xMode val="edge"/>
          <c:yMode val="edge"/>
          <c:x val="0.37396121883656508"/>
          <c:y val="0.8"/>
          <c:w val="0.30193905817174516"/>
          <c:h val="8.1250000000000003e-002"/>
        </c:manualLayout>
      </c:layout>
      <c:overlay val="0"/>
      <c:spPr>
        <a:noFill/>
        <a:ln>
          <a:noFill/>
        </a:ln>
        <a:effectLst/>
      </c:spPr>
      <c:txPr>
        <a:bodyPr rot="0" spcFirstLastPara="1" vertOverflow="ellipsis" horzOverflow="overflow" wrap="square" anchor="ctr" anchorCtr="1"/>
        <a:lstStyle/>
        <a:p>
          <a:pPr algn="l"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9.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marL="0" algn="l" defTabSz="457200" rtl="0" eaLnBrk="1" fontAlgn="base" latinLnBrk="0" hangingPunct="1">
              <a:lnSpc>
                <a:spcPts val="1700"/>
              </a:lnSpc>
              <a:defRPr lang="ja-JP" altLang="en-US" sz="900" b="0" i="0" u="none" strike="noStrike" kern="1200" spc="0" baseline="0">
                <a:solidFill>
                  <a:schemeClr val="tx1">
                    <a:lumMod val="65000"/>
                    <a:lumOff val="35000"/>
                  </a:schemeClr>
                </a:solidFill>
                <a:latin typeface="+mn-lt"/>
                <a:ea typeface="+mn-ea"/>
                <a:cs typeface="+mn-cs"/>
              </a:defRPr>
            </a:pPr>
            <a:r>
              <a:rPr lang="ja-JP" altLang="en-US" sz="900" b="0" i="0" u="none" strike="noStrike" kern="1200" spc="40" baseline="0" dirty="0">
                <a:solidFill>
                  <a:srgbClr val="231815"/>
                </a:solidFill>
                <a:latin typeface="ＭＳ Ｐ明朝"/>
                <a:ea typeface="ＭＳ Ｐ明朝"/>
                <a:cs typeface="+mn-cs"/>
              </a:rPr>
              <a:t>１日の運動やスポーツの実施時間（中学２年生）</a:t>
            </a:r>
            <a:endParaRPr lang="ja-JP" altLang="en-US" sz="900" b="0" i="0" u="none" strike="noStrike" kern="1200" spc="0" baseline="0">
              <a:solidFill>
                <a:schemeClr val="tx1">
                  <a:lumMod val="65000"/>
                  <a:lumOff val="35000"/>
                </a:schemeClr>
              </a:solidFill>
              <a:latin typeface="+mn-lt"/>
              <a:ea typeface="+mn-ea"/>
              <a:cs typeface="+mn-cs"/>
            </a:endParaRPr>
          </a:p>
        </c:rich>
      </c:tx>
      <c:layout>
        <c:manualLayout>
          <c:xMode val="edge"/>
          <c:yMode val="edge"/>
          <c:x val="0.2115141095938492"/>
          <c:y val="2.559723291187161e-002"/>
        </c:manualLayout>
      </c:layout>
      <c:overlay val="0"/>
      <c:spPr>
        <a:noFill/>
        <a:ln>
          <a:noFill/>
        </a:ln>
        <a:effectLst/>
      </c:spPr>
    </c:title>
    <c:autoTitleDeleted val="0"/>
    <c:plotArea>
      <c:layout>
        <c:manualLayout>
          <c:layoutTarget val="inner"/>
          <c:xMode val="edge"/>
          <c:yMode val="edge"/>
          <c:x val="1.3495276653171391e-002"/>
          <c:y val="9.9206349206349201e-002"/>
          <c:w val="0.93792172739541158"/>
          <c:h val="0.56547619047619047"/>
        </c:manualLayout>
      </c:layout>
      <c:barChart>
        <c:barDir val="bar"/>
        <c:grouping val="percentStacked"/>
        <c:varyColors val="0"/>
        <c:ser>
          <c:idx val="0"/>
          <c:order val="0"/>
          <c:tx>
            <c:strRef>
              <c:f>=Sheet1!$C$1</c:f>
              <c:strCache>
                <c:ptCount val="1"/>
                <c:pt idx="0">
                  <c:v>30分以上１時間未満</c:v>
                </c:pt>
              </c:strCache>
            </c:strRef>
          </c:tx>
          <c:spPr>
            <a:solidFill>
              <a:srgbClr val="A1CBED"/>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numRef>
              <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General</c:formatCode>
                <c:ptCount val="16"/>
                <c:pt idx="0">
                  <c:v>35</c:v>
                </c:pt>
                <c:pt idx="1">
                  <c:v>19</c:v>
                </c:pt>
                <c:pt idx="2">
                  <c:v>35</c:v>
                </c:pt>
                <c:pt idx="3">
                  <c:v>19</c:v>
                </c:pt>
                <c:pt idx="4">
                  <c:v>31</c:v>
                </c:pt>
                <c:pt idx="5">
                  <c:v>16</c:v>
                </c:pt>
                <c:pt idx="6">
                  <c:v>29</c:v>
                </c:pt>
                <c:pt idx="7">
                  <c:v>16</c:v>
                </c:pt>
                <c:pt idx="8">
                  <c:v>28</c:v>
                </c:pt>
                <c:pt idx="9">
                  <c:v>16</c:v>
                </c:pt>
                <c:pt idx="10">
                  <c:v>31</c:v>
                </c:pt>
                <c:pt idx="11">
                  <c:v>18</c:v>
                </c:pt>
                <c:pt idx="12">
                  <c:v>30</c:v>
                </c:pt>
                <c:pt idx="13">
                  <c:v>18</c:v>
                </c:pt>
                <c:pt idx="14">
                  <c:v>29</c:v>
                </c:pt>
                <c:pt idx="15">
                  <c:v>16</c:v>
                </c:pt>
              </c:numCache>
            </c:numRef>
          </c:val>
        </c:ser>
        <c:ser>
          <c:idx val="1"/>
          <c:order val="1"/>
          <c:tx>
            <c:strRef>
              <c:f>=Sheet1!$D$1</c:f>
              <c:strCache>
                <c:ptCount val="1"/>
                <c:pt idx="0">
                  <c:v>１時間以上２時間未満</c:v>
                </c:pt>
              </c:strCache>
            </c:strRef>
          </c:tx>
          <c:spPr>
            <a:solidFill>
              <a:srgbClr val="E19797"/>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numRef>
              <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=Sheet1!$C$2:$C$17</c:f>
              <c:numCache>
                <c:formatCode>General</c:formatCode>
                <c:ptCount val="16"/>
                <c:pt idx="0">
                  <c:v>10</c:v>
                </c:pt>
                <c:pt idx="1">
                  <c:v>7</c:v>
                </c:pt>
                <c:pt idx="2">
                  <c:v>12</c:v>
                </c:pt>
                <c:pt idx="3">
                  <c:v>8</c:v>
                </c:pt>
                <c:pt idx="4">
                  <c:v>18</c:v>
                </c:pt>
                <c:pt idx="5">
                  <c:v>10</c:v>
                </c:pt>
                <c:pt idx="6">
                  <c:v>19</c:v>
                </c:pt>
                <c:pt idx="7">
                  <c:v>11</c:v>
                </c:pt>
                <c:pt idx="8">
                  <c:v>17</c:v>
                </c:pt>
                <c:pt idx="9">
                  <c:v>14</c:v>
                </c:pt>
                <c:pt idx="10">
                  <c:v>21</c:v>
                </c:pt>
                <c:pt idx="11">
                  <c:v>13</c:v>
                </c:pt>
                <c:pt idx="12">
                  <c:v>18</c:v>
                </c:pt>
                <c:pt idx="13">
                  <c:v>11</c:v>
                </c:pt>
                <c:pt idx="14">
                  <c:v>20</c:v>
                </c:pt>
                <c:pt idx="15">
                  <c:v>12</c:v>
                </c:pt>
              </c:numCache>
            </c:numRef>
          </c:val>
        </c:ser>
        <c:ser>
          <c:idx val="2"/>
          <c:order val="2"/>
          <c:tx>
            <c:strRef>
              <c:f>=Sheet1!$E$1</c:f>
              <c:strCache>
                <c:ptCount val="1"/>
                <c:pt idx="0">
                  <c:v>２時間以上</c:v>
                </c:pt>
              </c:strCache>
            </c:strRef>
          </c:tx>
          <c:spPr>
            <a:solidFill>
              <a:srgbClr val="C1DB81"/>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numRef>
              <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=Sheet1!$D$2:$D$17</c:f>
              <c:numCache>
                <c:formatCode>General</c:formatCode>
                <c:ptCount val="16"/>
                <c:pt idx="0">
                  <c:v>14</c:v>
                </c:pt>
                <c:pt idx="1">
                  <c:v>15</c:v>
                </c:pt>
                <c:pt idx="2">
                  <c:v>15</c:v>
                </c:pt>
                <c:pt idx="3">
                  <c:v>20</c:v>
                </c:pt>
                <c:pt idx="4">
                  <c:v>21</c:v>
                </c:pt>
                <c:pt idx="5">
                  <c:v>25</c:v>
                </c:pt>
                <c:pt idx="6">
                  <c:v>20</c:v>
                </c:pt>
                <c:pt idx="7">
                  <c:v>23</c:v>
                </c:pt>
                <c:pt idx="8">
                  <c:v>17</c:v>
                </c:pt>
                <c:pt idx="9">
                  <c:v>22</c:v>
                </c:pt>
                <c:pt idx="10">
                  <c:v>15</c:v>
                </c:pt>
                <c:pt idx="11">
                  <c:v>18</c:v>
                </c:pt>
                <c:pt idx="12">
                  <c:v>19</c:v>
                </c:pt>
                <c:pt idx="13">
                  <c:v>20</c:v>
                </c:pt>
                <c:pt idx="14">
                  <c:v>20</c:v>
                </c:pt>
                <c:pt idx="15">
                  <c:v>24</c:v>
                </c:pt>
              </c:numCache>
            </c:numRef>
          </c:val>
        </c:ser>
        <c:ser>
          <c:idx val="3"/>
          <c:order val="3"/>
          <c:tx>
            <c:strRef>
              <c:f>=Sheet1!$F$1</c:f>
              <c:strCache>
                <c:ptCount val="1"/>
                <c:pt idx="0">
                  <c:v>２時間以上</c:v>
                </c:pt>
              </c:strCache>
            </c:strRef>
          </c:tx>
          <c:spPr>
            <a:solidFill>
              <a:srgbClr val="BBA1C5"/>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numRef>
              <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=Sheet1!$E$2:$E$17</c:f>
              <c:numCache>
                <c:formatCode>General</c:formatCode>
                <c:ptCount val="16"/>
                <c:pt idx="0">
                  <c:v>41</c:v>
                </c:pt>
                <c:pt idx="1">
                  <c:v>59</c:v>
                </c:pt>
                <c:pt idx="2">
                  <c:v>37</c:v>
                </c:pt>
                <c:pt idx="3">
                  <c:v>54</c:v>
                </c:pt>
                <c:pt idx="4">
                  <c:v>30</c:v>
                </c:pt>
                <c:pt idx="5">
                  <c:v>48</c:v>
                </c:pt>
                <c:pt idx="6">
                  <c:v>31</c:v>
                </c:pt>
                <c:pt idx="7">
                  <c:v>50</c:v>
                </c:pt>
                <c:pt idx="8">
                  <c:v>39</c:v>
                </c:pt>
                <c:pt idx="9">
                  <c:v>48</c:v>
                </c:pt>
                <c:pt idx="10">
                  <c:v>33</c:v>
                </c:pt>
                <c:pt idx="11">
                  <c:v>50</c:v>
                </c:pt>
                <c:pt idx="12">
                  <c:v>34</c:v>
                </c:pt>
                <c:pt idx="13">
                  <c:v>51</c:v>
                </c:pt>
                <c:pt idx="14">
                  <c:v>32</c:v>
                </c:pt>
                <c:pt idx="15">
                  <c:v>49</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79"/>
        <c:overlap val="100"/>
        <c:axId val="1"/>
        <c:axId val="2"/>
      </c:barChart>
      <c:catAx>
        <c:axId val="1"/>
        <c:scaling>
          <c:orientation val="maxMin"/>
        </c:scaling>
        <c:delete val="1"/>
        <c:axPos val="r"/>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horzOverflow="overflow" wrap="square" anchor="ctr" anchorCtr="1"/>
          <a:lstStyle/>
          <a:p>
            <a:pPr marL="0" algn="l" defTabSz="457200" rtl="0" eaLnBrk="1" fontAlgn="base" latinLnBrk="0" hangingPunct="1">
              <a:lnSpc>
                <a:spcPts val="1700"/>
              </a:lnSpc>
              <a:defRPr lang="en-US" altLang="ja-JP" sz="600" b="0" i="0" u="none" strike="noStrike" kern="1200" spc="40" baseline="0">
                <a:solidFill>
                  <a:srgbClr val="231815"/>
                </a:solidFill>
                <a:latin typeface="ＭＳ Ｐ明朝"/>
                <a:ea typeface="ＭＳ Ｐ明朝"/>
                <a:cs typeface="+mn-cs"/>
              </a:defRPr>
            </a:pPr>
            <a:endParaRPr lang="ja-JP" altLang="en-US"/>
          </a:p>
        </c:txPr>
        <c:crossAx val="2"/>
        <c:crosses val="max"/>
        <c:auto val="1"/>
        <c:lblAlgn val="ctr"/>
        <c:lblOffset val="100"/>
        <c:noMultiLvlLbl val="0"/>
      </c:catAx>
      <c:valAx>
        <c:axId val="2"/>
        <c:scaling>
          <c:orientation val="minMax"/>
        </c:scaling>
        <c:delete val="0"/>
        <c:axPos val="b"/>
        <c:majorGridlines>
          <c:spPr>
            <a:noFill/>
            <a:ln w="6350" cap="flat" cmpd="sng" algn="ctr">
              <a:solidFill>
                <a:schemeClr val="bg2">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fontAlgn="base" latinLnBrk="0" hangingPunct="1">
              <a:lnSpc>
                <a:spcPts val="1700"/>
              </a:lnSpc>
              <a:defRPr kumimoji="0" lang="en-US" altLang="ja-JP" sz="800" b="0" i="0" u="none" strike="noStrike" kern="1200" spc="40" baseline="0">
                <a:solidFill>
                  <a:srgbClr val="231815"/>
                </a:solidFill>
                <a:latin typeface="ＭＳ Ｐ明朝"/>
                <a:ea typeface="ＭＳ Ｐ明朝"/>
                <a:cs typeface="+mn-cs"/>
              </a:defRPr>
            </a:pPr>
            <a:endParaRPr lang="ja-JP" altLang="en-US"/>
          </a:p>
        </c:txPr>
        <c:crossAx val="1"/>
        <c:crosses val="max"/>
        <c:crossBetween val="between"/>
        <c:majorUnit val="0.1"/>
      </c:valAx>
      <c:spPr>
        <a:noFill/>
        <a:ln>
          <a:noFill/>
        </a:ln>
        <a:effectLst/>
      </c:spPr>
    </c:plotArea>
    <c:legend>
      <c:legendPos val="b"/>
      <c:layout>
        <c:manualLayout>
          <c:xMode val="edge"/>
          <c:yMode val="edge"/>
          <c:x val="0.17654808959156784"/>
          <c:y val="0.78914405010438415"/>
          <c:w val="0.64426877470355737"/>
          <c:h val="5.2192066805845511e-002"/>
        </c:manualLayout>
      </c:layout>
      <c:overlay val="0"/>
      <c:spPr>
        <a:noFill/>
        <a:ln>
          <a:noFill/>
        </a:ln>
        <a:effectLst/>
      </c:spPr>
      <c:txPr>
        <a:bodyPr rot="0" spcFirstLastPara="1" vertOverflow="ellipsis" horzOverflow="overflow" wrap="square" anchor="ctr" anchorCtr="1"/>
        <a:lstStyle/>
        <a:p>
          <a:pPr marL="0" algn="l" defTabSz="457200" rtl="0" eaLnBrk="1" fontAlgn="base" latinLnBrk="0" hangingPunct="1">
            <a:lnSpc>
              <a:spcPct val="100000"/>
            </a:lnSpc>
            <a:defRPr lang="en-US" altLang="ja-JP" sz="800" b="0" i="0" u="none" strike="noStrike" kern="1200" spc="40" baseline="0">
              <a:solidFill>
                <a:srgbClr val="231815"/>
              </a:solidFill>
              <a:latin typeface="ＭＳ Ｐ明朝"/>
              <a:ea typeface="ＭＳ Ｐ明朝"/>
              <a:cs typeface="+mn-cs"/>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a="http://schemas.openxmlformats.org/drawingml/2006/main" xmlns:cs="http://schemas.microsoft.com/office/drawing/2012/chartStyle"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a="http://schemas.openxmlformats.org/drawingml/2006/main" xmlns:cs="http://schemas.microsoft.com/office/drawing/2012/chartStyle"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tx1"/>
    </cs:fontRef>
    <cs:spPr>
      <a:gradFill>
        <a:gsLst>
          <a:gs pos="0">
            <a:schemeClr val="phClr"/>
          </a:gs>
          <a:gs pos="100000">
            <a:schemeClr val="phClr">
              <a:lumMod val="60000"/>
              <a:lumOff val="40000"/>
            </a:schemeClr>
          </a:gs>
        </a:gsLst>
        <a:lin ang="5400000" scaled="0"/>
        <a:tileRect/>
      </a:gradFill>
      <a:ln w="19050">
        <a:solidFill>
          <a:schemeClr val="lt1"/>
        </a:solidFill>
      </a:ln>
    </cs:spPr>
  </cs:dataPoint>
  <cs:dataPoint3D>
    <cs:lnRef idx="0"/>
    <cs:fillRef idx="0">
      <cs:styleClr val="auto"/>
    </cs:fillRef>
    <cs:effectRef idx="0"/>
    <cs:fontRef idx="minor">
      <a:schemeClr val="tx1"/>
    </cs:fontRef>
    <cs:spPr>
      <a:gradFill>
        <a:gsLst>
          <a:gs pos="0">
            <a:schemeClr val="phClr"/>
          </a:gs>
          <a:gs pos="100000">
            <a:schemeClr val="phClr">
              <a:lumMod val="60000"/>
              <a:lumOff val="40000"/>
            </a:schemeClr>
          </a:gs>
        </a:gsLst>
        <a:lin ang="5400000" scaled="0"/>
        <a:tileRect/>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a="http://schemas.openxmlformats.org/drawingml/2006/main" xmlns:cs="http://schemas.microsoft.com/office/drawing/2012/chartStyle"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tx1"/>
    </cs:fontRef>
    <cs:spPr>
      <a:gradFill>
        <a:gsLst>
          <a:gs pos="0">
            <a:schemeClr val="phClr"/>
          </a:gs>
          <a:gs pos="100000">
            <a:schemeClr val="phClr">
              <a:lumMod val="60000"/>
              <a:lumOff val="40000"/>
            </a:schemeClr>
          </a:gs>
        </a:gsLst>
        <a:lin ang="5400000" scaled="0"/>
        <a:tileRect/>
      </a:gradFill>
      <a:ln w="19050">
        <a:solidFill>
          <a:schemeClr val="lt1"/>
        </a:solidFill>
      </a:ln>
    </cs:spPr>
  </cs:dataPoint>
  <cs:dataPoint3D>
    <cs:lnRef idx="0"/>
    <cs:fillRef idx="0">
      <cs:styleClr val="auto"/>
    </cs:fillRef>
    <cs:effectRef idx="0"/>
    <cs:fontRef idx="minor">
      <a:schemeClr val="tx1"/>
    </cs:fontRef>
    <cs:spPr>
      <a:gradFill>
        <a:gsLst>
          <a:gs pos="0">
            <a:schemeClr val="phClr"/>
          </a:gs>
          <a:gs pos="100000">
            <a:schemeClr val="phClr">
              <a:lumMod val="60000"/>
              <a:lumOff val="40000"/>
            </a:schemeClr>
          </a:gs>
        </a:gsLst>
        <a:lin ang="5400000" scaled="0"/>
        <a:tileRect/>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a="http://schemas.openxmlformats.org/drawingml/2006/main" xmlns:cs="http://schemas.microsoft.com/office/drawing/2012/chartStyle"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a="http://schemas.openxmlformats.org/drawingml/2006/main" xmlns:cs="http://schemas.microsoft.com/office/drawing/2012/chartStyle"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a="http://schemas.openxmlformats.org/drawingml/2006/main" xmlns:cs="http://schemas.microsoft.com/office/drawing/2012/chartStyle"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a="http://schemas.openxmlformats.org/drawingml/2006/main" xmlns:cs="http://schemas.microsoft.com/office/drawing/2012/chartStyle"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tx1"/>
    </cs:fontRef>
    <cs:spPr>
      <a:gradFill>
        <a:gsLst>
          <a:gs pos="0">
            <a:schemeClr val="phClr"/>
          </a:gs>
          <a:gs pos="100000">
            <a:schemeClr val="phClr">
              <a:lumMod val="60000"/>
              <a:lumOff val="40000"/>
            </a:schemeClr>
          </a:gs>
        </a:gsLst>
        <a:lin ang="5400000" scaled="0"/>
        <a:tileRect/>
      </a:gradFill>
      <a:ln w="19050">
        <a:solidFill>
          <a:schemeClr val="lt1"/>
        </a:solidFill>
      </a:ln>
    </cs:spPr>
  </cs:dataPoint>
  <cs:dataPoint3D>
    <cs:lnRef idx="0"/>
    <cs:fillRef idx="0">
      <cs:styleClr val="auto"/>
    </cs:fillRef>
    <cs:effectRef idx="0"/>
    <cs:fontRef idx="minor">
      <a:schemeClr val="tx1"/>
    </cs:fontRef>
    <cs:spPr>
      <a:gradFill>
        <a:gsLst>
          <a:gs pos="0">
            <a:schemeClr val="phClr"/>
          </a:gs>
          <a:gs pos="100000">
            <a:schemeClr val="phClr">
              <a:lumMod val="60000"/>
              <a:lumOff val="40000"/>
            </a:schemeClr>
          </a:gs>
        </a:gsLst>
        <a:lin ang="5400000" scaled="0"/>
        <a:tileRect/>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2.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svg85.svg" /></Relationships>
</file>

<file path=ppt/drawings/drawing2.xml><?xml version="1.0" encoding="utf-8"?>
<c:userShapes xmlns:c="http://schemas.openxmlformats.org/drawingml/2006/chart">
  <cdr:relSizeAnchor xmlns:cdr="http://schemas.openxmlformats.org/drawingml/2006/chartDrawing">
    <cdr:from>
      <cdr:x>8.0500000000000002e-002</cdr:x>
      <cdr:y>0.76624999999999999</cdr:y>
    </cdr:from>
    <cdr:to>
      <cdr:x>1</cdr:x>
      <cdr:y>0.85124999999999995</cdr:y>
    </cdr:to>
    <cdr:sp macro="" textlink="">
      <cdr:nvSpPr>
        <cdr:cNvPr id="2" name="タイトル 1"/>
        <cdr:cNvSpPr txBox="1"/>
      </cdr:nvSpPr>
      <cdr:spPr>
        <a:xfrm xmlns:a="http://schemas.openxmlformats.org/drawingml/2006/main">
          <a:off x="383227" y="1970603"/>
          <a:ext cx="4377367" cy="218598"/>
        </a:xfrm>
        <a:prstGeom xmlns:a="http://schemas.openxmlformats.org/drawingml/2006/main" prst="rect">
          <a:avLst/>
        </a:prstGeom>
      </cdr:spPr>
      <cdr:txBody>
        <a:bodyPr xmlns:a="http://schemas.openxmlformats.org/drawingml/2006/main" vertOverflow="overflow" horzOverflow="overflow"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ja-JP" altLang="en-US" sz="700" dirty="0">
              <a:solidFill>
                <a:srgbClr val="231815"/>
              </a:solidFill>
              <a:latin typeface="ＭＳ Ｐ明朝"/>
              <a:ea typeface="ＭＳ Ｐ明朝"/>
              <a:cs typeface="+mn-cs"/>
            </a:rPr>
            <a:t>学校がある日は、ふだん何時ごろに起きますか。</a:t>
          </a:r>
        </a:p>
      </cdr:txBody>
    </cdr:sp>
  </cdr:relSizeAnchor>
  <cdr:relSizeAnchor xmlns:cdr="http://schemas.openxmlformats.org/drawingml/2006/chartDrawing">
    <cdr:from>
      <cdr:x>4.8250000000000001e-002</cdr:x>
      <cdr:y>0.75124999999999997</cdr:y>
    </cdr:from>
    <cdr:to>
      <cdr:x>0.94599999999999995</cdr:x>
      <cdr:y>0.78474999999999995</cdr:y>
    </cdr:to>
    <cdr:pic macro="">
      <cdr:nvPicPr>
        <cdr:cNvPr id="3" name="グラフィックス 51"/>
        <cdr:cNvPicPr>
          <a:picLocks xmlns:a="http://schemas.openxmlformats.org/drawingml/2006/main" noChangeAspect="1"/>
        </cdr:cNvPicPr>
      </cdr:nvPicPr>
      <cdr:blipFill>
        <a:blip xmlns:r="http://schemas.openxmlformats.org/officeDocument/2006/relationships" xmlns:a="http://schemas.openxmlformats.org/drawingml/2006/main" r:embed="rId1">
          <a:extLs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229698" y="1932027"/>
          <a:ext cx="4273824" cy="86153"/>
        </a:xfrm>
        <a:prstGeom xmlns:a="http://schemas.openxmlformats.org/drawingml/2006/main" prst="rect">
          <a:avLst/>
        </a:prstGeom>
      </cdr:spPr>
    </cdr:pic>
  </cdr:relSizeAnchor>
</c:userShapes>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FB3AD-21FD-427F-A5EC-665915F90B54}" type="datetimeFigureOut">
              <a:rPr kumimoji="1" lang="ja-JP" altLang="en-US" smtClean="0"/>
              <a:t>2024/6/18</a:t>
            </a:fld>
            <a:endParaRPr kumimoji="1" lang="ja-JP" altLang="en-US"/>
          </a:p>
        </p:txBody>
      </p:sp>
      <p:sp>
        <p:nvSpPr>
          <p:cNvPr id="1102" name="スライド イメージ プレースホルダー 3"/>
          <p:cNvSpPr>
            <a:spLocks noGrp="1" noRot="1" noChangeAspect="1"/>
          </p:cNvSpPr>
          <p:nvPr>
            <p:ph type="sldImg" idx="2"/>
          </p:nvPr>
        </p:nvSpPr>
        <p:spPr>
          <a:xfrm>
            <a:off x="1199896" y="1143000"/>
            <a:ext cx="4458211"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3" name="ノート プレースホルダー 4"/>
          <p:cNvSpPr>
            <a:spLocks noGrp="1"/>
          </p:cNvSpPr>
          <p:nvPr>
            <p:ph type="body" sz="quarter" idx="3"/>
          </p:nvPr>
        </p:nvSpPr>
        <p:spPr>
          <a:xfrm>
            <a:off x="685800" y="4400551"/>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extLst>
      <p:ext uri="{BB962C8B-B14F-4D97-AF65-F5344CB8AC3E}">
        <p14:creationId xmlns:p14="http://schemas.microsoft.com/office/powerpoint/2010/main" val="37523637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13.xml.rels><?xml version="1.0" encoding="UTF-8"?><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14.xml.rels><?xml version="1.0" encoding="UTF-8"?><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15.xml.rels><?xml version="1.0" encoding="UTF-8"?><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16.xml.rels><?xml version="1.0" encoding="UTF-8"?><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17.xml.rels><?xml version="1.0" encoding="UTF-8"?><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18.xml.rels><?xml version="1.0" encoding="UTF-8"?><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19.xml.rels><?xml version="1.0" encoding="UTF-8"?><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15" name="四角形 44"/>
          <p:cNvSpPr>
            <a:spLocks noGrp="1" noRot="1" noChangeAspect="1"/>
          </p:cNvSpPr>
          <p:nvPr>
            <p:ph type="sldImg" idx="2"/>
          </p:nvPr>
        </p:nvSpPr>
        <p:spPr>
          <a:prstGeom prst="rect">
            <a:avLst/>
          </a:prstGeom>
        </p:spPr>
        <p:txBody>
          <a:bodyPr/>
          <a:p>
            <a:endParaRPr kumimoji="1" lang="ja-JP" altLang="en-US"/>
          </a:p>
        </p:txBody>
      </p:sp>
      <p:sp>
        <p:nvSpPr>
          <p:cNvPr id="1116" name="四角形 46"/>
          <p:cNvSpPr>
            <a:spLocks noGrp="1"/>
          </p:cNvSpPr>
          <p:nvPr>
            <p:ph type="body" sz="quarter" idx="3"/>
          </p:nvPr>
        </p:nvSpPr>
        <p:spPr>
          <a:prstGeom prst="rect">
            <a:avLst/>
          </a:prstGeom>
        </p:spPr>
        <p:txBody>
          <a:bodyPr/>
          <a:p>
            <a:endParaRPr kumimoji="1" lang="ja-JP" altLang="en-US"/>
          </a:p>
        </p:txBody>
      </p:sp>
      <p:sp>
        <p:nvSpPr>
          <p:cNvPr id="1117" name="四角形 47"/>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93" name="四角形 829"/>
          <p:cNvSpPr>
            <a:spLocks noGrp="1" noRot="1" noChangeAspect="1"/>
          </p:cNvSpPr>
          <p:nvPr>
            <p:ph type="sldImg" idx="2"/>
          </p:nvPr>
        </p:nvSpPr>
        <p:spPr>
          <a:prstGeom prst="rect">
            <a:avLst/>
          </a:prstGeom>
        </p:spPr>
        <p:txBody>
          <a:bodyPr/>
          <a:p>
            <a:endParaRPr kumimoji="1" lang="ja-JP" altLang="en-US"/>
          </a:p>
        </p:txBody>
      </p:sp>
      <p:sp>
        <p:nvSpPr>
          <p:cNvPr id="1494" name="四角形 830"/>
          <p:cNvSpPr>
            <a:spLocks noGrp="1"/>
          </p:cNvSpPr>
          <p:nvPr>
            <p:ph type="body" sz="quarter" idx="3"/>
          </p:nvPr>
        </p:nvSpPr>
        <p:spPr>
          <a:prstGeom prst="rect">
            <a:avLst/>
          </a:prstGeom>
        </p:spPr>
        <p:txBody>
          <a:bodyPr/>
          <a:p>
            <a:endParaRPr kumimoji="1" lang="ja-JP" altLang="en-US"/>
          </a:p>
        </p:txBody>
      </p:sp>
      <p:sp>
        <p:nvSpPr>
          <p:cNvPr id="1495" name="四角形 831"/>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23" name="四角形 832"/>
          <p:cNvSpPr>
            <a:spLocks noGrp="1" noRot="1" noChangeAspect="1"/>
          </p:cNvSpPr>
          <p:nvPr>
            <p:ph type="sldImg" idx="2"/>
          </p:nvPr>
        </p:nvSpPr>
        <p:spPr>
          <a:prstGeom prst="rect">
            <a:avLst/>
          </a:prstGeom>
        </p:spPr>
        <p:txBody>
          <a:bodyPr/>
          <a:p>
            <a:endParaRPr kumimoji="1" lang="ja-JP" altLang="en-US"/>
          </a:p>
        </p:txBody>
      </p:sp>
      <p:sp>
        <p:nvSpPr>
          <p:cNvPr id="1524" name="四角形 833"/>
          <p:cNvSpPr>
            <a:spLocks noGrp="1"/>
          </p:cNvSpPr>
          <p:nvPr>
            <p:ph type="body" sz="quarter" idx="3"/>
          </p:nvPr>
        </p:nvSpPr>
        <p:spPr>
          <a:prstGeom prst="rect">
            <a:avLst/>
          </a:prstGeom>
        </p:spPr>
        <p:txBody>
          <a:bodyPr/>
          <a:p>
            <a:endParaRPr kumimoji="1" lang="ja-JP" altLang="en-US"/>
          </a:p>
        </p:txBody>
      </p:sp>
      <p:sp>
        <p:nvSpPr>
          <p:cNvPr id="1525" name="四角形 834"/>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40" name="四角形 841"/>
          <p:cNvSpPr>
            <a:spLocks noGrp="1" noRot="1" noChangeAspect="1"/>
          </p:cNvSpPr>
          <p:nvPr>
            <p:ph type="sldImg" idx="2"/>
          </p:nvPr>
        </p:nvSpPr>
        <p:spPr>
          <a:prstGeom prst="rect">
            <a:avLst/>
          </a:prstGeom>
        </p:spPr>
        <p:txBody>
          <a:bodyPr/>
          <a:p>
            <a:endParaRPr kumimoji="1" lang="ja-JP" altLang="en-US"/>
          </a:p>
        </p:txBody>
      </p:sp>
      <p:sp>
        <p:nvSpPr>
          <p:cNvPr id="1541" name="四角形 842"/>
          <p:cNvSpPr>
            <a:spLocks noGrp="1"/>
          </p:cNvSpPr>
          <p:nvPr>
            <p:ph type="body" sz="quarter" idx="3"/>
          </p:nvPr>
        </p:nvSpPr>
        <p:spPr>
          <a:prstGeom prst="rect">
            <a:avLst/>
          </a:prstGeom>
        </p:spPr>
        <p:txBody>
          <a:bodyPr/>
          <a:p>
            <a:endParaRPr kumimoji="1" lang="ja-JP" altLang="en-US"/>
          </a:p>
        </p:txBody>
      </p:sp>
      <p:sp>
        <p:nvSpPr>
          <p:cNvPr id="1542" name="四角形 84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78" name="四角形 835"/>
          <p:cNvSpPr>
            <a:spLocks noGrp="1" noRot="1" noChangeAspect="1"/>
          </p:cNvSpPr>
          <p:nvPr>
            <p:ph type="sldImg" idx="2"/>
          </p:nvPr>
        </p:nvSpPr>
        <p:spPr>
          <a:prstGeom prst="rect">
            <a:avLst/>
          </a:prstGeom>
        </p:spPr>
        <p:txBody>
          <a:bodyPr/>
          <a:p>
            <a:endParaRPr kumimoji="1" lang="ja-JP" altLang="en-US"/>
          </a:p>
        </p:txBody>
      </p:sp>
      <p:sp>
        <p:nvSpPr>
          <p:cNvPr id="1579" name="四角形 836"/>
          <p:cNvSpPr>
            <a:spLocks noGrp="1"/>
          </p:cNvSpPr>
          <p:nvPr>
            <p:ph type="body" sz="quarter" idx="3"/>
          </p:nvPr>
        </p:nvSpPr>
        <p:spPr>
          <a:prstGeom prst="rect">
            <a:avLst/>
          </a:prstGeom>
        </p:spPr>
        <p:txBody>
          <a:bodyPr/>
          <a:p>
            <a:endParaRPr kumimoji="1" lang="ja-JP" altLang="en-US"/>
          </a:p>
        </p:txBody>
      </p:sp>
      <p:sp>
        <p:nvSpPr>
          <p:cNvPr id="1580" name="四角形 837"/>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96" name="四角形 838"/>
          <p:cNvSpPr>
            <a:spLocks noGrp="1" noRot="1" noChangeAspect="1"/>
          </p:cNvSpPr>
          <p:nvPr>
            <p:ph type="sldImg" idx="2"/>
          </p:nvPr>
        </p:nvSpPr>
        <p:spPr>
          <a:prstGeom prst="rect">
            <a:avLst/>
          </a:prstGeom>
        </p:spPr>
        <p:txBody>
          <a:bodyPr/>
          <a:p>
            <a:endParaRPr kumimoji="1" lang="ja-JP" altLang="en-US"/>
          </a:p>
        </p:txBody>
      </p:sp>
      <p:sp>
        <p:nvSpPr>
          <p:cNvPr id="1597" name="四角形 839"/>
          <p:cNvSpPr>
            <a:spLocks noGrp="1"/>
          </p:cNvSpPr>
          <p:nvPr>
            <p:ph type="body" sz="quarter" idx="3"/>
          </p:nvPr>
        </p:nvSpPr>
        <p:spPr>
          <a:prstGeom prst="rect">
            <a:avLst/>
          </a:prstGeom>
        </p:spPr>
        <p:txBody>
          <a:bodyPr/>
          <a:p>
            <a:endParaRPr kumimoji="1" lang="ja-JP" altLang="en-US"/>
          </a:p>
        </p:txBody>
      </p:sp>
      <p:sp>
        <p:nvSpPr>
          <p:cNvPr id="1598" name="四角形 84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69" name="四角形 841"/>
          <p:cNvSpPr>
            <a:spLocks noGrp="1" noRot="1" noChangeAspect="1"/>
          </p:cNvSpPr>
          <p:nvPr>
            <p:ph type="sldImg" idx="2"/>
          </p:nvPr>
        </p:nvSpPr>
        <p:spPr>
          <a:prstGeom prst="rect">
            <a:avLst/>
          </a:prstGeom>
        </p:spPr>
        <p:txBody>
          <a:bodyPr/>
          <a:p>
            <a:endParaRPr kumimoji="1" lang="ja-JP" altLang="en-US"/>
          </a:p>
        </p:txBody>
      </p:sp>
      <p:sp>
        <p:nvSpPr>
          <p:cNvPr id="1670" name="四角形 842"/>
          <p:cNvSpPr>
            <a:spLocks noGrp="1"/>
          </p:cNvSpPr>
          <p:nvPr>
            <p:ph type="body" sz="quarter" idx="3"/>
          </p:nvPr>
        </p:nvSpPr>
        <p:spPr>
          <a:prstGeom prst="rect">
            <a:avLst/>
          </a:prstGeom>
        </p:spPr>
        <p:txBody>
          <a:bodyPr/>
          <a:p>
            <a:endParaRPr kumimoji="1" lang="ja-JP" altLang="en-US"/>
          </a:p>
        </p:txBody>
      </p:sp>
      <p:sp>
        <p:nvSpPr>
          <p:cNvPr id="1671" name="四角形 84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07" name="スライド イメージ プレースホルダー 1"/>
          <p:cNvSpPr>
            <a:spLocks noGrp="1" noRot="1" noChangeAspect="1"/>
          </p:cNvSpPr>
          <p:nvPr>
            <p:ph type="sldImg"/>
          </p:nvPr>
        </p:nvSpPr>
        <p:spPr/>
      </p:sp>
      <p:sp>
        <p:nvSpPr>
          <p:cNvPr id="1708" name="ノート プレースホルダー 2"/>
          <p:cNvSpPr>
            <a:spLocks noGrp="1"/>
          </p:cNvSpPr>
          <p:nvPr>
            <p:ph type="body" idx="1"/>
          </p:nvPr>
        </p:nvSpPr>
        <p:spPr/>
        <p:txBody>
          <a:bodyPr/>
          <a:lstStyle/>
          <a:p>
            <a:endParaRPr kumimoji="1" lang="ja-JP" altLang="en-US" dirty="0"/>
          </a:p>
        </p:txBody>
      </p:sp>
      <p:sp>
        <p:nvSpPr>
          <p:cNvPr id="1709" name="スライド番号プレースホルダー 3"/>
          <p:cNvSpPr>
            <a:spLocks noGrp="1"/>
          </p:cNvSpPr>
          <p:nvPr>
            <p:ph type="sldNum" sz="quarter" idx="5"/>
          </p:nvPr>
        </p:nvSpPr>
        <p:spPr/>
        <p:txBody>
          <a:bodyPr/>
          <a:lstStyle/>
          <a:p>
            <a:fld id="{BC1A1F2C-F8E9-4859-B664-78271AE5A266}" type="slidenum">
              <a:rPr kumimoji="1" lang="ja-JP" altLang="en-US" smtClean="0"/>
              <a:t>16</a:t>
            </a:fld>
            <a:endParaRPr kumimoji="1" lang="ja-JP" altLang="en-US"/>
          </a:p>
        </p:txBody>
      </p:sp>
    </p:spTree>
    <p:extLst>
      <p:ext uri="{BB962C8B-B14F-4D97-AF65-F5344CB8AC3E}">
        <p14:creationId xmlns:p14="http://schemas.microsoft.com/office/powerpoint/2010/main" val="276044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44" name="スライド イメージ プレースホルダー 1"/>
          <p:cNvSpPr>
            <a:spLocks noGrp="1" noRot="1" noChangeAspect="1"/>
          </p:cNvSpPr>
          <p:nvPr>
            <p:ph type="sldImg"/>
          </p:nvPr>
        </p:nvSpPr>
        <p:spPr/>
      </p:sp>
      <p:sp>
        <p:nvSpPr>
          <p:cNvPr id="1745" name="ノート プレースホルダー 2"/>
          <p:cNvSpPr>
            <a:spLocks noGrp="1"/>
          </p:cNvSpPr>
          <p:nvPr>
            <p:ph type="body" idx="1"/>
          </p:nvPr>
        </p:nvSpPr>
        <p:spPr/>
        <p:txBody>
          <a:bodyPr/>
          <a:lstStyle/>
          <a:p>
            <a:endParaRPr kumimoji="1" lang="ja-JP" altLang="en-US" dirty="0"/>
          </a:p>
        </p:txBody>
      </p:sp>
      <p:sp>
        <p:nvSpPr>
          <p:cNvPr id="1746" name="スライド番号プレースホルダー 3"/>
          <p:cNvSpPr>
            <a:spLocks noGrp="1"/>
          </p:cNvSpPr>
          <p:nvPr>
            <p:ph type="sldNum" sz="quarter" idx="5"/>
          </p:nvPr>
        </p:nvSpPr>
        <p:spPr/>
        <p:txBody>
          <a:bodyPr/>
          <a:lstStyle/>
          <a:p>
            <a:fld id="{BC1A1F2C-F8E9-4859-B664-78271AE5A266}" type="slidenum">
              <a:rPr kumimoji="1" lang="ja-JP" altLang="en-US" smtClean="0"/>
              <a:t>16</a:t>
            </a:fld>
            <a:endParaRPr kumimoji="1" lang="ja-JP" altLang="en-US"/>
          </a:p>
        </p:txBody>
      </p:sp>
    </p:spTree>
    <p:extLst>
      <p:ext uri="{BB962C8B-B14F-4D97-AF65-F5344CB8AC3E}">
        <p14:creationId xmlns:p14="http://schemas.microsoft.com/office/powerpoint/2010/main" val="276044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2003" name="四角形 841"/>
          <p:cNvSpPr>
            <a:spLocks noGrp="1" noRot="1" noChangeAspect="1"/>
          </p:cNvSpPr>
          <p:nvPr>
            <p:ph type="sldImg" idx="2"/>
          </p:nvPr>
        </p:nvSpPr>
        <p:spPr>
          <a:prstGeom prst="rect"/>
        </p:spPr>
        <p:txBody>
          <a:bodyPr/>
          <a:p>
            <a:endParaRPr kumimoji="1" lang="ja-JP" altLang="en-US"/>
          </a:p>
        </p:txBody>
      </p:sp>
      <p:sp>
        <p:nvSpPr>
          <p:cNvPr id="2004" name="四角形 842"/>
          <p:cNvSpPr>
            <a:spLocks noGrp="1"/>
          </p:cNvSpPr>
          <p:nvPr>
            <p:ph type="body" sz="quarter" idx="3"/>
          </p:nvPr>
        </p:nvSpPr>
        <p:spPr>
          <a:prstGeom prst="rect"/>
        </p:spPr>
        <p:txBody>
          <a:bodyPr/>
          <a:p>
            <a:endParaRPr kumimoji="1" lang="ja-JP" altLang="en-US"/>
          </a:p>
        </p:txBody>
      </p:sp>
      <p:sp>
        <p:nvSpPr>
          <p:cNvPr id="2005" name="四角形 843"/>
          <p:cNvSpPr>
            <a:spLocks noGrp="1"/>
          </p:cNvSpPr>
          <p:nvPr>
            <p:ph type="sldNum" sz="quarter" idx="5"/>
          </p:nvPr>
        </p:nvSpPr>
        <p:spPr>
          <a:prstGeom prst="rect"/>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924" name="スライド イメージ プレースホルダー 1"/>
          <p:cNvSpPr>
            <a:spLocks noGrp="1" noRot="1" noChangeAspect="1"/>
          </p:cNvSpPr>
          <p:nvPr>
            <p:ph type="sldImg"/>
          </p:nvPr>
        </p:nvSpPr>
        <p:spPr/>
      </p:sp>
      <p:sp>
        <p:nvSpPr>
          <p:cNvPr id="1925" name="ノート プレースホルダー 2"/>
          <p:cNvSpPr>
            <a:spLocks noGrp="1"/>
          </p:cNvSpPr>
          <p:nvPr>
            <p:ph type="body" idx="1"/>
          </p:nvPr>
        </p:nvSpPr>
        <p:spPr/>
        <p:txBody>
          <a:bodyPr/>
          <a:lstStyle/>
          <a:p>
            <a:endParaRPr kumimoji="1" lang="ja-JP" altLang="en-US" dirty="0"/>
          </a:p>
        </p:txBody>
      </p:sp>
      <p:sp>
        <p:nvSpPr>
          <p:cNvPr id="1926" name="スライド番号プレースホルダー 3"/>
          <p:cNvSpPr>
            <a:spLocks noGrp="1"/>
          </p:cNvSpPr>
          <p:nvPr>
            <p:ph type="sldNum" sz="quarter" idx="5"/>
          </p:nvPr>
        </p:nvSpPr>
        <p:spPr/>
        <p:txBody>
          <a:bodyPr/>
          <a:lstStyle/>
          <a:p>
            <a:fld id="{BC1A1F2C-F8E9-4859-B664-78271AE5A266}" type="slidenum">
              <a:rPr kumimoji="1" lang="ja-JP" altLang="en-US" smtClean="0"/>
              <a:t>19</a:t>
            </a:fld>
            <a:endParaRPr kumimoji="1" lang="ja-JP" altLang="en-US"/>
          </a:p>
        </p:txBody>
      </p:sp>
    </p:spTree>
    <p:extLst>
      <p:ext uri="{BB962C8B-B14F-4D97-AF65-F5344CB8AC3E}">
        <p14:creationId xmlns:p14="http://schemas.microsoft.com/office/powerpoint/2010/main" val="397805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7" name="スライド イメージ プレースホルダー 1"/>
          <p:cNvSpPr>
            <a:spLocks noGrp="1" noRot="1" noChangeAspect="1"/>
          </p:cNvSpPr>
          <p:nvPr>
            <p:ph type="sldImg"/>
          </p:nvPr>
        </p:nvSpPr>
        <p:spPr/>
      </p:sp>
      <p:sp>
        <p:nvSpPr>
          <p:cNvPr id="1128" name="ノート プレースホルダー 2"/>
          <p:cNvSpPr>
            <a:spLocks noGrp="1"/>
          </p:cNvSpPr>
          <p:nvPr>
            <p:ph type="body" idx="1"/>
          </p:nvPr>
        </p:nvSpPr>
        <p:spPr/>
        <p:txBody>
          <a:bodyPr/>
          <a:lstStyle/>
          <a:p>
            <a:r>
              <a:rPr kumimoji="1" lang="ja-JP" altLang="en-US" dirty="0"/>
              <a:t>　</a:t>
            </a:r>
          </a:p>
        </p:txBody>
      </p:sp>
      <p:sp>
        <p:nvSpPr>
          <p:cNvPr id="1129" name="スライド番号プレースホルダー 3"/>
          <p:cNvSpPr>
            <a:spLocks noGrp="1"/>
          </p:cNvSpPr>
          <p:nvPr>
            <p:ph type="sldNum" sz="quarter" idx="5"/>
          </p:nvPr>
        </p:nvSpPr>
        <p:spPr/>
        <p:txBody>
          <a:bodyPr/>
          <a:lstStyle/>
          <a:p>
            <a:fld id="{BC1A1F2C-F8E9-4859-B664-78271AE5A266}" type="slidenum">
              <a:rPr kumimoji="1" lang="ja-JP" altLang="en-US" smtClean="0"/>
              <a:t>2</a:t>
            </a:fld>
            <a:endParaRPr kumimoji="1" lang="ja-JP" altLang="en-US"/>
          </a:p>
        </p:txBody>
      </p:sp>
    </p:spTree>
    <p:extLst>
      <p:ext uri="{BB962C8B-B14F-4D97-AF65-F5344CB8AC3E}">
        <p14:creationId xmlns:p14="http://schemas.microsoft.com/office/powerpoint/2010/main" val="65952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3" name="スライド イメージ プレースホルダー 1"/>
          <p:cNvSpPr>
            <a:spLocks noGrp="1" noRot="1" noChangeAspect="1"/>
          </p:cNvSpPr>
          <p:nvPr>
            <p:ph type="sldImg"/>
          </p:nvPr>
        </p:nvSpPr>
        <p:spPr/>
      </p:sp>
      <p:sp>
        <p:nvSpPr>
          <p:cNvPr id="1164" name="ノート プレースホルダー 2"/>
          <p:cNvSpPr>
            <a:spLocks noGrp="1"/>
          </p:cNvSpPr>
          <p:nvPr>
            <p:ph type="body" idx="1"/>
          </p:nvPr>
        </p:nvSpPr>
        <p:spPr/>
        <p:txBody>
          <a:bodyPr/>
          <a:lstStyle/>
          <a:p>
            <a:endParaRPr kumimoji="1" lang="ja-JP" altLang="en-US" dirty="0"/>
          </a:p>
        </p:txBody>
      </p:sp>
      <p:sp>
        <p:nvSpPr>
          <p:cNvPr id="1165" name="スライド番号プレースホルダー 3"/>
          <p:cNvSpPr>
            <a:spLocks noGrp="1"/>
          </p:cNvSpPr>
          <p:nvPr>
            <p:ph type="sldNum" sz="quarter" idx="5"/>
          </p:nvPr>
        </p:nvSpPr>
        <p:spPr/>
        <p:txBody>
          <a:bodyPr/>
          <a:lstStyle/>
          <a:p>
            <a:fld id="{BC1A1F2C-F8E9-4859-B664-78271AE5A266}" type="slidenum">
              <a:rPr kumimoji="1" lang="ja-JP" altLang="en-US" smtClean="0"/>
              <a:t>3</a:t>
            </a:fld>
            <a:endParaRPr kumimoji="1" lang="ja-JP" altLang="en-US"/>
          </a:p>
        </p:txBody>
      </p:sp>
    </p:spTree>
    <p:extLst>
      <p:ext uri="{BB962C8B-B14F-4D97-AF65-F5344CB8AC3E}">
        <p14:creationId xmlns:p14="http://schemas.microsoft.com/office/powerpoint/2010/main" val="173045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20" name="四角形 750"/>
          <p:cNvSpPr>
            <a:spLocks noGrp="1" noRot="1" noChangeAspect="1"/>
          </p:cNvSpPr>
          <p:nvPr>
            <p:ph type="sldImg" idx="2"/>
          </p:nvPr>
        </p:nvSpPr>
        <p:spPr>
          <a:prstGeom prst="rect">
            <a:avLst/>
          </a:prstGeom>
        </p:spPr>
        <p:txBody>
          <a:bodyPr/>
          <a:p>
            <a:endParaRPr kumimoji="1" lang="ja-JP" altLang="en-US"/>
          </a:p>
        </p:txBody>
      </p:sp>
      <p:sp>
        <p:nvSpPr>
          <p:cNvPr id="1221" name="四角形 751"/>
          <p:cNvSpPr>
            <a:spLocks noGrp="1"/>
          </p:cNvSpPr>
          <p:nvPr>
            <p:ph type="body" sz="quarter" idx="3"/>
          </p:nvPr>
        </p:nvSpPr>
        <p:spPr>
          <a:prstGeom prst="rect">
            <a:avLst/>
          </a:prstGeom>
        </p:spPr>
        <p:txBody>
          <a:bodyPr/>
          <a:p>
            <a:endParaRPr kumimoji="1" lang="ja-JP" altLang="en-US"/>
          </a:p>
        </p:txBody>
      </p:sp>
      <p:sp>
        <p:nvSpPr>
          <p:cNvPr id="1222" name="四角形 75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2000" name="四角形 838"/>
          <p:cNvSpPr>
            <a:spLocks noGrp="1" noRot="1" noChangeAspect="1"/>
          </p:cNvSpPr>
          <p:nvPr>
            <p:ph type="sldImg" idx="2"/>
          </p:nvPr>
        </p:nvSpPr>
        <p:spPr>
          <a:prstGeom prst="rect"/>
        </p:spPr>
        <p:txBody>
          <a:bodyPr/>
          <a:p>
            <a:endParaRPr kumimoji="1" lang="ja-JP" altLang="en-US"/>
          </a:p>
        </p:txBody>
      </p:sp>
      <p:sp>
        <p:nvSpPr>
          <p:cNvPr id="2001" name="四角形 839"/>
          <p:cNvSpPr>
            <a:spLocks noGrp="1"/>
          </p:cNvSpPr>
          <p:nvPr>
            <p:ph type="body" sz="quarter" idx="3"/>
          </p:nvPr>
        </p:nvSpPr>
        <p:spPr>
          <a:prstGeom prst="rect"/>
        </p:spPr>
        <p:txBody>
          <a:bodyPr/>
          <a:p>
            <a:endParaRPr kumimoji="1" lang="ja-JP" altLang="en-US"/>
          </a:p>
        </p:txBody>
      </p:sp>
      <p:sp>
        <p:nvSpPr>
          <p:cNvPr id="2002" name="四角形 840"/>
          <p:cNvSpPr>
            <a:spLocks noGrp="1"/>
          </p:cNvSpPr>
          <p:nvPr>
            <p:ph type="sldNum" sz="quarter" idx="5"/>
          </p:nvPr>
        </p:nvSpPr>
        <p:spPr>
          <a:prstGeom prst="rect"/>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3" name="スライド イメージ プレースホルダー 1"/>
          <p:cNvSpPr>
            <a:spLocks noGrp="1" noRot="1" noChangeAspect="1"/>
          </p:cNvSpPr>
          <p:nvPr>
            <p:ph type="sldImg"/>
          </p:nvPr>
        </p:nvSpPr>
        <p:spPr/>
      </p:sp>
      <p:sp>
        <p:nvSpPr>
          <p:cNvPr id="1304" name="ノート プレースホルダー 2"/>
          <p:cNvSpPr>
            <a:spLocks noGrp="1"/>
          </p:cNvSpPr>
          <p:nvPr>
            <p:ph type="body" idx="1"/>
          </p:nvPr>
        </p:nvSpPr>
        <p:spPr/>
        <p:txBody>
          <a:bodyPr/>
          <a:lstStyle/>
          <a:p>
            <a:endParaRPr kumimoji="1" lang="ja-JP" altLang="en-US" dirty="0"/>
          </a:p>
        </p:txBody>
      </p:sp>
      <p:sp>
        <p:nvSpPr>
          <p:cNvPr id="1305" name="スライド番号プレースホルダー 3"/>
          <p:cNvSpPr>
            <a:spLocks noGrp="1"/>
          </p:cNvSpPr>
          <p:nvPr>
            <p:ph type="sldNum" sz="quarter" idx="5"/>
          </p:nvPr>
        </p:nvSpPr>
        <p:spPr/>
        <p:txBody>
          <a:bodyPr/>
          <a:lstStyle/>
          <a:p>
            <a:fld id="{BC1A1F2C-F8E9-4859-B664-78271AE5A266}" type="slidenum">
              <a:rPr kumimoji="1" lang="ja-JP" altLang="en-US" smtClean="0"/>
              <a:t>7</a:t>
            </a:fld>
            <a:endParaRPr kumimoji="1" lang="ja-JP" altLang="en-US"/>
          </a:p>
        </p:txBody>
      </p:sp>
    </p:spTree>
    <p:extLst>
      <p:ext uri="{BB962C8B-B14F-4D97-AF65-F5344CB8AC3E}">
        <p14:creationId xmlns:p14="http://schemas.microsoft.com/office/powerpoint/2010/main" val="279762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0" name="スライド イメージ プレースホルダー 1"/>
          <p:cNvSpPr>
            <a:spLocks noGrp="1" noRot="1" noChangeAspect="1"/>
          </p:cNvSpPr>
          <p:nvPr>
            <p:ph type="sldImg"/>
          </p:nvPr>
        </p:nvSpPr>
        <p:spPr/>
      </p:sp>
      <p:sp>
        <p:nvSpPr>
          <p:cNvPr id="1331" name="ノート プレースホルダー 2"/>
          <p:cNvSpPr>
            <a:spLocks noGrp="1"/>
          </p:cNvSpPr>
          <p:nvPr>
            <p:ph type="body" idx="1"/>
          </p:nvPr>
        </p:nvSpPr>
        <p:spPr/>
        <p:txBody>
          <a:bodyPr/>
          <a:lstStyle/>
          <a:p>
            <a:endParaRPr kumimoji="1" lang="ja-JP" altLang="en-US" dirty="0"/>
          </a:p>
        </p:txBody>
      </p:sp>
      <p:sp>
        <p:nvSpPr>
          <p:cNvPr id="1332" name="スライド番号プレースホルダー 3"/>
          <p:cNvSpPr>
            <a:spLocks noGrp="1"/>
          </p:cNvSpPr>
          <p:nvPr>
            <p:ph type="sldNum" sz="quarter" idx="5"/>
          </p:nvPr>
        </p:nvSpPr>
        <p:spPr/>
        <p:txBody>
          <a:bodyPr/>
          <a:lstStyle/>
          <a:p>
            <a:fld id="{BC1A1F2C-F8E9-4859-B664-78271AE5A266}" type="slidenum">
              <a:rPr kumimoji="1" lang="ja-JP" altLang="en-US" smtClean="0"/>
              <a:t>7</a:t>
            </a:fld>
            <a:endParaRPr kumimoji="1" lang="ja-JP" altLang="en-US"/>
          </a:p>
        </p:txBody>
      </p:sp>
    </p:spTree>
    <p:extLst>
      <p:ext uri="{BB962C8B-B14F-4D97-AF65-F5344CB8AC3E}">
        <p14:creationId xmlns:p14="http://schemas.microsoft.com/office/powerpoint/2010/main" val="279762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8" name="スライド イメージ プレースホルダー 1"/>
          <p:cNvSpPr>
            <a:spLocks noGrp="1" noRot="1" noChangeAspect="1"/>
          </p:cNvSpPr>
          <p:nvPr>
            <p:ph type="sldImg"/>
          </p:nvPr>
        </p:nvSpPr>
        <p:spPr/>
      </p:sp>
      <p:sp>
        <p:nvSpPr>
          <p:cNvPr id="1349" name="ノート プレースホルダー 2"/>
          <p:cNvSpPr>
            <a:spLocks noGrp="1"/>
          </p:cNvSpPr>
          <p:nvPr>
            <p:ph type="body" idx="1"/>
          </p:nvPr>
        </p:nvSpPr>
        <p:spPr/>
        <p:txBody>
          <a:bodyPr/>
          <a:lstStyle/>
          <a:p>
            <a:endParaRPr kumimoji="1" lang="ja-JP" altLang="en-US" dirty="0"/>
          </a:p>
        </p:txBody>
      </p:sp>
      <p:sp>
        <p:nvSpPr>
          <p:cNvPr id="1350" name="スライド番号プレースホルダー 3"/>
          <p:cNvSpPr>
            <a:spLocks noGrp="1"/>
          </p:cNvSpPr>
          <p:nvPr>
            <p:ph type="sldNum" sz="quarter" idx="5"/>
          </p:nvPr>
        </p:nvSpPr>
        <p:spPr/>
        <p:txBody>
          <a:bodyPr/>
          <a:lstStyle/>
          <a:p>
            <a:fld id="{BC1A1F2C-F8E9-4859-B664-78271AE5A266}" type="slidenum">
              <a:rPr kumimoji="1" lang="ja-JP" altLang="en-US" smtClean="0"/>
              <a:t>8</a:t>
            </a:fld>
            <a:endParaRPr kumimoji="1" lang="ja-JP" altLang="en-US"/>
          </a:p>
        </p:txBody>
      </p:sp>
    </p:spTree>
    <p:extLst>
      <p:ext uri="{BB962C8B-B14F-4D97-AF65-F5344CB8AC3E}">
        <p14:creationId xmlns:p14="http://schemas.microsoft.com/office/powerpoint/2010/main" val="189546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77" name="スライド イメージ プレースホルダー 1"/>
          <p:cNvSpPr>
            <a:spLocks noGrp="1" noRot="1" noChangeAspect="1"/>
          </p:cNvSpPr>
          <p:nvPr>
            <p:ph type="sldImg"/>
          </p:nvPr>
        </p:nvSpPr>
        <p:spPr/>
      </p:sp>
      <p:sp>
        <p:nvSpPr>
          <p:cNvPr id="1378" name="ノート プレースホルダー 2"/>
          <p:cNvSpPr>
            <a:spLocks noGrp="1"/>
          </p:cNvSpPr>
          <p:nvPr>
            <p:ph type="body" idx="1"/>
          </p:nvPr>
        </p:nvSpPr>
        <p:spPr/>
        <p:txBody>
          <a:bodyPr/>
          <a:lstStyle/>
          <a:p>
            <a:endParaRPr kumimoji="1" lang="ja-JP" altLang="en-US" dirty="0"/>
          </a:p>
        </p:txBody>
      </p:sp>
      <p:sp>
        <p:nvSpPr>
          <p:cNvPr id="1379" name="スライド番号プレースホルダー 3"/>
          <p:cNvSpPr>
            <a:spLocks noGrp="1"/>
          </p:cNvSpPr>
          <p:nvPr>
            <p:ph type="sldNum" sz="quarter" idx="5"/>
          </p:nvPr>
        </p:nvSpPr>
        <p:spPr/>
        <p:txBody>
          <a:bodyPr/>
          <a:lstStyle/>
          <a:p>
            <a:fld id="{BC1A1F2C-F8E9-4859-B664-78271AE5A266}" type="slidenum">
              <a:rPr kumimoji="1" lang="ja-JP" altLang="en-US" smtClean="0"/>
              <a:t>8</a:t>
            </a:fld>
            <a:endParaRPr kumimoji="1" lang="ja-JP" altLang="en-US"/>
          </a:p>
        </p:txBody>
      </p:sp>
    </p:spTree>
    <p:extLst>
      <p:ext uri="{BB962C8B-B14F-4D97-AF65-F5344CB8AC3E}">
        <p14:creationId xmlns:p14="http://schemas.microsoft.com/office/powerpoint/2010/main" val="1895467644"/>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Title 1"/>
          <p:cNvSpPr>
            <a:spLocks noGrp="1"/>
          </p:cNvSpPr>
          <p:nvPr>
            <p:ph type="ctrTitle"/>
          </p:nvPr>
        </p:nvSpPr>
        <p:spPr>
          <a:xfrm>
            <a:off x="742950" y="1122363"/>
            <a:ext cx="8420100" cy="2387600"/>
          </a:xfrm>
        </p:spPr>
        <p:txBody>
          <a:bodyPr anchor="b"/>
          <a:lstStyle>
            <a:lvl1pPr algn="ctr">
              <a:defRPr sz="4500"/>
            </a:lvl1pPr>
          </a:lstStyle>
          <a:p>
            <a:r>
              <a:rPr lang="ja-JP" altLang="en-US"/>
              <a:t>マスター タイトルの書式設定</a:t>
            </a:r>
            <a:endParaRPr lang="en-US" dirty="0"/>
          </a:p>
        </p:txBody>
      </p:sp>
      <p:sp>
        <p:nvSpPr>
          <p:cNvPr id="1032" name="Subtitle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1033" name="Date Placeholder 3"/>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34" name="Footer Placeholder 4"/>
          <p:cNvSpPr>
            <a:spLocks noGrp="1"/>
          </p:cNvSpPr>
          <p:nvPr>
            <p:ph type="ftr" sz="quarter" idx="11"/>
          </p:nvPr>
        </p:nvSpPr>
        <p:spPr/>
        <p:txBody>
          <a:bodyPr/>
          <a:lstStyle/>
          <a:p>
            <a:endParaRPr kumimoji="1" lang="ja-JP" altLang="en-US"/>
          </a:p>
        </p:txBody>
      </p:sp>
      <p:sp>
        <p:nvSpPr>
          <p:cNvPr id="1035"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29500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0" name=""/>
        <p:cNvGrpSpPr/>
        <p:nvPr/>
      </p:nvGrpSpPr>
      <p:grpSpPr>
        <a:xfrm>
          <a:off x="0" y="0"/>
          <a:ext cx="0" cy="0"/>
          <a:chOff x="0" y="0"/>
          <a:chExt cx="0" cy="0"/>
        </a:xfrm>
      </p:grpSpPr>
      <p:sp>
        <p:nvSpPr>
          <p:cNvPr id="1088" name="Title 1"/>
          <p:cNvSpPr>
            <a:spLocks noGrp="1"/>
          </p:cNvSpPr>
          <p:nvPr>
            <p:ph type="title"/>
          </p:nvPr>
        </p:nvSpPr>
        <p:spPr/>
        <p:txBody>
          <a:bodyPr/>
          <a:lstStyle/>
          <a:p>
            <a:r>
              <a:rPr lang="ja-JP" altLang="en-US"/>
              <a:t>マスター タイトルの書式設定</a:t>
            </a:r>
            <a:endParaRPr lang="en-US" dirty="0"/>
          </a:p>
        </p:txBody>
      </p:sp>
      <p:sp>
        <p:nvSpPr>
          <p:cNvPr id="1089"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0"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91" name="Footer Placeholder 4"/>
          <p:cNvSpPr>
            <a:spLocks noGrp="1"/>
          </p:cNvSpPr>
          <p:nvPr>
            <p:ph type="ftr" sz="quarter" idx="11"/>
          </p:nvPr>
        </p:nvSpPr>
        <p:spPr/>
        <p:txBody>
          <a:bodyPr/>
          <a:lstStyle/>
          <a:p>
            <a:endParaRPr kumimoji="1" lang="ja-JP" altLang="en-US"/>
          </a:p>
        </p:txBody>
      </p:sp>
      <p:sp>
        <p:nvSpPr>
          <p:cNvPr id="1092"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02200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1095"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6"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97" name="Footer Placeholder 4"/>
          <p:cNvSpPr>
            <a:spLocks noGrp="1"/>
          </p:cNvSpPr>
          <p:nvPr>
            <p:ph type="ftr" sz="quarter" idx="11"/>
          </p:nvPr>
        </p:nvSpPr>
        <p:spPr/>
        <p:txBody>
          <a:bodyPr/>
          <a:lstStyle/>
          <a:p>
            <a:endParaRPr kumimoji="1" lang="ja-JP" altLang="en-US"/>
          </a:p>
        </p:txBody>
      </p:sp>
      <p:sp>
        <p:nvSpPr>
          <p:cNvPr id="1098"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86274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Title 1"/>
          <p:cNvSpPr>
            <a:spLocks noGrp="1"/>
          </p:cNvSpPr>
          <p:nvPr>
            <p:ph type="title"/>
          </p:nvPr>
        </p:nvSpPr>
        <p:spPr/>
        <p:txBody>
          <a:bodyPr/>
          <a:lstStyle/>
          <a:p>
            <a:r>
              <a:rPr lang="ja-JP" altLang="en-US"/>
              <a:t>マスター タイトルの書式設定</a:t>
            </a:r>
            <a:endParaRPr lang="en-US" dirty="0"/>
          </a:p>
        </p:txBody>
      </p:sp>
      <p:sp>
        <p:nvSpPr>
          <p:cNvPr id="1038"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39" name="Date Placeholder 3"/>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40" name="Footer Placeholder 4"/>
          <p:cNvSpPr>
            <a:spLocks noGrp="1"/>
          </p:cNvSpPr>
          <p:nvPr>
            <p:ph type="ftr" sz="quarter" idx="11"/>
          </p:nvPr>
        </p:nvSpPr>
        <p:spPr/>
        <p:txBody>
          <a:bodyPr/>
          <a:lstStyle/>
          <a:p>
            <a:endParaRPr kumimoji="1" lang="ja-JP" altLang="en-US"/>
          </a:p>
        </p:txBody>
      </p:sp>
      <p:sp>
        <p:nvSpPr>
          <p:cNvPr id="1041"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88521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Title 1"/>
          <p:cNvSpPr>
            <a:spLocks noGrp="1"/>
          </p:cNvSpPr>
          <p:nvPr>
            <p:ph type="title"/>
          </p:nvPr>
        </p:nvSpPr>
        <p:spPr>
          <a:xfrm>
            <a:off x="675879" y="1709740"/>
            <a:ext cx="8543925" cy="2852737"/>
          </a:xfrm>
        </p:spPr>
        <p:txBody>
          <a:bodyPr anchor="b"/>
          <a:lstStyle>
            <a:lvl1pPr>
              <a:defRPr sz="4500"/>
            </a:lvl1pPr>
          </a:lstStyle>
          <a:p>
            <a:r>
              <a:rPr lang="ja-JP" altLang="en-US"/>
              <a:t>マスター タイトルの書式設定</a:t>
            </a:r>
            <a:endParaRPr lang="en-US" dirty="0"/>
          </a:p>
        </p:txBody>
      </p:sp>
      <p:sp>
        <p:nvSpPr>
          <p:cNvPr id="1044" name="Text Placeholder 2"/>
          <p:cNvSpPr>
            <a:spLocks noGrp="1"/>
          </p:cNvSpPr>
          <p:nvPr>
            <p:ph type="body" idx="1"/>
          </p:nvPr>
        </p:nvSpPr>
        <p:spPr>
          <a:xfrm>
            <a:off x="675879" y="4589464"/>
            <a:ext cx="8543925"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1045" name="Date Placeholder 3"/>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46" name="Footer Placeholder 4"/>
          <p:cNvSpPr>
            <a:spLocks noGrp="1"/>
          </p:cNvSpPr>
          <p:nvPr>
            <p:ph type="ftr" sz="quarter" idx="11"/>
          </p:nvPr>
        </p:nvSpPr>
        <p:spPr/>
        <p:txBody>
          <a:bodyPr/>
          <a:lstStyle/>
          <a:p>
            <a:endParaRPr kumimoji="1" lang="ja-JP" altLang="en-US"/>
          </a:p>
        </p:txBody>
      </p:sp>
      <p:sp>
        <p:nvSpPr>
          <p:cNvPr id="1047"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28470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Title 1"/>
          <p:cNvSpPr>
            <a:spLocks noGrp="1"/>
          </p:cNvSpPr>
          <p:nvPr>
            <p:ph type="title"/>
          </p:nvPr>
        </p:nvSpPr>
        <p:spPr/>
        <p:txBody>
          <a:bodyPr/>
          <a:lstStyle/>
          <a:p>
            <a:r>
              <a:rPr lang="ja-JP" altLang="en-US"/>
              <a:t>マスター タイトルの書式設定</a:t>
            </a:r>
            <a:endParaRPr lang="en-US" dirty="0"/>
          </a:p>
        </p:txBody>
      </p:sp>
      <p:sp>
        <p:nvSpPr>
          <p:cNvPr id="1050"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1"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2" name="Date Placeholder 4"/>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53" name="Footer Placeholder 5"/>
          <p:cNvSpPr>
            <a:spLocks noGrp="1"/>
          </p:cNvSpPr>
          <p:nvPr>
            <p:ph type="ftr" sz="quarter" idx="11"/>
          </p:nvPr>
        </p:nvSpPr>
        <p:spPr/>
        <p:txBody>
          <a:bodyPr/>
          <a:lstStyle/>
          <a:p>
            <a:endParaRPr kumimoji="1" lang="ja-JP" altLang="en-US"/>
          </a:p>
        </p:txBody>
      </p:sp>
      <p:sp>
        <p:nvSpPr>
          <p:cNvPr id="1054"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37989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1057" name="Text Placeholder 2"/>
          <p:cNvSpPr>
            <a:spLocks noGrp="1"/>
          </p:cNvSpPr>
          <p:nvPr>
            <p:ph type="body" idx="1"/>
          </p:nvPr>
        </p:nvSpPr>
        <p:spPr>
          <a:xfrm>
            <a:off x="682328" y="1681163"/>
            <a:ext cx="41907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1058" name="Content Placeholder 3"/>
          <p:cNvSpPr>
            <a:spLocks noGrp="1"/>
          </p:cNvSpPr>
          <p:nvPr>
            <p:ph sz="half" idx="2"/>
          </p:nvPr>
        </p:nvSpPr>
        <p:spPr>
          <a:xfrm>
            <a:off x="682328"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9" name="Text Placeholder 4"/>
          <p:cNvSpPr>
            <a:spLocks noGrp="1"/>
          </p:cNvSpPr>
          <p:nvPr>
            <p:ph type="body" sz="quarter" idx="3"/>
          </p:nvPr>
        </p:nvSpPr>
        <p:spPr>
          <a:xfrm>
            <a:off x="5014913" y="1681163"/>
            <a:ext cx="4211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1060"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1" name="Date Placeholder 6"/>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62" name="Footer Placeholder 7"/>
          <p:cNvSpPr>
            <a:spLocks noGrp="1"/>
          </p:cNvSpPr>
          <p:nvPr>
            <p:ph type="ftr" sz="quarter" idx="11"/>
          </p:nvPr>
        </p:nvSpPr>
        <p:spPr/>
        <p:txBody>
          <a:bodyPr/>
          <a:lstStyle/>
          <a:p>
            <a:endParaRPr kumimoji="1" lang="ja-JP" altLang="en-US"/>
          </a:p>
        </p:txBody>
      </p:sp>
      <p:sp>
        <p:nvSpPr>
          <p:cNvPr id="1063" name="Slide Number Placeholder 8"/>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07035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Title 1"/>
          <p:cNvSpPr>
            <a:spLocks noGrp="1"/>
          </p:cNvSpPr>
          <p:nvPr>
            <p:ph type="title"/>
          </p:nvPr>
        </p:nvSpPr>
        <p:spPr/>
        <p:txBody>
          <a:bodyPr/>
          <a:lstStyle/>
          <a:p>
            <a:r>
              <a:rPr lang="ja-JP" altLang="en-US"/>
              <a:t>マスター タイトルの書式設定</a:t>
            </a:r>
            <a:endParaRPr lang="en-US" dirty="0"/>
          </a:p>
        </p:txBody>
      </p:sp>
      <p:sp>
        <p:nvSpPr>
          <p:cNvPr id="1066" name="Date Placeholder 2"/>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67" name="Footer Placeholder 3"/>
          <p:cNvSpPr>
            <a:spLocks noGrp="1"/>
          </p:cNvSpPr>
          <p:nvPr>
            <p:ph type="ftr" sz="quarter" idx="11"/>
          </p:nvPr>
        </p:nvSpPr>
        <p:spPr/>
        <p:txBody>
          <a:bodyPr/>
          <a:lstStyle/>
          <a:p>
            <a:endParaRPr kumimoji="1" lang="ja-JP" altLang="en-US"/>
          </a:p>
        </p:txBody>
      </p:sp>
      <p:sp>
        <p:nvSpPr>
          <p:cNvPr id="1068" name="Slide Number Placeholder 4"/>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212685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Date Placeholder 1"/>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71" name="Footer Placeholder 2"/>
          <p:cNvSpPr>
            <a:spLocks noGrp="1"/>
          </p:cNvSpPr>
          <p:nvPr>
            <p:ph type="ftr" sz="quarter" idx="11"/>
          </p:nvPr>
        </p:nvSpPr>
        <p:spPr/>
        <p:txBody>
          <a:bodyPr/>
          <a:lstStyle/>
          <a:p>
            <a:endParaRPr kumimoji="1" lang="ja-JP" altLang="en-US"/>
          </a:p>
        </p:txBody>
      </p:sp>
      <p:sp>
        <p:nvSpPr>
          <p:cNvPr id="1072" name="Slide Number Placeholder 3"/>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3177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0" name=""/>
        <p:cNvGrpSpPr/>
        <p:nvPr/>
      </p:nvGrpSpPr>
      <p:grpSpPr>
        <a:xfrm>
          <a:off x="0" y="0"/>
          <a:ext cx="0" cy="0"/>
          <a:chOff x="0" y="0"/>
          <a:chExt cx="0" cy="0"/>
        </a:xfrm>
      </p:grpSpPr>
      <p:sp>
        <p:nvSpPr>
          <p:cNvPr id="1074" name="Title 1"/>
          <p:cNvSpPr>
            <a:spLocks noGrp="1"/>
          </p:cNvSpPr>
          <p:nvPr>
            <p:ph type="title"/>
          </p:nvPr>
        </p:nvSpPr>
        <p:spPr>
          <a:xfrm>
            <a:off x="682328" y="457200"/>
            <a:ext cx="3194944" cy="1600200"/>
          </a:xfrm>
        </p:spPr>
        <p:txBody>
          <a:bodyPr anchor="b"/>
          <a:lstStyle>
            <a:lvl1pPr>
              <a:defRPr sz="2400"/>
            </a:lvl1pPr>
          </a:lstStyle>
          <a:p>
            <a:r>
              <a:rPr lang="ja-JP" altLang="en-US"/>
              <a:t>マスター タイトルの書式設定</a:t>
            </a:r>
            <a:endParaRPr lang="en-US" dirty="0"/>
          </a:p>
        </p:txBody>
      </p:sp>
      <p:sp>
        <p:nvSpPr>
          <p:cNvPr id="1075" name="Content Placeholder 2"/>
          <p:cNvSpPr>
            <a:spLocks noGrp="1"/>
          </p:cNvSpPr>
          <p:nvPr>
            <p:ph idx="1"/>
          </p:nvPr>
        </p:nvSpPr>
        <p:spPr>
          <a:xfrm>
            <a:off x="4211340" y="987427"/>
            <a:ext cx="501491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76" name="Text Placeholder 3"/>
          <p:cNvSpPr>
            <a:spLocks noGrp="1"/>
          </p:cNvSpPr>
          <p:nvPr>
            <p:ph type="body" sz="half" idx="2"/>
          </p:nvPr>
        </p:nvSpPr>
        <p:spPr>
          <a:xfrm>
            <a:off x="682328" y="2057400"/>
            <a:ext cx="3194944"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1077"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78" name="Footer Placeholder 5"/>
          <p:cNvSpPr>
            <a:spLocks noGrp="1"/>
          </p:cNvSpPr>
          <p:nvPr>
            <p:ph type="ftr" sz="quarter" idx="11"/>
          </p:nvPr>
        </p:nvSpPr>
        <p:spPr/>
        <p:txBody>
          <a:bodyPr/>
          <a:lstStyle/>
          <a:p>
            <a:endParaRPr kumimoji="1" lang="ja-JP" altLang="en-US"/>
          </a:p>
        </p:txBody>
      </p:sp>
      <p:sp>
        <p:nvSpPr>
          <p:cNvPr id="1079"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64245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Title 1"/>
          <p:cNvSpPr>
            <a:spLocks noGrp="1"/>
          </p:cNvSpPr>
          <p:nvPr>
            <p:ph type="title"/>
          </p:nvPr>
        </p:nvSpPr>
        <p:spPr>
          <a:xfrm>
            <a:off x="682328" y="457200"/>
            <a:ext cx="3194944" cy="1600200"/>
          </a:xfrm>
        </p:spPr>
        <p:txBody>
          <a:bodyPr anchor="b"/>
          <a:lstStyle>
            <a:lvl1pPr>
              <a:defRPr sz="2400"/>
            </a:lvl1pPr>
          </a:lstStyle>
          <a:p>
            <a:r>
              <a:rPr lang="ja-JP" altLang="en-US"/>
              <a:t>マスター タイトルの書式設定</a:t>
            </a:r>
            <a:endParaRPr lang="en-US" dirty="0"/>
          </a:p>
        </p:txBody>
      </p:sp>
      <p:sp>
        <p:nvSpPr>
          <p:cNvPr id="1082" name="Picture Placeholder 2"/>
          <p:cNvSpPr>
            <a:spLocks noGrp="1" noChangeAspect="1"/>
          </p:cNvSpPr>
          <p:nvPr>
            <p:ph type="pic" idx="1"/>
          </p:nvPr>
        </p:nvSpPr>
        <p:spPr>
          <a:xfrm>
            <a:off x="4211340" y="987427"/>
            <a:ext cx="5014913"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1083" name="Text Placeholder 3"/>
          <p:cNvSpPr>
            <a:spLocks noGrp="1"/>
          </p:cNvSpPr>
          <p:nvPr>
            <p:ph type="body" sz="half" idx="2"/>
          </p:nvPr>
        </p:nvSpPr>
        <p:spPr>
          <a:xfrm>
            <a:off x="682328" y="2057400"/>
            <a:ext cx="3194944"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1084"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85" name="Footer Placeholder 5"/>
          <p:cNvSpPr>
            <a:spLocks noGrp="1"/>
          </p:cNvSpPr>
          <p:nvPr>
            <p:ph type="ftr" sz="quarter" idx="11"/>
          </p:nvPr>
        </p:nvSpPr>
        <p:spPr/>
        <p:txBody>
          <a:bodyPr/>
          <a:lstStyle/>
          <a:p>
            <a:endParaRPr kumimoji="1" lang="ja-JP" altLang="en-US"/>
          </a:p>
        </p:txBody>
      </p:sp>
      <p:sp>
        <p:nvSpPr>
          <p:cNvPr id="1086"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090094724"/>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1026"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27"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E5F65CD-9A7A-4799-9AEA-F2F35A33E7D8}" type="datetimeFigureOut">
              <a:rPr kumimoji="1" lang="ja-JP" altLang="en-US" smtClean="0"/>
              <a:t>2025/10/14</a:t>
            </a:fld>
            <a:endParaRPr kumimoji="1" lang="ja-JP" altLang="en-US"/>
          </a:p>
        </p:txBody>
      </p:sp>
      <p:sp>
        <p:nvSpPr>
          <p:cNvPr id="1028"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1029"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59087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svg1.svg" /><Relationship Id="rId3" Type="http://schemas.openxmlformats.org/officeDocument/2006/relationships/image" Target="../media/image2.jpeg" /><Relationship Id="rId4" Type="http://schemas.openxmlformats.org/officeDocument/2006/relationships/image" Target="../media/image3.png" /><Relationship Id="rId5" Type="http://schemas.openxmlformats.org/officeDocument/2006/relationships/image" Target="../media/svg2.svg" /><Relationship Id="rId6" Type="http://schemas.openxmlformats.org/officeDocument/2006/relationships/image" Target="../media/image4.png" /><Relationship Id="rId7" Type="http://schemas.openxmlformats.org/officeDocument/2006/relationships/image" Target="../media/svg3.svg" /><Relationship Id="rId8" Type="http://schemas.openxmlformats.org/officeDocument/2006/relationships/slideLayout" Target="../slideLayouts/slideLayout1.xml" /><Relationship Id="rId9"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svg6.svg" /><Relationship Id="rId3" Type="http://schemas.openxmlformats.org/officeDocument/2006/relationships/image" Target="../media/image52.png" /><Relationship Id="rId4" Type="http://schemas.openxmlformats.org/officeDocument/2006/relationships/image" Target="../media/svg48.svg" /><Relationship Id="rId5" Type="http://schemas.openxmlformats.org/officeDocument/2006/relationships/chart" Target="../charts/chart7.xml" /><Relationship Id="rId6" Type="http://schemas.openxmlformats.org/officeDocument/2006/relationships/image" Target="../media/image9.png" /><Relationship Id="rId7" Type="http://schemas.openxmlformats.org/officeDocument/2006/relationships/image" Target="../media/svg8.svg" /><Relationship Id="rId8" Type="http://schemas.openxmlformats.org/officeDocument/2006/relationships/image" Target="../media/image53.png" /><Relationship Id="rId9" Type="http://schemas.openxmlformats.org/officeDocument/2006/relationships/image" Target="../media/svg49.svg" /><Relationship Id="rId10" Type="http://schemas.openxmlformats.org/officeDocument/2006/relationships/chart" Target="../charts/chart8.xml" /><Relationship Id="rId11" Type="http://schemas.openxmlformats.org/officeDocument/2006/relationships/slideLayout" Target="../slideLayouts/slideLayout1.xml" /><Relationship Id="rId12" Type="http://schemas.openxmlformats.org/officeDocument/2006/relationships/notesSlide" Target="../notesSlides/notesSlide6.xml" /></Relationships>
</file>

<file path=ppt/slides/_rels/slide11.xml.rels><?xml version="1.0" encoding="UTF-8"?><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svg6.svg" /><Relationship Id="rId3" Type="http://schemas.openxmlformats.org/officeDocument/2006/relationships/image" Target="../media/image54.png" /><Relationship Id="rId4" Type="http://schemas.openxmlformats.org/officeDocument/2006/relationships/image" Target="../media/svg50.svg" /><Relationship Id="rId5" Type="http://schemas.openxmlformats.org/officeDocument/2006/relationships/image" Target="../media/image55.png" /><Relationship Id="rId6" Type="http://schemas.openxmlformats.org/officeDocument/2006/relationships/image" Target="../media/svg51.svg" /><Relationship Id="rId7" Type="http://schemas.openxmlformats.org/officeDocument/2006/relationships/image" Target="../media/image56.png" /><Relationship Id="rId8" Type="http://schemas.openxmlformats.org/officeDocument/2006/relationships/image" Target="../media/svg52.svg" /><Relationship Id="rId9" Type="http://schemas.openxmlformats.org/officeDocument/2006/relationships/image" Target="../media/image57.png" /><Relationship Id="rId10" Type="http://schemas.openxmlformats.org/officeDocument/2006/relationships/image" Target="../media/svg53.svg" /><Relationship Id="rId11" Type="http://schemas.openxmlformats.org/officeDocument/2006/relationships/image" Target="../media/image58.png" /><Relationship Id="rId12" Type="http://schemas.openxmlformats.org/officeDocument/2006/relationships/image" Target="../media/svg54.svg" /><Relationship Id="rId13" Type="http://schemas.openxmlformats.org/officeDocument/2006/relationships/image" Target="../media/image59.png" /><Relationship Id="rId14" Type="http://schemas.openxmlformats.org/officeDocument/2006/relationships/image" Target="../media/svg55.svg" /><Relationship Id="rId15" Type="http://schemas.openxmlformats.org/officeDocument/2006/relationships/image" Target="../media/image60.png" /><Relationship Id="rId16" Type="http://schemas.openxmlformats.org/officeDocument/2006/relationships/image" Target="../media/image61.png" /><Relationship Id="rId17" Type="http://schemas.openxmlformats.org/officeDocument/2006/relationships/image" Target="../media/image62.png" /><Relationship Id="rId18" Type="http://schemas.openxmlformats.org/officeDocument/2006/relationships/image" Target="../media/svg56.svg" /><Relationship Id="rId19" Type="http://schemas.openxmlformats.org/officeDocument/2006/relationships/image" Target="../media/image63.png" /><Relationship Id="rId20" Type="http://schemas.openxmlformats.org/officeDocument/2006/relationships/image" Target="../media/image64.png" /><Relationship Id="rId21" Type="http://schemas.openxmlformats.org/officeDocument/2006/relationships/image" Target="../media/image65.png" /><Relationship Id="rId22" Type="http://schemas.openxmlformats.org/officeDocument/2006/relationships/slideLayout" Target="../slideLayouts/slideLayout1.xml" /><Relationship Id="rId23" Type="http://schemas.openxmlformats.org/officeDocument/2006/relationships/notesSlide" Target="../notesSlides/notesSlide7.xml" /></Relationships>
</file>

<file path=ppt/slides/_rels/slide12.xml.rels><?xml version="1.0" encoding="UTF-8"?><Relationships xmlns="http://schemas.openxmlformats.org/package/2006/relationships"><Relationship Id="rId1" Type="http://schemas.openxmlformats.org/officeDocument/2006/relationships/image" Target="../media/image66.png" /><Relationship Id="rId2" Type="http://schemas.openxmlformats.org/officeDocument/2006/relationships/image" Target="../media/svg57.svg" /><Relationship Id="rId3" Type="http://schemas.openxmlformats.org/officeDocument/2006/relationships/image" Target="../media/image67.png" /><Relationship Id="rId4" Type="http://schemas.openxmlformats.org/officeDocument/2006/relationships/image" Target="../media/svg58.svg" /><Relationship Id="rId5" Type="http://schemas.openxmlformats.org/officeDocument/2006/relationships/image" Target="../media/image20.png" /><Relationship Id="rId6" Type="http://schemas.openxmlformats.org/officeDocument/2006/relationships/image" Target="../media/svg18.svg" /><Relationship Id="rId7" Type="http://schemas.openxmlformats.org/officeDocument/2006/relationships/image" Target="../media/image68.png" /><Relationship Id="rId8" Type="http://schemas.openxmlformats.org/officeDocument/2006/relationships/image" Target="../media/svg59.svg" /><Relationship Id="rId9" Type="http://schemas.openxmlformats.org/officeDocument/2006/relationships/image" Target="../media/image69.png" /><Relationship Id="rId10" Type="http://schemas.openxmlformats.org/officeDocument/2006/relationships/image" Target="../media/svg60.svg" /><Relationship Id="rId11" Type="http://schemas.openxmlformats.org/officeDocument/2006/relationships/image" Target="../media/image70.png" /><Relationship Id="rId12" Type="http://schemas.openxmlformats.org/officeDocument/2006/relationships/image" Target="../media/image71.png" /><Relationship Id="rId13" Type="http://schemas.openxmlformats.org/officeDocument/2006/relationships/image" Target="../media/svg61.svg" /><Relationship Id="rId14" Type="http://schemas.openxmlformats.org/officeDocument/2006/relationships/slideLayout" Target="../slideLayouts/slideLayout2.xml" /><Relationship Id="rId15" Type="http://schemas.openxmlformats.org/officeDocument/2006/relationships/notesSlide" Target="../notesSlides/notesSlide8.xml" /></Relationships>
</file>

<file path=ppt/slides/_rels/slide13.xml.rels><?xml version="1.0" encoding="UTF-8"?><Relationships xmlns="http://schemas.openxmlformats.org/package/2006/relationships"><Relationship Id="rId1" Type="http://schemas.openxmlformats.org/officeDocument/2006/relationships/chart" Target="../charts/chart9.xml" /><Relationship Id="rId2" Type="http://schemas.openxmlformats.org/officeDocument/2006/relationships/image" Target="../media/image59.png" /><Relationship Id="rId3" Type="http://schemas.openxmlformats.org/officeDocument/2006/relationships/image" Target="../media/svg55.svg" /><Relationship Id="rId4" Type="http://schemas.openxmlformats.org/officeDocument/2006/relationships/slideLayout" Target="../slideLayouts/slideLayout2.xml" /><Relationship Id="rId5" Type="http://schemas.openxmlformats.org/officeDocument/2006/relationships/notesSlide" Target="../notesSlides/notesSlide9.xml" /></Relationships>
</file>

<file path=ppt/slides/_rels/slide14.xml.rels><?xml version="1.0" encoding="UTF-8"?><Relationships xmlns="http://schemas.openxmlformats.org/package/2006/relationships"><Relationship Id="rId1" Type="http://schemas.openxmlformats.org/officeDocument/2006/relationships/image" Target="../media/image72.png" /><Relationship Id="rId2" Type="http://schemas.openxmlformats.org/officeDocument/2006/relationships/image" Target="../media/svg62.svg" /><Relationship Id="rId3" Type="http://schemas.openxmlformats.org/officeDocument/2006/relationships/image" Target="../media/image73.png" /><Relationship Id="rId4" Type="http://schemas.openxmlformats.org/officeDocument/2006/relationships/image" Target="../media/svg63.svg" /><Relationship Id="rId5" Type="http://schemas.openxmlformats.org/officeDocument/2006/relationships/image" Target="../media/image57.png" /><Relationship Id="rId6" Type="http://schemas.openxmlformats.org/officeDocument/2006/relationships/image" Target="../media/svg64.svg" /><Relationship Id="rId7" Type="http://schemas.openxmlformats.org/officeDocument/2006/relationships/image" Target="../media/image74.png" /><Relationship Id="rId8" Type="http://schemas.openxmlformats.org/officeDocument/2006/relationships/image" Target="../media/svg65.svg" /><Relationship Id="rId9" Type="http://schemas.openxmlformats.org/officeDocument/2006/relationships/image" Target="../media/image75.png" /><Relationship Id="rId10" Type="http://schemas.openxmlformats.org/officeDocument/2006/relationships/image" Target="../media/svg66.svg" /><Relationship Id="rId11" Type="http://schemas.openxmlformats.org/officeDocument/2006/relationships/slideLayout" Target="../slideLayouts/slideLayout2.xml" /></Relationships>
</file>

<file path=ppt/slides/_rels/slide15.xml.rels><?xml version="1.0" encoding="UTF-8"?><Relationships xmlns="http://schemas.openxmlformats.org/package/2006/relationships"><Relationship Id="rId1" Type="http://schemas.openxmlformats.org/officeDocument/2006/relationships/image" Target="../media/image68.png" /><Relationship Id="rId2" Type="http://schemas.openxmlformats.org/officeDocument/2006/relationships/image" Target="../media/svg59.svg" /><Relationship Id="rId3" Type="http://schemas.openxmlformats.org/officeDocument/2006/relationships/image" Target="../media/image69.png" /><Relationship Id="rId4" Type="http://schemas.openxmlformats.org/officeDocument/2006/relationships/image" Target="../media/svg60.svg" /><Relationship Id="rId5" Type="http://schemas.openxmlformats.org/officeDocument/2006/relationships/image" Target="../media/image76.png" /><Relationship Id="rId6" Type="http://schemas.openxmlformats.org/officeDocument/2006/relationships/image" Target="../media/svg67.svg" /><Relationship Id="rId7" Type="http://schemas.openxmlformats.org/officeDocument/2006/relationships/image" Target="../media/image77.png" /><Relationship Id="rId8" Type="http://schemas.openxmlformats.org/officeDocument/2006/relationships/image" Target="../media/svg68.svg" /><Relationship Id="rId9" Type="http://schemas.openxmlformats.org/officeDocument/2006/relationships/image" Target="../media/image72.png" /><Relationship Id="rId10" Type="http://schemas.openxmlformats.org/officeDocument/2006/relationships/image" Target="../media/svg62.svg" /><Relationship Id="rId11" Type="http://schemas.openxmlformats.org/officeDocument/2006/relationships/image" Target="../media/image20.png" /><Relationship Id="rId12" Type="http://schemas.openxmlformats.org/officeDocument/2006/relationships/image" Target="../media/svg18.svg" /><Relationship Id="rId13" Type="http://schemas.openxmlformats.org/officeDocument/2006/relationships/image" Target="../media/image78.png" /><Relationship Id="rId14" Type="http://schemas.openxmlformats.org/officeDocument/2006/relationships/image" Target="../media/svg69.svg" /><Relationship Id="rId15" Type="http://schemas.openxmlformats.org/officeDocument/2006/relationships/chart" Target="../charts/chart10.xml" /><Relationship Id="rId16" Type="http://schemas.openxmlformats.org/officeDocument/2006/relationships/chart" Target="../charts/chart11.xml" /><Relationship Id="rId17" Type="http://schemas.openxmlformats.org/officeDocument/2006/relationships/image" Target="../media/image29.png" /><Relationship Id="rId18" Type="http://schemas.openxmlformats.org/officeDocument/2006/relationships/image" Target="../media/svg24.svg" /><Relationship Id="rId19" Type="http://schemas.openxmlformats.org/officeDocument/2006/relationships/image" Target="../media/image28.png" /><Relationship Id="rId20" Type="http://schemas.microsoft.com/office/2007/relationships/hdphoto" Target="../media/hdphoto3.wdp" /><Relationship Id="rId21" Type="http://schemas.openxmlformats.org/officeDocument/2006/relationships/slideLayout" Target="../slideLayouts/slideLayout2.xml" /></Relationships>
</file>

<file path=ppt/slides/_rels/slide16.xml.rels><?xml version="1.0" encoding="UTF-8"?><Relationships xmlns="http://schemas.openxmlformats.org/package/2006/relationships"><Relationship Id="rId1" Type="http://schemas.openxmlformats.org/officeDocument/2006/relationships/image" Target="../media/image79.png" /><Relationship Id="rId2" Type="http://schemas.openxmlformats.org/officeDocument/2006/relationships/image" Target="../media/svg70.svg" /><Relationship Id="rId3" Type="http://schemas.openxmlformats.org/officeDocument/2006/relationships/image" Target="../media/image72.png" /><Relationship Id="rId4" Type="http://schemas.openxmlformats.org/officeDocument/2006/relationships/image" Target="../media/svg62.svg" /><Relationship Id="rId5" Type="http://schemas.openxmlformats.org/officeDocument/2006/relationships/slideLayout" Target="../slideLayouts/slideLayout2.xml" /></Relationships>
</file>

<file path=ppt/slides/_rels/slide17.xml.rels><?xml version="1.0" encoding="UTF-8"?><Relationships xmlns="http://schemas.openxmlformats.org/package/2006/relationships"><Relationship Id="rId1" Type="http://schemas.openxmlformats.org/officeDocument/2006/relationships/image" Target="../media/image80.png" /><Relationship Id="rId2" Type="http://schemas.openxmlformats.org/officeDocument/2006/relationships/image" Target="../media/svg71.svg" /><Relationship Id="rId3" Type="http://schemas.openxmlformats.org/officeDocument/2006/relationships/image" Target="../media/image81.png" /><Relationship Id="rId4" Type="http://schemas.openxmlformats.org/officeDocument/2006/relationships/image" Target="../media/svg72.svg" /><Relationship Id="rId5" Type="http://schemas.openxmlformats.org/officeDocument/2006/relationships/image" Target="../media/image82.png" /><Relationship Id="rId6" Type="http://schemas.openxmlformats.org/officeDocument/2006/relationships/image" Target="../media/svg73.svg" /><Relationship Id="rId7" Type="http://schemas.openxmlformats.org/officeDocument/2006/relationships/image" Target="../media/image59.png" /><Relationship Id="rId8" Type="http://schemas.openxmlformats.org/officeDocument/2006/relationships/image" Target="../media/svg55.svg" /><Relationship Id="rId9" Type="http://schemas.openxmlformats.org/officeDocument/2006/relationships/image" Target="../media/image83.png" /><Relationship Id="rId10" Type="http://schemas.openxmlformats.org/officeDocument/2006/relationships/image" Target="../media/svg74.svg" /><Relationship Id="rId11" Type="http://schemas.openxmlformats.org/officeDocument/2006/relationships/image" Target="../media/image84.png" /><Relationship Id="rId12" Type="http://schemas.openxmlformats.org/officeDocument/2006/relationships/slideLayout" Target="../slideLayouts/slideLayout2.xml" /></Relationships>
</file>

<file path=ppt/slides/_rels/slide18.xml.rels><?xml version="1.0" encoding="UTF-8"?><Relationships xmlns="http://schemas.openxmlformats.org/package/2006/relationships"><Relationship Id="rId1" Type="http://schemas.openxmlformats.org/officeDocument/2006/relationships/image" Target="../media/image85.png" /><Relationship Id="rId2" Type="http://schemas.openxmlformats.org/officeDocument/2006/relationships/image" Target="../media/svg75.svg" /><Relationship Id="rId3" Type="http://schemas.openxmlformats.org/officeDocument/2006/relationships/image" Target="../media/image57.png" /><Relationship Id="rId4" Type="http://schemas.openxmlformats.org/officeDocument/2006/relationships/image" Target="../media/svg53.svg" /><Relationship Id="rId5" Type="http://schemas.openxmlformats.org/officeDocument/2006/relationships/image" Target="../media/image86.png" /><Relationship Id="rId6" Type="http://schemas.openxmlformats.org/officeDocument/2006/relationships/image" Target="../media/svg76.svg" /><Relationship Id="rId7" Type="http://schemas.openxmlformats.org/officeDocument/2006/relationships/image" Target="../media/image87.png" /><Relationship Id="rId8" Type="http://schemas.openxmlformats.org/officeDocument/2006/relationships/image" Target="../media/svg77.svg" /><Relationship Id="rId9" Type="http://schemas.openxmlformats.org/officeDocument/2006/relationships/image" Target="../media/image88.png" /><Relationship Id="rId10" Type="http://schemas.openxmlformats.org/officeDocument/2006/relationships/image" Target="../media/image89.png" /><Relationship Id="rId11" Type="http://schemas.openxmlformats.org/officeDocument/2006/relationships/image" Target="../media/svg78.svg" /><Relationship Id="rId12" Type="http://schemas.openxmlformats.org/officeDocument/2006/relationships/slideLayout" Target="../slideLayouts/slideLayout2.xml" /></Relationships>
</file>

<file path=ppt/slides/_rels/slide19.xml.rels><?xml version="1.0" encoding="UTF-8"?><Relationships xmlns="http://schemas.openxmlformats.org/package/2006/relationships"><Relationship Id="rId1" Type="http://schemas.openxmlformats.org/officeDocument/2006/relationships/image" Target="../media/image90.png" /><Relationship Id="rId2" Type="http://schemas.openxmlformats.org/officeDocument/2006/relationships/image" Target="../media/svg79.svg" /><Relationship Id="rId3" Type="http://schemas.openxmlformats.org/officeDocument/2006/relationships/image" Target="../media/image68.png" /><Relationship Id="rId4" Type="http://schemas.openxmlformats.org/officeDocument/2006/relationships/image" Target="../media/svg59.svg" /><Relationship Id="rId5" Type="http://schemas.openxmlformats.org/officeDocument/2006/relationships/image" Target="../media/image69.png" /><Relationship Id="rId6" Type="http://schemas.openxmlformats.org/officeDocument/2006/relationships/image" Target="../media/svg60.svg" /><Relationship Id="rId7" Type="http://schemas.openxmlformats.org/officeDocument/2006/relationships/image" Target="../media/image91.png" /><Relationship Id="rId8" Type="http://schemas.openxmlformats.org/officeDocument/2006/relationships/image" Target="../media/svg80.svg" /><Relationship Id="rId9" Type="http://schemas.openxmlformats.org/officeDocument/2006/relationships/image" Target="../media/image92.png" /><Relationship Id="rId10" Type="http://schemas.openxmlformats.org/officeDocument/2006/relationships/image" Target="../media/svg81.svg" /><Relationship Id="rId11" Type="http://schemas.openxmlformats.org/officeDocument/2006/relationships/image" Target="../media/image93.png" /><Relationship Id="rId12" Type="http://schemas.openxmlformats.org/officeDocument/2006/relationships/image" Target="../media/image94.png" /><Relationship Id="rId13" Type="http://schemas.openxmlformats.org/officeDocument/2006/relationships/image" Target="../media/svg82.svg" /><Relationship Id="rId14" Type="http://schemas.openxmlformats.org/officeDocument/2006/relationships/slideLayout" Target="../slideLayouts/slideLayout2.xml" /></Relationships>
</file>

<file path=ppt/slides/_rels/slide2.xml.rels><?xml version="1.0" encoding="UTF-8"?><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svg4.svg" /><Relationship Id="rId3" Type="http://schemas.openxmlformats.org/officeDocument/2006/relationships/image" Target="../media/image6.png" /><Relationship Id="rId4" Type="http://schemas.openxmlformats.org/officeDocument/2006/relationships/image" Target="../media/svg5.svg" /><Relationship Id="rId5" Type="http://schemas.openxmlformats.org/officeDocument/2006/relationships/slideLayout" Target="../slideLayouts/slideLayout2.xml" /><Relationship Id="rId6"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image" Target="../media/image95.png" /><Relationship Id="rId2" Type="http://schemas.openxmlformats.org/officeDocument/2006/relationships/image" Target="../media/svg83.svg" /><Relationship Id="rId3" Type="http://schemas.openxmlformats.org/officeDocument/2006/relationships/image" Target="../media/image88.png" /><Relationship Id="rId4" Type="http://schemas.openxmlformats.org/officeDocument/2006/relationships/image" Target="../media/image96.png" /><Relationship Id="rId5" Type="http://schemas.openxmlformats.org/officeDocument/2006/relationships/image" Target="../media/svg84.svg" /><Relationship Id="rId6" Type="http://schemas.openxmlformats.org/officeDocument/2006/relationships/chart" Target="../charts/chart12.xml" /><Relationship Id="rId7" Type="http://schemas.openxmlformats.org/officeDocument/2006/relationships/slideLayout" Target="../slideLayouts/slideLayout2.xml" /><Relationship Id="rId8" Type="http://schemas.openxmlformats.org/officeDocument/2006/relationships/notesSlide" Target="../notesSlides/notesSlide10.xml" /></Relationships>
</file>

<file path=ppt/slides/_rels/slide21.xml.rels><?xml version="1.0" encoding="UTF-8"?><Relationships xmlns="http://schemas.openxmlformats.org/package/2006/relationships"><Relationship Id="rId1" Type="http://schemas.openxmlformats.org/officeDocument/2006/relationships/image" Target="../media/image97.png" /><Relationship Id="rId2" Type="http://schemas.openxmlformats.org/officeDocument/2006/relationships/image" Target="../media/svg86.svg" /><Relationship Id="rId3" Type="http://schemas.openxmlformats.org/officeDocument/2006/relationships/image" Target="../media/image59.png" /><Relationship Id="rId4" Type="http://schemas.openxmlformats.org/officeDocument/2006/relationships/image" Target="../media/svg55.svg" /><Relationship Id="rId5" Type="http://schemas.openxmlformats.org/officeDocument/2006/relationships/image" Target="../media/image98.png" /><Relationship Id="rId6" Type="http://schemas.openxmlformats.org/officeDocument/2006/relationships/image" Target="../media/svg87.svg" /><Relationship Id="rId7" Type="http://schemas.openxmlformats.org/officeDocument/2006/relationships/image" Target="../media/image99.png" /><Relationship Id="rId8" Type="http://schemas.openxmlformats.org/officeDocument/2006/relationships/image" Target="../media/svg88.svg" /><Relationship Id="rId9" Type="http://schemas.openxmlformats.org/officeDocument/2006/relationships/image" Target="../media/image100.png" /><Relationship Id="rId10" Type="http://schemas.openxmlformats.org/officeDocument/2006/relationships/image" Target="../media/image101.png" /><Relationship Id="rId11" Type="http://schemas.openxmlformats.org/officeDocument/2006/relationships/image" Target="../media/image102.png" /><Relationship Id="rId12" Type="http://schemas.openxmlformats.org/officeDocument/2006/relationships/slideLayout" Target="../slideLayouts/slideLayout2.xml" /><Relationship Id="rId13" Type="http://schemas.openxmlformats.org/officeDocument/2006/relationships/notesSlide" Target="../notesSlides/notesSlide11.xml" /></Relationships>
</file>

<file path=ppt/slides/_rels/slide22.xml.rels><?xml version="1.0" encoding="UTF-8"?><Relationships xmlns="http://schemas.openxmlformats.org/package/2006/relationships"><Relationship Id="rId1" Type="http://schemas.openxmlformats.org/officeDocument/2006/relationships/image" Target="../media/image103.png" /><Relationship Id="rId2" Type="http://schemas.openxmlformats.org/officeDocument/2006/relationships/image" Target="../media/svg89.svg" /><Relationship Id="rId3" Type="http://schemas.openxmlformats.org/officeDocument/2006/relationships/image" Target="../media/image104.png" /><Relationship Id="rId4" Type="http://schemas.openxmlformats.org/officeDocument/2006/relationships/image" Target="../media/svg90.svg" /><Relationship Id="rId5" Type="http://schemas.openxmlformats.org/officeDocument/2006/relationships/image" Target="../media/image57.png" /><Relationship Id="rId6" Type="http://schemas.openxmlformats.org/officeDocument/2006/relationships/image" Target="../media/svg53.svg" /><Relationship Id="rId7" Type="http://schemas.openxmlformats.org/officeDocument/2006/relationships/image" Target="../media/image105.png" /><Relationship Id="rId8" Type="http://schemas.openxmlformats.org/officeDocument/2006/relationships/image" Target="../media/svg91.svg" /><Relationship Id="rId9" Type="http://schemas.openxmlformats.org/officeDocument/2006/relationships/image" Target="../media/image106.png" /><Relationship Id="rId10" Type="http://schemas.openxmlformats.org/officeDocument/2006/relationships/image" Target="../media/svg92.svg" /><Relationship Id="rId11" Type="http://schemas.openxmlformats.org/officeDocument/2006/relationships/slideLayout" Target="../slideLayouts/slideLayout2.xml" /><Relationship Id="rId12" Type="http://schemas.openxmlformats.org/officeDocument/2006/relationships/notesSlide" Target="../notesSlides/notesSlide12.xml" /></Relationships>
</file>

<file path=ppt/slides/_rels/slide23.xml.rels><?xml version="1.0" encoding="UTF-8"?><Relationships xmlns="http://schemas.openxmlformats.org/package/2006/relationships"><Relationship Id="rId1" Type="http://schemas.openxmlformats.org/officeDocument/2006/relationships/image" Target="../media/image107.png" /><Relationship Id="rId2" Type="http://schemas.openxmlformats.org/officeDocument/2006/relationships/image" Target="../media/svg93.svg" /><Relationship Id="rId3" Type="http://schemas.openxmlformats.org/officeDocument/2006/relationships/image" Target="../media/image108.png" /><Relationship Id="rId4" Type="http://schemas.openxmlformats.org/officeDocument/2006/relationships/image" Target="../media/svg94.svg" /><Relationship Id="rId5" Type="http://schemas.openxmlformats.org/officeDocument/2006/relationships/image" Target="../media/image92.png" /><Relationship Id="rId6" Type="http://schemas.openxmlformats.org/officeDocument/2006/relationships/image" Target="../media/svg81.svg" /><Relationship Id="rId7" Type="http://schemas.openxmlformats.org/officeDocument/2006/relationships/image" Target="../media/image109.png" /><Relationship Id="rId8" Type="http://schemas.openxmlformats.org/officeDocument/2006/relationships/image" Target="../media/svg95.svg" /><Relationship Id="rId9" Type="http://schemas.openxmlformats.org/officeDocument/2006/relationships/image" Target="../media/image17.png" /><Relationship Id="rId10" Type="http://schemas.openxmlformats.org/officeDocument/2006/relationships/image" Target="../media/svg96.svg" /><Relationship Id="rId11" Type="http://schemas.openxmlformats.org/officeDocument/2006/relationships/image" Target="../media/image110.png" /><Relationship Id="rId12" Type="http://schemas.openxmlformats.org/officeDocument/2006/relationships/image" Target="../media/svg97.svg" /><Relationship Id="rId13" Type="http://schemas.openxmlformats.org/officeDocument/2006/relationships/image" Target="../media/image111.png" /><Relationship Id="rId14" Type="http://schemas.openxmlformats.org/officeDocument/2006/relationships/image" Target="../media/svg98.svg" /><Relationship Id="rId15" Type="http://schemas.openxmlformats.org/officeDocument/2006/relationships/image" Target="../media/image112.png" /><Relationship Id="rId16" Type="http://schemas.openxmlformats.org/officeDocument/2006/relationships/image" Target="../media/svg99.svg" /><Relationship Id="rId17" Type="http://schemas.openxmlformats.org/officeDocument/2006/relationships/image" Target="../media/image113.png" /><Relationship Id="rId18" Type="http://schemas.openxmlformats.org/officeDocument/2006/relationships/image" Target="../media/svg100.svg" /><Relationship Id="rId19" Type="http://schemas.openxmlformats.org/officeDocument/2006/relationships/chart" Target="../charts/chart13.xml" /><Relationship Id="rId20" Type="http://schemas.openxmlformats.org/officeDocument/2006/relationships/chart" Target="../charts/chart14.xml" /><Relationship Id="rId21" Type="http://schemas.openxmlformats.org/officeDocument/2006/relationships/slideLayout" Target="../slideLayouts/slideLayout2.xml" /><Relationship Id="rId22" Type="http://schemas.openxmlformats.org/officeDocument/2006/relationships/notesSlide" Target="../notesSlides/notesSlide13.xml" /></Relationships>
</file>

<file path=ppt/slides/_rels/slide24.xml.rels><?xml version="1.0" encoding="UTF-8"?><Relationships xmlns="http://schemas.openxmlformats.org/package/2006/relationships"><Relationship Id="rId1" Type="http://schemas.openxmlformats.org/officeDocument/2006/relationships/image" Target="../media/image59.png" /><Relationship Id="rId2" Type="http://schemas.openxmlformats.org/officeDocument/2006/relationships/image" Target="../media/svg55.svg" /><Relationship Id="rId3" Type="http://schemas.openxmlformats.org/officeDocument/2006/relationships/image" Target="../media/image114.png" /><Relationship Id="rId4" Type="http://schemas.openxmlformats.org/officeDocument/2006/relationships/image" Target="../media/svg101.svg" /><Relationship Id="rId5" Type="http://schemas.openxmlformats.org/officeDocument/2006/relationships/image" Target="../media/image115.png" /><Relationship Id="rId6" Type="http://schemas.openxmlformats.org/officeDocument/2006/relationships/image" Target="../media/svg102.svg" /><Relationship Id="rId7" Type="http://schemas.openxmlformats.org/officeDocument/2006/relationships/image" Target="../media/image116.png" /><Relationship Id="rId8" Type="http://schemas.openxmlformats.org/officeDocument/2006/relationships/image" Target="../media/svg103.svg" /><Relationship Id="rId9" Type="http://schemas.openxmlformats.org/officeDocument/2006/relationships/slideLayout" Target="../slideLayouts/slideLayout2.xml" /><Relationship Id="rId10" Type="http://schemas.openxmlformats.org/officeDocument/2006/relationships/notesSlide" Target="../notesSlides/notesSlide14.xml" /></Relationships>
</file>

<file path=ppt/slides/_rels/slide25.xml.rels><?xml version="1.0" encoding="UTF-8"?><Relationships xmlns="http://schemas.openxmlformats.org/package/2006/relationships"><Relationship Id="rId1" Type="http://schemas.openxmlformats.org/officeDocument/2006/relationships/image" Target="../media/image117.png" /><Relationship Id="rId2" Type="http://schemas.openxmlformats.org/officeDocument/2006/relationships/image" Target="../media/image118.png" /><Relationship Id="rId3" Type="http://schemas.openxmlformats.org/officeDocument/2006/relationships/image" Target="../media/svg104.svg" /><Relationship Id="rId4" Type="http://schemas.openxmlformats.org/officeDocument/2006/relationships/image" Target="../media/image119.png" /><Relationship Id="rId5" Type="http://schemas.openxmlformats.org/officeDocument/2006/relationships/image" Target="../media/svg105.svg" /><Relationship Id="rId6" Type="http://schemas.openxmlformats.org/officeDocument/2006/relationships/image" Target="../media/image120.png" /><Relationship Id="rId7" Type="http://schemas.openxmlformats.org/officeDocument/2006/relationships/image" Target="../media/svg106.svg" /><Relationship Id="rId8" Type="http://schemas.openxmlformats.org/officeDocument/2006/relationships/image" Target="../media/image121.png" /><Relationship Id="rId9" Type="http://schemas.openxmlformats.org/officeDocument/2006/relationships/image" Target="../media/svg107.svg" /><Relationship Id="rId10" Type="http://schemas.openxmlformats.org/officeDocument/2006/relationships/image" Target="../media/image122.png" /><Relationship Id="rId11" Type="http://schemas.openxmlformats.org/officeDocument/2006/relationships/image" Target="../media/svg108.svg" /><Relationship Id="rId12" Type="http://schemas.openxmlformats.org/officeDocument/2006/relationships/image" Target="../media/image99.png" /><Relationship Id="rId13" Type="http://schemas.openxmlformats.org/officeDocument/2006/relationships/image" Target="../media/svg88.svg" /><Relationship Id="rId14" Type="http://schemas.openxmlformats.org/officeDocument/2006/relationships/image" Target="../media/image123.png" /><Relationship Id="rId15" Type="http://schemas.openxmlformats.org/officeDocument/2006/relationships/image" Target="../media/svg109.svg" /><Relationship Id="rId16" Type="http://schemas.openxmlformats.org/officeDocument/2006/relationships/chart" Target="../charts/chart15.xml" /><Relationship Id="rId17" Type="http://schemas.openxmlformats.org/officeDocument/2006/relationships/chart" Target="../charts/chart16.xml" /><Relationship Id="rId18" Type="http://schemas.openxmlformats.org/officeDocument/2006/relationships/image" Target="../media/image124.png" /><Relationship Id="rId19" Type="http://schemas.openxmlformats.org/officeDocument/2006/relationships/image" Target="../media/svg110.svg" /><Relationship Id="rId20" Type="http://schemas.openxmlformats.org/officeDocument/2006/relationships/image" Target="../media/image125.png" /><Relationship Id="rId21" Type="http://schemas.openxmlformats.org/officeDocument/2006/relationships/image" Target="../media/svg111.svg" /><Relationship Id="rId22" Type="http://schemas.openxmlformats.org/officeDocument/2006/relationships/image" Target="../media/image126.png" /><Relationship Id="rId23" Type="http://schemas.openxmlformats.org/officeDocument/2006/relationships/image" Target="../media/svg112.svg" /><Relationship Id="rId24" Type="http://schemas.openxmlformats.org/officeDocument/2006/relationships/image" Target="../media/image127.png" /><Relationship Id="rId25" Type="http://schemas.openxmlformats.org/officeDocument/2006/relationships/image" Target="../media/svg113.svg" /><Relationship Id="rId26" Type="http://schemas.openxmlformats.org/officeDocument/2006/relationships/chart" Target="../charts/chart17.xml" /><Relationship Id="rId27" Type="http://schemas.openxmlformats.org/officeDocument/2006/relationships/chart" Target="../charts/chart18.xml" /><Relationship Id="rId28" Type="http://schemas.openxmlformats.org/officeDocument/2006/relationships/image" Target="../media/image128.png" /><Relationship Id="rId29" Type="http://schemas.openxmlformats.org/officeDocument/2006/relationships/slideLayout" Target="../slideLayouts/slideLayout2.xml" /><Relationship Id="rId30" Type="http://schemas.openxmlformats.org/officeDocument/2006/relationships/notesSlide" Target="../notesSlides/notesSlide15.xml" /></Relationships>
</file>

<file path=ppt/slides/_rels/slide26.xml.rels><?xml version="1.0" encoding="UTF-8"?><Relationships xmlns="http://schemas.openxmlformats.org/package/2006/relationships"><Relationship Id="rId1" Type="http://schemas.openxmlformats.org/officeDocument/2006/relationships/image" Target="../media/image129.png" /><Relationship Id="rId2" Type="http://schemas.openxmlformats.org/officeDocument/2006/relationships/image" Target="../media/svg114.svg" /><Relationship Id="rId3" Type="http://schemas.openxmlformats.org/officeDocument/2006/relationships/image" Target="../media/image130.png" /><Relationship Id="rId4" Type="http://schemas.openxmlformats.org/officeDocument/2006/relationships/image" Target="../media/image131.png" /><Relationship Id="rId5" Type="http://schemas.openxmlformats.org/officeDocument/2006/relationships/image" Target="../media/svg115.svg" /><Relationship Id="rId6" Type="http://schemas.openxmlformats.org/officeDocument/2006/relationships/image" Target="../media/image57.png" /><Relationship Id="rId7" Type="http://schemas.openxmlformats.org/officeDocument/2006/relationships/image" Target="../media/svg53.svg" /><Relationship Id="rId8" Type="http://schemas.openxmlformats.org/officeDocument/2006/relationships/image" Target="../media/image132.png" /><Relationship Id="rId9" Type="http://schemas.openxmlformats.org/officeDocument/2006/relationships/image" Target="../media/svg116.svg" /><Relationship Id="rId10" Type="http://schemas.openxmlformats.org/officeDocument/2006/relationships/image" Target="../media/image133.png" /><Relationship Id="rId11" Type="http://schemas.openxmlformats.org/officeDocument/2006/relationships/image" Target="../media/svg117.svg" /><Relationship Id="rId12" Type="http://schemas.openxmlformats.org/officeDocument/2006/relationships/slideLayout" Target="../slideLayouts/slideLayout2.xml" /></Relationships>
</file>

<file path=ppt/slides/_rels/slide27.xml.rels><?xml version="1.0" encoding="UTF-8"?><Relationships xmlns="http://schemas.openxmlformats.org/package/2006/relationships"><Relationship Id="rId1" Type="http://schemas.openxmlformats.org/officeDocument/2006/relationships/image" Target="../media/image134.png" /><Relationship Id="rId2" Type="http://schemas.openxmlformats.org/officeDocument/2006/relationships/image" Target="../media/svg118.svg" /><Relationship Id="rId3" Type="http://schemas.openxmlformats.org/officeDocument/2006/relationships/image" Target="../media/image135.png" /><Relationship Id="rId4" Type="http://schemas.openxmlformats.org/officeDocument/2006/relationships/image" Target="../media/svg119.svg" /><Relationship Id="rId5" Type="http://schemas.openxmlformats.org/officeDocument/2006/relationships/image" Target="../media/image68.png" /><Relationship Id="rId6" Type="http://schemas.openxmlformats.org/officeDocument/2006/relationships/image" Target="../media/svg59.svg" /><Relationship Id="rId7" Type="http://schemas.openxmlformats.org/officeDocument/2006/relationships/image" Target="../media/image136.png" /><Relationship Id="rId8" Type="http://schemas.openxmlformats.org/officeDocument/2006/relationships/image" Target="../media/svg120.svg" /><Relationship Id="rId9" Type="http://schemas.openxmlformats.org/officeDocument/2006/relationships/chart" Target="../charts/chart19.xml" /><Relationship Id="rId10" Type="http://schemas.openxmlformats.org/officeDocument/2006/relationships/image" Target="../media/image137.png" /><Relationship Id="rId11" Type="http://schemas.openxmlformats.org/officeDocument/2006/relationships/image" Target="../media/svg121.svg" /><Relationship Id="rId12" Type="http://schemas.openxmlformats.org/officeDocument/2006/relationships/image" Target="../media/image138.png" /><Relationship Id="rId13" Type="http://schemas.openxmlformats.org/officeDocument/2006/relationships/image" Target="../media/image139.png" /><Relationship Id="rId14" Type="http://schemas.openxmlformats.org/officeDocument/2006/relationships/image" Target="../media/svg122.svg" /><Relationship Id="rId15" Type="http://schemas.openxmlformats.org/officeDocument/2006/relationships/image" Target="../media/image140.png" /><Relationship Id="rId16" Type="http://schemas.openxmlformats.org/officeDocument/2006/relationships/image" Target="../media/image141.png" /><Relationship Id="rId17" Type="http://schemas.openxmlformats.org/officeDocument/2006/relationships/image" Target="../media/svg123.svg" /><Relationship Id="rId18" Type="http://schemas.openxmlformats.org/officeDocument/2006/relationships/image" Target="../media/image92.png" /><Relationship Id="rId19" Type="http://schemas.openxmlformats.org/officeDocument/2006/relationships/image" Target="../media/svg81.svg" /><Relationship Id="rId20" Type="http://schemas.openxmlformats.org/officeDocument/2006/relationships/slideLayout" Target="../slideLayouts/slideLayout2.xml" /><Relationship Id="rId21" Type="http://schemas.openxmlformats.org/officeDocument/2006/relationships/notesSlide" Target="../notesSlides/notesSlide16.xml" /></Relationships>
</file>

<file path=ppt/slides/_rels/slide28.xml.rels><?xml version="1.0" encoding="UTF-8"?><Relationships xmlns="http://schemas.openxmlformats.org/package/2006/relationships"><Relationship Id="rId1" Type="http://schemas.openxmlformats.org/officeDocument/2006/relationships/image" Target="../media/image142.png" /><Relationship Id="rId2" Type="http://schemas.openxmlformats.org/officeDocument/2006/relationships/image" Target="../media/svg124.svg" /><Relationship Id="rId3" Type="http://schemas.openxmlformats.org/officeDocument/2006/relationships/image" Target="../media/image143.png" /><Relationship Id="rId4" Type="http://schemas.openxmlformats.org/officeDocument/2006/relationships/image" Target="../media/svg125.svg" /><Relationship Id="rId5" Type="http://schemas.openxmlformats.org/officeDocument/2006/relationships/image" Target="../media/image144.png" /><Relationship Id="rId6" Type="http://schemas.openxmlformats.org/officeDocument/2006/relationships/image" Target="../media/svg126.svg" /><Relationship Id="rId7" Type="http://schemas.openxmlformats.org/officeDocument/2006/relationships/image" Target="../media/image145.png" /><Relationship Id="rId8" Type="http://schemas.openxmlformats.org/officeDocument/2006/relationships/image" Target="../media/svg127.svg" /><Relationship Id="rId9" Type="http://schemas.openxmlformats.org/officeDocument/2006/relationships/image" Target="../media/image146.png" /><Relationship Id="rId10" Type="http://schemas.openxmlformats.org/officeDocument/2006/relationships/image" Target="../media/svg128.svg" /><Relationship Id="rId11" Type="http://schemas.openxmlformats.org/officeDocument/2006/relationships/image" Target="../media/image147.png" /><Relationship Id="rId12" Type="http://schemas.openxmlformats.org/officeDocument/2006/relationships/image" Target="../media/svg129.svg" /><Relationship Id="rId13" Type="http://schemas.openxmlformats.org/officeDocument/2006/relationships/image" Target="../media/image148.png" /><Relationship Id="rId14" Type="http://schemas.openxmlformats.org/officeDocument/2006/relationships/image" Target="../media/svg130.svg" /><Relationship Id="rId15" Type="http://schemas.openxmlformats.org/officeDocument/2006/relationships/image" Target="../media/image149.png" /><Relationship Id="rId16" Type="http://schemas.openxmlformats.org/officeDocument/2006/relationships/image" Target="../media/svg131.svg" /><Relationship Id="rId17" Type="http://schemas.openxmlformats.org/officeDocument/2006/relationships/image" Target="../media/image57.png" /><Relationship Id="rId18" Type="http://schemas.openxmlformats.org/officeDocument/2006/relationships/image" Target="../media/svg53.svg" /><Relationship Id="rId19" Type="http://schemas.openxmlformats.org/officeDocument/2006/relationships/image" Target="../media/image150.png" /><Relationship Id="rId20" Type="http://schemas.openxmlformats.org/officeDocument/2006/relationships/image" Target="../media/image151.png" /><Relationship Id="rId21" Type="http://schemas.openxmlformats.org/officeDocument/2006/relationships/image" Target="../media/svg132.svg" /><Relationship Id="rId22" Type="http://schemas.openxmlformats.org/officeDocument/2006/relationships/image" Target="../media/image152.png" /><Relationship Id="rId23" Type="http://schemas.openxmlformats.org/officeDocument/2006/relationships/image" Target="../media/image153.png" /><Relationship Id="rId24" Type="http://schemas.openxmlformats.org/officeDocument/2006/relationships/slideLayout" Target="../slideLayouts/slideLayout2.xml" /><Relationship Id="rId25" Type="http://schemas.openxmlformats.org/officeDocument/2006/relationships/notesSlide" Target="../notesSlides/notesSlide17.xml" /></Relationships>
</file>

<file path=ppt/slides/_rels/slide29.xml.rels><?xml version="1.0" encoding="UTF-8"?><Relationships xmlns="http://schemas.openxmlformats.org/package/2006/relationships"><Relationship Id="rId1" Type="http://schemas.openxmlformats.org/officeDocument/2006/relationships/image" Target="../media/image154.png" /><Relationship Id="rId2" Type="http://schemas.openxmlformats.org/officeDocument/2006/relationships/image" Target="../media/svg133.svg" /><Relationship Id="rId3" Type="http://schemas.openxmlformats.org/officeDocument/2006/relationships/image" Target="../media/image155.png" /><Relationship Id="rId4" Type="http://schemas.openxmlformats.org/officeDocument/2006/relationships/image" Target="../media/svg134.svg" /><Relationship Id="rId5" Type="http://schemas.openxmlformats.org/officeDocument/2006/relationships/image" Target="../media/image92.png" /><Relationship Id="rId6" Type="http://schemas.openxmlformats.org/officeDocument/2006/relationships/image" Target="../media/svg81.svg" /><Relationship Id="rId7" Type="http://schemas.openxmlformats.org/officeDocument/2006/relationships/image" Target="../media/image68.png" /><Relationship Id="rId8" Type="http://schemas.openxmlformats.org/officeDocument/2006/relationships/image" Target="../media/svg59.svg" /><Relationship Id="rId9" Type="http://schemas.openxmlformats.org/officeDocument/2006/relationships/image" Target="../media/image140.png" /><Relationship Id="rId10" Type="http://schemas.openxmlformats.org/officeDocument/2006/relationships/image" Target="../media/image69.png" /><Relationship Id="rId11" Type="http://schemas.openxmlformats.org/officeDocument/2006/relationships/image" Target="../media/svg60.svg" /><Relationship Id="rId12" Type="http://schemas.openxmlformats.org/officeDocument/2006/relationships/image" Target="../media/image156.png" /><Relationship Id="rId13" Type="http://schemas.openxmlformats.org/officeDocument/2006/relationships/image" Target="../media/svg135.svg" /><Relationship Id="rId14" Type="http://schemas.openxmlformats.org/officeDocument/2006/relationships/slideLayout" Target="../slideLayouts/slideLayout2.xml" /><Relationship Id="rId15" Type="http://schemas.openxmlformats.org/officeDocument/2006/relationships/notesSlide" Target="../notesSlides/notesSlide18.xml" /></Relationships>
</file>

<file path=ppt/slides/_rels/slide3.xml.rels><?xml version="1.0" encoding="UTF-8"?><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svg6.svg" /><Relationship Id="rId3" Type="http://schemas.openxmlformats.org/officeDocument/2006/relationships/image" Target="../media/image8.png" /><Relationship Id="rId4" Type="http://schemas.openxmlformats.org/officeDocument/2006/relationships/image" Target="../media/svg7.svg" /><Relationship Id="rId5" Type="http://schemas.openxmlformats.org/officeDocument/2006/relationships/image" Target="../media/image9.png" /><Relationship Id="rId6" Type="http://schemas.openxmlformats.org/officeDocument/2006/relationships/image" Target="../media/svg8.svg" /><Relationship Id="rId7" Type="http://schemas.openxmlformats.org/officeDocument/2006/relationships/chart" Target="../charts/chart1.xml" /><Relationship Id="rId8" Type="http://schemas.openxmlformats.org/officeDocument/2006/relationships/image" Target="../media/image10.png" /><Relationship Id="rId9" Type="http://schemas.openxmlformats.org/officeDocument/2006/relationships/image" Target="../media/svg9.svg" /><Relationship Id="rId10" Type="http://schemas.openxmlformats.org/officeDocument/2006/relationships/image" Target="../media/image11.png" /><Relationship Id="rId11" Type="http://schemas.openxmlformats.org/officeDocument/2006/relationships/image" Target="../media/svg10.svg" /><Relationship Id="rId12" Type="http://schemas.openxmlformats.org/officeDocument/2006/relationships/chart" Target="../charts/chart2.xml" /><Relationship Id="rId13" Type="http://schemas.openxmlformats.org/officeDocument/2006/relationships/image" Target="../media/image12.png" /><Relationship Id="rId14" Type="http://schemas.openxmlformats.org/officeDocument/2006/relationships/image" Target="../media/svg11.svg" /><Relationship Id="rId15" Type="http://schemas.openxmlformats.org/officeDocument/2006/relationships/image" Target="../media/image13.png" /><Relationship Id="rId16" Type="http://schemas.openxmlformats.org/officeDocument/2006/relationships/image" Target="../media/svg12.svg" /><Relationship Id="rId17" Type="http://schemas.openxmlformats.org/officeDocument/2006/relationships/image" Target="../media/image14.png" /><Relationship Id="rId18" Type="http://schemas.openxmlformats.org/officeDocument/2006/relationships/chart" Target="../charts/chart3.xml" /><Relationship Id="rId19" Type="http://schemas.openxmlformats.org/officeDocument/2006/relationships/slideLayout" Target="../slideLayouts/slideLayout7.xml" /><Relationship Id="rId20"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image" Target="../media/image157.png" /><Relationship Id="rId2" Type="http://schemas.openxmlformats.org/officeDocument/2006/relationships/image" Target="../media/svg136.svg" /><Relationship Id="rId3" Type="http://schemas.openxmlformats.org/officeDocument/2006/relationships/image" Target="../media/image158.png" /><Relationship Id="rId4" Type="http://schemas.openxmlformats.org/officeDocument/2006/relationships/image" Target="../media/svg137.svg" /><Relationship Id="rId5" Type="http://schemas.openxmlformats.org/officeDocument/2006/relationships/image" Target="../media/image57.png" /><Relationship Id="rId6" Type="http://schemas.openxmlformats.org/officeDocument/2006/relationships/image" Target="../media/svg53.svg" /><Relationship Id="rId7" Type="http://schemas.openxmlformats.org/officeDocument/2006/relationships/image" Target="../media/image59.png" /><Relationship Id="rId8" Type="http://schemas.openxmlformats.org/officeDocument/2006/relationships/image" Target="../media/svg55.svg" /><Relationship Id="rId9" Type="http://schemas.openxmlformats.org/officeDocument/2006/relationships/image" Target="../media/image159.png" /><Relationship Id="rId10" Type="http://schemas.openxmlformats.org/officeDocument/2006/relationships/image" Target="../media/svg138.svg" /><Relationship Id="rId11" Type="http://schemas.openxmlformats.org/officeDocument/2006/relationships/chart" Target="../charts/chart20.xml" /><Relationship Id="rId12" Type="http://schemas.openxmlformats.org/officeDocument/2006/relationships/chart" Target="../charts/chart21.xml" /><Relationship Id="rId13" Type="http://schemas.openxmlformats.org/officeDocument/2006/relationships/image" Target="../media/image160.png" /><Relationship Id="rId14" Type="http://schemas.openxmlformats.org/officeDocument/2006/relationships/image" Target="../media/svg139.svg" /><Relationship Id="rId15" Type="http://schemas.openxmlformats.org/officeDocument/2006/relationships/slideLayout" Target="../slideLayouts/slideLayout2.xml" /></Relationships>
</file>

<file path=ppt/slides/_rels/slide31.xml.rels><?xml version="1.0" encoding="UTF-8"?><Relationships xmlns="http://schemas.openxmlformats.org/package/2006/relationships"><Relationship Id="rId1" Type="http://schemas.openxmlformats.org/officeDocument/2006/relationships/image" Target="../media/image161.png" /><Relationship Id="rId2" Type="http://schemas.openxmlformats.org/officeDocument/2006/relationships/image" Target="../media/svg140.svg" /><Relationship Id="rId3" Type="http://schemas.openxmlformats.org/officeDocument/2006/relationships/image" Target="../media/image162.png" /><Relationship Id="rId4" Type="http://schemas.openxmlformats.org/officeDocument/2006/relationships/image" Target="../media/svg141.svg" /><Relationship Id="rId5" Type="http://schemas.openxmlformats.org/officeDocument/2006/relationships/image" Target="../media/image92.png" /><Relationship Id="rId6" Type="http://schemas.openxmlformats.org/officeDocument/2006/relationships/image" Target="../media/svg81.svg" /><Relationship Id="rId7" Type="http://schemas.openxmlformats.org/officeDocument/2006/relationships/image" Target="../media/image17.png" /><Relationship Id="rId8" Type="http://schemas.openxmlformats.org/officeDocument/2006/relationships/image" Target="../media/svg96.svg" /><Relationship Id="rId9" Type="http://schemas.openxmlformats.org/officeDocument/2006/relationships/image" Target="../media/image163.png" /><Relationship Id="rId10" Type="http://schemas.openxmlformats.org/officeDocument/2006/relationships/image" Target="../media/svg142.svg" /><Relationship Id="rId11" Type="http://schemas.openxmlformats.org/officeDocument/2006/relationships/image" Target="../media/image164.png" /><Relationship Id="rId12" Type="http://schemas.openxmlformats.org/officeDocument/2006/relationships/image" Target="../media/svg143.svg" /><Relationship Id="rId13" Type="http://schemas.openxmlformats.org/officeDocument/2006/relationships/image" Target="../media/image165.png" /><Relationship Id="rId14" Type="http://schemas.openxmlformats.org/officeDocument/2006/relationships/image" Target="../media/image166.png" /><Relationship Id="rId15" Type="http://schemas.openxmlformats.org/officeDocument/2006/relationships/image" Target="../media/svg144.svg" /><Relationship Id="rId16" Type="http://schemas.openxmlformats.org/officeDocument/2006/relationships/chart" Target="../charts/chart22.xml" /><Relationship Id="rId17" Type="http://schemas.openxmlformats.org/officeDocument/2006/relationships/image" Target="../media/image167.png" /><Relationship Id="rId18" Type="http://schemas.openxmlformats.org/officeDocument/2006/relationships/image" Target="../media/svg145.svg" /><Relationship Id="rId19" Type="http://schemas.openxmlformats.org/officeDocument/2006/relationships/image" Target="../media/image168.png" /><Relationship Id="rId20" Type="http://schemas.openxmlformats.org/officeDocument/2006/relationships/image" Target="../media/svg146.svg" /><Relationship Id="rId21" Type="http://schemas.openxmlformats.org/officeDocument/2006/relationships/image" Target="../media/image169.png" /><Relationship Id="rId22" Type="http://schemas.openxmlformats.org/officeDocument/2006/relationships/image" Target="../media/svg147.svg" /><Relationship Id="rId23" Type="http://schemas.openxmlformats.org/officeDocument/2006/relationships/slideLayout" Target="../slideLayouts/slideLayout2.xml" /></Relationships>
</file>

<file path=ppt/slides/_rels/slide32.xml.rels><?xml version="1.0" encoding="UTF-8"?><Relationships xmlns="http://schemas.openxmlformats.org/package/2006/relationships"><Relationship Id="rId1" Type="http://schemas.openxmlformats.org/officeDocument/2006/relationships/image" Target="../media/image170.png" /><Relationship Id="rId2" Type="http://schemas.openxmlformats.org/officeDocument/2006/relationships/image" Target="../media/svg148.svg" /><Relationship Id="rId3" Type="http://schemas.openxmlformats.org/officeDocument/2006/relationships/image" Target="../media/image161.png" /><Relationship Id="rId4" Type="http://schemas.openxmlformats.org/officeDocument/2006/relationships/image" Target="../media/svg140.svg" /><Relationship Id="rId5" Type="http://schemas.openxmlformats.org/officeDocument/2006/relationships/image" Target="../media/image171.png" /><Relationship Id="rId6" Type="http://schemas.openxmlformats.org/officeDocument/2006/relationships/image" Target="../media/image172.png" /><Relationship Id="rId7" Type="http://schemas.openxmlformats.org/officeDocument/2006/relationships/image" Target="../media/svg149.svg" /><Relationship Id="rId8" Type="http://schemas.openxmlformats.org/officeDocument/2006/relationships/slideLayout" Target="../slideLayouts/slideLayout2.xml" /></Relationships>
</file>

<file path=ppt/slides/_rels/slide33.xml.rels><?xml version="1.0" encoding="UTF-8"?><Relationships xmlns="http://schemas.openxmlformats.org/package/2006/relationships"><Relationship Id="rId1" Type="http://schemas.openxmlformats.org/officeDocument/2006/relationships/image" Target="../media/image173.png" /><Relationship Id="rId2" Type="http://schemas.openxmlformats.org/officeDocument/2006/relationships/image" Target="../media/svg150.svg" /><Relationship Id="rId3" Type="http://schemas.openxmlformats.org/officeDocument/2006/relationships/image" Target="../media/image174.png" /><Relationship Id="rId4" Type="http://schemas.openxmlformats.org/officeDocument/2006/relationships/image" Target="../media/svg151.svg" /><Relationship Id="rId5" Type="http://schemas.openxmlformats.org/officeDocument/2006/relationships/image" Target="../media/image175.png" /><Relationship Id="rId6" Type="http://schemas.openxmlformats.org/officeDocument/2006/relationships/image" Target="../media/svg152.svg" /><Relationship Id="rId7" Type="http://schemas.openxmlformats.org/officeDocument/2006/relationships/image" Target="../media/image176.png" /><Relationship Id="rId8" Type="http://schemas.openxmlformats.org/officeDocument/2006/relationships/image" Target="../media/svg153.svg" /><Relationship Id="rId9" Type="http://schemas.openxmlformats.org/officeDocument/2006/relationships/image" Target="../media/image177.png" /><Relationship Id="rId10" Type="http://schemas.openxmlformats.org/officeDocument/2006/relationships/image" Target="../media/svg154.svg" /><Relationship Id="rId11" Type="http://schemas.openxmlformats.org/officeDocument/2006/relationships/image" Target="../media/image178.png" /><Relationship Id="rId12" Type="http://schemas.openxmlformats.org/officeDocument/2006/relationships/image" Target="../media/image179.png" /><Relationship Id="rId13" Type="http://schemas.openxmlformats.org/officeDocument/2006/relationships/image" Target="../media/svg155.svg" /><Relationship Id="rId14" Type="http://schemas.openxmlformats.org/officeDocument/2006/relationships/slideLayout" Target="../slideLayouts/slideLayout7.xml" /></Relationships>
</file>

<file path=ppt/slides/_rels/slide34.xml.rels><?xml version="1.0" encoding="UTF-8"?><Relationships xmlns="http://schemas.openxmlformats.org/package/2006/relationships"><Relationship Id="rId1" Type="http://schemas.openxmlformats.org/officeDocument/2006/relationships/image" Target="../media/image180.png" /><Relationship Id="rId2" Type="http://schemas.openxmlformats.org/officeDocument/2006/relationships/image" Target="../media/svg156.svg" /><Relationship Id="rId3" Type="http://schemas.openxmlformats.org/officeDocument/2006/relationships/image" Target="../media/image181.png" /><Relationship Id="rId4" Type="http://schemas.openxmlformats.org/officeDocument/2006/relationships/image" Target="../media/svg157.svg" /><Relationship Id="rId5" Type="http://schemas.openxmlformats.org/officeDocument/2006/relationships/image" Target="../media/image57.png" /><Relationship Id="rId6" Type="http://schemas.openxmlformats.org/officeDocument/2006/relationships/image" Target="../media/svg53.svg" /><Relationship Id="rId7" Type="http://schemas.openxmlformats.org/officeDocument/2006/relationships/image" Target="../media/image161.png" /><Relationship Id="rId8" Type="http://schemas.openxmlformats.org/officeDocument/2006/relationships/image" Target="../media/svg140.svg" /><Relationship Id="rId9" Type="http://schemas.openxmlformats.org/officeDocument/2006/relationships/image" Target="../media/image182.png" /><Relationship Id="rId10" Type="http://schemas.openxmlformats.org/officeDocument/2006/relationships/image" Target="../media/svg158.svg" /><Relationship Id="rId11" Type="http://schemas.openxmlformats.org/officeDocument/2006/relationships/image" Target="../media/image183.png" /><Relationship Id="rId12" Type="http://schemas.openxmlformats.org/officeDocument/2006/relationships/image" Target="../media/svg159.svg" /><Relationship Id="rId13" Type="http://schemas.openxmlformats.org/officeDocument/2006/relationships/image" Target="../media/image184.png" /><Relationship Id="rId14" Type="http://schemas.openxmlformats.org/officeDocument/2006/relationships/image" Target="../media/svg160.svg" /><Relationship Id="rId15" Type="http://schemas.openxmlformats.org/officeDocument/2006/relationships/slideLayout" Target="../slideLayouts/slideLayout7.xml" /><Relationship Id="rId16" Type="http://schemas.openxmlformats.org/officeDocument/2006/relationships/notesSlide" Target="../notesSlides/notesSlide19.xml" /></Relationships>
</file>

<file path=ppt/slides/_rels/slide35.xml.rels><?xml version="1.0" encoding="UTF-8"?><Relationships xmlns="http://schemas.openxmlformats.org/package/2006/relationships"><Relationship Id="rId1" Type="http://schemas.openxmlformats.org/officeDocument/2006/relationships/image" Target="../media/image92.png" /><Relationship Id="rId2" Type="http://schemas.openxmlformats.org/officeDocument/2006/relationships/image" Target="../media/svg81.svg" /><Relationship Id="rId3" Type="http://schemas.openxmlformats.org/officeDocument/2006/relationships/image" Target="../media/image185.png" /><Relationship Id="rId4" Type="http://schemas.openxmlformats.org/officeDocument/2006/relationships/image" Target="../media/svg161.svg" /><Relationship Id="rId5" Type="http://schemas.openxmlformats.org/officeDocument/2006/relationships/image" Target="../media/image161.png" /><Relationship Id="rId6" Type="http://schemas.openxmlformats.org/officeDocument/2006/relationships/image" Target="../media/svg140.svg" /><Relationship Id="rId7" Type="http://schemas.openxmlformats.org/officeDocument/2006/relationships/image" Target="../media/image186.png" /><Relationship Id="rId8" Type="http://schemas.openxmlformats.org/officeDocument/2006/relationships/image" Target="../media/svg162.svg" /><Relationship Id="rId9" Type="http://schemas.openxmlformats.org/officeDocument/2006/relationships/image" Target="../media/image187.png" /><Relationship Id="rId10" Type="http://schemas.openxmlformats.org/officeDocument/2006/relationships/image" Target="../media/svg163.svg" /><Relationship Id="rId11" Type="http://schemas.openxmlformats.org/officeDocument/2006/relationships/slideLayout" Target="../slideLayouts/slideLayout7.xml" /></Relationships>
</file>

<file path=ppt/slides/_rels/slide36.xml.rels><?xml version="1.0" encoding="UTF-8"?><Relationships xmlns="http://schemas.openxmlformats.org/package/2006/relationships"><Relationship Id="rId1" Type="http://schemas.openxmlformats.org/officeDocument/2006/relationships/image" Target="../media/image188.png" /><Relationship Id="rId2" Type="http://schemas.openxmlformats.org/officeDocument/2006/relationships/image" Target="../media/svg164.svg" /><Relationship Id="rId3" Type="http://schemas.openxmlformats.org/officeDocument/2006/relationships/image" Target="../media/image189.png" /><Relationship Id="rId4" Type="http://schemas.openxmlformats.org/officeDocument/2006/relationships/image" Target="../media/svg165.svg" /><Relationship Id="rId5" Type="http://schemas.openxmlformats.org/officeDocument/2006/relationships/image" Target="../media/image28.png" /><Relationship Id="rId6" Type="http://schemas.microsoft.com/office/2007/relationships/hdphoto" Target="../media/hdphoto3.wdp" /><Relationship Id="rId7" Type="http://schemas.openxmlformats.org/officeDocument/2006/relationships/image" Target="../media/image29.png" /><Relationship Id="rId8" Type="http://schemas.openxmlformats.org/officeDocument/2006/relationships/image" Target="../media/svg24.svg" /><Relationship Id="rId9" Type="http://schemas.openxmlformats.org/officeDocument/2006/relationships/slideLayout" Target="../slideLayouts/slideLayout7.xml" /></Relationships>
</file>

<file path=ppt/slides/_rels/slide37.xml.rels><?xml version="1.0" encoding="UTF-8"?><Relationships xmlns="http://schemas.openxmlformats.org/package/2006/relationships"><Relationship Id="rId1" Type="http://schemas.openxmlformats.org/officeDocument/2006/relationships/image" Target="../media/image190.png" /><Relationship Id="rId2" Type="http://schemas.openxmlformats.org/officeDocument/2006/relationships/image" Target="../media/svg166.svg" /><Relationship Id="rId3" Type="http://schemas.openxmlformats.org/officeDocument/2006/relationships/image" Target="../media/image191.png" /><Relationship Id="rId4" Type="http://schemas.openxmlformats.org/officeDocument/2006/relationships/image" Target="../media/svg167.svg" /><Relationship Id="rId5" Type="http://schemas.openxmlformats.org/officeDocument/2006/relationships/image" Target="../media/image192.png" /><Relationship Id="rId6" Type="http://schemas.openxmlformats.org/officeDocument/2006/relationships/image" Target="../media/image193.png" /><Relationship Id="rId7" Type="http://schemas.openxmlformats.org/officeDocument/2006/relationships/image" Target="../media/svg168.svg" /><Relationship Id="rId8" Type="http://schemas.openxmlformats.org/officeDocument/2006/relationships/slideLayout" Target="../slideLayouts/slideLayout7.xml" /></Relationships>
</file>

<file path=ppt/slides/_rels/slide38.xml.rels><?xml version="1.0" encoding="UTF-8"?><Relationships xmlns="http://schemas.openxmlformats.org/package/2006/relationships"><Relationship Id="rId1" Type="http://schemas.openxmlformats.org/officeDocument/2006/relationships/image" Target="../media/image194.png" /><Relationship Id="rId2" Type="http://schemas.openxmlformats.org/officeDocument/2006/relationships/image" Target="../media/svg169.svg" /><Relationship Id="rId3" Type="http://schemas.openxmlformats.org/officeDocument/2006/relationships/image" Target="../media/image28.png" /><Relationship Id="rId4" Type="http://schemas.microsoft.com/office/2007/relationships/hdphoto" Target="../media/hdphoto3.wdp" /><Relationship Id="rId5" Type="http://schemas.openxmlformats.org/officeDocument/2006/relationships/image" Target="../media/image195.png" /><Relationship Id="rId6" Type="http://schemas.microsoft.com/office/2007/relationships/hdphoto" Target="../media/hdphoto4.wdp" /><Relationship Id="rId7" Type="http://schemas.openxmlformats.org/officeDocument/2006/relationships/image" Target="../media/image196.png" /><Relationship Id="rId8" Type="http://schemas.microsoft.com/office/2007/relationships/hdphoto" Target="../media/hdphoto5.wdp" /><Relationship Id="rId9" Type="http://schemas.openxmlformats.org/officeDocument/2006/relationships/image" Target="../media/image197.png" /><Relationship Id="rId10" Type="http://schemas.microsoft.com/office/2007/relationships/hdphoto" Target="../media/hdphoto6.wdp" /><Relationship Id="rId11" Type="http://schemas.openxmlformats.org/officeDocument/2006/relationships/image" Target="../media/image61.png" /><Relationship Id="rId12" Type="http://schemas.openxmlformats.org/officeDocument/2006/relationships/image" Target="../media/image27.png" /><Relationship Id="rId13" Type="http://schemas.microsoft.com/office/2007/relationships/hdphoto" Target="../media/hdphoto2.wdp" /><Relationship Id="rId14" Type="http://schemas.openxmlformats.org/officeDocument/2006/relationships/image" Target="../media/image64.png" /><Relationship Id="rId15" Type="http://schemas.openxmlformats.org/officeDocument/2006/relationships/image" Target="../media/image63.png" /><Relationship Id="rId16" Type="http://schemas.openxmlformats.org/officeDocument/2006/relationships/image" Target="../media/image65.png" /><Relationship Id="rId17" Type="http://schemas.openxmlformats.org/officeDocument/2006/relationships/image" Target="../media/image198.png" /><Relationship Id="rId18" Type="http://schemas.openxmlformats.org/officeDocument/2006/relationships/image" Target="../media/svg170.svg" /><Relationship Id="rId19" Type="http://schemas.openxmlformats.org/officeDocument/2006/relationships/slideLayout" Target="../slideLayouts/slideLayout7.xml" /></Relationships>
</file>

<file path=ppt/slides/_rels/slide4.xml.rels><?xml version="1.0" encoding="UTF-8"?><Relationships xmlns="http://schemas.openxmlformats.org/package/2006/relationships"><Relationship Id="rId1" Type="http://schemas.openxmlformats.org/officeDocument/2006/relationships/image" Target="../media/image15.png" /><Relationship Id="rId2" Type="http://schemas.openxmlformats.org/officeDocument/2006/relationships/image" Target="../media/svg13.svg" /><Relationship Id="rId3" Type="http://schemas.openxmlformats.org/officeDocument/2006/relationships/chart" Target="../charts/chart4.xml" /><Relationship Id="rId4" Type="http://schemas.openxmlformats.org/officeDocument/2006/relationships/chart" Target="../charts/chart5.xml" /><Relationship Id="rId5" Type="http://schemas.openxmlformats.org/officeDocument/2006/relationships/image" Target="../media/image7.png" /><Relationship Id="rId6" Type="http://schemas.openxmlformats.org/officeDocument/2006/relationships/image" Target="../media/svg6.svg" /><Relationship Id="rId7" Type="http://schemas.openxmlformats.org/officeDocument/2006/relationships/chart" Target="../charts/chart6.xml" /><Relationship Id="rId8" Type="http://schemas.openxmlformats.org/officeDocument/2006/relationships/slideLayout" Target="../slideLayouts/slideLayout7.xml" /></Relationships>
</file>

<file path=ppt/slides/_rels/slide5.xml.rels><?xml version="1.0" encoding="UTF-8"?><Relationships xmlns="http://schemas.openxmlformats.org/package/2006/relationships"><Relationship Id="rId1" Type="http://schemas.openxmlformats.org/officeDocument/2006/relationships/image" Target="../media/image16.png" /><Relationship Id="rId2" Type="http://schemas.openxmlformats.org/officeDocument/2006/relationships/image" Target="../media/svg14.svg" /><Relationship Id="rId3" Type="http://schemas.openxmlformats.org/officeDocument/2006/relationships/image" Target="../media/image17.png" /><Relationship Id="rId4" Type="http://schemas.openxmlformats.org/officeDocument/2006/relationships/image" Target="../media/svg15.svg" /><Relationship Id="rId5" Type="http://schemas.openxmlformats.org/officeDocument/2006/relationships/image" Target="../media/image18.png" /><Relationship Id="rId6" Type="http://schemas.openxmlformats.org/officeDocument/2006/relationships/image" Target="../media/svg16.svg" /><Relationship Id="rId7" Type="http://schemas.openxmlformats.org/officeDocument/2006/relationships/image" Target="../media/image19.png" /><Relationship Id="rId8" Type="http://schemas.openxmlformats.org/officeDocument/2006/relationships/image" Target="../media/svg17.svg" /><Relationship Id="rId9" Type="http://schemas.openxmlformats.org/officeDocument/2006/relationships/image" Target="../media/image20.png" /><Relationship Id="rId10" Type="http://schemas.openxmlformats.org/officeDocument/2006/relationships/image" Target="../media/svg18.svg" /><Relationship Id="rId11" Type="http://schemas.openxmlformats.org/officeDocument/2006/relationships/image" Target="../media/image21.png" /><Relationship Id="rId12" Type="http://schemas.openxmlformats.org/officeDocument/2006/relationships/image" Target="../media/svg19.svg" /><Relationship Id="rId13" Type="http://schemas.openxmlformats.org/officeDocument/2006/relationships/image" Target="../media/image8.png" /><Relationship Id="rId14" Type="http://schemas.openxmlformats.org/officeDocument/2006/relationships/image" Target="../media/svg7.svg" /><Relationship Id="rId15" Type="http://schemas.openxmlformats.org/officeDocument/2006/relationships/slideLayout" Target="../slideLayouts/slideLayout7.xml" /></Relationships>
</file>

<file path=ppt/slides/_rels/slide6.xml.rels><?xml version="1.0" encoding="UTF-8"?><Relationships xmlns="http://schemas.openxmlformats.org/package/2006/relationships"><Relationship Id="rId1" Type="http://schemas.openxmlformats.org/officeDocument/2006/relationships/image" Target="../media/image22.png" /><Relationship Id="rId2" Type="http://schemas.openxmlformats.org/officeDocument/2006/relationships/image" Target="../media/svg20.svg" /><Relationship Id="rId3" Type="http://schemas.openxmlformats.org/officeDocument/2006/relationships/image" Target="../media/image23.png" /><Relationship Id="rId4" Type="http://schemas.openxmlformats.org/officeDocument/2006/relationships/image" Target="../media/svg21.svg" /><Relationship Id="rId5" Type="http://schemas.openxmlformats.org/officeDocument/2006/relationships/image" Target="../media/image24.png" /><Relationship Id="rId6" Type="http://schemas.openxmlformats.org/officeDocument/2006/relationships/image" Target="../media/svg22.svg" /><Relationship Id="rId7" Type="http://schemas.openxmlformats.org/officeDocument/2006/relationships/image" Target="../media/image25.png" /><Relationship Id="rId8" Type="http://schemas.openxmlformats.org/officeDocument/2006/relationships/image" Target="../media/svg23.svg" /><Relationship Id="rId9" Type="http://schemas.openxmlformats.org/officeDocument/2006/relationships/image" Target="../media/image26.png" /><Relationship Id="rId10" Type="http://schemas.microsoft.com/office/2007/relationships/hdphoto" Target="../media/hdphoto1.wdp" /><Relationship Id="rId11" Type="http://schemas.openxmlformats.org/officeDocument/2006/relationships/image" Target="../media/image27.png" /><Relationship Id="rId12" Type="http://schemas.microsoft.com/office/2007/relationships/hdphoto" Target="../media/hdphoto2.wdp" /><Relationship Id="rId13" Type="http://schemas.openxmlformats.org/officeDocument/2006/relationships/image" Target="../media/image28.png" /><Relationship Id="rId14" Type="http://schemas.microsoft.com/office/2007/relationships/hdphoto" Target="../media/hdphoto3.wdp" /><Relationship Id="rId15" Type="http://schemas.openxmlformats.org/officeDocument/2006/relationships/image" Target="../media/image29.png" /><Relationship Id="rId16" Type="http://schemas.openxmlformats.org/officeDocument/2006/relationships/image" Target="../media/svg24.svg" /><Relationship Id="rId17" Type="http://schemas.openxmlformats.org/officeDocument/2006/relationships/slideLayout" Target="../slideLayouts/slideLayout7.xml" /><Relationship Id="rId18" Type="http://schemas.openxmlformats.org/officeDocument/2006/relationships/notesSlide" Target="../notesSlides/notesSlide4.xml" /></Relationships>
</file>

<file path=ppt/slides/_rels/slide7.xml.rels><?xml version="1.0" encoding="UTF-8"?><Relationships xmlns="http://schemas.openxmlformats.org/package/2006/relationships"><Relationship Id="rId1" Type="http://schemas.openxmlformats.org/officeDocument/2006/relationships/image" Target="../media/image30.png" /><Relationship Id="rId2" Type="http://schemas.openxmlformats.org/officeDocument/2006/relationships/image" Target="../media/svg25.svg" /><Relationship Id="rId3" Type="http://schemas.openxmlformats.org/officeDocument/2006/relationships/image" Target="../media/image31.png" /><Relationship Id="rId4" Type="http://schemas.openxmlformats.org/officeDocument/2006/relationships/image" Target="../media/svg26.svg" /><Relationship Id="rId5" Type="http://schemas.openxmlformats.org/officeDocument/2006/relationships/image" Target="../media/image32.png" /><Relationship Id="rId6" Type="http://schemas.openxmlformats.org/officeDocument/2006/relationships/image" Target="../media/svg27.svg" /><Relationship Id="rId7" Type="http://schemas.openxmlformats.org/officeDocument/2006/relationships/image" Target="../media/image33.png" /><Relationship Id="rId8" Type="http://schemas.openxmlformats.org/officeDocument/2006/relationships/image" Target="../media/svg28.svg" /><Relationship Id="rId9" Type="http://schemas.openxmlformats.org/officeDocument/2006/relationships/image" Target="../media/image34.png" /><Relationship Id="rId10" Type="http://schemas.openxmlformats.org/officeDocument/2006/relationships/image" Target="../media/svg29.svg" /><Relationship Id="rId11" Type="http://schemas.openxmlformats.org/officeDocument/2006/relationships/image" Target="../media/image35.png" /><Relationship Id="rId12" Type="http://schemas.openxmlformats.org/officeDocument/2006/relationships/image" Target="../media/svg30.svg" /><Relationship Id="rId13" Type="http://schemas.openxmlformats.org/officeDocument/2006/relationships/image" Target="../media/image36.png" /><Relationship Id="rId14" Type="http://schemas.openxmlformats.org/officeDocument/2006/relationships/image" Target="../media/svg31.svg" /><Relationship Id="rId15" Type="http://schemas.openxmlformats.org/officeDocument/2006/relationships/image" Target="../media/image37.png" /><Relationship Id="rId16" Type="http://schemas.openxmlformats.org/officeDocument/2006/relationships/image" Target="../media/svg32.svg" /><Relationship Id="rId17" Type="http://schemas.openxmlformats.org/officeDocument/2006/relationships/image" Target="../media/image38.png" /><Relationship Id="rId18" Type="http://schemas.openxmlformats.org/officeDocument/2006/relationships/image" Target="../media/svg33.svg" /><Relationship Id="rId19" Type="http://schemas.openxmlformats.org/officeDocument/2006/relationships/image" Target="../media/image39.png" /><Relationship Id="rId20" Type="http://schemas.openxmlformats.org/officeDocument/2006/relationships/image" Target="../media/svg34.svg" /><Relationship Id="rId21" Type="http://schemas.openxmlformats.org/officeDocument/2006/relationships/slideLayout" Target="../slideLayouts/slideLayout2.xml" /></Relationships>
</file>

<file path=ppt/slides/_rels/slide8.xml.rels><?xml version="1.0" encoding="UTF-8"?><Relationships xmlns="http://schemas.openxmlformats.org/package/2006/relationships"><Relationship Id="rId1" Type="http://schemas.openxmlformats.org/officeDocument/2006/relationships/image" Target="../media/image40.png" /><Relationship Id="rId2" Type="http://schemas.openxmlformats.org/officeDocument/2006/relationships/image" Target="../media/svg35.svg" /><Relationship Id="rId3" Type="http://schemas.openxmlformats.org/officeDocument/2006/relationships/image" Target="../media/image41.png" /><Relationship Id="rId4" Type="http://schemas.openxmlformats.org/officeDocument/2006/relationships/image" Target="../media/svg36.svg" /><Relationship Id="rId5" Type="http://schemas.openxmlformats.org/officeDocument/2006/relationships/image" Target="../media/image42.png" /><Relationship Id="rId6" Type="http://schemas.openxmlformats.org/officeDocument/2006/relationships/image" Target="../media/svg37.svg" /><Relationship Id="rId7" Type="http://schemas.openxmlformats.org/officeDocument/2006/relationships/image" Target="../media/image34.png" /><Relationship Id="rId8" Type="http://schemas.openxmlformats.org/officeDocument/2006/relationships/image" Target="../media/svg38.svg" /><Relationship Id="rId9" Type="http://schemas.openxmlformats.org/officeDocument/2006/relationships/image" Target="../media/image20.png" /><Relationship Id="rId10" Type="http://schemas.openxmlformats.org/officeDocument/2006/relationships/image" Target="../media/svg18.svg" /><Relationship Id="rId11" Type="http://schemas.openxmlformats.org/officeDocument/2006/relationships/slideLayout" Target="../slideLayouts/slideLayout2.xml" /></Relationships>
</file>

<file path=ppt/slides/_rels/slide9.xml.rels><?xml version="1.0" encoding="UTF-8"?><Relationships xmlns="http://schemas.openxmlformats.org/package/2006/relationships"><Relationship Id="rId1" Type="http://schemas.openxmlformats.org/officeDocument/2006/relationships/image" Target="../media/image43.png" /><Relationship Id="rId2" Type="http://schemas.openxmlformats.org/officeDocument/2006/relationships/image" Target="../media/svg39.svg" /><Relationship Id="rId3" Type="http://schemas.openxmlformats.org/officeDocument/2006/relationships/image" Target="../media/image44.png" /><Relationship Id="rId4" Type="http://schemas.openxmlformats.org/officeDocument/2006/relationships/image" Target="../media/svg40.svg" /><Relationship Id="rId5" Type="http://schemas.openxmlformats.org/officeDocument/2006/relationships/image" Target="../media/image45.png" /><Relationship Id="rId6" Type="http://schemas.openxmlformats.org/officeDocument/2006/relationships/image" Target="../media/svg41.svg" /><Relationship Id="rId7" Type="http://schemas.openxmlformats.org/officeDocument/2006/relationships/image" Target="../media/image46.png" /><Relationship Id="rId8" Type="http://schemas.openxmlformats.org/officeDocument/2006/relationships/image" Target="../media/svg42.svg" /><Relationship Id="rId9" Type="http://schemas.openxmlformats.org/officeDocument/2006/relationships/image" Target="../media/image47.png" /><Relationship Id="rId10" Type="http://schemas.openxmlformats.org/officeDocument/2006/relationships/image" Target="../media/svg43.svg" /><Relationship Id="rId11" Type="http://schemas.openxmlformats.org/officeDocument/2006/relationships/image" Target="../media/image48.png" /><Relationship Id="rId12" Type="http://schemas.openxmlformats.org/officeDocument/2006/relationships/image" Target="../media/svg44.svg" /><Relationship Id="rId13" Type="http://schemas.openxmlformats.org/officeDocument/2006/relationships/image" Target="../media/image49.png" /><Relationship Id="rId14" Type="http://schemas.openxmlformats.org/officeDocument/2006/relationships/image" Target="../media/svg45.svg" /><Relationship Id="rId15" Type="http://schemas.openxmlformats.org/officeDocument/2006/relationships/image" Target="../media/image50.png" /><Relationship Id="rId16" Type="http://schemas.openxmlformats.org/officeDocument/2006/relationships/image" Target="../media/svg46.svg" /><Relationship Id="rId17" Type="http://schemas.openxmlformats.org/officeDocument/2006/relationships/image" Target="../media/image51.png" /><Relationship Id="rId18" Type="http://schemas.openxmlformats.org/officeDocument/2006/relationships/image" Target="../media/svg47.svg" /><Relationship Id="rId19" Type="http://schemas.openxmlformats.org/officeDocument/2006/relationships/slideLayout" Target="../slideLayouts/slideLayout2.xml" /><Relationship Id="rId20" Type="http://schemas.openxmlformats.org/officeDocument/2006/relationships/notesSlide" Target="../notesSlides/notesSlide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07" name="グラフィックス 2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82096" y="3318971"/>
            <a:ext cx="3626806" cy="1705489"/>
          </a:xfrm>
          <a:prstGeom prst="rect">
            <a:avLst/>
          </a:prstGeom>
        </p:spPr>
      </p:pic>
      <p:pic>
        <p:nvPicPr>
          <p:cNvPr id="1108" name="図 12" descr="テキスト&#10;&#10;自動的に生成された説明"/>
          <p:cNvPicPr>
            <a:picLocks noChangeAspect="1"/>
          </p:cNvPicPr>
          <p:nvPr/>
        </p:nvPicPr>
        <p:blipFill>
          <a:blip r:embed="rId3"/>
          <a:stretch>
            <a:fillRect/>
          </a:stretch>
        </p:blipFill>
        <p:spPr>
          <a:xfrm>
            <a:off x="7066094" y="275278"/>
            <a:ext cx="2281106" cy="279032"/>
          </a:xfrm>
          <a:prstGeom prst="rect">
            <a:avLst/>
          </a:prstGeom>
        </p:spPr>
      </p:pic>
      <p:sp>
        <p:nvSpPr>
          <p:cNvPr id="1109" name="タイトル 1"/>
          <p:cNvSpPr txBox="1"/>
          <p:nvPr/>
        </p:nvSpPr>
        <p:spPr>
          <a:xfrm>
            <a:off x="668863" y="756138"/>
            <a:ext cx="9668178" cy="1354015"/>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4600" spc="560" dirty="0">
                <a:latin typeface="ＭＳ Ｐ明朝" panose="02020600040205080304" pitchFamily="18" charset="-128"/>
                <a:ea typeface="ＭＳ Ｐ明朝" panose="02020600040205080304" pitchFamily="18" charset="-128"/>
              </a:rPr>
              <a:t>よりよい</a:t>
            </a:r>
            <a:endParaRPr lang="en-US" altLang="ja-JP" sz="4600" spc="560" dirty="0">
              <a:latin typeface="ＭＳ Ｐ明朝" panose="02020600040205080304" pitchFamily="18" charset="-128"/>
              <a:ea typeface="ＭＳ Ｐ明朝" panose="02020600040205080304" pitchFamily="18" charset="-128"/>
            </a:endParaRPr>
          </a:p>
          <a:p>
            <a:pPr>
              <a:lnSpc>
                <a:spcPct val="100000"/>
              </a:lnSpc>
            </a:pPr>
            <a:r>
              <a:rPr lang="ja-JP" altLang="en-US" sz="4600" spc="560" dirty="0">
                <a:latin typeface="ＭＳ Ｐ明朝" panose="02020600040205080304" pitchFamily="18" charset="-128"/>
                <a:ea typeface="ＭＳ Ｐ明朝" panose="02020600040205080304" pitchFamily="18" charset="-128"/>
              </a:rPr>
              <a:t>生活習慣のために</a:t>
            </a:r>
          </a:p>
        </p:txBody>
      </p:sp>
      <p:pic>
        <p:nvPicPr>
          <p:cNvPr id="1110" name="グラフィックス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71" y="2110154"/>
            <a:ext cx="1193609" cy="305972"/>
          </a:xfrm>
          <a:prstGeom prst="rect">
            <a:avLst/>
          </a:prstGeom>
        </p:spPr>
      </p:pic>
      <p:sp>
        <p:nvSpPr>
          <p:cNvPr id="1111" name="タイトル 1"/>
          <p:cNvSpPr txBox="1"/>
          <p:nvPr/>
        </p:nvSpPr>
        <p:spPr>
          <a:xfrm>
            <a:off x="755345" y="2074106"/>
            <a:ext cx="1307261" cy="378069"/>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2800" dirty="0">
                <a:solidFill>
                  <a:srgbClr val="6FBA2C"/>
                </a:solidFill>
                <a:latin typeface="ＭＳ Ｐ明朝" panose="02020600040205080304" pitchFamily="18" charset="-128"/>
                <a:ea typeface="ＭＳ Ｐ明朝" panose="02020600040205080304" pitchFamily="18" charset="-128"/>
              </a:rPr>
              <a:t>中学生用</a:t>
            </a:r>
            <a:endParaRPr lang="en-US" altLang="ja-JP" sz="2800" dirty="0">
              <a:solidFill>
                <a:srgbClr val="6FBA2C"/>
              </a:solidFill>
              <a:latin typeface="ＭＳ Ｐ明朝" panose="02020600040205080304" pitchFamily="18" charset="-128"/>
              <a:ea typeface="ＭＳ Ｐ明朝" panose="02020600040205080304" pitchFamily="18" charset="-128"/>
            </a:endParaRPr>
          </a:p>
        </p:txBody>
      </p:sp>
      <p:sp>
        <p:nvSpPr>
          <p:cNvPr id="1112" name="タイトル 1"/>
          <p:cNvSpPr txBox="1"/>
          <p:nvPr/>
        </p:nvSpPr>
        <p:spPr>
          <a:xfrm>
            <a:off x="695997" y="2452175"/>
            <a:ext cx="2853652" cy="3780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1050" dirty="0">
                <a:latin typeface="ＭＳ Ｐ明朝" panose="02020600040205080304" pitchFamily="18" charset="-128"/>
                <a:ea typeface="ＭＳ Ｐ明朝" panose="02020600040205080304" pitchFamily="18" charset="-128"/>
              </a:rPr>
              <a:t>　令和８年４月発行　</a:t>
            </a:r>
            <a:endParaRPr lang="en-US" altLang="ja-JP" sz="1050" dirty="0">
              <a:latin typeface="ＭＳ Ｐ明朝" panose="02020600040205080304" pitchFamily="18" charset="-128"/>
              <a:ea typeface="ＭＳ Ｐ明朝" panose="02020600040205080304" pitchFamily="18" charset="-128"/>
            </a:endParaRPr>
          </a:p>
        </p:txBody>
      </p:sp>
      <p:pic>
        <p:nvPicPr>
          <p:cNvPr id="1113" name="グラフィックス 23"/>
          <p:cNvPicPr>
            <a:picLocks noChangeAspect="1"/>
          </p:cNvPicPr>
          <p:nvPr/>
        </p:nvPicPr>
        <p:blipFill>
          <a:blip r:embed="rId6">
            <a:extLst>
              <a:ext uri="{96DAC541-7B7A-43D3-8B79-37D633B846F1}">
                <asvg:svgBlip xmlns:asvg="http://schemas.microsoft.com/office/drawing/2016/SVG/main" r:embed="rId7"/>
              </a:ext>
            </a:extLst>
          </a:blip>
          <a:srcRect r="963"/>
          <a:stretch>
            <a:fillRect/>
          </a:stretch>
        </p:blipFill>
        <p:spPr>
          <a:xfrm>
            <a:off x="1" y="4914734"/>
            <a:ext cx="9906000" cy="1943265"/>
          </a:xfrm>
          <a:prstGeom prst="rect">
            <a:avLst/>
          </a:prstGeom>
        </p:spPr>
      </p:pic>
    </p:spTree>
    <p:extLst>
      <p:ext uri="{BB962C8B-B14F-4D97-AF65-F5344CB8AC3E}">
        <p14:creationId xmlns:p14="http://schemas.microsoft.com/office/powerpoint/2010/main" val="1306762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84" name="グラフィックス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5361" y="799923"/>
            <a:ext cx="3225483" cy="312473"/>
          </a:xfrm>
          <a:prstGeom prst="rect">
            <a:avLst/>
          </a:prstGeom>
        </p:spPr>
      </p:pic>
      <p:pic>
        <p:nvPicPr>
          <p:cNvPr id="1285" name="グラフィックス 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854" y="4144723"/>
            <a:ext cx="3228923" cy="257867"/>
          </a:xfrm>
          <a:prstGeom prst="rect">
            <a:avLst/>
          </a:prstGeom>
        </p:spPr>
      </p:pic>
      <p:graphicFrame>
        <p:nvGraphicFramePr>
          <p:cNvPr id="1286" name="グラフ 45"/>
          <p:cNvGraphicFramePr/>
          <p:nvPr>
            <p:extLst>
              <p:ext uri="{D42A27DB-BD31-4B8C-83A1-F6EECF244321}">
                <p14:modId xmlns:p14="http://schemas.microsoft.com/office/powerpoint/2010/main" val="145496626"/>
              </p:ext>
            </p:extLst>
          </p:nvPr>
        </p:nvGraphicFramePr>
        <p:xfrm>
          <a:off x="5258503" y="4765372"/>
          <a:ext cx="3445855" cy="1437190"/>
        </p:xfrm>
        <a:graphic>
          <a:graphicData uri="http://schemas.openxmlformats.org/drawingml/2006/chart">
            <c:chart xmlns:c="http://schemas.openxmlformats.org/drawingml/2006/chart" xmlns:r="http://schemas.openxmlformats.org/officeDocument/2006/relationships" r:id="rId5"/>
          </a:graphicData>
        </a:graphic>
      </p:graphicFrame>
      <p:pic>
        <p:nvPicPr>
          <p:cNvPr id="1287" name="グラフィックス 1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2739" y="4147361"/>
            <a:ext cx="3871724" cy="255229"/>
          </a:xfrm>
          <a:prstGeom prst="rect">
            <a:avLst/>
          </a:prstGeom>
        </p:spPr>
      </p:pic>
      <p:sp>
        <p:nvSpPr>
          <p:cNvPr id="1288" name="テキスト ボックス 6"/>
          <p:cNvSpPr txBox="1"/>
          <p:nvPr/>
        </p:nvSpPr>
        <p:spPr>
          <a:xfrm>
            <a:off x="111221" y="829648"/>
            <a:ext cx="3693294" cy="260717"/>
          </a:xfrm>
          <a:prstGeom prst="rect">
            <a:avLst/>
          </a:prstGeom>
          <a:noFill/>
        </p:spPr>
        <p:txBody>
          <a:bodyPr wrap="square">
            <a:spAutoFit/>
          </a:bodyPr>
          <a:lstStyle/>
          <a:p>
            <a:pPr algn="ctr"/>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歯周病と全身は関係しているの？</a:t>
            </a:r>
            <a:endParaRPr lang="ja-JP" altLang="en-US" sz="1100" b="1" dirty="0">
              <a:latin typeface="ＭＳ Ｐ明朝" panose="02020600040205080304" pitchFamily="18" charset="-128"/>
              <a:ea typeface="ＭＳ Ｐ明朝" panose="02020600040205080304" pitchFamily="18" charset="-128"/>
            </a:endParaRPr>
          </a:p>
        </p:txBody>
      </p:sp>
      <p:pic>
        <p:nvPicPr>
          <p:cNvPr id="1289" name="グラフィックス 3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5857" y="519365"/>
            <a:ext cx="4212000" cy="3061971"/>
          </a:xfrm>
          <a:prstGeom prst="rect">
            <a:avLst/>
          </a:prstGeom>
        </p:spPr>
      </p:pic>
      <p:sp>
        <p:nvSpPr>
          <p:cNvPr id="1290" name="テキスト ボックス 35"/>
          <p:cNvSpPr txBox="1"/>
          <p:nvPr/>
        </p:nvSpPr>
        <p:spPr>
          <a:xfrm>
            <a:off x="713157" y="1439243"/>
            <a:ext cx="3229986" cy="1617499"/>
          </a:xfrm>
          <a:prstGeom prst="rect">
            <a:avLst/>
          </a:prstGeom>
          <a:noFill/>
        </p:spPr>
        <p:txBody>
          <a:bodyPr wrap="square" lIns="72000">
            <a:spAutoFit/>
          </a:bodyPr>
          <a:lstStyle/>
          <a:p>
            <a:pPr fontAlgn="base">
              <a:lnSpc>
                <a:spcPts val="1700"/>
              </a:lnSpc>
            </a:pP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　</a:t>
            </a:r>
            <a:r>
              <a:rPr lang="ja-JP" altLang="en-US" sz="1100" b="0" i="0" u="none" strike="noStrike" spc="40" dirty="0">
                <a:solidFill>
                  <a:schemeClr val="tx1"/>
                </a:solidFill>
                <a:latin typeface="ＭＳ Ｐ明朝" panose="02020600040205080304" pitchFamily="18" charset="-128"/>
                <a:ea typeface="ＭＳ Ｐ明朝" panose="02020600040205080304" pitchFamily="18" charset="-128"/>
              </a:rPr>
              <a:t>歯周病が進行すると、歯を支える骨</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が</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溶け始めるので、 </a:t>
            </a:r>
            <a:r>
              <a:rPr lang="ja-JP" altLang="en-US" sz="1100" b="0" i="0" u="sng" strike="noStrike" spc="40" dirty="0">
                <a:solidFill>
                  <a:srgbClr val="231815"/>
                </a:solidFill>
                <a:latin typeface="ＭＳ Ｐ明朝" panose="02020600040205080304" pitchFamily="18" charset="-128"/>
                <a:ea typeface="ＭＳ Ｐ明朝" panose="02020600040205080304" pitchFamily="18" charset="-128"/>
              </a:rPr>
              <a:t>歯がぐらぐらしたり、歯並</a:t>
            </a:r>
            <a:r>
              <a:rPr lang="ja-JP" altLang="en-US" sz="1100" b="0" i="0" u="sng" strike="noStrike" spc="40" dirty="0">
                <a:solidFill>
                  <a:srgbClr val="231815"/>
                </a:solidFill>
                <a:latin typeface="ＭＳ Ｐ明朝" panose="02020600040205080304" pitchFamily="18" charset="-128"/>
                <a:ea typeface="ＭＳ Ｐ明朝" panose="02020600040205080304" pitchFamily="18" charset="-128"/>
              </a:rPr>
              <a:t>びや噛み合わせが悪くなったり、歯が抜ける</a:t>
            </a:r>
            <a:r>
              <a:rPr lang="ja-JP" altLang="en-US" sz="1100" b="0" i="0" u="sng" strike="noStrike" spc="40" dirty="0">
                <a:solidFill>
                  <a:srgbClr val="231815"/>
                </a:solidFill>
                <a:latin typeface="ＭＳ Ｐ明朝" panose="02020600040205080304" pitchFamily="18" charset="-128"/>
                <a:ea typeface="ＭＳ Ｐ明朝" panose="02020600040205080304" pitchFamily="18" charset="-128"/>
              </a:rPr>
              <a:t>原因</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になります。</a:t>
            </a:r>
            <a:endParaRPr sz="1100"/>
          </a:p>
          <a:p>
            <a:pPr fontAlgn="base">
              <a:lnSpc>
                <a:spcPts val="1700"/>
              </a:lnSpc>
            </a:pP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　また、歯周病はひどくなると口臭の原因に</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もなり、</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最近では、歯周病はいろいろな病</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気に関係しているといわれています。</a:t>
            </a:r>
            <a:endParaRPr lang="ja-JP" altLang="en-US" sz="1100" spc="40" dirty="0">
              <a:latin typeface="ＭＳ Ｐ明朝" panose="02020600040205080304" pitchFamily="18" charset="-128"/>
              <a:ea typeface="ＭＳ Ｐ明朝" panose="02020600040205080304" pitchFamily="18" charset="-128"/>
            </a:endParaRPr>
          </a:p>
          <a:p>
            <a:pPr fontAlgn="base">
              <a:lnSpc>
                <a:spcPts val="1700"/>
              </a:lnSpc>
            </a:pP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　</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右の図を参考にしてください。</a:t>
            </a:r>
            <a:endPar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endParaRPr>
          </a:p>
        </p:txBody>
      </p:sp>
      <p:sp>
        <p:nvSpPr>
          <p:cNvPr id="1291" name="テキスト ボックス 37"/>
          <p:cNvSpPr txBox="1"/>
          <p:nvPr/>
        </p:nvSpPr>
        <p:spPr>
          <a:xfrm>
            <a:off x="111221" y="4144723"/>
            <a:ext cx="3693294" cy="260717"/>
          </a:xfrm>
          <a:prstGeom prst="rect">
            <a:avLst/>
          </a:prstGeom>
          <a:noFill/>
        </p:spPr>
        <p:txBody>
          <a:bodyPr wrap="square">
            <a:spAutoFit/>
          </a:bodyPr>
          <a:lstStyle/>
          <a:p>
            <a:pPr algn="ctr"/>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高知県のむし歯は多いの？</a:t>
            </a:r>
            <a:endParaRPr lang="ja-JP" altLang="en-US" sz="1100" b="1" dirty="0">
              <a:latin typeface="ＭＳ Ｐ明朝" panose="02020600040205080304" pitchFamily="18" charset="-128"/>
              <a:ea typeface="ＭＳ Ｐ明朝" panose="02020600040205080304" pitchFamily="18" charset="-128"/>
            </a:endParaRPr>
          </a:p>
        </p:txBody>
      </p:sp>
      <p:sp>
        <p:nvSpPr>
          <p:cNvPr id="1292" name="テキスト ボックス 42"/>
          <p:cNvSpPr txBox="1"/>
          <p:nvPr/>
        </p:nvSpPr>
        <p:spPr>
          <a:xfrm>
            <a:off x="7555850" y="3360777"/>
            <a:ext cx="2160258" cy="168384"/>
          </a:xfrm>
          <a:prstGeom prst="rect">
            <a:avLst/>
          </a:prstGeom>
          <a:noFill/>
        </p:spPr>
        <p:txBody>
          <a:bodyPr wrap="square">
            <a:spAutoFit/>
          </a:bodyPr>
          <a:lstStyle/>
          <a:p>
            <a:r>
              <a:rPr lang="en-US" altLang="ja-JP" sz="500" b="0" i="0" u="none" strike="noStrike" baseline="0" dirty="0">
                <a:solidFill>
                  <a:srgbClr val="231815"/>
                </a:solidFill>
                <a:latin typeface="ＭＳ Ｐ明朝" panose="02020600040205080304" pitchFamily="18" charset="-128"/>
                <a:ea typeface="ＭＳ Ｐ明朝" panose="02020600040205080304" pitchFamily="18" charset="-128"/>
              </a:rPr>
              <a:t>8020</a:t>
            </a:r>
            <a:r>
              <a:rPr lang="ja-JP" altLang="en-US" sz="500" b="0" i="0" u="none" strike="noStrike" baseline="0" dirty="0">
                <a:solidFill>
                  <a:srgbClr val="231815"/>
                </a:solidFill>
                <a:latin typeface="ＭＳ Ｐ明朝" panose="02020600040205080304" pitchFamily="18" charset="-128"/>
                <a:ea typeface="ＭＳ Ｐ明朝" panose="02020600040205080304" pitchFamily="18" charset="-128"/>
              </a:rPr>
              <a:t>推進財団「歯とお口の健康小冊子」より</a:t>
            </a:r>
            <a:endParaRPr lang="ja-JP" altLang="en-US" sz="1200" dirty="0">
              <a:latin typeface="ＭＳ Ｐ明朝" panose="02020600040205080304" pitchFamily="18" charset="-128"/>
              <a:ea typeface="ＭＳ Ｐ明朝" panose="02020600040205080304" pitchFamily="18" charset="-128"/>
            </a:endParaRPr>
          </a:p>
        </p:txBody>
      </p:sp>
      <p:sp>
        <p:nvSpPr>
          <p:cNvPr id="1293" name="テキスト ボックス 54"/>
          <p:cNvSpPr txBox="1"/>
          <p:nvPr/>
        </p:nvSpPr>
        <p:spPr>
          <a:xfrm>
            <a:off x="4393100" y="4144723"/>
            <a:ext cx="4562234" cy="260717"/>
          </a:xfrm>
          <a:prstGeom prst="rect">
            <a:avLst/>
          </a:prstGeom>
          <a:noFill/>
        </p:spPr>
        <p:txBody>
          <a:bodyPr wrap="square">
            <a:spAutoFit/>
          </a:bodyPr>
          <a:lstStyle/>
          <a:p>
            <a:pPr algn="ctr"/>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高知県の歯周病（歯肉炎・歯周炎）は多いの？</a:t>
            </a:r>
            <a:endParaRPr lang="ja-JP" altLang="en-US" sz="1100" b="1" dirty="0">
              <a:latin typeface="ＭＳ Ｐ明朝" panose="02020600040205080304" pitchFamily="18" charset="-128"/>
              <a:ea typeface="ＭＳ Ｐ明朝" panose="02020600040205080304" pitchFamily="18" charset="-128"/>
            </a:endParaRPr>
          </a:p>
        </p:txBody>
      </p:sp>
      <p:graphicFrame>
        <p:nvGraphicFramePr>
          <p:cNvPr id="1294" name="グラフ 50"/>
          <p:cNvGraphicFramePr/>
          <p:nvPr>
            <p:extLst>
              <p:ext uri="{D42A27DB-BD31-4B8C-83A1-F6EECF244321}">
                <p14:modId xmlns:p14="http://schemas.microsoft.com/office/powerpoint/2010/main" val="2206981397"/>
              </p:ext>
            </p:extLst>
          </p:nvPr>
        </p:nvGraphicFramePr>
        <p:xfrm>
          <a:off x="657110" y="4753042"/>
          <a:ext cx="3445855" cy="1530332"/>
        </p:xfrm>
        <a:graphic>
          <a:graphicData uri="http://schemas.openxmlformats.org/drawingml/2006/chart">
            <c:chart xmlns:c="http://schemas.openxmlformats.org/drawingml/2006/chart" xmlns:r="http://schemas.openxmlformats.org/officeDocument/2006/relationships" r:id="rId10"/>
          </a:graphicData>
        </a:graphic>
      </p:graphicFrame>
      <p:sp>
        <p:nvSpPr>
          <p:cNvPr id="1295" name="テキスト ボックス 56"/>
          <p:cNvSpPr txBox="1"/>
          <p:nvPr/>
        </p:nvSpPr>
        <p:spPr>
          <a:xfrm>
            <a:off x="1637745" y="6112688"/>
            <a:ext cx="2305398" cy="183773"/>
          </a:xfrm>
          <a:prstGeom prst="rect">
            <a:avLst/>
          </a:prstGeom>
          <a:noFill/>
        </p:spPr>
        <p:txBody>
          <a:bodyPr wrap="square">
            <a:spAutoFit/>
          </a:bodyPr>
          <a:lstStyle/>
          <a:p>
            <a:pPr algn="r"/>
            <a:r>
              <a:rPr lang="zh-TW" altLang="en-US" sz="600" b="0" i="0" u="none" strike="noStrike" baseline="0" dirty="0">
                <a:solidFill>
                  <a:srgbClr val="231815"/>
                </a:solidFill>
                <a:latin typeface="ＭＳ Ｐ明朝" panose="02020600040205080304" pitchFamily="18" charset="-128"/>
                <a:ea typeface="ＭＳ Ｐ明朝" panose="02020600040205080304" pitchFamily="18" charset="-128"/>
              </a:rPr>
              <a:t>出典：令和７年度学校保健統計調査</a:t>
            </a:r>
            <a:endParaRPr lang="ja-JP" altLang="en-US" sz="600" dirty="0">
              <a:latin typeface="ＭＳ Ｐ明朝" panose="02020600040205080304" pitchFamily="18" charset="-128"/>
              <a:ea typeface="ＭＳ Ｐ明朝" panose="02020600040205080304" pitchFamily="18" charset="-128"/>
            </a:endParaRPr>
          </a:p>
        </p:txBody>
      </p:sp>
      <p:sp>
        <p:nvSpPr>
          <p:cNvPr id="1296" name="テキスト ボックス 101"/>
          <p:cNvSpPr txBox="1"/>
          <p:nvPr/>
        </p:nvSpPr>
        <p:spPr>
          <a:xfrm>
            <a:off x="4330366" y="4457574"/>
            <a:ext cx="4717491" cy="245328"/>
          </a:xfrm>
          <a:prstGeom prst="rect">
            <a:avLst/>
          </a:prstGeom>
          <a:noFill/>
        </p:spPr>
        <p:txBody>
          <a:bodyPr wrap="square">
            <a:spAutoFit/>
          </a:bodyPr>
          <a:lstStyle/>
          <a:p>
            <a:pPr algn="ctr" fontAlgn="base"/>
            <a:r>
              <a:rPr lang="ja-JP" altLang="en-US" sz="1000" b="0" i="0" u="none" strike="noStrike" spc="70" dirty="0">
                <a:solidFill>
                  <a:srgbClr val="231815"/>
                </a:solidFill>
                <a:latin typeface="ＭＳ Ｐ明朝" panose="02020600040205080304" pitchFamily="18" charset="-128"/>
                <a:ea typeface="ＭＳ Ｐ明朝" panose="02020600040205080304" pitchFamily="18" charset="-128"/>
              </a:rPr>
              <a:t>歯周病（歯肉炎・歯周炎）になっている人の割合</a:t>
            </a:r>
            <a:endParaRPr lang="ja-JP" altLang="en-US" sz="1000" spc="70" dirty="0">
              <a:latin typeface="ＭＳ Ｐ明朝" panose="02020600040205080304" pitchFamily="18" charset="-128"/>
              <a:ea typeface="ＭＳ Ｐ明朝" panose="02020600040205080304" pitchFamily="18" charset="-128"/>
            </a:endParaRPr>
          </a:p>
        </p:txBody>
      </p:sp>
      <p:sp>
        <p:nvSpPr>
          <p:cNvPr id="1297" name="テキスト ボックス 100"/>
          <p:cNvSpPr txBox="1"/>
          <p:nvPr/>
        </p:nvSpPr>
        <p:spPr>
          <a:xfrm>
            <a:off x="640831" y="4458656"/>
            <a:ext cx="3462134" cy="245328"/>
          </a:xfrm>
          <a:prstGeom prst="rect">
            <a:avLst/>
          </a:prstGeom>
          <a:noFill/>
        </p:spPr>
        <p:txBody>
          <a:bodyPr wrap="square">
            <a:spAutoFit/>
          </a:bodyPr>
          <a:lstStyle/>
          <a:p>
            <a:pPr fontAlgn="base"/>
            <a:r>
              <a:rPr lang="ja-JP" altLang="en-US" sz="1000" b="0" i="0" u="none" strike="noStrike" baseline="0" dirty="0">
                <a:solidFill>
                  <a:srgbClr val="231815"/>
                </a:solidFill>
                <a:latin typeface="ＭＳ Ｐ明朝" panose="02020600040205080304" pitchFamily="18" charset="-128"/>
                <a:ea typeface="ＭＳ Ｐ明朝" panose="02020600040205080304" pitchFamily="18" charset="-128"/>
              </a:rPr>
              <a:t>むし歯になっている人の割合</a:t>
            </a:r>
            <a:endParaRPr lang="ja-JP" altLang="en-US" sz="1000" dirty="0">
              <a:latin typeface="ＭＳ Ｐ明朝" panose="02020600040205080304" pitchFamily="18" charset="-128"/>
              <a:ea typeface="ＭＳ Ｐ明朝" panose="02020600040205080304" pitchFamily="18" charset="-128"/>
            </a:endParaRPr>
          </a:p>
        </p:txBody>
      </p:sp>
      <p:sp>
        <p:nvSpPr>
          <p:cNvPr id="1298" name="テキスト ボックス 39"/>
          <p:cNvSpPr txBox="1"/>
          <p:nvPr/>
        </p:nvSpPr>
        <p:spPr>
          <a:xfrm>
            <a:off x="713157" y="4701449"/>
            <a:ext cx="432311" cy="183773"/>
          </a:xfrm>
          <a:prstGeom prst="rect">
            <a:avLst/>
          </a:prstGeom>
          <a:noFill/>
        </p:spPr>
        <p:txBody>
          <a:bodyPr wrap="square">
            <a:spAutoFit/>
          </a:bodyPr>
          <a:lstStyle/>
          <a:p>
            <a:pPr fontAlgn="base"/>
            <a:r>
              <a:rPr kumimoji="1" lang="en-US" altLang="ja-JP"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299" name="テキスト ボックス 40"/>
          <p:cNvSpPr txBox="1"/>
          <p:nvPr/>
        </p:nvSpPr>
        <p:spPr>
          <a:xfrm>
            <a:off x="5328353" y="4689119"/>
            <a:ext cx="432311" cy="183773"/>
          </a:xfrm>
          <a:prstGeom prst="rect">
            <a:avLst/>
          </a:prstGeom>
          <a:noFill/>
        </p:spPr>
        <p:txBody>
          <a:bodyPr wrap="square">
            <a:spAutoFit/>
          </a:bodyPr>
          <a:lstStyle/>
          <a:p>
            <a:pPr fontAlgn="base">
              <a:defRPr kumimoji="1" lang="en-US" altLang="ja-JP" sz="600" b="1" i="0" u="none" strike="noStrike" kern="1200" baseline="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00" name="テキスト ボックス 46"/>
          <p:cNvSpPr txBox="1"/>
          <p:nvPr/>
        </p:nvSpPr>
        <p:spPr>
          <a:xfrm>
            <a:off x="7243869" y="6112688"/>
            <a:ext cx="1803988" cy="183773"/>
          </a:xfrm>
          <a:prstGeom prst="rect">
            <a:avLst/>
          </a:prstGeom>
          <a:noFill/>
        </p:spPr>
        <p:txBody>
          <a:bodyPr wrap="square">
            <a:spAutoFit/>
          </a:bodyPr>
          <a:lstStyle/>
          <a:p>
            <a:r>
              <a:rPr lang="zh-TW" altLang="en-US" sz="600" b="0" i="0" u="none" strike="noStrike" baseline="0" dirty="0">
                <a:solidFill>
                  <a:srgbClr val="231815"/>
                </a:solidFill>
                <a:latin typeface="ＭＳ Ｐ明朝" panose="02020600040205080304" pitchFamily="18" charset="-128"/>
                <a:ea typeface="ＭＳ Ｐ明朝" panose="02020600040205080304" pitchFamily="18" charset="-128"/>
              </a:rPr>
              <a:t>出典：令和７年度学校保健統計調査</a:t>
            </a:r>
            <a:endParaRPr lang="ja-JP" altLang="en-US" sz="600" dirty="0">
              <a:latin typeface="ＭＳ Ｐ明朝" panose="02020600040205080304" pitchFamily="18" charset="-128"/>
              <a:ea typeface="ＭＳ Ｐ明朝" panose="02020600040205080304" pitchFamily="18" charset="-128"/>
            </a:endParaRPr>
          </a:p>
        </p:txBody>
      </p:sp>
      <p:sp>
        <p:nvSpPr>
          <p:cNvPr id="1301" name="テキスト ボックス 1"/>
          <p:cNvSpPr txBox="1"/>
          <p:nvPr/>
        </p:nvSpPr>
        <p:spPr>
          <a:xfrm>
            <a:off x="4307190" y="6681398"/>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8</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86287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07" name="グラフィックス 6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8823" y="723240"/>
            <a:ext cx="3273384" cy="299297"/>
          </a:xfrm>
          <a:prstGeom prst="rect">
            <a:avLst/>
          </a:prstGeom>
        </p:spPr>
      </p:pic>
      <p:sp>
        <p:nvSpPr>
          <p:cNvPr id="1308" name="テキスト ボックス 69"/>
          <p:cNvSpPr txBox="1"/>
          <p:nvPr/>
        </p:nvSpPr>
        <p:spPr>
          <a:xfrm>
            <a:off x="713414" y="723240"/>
            <a:ext cx="2989061" cy="260717"/>
          </a:xfrm>
          <a:prstGeom prst="rect">
            <a:avLst/>
          </a:prstGeom>
          <a:noFill/>
        </p:spPr>
        <p:txBody>
          <a:bodyPr wrap="square">
            <a:spAutoFit/>
          </a:bodyPr>
          <a:lstStyle/>
          <a:p>
            <a:pPr algn="ctr"/>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どうやって予防（治療）するの？</a:t>
            </a:r>
            <a:endParaRPr lang="ja-JP" altLang="en-US" sz="1100" b="1" dirty="0">
              <a:latin typeface="ＭＳ Ｐ明朝" panose="02020600040205080304" pitchFamily="18" charset="-128"/>
              <a:ea typeface="ＭＳ Ｐ明朝" panose="02020600040205080304" pitchFamily="18" charset="-128"/>
            </a:endParaRPr>
          </a:p>
        </p:txBody>
      </p:sp>
      <p:sp>
        <p:nvSpPr>
          <p:cNvPr id="1309" name="テキスト ボックス 66"/>
          <p:cNvSpPr txBox="1"/>
          <p:nvPr/>
        </p:nvSpPr>
        <p:spPr>
          <a:xfrm>
            <a:off x="1969369" y="275354"/>
            <a:ext cx="4394880" cy="260717"/>
          </a:xfrm>
          <a:prstGeom prst="rect">
            <a:avLst/>
          </a:prstGeom>
          <a:noFill/>
        </p:spPr>
        <p:txBody>
          <a:bodyPr wrap="square">
            <a:spAutoFit/>
          </a:bodyPr>
          <a:lstStyle/>
          <a:p>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予防（治療）方法を知ろう！</a:t>
            </a:r>
            <a:endParaRPr/>
          </a:p>
        </p:txBody>
      </p:sp>
      <p:sp>
        <p:nvSpPr>
          <p:cNvPr id="1310" name="テキスト ボックス 108"/>
          <p:cNvSpPr txBox="1"/>
          <p:nvPr/>
        </p:nvSpPr>
        <p:spPr>
          <a:xfrm>
            <a:off x="2109750" y="4366239"/>
            <a:ext cx="4394880" cy="260717"/>
          </a:xfrm>
          <a:prstGeom prst="rect">
            <a:avLst/>
          </a:prstGeom>
          <a:noFill/>
        </p:spPr>
        <p:txBody>
          <a:bodyPr wrap="square">
            <a:spAutoFit/>
          </a:bodyPr>
          <a:lstStyle/>
          <a:p>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自分の歯を守るための決意表明をしよう！</a:t>
            </a:r>
          </a:p>
        </p:txBody>
      </p:sp>
      <p:pic>
        <p:nvPicPr>
          <p:cNvPr id="1311" name="グラフィックス 11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146" y="4819432"/>
            <a:ext cx="6608871" cy="1146327"/>
          </a:xfrm>
          <a:prstGeom prst="rect">
            <a:avLst/>
          </a:prstGeom>
        </p:spPr>
      </p:pic>
      <p:sp>
        <p:nvSpPr>
          <p:cNvPr id="1312" name="テキスト ボックス 115"/>
          <p:cNvSpPr txBox="1"/>
          <p:nvPr/>
        </p:nvSpPr>
        <p:spPr>
          <a:xfrm>
            <a:off x="1040747" y="4902071"/>
            <a:ext cx="3743002" cy="253023"/>
          </a:xfrm>
          <a:prstGeom prst="rect">
            <a:avLst/>
          </a:prstGeom>
          <a:noFill/>
        </p:spPr>
        <p:txBody>
          <a:bodyPr wrap="square">
            <a:spAutoFit/>
          </a:bodyPr>
          <a:lstStyle/>
          <a:p>
            <a:pPr fontAlgn="base"/>
            <a:r>
              <a:rPr lang="ja-JP" altLang="en-US" sz="1050" b="0" i="0" u="none" strike="noStrike" baseline="0" dirty="0">
                <a:solidFill>
                  <a:srgbClr val="231815"/>
                </a:solidFill>
                <a:latin typeface="ＭＳ Ｐ明朝" panose="02020600040205080304" pitchFamily="18" charset="-128"/>
                <a:ea typeface="ＭＳ Ｐ明朝" panose="02020600040205080304" pitchFamily="18" charset="-128"/>
              </a:rPr>
              <a:t>私は、歯を守るために、</a:t>
            </a:r>
            <a:endParaRPr lang="ja-JP" altLang="en-US" sz="1050" dirty="0">
              <a:latin typeface="ＭＳ Ｐ明朝" panose="02020600040205080304" pitchFamily="18" charset="-128"/>
              <a:ea typeface="ＭＳ Ｐ明朝" panose="02020600040205080304" pitchFamily="18" charset="-128"/>
            </a:endParaRPr>
          </a:p>
        </p:txBody>
      </p:sp>
      <p:pic>
        <p:nvPicPr>
          <p:cNvPr id="1313" name="グラフィックス 11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1497" y="5179732"/>
            <a:ext cx="6264880" cy="456189"/>
          </a:xfrm>
          <a:prstGeom prst="rect">
            <a:avLst/>
          </a:prstGeom>
        </p:spPr>
      </p:pic>
      <p:sp>
        <p:nvSpPr>
          <p:cNvPr id="1314" name="テキスト ボックス 118"/>
          <p:cNvSpPr txBox="1"/>
          <p:nvPr/>
        </p:nvSpPr>
        <p:spPr>
          <a:xfrm>
            <a:off x="6790380" y="5635921"/>
            <a:ext cx="3743002" cy="253023"/>
          </a:xfrm>
          <a:prstGeom prst="rect">
            <a:avLst/>
          </a:prstGeom>
          <a:noFill/>
        </p:spPr>
        <p:txBody>
          <a:bodyPr wrap="square">
            <a:spAutoFit/>
          </a:bodyPr>
          <a:lstStyle/>
          <a:p>
            <a:pPr fontAlgn="base"/>
            <a:r>
              <a:rPr lang="ja-JP" altLang="en-US" sz="1050" b="0" i="0" u="none" strike="noStrike" baseline="0" dirty="0">
                <a:solidFill>
                  <a:srgbClr val="231815"/>
                </a:solidFill>
                <a:latin typeface="ＭＳ Ｐ明朝" panose="02020600040205080304" pitchFamily="18" charset="-128"/>
                <a:ea typeface="ＭＳ Ｐ明朝" panose="02020600040205080304" pitchFamily="18" charset="-128"/>
              </a:rPr>
              <a:t>します！</a:t>
            </a:r>
            <a:endParaRPr lang="ja-JP" altLang="en-US" sz="1050" dirty="0">
              <a:latin typeface="ＭＳ Ｐ明朝" panose="02020600040205080304" pitchFamily="18" charset="-128"/>
              <a:ea typeface="ＭＳ Ｐ明朝" panose="02020600040205080304" pitchFamily="18" charset="-128"/>
            </a:endParaRPr>
          </a:p>
        </p:txBody>
      </p:sp>
      <p:pic>
        <p:nvPicPr>
          <p:cNvPr id="1315" name="グラフィックス 22"/>
          <p:cNvPicPr>
            <a:picLocks noChangeAspect="1"/>
          </p:cNvPicPr>
          <p:nvPr/>
        </p:nvPicPr>
        <p:blipFill>
          <a:blip r:embed="rId7">
            <a:extLst>
              <a:ext uri="{96DAC541-7B7A-43D3-8B79-37D633B846F1}">
                <asvg:svgBlip xmlns:asvg="http://schemas.microsoft.com/office/drawing/2016/SVG/main" r:embed="rId8"/>
              </a:ext>
            </a:extLst>
          </a:blip>
          <a:srcRect t="85506"/>
          <a:stretch>
            <a:fillRect/>
          </a:stretch>
        </p:blipFill>
        <p:spPr>
          <a:xfrm>
            <a:off x="7555862" y="5965759"/>
            <a:ext cx="1352000" cy="146766"/>
          </a:xfrm>
          <a:prstGeom prst="rect">
            <a:avLst/>
          </a:prstGeom>
        </p:spPr>
      </p:pic>
      <p:pic>
        <p:nvPicPr>
          <p:cNvPr id="1316" name="グラフィックス 2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8146" y="4329371"/>
            <a:ext cx="1213333" cy="334452"/>
          </a:xfrm>
          <a:prstGeom prst="rect">
            <a:avLst/>
          </a:prstGeom>
        </p:spPr>
      </p:pic>
      <p:pic>
        <p:nvPicPr>
          <p:cNvPr id="1317" name="グラフィックス 1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551" y="1079170"/>
            <a:ext cx="8128397" cy="3034573"/>
          </a:xfrm>
          <a:prstGeom prst="rect">
            <a:avLst/>
          </a:prstGeom>
        </p:spPr>
      </p:pic>
      <p:pic>
        <p:nvPicPr>
          <p:cNvPr id="1318" name="グラフィックス 4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3414" y="243712"/>
            <a:ext cx="1213333" cy="324001"/>
          </a:xfrm>
          <a:prstGeom prst="rect">
            <a:avLst/>
          </a:prstGeom>
        </p:spPr>
      </p:pic>
      <p:pic>
        <p:nvPicPr>
          <p:cNvPr id="1319" name="図 7"/>
          <p:cNvPicPr>
            <a:picLocks noChangeAspect="1"/>
          </p:cNvPicPr>
          <p:nvPr/>
        </p:nvPicPr>
        <p:blipFill>
          <a:blip r:embed="rId15"/>
          <a:stretch>
            <a:fillRect/>
          </a:stretch>
        </p:blipFill>
        <p:spPr>
          <a:xfrm>
            <a:off x="3412909" y="1496811"/>
            <a:ext cx="1235062" cy="715231"/>
          </a:xfrm>
          <a:prstGeom prst="rect">
            <a:avLst/>
          </a:prstGeom>
        </p:spPr>
      </p:pic>
      <p:sp>
        <p:nvSpPr>
          <p:cNvPr id="1320" name="テキスト ボックス 1"/>
          <p:cNvSpPr txBox="1"/>
          <p:nvPr/>
        </p:nvSpPr>
        <p:spPr>
          <a:xfrm>
            <a:off x="4307190" y="6615558"/>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9</a:t>
            </a:r>
            <a:endParaRPr lang="ja-JP" altLang="en-US" sz="700" dirty="0">
              <a:latin typeface="ＭＳ Ｐ明朝" panose="02020600040205080304" pitchFamily="18" charset="-128"/>
              <a:ea typeface="ＭＳ Ｐ明朝" panose="02020600040205080304" pitchFamily="18" charset="-128"/>
            </a:endParaRPr>
          </a:p>
        </p:txBody>
      </p:sp>
      <p:pic>
        <p:nvPicPr>
          <p:cNvPr id="1321" name="Picture 934" descr="C:\Users\222199.esc\AppData\Local\Microsoft\Windows\INetCache\Content.Word\ハハハ大臣.png"/>
          <p:cNvPicPr>
            <a:picLocks noChangeAspect="1" noChangeArrowheads="1"/>
          </p:cNvPicPr>
          <p:nvPr/>
        </p:nvPicPr>
        <p:blipFill>
          <a:blip r:embed="rId16"/>
          <a:stretch>
            <a:fillRect/>
          </a:stretch>
        </p:blipFill>
        <p:spPr>
          <a:xfrm>
            <a:off x="7622462" y="4776985"/>
            <a:ext cx="845844" cy="1137648"/>
          </a:xfrm>
          <a:prstGeom prst="rect">
            <a:avLst/>
          </a:prstGeom>
          <a:noFill/>
          <a:ln>
            <a:noFill/>
          </a:ln>
        </p:spPr>
      </p:pic>
      <p:pic>
        <p:nvPicPr>
          <p:cNvPr id="1322" name="グラフィックス 952"/>
          <p:cNvPicPr>
            <a:picLocks noChangeAspect="1"/>
          </p:cNvPicPr>
          <p:nvPr/>
        </p:nvPicPr>
        <p:blipFill>
          <a:blip r:embed="rId17">
            <a:extLst>
              <a:ext uri="{96DAC541-7B7A-43D3-8B79-37D633B846F1}">
                <asvg:svgBlip xmlns:asvg="http://schemas.microsoft.com/office/drawing/2016/SVG/main" r:embed="rId18"/>
              </a:ext>
            </a:extLst>
          </a:blip>
          <a:srcRect l="-2393" t="81644" r="62796" b="5183"/>
          <a:stretch>
            <a:fillRect/>
          </a:stretch>
        </p:blipFill>
        <p:spPr>
          <a:xfrm>
            <a:off x="8274677" y="5738612"/>
            <a:ext cx="573272" cy="176021"/>
          </a:xfrm>
          <a:prstGeom prst="rect">
            <a:avLst/>
          </a:prstGeom>
        </p:spPr>
      </p:pic>
      <p:sp>
        <p:nvSpPr>
          <p:cNvPr id="1323" name="図形 954"/>
          <p:cNvSpPr/>
          <p:nvPr/>
        </p:nvSpPr>
        <p:spPr>
          <a:xfrm>
            <a:off x="3912207" y="3281796"/>
            <a:ext cx="867575" cy="762000"/>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324" name="オブジェクト 953"/>
          <p:cNvPicPr>
            <a:picLocks noChangeAspect="1"/>
          </p:cNvPicPr>
          <p:nvPr/>
        </p:nvPicPr>
        <p:blipFill>
          <a:blip r:embed="rId19"/>
          <a:stretch>
            <a:fillRect/>
          </a:stretch>
        </p:blipFill>
        <p:spPr>
          <a:xfrm>
            <a:off x="3813264" y="3176949"/>
            <a:ext cx="953300" cy="937996"/>
          </a:xfrm>
          <a:prstGeom prst="rect">
            <a:avLst/>
          </a:prstGeom>
        </p:spPr>
      </p:pic>
      <p:sp>
        <p:nvSpPr>
          <p:cNvPr id="1325" name="図形 955"/>
          <p:cNvSpPr/>
          <p:nvPr/>
        </p:nvSpPr>
        <p:spPr>
          <a:xfrm>
            <a:off x="5706363" y="3065318"/>
            <a:ext cx="657886" cy="796636"/>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326" name="オブジェクト 956"/>
          <p:cNvPicPr>
            <a:picLocks noChangeAspect="1"/>
          </p:cNvPicPr>
          <p:nvPr/>
        </p:nvPicPr>
        <p:blipFill>
          <a:blip r:embed="rId20"/>
          <a:stretch>
            <a:fillRect/>
          </a:stretch>
        </p:blipFill>
        <p:spPr>
          <a:xfrm>
            <a:off x="5706363" y="3000243"/>
            <a:ext cx="696506" cy="926787"/>
          </a:xfrm>
          <a:prstGeom prst="rect">
            <a:avLst/>
          </a:prstGeom>
        </p:spPr>
      </p:pic>
      <p:sp>
        <p:nvSpPr>
          <p:cNvPr id="1327" name="図形 958"/>
          <p:cNvSpPr/>
          <p:nvPr/>
        </p:nvSpPr>
        <p:spPr>
          <a:xfrm>
            <a:off x="2274702" y="3174486"/>
            <a:ext cx="715822" cy="752533"/>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328" name="オブジェクト 957"/>
          <p:cNvPicPr>
            <a:picLocks noChangeAspect="1"/>
          </p:cNvPicPr>
          <p:nvPr/>
        </p:nvPicPr>
        <p:blipFill>
          <a:blip r:embed="rId21"/>
          <a:stretch>
            <a:fillRect/>
          </a:stretch>
        </p:blipFill>
        <p:spPr>
          <a:xfrm>
            <a:off x="2265303" y="3002488"/>
            <a:ext cx="725221" cy="924542"/>
          </a:xfrm>
          <a:prstGeom prst="rect">
            <a:avLst/>
          </a:prstGeom>
        </p:spPr>
      </p:pic>
    </p:spTree>
    <p:extLst>
      <p:ext uri="{BB962C8B-B14F-4D97-AF65-F5344CB8AC3E}">
        <p14:creationId xmlns:p14="http://schemas.microsoft.com/office/powerpoint/2010/main" val="2862872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34" name="グラフィックス 2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98579" y="4897876"/>
            <a:ext cx="1775368" cy="300352"/>
          </a:xfrm>
          <a:prstGeom prst="rect">
            <a:avLst/>
          </a:prstGeom>
        </p:spPr>
      </p:pic>
      <p:sp>
        <p:nvSpPr>
          <p:cNvPr id="1335" name="タイトル 1"/>
          <p:cNvSpPr txBox="1"/>
          <p:nvPr/>
        </p:nvSpPr>
        <p:spPr>
          <a:xfrm>
            <a:off x="1210580" y="323680"/>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運動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～いくつになっても運動することは大切です～</a:t>
            </a:r>
            <a:endParaRPr sz="1300"/>
          </a:p>
        </p:txBody>
      </p:sp>
      <p:sp>
        <p:nvSpPr>
          <p:cNvPr id="1336" name="タイトル 1"/>
          <p:cNvSpPr txBox="1"/>
          <p:nvPr/>
        </p:nvSpPr>
        <p:spPr>
          <a:xfrm>
            <a:off x="2132562" y="1223933"/>
            <a:ext cx="5286979"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自分の生活で運動する時間を振り返ってみよう。</a:t>
            </a:r>
          </a:p>
        </p:txBody>
      </p:sp>
      <p:sp>
        <p:nvSpPr>
          <p:cNvPr id="1337" name="タイトル 1"/>
          <p:cNvSpPr txBox="1"/>
          <p:nvPr/>
        </p:nvSpPr>
        <p:spPr>
          <a:xfrm>
            <a:off x="919229" y="5242827"/>
            <a:ext cx="7774189" cy="963474"/>
          </a:xfrm>
          <a:prstGeom prst="rect">
            <a:avLst/>
          </a:prstGeom>
        </p:spPr>
        <p:txBody>
          <a:bodyPr vert="horz" wrap="square"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700"/>
              </a:lnSpc>
            </a:pPr>
            <a:r>
              <a:rPr lang="ja-JP" altLang="en-US" sz="1100" spc="70" dirty="0">
                <a:solidFill>
                  <a:srgbClr val="231815"/>
                </a:solidFill>
                <a:latin typeface="ＭＳ Ｐ明朝" panose="02020600040205080304" pitchFamily="18" charset="-128"/>
                <a:ea typeface="ＭＳ Ｐ明朝" panose="02020600040205080304" pitchFamily="18" charset="-128"/>
                <a:cs typeface="+mn-cs"/>
              </a:rPr>
              <a:t>〇丈夫なからだづくりに役立ちます。</a:t>
            </a:r>
            <a:endParaRPr sz="1100"/>
          </a:p>
          <a:p>
            <a:pPr defTabSz="457200" fontAlgn="base">
              <a:lnSpc>
                <a:spcPts val="1700"/>
              </a:lnSpc>
            </a:pPr>
            <a:r>
              <a:rPr lang="ja-JP" altLang="en-US" sz="1100" spc="70" dirty="0">
                <a:solidFill>
                  <a:srgbClr val="231815"/>
                </a:solidFill>
                <a:latin typeface="ＭＳ Ｐ明朝" panose="02020600040205080304" pitchFamily="18" charset="-128"/>
                <a:ea typeface="ＭＳ Ｐ明朝" panose="02020600040205080304" pitchFamily="18" charset="-128"/>
                <a:cs typeface="+mn-cs"/>
              </a:rPr>
              <a:t>〇運動することにより、体温の上昇や心拍数の増加が起こり、新陳代謝が活発になります。</a:t>
            </a:r>
            <a:endParaRPr sz="1100"/>
          </a:p>
          <a:p>
            <a:pPr defTabSz="457200" fontAlgn="base">
              <a:lnSpc>
                <a:spcPts val="1700"/>
              </a:lnSpc>
            </a:pPr>
            <a:r>
              <a:rPr lang="ja-JP" altLang="en-US" sz="1100" spc="70" dirty="0">
                <a:solidFill>
                  <a:srgbClr val="231815"/>
                </a:solidFill>
                <a:latin typeface="ＭＳ Ｐ明朝" panose="02020600040205080304" pitchFamily="18" charset="-128"/>
                <a:ea typeface="ＭＳ Ｐ明朝" panose="02020600040205080304" pitchFamily="18" charset="-128"/>
                <a:cs typeface="+mn-cs"/>
              </a:rPr>
              <a:t>〇免疫機能を向上させ、病気にかかりにくいからだをつくります。</a:t>
            </a:r>
            <a:endParaRPr sz="1100"/>
          </a:p>
          <a:p>
            <a:pPr defTabSz="457200" fontAlgn="base">
              <a:lnSpc>
                <a:spcPts val="1700"/>
              </a:lnSpc>
            </a:pPr>
            <a:r>
              <a:rPr lang="ja-JP" altLang="en-US" sz="1100" spc="70" dirty="0">
                <a:solidFill>
                  <a:srgbClr val="231815"/>
                </a:solidFill>
                <a:latin typeface="ＭＳ Ｐ明朝" panose="02020600040205080304" pitchFamily="18" charset="-128"/>
                <a:ea typeface="ＭＳ Ｐ明朝" panose="02020600040205080304" pitchFamily="18" charset="-128"/>
                <a:cs typeface="+mn-cs"/>
              </a:rPr>
              <a:t>〇生活習慣病にかかる割合が低くなります。</a:t>
            </a:r>
            <a:endParaRPr sz="1100"/>
          </a:p>
        </p:txBody>
      </p:sp>
      <p:sp>
        <p:nvSpPr>
          <p:cNvPr id="1338" name="タイトル 1"/>
          <p:cNvSpPr txBox="1"/>
          <p:nvPr/>
        </p:nvSpPr>
        <p:spPr>
          <a:xfrm>
            <a:off x="2132562" y="4356395"/>
            <a:ext cx="5451248" cy="34877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運動の効果を考えてみよう。</a:t>
            </a:r>
          </a:p>
        </p:txBody>
      </p:sp>
      <p:sp>
        <p:nvSpPr>
          <p:cNvPr id="1339" name="タイトル 1"/>
          <p:cNvSpPr txBox="1"/>
          <p:nvPr/>
        </p:nvSpPr>
        <p:spPr>
          <a:xfrm>
            <a:off x="1087899" y="4834012"/>
            <a:ext cx="200270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運動を続けると</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endParaRPr lang="ja-JP" altLang="en-US" sz="1100" b="1" dirty="0">
              <a:solidFill>
                <a:srgbClr val="577C03"/>
              </a:solidFill>
              <a:latin typeface="ＭＳ Ｐ明朝" panose="02020600040205080304" pitchFamily="18" charset="-128"/>
              <a:ea typeface="ＭＳ Ｐ明朝" panose="02020600040205080304" pitchFamily="18" charset="-128"/>
              <a:cs typeface="+mn-cs"/>
            </a:endParaRPr>
          </a:p>
        </p:txBody>
      </p:sp>
      <p:pic>
        <p:nvPicPr>
          <p:cNvPr id="1340" name="グラフィックス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899" y="409290"/>
            <a:ext cx="312000" cy="256860"/>
          </a:xfrm>
          <a:prstGeom prst="rect">
            <a:avLst/>
          </a:prstGeom>
        </p:spPr>
      </p:pic>
      <p:pic>
        <p:nvPicPr>
          <p:cNvPr id="1341" name="グラフィックス 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189" y="720248"/>
            <a:ext cx="8216000" cy="8176"/>
          </a:xfrm>
          <a:prstGeom prst="rect">
            <a:avLst/>
          </a:prstGeom>
        </p:spPr>
      </p:pic>
      <p:pic>
        <p:nvPicPr>
          <p:cNvPr id="1342" name="グラフィックス 2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8579" y="1328384"/>
            <a:ext cx="1213333" cy="261693"/>
          </a:xfrm>
          <a:prstGeom prst="rect">
            <a:avLst/>
          </a:prstGeom>
        </p:spPr>
      </p:pic>
      <p:pic>
        <p:nvPicPr>
          <p:cNvPr id="1343" name="グラフィックス 2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229" y="4395597"/>
            <a:ext cx="1213333" cy="270372"/>
          </a:xfrm>
          <a:prstGeom prst="rect">
            <a:avLst/>
          </a:prstGeom>
        </p:spPr>
      </p:pic>
      <p:pic>
        <p:nvPicPr>
          <p:cNvPr id="1344" name="図 42"/>
          <p:cNvPicPr>
            <a:picLocks noChangeAspect="1"/>
          </p:cNvPicPr>
          <p:nvPr/>
        </p:nvPicPr>
        <p:blipFill>
          <a:blip r:embed="rId11"/>
          <a:stretch>
            <a:fillRect/>
          </a:stretch>
        </p:blipFill>
        <p:spPr>
          <a:xfrm>
            <a:off x="7917075" y="658683"/>
            <a:ext cx="1041786" cy="1035845"/>
          </a:xfrm>
          <a:prstGeom prst="rect">
            <a:avLst/>
          </a:prstGeom>
        </p:spPr>
      </p:pic>
      <p:pic>
        <p:nvPicPr>
          <p:cNvPr id="1345" name="グラフィックス 44"/>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5918" y="1710566"/>
            <a:ext cx="8209270" cy="2524160"/>
          </a:xfrm>
          <a:prstGeom prst="rect">
            <a:avLst/>
          </a:prstGeom>
        </p:spPr>
      </p:pic>
      <p:sp>
        <p:nvSpPr>
          <p:cNvPr id="1346" name="テキスト ボックス 4"/>
          <p:cNvSpPr txBox="1"/>
          <p:nvPr/>
        </p:nvSpPr>
        <p:spPr>
          <a:xfrm>
            <a:off x="4307190" y="661555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10</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545743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352" name="グラフ 37"/>
          <p:cNvGraphicFramePr/>
          <p:nvPr>
            <p:extLst>
              <p:ext uri="{D42A27DB-BD31-4B8C-83A1-F6EECF244321}">
                <p14:modId xmlns:p14="http://schemas.microsoft.com/office/powerpoint/2010/main" val="1223149168"/>
              </p:ext>
            </p:extLst>
          </p:nvPr>
        </p:nvGraphicFramePr>
        <p:xfrm>
          <a:off x="998002" y="820129"/>
          <a:ext cx="8775164" cy="5996195"/>
        </p:xfrm>
        <a:graphic>
          <a:graphicData uri="http://schemas.openxmlformats.org/drawingml/2006/chart">
            <c:chart xmlns:c="http://schemas.openxmlformats.org/drawingml/2006/chart" xmlns:r="http://schemas.openxmlformats.org/officeDocument/2006/relationships" r:id="rId1"/>
          </a:graphicData>
        </a:graphic>
      </p:graphicFrame>
      <p:sp>
        <p:nvSpPr>
          <p:cNvPr id="1353" name="タイトル 1"/>
          <p:cNvSpPr txBox="1"/>
          <p:nvPr/>
        </p:nvSpPr>
        <p:spPr>
          <a:xfrm>
            <a:off x="5512964" y="6376141"/>
            <a:ext cx="5038079" cy="309448"/>
          </a:xfrm>
          <a:prstGeom prst="rect">
            <a:avLst/>
          </a:prstGeom>
        </p:spPr>
        <p:txBody>
          <a:bodyPr vert="horz" wrap="square"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700"/>
              </a:lnSpc>
              <a:defRPr lang="en-US" altLang="ja-JP" sz="700" b="0" i="0" u="none" strike="noStrike" kern="1200" spc="40" baseline="0">
                <a:solidFill>
                  <a:srgbClr val="231815"/>
                </a:solidFill>
                <a:latin typeface="ＭＳ Ｐ明朝" panose="02020600040205080304" pitchFamily="18" charset="-128"/>
                <a:ea typeface="ＭＳ Ｐ明朝" panose="02020600040205080304" pitchFamily="18" charset="-128"/>
                <a:cs typeface="+mn-cs"/>
              </a:defRPr>
            </a:pPr>
            <a:r>
              <a:rPr lang="ja-JP" altLang="en-US" sz="550" spc="40" dirty="0">
                <a:solidFill>
                  <a:srgbClr val="231815"/>
                </a:solidFill>
                <a:latin typeface="ＭＳ Ｐ明朝" panose="02020600040205080304" pitchFamily="18" charset="-128"/>
                <a:ea typeface="ＭＳ Ｐ明朝" panose="02020600040205080304" pitchFamily="18" charset="-128"/>
                <a:cs typeface="+mn-cs"/>
              </a:rPr>
              <a:t>出典：高知県教育委員会 令和7年度 高知県体力・運動能力、生活実態等調査</a:t>
            </a:r>
          </a:p>
        </p:txBody>
      </p:sp>
      <p:grpSp>
        <p:nvGrpSpPr>
          <p:cNvPr id="1354" name="グループ 1037"/>
          <p:cNvGrpSpPr/>
          <p:nvPr/>
        </p:nvGrpSpPr>
        <p:grpSpPr>
          <a:xfrm>
            <a:off x="351727" y="1390064"/>
            <a:ext cx="955358" cy="3327373"/>
            <a:chOff x="556938" y="1633754"/>
            <a:chExt cx="769326" cy="3003617"/>
          </a:xfrm>
        </p:grpSpPr>
        <p:sp>
          <p:nvSpPr>
            <p:cNvPr id="1355" name="タイトル 1"/>
            <p:cNvSpPr txBox="1"/>
            <p:nvPr/>
          </p:nvSpPr>
          <p:spPr>
            <a:xfrm>
              <a:off x="894097" y="1633754"/>
              <a:ext cx="414261"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56" name="タイトル 1"/>
            <p:cNvSpPr txBox="1"/>
            <p:nvPr/>
          </p:nvSpPr>
          <p:spPr>
            <a:xfrm>
              <a:off x="556938" y="2056612"/>
              <a:ext cx="378950" cy="17515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R1</a:t>
              </a:r>
            </a:p>
          </p:txBody>
        </p:sp>
        <p:sp>
          <p:nvSpPr>
            <p:cNvPr id="1357" name="タイトル 1"/>
            <p:cNvSpPr txBox="1"/>
            <p:nvPr/>
          </p:nvSpPr>
          <p:spPr>
            <a:xfrm>
              <a:off x="556938" y="2471023"/>
              <a:ext cx="378950" cy="17515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R2</a:t>
              </a:r>
            </a:p>
          </p:txBody>
        </p:sp>
        <p:sp>
          <p:nvSpPr>
            <p:cNvPr id="1358" name="タイトル 1"/>
            <p:cNvSpPr txBox="1"/>
            <p:nvPr/>
          </p:nvSpPr>
          <p:spPr>
            <a:xfrm>
              <a:off x="556938" y="2797599"/>
              <a:ext cx="378950" cy="17515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R3</a:t>
              </a:r>
            </a:p>
          </p:txBody>
        </p:sp>
        <p:sp>
          <p:nvSpPr>
            <p:cNvPr id="1359" name="タイトル 1"/>
            <p:cNvSpPr txBox="1"/>
            <p:nvPr/>
          </p:nvSpPr>
          <p:spPr>
            <a:xfrm>
              <a:off x="556938" y="3248359"/>
              <a:ext cx="378950" cy="17515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R4</a:t>
              </a:r>
            </a:p>
          </p:txBody>
        </p:sp>
        <p:sp>
          <p:nvSpPr>
            <p:cNvPr id="1360" name="タイトル 1"/>
            <p:cNvSpPr txBox="1"/>
            <p:nvPr/>
          </p:nvSpPr>
          <p:spPr>
            <a:xfrm>
              <a:off x="556938" y="3594635"/>
              <a:ext cx="378950" cy="17515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R5</a:t>
              </a:r>
            </a:p>
          </p:txBody>
        </p:sp>
        <p:sp>
          <p:nvSpPr>
            <p:cNvPr id="1361" name="タイトル 1"/>
            <p:cNvSpPr txBox="1"/>
            <p:nvPr/>
          </p:nvSpPr>
          <p:spPr>
            <a:xfrm>
              <a:off x="556938" y="4005806"/>
              <a:ext cx="378950" cy="17515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R6</a:t>
              </a:r>
            </a:p>
          </p:txBody>
        </p:sp>
        <p:sp>
          <p:nvSpPr>
            <p:cNvPr id="1362" name="タイトル 1"/>
            <p:cNvSpPr txBox="1"/>
            <p:nvPr/>
          </p:nvSpPr>
          <p:spPr>
            <a:xfrm>
              <a:off x="876190" y="1980031"/>
              <a:ext cx="378950"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3" name="タイトル 1"/>
            <p:cNvSpPr txBox="1"/>
            <p:nvPr/>
          </p:nvSpPr>
          <p:spPr>
            <a:xfrm>
              <a:off x="891373" y="2394442"/>
              <a:ext cx="378950"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4" name="タイトル 1"/>
            <p:cNvSpPr txBox="1"/>
            <p:nvPr/>
          </p:nvSpPr>
          <p:spPr>
            <a:xfrm>
              <a:off x="911752" y="2797599"/>
              <a:ext cx="378950"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5" name="タイトル 1"/>
            <p:cNvSpPr txBox="1"/>
            <p:nvPr/>
          </p:nvSpPr>
          <p:spPr>
            <a:xfrm>
              <a:off x="911752" y="3171778"/>
              <a:ext cx="378950"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6" name="タイトル 1"/>
            <p:cNvSpPr txBox="1"/>
            <p:nvPr/>
          </p:nvSpPr>
          <p:spPr>
            <a:xfrm>
              <a:off x="911752" y="3518054"/>
              <a:ext cx="378950"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7" name="タイトル 1"/>
            <p:cNvSpPr txBox="1"/>
            <p:nvPr/>
          </p:nvSpPr>
          <p:spPr>
            <a:xfrm>
              <a:off x="911752" y="3927530"/>
              <a:ext cx="414512"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8" name="タイトル 1"/>
            <p:cNvSpPr txBox="1"/>
            <p:nvPr/>
          </p:nvSpPr>
          <p:spPr>
            <a:xfrm>
              <a:off x="556938" y="1710335"/>
              <a:ext cx="378950" cy="17515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H30</a:t>
              </a:r>
              <a:endParaRPr/>
            </a:p>
          </p:txBody>
        </p:sp>
        <p:sp>
          <p:nvSpPr>
            <p:cNvPr id="1369" name="タイトル 1020"/>
            <p:cNvSpPr txBox="1"/>
            <p:nvPr/>
          </p:nvSpPr>
          <p:spPr>
            <a:xfrm>
              <a:off x="556938" y="4366395"/>
              <a:ext cx="378950" cy="17515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R7</a:t>
              </a:r>
            </a:p>
          </p:txBody>
        </p:sp>
        <p:sp>
          <p:nvSpPr>
            <p:cNvPr id="1370" name="タイトル 1021"/>
            <p:cNvSpPr txBox="1"/>
            <p:nvPr/>
          </p:nvSpPr>
          <p:spPr>
            <a:xfrm>
              <a:off x="911752" y="3927530"/>
              <a:ext cx="414512"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71" name="タイトル 1036"/>
            <p:cNvSpPr txBox="1"/>
            <p:nvPr/>
          </p:nvSpPr>
          <p:spPr>
            <a:xfrm>
              <a:off x="909073" y="4289452"/>
              <a:ext cx="378950" cy="3140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grpSp>
      <p:grpSp>
        <p:nvGrpSpPr>
          <p:cNvPr id="1372" name="グループ 834"/>
          <p:cNvGrpSpPr/>
          <p:nvPr/>
        </p:nvGrpSpPr>
        <p:grpSpPr>
          <a:xfrm>
            <a:off x="909073" y="219315"/>
            <a:ext cx="7324906" cy="472953"/>
            <a:chOff x="909073" y="219315"/>
            <a:chExt cx="7324906" cy="472953"/>
          </a:xfrm>
        </p:grpSpPr>
        <p:sp>
          <p:nvSpPr>
            <p:cNvPr id="1373" name="タイトル 1"/>
            <p:cNvSpPr txBox="1"/>
            <p:nvPr/>
          </p:nvSpPr>
          <p:spPr>
            <a:xfrm>
              <a:off x="2211306" y="219315"/>
              <a:ext cx="6022673" cy="4729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健康づくりのための運動の行い方について知ろう。</a:t>
              </a:r>
            </a:p>
          </p:txBody>
        </p:sp>
        <p:pic>
          <p:nvPicPr>
            <p:cNvPr id="1374" name="グラフィックス 2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073" y="307860"/>
              <a:ext cx="1213333" cy="295862"/>
            </a:xfrm>
            <a:prstGeom prst="rect">
              <a:avLst/>
            </a:prstGeom>
          </p:spPr>
        </p:pic>
      </p:grpSp>
      <p:sp>
        <p:nvSpPr>
          <p:cNvPr id="1375" name="テキスト ボックス 837"/>
          <p:cNvSpPr txBox="1"/>
          <p:nvPr/>
        </p:nvSpPr>
        <p:spPr>
          <a:xfrm>
            <a:off x="4307190" y="661332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11</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54574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81" name="グラフィックス 4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2690" y="2281907"/>
            <a:ext cx="2718937" cy="232509"/>
          </a:xfrm>
          <a:prstGeom prst="rect">
            <a:avLst/>
          </a:prstGeom>
        </p:spPr>
      </p:pic>
      <p:pic>
        <p:nvPicPr>
          <p:cNvPr id="1382" name="グラフィックス 2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35968" y="194032"/>
            <a:ext cx="3068000" cy="232509"/>
          </a:xfrm>
          <a:prstGeom prst="rect">
            <a:avLst/>
          </a:prstGeom>
        </p:spPr>
      </p:pic>
      <p:sp>
        <p:nvSpPr>
          <p:cNvPr id="1383" name="タイトル 1"/>
          <p:cNvSpPr txBox="1"/>
          <p:nvPr/>
        </p:nvSpPr>
        <p:spPr>
          <a:xfrm>
            <a:off x="402328" y="186972"/>
            <a:ext cx="3898820"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健康づくりのための運動三か条</a:t>
            </a:r>
          </a:p>
        </p:txBody>
      </p:sp>
      <p:sp>
        <p:nvSpPr>
          <p:cNvPr id="1384" name="タイトル 1"/>
          <p:cNvSpPr txBox="1"/>
          <p:nvPr/>
        </p:nvSpPr>
        <p:spPr>
          <a:xfrm>
            <a:off x="4034404" y="74989"/>
            <a:ext cx="5286979"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200"/>
              </a:lnSpc>
            </a:pPr>
            <a:r>
              <a:rPr lang="ja-JP" altLang="en-US" sz="1200" b="1" dirty="0">
                <a:solidFill>
                  <a:srgbClr val="E60012"/>
                </a:solidFill>
                <a:latin typeface="ＭＳ Ｐゴシック" panose="020B0600070205080204" pitchFamily="50" charset="-128"/>
                <a:ea typeface="ＭＳ Ｐゴシック" panose="020B0600070205080204" pitchFamily="50" charset="-128"/>
                <a:cs typeface="M+ 1c bold" panose="020B0702020203020207" pitchFamily="50" charset="-128"/>
              </a:rPr>
              <a:t>①安全に行うことができる  ②効果がある  ③楽しい</a:t>
            </a:r>
          </a:p>
        </p:txBody>
      </p:sp>
      <p:sp>
        <p:nvSpPr>
          <p:cNvPr id="1385" name="タイトル 1"/>
          <p:cNvSpPr txBox="1"/>
          <p:nvPr/>
        </p:nvSpPr>
        <p:spPr>
          <a:xfrm>
            <a:off x="2082471" y="5337625"/>
            <a:ext cx="8287431" cy="49632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a:solidFill>
                  <a:srgbClr val="567C03"/>
                </a:solidFill>
                <a:latin typeface="ＭＳ Ｐ明朝" panose="02020600040205080304" pitchFamily="18" charset="-128"/>
                <a:ea typeface="ＭＳ Ｐ明朝" panose="02020600040205080304" pitchFamily="18" charset="-128"/>
              </a:rPr>
              <a:t>運動やスポーツに親しむ場面を考えながら、自分でできる運動を考えてみよう！</a:t>
            </a:r>
            <a:endParaRPr lang="ja-JP" altLang="en-US" sz="1100" b="1" spc="70" dirty="0">
              <a:solidFill>
                <a:srgbClr val="567C03"/>
              </a:solidFill>
              <a:latin typeface="ＭＳ Ｐ明朝" panose="02020600040205080304" pitchFamily="18" charset="-128"/>
              <a:ea typeface="ＭＳ Ｐ明朝" panose="02020600040205080304" pitchFamily="18" charset="-128"/>
            </a:endParaRPr>
          </a:p>
        </p:txBody>
      </p:sp>
      <p:sp>
        <p:nvSpPr>
          <p:cNvPr id="1386" name="テキスト ボックス 32"/>
          <p:cNvSpPr txBox="1"/>
          <p:nvPr/>
        </p:nvSpPr>
        <p:spPr>
          <a:xfrm>
            <a:off x="869138" y="426541"/>
            <a:ext cx="3462134" cy="245328"/>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例</a:t>
            </a:r>
            <a:r>
              <a:rPr lang="ja-JP" altLang="en-US" sz="1000" b="0" i="0" u="none" strike="noStrike" baseline="0" dirty="0">
                <a:solidFill>
                  <a:srgbClr val="231815"/>
                </a:solidFill>
                <a:latin typeface="ＭＳ Ｐ明朝" panose="02020600040205080304" pitchFamily="18" charset="-128"/>
                <a:ea typeface="ＭＳ Ｐ明朝" panose="02020600040205080304" pitchFamily="18" charset="-128"/>
              </a:rPr>
              <a:t>えば</a:t>
            </a:r>
            <a:endParaRPr lang="ja-JP" altLang="en-US" sz="1000" dirty="0">
              <a:latin typeface="ＭＳ Ｐ明朝" panose="02020600040205080304" pitchFamily="18" charset="-128"/>
              <a:ea typeface="ＭＳ Ｐ明朝" panose="02020600040205080304" pitchFamily="18" charset="-128"/>
            </a:endParaRPr>
          </a:p>
        </p:txBody>
      </p:sp>
      <p:pic>
        <p:nvPicPr>
          <p:cNvPr id="1387" name="グラフィックス 3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568" y="662774"/>
            <a:ext cx="8154030" cy="1354079"/>
          </a:xfrm>
          <a:prstGeom prst="rect">
            <a:avLst/>
          </a:prstGeom>
        </p:spPr>
      </p:pic>
      <p:sp>
        <p:nvSpPr>
          <p:cNvPr id="1388" name="テキスト ボックス 39"/>
          <p:cNvSpPr txBox="1"/>
          <p:nvPr/>
        </p:nvSpPr>
        <p:spPr>
          <a:xfrm>
            <a:off x="886710" y="2514416"/>
            <a:ext cx="8154030" cy="386598"/>
          </a:xfrm>
          <a:prstGeom prst="rect">
            <a:avLst/>
          </a:prstGeom>
          <a:noFill/>
        </p:spPr>
        <p:txBody>
          <a:bodyPr wrap="square">
            <a:spAutoFit/>
          </a:bodyPr>
          <a:lstStyle/>
          <a:p>
            <a:pPr fontAlgn="base"/>
            <a:r>
              <a:rPr lang="ja-JP" altLang="en-US" sz="959" spc="240" dirty="0">
                <a:solidFill>
                  <a:srgbClr val="231815"/>
                </a:solidFill>
                <a:latin typeface="ＭＳ Ｐ明朝" panose="02020600040205080304" pitchFamily="18" charset="-128"/>
                <a:ea typeface="ＭＳ Ｐ明朝" panose="02020600040205080304" pitchFamily="18" charset="-128"/>
              </a:rPr>
              <a:t>どの運動も、同じ運動量です。</a:t>
            </a:r>
          </a:p>
          <a:p>
            <a:pPr fontAlgn="base"/>
            <a:r>
              <a:rPr lang="en-US" altLang="ja-JP" sz="959" spc="240" dirty="0">
                <a:solidFill>
                  <a:srgbClr val="231815"/>
                </a:solidFill>
                <a:latin typeface="ＭＳ Ｐ明朝" panose="02020600040205080304" pitchFamily="18" charset="-128"/>
                <a:ea typeface="ＭＳ Ｐ明朝" panose="02020600040205080304" pitchFamily="18" charset="-128"/>
              </a:rPr>
              <a:t>1</a:t>
            </a:r>
            <a:r>
              <a:rPr lang="ja-JP" altLang="en-US" sz="959" spc="240" dirty="0">
                <a:solidFill>
                  <a:srgbClr val="231815"/>
                </a:solidFill>
                <a:latin typeface="ＭＳ Ｐ明朝" panose="02020600040205080304" pitchFamily="18" charset="-128"/>
                <a:ea typeface="ＭＳ Ｐ明朝" panose="02020600040205080304" pitchFamily="18" charset="-128"/>
              </a:rPr>
              <a:t>日の平均運動量がこの</a:t>
            </a:r>
            <a:r>
              <a:rPr lang="en-US" altLang="ja-JP" sz="959" spc="240" dirty="0">
                <a:solidFill>
                  <a:srgbClr val="231815"/>
                </a:solidFill>
                <a:latin typeface="ＭＳ Ｐ明朝" panose="02020600040205080304" pitchFamily="18" charset="-128"/>
                <a:ea typeface="ＭＳ Ｐ明朝" panose="02020600040205080304" pitchFamily="18" charset="-128"/>
              </a:rPr>
              <a:t>3</a:t>
            </a:r>
            <a:r>
              <a:rPr lang="ja-JP" altLang="en-US" sz="959" spc="240" dirty="0">
                <a:solidFill>
                  <a:srgbClr val="231815"/>
                </a:solidFill>
                <a:latin typeface="ＭＳ Ｐ明朝" panose="02020600040205080304" pitchFamily="18" charset="-128"/>
                <a:ea typeface="ＭＳ Ｐ明朝" panose="02020600040205080304" pitchFamily="18" charset="-128"/>
              </a:rPr>
              <a:t>～</a:t>
            </a:r>
            <a:r>
              <a:rPr lang="en-US" altLang="ja-JP" sz="959" spc="240" dirty="0">
                <a:solidFill>
                  <a:srgbClr val="231815"/>
                </a:solidFill>
                <a:latin typeface="ＭＳ Ｐ明朝" panose="02020600040205080304" pitchFamily="18" charset="-128"/>
                <a:ea typeface="ＭＳ Ｐ明朝" panose="02020600040205080304" pitchFamily="18" charset="-128"/>
              </a:rPr>
              <a:t>4</a:t>
            </a:r>
            <a:r>
              <a:rPr lang="ja-JP" altLang="en-US" sz="959" spc="240" dirty="0">
                <a:solidFill>
                  <a:srgbClr val="231815"/>
                </a:solidFill>
                <a:latin typeface="ＭＳ Ｐ明朝" panose="02020600040205080304" pitchFamily="18" charset="-128"/>
                <a:ea typeface="ＭＳ Ｐ明朝" panose="02020600040205080304" pitchFamily="18" charset="-128"/>
              </a:rPr>
              <a:t>倍程度になるように、</a:t>
            </a:r>
            <a:r>
              <a:rPr lang="ja-JP" altLang="en-US" sz="959" spc="240" dirty="0">
                <a:solidFill>
                  <a:srgbClr val="231815"/>
                </a:solidFill>
                <a:latin typeface="ＭＳ Ｐ明朝" panose="02020600040205080304" pitchFamily="18" charset="-128"/>
                <a:ea typeface="ＭＳ Ｐ明朝" panose="02020600040205080304" pitchFamily="18" charset="-128"/>
              </a:rPr>
              <a:t>いろいろな運動を組み合わせましょう。</a:t>
            </a:r>
          </a:p>
        </p:txBody>
      </p:sp>
      <p:sp>
        <p:nvSpPr>
          <p:cNvPr id="1389" name="タイトル 1"/>
          <p:cNvSpPr txBox="1"/>
          <p:nvPr/>
        </p:nvSpPr>
        <p:spPr>
          <a:xfrm>
            <a:off x="842690" y="2275226"/>
            <a:ext cx="265957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健康づくりのための運動量</a:t>
            </a:r>
          </a:p>
        </p:txBody>
      </p:sp>
      <p:sp>
        <p:nvSpPr>
          <p:cNvPr id="1390" name="テキスト ボックス 42"/>
          <p:cNvSpPr txBox="1"/>
          <p:nvPr/>
        </p:nvSpPr>
        <p:spPr>
          <a:xfrm>
            <a:off x="869138" y="2021948"/>
            <a:ext cx="8118889" cy="239018"/>
          </a:xfrm>
          <a:prstGeom prst="rect">
            <a:avLst/>
          </a:prstGeom>
          <a:noFill/>
        </p:spPr>
        <p:txBody>
          <a:bodyPr wrap="square">
            <a:spAutoFit/>
          </a:bodyPr>
          <a:lstStyle/>
          <a:p>
            <a:pPr fontAlgn="base"/>
            <a:r>
              <a:rPr lang="ja-JP" altLang="en-US" sz="959" spc="170" dirty="0">
                <a:solidFill>
                  <a:srgbClr val="231815"/>
                </a:solidFill>
                <a:latin typeface="ＭＳ Ｐ明朝" panose="02020600040205080304" pitchFamily="18" charset="-128"/>
                <a:ea typeface="ＭＳ Ｐ明朝" panose="02020600040205080304" pitchFamily="18" charset="-128"/>
              </a:rPr>
              <a:t>運動以外の生活との関連を考えて、運動の種類、強さ、時間・頻度を決めて無理のない</a:t>
            </a:r>
            <a:r>
              <a:rPr lang="ja-JP" altLang="en-US" sz="959" spc="170" dirty="0">
                <a:solidFill>
                  <a:srgbClr val="231815"/>
                </a:solidFill>
                <a:latin typeface="ＭＳ Ｐ明朝" panose="02020600040205080304" pitchFamily="18" charset="-128"/>
                <a:ea typeface="ＭＳ Ｐ明朝" panose="02020600040205080304" pitchFamily="18" charset="-128"/>
              </a:rPr>
              <a:t>運動計画を立てよう！</a:t>
            </a:r>
          </a:p>
        </p:txBody>
      </p:sp>
      <p:pic>
        <p:nvPicPr>
          <p:cNvPr id="1391" name="グラフィックス 4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568" y="5454487"/>
            <a:ext cx="1213333" cy="262600"/>
          </a:xfrm>
          <a:prstGeom prst="rect">
            <a:avLst/>
          </a:prstGeom>
        </p:spPr>
      </p:pic>
      <p:pic>
        <p:nvPicPr>
          <p:cNvPr id="1392" name="グラフィックス 4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9138" y="5786629"/>
            <a:ext cx="8204774" cy="829402"/>
          </a:xfrm>
          <a:prstGeom prst="rect">
            <a:avLst/>
          </a:prstGeom>
        </p:spPr>
      </p:pic>
      <p:sp>
        <p:nvSpPr>
          <p:cNvPr id="1393" name="テキスト ボックス 1"/>
          <p:cNvSpPr txBox="1"/>
          <p:nvPr/>
        </p:nvSpPr>
        <p:spPr>
          <a:xfrm>
            <a:off x="4313760" y="661332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12</a:t>
            </a:r>
            <a:endParaRPr lang="ja-JP" altLang="en-US" sz="700" dirty="0">
              <a:latin typeface="ＭＳ Ｐ明朝" panose="02020600040205080304" pitchFamily="18" charset="-128"/>
              <a:ea typeface="ＭＳ Ｐ明朝" panose="02020600040205080304" pitchFamily="18" charset="-128"/>
            </a:endParaRPr>
          </a:p>
        </p:txBody>
      </p:sp>
      <p:pic>
        <p:nvPicPr>
          <p:cNvPr id="1394" name="グラフィックス 83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9867" y="2901014"/>
            <a:ext cx="4773872" cy="2535492"/>
          </a:xfrm>
          <a:prstGeom prst="rect">
            <a:avLst/>
          </a:prstGeom>
        </p:spPr>
      </p:pic>
    </p:spTree>
    <p:extLst>
      <p:ext uri="{BB962C8B-B14F-4D97-AF65-F5344CB8AC3E}">
        <p14:creationId xmlns:p14="http://schemas.microsoft.com/office/powerpoint/2010/main" val="3520560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96" name="グラフィックス 1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00210" y="831150"/>
            <a:ext cx="1213333" cy="199385"/>
          </a:xfrm>
          <a:prstGeom prst="rect">
            <a:avLst/>
          </a:prstGeom>
        </p:spPr>
      </p:pic>
      <p:pic>
        <p:nvPicPr>
          <p:cNvPr id="1397" name="グラフィックス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919" y="2799168"/>
            <a:ext cx="1213333" cy="199385"/>
          </a:xfrm>
          <a:prstGeom prst="rect">
            <a:avLst/>
          </a:prstGeom>
        </p:spPr>
      </p:pic>
      <p:pic>
        <p:nvPicPr>
          <p:cNvPr id="1398"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677" y="1186375"/>
            <a:ext cx="8418079" cy="1370600"/>
          </a:xfrm>
          <a:prstGeom prst="rect">
            <a:avLst/>
          </a:prstGeom>
        </p:spPr>
      </p:pic>
      <p:grpSp>
        <p:nvGrpSpPr>
          <p:cNvPr id="1399" name="グループ化 38"/>
          <p:cNvGrpSpPr/>
          <p:nvPr/>
        </p:nvGrpSpPr>
        <p:grpSpPr>
          <a:xfrm>
            <a:off x="598102" y="3713228"/>
            <a:ext cx="722480" cy="396235"/>
            <a:chOff x="615930" y="3755713"/>
            <a:chExt cx="500178" cy="288000"/>
          </a:xfrm>
        </p:grpSpPr>
        <p:sp>
          <p:nvSpPr>
            <p:cNvPr id="1400" name="楕円 33"/>
            <p:cNvSpPr/>
            <p:nvPr/>
          </p:nvSpPr>
          <p:spPr>
            <a:xfrm>
              <a:off x="615930" y="3755713"/>
              <a:ext cx="288000" cy="288000"/>
            </a:xfrm>
            <a:prstGeom prst="ellipse">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p>
          </p:txBody>
        </p:sp>
        <p:sp>
          <p:nvSpPr>
            <p:cNvPr id="1401" name="テキスト ボックス 37"/>
            <p:cNvSpPr txBox="1"/>
            <p:nvPr/>
          </p:nvSpPr>
          <p:spPr>
            <a:xfrm>
              <a:off x="625084" y="3820563"/>
              <a:ext cx="491024" cy="178315"/>
            </a:xfrm>
            <a:prstGeom prst="rect">
              <a:avLst/>
            </a:prstGeom>
            <a:noFill/>
          </p:spPr>
          <p:txBody>
            <a:bodyPr wrap="square">
              <a:spAutoFit/>
            </a:bodyPr>
            <a:lstStyle/>
            <a:p>
              <a:pPr fontAlgn="base"/>
              <a:r>
                <a:rPr lang="ja-JP" altLang="en-US" sz="1000" spc="-150" dirty="0">
                  <a:solidFill>
                    <a:srgbClr val="231815"/>
                  </a:solidFill>
                  <a:latin typeface="ＭＳ Ｐ明朝" panose="02020600040205080304" pitchFamily="18" charset="-128"/>
                  <a:ea typeface="ＭＳ Ｐ明朝" panose="02020600040205080304" pitchFamily="18" charset="-128"/>
                </a:rPr>
                <a:t>男子</a:t>
              </a:r>
            </a:p>
          </p:txBody>
        </p:sp>
      </p:grpSp>
      <p:grpSp>
        <p:nvGrpSpPr>
          <p:cNvPr id="1402" name="グループ化 39"/>
          <p:cNvGrpSpPr/>
          <p:nvPr/>
        </p:nvGrpSpPr>
        <p:grpSpPr>
          <a:xfrm>
            <a:off x="3966185" y="3740764"/>
            <a:ext cx="686659" cy="368699"/>
            <a:chOff x="615930" y="3755713"/>
            <a:chExt cx="496266" cy="288000"/>
          </a:xfrm>
        </p:grpSpPr>
        <p:sp>
          <p:nvSpPr>
            <p:cNvPr id="1403" name="楕円 40"/>
            <p:cNvSpPr/>
            <p:nvPr/>
          </p:nvSpPr>
          <p:spPr>
            <a:xfrm>
              <a:off x="615930" y="3755713"/>
              <a:ext cx="288000" cy="288000"/>
            </a:xfrm>
            <a:prstGeom prst="ellipse">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p>
          </p:txBody>
        </p:sp>
        <p:sp>
          <p:nvSpPr>
            <p:cNvPr id="1404" name="テキスト ボックス 41"/>
            <p:cNvSpPr txBox="1"/>
            <p:nvPr/>
          </p:nvSpPr>
          <p:spPr>
            <a:xfrm>
              <a:off x="621172" y="3816413"/>
              <a:ext cx="491024" cy="191632"/>
            </a:xfrm>
            <a:prstGeom prst="rect">
              <a:avLst/>
            </a:prstGeom>
            <a:noFill/>
          </p:spPr>
          <p:txBody>
            <a:bodyPr wrap="square">
              <a:spAutoFit/>
            </a:bodyPr>
            <a:lstStyle/>
            <a:p>
              <a:pPr fontAlgn="base"/>
              <a:r>
                <a:rPr lang="ja-JP" altLang="en-US" sz="1000" spc="-150" dirty="0">
                  <a:solidFill>
                    <a:srgbClr val="231815"/>
                  </a:solidFill>
                  <a:latin typeface="ＭＳ Ｐ明朝" panose="02020600040205080304" pitchFamily="18" charset="-128"/>
                  <a:ea typeface="ＭＳ Ｐ明朝" panose="02020600040205080304" pitchFamily="18" charset="-128"/>
                </a:rPr>
                <a:t>女子</a:t>
              </a:r>
            </a:p>
          </p:txBody>
        </p:sp>
      </p:grpSp>
      <p:sp>
        <p:nvSpPr>
          <p:cNvPr id="1405" name="タイトル 1"/>
          <p:cNvSpPr txBox="1"/>
          <p:nvPr/>
        </p:nvSpPr>
        <p:spPr>
          <a:xfrm>
            <a:off x="1240808" y="3374370"/>
            <a:ext cx="427196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r>
              <a:rPr lang="ja-JP" altLang="en-US" sz="959" spc="240" dirty="0">
                <a:solidFill>
                  <a:srgbClr val="231815"/>
                </a:solidFill>
                <a:latin typeface="ＭＳ Ｐ明朝" panose="02020600040205080304" pitchFamily="18" charset="-128"/>
                <a:ea typeface="ＭＳ Ｐ明朝" panose="02020600040205080304" pitchFamily="18" charset="-128"/>
                <a:cs typeface="+mn-cs"/>
              </a:rPr>
              <a:t>高知県の中学生の朝食の状況</a:t>
            </a:r>
            <a:r>
              <a:rPr lang="en-US" altLang="ja-JP" sz="959" spc="240" dirty="0">
                <a:solidFill>
                  <a:srgbClr val="231815"/>
                </a:solidFill>
                <a:latin typeface="ＭＳ Ｐ明朝" panose="02020600040205080304" pitchFamily="18" charset="-128"/>
                <a:ea typeface="ＭＳ Ｐ明朝" panose="02020600040205080304" pitchFamily="18" charset="-128"/>
                <a:cs typeface="+mn-cs"/>
              </a:rPr>
              <a:t>(1</a:t>
            </a:r>
            <a:r>
              <a:rPr lang="ja-JP" altLang="en-US" sz="959" spc="240" dirty="0">
                <a:solidFill>
                  <a:srgbClr val="231815"/>
                </a:solidFill>
                <a:latin typeface="ＭＳ Ｐ明朝" panose="02020600040205080304" pitchFamily="18" charset="-128"/>
                <a:ea typeface="ＭＳ Ｐ明朝" panose="02020600040205080304" pitchFamily="18" charset="-128"/>
                <a:cs typeface="+mn-cs"/>
              </a:rPr>
              <a:t>週間）</a:t>
            </a:r>
            <a:endParaRPr lang="en-US" altLang="ja-JP" sz="959" spc="240" dirty="0">
              <a:solidFill>
                <a:srgbClr val="231815"/>
              </a:solidFill>
              <a:latin typeface="ＭＳ Ｐ明朝" panose="02020600040205080304" pitchFamily="18" charset="-128"/>
              <a:ea typeface="ＭＳ Ｐ明朝" panose="02020600040205080304" pitchFamily="18" charset="-128"/>
              <a:cs typeface="+mn-cs"/>
            </a:endParaRPr>
          </a:p>
        </p:txBody>
      </p:sp>
      <p:pic>
        <p:nvPicPr>
          <p:cNvPr id="1406" name="グラフィックス 4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2273" y="3802450"/>
            <a:ext cx="2572470" cy="2204685"/>
          </a:xfrm>
          <a:prstGeom prst="rect">
            <a:avLst/>
          </a:prstGeom>
        </p:spPr>
      </p:pic>
      <p:sp>
        <p:nvSpPr>
          <p:cNvPr id="1407" name="タイトル 1"/>
          <p:cNvSpPr txBox="1"/>
          <p:nvPr/>
        </p:nvSpPr>
        <p:spPr>
          <a:xfrm>
            <a:off x="6902273" y="3296472"/>
            <a:ext cx="2831754"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r>
              <a:rPr lang="ja-JP" altLang="en-US" sz="900" spc="240" dirty="0">
                <a:solidFill>
                  <a:srgbClr val="231815"/>
                </a:solidFill>
                <a:latin typeface="ＭＳ Ｐ明朝" panose="02020600040205080304" pitchFamily="18" charset="-128"/>
                <a:ea typeface="ＭＳ Ｐ明朝" panose="02020600040205080304" pitchFamily="18" charset="-128"/>
                <a:cs typeface="+mn-cs"/>
              </a:rPr>
              <a:t>グラフを見て気づいたことを</a:t>
            </a:r>
            <a:r>
              <a:rPr lang="ja-JP" altLang="en-US" sz="900" spc="240" dirty="0">
                <a:solidFill>
                  <a:srgbClr val="231815"/>
                </a:solidFill>
                <a:latin typeface="ＭＳ Ｐ明朝" panose="02020600040205080304" pitchFamily="18" charset="-128"/>
                <a:ea typeface="ＭＳ Ｐ明朝" panose="02020600040205080304" pitchFamily="18" charset="-128"/>
                <a:cs typeface="+mn-cs"/>
              </a:rPr>
              <a:t>書いてみよう。</a:t>
            </a:r>
          </a:p>
        </p:txBody>
      </p:sp>
      <p:pic>
        <p:nvPicPr>
          <p:cNvPr id="1408" name="グラフィックス 4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463" y="3110286"/>
            <a:ext cx="2718937" cy="266621"/>
          </a:xfrm>
          <a:prstGeom prst="rect">
            <a:avLst/>
          </a:prstGeom>
        </p:spPr>
      </p:pic>
      <p:sp>
        <p:nvSpPr>
          <p:cNvPr id="1409" name="タイトル 1"/>
          <p:cNvSpPr txBox="1"/>
          <p:nvPr/>
        </p:nvSpPr>
        <p:spPr>
          <a:xfrm>
            <a:off x="759464" y="3110286"/>
            <a:ext cx="265957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朝食、きちんと食べてるの？</a:t>
            </a:r>
          </a:p>
        </p:txBody>
      </p:sp>
      <p:sp>
        <p:nvSpPr>
          <p:cNvPr id="1410" name="タイトル 1"/>
          <p:cNvSpPr txBox="1"/>
          <p:nvPr/>
        </p:nvSpPr>
        <p:spPr>
          <a:xfrm>
            <a:off x="2089252" y="2799168"/>
            <a:ext cx="265957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朝食の働きを考えよう。</a:t>
            </a:r>
          </a:p>
        </p:txBody>
      </p:sp>
      <p:sp>
        <p:nvSpPr>
          <p:cNvPr id="1411" name="タイトル 1"/>
          <p:cNvSpPr txBox="1"/>
          <p:nvPr/>
        </p:nvSpPr>
        <p:spPr>
          <a:xfrm>
            <a:off x="2089252" y="808948"/>
            <a:ext cx="464298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自分の朝食がどれに近いか選んでみよう。</a:t>
            </a:r>
          </a:p>
        </p:txBody>
      </p:sp>
      <p:sp>
        <p:nvSpPr>
          <p:cNvPr id="1412" name="タイトル 1"/>
          <p:cNvSpPr txBox="1"/>
          <p:nvPr/>
        </p:nvSpPr>
        <p:spPr>
          <a:xfrm>
            <a:off x="1240808" y="184409"/>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食事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～私たちのからだは、毎日の食事で保たれています～</a:t>
            </a:r>
            <a:endParaRPr sz="1300"/>
          </a:p>
        </p:txBody>
      </p:sp>
      <p:pic>
        <p:nvPicPr>
          <p:cNvPr id="1413" name="グラフィックス 5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677" y="547811"/>
            <a:ext cx="8216000" cy="8176"/>
          </a:xfrm>
          <a:prstGeom prst="rect">
            <a:avLst/>
          </a:prstGeom>
        </p:spPr>
      </p:pic>
      <p:pic>
        <p:nvPicPr>
          <p:cNvPr id="1414" name="グラフィックス 5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210" y="296845"/>
            <a:ext cx="312000" cy="250966"/>
          </a:xfrm>
          <a:prstGeom prst="rect">
            <a:avLst/>
          </a:prstGeom>
        </p:spPr>
      </p:pic>
      <p:sp>
        <p:nvSpPr>
          <p:cNvPr id="1415" name="テキスト ボックス 1"/>
          <p:cNvSpPr txBox="1"/>
          <p:nvPr/>
        </p:nvSpPr>
        <p:spPr>
          <a:xfrm>
            <a:off x="4307190" y="6616760"/>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13</a:t>
            </a:r>
            <a:endParaRPr lang="ja-JP" altLang="en-US" sz="700" dirty="0">
              <a:latin typeface="ＭＳ Ｐ明朝" panose="02020600040205080304" pitchFamily="18" charset="-128"/>
              <a:ea typeface="ＭＳ Ｐ明朝" panose="02020600040205080304" pitchFamily="18" charset="-128"/>
            </a:endParaRPr>
          </a:p>
        </p:txBody>
      </p:sp>
      <p:grpSp>
        <p:nvGrpSpPr>
          <p:cNvPr id="1416" name="グループ 872"/>
          <p:cNvGrpSpPr/>
          <p:nvPr/>
        </p:nvGrpSpPr>
        <p:grpSpPr>
          <a:xfrm>
            <a:off x="389482" y="4062815"/>
            <a:ext cx="6583880" cy="2197746"/>
            <a:chOff x="835966" y="4173686"/>
            <a:chExt cx="6137396" cy="1674534"/>
          </a:xfrm>
        </p:grpSpPr>
        <p:graphicFrame>
          <p:nvGraphicFramePr>
            <p:cNvPr id="1417" name="グラフ 9"/>
            <p:cNvGraphicFramePr/>
            <p:nvPr/>
          </p:nvGraphicFramePr>
          <p:xfrm>
            <a:off x="835966" y="4173686"/>
            <a:ext cx="3013953" cy="1674534"/>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418" name="グラフ 10"/>
            <p:cNvGraphicFramePr/>
            <p:nvPr/>
          </p:nvGraphicFramePr>
          <p:xfrm>
            <a:off x="3959409" y="4173686"/>
            <a:ext cx="3013953" cy="1646824"/>
          </p:xfrm>
          <a:graphic>
            <a:graphicData uri="http://schemas.openxmlformats.org/drawingml/2006/chart">
              <c:chart xmlns:c="http://schemas.openxmlformats.org/drawingml/2006/chart" xmlns:r="http://schemas.openxmlformats.org/officeDocument/2006/relationships" r:id="rId16"/>
            </a:graphicData>
          </a:graphic>
        </p:graphicFrame>
      </p:grpSp>
      <p:pic>
        <p:nvPicPr>
          <p:cNvPr id="1419" name="グラフィックス 94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66386" y="3990422"/>
            <a:ext cx="1088159" cy="72393"/>
          </a:xfrm>
          <a:prstGeom prst="rect">
            <a:avLst/>
          </a:prstGeom>
        </p:spPr>
      </p:pic>
      <p:pic>
        <p:nvPicPr>
          <p:cNvPr id="1420" name="図 950"/>
          <p:cNvPicPr>
            <a:picLocks noChangeAspect="1"/>
          </p:cNvPicPr>
          <p:nvPr/>
        </p:nvPicPr>
        <p:blipFill>
          <a:blip r:embed="rId19">
            <a:extLst>
              <a:ext uri="{BEBA8EAE-BF5A-486C-A8C5-ECC9F3942E4B}">
                <a14:imgProps xmlns:a14="http://schemas.microsoft.com/office/drawing/2010/main">
                  <a14:imgLayer r:embed="rId20">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5427611" y="2556975"/>
            <a:ext cx="1077076" cy="1220533"/>
          </a:xfrm>
          <a:prstGeom prst="rect">
            <a:avLst/>
          </a:prstGeom>
          <a:noFill/>
          <a:ln>
            <a:noFill/>
          </a:ln>
        </p:spPr>
      </p:pic>
      <p:sp>
        <p:nvSpPr>
          <p:cNvPr id="1421" name="四角形 771"/>
          <p:cNvSpPr/>
          <p:nvPr/>
        </p:nvSpPr>
        <p:spPr>
          <a:xfrm>
            <a:off x="5515299" y="3777508"/>
            <a:ext cx="901700" cy="209666"/>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あさごはんまん</a:t>
            </a:r>
            <a:endParaRPr lang="ja-JP" altLang="en-US" sz="800" b="1">
              <a:solidFill>
                <a:schemeClr val="tx1"/>
              </a:solidFill>
            </a:endParaRPr>
          </a:p>
        </p:txBody>
      </p:sp>
      <p:sp>
        <p:nvSpPr>
          <p:cNvPr id="1422" name="テキスト ボックス 32"/>
          <p:cNvSpPr txBox="1"/>
          <p:nvPr/>
        </p:nvSpPr>
        <p:spPr>
          <a:xfrm>
            <a:off x="2790330" y="6248768"/>
            <a:ext cx="3626669" cy="245328"/>
          </a:xfrm>
          <a:prstGeom prst="rect">
            <a:avLst/>
          </a:prstGeom>
          <a:noFill/>
        </p:spPr>
        <p:txBody>
          <a:bodyPr wrap="square">
            <a:spAutoFit/>
          </a:bodyPr>
          <a:lstStyle/>
          <a:p>
            <a:pPr>
              <a:lnSpc>
                <a:spcPts val="1200"/>
              </a:lnSpc>
              <a:spcBef>
                <a:spcPct val="0"/>
              </a:spcBef>
              <a:defRPr kumimoji="1" lang="en-US" altLang="ja-JP" sz="7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（出典：高知県教育委員会　令和7年度高知県体力・運動能力、生活実態等調査）</a:t>
            </a:r>
          </a:p>
        </p:txBody>
      </p:sp>
    </p:spTree>
    <p:extLst>
      <p:ext uri="{BB962C8B-B14F-4D97-AF65-F5344CB8AC3E}">
        <p14:creationId xmlns:p14="http://schemas.microsoft.com/office/powerpoint/2010/main" val="2458748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24" name="グラフィックス 8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28834" y="1592534"/>
            <a:ext cx="8048332" cy="2157281"/>
          </a:xfrm>
          <a:prstGeom prst="rect">
            <a:avLst/>
          </a:prstGeom>
        </p:spPr>
      </p:pic>
      <p:sp>
        <p:nvSpPr>
          <p:cNvPr id="1425" name="タイトル 1"/>
          <p:cNvSpPr txBox="1"/>
          <p:nvPr/>
        </p:nvSpPr>
        <p:spPr>
          <a:xfrm>
            <a:off x="987060" y="1812240"/>
            <a:ext cx="7772369" cy="182268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en-US" altLang="ja-JP"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1 </a:t>
            </a:r>
            <a:r>
              <a:rPr lang="ja-JP" altLang="en-US"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脳が働くためのエネルギー源になる　</a:t>
            </a:r>
            <a:endParaRPr lang="en-US" altLang="ja-JP"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500"/>
              </a:lnSpc>
            </a:pPr>
            <a:r>
              <a:rPr lang="ja-JP" altLang="en-US" sz="10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ごはんやパンの栄養素である糖質は、体内で吸収されブドウ糖になり、脳が働くためのエネルギー</a:t>
            </a:r>
            <a:r>
              <a:rPr lang="ja-JP" altLang="en-US" sz="1100" dirty="0">
                <a:solidFill>
                  <a:srgbClr val="231815"/>
                </a:solidFill>
                <a:latin typeface="ＭＳ Ｐ明朝" panose="02020600040205080304" pitchFamily="18" charset="-128"/>
                <a:ea typeface="ＭＳ Ｐ明朝" panose="02020600040205080304" pitchFamily="18" charset="-128"/>
                <a:cs typeface="+mn-cs"/>
              </a:rPr>
              <a:t>源になります。</a:t>
            </a:r>
            <a:endParaRPr sz="1100"/>
          </a:p>
          <a:p>
            <a:pPr defTabSz="457200">
              <a:lnSpc>
                <a:spcPts val="1500"/>
              </a:lnSpc>
            </a:pPr>
            <a:r>
              <a:rPr lang="ja-JP" altLang="en-US" sz="1100" dirty="0">
                <a:solidFill>
                  <a:srgbClr val="231815"/>
                </a:solidFill>
                <a:latin typeface="ＭＳ Ｐ明朝" panose="02020600040205080304" pitchFamily="18" charset="-128"/>
                <a:ea typeface="ＭＳ Ｐ明朝" panose="02020600040205080304" pitchFamily="18" charset="-128"/>
                <a:cs typeface="+mn-cs"/>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脳の働きが活発になると、集中力や記憶力が増します。</a:t>
            </a:r>
            <a:endParaRPr lang="ja-JP" altLang="en-US" sz="1100" dirty="0">
              <a:solidFill>
                <a:srgbClr val="231815"/>
              </a:solidFill>
              <a:latin typeface="ＭＳ Ｐ明朝" panose="02020600040205080304" pitchFamily="18" charset="-128"/>
              <a:ea typeface="ＭＳ Ｐ明朝" panose="02020600040205080304" pitchFamily="18" charset="-128"/>
              <a:cs typeface="+mn-cs"/>
            </a:endParaRPr>
          </a:p>
          <a:p>
            <a:pPr defTabSz="457200">
              <a:lnSpc>
                <a:spcPts val="1500"/>
              </a:lnSpc>
            </a:pPr>
            <a:endParaRPr lang="ja-JP" altLang="en-US" sz="1000" dirty="0">
              <a:solidFill>
                <a:srgbClr val="231815"/>
              </a:solidFill>
              <a:latin typeface="ＭＳ Ｐ明朝" panose="02020600040205080304" pitchFamily="18" charset="-128"/>
              <a:ea typeface="ＭＳ Ｐ明朝" panose="02020600040205080304" pitchFamily="18" charset="-128"/>
              <a:cs typeface="+mn-cs"/>
            </a:endParaRPr>
          </a:p>
          <a:p>
            <a:pPr>
              <a:lnSpc>
                <a:spcPts val="1500"/>
              </a:lnSpc>
            </a:pPr>
            <a:r>
              <a:rPr lang="en-US" altLang="ja-JP"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2 </a:t>
            </a:r>
            <a:r>
              <a:rPr lang="ja-JP" altLang="en-US"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体温の上昇効果がある</a:t>
            </a:r>
            <a:endParaRPr sz="1200"/>
          </a:p>
          <a:p>
            <a:pPr defTabSz="457200" fontAlgn="base">
              <a:lnSpc>
                <a:spcPts val="1500"/>
              </a:lnSpc>
            </a:pPr>
            <a:r>
              <a:rPr lang="ja-JP" altLang="en-US" sz="1000" dirty="0">
                <a:solidFill>
                  <a:srgbClr val="231815"/>
                </a:solidFill>
                <a:latin typeface="ＭＳ Ｐ明朝" panose="02020600040205080304" pitchFamily="18" charset="-128"/>
                <a:ea typeface="ＭＳ Ｐ明朝" panose="02020600040205080304" pitchFamily="18" charset="-128"/>
                <a:cs typeface="+mn-cs"/>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夜、寝ている間は体温が下がっていますが、朝食を食べることで体温が上昇し、活発に活動できる</a:t>
            </a:r>
            <a:r>
              <a:rPr lang="ja-JP" altLang="en-US" sz="1100" dirty="0">
                <a:solidFill>
                  <a:srgbClr val="231815"/>
                </a:solidFill>
                <a:latin typeface="ＭＳ Ｐ明朝" panose="02020600040205080304" pitchFamily="18" charset="-128"/>
                <a:ea typeface="ＭＳ Ｐ明朝" panose="02020600040205080304" pitchFamily="18" charset="-128"/>
                <a:cs typeface="+mn-cs"/>
              </a:rPr>
              <a:t>ようになります。</a:t>
            </a:r>
            <a:endParaRPr sz="1100"/>
          </a:p>
          <a:p>
            <a:pPr defTabSz="457200" fontAlgn="base">
              <a:lnSpc>
                <a:spcPts val="1500"/>
              </a:lnSpc>
            </a:pPr>
            <a:endParaRPr lang="ja-JP" altLang="en-US" sz="1000" dirty="0">
              <a:solidFill>
                <a:srgbClr val="231815"/>
              </a:solidFill>
              <a:latin typeface="ＭＳ Ｐ明朝" panose="02020600040205080304" pitchFamily="18" charset="-128"/>
              <a:ea typeface="ＭＳ Ｐ明朝" panose="02020600040205080304" pitchFamily="18" charset="-128"/>
              <a:cs typeface="+mn-cs"/>
            </a:endParaRPr>
          </a:p>
          <a:p>
            <a:pPr>
              <a:lnSpc>
                <a:spcPts val="1500"/>
              </a:lnSpc>
            </a:pPr>
            <a:r>
              <a:rPr lang="en-US" altLang="ja-JP"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3 </a:t>
            </a:r>
            <a:r>
              <a:rPr lang="ja-JP" altLang="en-US"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便秘予防になる</a:t>
            </a:r>
            <a:endParaRPr sz="1200"/>
          </a:p>
          <a:p>
            <a:pPr defTabSz="457200" fontAlgn="base">
              <a:lnSpc>
                <a:spcPts val="1500"/>
              </a:lnSpc>
            </a:pPr>
            <a:r>
              <a:rPr lang="ja-JP" altLang="en-US" sz="900" dirty="0">
                <a:solidFill>
                  <a:srgbClr val="231815"/>
                </a:solidFill>
                <a:latin typeface="ＭＳ Ｐ明朝" panose="02020600040205080304" pitchFamily="18" charset="-128"/>
                <a:ea typeface="ＭＳ Ｐ明朝" panose="02020600040205080304" pitchFamily="18" charset="-128"/>
                <a:cs typeface="+mn-cs"/>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朝食を食べることで胃や腸が刺激され、これにより、便意が起こりやすくなります。</a:t>
            </a:r>
            <a:endParaRPr sz="1100"/>
          </a:p>
        </p:txBody>
      </p:sp>
      <p:pic>
        <p:nvPicPr>
          <p:cNvPr id="1426" name="グラフィックス 7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966" y="1077836"/>
            <a:ext cx="2236000" cy="294797"/>
          </a:xfrm>
          <a:prstGeom prst="rect">
            <a:avLst/>
          </a:prstGeom>
        </p:spPr>
      </p:pic>
      <p:sp>
        <p:nvSpPr>
          <p:cNvPr id="1427" name="タイトル 1"/>
          <p:cNvSpPr txBox="1"/>
          <p:nvPr/>
        </p:nvSpPr>
        <p:spPr>
          <a:xfrm>
            <a:off x="650716" y="1113748"/>
            <a:ext cx="265957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朝食は一日の活力源！</a:t>
            </a:r>
          </a:p>
        </p:txBody>
      </p:sp>
      <p:sp>
        <p:nvSpPr>
          <p:cNvPr id="1428" name="テキスト ボックス 1"/>
          <p:cNvSpPr txBox="1"/>
          <p:nvPr/>
        </p:nvSpPr>
        <p:spPr>
          <a:xfrm>
            <a:off x="4307190" y="6626343"/>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14</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458748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30" name="グラフィックス 3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87864" y="3222723"/>
            <a:ext cx="2652000" cy="2503487"/>
          </a:xfrm>
          <a:prstGeom prst="rect">
            <a:avLst/>
          </a:prstGeom>
        </p:spPr>
      </p:pic>
      <p:pic>
        <p:nvPicPr>
          <p:cNvPr id="1431" name="グラフィックス 3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551" y="3223411"/>
            <a:ext cx="2652000" cy="2502799"/>
          </a:xfrm>
          <a:prstGeom prst="rect">
            <a:avLst/>
          </a:prstGeom>
        </p:spPr>
      </p:pic>
      <p:pic>
        <p:nvPicPr>
          <p:cNvPr id="1432" name="グラフィックス 21"/>
          <p:cNvPicPr>
            <a:picLocks noChangeAspect="1"/>
          </p:cNvPicPr>
          <p:nvPr/>
        </p:nvPicPr>
        <p:blipFill>
          <a:blip r:embed="rId5">
            <a:extLst>
              <a:ext uri="{96DAC541-7B7A-43D3-8B79-37D633B846F1}">
                <asvg:svgBlip xmlns:asvg="http://schemas.microsoft.com/office/drawing/2016/SVG/main" r:embed="rId6"/>
              </a:ext>
            </a:extLst>
          </a:blip>
          <a:srcRect r="11653"/>
          <a:stretch>
            <a:fillRect/>
          </a:stretch>
        </p:blipFill>
        <p:spPr>
          <a:xfrm>
            <a:off x="932991" y="1202126"/>
            <a:ext cx="5893330" cy="1057652"/>
          </a:xfrm>
          <a:prstGeom prst="rect">
            <a:avLst/>
          </a:prstGeom>
        </p:spPr>
      </p:pic>
      <p:sp>
        <p:nvSpPr>
          <p:cNvPr id="1433" name="タイトル 1"/>
          <p:cNvSpPr txBox="1"/>
          <p:nvPr/>
        </p:nvSpPr>
        <p:spPr>
          <a:xfrm>
            <a:off x="3717701" y="4928802"/>
            <a:ext cx="2635850" cy="396139"/>
          </a:xfrm>
          <a:prstGeom prst="rect">
            <a:avLst/>
          </a:prstGeom>
        </p:spPr>
        <p:txBody>
          <a:bodyPr vert="horz"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　主にたんぱく質や脂質供給源</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で、</a:t>
            </a:r>
            <a:endParaRPr sz="1100"/>
          </a:p>
          <a:p>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筋肉や血液など体の構成</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成分となります。</a:t>
            </a:r>
            <a:endParaRPr sz="1100"/>
          </a:p>
        </p:txBody>
      </p:sp>
      <p:sp>
        <p:nvSpPr>
          <p:cNvPr id="1434" name="タイトル 1"/>
          <p:cNvSpPr txBox="1"/>
          <p:nvPr/>
        </p:nvSpPr>
        <p:spPr>
          <a:xfrm>
            <a:off x="6587864" y="4935239"/>
            <a:ext cx="2722671" cy="650054"/>
          </a:xfrm>
          <a:prstGeom prst="rect">
            <a:avLst/>
          </a:prstGeom>
        </p:spPr>
        <p:txBody>
          <a:bodyPr vert="horz"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　主にビタミン、ミネラル、食物繊</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維</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の</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供給源</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となり、体調を整え</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るために</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必要です。</a:t>
            </a:r>
            <a:endPar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毎食、</a:t>
            </a:r>
            <a:r>
              <a:rPr lang="en-US" altLang="ja-JP" sz="1100" dirty="0">
                <a:latin typeface="ＭＳ Ｐゴシック" panose="020B0600070205080204" pitchFamily="50" charset="-128"/>
                <a:ea typeface="ＭＳ Ｐゴシック" panose="020B0600070205080204" pitchFamily="50" charset="-128"/>
                <a:cs typeface="M+ 1c bold" panose="020B0702020203020207" pitchFamily="50" charset="-128"/>
              </a:rPr>
              <a:t>2</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品</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そろえることを目標にしましょう</a:t>
            </a:r>
            <a:r>
              <a:rPr lang="ja-JP" altLang="en-US" sz="1000" dirty="0">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pic>
        <p:nvPicPr>
          <p:cNvPr id="1435" name="グラフィックス 1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885" y="842532"/>
            <a:ext cx="1213333" cy="323036"/>
          </a:xfrm>
          <a:prstGeom prst="rect">
            <a:avLst/>
          </a:prstGeom>
        </p:spPr>
      </p:pic>
      <p:sp>
        <p:nvSpPr>
          <p:cNvPr id="1436" name="タイトル 1"/>
          <p:cNvSpPr txBox="1"/>
          <p:nvPr/>
        </p:nvSpPr>
        <p:spPr>
          <a:xfrm>
            <a:off x="2034218" y="882156"/>
            <a:ext cx="464298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バランスの良い食事って？</a:t>
            </a:r>
          </a:p>
        </p:txBody>
      </p:sp>
      <p:sp>
        <p:nvSpPr>
          <p:cNvPr id="1437" name="テキスト ボックス 23"/>
          <p:cNvSpPr txBox="1"/>
          <p:nvPr/>
        </p:nvSpPr>
        <p:spPr>
          <a:xfrm>
            <a:off x="953177" y="1662971"/>
            <a:ext cx="6615008" cy="429994"/>
          </a:xfrm>
          <a:prstGeom prst="rect">
            <a:avLst/>
          </a:prstGeom>
          <a:noFill/>
        </p:spPr>
        <p:txBody>
          <a:bodyPr wrap="square">
            <a:spAutoFit/>
          </a:bodyPr>
          <a:lstStyle/>
          <a:p>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主食・主菜・副菜を組み合わせて食べましょう！</a:t>
            </a:r>
            <a:endPar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この</a:t>
            </a:r>
            <a:r>
              <a:rPr lang="en-US" altLang="ja-JP" sz="1100" b="1" dirty="0">
                <a:latin typeface="ＭＳ Ｐゴシック" panose="020B0600070205080204" pitchFamily="50" charset="-128"/>
                <a:ea typeface="ＭＳ Ｐゴシック" panose="020B0600070205080204" pitchFamily="50" charset="-128"/>
                <a:cs typeface="M+ 1c bold" panose="020B0702020203020207" pitchFamily="50" charset="-128"/>
              </a:rPr>
              <a:t>3</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つを毎食組み</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合わせることで、おいしくて健康に良いバランスのとれた食事になります。</a:t>
            </a:r>
            <a:endParaRPr sz="1100"/>
          </a:p>
        </p:txBody>
      </p:sp>
      <p:pic>
        <p:nvPicPr>
          <p:cNvPr id="1438" name="グラフィックス 2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4947" y="3218668"/>
            <a:ext cx="2652000" cy="2505150"/>
          </a:xfrm>
          <a:prstGeom prst="rect">
            <a:avLst/>
          </a:prstGeom>
        </p:spPr>
      </p:pic>
      <p:sp>
        <p:nvSpPr>
          <p:cNvPr id="1439" name="テキスト ボックス 36"/>
          <p:cNvSpPr txBox="1"/>
          <p:nvPr/>
        </p:nvSpPr>
        <p:spPr>
          <a:xfrm>
            <a:off x="972992" y="4474467"/>
            <a:ext cx="2275911" cy="460772"/>
          </a:xfrm>
          <a:prstGeom prst="rect">
            <a:avLst/>
          </a:prstGeom>
          <a:noFill/>
        </p:spPr>
        <p:txBody>
          <a:bodyPr wrap="square">
            <a:spAutoFit/>
          </a:bodyPr>
          <a:lstStyle/>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ごはん、パン、めん</a:t>
            </a:r>
            <a:endParaRPr sz="1200"/>
          </a:p>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などの穀物を主とした料理。</a:t>
            </a:r>
            <a:endPar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40" name="テキスト ボックス 37"/>
          <p:cNvSpPr txBox="1"/>
          <p:nvPr/>
        </p:nvSpPr>
        <p:spPr>
          <a:xfrm>
            <a:off x="3879656" y="4474467"/>
            <a:ext cx="2708208" cy="460772"/>
          </a:xfrm>
          <a:prstGeom prst="rect">
            <a:avLst/>
          </a:prstGeom>
          <a:noFill/>
        </p:spPr>
        <p:txBody>
          <a:bodyPr wrap="square">
            <a:spAutoFit/>
          </a:bodyPr>
          <a:lstStyle/>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肉、魚介、卵、大豆製品</a:t>
            </a:r>
            <a:endParaRPr sz="1200"/>
          </a:p>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を主と</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するメインディッシュ。</a:t>
            </a:r>
            <a:endParaRPr sz="1200"/>
          </a:p>
        </p:txBody>
      </p:sp>
      <p:sp>
        <p:nvSpPr>
          <p:cNvPr id="1441" name="テキスト ボックス 38"/>
          <p:cNvSpPr txBox="1"/>
          <p:nvPr/>
        </p:nvSpPr>
        <p:spPr>
          <a:xfrm>
            <a:off x="6892665" y="4435678"/>
            <a:ext cx="2708208" cy="460772"/>
          </a:xfrm>
          <a:prstGeom prst="rect">
            <a:avLst/>
          </a:prstGeom>
          <a:noFill/>
        </p:spPr>
        <p:txBody>
          <a:bodyPr wrap="square">
            <a:spAutoFit/>
          </a:bodyPr>
          <a:lstStyle/>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野菜、いも、海藻、きのこ</a:t>
            </a:r>
            <a:endParaRPr sz="1200"/>
          </a:p>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など</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を主とした料理。</a:t>
            </a:r>
            <a:endPar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42" name="タイトル 1"/>
          <p:cNvSpPr txBox="1"/>
          <p:nvPr/>
        </p:nvSpPr>
        <p:spPr>
          <a:xfrm>
            <a:off x="953177" y="4935239"/>
            <a:ext cx="2962714" cy="396139"/>
          </a:xfrm>
          <a:prstGeom prst="rect">
            <a:avLst/>
          </a:prstGeom>
        </p:spPr>
        <p:txBody>
          <a:bodyPr vert="horz" wrap="square"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　主に糖質の供給源となり、</a:t>
            </a:r>
            <a:endParaRPr sz="1100"/>
          </a:p>
          <a:p>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活動</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のためのエネルギー源</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となりま</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す。</a:t>
            </a:r>
            <a:endPar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443" name="図 62"/>
          <p:cNvPicPr>
            <a:picLocks noChangeAspect="1"/>
          </p:cNvPicPr>
          <p:nvPr/>
        </p:nvPicPr>
        <p:blipFill>
          <a:blip r:embed="rId11"/>
          <a:stretch>
            <a:fillRect/>
          </a:stretch>
        </p:blipFill>
        <p:spPr>
          <a:xfrm>
            <a:off x="6861694" y="1125945"/>
            <a:ext cx="1049355" cy="1210014"/>
          </a:xfrm>
          <a:prstGeom prst="rect">
            <a:avLst/>
          </a:prstGeom>
        </p:spPr>
      </p:pic>
      <p:sp>
        <p:nvSpPr>
          <p:cNvPr id="1444" name="テキスト ボックス 1"/>
          <p:cNvSpPr txBox="1"/>
          <p:nvPr/>
        </p:nvSpPr>
        <p:spPr>
          <a:xfrm>
            <a:off x="4307190" y="6626343"/>
            <a:ext cx="1291619" cy="199162"/>
          </a:xfrm>
          <a:prstGeom prst="rect">
            <a:avLst/>
          </a:prstGeom>
          <a:noFill/>
        </p:spPr>
        <p:txBody>
          <a:bodyPr wrap="square">
            <a:spAutoFit/>
          </a:bodyPr>
          <a:lstStyle/>
          <a:p>
            <a:pPr algn="ctr" fontAlgn="base"/>
            <a:r>
              <a:rPr lang="ja-JP" altLang="en-US" sz="700">
                <a:latin typeface="ＭＳ Ｐ明朝"/>
                <a:ea typeface="ＭＳ Ｐ明朝"/>
              </a:rPr>
              <a:t>15</a:t>
            </a:r>
            <a:endParaRPr sz="700">
              <a:latin typeface="ＭＳ Ｐ明朝"/>
              <a:ea typeface="ＭＳ Ｐ明朝"/>
            </a:endParaRPr>
          </a:p>
        </p:txBody>
      </p:sp>
    </p:spTree>
    <p:extLst>
      <p:ext uri="{BB962C8B-B14F-4D97-AF65-F5344CB8AC3E}">
        <p14:creationId xmlns:p14="http://schemas.microsoft.com/office/powerpoint/2010/main" val="553216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46" name="グラフィックス 4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37840" y="714859"/>
            <a:ext cx="2704000" cy="2294337"/>
          </a:xfrm>
          <a:prstGeom prst="rect">
            <a:avLst/>
          </a:prstGeom>
        </p:spPr>
      </p:pic>
      <p:sp>
        <p:nvSpPr>
          <p:cNvPr id="1447" name="図形 1012"/>
          <p:cNvSpPr/>
          <p:nvPr/>
        </p:nvSpPr>
        <p:spPr>
          <a:xfrm rot="10800000">
            <a:off x="2640704" y="3719305"/>
            <a:ext cx="5610225" cy="1174791"/>
          </a:xfrm>
          <a:prstGeom prst="wedgeRoundRectCallout">
            <a:avLst>
              <a:gd name="adj1" fmla="val 52950"/>
              <a:gd name="adj2" fmla="val -3047"/>
              <a:gd name="adj3" fmla="val 16667"/>
            </a:avLst>
          </a:prstGeom>
          <a:solidFill>
            <a:srgbClr val="D4F3B5"/>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48" name="タイトル 1"/>
          <p:cNvSpPr txBox="1"/>
          <p:nvPr/>
        </p:nvSpPr>
        <p:spPr>
          <a:xfrm>
            <a:off x="2745756" y="3719305"/>
            <a:ext cx="7644129" cy="127196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ja-JP" altLang="en-US"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不足しがちな栄養素にカルシウムや鉄があります。</a:t>
            </a:r>
            <a:endParaRPr sz="1200"/>
          </a:p>
          <a:p>
            <a:pPr defTabSz="457200">
              <a:lnSpc>
                <a:spcPts val="1500"/>
              </a:lnSpc>
            </a:pPr>
            <a:r>
              <a:rPr lang="ja-JP" altLang="en-US" sz="1100" b="1" spc="40"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b="1" spc="50" dirty="0">
                <a:latin typeface="ＭＳ Ｐゴシック" panose="020B0600070205080204" pitchFamily="50" charset="-128"/>
                <a:ea typeface="ＭＳ Ｐゴシック" panose="020B0600070205080204" pitchFamily="50" charset="-128"/>
                <a:cs typeface="M+ 1c bold" panose="020B0702020203020207" pitchFamily="50" charset="-128"/>
              </a:rPr>
              <a:t>カルシウムは骨や歯の組織をつくります。人の骨は</a:t>
            </a:r>
            <a:r>
              <a:rPr lang="en-US" altLang="ja-JP" sz="1100" b="1" spc="50"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1100" b="1" spc="50" dirty="0">
                <a:latin typeface="ＭＳ Ｐゴシック" panose="020B0600070205080204" pitchFamily="50" charset="-128"/>
                <a:ea typeface="ＭＳ Ｐゴシック" panose="020B0600070205080204" pitchFamily="50" charset="-128"/>
                <a:cs typeface="M+ 1c bold" panose="020B0702020203020207" pitchFamily="50" charset="-128"/>
              </a:rPr>
              <a:t>歳代後半にはほぼ完成し、</a:t>
            </a:r>
            <a:endParaRPr sz="1100"/>
          </a:p>
          <a:p>
            <a:pPr defTabSz="457200">
              <a:lnSpc>
                <a:spcPts val="1500"/>
              </a:lnSpc>
            </a:pPr>
            <a:r>
              <a:rPr lang="en-US" altLang="ja-JP" sz="1100" b="1" spc="30"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100" b="1" spc="3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1100" b="1" spc="30" dirty="0">
                <a:latin typeface="ＭＳ Ｐゴシック" panose="020B0600070205080204" pitchFamily="50" charset="-128"/>
                <a:ea typeface="ＭＳ Ｐゴシック" panose="020B0600070205080204" pitchFamily="50" charset="-128"/>
                <a:cs typeface="M+ 1c bold" panose="020B0702020203020207" pitchFamily="50" charset="-128"/>
              </a:rPr>
              <a:t>30</a:t>
            </a:r>
            <a:r>
              <a:rPr lang="ja-JP" altLang="en-US" sz="1100" b="1" spc="30" dirty="0">
                <a:latin typeface="ＭＳ Ｐゴシック" panose="020B0600070205080204" pitchFamily="50" charset="-128"/>
                <a:ea typeface="ＭＳ Ｐゴシック" panose="020B0600070205080204" pitchFamily="50" charset="-128"/>
                <a:cs typeface="M+ 1c bold" panose="020B0702020203020207" pitchFamily="50" charset="-128"/>
              </a:rPr>
              <a:t>歳代に最も骨の量が多くなる最大骨量（ピークボーンマス）を迎えます。</a:t>
            </a:r>
            <a:endParaRPr sz="1100"/>
          </a:p>
          <a:p>
            <a:pPr defTabSz="457200">
              <a:lnSpc>
                <a:spcPts val="1500"/>
              </a:lnSpc>
            </a:pPr>
            <a:r>
              <a:rPr lang="ja-JP" altLang="en-US" sz="1100" b="1" spc="30"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今が</a:t>
            </a:r>
            <a:r>
              <a:rPr lang="ja-JP" altLang="en-US" sz="11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一番、丈夫な骨をつくることができる時期です。</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しっかり栄養をとりましょう。</a:t>
            </a:r>
            <a:endParaRPr sz="1100"/>
          </a:p>
          <a:p>
            <a:pPr defTabSz="457200">
              <a:lnSpc>
                <a:spcPts val="1500"/>
              </a:lnSpc>
            </a:pP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  鉄は酸素を運搬し、血中の酸素を細胞に取り入れます。不足すると貧血を起こします。</a:t>
            </a:r>
            <a:endParaRPr lang="en-US" altLang="ja-JP" sz="11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449" name="グラフィックス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023" y="5090090"/>
            <a:ext cx="1213333" cy="282998"/>
          </a:xfrm>
          <a:prstGeom prst="rect">
            <a:avLst/>
          </a:prstGeom>
        </p:spPr>
      </p:pic>
      <p:sp>
        <p:nvSpPr>
          <p:cNvPr id="1450" name="タイトル 1"/>
          <p:cNvSpPr txBox="1"/>
          <p:nvPr/>
        </p:nvSpPr>
        <p:spPr>
          <a:xfrm>
            <a:off x="937840" y="2058544"/>
            <a:ext cx="3155177" cy="836259"/>
          </a:xfrm>
          <a:prstGeom prst="rect">
            <a:avLst/>
          </a:prstGeom>
        </p:spPr>
        <p:txBody>
          <a:bodyPr vert="horz" wrap="square"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ビタミンが豊富な果物やカルシ</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ウム</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が多い</a:t>
            </a:r>
            <a:endParaRPr sz="1100"/>
          </a:p>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牛乳・乳製品は主</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食・主菜・副菜</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いずれにも</a:t>
            </a:r>
            <a:endParaRPr sz="1100"/>
          </a:p>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属して</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いませんが、大切な栄養素の</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供給源。</a:t>
            </a:r>
            <a:endParaRPr sz="1100"/>
          </a:p>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毎日食べましょう。</a:t>
            </a:r>
            <a:endPar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451" name="グラフィックス 4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8426" y="911711"/>
            <a:ext cx="4096120" cy="2408565"/>
          </a:xfrm>
          <a:prstGeom prst="rect">
            <a:avLst/>
          </a:prstGeom>
        </p:spPr>
      </p:pic>
      <p:pic>
        <p:nvPicPr>
          <p:cNvPr id="1452" name="グラフィックス 4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8205" y="714859"/>
            <a:ext cx="2426667" cy="200496"/>
          </a:xfrm>
          <a:prstGeom prst="rect">
            <a:avLst/>
          </a:prstGeom>
        </p:spPr>
      </p:pic>
      <p:pic>
        <p:nvPicPr>
          <p:cNvPr id="1453" name="図 55"/>
          <p:cNvPicPr>
            <a:picLocks noChangeAspect="1"/>
          </p:cNvPicPr>
          <p:nvPr/>
        </p:nvPicPr>
        <p:blipFill>
          <a:blip r:embed="rId9"/>
          <a:srcRect l="4747" t="12772" b="9163"/>
          <a:stretch>
            <a:fillRect/>
          </a:stretch>
        </p:blipFill>
        <p:spPr>
          <a:xfrm>
            <a:off x="1188679" y="3641401"/>
            <a:ext cx="1101161" cy="1173587"/>
          </a:xfrm>
          <a:prstGeom prst="rect">
            <a:avLst/>
          </a:prstGeom>
        </p:spPr>
      </p:pic>
      <p:sp>
        <p:nvSpPr>
          <p:cNvPr id="1454" name="タイトル 1"/>
          <p:cNvSpPr txBox="1"/>
          <p:nvPr/>
        </p:nvSpPr>
        <p:spPr>
          <a:xfrm>
            <a:off x="2055356" y="5090090"/>
            <a:ext cx="6576641"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普段の朝食にプラス</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1</a:t>
            </a:r>
            <a:r>
              <a:rPr lang="ja-JP" altLang="en-US" sz="1100" b="1" dirty="0">
                <a:solidFill>
                  <a:srgbClr val="577C03"/>
                </a:solidFill>
                <a:latin typeface="ＭＳ Ｐ明朝" panose="02020600040205080304" pitchFamily="18" charset="-128"/>
                <a:ea typeface="ＭＳ Ｐ明朝" panose="02020600040205080304" pitchFamily="18" charset="-128"/>
                <a:cs typeface="+mn-cs"/>
              </a:rPr>
              <a:t>。バランスを整えるために何を足す？</a:t>
            </a:r>
          </a:p>
        </p:txBody>
      </p:sp>
      <p:pic>
        <p:nvPicPr>
          <p:cNvPr id="1455" name="グラフィックス 6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305" y="5564112"/>
            <a:ext cx="7954687" cy="1005365"/>
          </a:xfrm>
          <a:prstGeom prst="rect">
            <a:avLst/>
          </a:prstGeom>
        </p:spPr>
      </p:pic>
      <p:sp>
        <p:nvSpPr>
          <p:cNvPr id="1456" name="テキスト ボックス 1"/>
          <p:cNvSpPr txBox="1"/>
          <p:nvPr/>
        </p:nvSpPr>
        <p:spPr>
          <a:xfrm>
            <a:off x="4307190" y="6626343"/>
            <a:ext cx="1291619" cy="199162"/>
          </a:xfrm>
          <a:prstGeom prst="rect">
            <a:avLst/>
          </a:prstGeom>
          <a:noFill/>
        </p:spPr>
        <p:txBody>
          <a:bodyPr wrap="square">
            <a:spAutoFit/>
          </a:bodyPr>
          <a:lstStyle/>
          <a:p>
            <a:pPr algn="ctr" fontAlgn="base"/>
            <a:r>
              <a:rPr lang="ja-JP" altLang="en-US" sz="700">
                <a:latin typeface="ＭＳ Ｐ明朝"/>
                <a:ea typeface="ＭＳ Ｐ明朝"/>
              </a:rPr>
              <a:t>16</a:t>
            </a:r>
            <a:endParaRPr sz="700">
              <a:latin typeface="ＭＳ Ｐ明朝"/>
              <a:ea typeface="ＭＳ Ｐ明朝"/>
            </a:endParaRPr>
          </a:p>
        </p:txBody>
      </p:sp>
    </p:spTree>
    <p:extLst>
      <p:ext uri="{BB962C8B-B14F-4D97-AF65-F5344CB8AC3E}">
        <p14:creationId xmlns:p14="http://schemas.microsoft.com/office/powerpoint/2010/main" val="553216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58" name="グラフィックス 3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15165" y="4262026"/>
            <a:ext cx="8164000" cy="2185133"/>
          </a:xfrm>
          <a:prstGeom prst="rect">
            <a:avLst/>
          </a:prstGeom>
        </p:spPr>
      </p:pic>
      <p:sp>
        <p:nvSpPr>
          <p:cNvPr id="1459" name="タイトル 1"/>
          <p:cNvSpPr txBox="1"/>
          <p:nvPr/>
        </p:nvSpPr>
        <p:spPr>
          <a:xfrm>
            <a:off x="900210" y="2605184"/>
            <a:ext cx="9000715" cy="76085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ja-JP" altLang="en-US" sz="1000" dirty="0">
                <a:solidFill>
                  <a:srgbClr val="231815"/>
                </a:solidFill>
                <a:latin typeface="ＭＳ Ｐ明朝" panose="02020600040205080304" pitchFamily="18" charset="-128"/>
                <a:ea typeface="ＭＳ Ｐ明朝" panose="02020600040205080304" pitchFamily="18" charset="-128"/>
                <a:cs typeface="+mn-cs"/>
              </a:rPr>
              <a:t>こんな症状、ありませんか？当てはまる項目に◯をつけよう。</a:t>
            </a:r>
          </a:p>
          <a:p>
            <a:pPr>
              <a:lnSpc>
                <a:spcPct val="150000"/>
              </a:lnSpc>
            </a:pPr>
            <a:r>
              <a:rPr lang="ja-JP" altLang="en-US" sz="1000" dirty="0">
                <a:solidFill>
                  <a:srgbClr val="231815"/>
                </a:solidFill>
                <a:latin typeface="ＭＳ Ｐ明朝" panose="02020600040205080304" pitchFamily="18" charset="-128"/>
                <a:ea typeface="ＭＳ Ｐ明朝" panose="02020600040205080304" pitchFamily="18" charset="-128"/>
                <a:cs typeface="+mn-cs"/>
              </a:rPr>
              <a:t>　  </a:t>
            </a:r>
            <a:r>
              <a:rPr lang="ja-JP" altLang="en-US" sz="900" dirty="0">
                <a:solidFill>
                  <a:srgbClr val="231815"/>
                </a:solidFill>
                <a:latin typeface="ＭＳ Ｐ明朝" panose="02020600040205080304" pitchFamily="18" charset="-128"/>
                <a:ea typeface="ＭＳ Ｐ明朝" panose="02020600040205080304" pitchFamily="18" charset="-128"/>
                <a:cs typeface="+mn-cs"/>
              </a:rPr>
              <a:t>１　あくびが出る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2</a:t>
            </a:r>
            <a:r>
              <a:rPr lang="ja-JP" altLang="en-US" sz="900" dirty="0">
                <a:solidFill>
                  <a:srgbClr val="231815"/>
                </a:solidFill>
                <a:latin typeface="ＭＳ Ｐ明朝" panose="02020600040205080304" pitchFamily="18" charset="-128"/>
                <a:ea typeface="ＭＳ Ｐ明朝" panose="02020600040205080304" pitchFamily="18" charset="-128"/>
                <a:cs typeface="+mn-cs"/>
              </a:rPr>
              <a:t>　眠い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3  </a:t>
            </a:r>
            <a:r>
              <a:rPr lang="ja-JP" altLang="en-US" sz="900" dirty="0">
                <a:solidFill>
                  <a:srgbClr val="231815"/>
                </a:solidFill>
                <a:latin typeface="ＭＳ Ｐ明朝" panose="02020600040205080304" pitchFamily="18" charset="-128"/>
                <a:ea typeface="ＭＳ Ｐ明朝" panose="02020600040205080304" pitchFamily="18" charset="-128"/>
                <a:cs typeface="+mn-cs"/>
              </a:rPr>
              <a:t>やる気が乏しい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4  </a:t>
            </a:r>
            <a:r>
              <a:rPr lang="ja-JP" altLang="en-US" sz="900" dirty="0">
                <a:solidFill>
                  <a:srgbClr val="231815"/>
                </a:solidFill>
                <a:latin typeface="ＭＳ Ｐ明朝" panose="02020600040205080304" pitchFamily="18" charset="-128"/>
                <a:ea typeface="ＭＳ Ｐ明朝" panose="02020600040205080304" pitchFamily="18" charset="-128"/>
                <a:cs typeface="+mn-cs"/>
              </a:rPr>
              <a:t>全身がだるい （　　）</a:t>
            </a:r>
          </a:p>
          <a:p>
            <a:pPr>
              <a:lnSpc>
                <a:spcPct val="150000"/>
              </a:lnSpc>
            </a:pPr>
            <a:r>
              <a:rPr lang="en-US" altLang="ja-JP" sz="900" dirty="0">
                <a:solidFill>
                  <a:srgbClr val="231815"/>
                </a:solidFill>
                <a:latin typeface="ＭＳ Ｐ明朝" panose="02020600040205080304" pitchFamily="18" charset="-128"/>
                <a:ea typeface="ＭＳ Ｐ明朝" panose="02020600040205080304" pitchFamily="18" charset="-128"/>
                <a:cs typeface="+mn-cs"/>
              </a:rPr>
              <a:t>     5</a:t>
            </a:r>
            <a:r>
              <a:rPr lang="ja-JP" altLang="en-US" sz="900" dirty="0">
                <a:solidFill>
                  <a:srgbClr val="231815"/>
                </a:solidFill>
                <a:latin typeface="ＭＳ Ｐ明朝" panose="02020600040205080304" pitchFamily="18" charset="-128"/>
                <a:ea typeface="ＭＳ Ｐ明朝" panose="02020600040205080304" pitchFamily="18" charset="-128"/>
                <a:cs typeface="+mn-cs"/>
              </a:rPr>
              <a:t>　横になりたい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6</a:t>
            </a:r>
            <a:r>
              <a:rPr lang="ja-JP" altLang="en-US" sz="900" dirty="0">
                <a:solidFill>
                  <a:srgbClr val="231815"/>
                </a:solidFill>
                <a:latin typeface="ＭＳ Ｐ明朝" panose="02020600040205080304" pitchFamily="18" charset="-128"/>
                <a:ea typeface="ＭＳ Ｐ明朝" panose="02020600040205080304" pitchFamily="18" charset="-128"/>
                <a:cs typeface="+mn-cs"/>
              </a:rPr>
              <a:t>　疲れがとれない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7  </a:t>
            </a:r>
            <a:r>
              <a:rPr lang="ja-JP" altLang="en-US" sz="900" dirty="0">
                <a:solidFill>
                  <a:srgbClr val="231815"/>
                </a:solidFill>
                <a:latin typeface="ＭＳ Ｐ明朝" panose="02020600040205080304" pitchFamily="18" charset="-128"/>
                <a:ea typeface="ＭＳ Ｐ明朝" panose="02020600040205080304" pitchFamily="18" charset="-128"/>
                <a:cs typeface="+mn-cs"/>
              </a:rPr>
              <a:t>頭痛や腹痛がある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8</a:t>
            </a:r>
            <a:r>
              <a:rPr lang="ja-JP" altLang="en-US" sz="900" dirty="0">
                <a:solidFill>
                  <a:srgbClr val="231815"/>
                </a:solidFill>
                <a:latin typeface="ＭＳ Ｐ明朝" panose="02020600040205080304" pitchFamily="18" charset="-128"/>
                <a:ea typeface="ＭＳ Ｐ明朝" panose="02020600040205080304" pitchFamily="18" charset="-128"/>
                <a:cs typeface="+mn-cs"/>
              </a:rPr>
              <a:t>　すぐにイライラする （　　）</a:t>
            </a:r>
          </a:p>
        </p:txBody>
      </p:sp>
      <p:sp>
        <p:nvSpPr>
          <p:cNvPr id="1460" name="タイトル 1"/>
          <p:cNvSpPr txBox="1"/>
          <p:nvPr/>
        </p:nvSpPr>
        <p:spPr>
          <a:xfrm>
            <a:off x="917534" y="1052354"/>
            <a:ext cx="5333321"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050" dirty="0">
                <a:solidFill>
                  <a:srgbClr val="231815"/>
                </a:solidFill>
                <a:latin typeface="ＭＳ Ｐ明朝" panose="02020600040205080304" pitchFamily="18" charset="-128"/>
                <a:ea typeface="ＭＳ Ｐ明朝" panose="02020600040205080304" pitchFamily="18" charset="-128"/>
                <a:cs typeface="+mn-cs"/>
              </a:rPr>
              <a:t>最近の自分の起床時間と就寝時間を記入しよう。</a:t>
            </a:r>
          </a:p>
        </p:txBody>
      </p:sp>
      <p:sp>
        <p:nvSpPr>
          <p:cNvPr id="1461" name="タイトル 1"/>
          <p:cNvSpPr txBox="1"/>
          <p:nvPr/>
        </p:nvSpPr>
        <p:spPr>
          <a:xfrm>
            <a:off x="2130762" y="3669990"/>
            <a:ext cx="5910482"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疲れがたまると、どんな症状があらわれるかな？</a:t>
            </a:r>
            <a:endParaRPr sz="1100"/>
          </a:p>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自分や友達の意見を書き込もう。</a:t>
            </a:r>
            <a:endParaRPr lang="en-US" altLang="ja-JP" sz="1100" b="1" dirty="0">
              <a:solidFill>
                <a:srgbClr val="577C03"/>
              </a:solidFill>
              <a:latin typeface="ＭＳ Ｐ明朝" panose="02020600040205080304" pitchFamily="18" charset="-128"/>
              <a:ea typeface="ＭＳ Ｐ明朝" panose="02020600040205080304" pitchFamily="18" charset="-128"/>
              <a:cs typeface="+mn-cs"/>
            </a:endParaRPr>
          </a:p>
        </p:txBody>
      </p:sp>
      <p:sp>
        <p:nvSpPr>
          <p:cNvPr id="1462" name="タイトル 1"/>
          <p:cNvSpPr txBox="1"/>
          <p:nvPr/>
        </p:nvSpPr>
        <p:spPr>
          <a:xfrm>
            <a:off x="1274155" y="4660716"/>
            <a:ext cx="3863349" cy="17072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頭がぼんやりし、勉強に集中できない。</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イライラする。</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怒りっぽくなる。</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463" name="タイトル 1"/>
          <p:cNvSpPr txBox="1"/>
          <p:nvPr/>
        </p:nvSpPr>
        <p:spPr>
          <a:xfrm>
            <a:off x="1210579" y="4349319"/>
            <a:ext cx="1907152"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en-US" altLang="ja-JP" sz="1200" dirty="0">
                <a:solidFill>
                  <a:srgbClr val="231815"/>
                </a:solidFill>
                <a:latin typeface="ＭＳ Ｐ明朝" panose="02020600040205080304" pitchFamily="18" charset="-128"/>
                <a:ea typeface="ＭＳ Ｐ明朝" panose="02020600040205080304" pitchFamily="18" charset="-128"/>
                <a:cs typeface="+mn-cs"/>
              </a:rPr>
              <a:t>【</a:t>
            </a:r>
            <a:r>
              <a:rPr lang="ja-JP" altLang="en-US" sz="1200" dirty="0">
                <a:solidFill>
                  <a:srgbClr val="231815"/>
                </a:solidFill>
                <a:latin typeface="ＭＳ Ｐ明朝" panose="02020600040205080304" pitchFamily="18" charset="-128"/>
                <a:ea typeface="ＭＳ Ｐ明朝" panose="02020600040205080304" pitchFamily="18" charset="-128"/>
                <a:cs typeface="+mn-cs"/>
              </a:rPr>
              <a:t>心の疲れ</a:t>
            </a:r>
            <a:r>
              <a:rPr lang="en-US" altLang="ja-JP" sz="1200" dirty="0">
                <a:solidFill>
                  <a:srgbClr val="231815"/>
                </a:solidFill>
                <a:latin typeface="ＭＳ Ｐ明朝" panose="02020600040205080304" pitchFamily="18" charset="-128"/>
                <a:ea typeface="ＭＳ Ｐ明朝" panose="02020600040205080304" pitchFamily="18" charset="-128"/>
                <a:cs typeface="+mn-cs"/>
              </a:rPr>
              <a:t>】</a:t>
            </a:r>
            <a:endParaRPr sz="1200"/>
          </a:p>
        </p:txBody>
      </p:sp>
      <p:sp>
        <p:nvSpPr>
          <p:cNvPr id="1464" name="タイトル 1"/>
          <p:cNvSpPr txBox="1"/>
          <p:nvPr/>
        </p:nvSpPr>
        <p:spPr>
          <a:xfrm>
            <a:off x="5240399" y="4349319"/>
            <a:ext cx="1695099"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en-US" altLang="ja-JP" sz="1200" dirty="0">
                <a:solidFill>
                  <a:srgbClr val="231815"/>
                </a:solidFill>
                <a:latin typeface="ＭＳ Ｐ明朝" panose="02020600040205080304" pitchFamily="18" charset="-128"/>
                <a:ea typeface="ＭＳ Ｐ明朝" panose="02020600040205080304" pitchFamily="18" charset="-128"/>
                <a:cs typeface="+mn-cs"/>
              </a:rPr>
              <a:t>【</a:t>
            </a:r>
            <a:r>
              <a:rPr lang="ja-JP" altLang="en-US" sz="1200" dirty="0">
                <a:solidFill>
                  <a:srgbClr val="231815"/>
                </a:solidFill>
                <a:latin typeface="ＭＳ Ｐ明朝" panose="02020600040205080304" pitchFamily="18" charset="-128"/>
                <a:ea typeface="ＭＳ Ｐ明朝" panose="02020600040205080304" pitchFamily="18" charset="-128"/>
                <a:cs typeface="+mn-cs"/>
              </a:rPr>
              <a:t>からだの疲れ</a:t>
            </a:r>
            <a:r>
              <a:rPr lang="en-US" altLang="ja-JP" sz="1200" dirty="0">
                <a:solidFill>
                  <a:srgbClr val="231815"/>
                </a:solidFill>
                <a:latin typeface="ＭＳ Ｐ明朝" panose="02020600040205080304" pitchFamily="18" charset="-128"/>
                <a:ea typeface="ＭＳ Ｐ明朝" panose="02020600040205080304" pitchFamily="18" charset="-128"/>
                <a:cs typeface="+mn-cs"/>
              </a:rPr>
              <a:t>】</a:t>
            </a:r>
            <a:endParaRPr sz="1200"/>
          </a:p>
        </p:txBody>
      </p:sp>
      <p:sp>
        <p:nvSpPr>
          <p:cNvPr id="1465" name="タイトル 1"/>
          <p:cNvSpPr txBox="1"/>
          <p:nvPr/>
        </p:nvSpPr>
        <p:spPr>
          <a:xfrm>
            <a:off x="1239918" y="333739"/>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休養と睡眠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～睡眠は心身の健康を守るために大切です～</a:t>
            </a:r>
            <a:endParaRPr sz="1300"/>
          </a:p>
        </p:txBody>
      </p:sp>
      <p:sp>
        <p:nvSpPr>
          <p:cNvPr id="1466" name="タイトル 1"/>
          <p:cNvSpPr txBox="1"/>
          <p:nvPr/>
        </p:nvSpPr>
        <p:spPr>
          <a:xfrm>
            <a:off x="2051654" y="780780"/>
            <a:ext cx="464298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今の睡眠、それで十分？</a:t>
            </a:r>
          </a:p>
        </p:txBody>
      </p:sp>
      <p:pic>
        <p:nvPicPr>
          <p:cNvPr id="1467" name="グラフィックス 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918" y="770528"/>
            <a:ext cx="1213333" cy="278672"/>
          </a:xfrm>
          <a:prstGeom prst="rect">
            <a:avLst/>
          </a:prstGeom>
        </p:spPr>
      </p:pic>
      <p:pic>
        <p:nvPicPr>
          <p:cNvPr id="1468" name="グラフィックス 2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918" y="3729470"/>
            <a:ext cx="1213333" cy="309120"/>
          </a:xfrm>
          <a:prstGeom prst="rect">
            <a:avLst/>
          </a:prstGeom>
        </p:spPr>
      </p:pic>
      <p:pic>
        <p:nvPicPr>
          <p:cNvPr id="1469" name="グラフィックス 2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918" y="1405421"/>
            <a:ext cx="8164000" cy="1198329"/>
          </a:xfrm>
          <a:prstGeom prst="rect">
            <a:avLst/>
          </a:prstGeom>
        </p:spPr>
      </p:pic>
      <p:pic>
        <p:nvPicPr>
          <p:cNvPr id="1470" name="グラフィックス 3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918" y="675676"/>
            <a:ext cx="8268000" cy="8228"/>
          </a:xfrm>
          <a:prstGeom prst="rect">
            <a:avLst/>
          </a:prstGeom>
        </p:spPr>
      </p:pic>
      <p:pic>
        <p:nvPicPr>
          <p:cNvPr id="1471" name="図 40" descr="ケーキ, テーブル, ボックス, ブルー が含まれている画像&#10;&#10;自動的に生成された説明"/>
          <p:cNvPicPr>
            <a:picLocks noChangeAspect="1"/>
          </p:cNvPicPr>
          <p:nvPr/>
        </p:nvPicPr>
        <p:blipFill>
          <a:blip r:embed="rId11"/>
          <a:stretch>
            <a:fillRect/>
          </a:stretch>
        </p:blipFill>
        <p:spPr>
          <a:xfrm>
            <a:off x="7798551" y="454259"/>
            <a:ext cx="1079580" cy="883138"/>
          </a:xfrm>
          <a:prstGeom prst="rect">
            <a:avLst/>
          </a:prstGeom>
        </p:spPr>
      </p:pic>
      <p:pic>
        <p:nvPicPr>
          <p:cNvPr id="1472" name="グラフィックス 66"/>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7918" y="451219"/>
            <a:ext cx="312000" cy="193121"/>
          </a:xfrm>
          <a:prstGeom prst="rect">
            <a:avLst/>
          </a:prstGeom>
        </p:spPr>
      </p:pic>
      <p:sp>
        <p:nvSpPr>
          <p:cNvPr id="1473" name="テキスト ボックス 4"/>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17</a:t>
            </a:r>
            <a:endParaRPr lang="ja-JP" altLang="en-US" sz="700" dirty="0">
              <a:latin typeface="ＭＳ Ｐ明朝" panose="02020600040205080304" pitchFamily="18" charset="-128"/>
              <a:ea typeface="ＭＳ Ｐ明朝" panose="02020600040205080304" pitchFamily="18" charset="-128"/>
            </a:endParaRPr>
          </a:p>
        </p:txBody>
      </p:sp>
      <p:sp>
        <p:nvSpPr>
          <p:cNvPr id="1474" name="タイトル 780"/>
          <p:cNvSpPr txBox="1"/>
          <p:nvPr/>
        </p:nvSpPr>
        <p:spPr>
          <a:xfrm>
            <a:off x="5281200" y="4662000"/>
            <a:ext cx="3863349" cy="17072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からだがだるい。</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頭が重くなり、目が疲れたり、肩がこる。</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動作がにぶくなる。</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p:txBody>
      </p:sp>
    </p:spTree>
    <p:extLst>
      <p:ext uri="{BB962C8B-B14F-4D97-AF65-F5344CB8AC3E}">
        <p14:creationId xmlns:p14="http://schemas.microsoft.com/office/powerpoint/2010/main" val="3946839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19" name="グラフィックス 6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44621" y="6249819"/>
            <a:ext cx="6941503" cy="486403"/>
          </a:xfrm>
          <a:prstGeom prst="rect">
            <a:avLst/>
          </a:prstGeom>
        </p:spPr>
      </p:pic>
      <p:sp>
        <p:nvSpPr>
          <p:cNvPr id="1120" name="テキスト ボックス 4"/>
          <p:cNvSpPr txBox="1"/>
          <p:nvPr/>
        </p:nvSpPr>
        <p:spPr>
          <a:xfrm>
            <a:off x="1976166" y="2894648"/>
            <a:ext cx="5447927" cy="3425686"/>
          </a:xfrm>
          <a:prstGeom prst="rect">
            <a:avLst/>
          </a:prstGeom>
          <a:noFill/>
        </p:spPr>
        <p:txBody>
          <a:bodyPr wrap="square">
            <a:spAutoFit/>
          </a:bodyPr>
          <a:lstStyle/>
          <a:p>
            <a:pP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Ⅰ</a:t>
            </a:r>
            <a:r>
              <a:rPr kumimoji="1" lang="ja-JP" altLang="en-US" sz="900" spc="160" dirty="0">
                <a:latin typeface="ＭＳ Ｐ明朝" panose="02020600040205080304" pitchFamily="18" charset="-128"/>
                <a:ea typeface="ＭＳ Ｐ明朝" panose="02020600040205080304" pitchFamily="18" charset="-128"/>
                <a:cs typeface="+mj-cs"/>
              </a:rPr>
              <a:t>  県民の健康を取り巻く現状・・・・・・・・・・・・・・・・・・・・・・・・・・・・・・・・</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Ⅱ </a:t>
            </a:r>
            <a:r>
              <a:rPr kumimoji="1" lang="ja-JP" altLang="en-US" sz="900" spc="160" dirty="0">
                <a:latin typeface="ＭＳ Ｐ明朝" panose="02020600040205080304" pitchFamily="18" charset="-128"/>
                <a:ea typeface="ＭＳ Ｐ明朝" panose="02020600040205080304" pitchFamily="18" charset="-128"/>
                <a:cs typeface="+mj-cs"/>
              </a:rPr>
              <a:t> 健康のために自分ができること・・・・・・・・・・・・・・・・・・・・・・・・・・・・・</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a:t>
            </a:r>
            <a:r>
              <a:rPr kumimoji="1" lang="ja-JP" altLang="en-US" sz="900" spc="160" dirty="0">
                <a:latin typeface="ＭＳ Ｐ明朝" panose="02020600040205080304" pitchFamily="18" charset="-128"/>
                <a:ea typeface="ＭＳ Ｐ明朝" panose="02020600040205080304" pitchFamily="18" charset="-128"/>
                <a:cs typeface="+mj-cs"/>
              </a:rPr>
              <a:t>健康管理・・・・・・・・・・・・・・・・・・・・・・・・・・・・・・・・・・・・・・・・・・</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(2)</a:t>
            </a:r>
            <a:r>
              <a:rPr kumimoji="1" lang="ja-JP" altLang="en-US" sz="900" spc="160" dirty="0">
                <a:latin typeface="ＭＳ Ｐ明朝" panose="02020600040205080304" pitchFamily="18" charset="-128"/>
                <a:ea typeface="ＭＳ Ｐ明朝" panose="02020600040205080304" pitchFamily="18" charset="-128"/>
                <a:cs typeface="+mj-cs"/>
              </a:rPr>
              <a:t>健康診断・・・・・・・・・・・・・・・・・・・・・・・・・・・・・・・・・・・・・・・・・・</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(3)</a:t>
            </a:r>
            <a:r>
              <a:rPr kumimoji="1" lang="ja-JP" altLang="en-US" sz="900" spc="160" dirty="0">
                <a:latin typeface="ＭＳ Ｐ明朝" panose="02020600040205080304" pitchFamily="18" charset="-128"/>
                <a:ea typeface="ＭＳ Ｐ明朝" panose="02020600040205080304" pitchFamily="18" charset="-128"/>
                <a:cs typeface="+mj-cs"/>
              </a:rPr>
              <a:t>歯・口腔・・・・・・・・・・・・・・・・・・・・・・・・・・・・・・・・・・・・・・・・・・・</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(4)</a:t>
            </a:r>
            <a:r>
              <a:rPr kumimoji="1" lang="ja-JP" altLang="en-US" sz="900" spc="160" dirty="0">
                <a:latin typeface="ＭＳ Ｐ明朝" panose="02020600040205080304" pitchFamily="18" charset="-128"/>
                <a:ea typeface="ＭＳ Ｐ明朝" panose="02020600040205080304" pitchFamily="18" charset="-128"/>
                <a:cs typeface="+mj-cs"/>
              </a:rPr>
              <a:t>運動・・・・・・・・・・・・・・・・・・・・・・・・・・・・・・・・・・・・・・・・・・・・・</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(5)</a:t>
            </a:r>
            <a:r>
              <a:rPr kumimoji="1" lang="ja-JP" altLang="en-US" sz="900" spc="160" dirty="0">
                <a:latin typeface="ＭＳ Ｐ明朝" panose="02020600040205080304" pitchFamily="18" charset="-128"/>
                <a:ea typeface="ＭＳ Ｐ明朝" panose="02020600040205080304" pitchFamily="18" charset="-128"/>
                <a:cs typeface="+mj-cs"/>
              </a:rPr>
              <a:t>食事・・・・・・・・・・・・・・・・・・・・・・・・・・・・・・・・・・・・・・・・・・・・・ </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(6)</a:t>
            </a:r>
            <a:r>
              <a:rPr kumimoji="1" lang="ja-JP" altLang="en-US" sz="900" spc="160" dirty="0">
                <a:latin typeface="ＭＳ Ｐ明朝" panose="02020600040205080304" pitchFamily="18" charset="-128"/>
                <a:ea typeface="ＭＳ Ｐ明朝" panose="02020600040205080304" pitchFamily="18" charset="-128"/>
                <a:cs typeface="+mj-cs"/>
              </a:rPr>
              <a:t>休養と睡眠・・・・・・・・・・・・・・・・・・・・・・・・・・・・・・・・・・・・・・・・</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(7)</a:t>
            </a:r>
            <a:r>
              <a:rPr kumimoji="1" lang="ja-JP" altLang="en-US" sz="900" spc="160" dirty="0">
                <a:latin typeface="ＭＳ Ｐ明朝" panose="02020600040205080304" pitchFamily="18" charset="-128"/>
                <a:ea typeface="ＭＳ Ｐ明朝" panose="02020600040205080304" pitchFamily="18" charset="-128"/>
                <a:cs typeface="+mj-cs"/>
              </a:rPr>
              <a:t>生活習慣病・がん・・・・・・・・・・・・・・・・・・・・・・・・・・・・・・・・・・・</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(8)</a:t>
            </a:r>
            <a:r>
              <a:rPr kumimoji="1" lang="ja-JP" altLang="en-US" sz="900" spc="160" dirty="0">
                <a:latin typeface="ＭＳ Ｐ明朝" panose="02020600040205080304" pitchFamily="18" charset="-128"/>
                <a:ea typeface="ＭＳ Ｐ明朝" panose="02020600040205080304" pitchFamily="18" charset="-128"/>
                <a:cs typeface="+mj-cs"/>
              </a:rPr>
              <a:t>喫煙と健康・・・・・・・・・・・・・・・・・・・・・・・・・・・・・・・・・・・・・・・・</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(9)</a:t>
            </a:r>
            <a:r>
              <a:rPr kumimoji="1" lang="ja-JP" altLang="en-US" sz="900" spc="160" dirty="0">
                <a:latin typeface="ＭＳ Ｐ明朝" panose="02020600040205080304" pitchFamily="18" charset="-128"/>
                <a:ea typeface="ＭＳ Ｐ明朝" panose="02020600040205080304" pitchFamily="18" charset="-128"/>
                <a:cs typeface="+mj-cs"/>
              </a:rPr>
              <a:t>飲酒と健康・・・・・・・・・・・・・・・・・・・・・・・・・・・・・・・・・・・・・・・・</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(10)</a:t>
            </a:r>
            <a:r>
              <a:rPr kumimoji="1" lang="ja-JP" altLang="en-US" sz="900" spc="160" dirty="0">
                <a:latin typeface="ＭＳ Ｐ明朝" panose="02020600040205080304" pitchFamily="18" charset="-128"/>
                <a:ea typeface="ＭＳ Ｐ明朝" panose="02020600040205080304" pitchFamily="18" charset="-128"/>
                <a:cs typeface="+mj-cs"/>
              </a:rPr>
              <a:t>薬物乱用・・・・・・・・・・・・・・・・・・・・・・・・・・・・・・・・・・・・・・・・</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(11)</a:t>
            </a:r>
            <a:r>
              <a:rPr kumimoji="1" lang="ja-JP" altLang="en-US" sz="900" spc="160" dirty="0">
                <a:latin typeface="ＭＳ Ｐ明朝" panose="02020600040205080304" pitchFamily="18" charset="-128"/>
                <a:ea typeface="ＭＳ Ｐ明朝" panose="02020600040205080304" pitchFamily="18" charset="-128"/>
                <a:cs typeface="+mj-cs"/>
              </a:rPr>
              <a:t>ライフプランを考えよう！・・・・・・・・・・・・・・・・・・・・・・・・・・・・・　</a:t>
            </a:r>
          </a:p>
        </p:txBody>
      </p:sp>
      <p:sp>
        <p:nvSpPr>
          <p:cNvPr id="1121" name="テキスト ボックス 7"/>
          <p:cNvSpPr txBox="1"/>
          <p:nvPr/>
        </p:nvSpPr>
        <p:spPr>
          <a:xfrm>
            <a:off x="1650563" y="6293412"/>
            <a:ext cx="6876299" cy="399217"/>
          </a:xfrm>
          <a:prstGeom prst="rect">
            <a:avLst/>
          </a:prstGeom>
          <a:noFill/>
        </p:spPr>
        <p:txBody>
          <a:bodyPr wrap="square">
            <a:spAutoFit/>
          </a:bodyPr>
          <a:lstStyle/>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☆副読本の見方</a:t>
            </a:r>
          </a:p>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１：自己チェック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２ ： 自分で考える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３ ： 知識を得る</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４：目標を立てる　</a:t>
            </a:r>
          </a:p>
        </p:txBody>
      </p:sp>
      <p:sp>
        <p:nvSpPr>
          <p:cNvPr id="1122" name="タイトル 1"/>
          <p:cNvSpPr txBox="1"/>
          <p:nvPr/>
        </p:nvSpPr>
        <p:spPr>
          <a:xfrm>
            <a:off x="1254286" y="366297"/>
            <a:ext cx="7529127" cy="93433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lnSpc>
                <a:spcPct val="100000"/>
              </a:lnSpc>
            </a:pPr>
            <a:r>
              <a:rPr lang="ja-JP" altLang="en-US" sz="3600" b="1" spc="300" dirty="0">
                <a:solidFill>
                  <a:srgbClr val="6FBA2C"/>
                </a:solidFill>
                <a:latin typeface="ＭＳ Ｐ明朝" panose="02020600040205080304" pitchFamily="18" charset="-128"/>
                <a:ea typeface="ＭＳ Ｐ明朝" panose="02020600040205080304" pitchFamily="18" charset="-128"/>
              </a:rPr>
              <a:t>高知家の</a:t>
            </a:r>
            <a:r>
              <a:rPr lang="ja-JP" altLang="en-US" sz="3600" b="1" spc="300" dirty="0">
                <a:solidFill>
                  <a:srgbClr val="6FBA2C"/>
                </a:solidFill>
                <a:latin typeface="ＭＳ Ｐ明朝" panose="02020600040205080304" pitchFamily="18" charset="-128"/>
                <a:ea typeface="ＭＳ Ｐ明朝" panose="02020600040205080304" pitchFamily="18" charset="-128"/>
              </a:rPr>
              <a:t>中学生の</a:t>
            </a:r>
            <a:r>
              <a:rPr lang="ja-JP" altLang="en-US" sz="3600" b="1" spc="300" dirty="0">
                <a:solidFill>
                  <a:srgbClr val="6FBA2C"/>
                </a:solidFill>
                <a:latin typeface="ＭＳ Ｐ明朝" panose="02020600040205080304" pitchFamily="18" charset="-128"/>
                <a:ea typeface="ＭＳ Ｐ明朝" panose="02020600040205080304" pitchFamily="18" charset="-128"/>
              </a:rPr>
              <a:t>みなさんへ</a:t>
            </a:r>
          </a:p>
        </p:txBody>
      </p:sp>
      <p:pic>
        <p:nvPicPr>
          <p:cNvPr id="1123" name="グラフィックス 6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2218" y="1302321"/>
            <a:ext cx="7808769" cy="1589966"/>
          </a:xfrm>
          <a:prstGeom prst="rect">
            <a:avLst/>
          </a:prstGeom>
        </p:spPr>
      </p:pic>
      <p:sp>
        <p:nvSpPr>
          <p:cNvPr id="1124" name="テキスト ボックス 62"/>
          <p:cNvSpPr txBox="1"/>
          <p:nvPr/>
        </p:nvSpPr>
        <p:spPr>
          <a:xfrm>
            <a:off x="6179158" y="2894648"/>
            <a:ext cx="473534" cy="3425686"/>
          </a:xfrm>
          <a:prstGeom prst="rect">
            <a:avLst/>
          </a:prstGeom>
          <a:noFill/>
        </p:spPr>
        <p:txBody>
          <a:bodyPr wrap="square">
            <a:spAutoFit/>
          </a:bodyPr>
          <a:lstStyle/>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5</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6</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10</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17</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21</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25</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27</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29</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33</a:t>
            </a:r>
          </a:p>
        </p:txBody>
      </p:sp>
      <p:sp>
        <p:nvSpPr>
          <p:cNvPr id="1125" name="タイトル 1"/>
          <p:cNvSpPr>
            <a:spLocks noGrp="1"/>
          </p:cNvSpPr>
          <p:nvPr>
            <p:ph type="title"/>
          </p:nvPr>
        </p:nvSpPr>
        <p:spPr>
          <a:xfrm>
            <a:off x="1613988" y="1300632"/>
            <a:ext cx="6912874" cy="1661825"/>
          </a:xfrm>
        </p:spPr>
        <p:txBody>
          <a:bodyPr anchor="t" anchorCtr="0">
            <a:noAutofit/>
          </a:bodyPr>
          <a:lstStyle/>
          <a:p>
            <a:pPr>
              <a:lnSpc>
                <a:spcPts val="1400"/>
              </a:lnSpc>
            </a:pPr>
            <a:r>
              <a:rPr lang="ja-JP" altLang="en-US" sz="1200" spc="160" dirty="0">
                <a:latin typeface="ＭＳ Ｐ明朝" panose="02020600040205080304" pitchFamily="18" charset="-128"/>
                <a:ea typeface="ＭＳ Ｐ明朝" panose="02020600040205080304" pitchFamily="18" charset="-128"/>
              </a:rPr>
              <a:t>みなさん一人ひとりは、高知家にとってかけがえのない大切な</a:t>
            </a:r>
            <a:r>
              <a:rPr lang="ja-JP" altLang="en-US" sz="1200" spc="160" dirty="0">
                <a:latin typeface="ＭＳ Ｐ明朝" panose="02020600040205080304" pitchFamily="18" charset="-128"/>
                <a:ea typeface="ＭＳ Ｐ明朝" panose="02020600040205080304" pitchFamily="18" charset="-128"/>
              </a:rPr>
              <a:t>子どもたちです。</a:t>
            </a:r>
            <a:br>
              <a:rPr lang="en-US" altLang="ja-JP" sz="1200" spc="160" dirty="0">
                <a:latin typeface="ＭＳ Ｐ明朝" panose="02020600040205080304" pitchFamily="18" charset="-128"/>
                <a:ea typeface="ＭＳ Ｐ明朝" panose="02020600040205080304" pitchFamily="18" charset="-128"/>
              </a:rPr>
            </a:br>
            <a:r>
              <a:rPr lang="ja-JP" altLang="en-US" sz="1200" spc="160" dirty="0">
                <a:latin typeface="ＭＳ Ｐ明朝" panose="02020600040205080304" pitchFamily="18" charset="-128"/>
                <a:ea typeface="ＭＳ Ｐ明朝" panose="02020600040205080304" pitchFamily="18" charset="-128"/>
              </a:rPr>
              <a:t>ここには、みなさんに知ってほしいことや学んでもらいたいことを掲載しています。</a:t>
            </a:r>
            <a:br>
              <a:rPr lang="ja-JP" altLang="en-US" sz="1200" spc="160" dirty="0">
                <a:latin typeface="ＭＳ Ｐ明朝" panose="02020600040205080304" pitchFamily="18" charset="-128"/>
                <a:ea typeface="ＭＳ Ｐ明朝" panose="02020600040205080304" pitchFamily="18" charset="-128"/>
              </a:rPr>
            </a:br>
            <a:r>
              <a:rPr lang="ja-JP" altLang="en-US" sz="1200" spc="160" dirty="0">
                <a:latin typeface="ＭＳ Ｐ明朝" panose="02020600040205080304" pitchFamily="18" charset="-128"/>
                <a:ea typeface="ＭＳ Ｐ明朝" panose="02020600040205080304" pitchFamily="18" charset="-128"/>
              </a:rPr>
              <a:t>みなさん一人ひとりが、将来の夢や目標を実現するためには、</a:t>
            </a:r>
            <a:r>
              <a:rPr lang="ja-JP" altLang="en-US" sz="1200" spc="160" dirty="0">
                <a:latin typeface="ＭＳ Ｐ明朝" panose="02020600040205080304" pitchFamily="18" charset="-128"/>
                <a:ea typeface="ＭＳ Ｐ明朝" panose="02020600040205080304" pitchFamily="18" charset="-128"/>
              </a:rPr>
              <a:t>まず、自分自身のからだや心を健康に保つことが大切です。</a:t>
            </a:r>
            <a:br>
              <a:rPr lang="ja-JP" altLang="en-US" sz="1200" spc="160" dirty="0">
                <a:latin typeface="ＭＳ Ｐ明朝" panose="02020600040205080304" pitchFamily="18" charset="-128"/>
                <a:ea typeface="ＭＳ Ｐ明朝" panose="02020600040205080304" pitchFamily="18" charset="-128"/>
              </a:rPr>
            </a:br>
            <a:r>
              <a:rPr lang="ja-JP" altLang="en-US" sz="1200" spc="170" dirty="0">
                <a:latin typeface="ＭＳ Ｐ明朝" panose="02020600040205080304" pitchFamily="18" charset="-128"/>
                <a:ea typeface="ＭＳ Ｐ明朝" panose="02020600040205080304" pitchFamily="18" charset="-128"/>
              </a:rPr>
              <a:t>そこで、今、みなさんに毎日の生活の中で気をつけてもらいたい</a:t>
            </a:r>
            <a:r>
              <a:rPr lang="ja-JP" altLang="en-US" sz="1200" spc="160" dirty="0">
                <a:latin typeface="ＭＳ Ｐ明朝" panose="02020600040205080304" pitchFamily="18" charset="-128"/>
                <a:ea typeface="ＭＳ Ｐ明朝" panose="02020600040205080304" pitchFamily="18" charset="-128"/>
              </a:rPr>
              <a:t>ことをまとめました。健やかな心身で、みなさんの夢をかなえて下さい。みんな応援しています。</a:t>
            </a:r>
            <a:br>
              <a:rPr lang="ja-JP" altLang="en-US" sz="1200" spc="160" dirty="0">
                <a:latin typeface="ＭＳ Ｐ明朝" panose="02020600040205080304" pitchFamily="18" charset="-128"/>
                <a:ea typeface="ＭＳ Ｐ明朝" panose="02020600040205080304" pitchFamily="18" charset="-128"/>
              </a:rPr>
            </a:br>
            <a:r>
              <a:rPr lang="ja-JP" altLang="en-US" sz="1200" spc="160" dirty="0">
                <a:latin typeface="ＭＳ Ｐ明朝" panose="02020600040205080304" pitchFamily="18" charset="-128"/>
                <a:ea typeface="ＭＳ Ｐ明朝" panose="02020600040205080304" pitchFamily="18" charset="-128"/>
              </a:rPr>
              <a:t>また、みなさんが大人になったら家族のために行動してほしい</a:t>
            </a:r>
            <a:r>
              <a:rPr lang="ja-JP" altLang="en-US" sz="1200" spc="140" dirty="0">
                <a:latin typeface="ＭＳ Ｐ明朝" panose="02020600040205080304" pitchFamily="18" charset="-128"/>
                <a:ea typeface="ＭＳ Ｐ明朝" panose="02020600040205080304" pitchFamily="18" charset="-128"/>
              </a:rPr>
              <a:t>ことも掲載していますので、みなさんの未来の子どもたちのため</a:t>
            </a:r>
            <a:r>
              <a:rPr lang="ja-JP" altLang="en-US" sz="1200" spc="160" dirty="0">
                <a:latin typeface="ＭＳ Ｐ明朝" panose="02020600040205080304" pitchFamily="18" charset="-128"/>
                <a:ea typeface="ＭＳ Ｐ明朝" panose="02020600040205080304" pitchFamily="18" charset="-128"/>
              </a:rPr>
              <a:t>にも、ぜひ覚えておいてください。</a:t>
            </a:r>
            <a:endParaRPr sz="1200"/>
          </a:p>
        </p:txBody>
      </p:sp>
    </p:spTree>
    <p:extLst>
      <p:ext uri="{BB962C8B-B14F-4D97-AF65-F5344CB8AC3E}">
        <p14:creationId xmlns:p14="http://schemas.microsoft.com/office/powerpoint/2010/main" val="3111123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476" name="グループ化 3"/>
          <p:cNvGrpSpPr/>
          <p:nvPr/>
        </p:nvGrpSpPr>
        <p:grpSpPr>
          <a:xfrm>
            <a:off x="883423" y="1761117"/>
            <a:ext cx="1631949" cy="2723606"/>
            <a:chOff x="777219" y="7068483"/>
            <a:chExt cx="1129811" cy="2576608"/>
          </a:xfrm>
        </p:grpSpPr>
        <p:sp>
          <p:nvSpPr>
            <p:cNvPr id="1477" name="テキスト ボックス 54"/>
            <p:cNvSpPr txBox="1"/>
            <p:nvPr/>
          </p:nvSpPr>
          <p:spPr>
            <a:xfrm>
              <a:off x="1173878" y="7132630"/>
              <a:ext cx="733089" cy="261204"/>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しない</a:t>
              </a:r>
              <a:endParaRPr kumimoji="1" lang="en-US" altLang="ja-JP" sz="600" dirty="0">
                <a:solidFill>
                  <a:srgbClr val="231815"/>
                </a:solidFill>
                <a:latin typeface="ＭＳ Ｐ明朝" panose="02020600040205080304" pitchFamily="18" charset="-128"/>
                <a:ea typeface="ＭＳ Ｐ明朝" panose="02020600040205080304" pitchFamily="18" charset="-128"/>
              </a:endParaRPr>
            </a:p>
            <a:p>
              <a:pPr algn="r"/>
              <a:endParaRPr kumimoji="1" lang="ja-JP" altLang="en-US" sz="600" dirty="0">
                <a:solidFill>
                  <a:srgbClr val="231815"/>
                </a:solidFill>
                <a:latin typeface="ＭＳ Ｐ明朝" panose="02020600040205080304" pitchFamily="18" charset="-128"/>
                <a:ea typeface="ＭＳ Ｐ明朝" panose="02020600040205080304" pitchFamily="18" charset="-128"/>
              </a:endParaRPr>
            </a:p>
          </p:txBody>
        </p:sp>
        <p:sp>
          <p:nvSpPr>
            <p:cNvPr id="1478" name="テキスト ボックス 56"/>
            <p:cNvSpPr txBox="1"/>
            <p:nvPr/>
          </p:nvSpPr>
          <p:spPr>
            <a:xfrm>
              <a:off x="1173878" y="7393834"/>
              <a:ext cx="733089" cy="173855"/>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１時間より少ない</a:t>
              </a:r>
            </a:p>
          </p:txBody>
        </p:sp>
        <p:sp>
          <p:nvSpPr>
            <p:cNvPr id="1479" name="テキスト ボックス 57"/>
            <p:cNvSpPr txBox="1"/>
            <p:nvPr/>
          </p:nvSpPr>
          <p:spPr>
            <a:xfrm>
              <a:off x="1076035" y="7642970"/>
              <a:ext cx="830995" cy="173854"/>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１時間以上、２時間より少ない</a:t>
              </a:r>
            </a:p>
          </p:txBody>
        </p:sp>
        <p:sp>
          <p:nvSpPr>
            <p:cNvPr id="1480" name="テキスト ボックス 58"/>
            <p:cNvSpPr txBox="1"/>
            <p:nvPr/>
          </p:nvSpPr>
          <p:spPr>
            <a:xfrm>
              <a:off x="1099554" y="7886633"/>
              <a:ext cx="807460" cy="173854"/>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２時間以上、３時間より少ない</a:t>
              </a:r>
            </a:p>
          </p:txBody>
        </p:sp>
        <p:sp>
          <p:nvSpPr>
            <p:cNvPr id="1481" name="テキスト ボックス 59"/>
            <p:cNvSpPr txBox="1"/>
            <p:nvPr/>
          </p:nvSpPr>
          <p:spPr>
            <a:xfrm>
              <a:off x="1099900" y="8134283"/>
              <a:ext cx="807114" cy="173854"/>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３時間以上、４時間より少ない</a:t>
              </a:r>
            </a:p>
          </p:txBody>
        </p:sp>
        <p:sp>
          <p:nvSpPr>
            <p:cNvPr id="1482" name="テキスト ボックス 60"/>
            <p:cNvSpPr txBox="1"/>
            <p:nvPr/>
          </p:nvSpPr>
          <p:spPr>
            <a:xfrm>
              <a:off x="1140286" y="8356787"/>
              <a:ext cx="733089" cy="173855"/>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４時間以上</a:t>
              </a:r>
            </a:p>
          </p:txBody>
        </p:sp>
        <p:pic>
          <p:nvPicPr>
            <p:cNvPr id="1483" name="グラフィックス 6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7858" y="7095483"/>
              <a:ext cx="84856" cy="1588019"/>
            </a:xfrm>
            <a:prstGeom prst="rect">
              <a:avLst/>
            </a:prstGeom>
          </p:spPr>
        </p:pic>
        <p:sp>
          <p:nvSpPr>
            <p:cNvPr id="1484" name="タイトル 1"/>
            <p:cNvSpPr txBox="1"/>
            <p:nvPr/>
          </p:nvSpPr>
          <p:spPr>
            <a:xfrm>
              <a:off x="777219" y="7068483"/>
              <a:ext cx="297070" cy="257660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800" dirty="0">
                  <a:solidFill>
                    <a:srgbClr val="231815"/>
                  </a:solidFill>
                  <a:latin typeface="ＭＳ Ｐ明朝" panose="02020600040205080304" pitchFamily="18" charset="-128"/>
                  <a:ea typeface="ＭＳ Ｐ明朝" panose="02020600040205080304" pitchFamily="18" charset="-128"/>
                  <a:cs typeface="+mn-cs"/>
                </a:rPr>
                <a:t>携帯電話やスマートフォンで通話や</a:t>
              </a:r>
              <a:endParaRPr lang="en-US" altLang="ja-JP" sz="800" dirty="0">
                <a:solidFill>
                  <a:srgbClr val="231815"/>
                </a:solidFill>
                <a:latin typeface="ＭＳ Ｐ明朝" panose="02020600040205080304" pitchFamily="18" charset="-128"/>
                <a:ea typeface="ＭＳ Ｐ明朝" panose="02020600040205080304" pitchFamily="18" charset="-128"/>
                <a:cs typeface="+mn-cs"/>
              </a:endParaRPr>
            </a:p>
            <a:p>
              <a:pPr>
                <a:lnSpc>
                  <a:spcPct val="100000"/>
                </a:lnSpc>
              </a:pPr>
              <a:r>
                <a:rPr lang="ja-JP" altLang="en-US" sz="800" dirty="0">
                  <a:solidFill>
                    <a:srgbClr val="231815"/>
                  </a:solidFill>
                  <a:latin typeface="ＭＳ Ｐ明朝" panose="02020600040205080304" pitchFamily="18" charset="-128"/>
                  <a:ea typeface="ＭＳ Ｐ明朝" panose="02020600040205080304" pitchFamily="18" charset="-128"/>
                  <a:cs typeface="+mn-cs"/>
                </a:rPr>
                <a:t>メール、インターネットを何時間しますか。</a:t>
              </a:r>
            </a:p>
          </p:txBody>
        </p:sp>
      </p:grpSp>
      <p:sp>
        <p:nvSpPr>
          <p:cNvPr id="1485" name="タイトル 1"/>
          <p:cNvSpPr txBox="1"/>
          <p:nvPr/>
        </p:nvSpPr>
        <p:spPr>
          <a:xfrm>
            <a:off x="804150" y="1052354"/>
            <a:ext cx="9101852"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en-US" altLang="ja-JP" sz="1100" dirty="0">
                <a:solidFill>
                  <a:srgbClr val="231815"/>
                </a:solidFill>
                <a:latin typeface="ＭＳ Ｐ明朝" panose="02020600040205080304" pitchFamily="18" charset="-128"/>
                <a:ea typeface="ＭＳ Ｐ明朝" panose="02020600040205080304" pitchFamily="18" charset="-128"/>
                <a:cs typeface="+mn-cs"/>
              </a:rPr>
              <a:t>Q.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携帯電話やスマートフォンで通話やメール、インターネットを何時間しますか。</a:t>
            </a:r>
          </a:p>
          <a:p>
            <a:pPr>
              <a:lnSpc>
                <a:spcPct val="100000"/>
              </a:lnSpc>
            </a:pPr>
            <a:r>
              <a:rPr lang="en-US" altLang="ja-JP" sz="1100" dirty="0">
                <a:solidFill>
                  <a:srgbClr val="231815"/>
                </a:solidFill>
                <a:latin typeface="ＭＳ Ｐ明朝" panose="02020600040205080304" pitchFamily="18" charset="-128"/>
                <a:ea typeface="ＭＳ Ｐ明朝" panose="02020600040205080304" pitchFamily="18" charset="-128"/>
                <a:cs typeface="+mn-cs"/>
              </a:rPr>
              <a:t>Q.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学校がある日は、ふだん何時ごろに起きますか。（中学生・全国）</a:t>
            </a:r>
            <a:endParaRPr lang="en-US" altLang="ja-JP" sz="1100" dirty="0">
              <a:solidFill>
                <a:srgbClr val="231815"/>
              </a:solidFill>
              <a:latin typeface="ＭＳ Ｐ明朝" panose="02020600040205080304" pitchFamily="18" charset="-128"/>
              <a:ea typeface="ＭＳ Ｐ明朝" panose="02020600040205080304" pitchFamily="18" charset="-128"/>
              <a:cs typeface="+mn-cs"/>
            </a:endParaRPr>
          </a:p>
        </p:txBody>
      </p:sp>
      <p:pic>
        <p:nvPicPr>
          <p:cNvPr id="1486" name="図 41"/>
          <p:cNvPicPr>
            <a:picLocks noChangeAspect="1"/>
          </p:cNvPicPr>
          <p:nvPr/>
        </p:nvPicPr>
        <p:blipFill>
          <a:blip r:embed="rId3"/>
          <a:srcRect l="4747" t="12772" b="9163"/>
          <a:stretch>
            <a:fillRect/>
          </a:stretch>
        </p:blipFill>
        <p:spPr>
          <a:xfrm>
            <a:off x="7774161" y="5235353"/>
            <a:ext cx="1004791" cy="1243890"/>
          </a:xfrm>
          <a:prstGeom prst="rect">
            <a:avLst/>
          </a:prstGeom>
        </p:spPr>
      </p:pic>
      <p:sp>
        <p:nvSpPr>
          <p:cNvPr id="1487" name="テキスト ボックス 53"/>
          <p:cNvSpPr txBox="1"/>
          <p:nvPr/>
        </p:nvSpPr>
        <p:spPr>
          <a:xfrm>
            <a:off x="4586581" y="4103665"/>
            <a:ext cx="5727709" cy="183773"/>
          </a:xfrm>
          <a:prstGeom prst="rect">
            <a:avLst/>
          </a:prstGeom>
          <a:noFill/>
        </p:spPr>
        <p:txBody>
          <a:bodyPr wrap="square">
            <a:spAutoFit/>
          </a:bodyPr>
          <a:lstStyle/>
          <a:p>
            <a:r>
              <a:rPr kumimoji="1" lang="ja-JP" altLang="en-US" sz="600" dirty="0">
                <a:solidFill>
                  <a:srgbClr val="231815"/>
                </a:solidFill>
                <a:latin typeface="ＭＳ Ｐ明朝" panose="02020600040205080304" pitchFamily="18" charset="-128"/>
                <a:ea typeface="ＭＳ Ｐ明朝" panose="02020600040205080304" pitchFamily="18" charset="-128"/>
              </a:rPr>
              <a:t>出典：平成26年度文部科学省  睡眠を中心とした生活習慣と子共の自立等との関係性に関する調査の結果</a:t>
            </a:r>
          </a:p>
        </p:txBody>
      </p:sp>
      <p:pic>
        <p:nvPicPr>
          <p:cNvPr id="1488" name="グラフィックス 4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1921" y="4688400"/>
            <a:ext cx="2319807" cy="1093905"/>
          </a:xfrm>
          <a:prstGeom prst="rect">
            <a:avLst/>
          </a:prstGeom>
        </p:spPr>
      </p:pic>
      <p:sp>
        <p:nvSpPr>
          <p:cNvPr id="1489" name="タイトル 1"/>
          <p:cNvSpPr txBox="1"/>
          <p:nvPr/>
        </p:nvSpPr>
        <p:spPr>
          <a:xfrm>
            <a:off x="5771921" y="4768947"/>
            <a:ext cx="2350081" cy="6685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5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携帯電話やスマート</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フォンの</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利用時間が</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長い人ほど、朝起き</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る時間が遅くなる傾</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向が見られるね。</a:t>
            </a:r>
            <a:endParaRPr sz="1000"/>
          </a:p>
        </p:txBody>
      </p:sp>
      <p:sp>
        <p:nvSpPr>
          <p:cNvPr id="1490" name="テキスト ボックス 4"/>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18</a:t>
            </a:r>
            <a:endParaRPr lang="ja-JP" altLang="en-US" sz="700" dirty="0">
              <a:latin typeface="ＭＳ Ｐ明朝" panose="02020600040205080304" pitchFamily="18" charset="-128"/>
              <a:ea typeface="ＭＳ Ｐ明朝" panose="02020600040205080304" pitchFamily="18" charset="-128"/>
            </a:endParaRPr>
          </a:p>
        </p:txBody>
      </p:sp>
      <p:graphicFrame>
        <p:nvGraphicFramePr>
          <p:cNvPr id="1491" name="グラフ 27"/>
          <p:cNvGraphicFramePr/>
          <p:nvPr>
            <p:extLst>
              <p:ext uri="{D42A27DB-BD31-4B8C-83A1-F6EECF244321}">
                <p14:modId xmlns:p14="http://schemas.microsoft.com/office/powerpoint/2010/main" val="2786588186"/>
              </p:ext>
            </p:extLst>
          </p:nvPr>
        </p:nvGraphicFramePr>
        <p:xfrm>
          <a:off x="2388123" y="1715326"/>
          <a:ext cx="4690838" cy="238833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4683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97" name="図形 1061"/>
          <p:cNvSpPr/>
          <p:nvPr/>
        </p:nvSpPr>
        <p:spPr>
          <a:xfrm>
            <a:off x="765928" y="3663619"/>
            <a:ext cx="4049244" cy="2298319"/>
          </a:xfrm>
          <a:prstGeom prst="roundRect">
            <a:avLst/>
          </a:prstGeom>
          <a:noFill/>
          <a:ln w="22225" cap="flat" cmpd="sng" algn="ctr">
            <a:solidFill>
              <a:schemeClr val="accent6">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498" name="グラフィックス 2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65928" y="476783"/>
            <a:ext cx="2399330" cy="283610"/>
          </a:xfrm>
          <a:prstGeom prst="rect">
            <a:avLst/>
          </a:prstGeom>
        </p:spPr>
      </p:pic>
      <p:sp>
        <p:nvSpPr>
          <p:cNvPr id="1499" name="タイトル 1"/>
          <p:cNvSpPr txBox="1"/>
          <p:nvPr/>
        </p:nvSpPr>
        <p:spPr>
          <a:xfrm>
            <a:off x="1097038" y="3867226"/>
            <a:ext cx="3384809" cy="53029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寝る前には</a:t>
            </a:r>
            <a:endParaRPr sz="1400"/>
          </a:p>
          <a:p>
            <a:pPr defTabSz="457200"/>
            <a:r>
              <a:rPr lang="ja-JP" altLang="en-US" sz="14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食べない！</a:t>
            </a:r>
            <a:endParaRPr sz="1400"/>
          </a:p>
        </p:txBody>
      </p:sp>
      <p:sp>
        <p:nvSpPr>
          <p:cNvPr id="1500" name="タイトル 1"/>
          <p:cNvSpPr txBox="1"/>
          <p:nvPr/>
        </p:nvSpPr>
        <p:spPr>
          <a:xfrm>
            <a:off x="940409" y="497671"/>
            <a:ext cx="2800261"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疲労回復のための上手な休養</a:t>
            </a:r>
            <a:endParaRPr sz="1100"/>
          </a:p>
        </p:txBody>
      </p:sp>
      <p:pic>
        <p:nvPicPr>
          <p:cNvPr id="1501" name="グラフィックス 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928" y="237816"/>
            <a:ext cx="1213333" cy="198467"/>
          </a:xfrm>
          <a:prstGeom prst="rect">
            <a:avLst/>
          </a:prstGeom>
        </p:spPr>
      </p:pic>
      <p:sp>
        <p:nvSpPr>
          <p:cNvPr id="1502" name="タイトル 1"/>
          <p:cNvSpPr txBox="1"/>
          <p:nvPr/>
        </p:nvSpPr>
        <p:spPr>
          <a:xfrm>
            <a:off x="1979262" y="237816"/>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疲労を回復させるためには、どんな方法があるのだろう？</a:t>
            </a:r>
          </a:p>
        </p:txBody>
      </p:sp>
      <p:pic>
        <p:nvPicPr>
          <p:cNvPr id="1503" name="グラフィックス 3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755" y="788632"/>
            <a:ext cx="8099612" cy="1559708"/>
          </a:xfrm>
          <a:prstGeom prst="rect">
            <a:avLst/>
          </a:prstGeom>
        </p:spPr>
      </p:pic>
      <p:sp>
        <p:nvSpPr>
          <p:cNvPr id="1504" name="正方形/長方形 33"/>
          <p:cNvSpPr/>
          <p:nvPr/>
        </p:nvSpPr>
        <p:spPr>
          <a:xfrm>
            <a:off x="773873" y="2261130"/>
            <a:ext cx="1864937" cy="411168"/>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5" name="タイトル 1"/>
          <p:cNvSpPr txBox="1"/>
          <p:nvPr/>
        </p:nvSpPr>
        <p:spPr>
          <a:xfrm>
            <a:off x="940409" y="2263791"/>
            <a:ext cx="2637501" cy="4238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dirty="0">
                <a:latin typeface="ＭＳ Ｐ明朝" panose="02020600040205080304" pitchFamily="18" charset="-128"/>
                <a:ea typeface="ＭＳ Ｐ明朝" panose="02020600040205080304" pitchFamily="18" charset="-128"/>
                <a:cs typeface="+mn-cs"/>
              </a:rPr>
              <a:t>入浴で血行をよくし、</a:t>
            </a:r>
            <a:endParaRPr sz="1200"/>
          </a:p>
          <a:p>
            <a:pPr defTabSz="457200"/>
            <a:r>
              <a:rPr lang="ja-JP" altLang="en-US" sz="1200" dirty="0">
                <a:latin typeface="ＭＳ Ｐ明朝" panose="02020600040205080304" pitchFamily="18" charset="-128"/>
                <a:ea typeface="ＭＳ Ｐ明朝" panose="02020600040205080304" pitchFamily="18" charset="-128"/>
                <a:cs typeface="+mn-cs"/>
              </a:rPr>
              <a:t>疲労物質を取り除く。</a:t>
            </a:r>
            <a:endParaRPr sz="1200"/>
          </a:p>
        </p:txBody>
      </p:sp>
      <p:sp>
        <p:nvSpPr>
          <p:cNvPr id="1506" name="タイトル 1"/>
          <p:cNvSpPr txBox="1"/>
          <p:nvPr/>
        </p:nvSpPr>
        <p:spPr>
          <a:xfrm>
            <a:off x="3252190" y="2248436"/>
            <a:ext cx="2110001" cy="4238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dirty="0">
                <a:latin typeface="ＭＳ Ｐ明朝" panose="02020600040205080304" pitchFamily="18" charset="-128"/>
                <a:ea typeface="ＭＳ Ｐ明朝" panose="02020600040205080304" pitchFamily="18" charset="-128"/>
                <a:cs typeface="+mn-cs"/>
              </a:rPr>
              <a:t>気分転換して</a:t>
            </a:r>
            <a:endParaRPr sz="1200"/>
          </a:p>
          <a:p>
            <a:pPr defTabSz="457200"/>
            <a:r>
              <a:rPr lang="ja-JP" altLang="en-US" sz="1200" dirty="0">
                <a:latin typeface="ＭＳ Ｐ明朝" panose="02020600040205080304" pitchFamily="18" charset="-128"/>
                <a:ea typeface="ＭＳ Ｐ明朝" panose="02020600040205080304" pitchFamily="18" charset="-128"/>
                <a:cs typeface="+mn-cs"/>
              </a:rPr>
              <a:t>リフレッシュする。</a:t>
            </a:r>
            <a:endParaRPr sz="1200"/>
          </a:p>
        </p:txBody>
      </p:sp>
      <p:sp>
        <p:nvSpPr>
          <p:cNvPr id="1507" name="タイトル 1"/>
          <p:cNvSpPr txBox="1"/>
          <p:nvPr/>
        </p:nvSpPr>
        <p:spPr>
          <a:xfrm>
            <a:off x="5446059" y="2236091"/>
            <a:ext cx="2110001" cy="4238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dirty="0">
                <a:latin typeface="ＭＳ Ｐ明朝" panose="02020600040205080304" pitchFamily="18" charset="-128"/>
                <a:ea typeface="ＭＳ Ｐ明朝" panose="02020600040205080304" pitchFamily="18" charset="-128"/>
                <a:cs typeface="+mn-cs"/>
              </a:rPr>
              <a:t>バランスの良い</a:t>
            </a:r>
            <a:endParaRPr sz="1200"/>
          </a:p>
          <a:p>
            <a:pPr defTabSz="457200"/>
            <a:r>
              <a:rPr lang="ja-JP" altLang="en-US" sz="1200" dirty="0">
                <a:latin typeface="ＭＳ Ｐ明朝" panose="02020600040205080304" pitchFamily="18" charset="-128"/>
                <a:ea typeface="ＭＳ Ｐ明朝" panose="02020600040205080304" pitchFamily="18" charset="-128"/>
                <a:cs typeface="+mn-cs"/>
              </a:rPr>
              <a:t>食事をとる。</a:t>
            </a:r>
            <a:endParaRPr sz="1200"/>
          </a:p>
        </p:txBody>
      </p:sp>
      <p:sp>
        <p:nvSpPr>
          <p:cNvPr id="1508" name="タイトル 1"/>
          <p:cNvSpPr txBox="1"/>
          <p:nvPr/>
        </p:nvSpPr>
        <p:spPr>
          <a:xfrm>
            <a:off x="7492560" y="2263791"/>
            <a:ext cx="2110001" cy="4238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dirty="0">
                <a:latin typeface="ＭＳ Ｐ明朝" panose="02020600040205080304" pitchFamily="18" charset="-128"/>
                <a:ea typeface="ＭＳ Ｐ明朝" panose="02020600040205080304" pitchFamily="18" charset="-128"/>
                <a:cs typeface="+mn-cs"/>
              </a:rPr>
              <a:t>　十分な（質の良い）</a:t>
            </a:r>
            <a:endParaRPr sz="1200"/>
          </a:p>
          <a:p>
            <a:pPr defTabSz="457200"/>
            <a:r>
              <a:rPr lang="ja-JP" altLang="en-US" sz="1200" dirty="0">
                <a:latin typeface="ＭＳ Ｐ明朝" panose="02020600040205080304" pitchFamily="18" charset="-128"/>
                <a:ea typeface="ＭＳ Ｐ明朝" panose="02020600040205080304" pitchFamily="18" charset="-128"/>
                <a:cs typeface="+mn-cs"/>
              </a:rPr>
              <a:t>　睡眠をとる。</a:t>
            </a:r>
            <a:endParaRPr sz="1200"/>
          </a:p>
        </p:txBody>
      </p:sp>
      <p:sp>
        <p:nvSpPr>
          <p:cNvPr id="1509" name="正方形/長方形 38"/>
          <p:cNvSpPr/>
          <p:nvPr/>
        </p:nvSpPr>
        <p:spPr>
          <a:xfrm>
            <a:off x="2998970" y="2261087"/>
            <a:ext cx="1620600" cy="415101"/>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0" name="正方形/長方形 39"/>
          <p:cNvSpPr/>
          <p:nvPr/>
        </p:nvSpPr>
        <p:spPr>
          <a:xfrm>
            <a:off x="5199866" y="2263822"/>
            <a:ext cx="1549561" cy="41948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1" name="正方形/長方形 40"/>
          <p:cNvSpPr/>
          <p:nvPr/>
        </p:nvSpPr>
        <p:spPr>
          <a:xfrm>
            <a:off x="7279029" y="2261118"/>
            <a:ext cx="1951248" cy="426595"/>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12" name="グラフィックス 4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968" y="3138303"/>
            <a:ext cx="2390587" cy="268239"/>
          </a:xfrm>
          <a:prstGeom prst="rect">
            <a:avLst/>
          </a:prstGeom>
        </p:spPr>
      </p:pic>
      <p:sp>
        <p:nvSpPr>
          <p:cNvPr id="1513" name="タイトル 1"/>
          <p:cNvSpPr txBox="1"/>
          <p:nvPr/>
        </p:nvSpPr>
        <p:spPr>
          <a:xfrm>
            <a:off x="1126100" y="3150528"/>
            <a:ext cx="2614570"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質の良い睡眠のために</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p>
        </p:txBody>
      </p:sp>
      <p:sp>
        <p:nvSpPr>
          <p:cNvPr id="1514" name="タイトル 1"/>
          <p:cNvSpPr txBox="1"/>
          <p:nvPr/>
        </p:nvSpPr>
        <p:spPr>
          <a:xfrm>
            <a:off x="859167" y="4837255"/>
            <a:ext cx="4279607" cy="63004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　食べたものがある程度消化されないと</a:t>
            </a:r>
            <a:endParaRPr lang="ja-JP" altLang="en-US" sz="1200" spc="7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グッ</a:t>
            </a:r>
            <a:r>
              <a:rPr lang="ja-JP" altLang="en-US" sz="1200" dirty="0">
                <a:latin typeface="ＭＳ Ｐ明朝" panose="02020600040205080304" pitchFamily="18" charset="-128"/>
                <a:ea typeface="ＭＳ Ｐ明朝" panose="02020600040205080304" pitchFamily="18" charset="-128"/>
                <a:cs typeface="+mn-cs"/>
              </a:rPr>
              <a:t>スリ眠れません。</a:t>
            </a:r>
            <a:endParaRPr lang="ja-JP" altLang="en-US" sz="120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できるだけ寝る</a:t>
            </a:r>
            <a:r>
              <a:rPr lang="en-US" altLang="ja-JP" sz="1200" dirty="0">
                <a:latin typeface="ＭＳ Ｐ明朝" panose="02020600040205080304" pitchFamily="18" charset="-128"/>
                <a:ea typeface="ＭＳ Ｐ明朝" panose="02020600040205080304" pitchFamily="18" charset="-128"/>
                <a:cs typeface="+mn-cs"/>
              </a:rPr>
              <a:t>2</a:t>
            </a:r>
            <a:r>
              <a:rPr lang="ja-JP" altLang="en-US" sz="1200" dirty="0">
                <a:latin typeface="ＭＳ Ｐ明朝" panose="02020600040205080304" pitchFamily="18" charset="-128"/>
                <a:ea typeface="ＭＳ Ｐ明朝" panose="02020600040205080304" pitchFamily="18" charset="-128"/>
                <a:cs typeface="+mn-cs"/>
              </a:rPr>
              <a:t>時間前まで</a:t>
            </a:r>
            <a:r>
              <a:rPr lang="ja-JP" altLang="en-US" sz="1200" dirty="0">
                <a:latin typeface="ＭＳ Ｐ明朝" panose="02020600040205080304" pitchFamily="18" charset="-128"/>
                <a:ea typeface="ＭＳ Ｐ明朝" panose="02020600040205080304" pitchFamily="18" charset="-128"/>
                <a:cs typeface="+mn-cs"/>
              </a:rPr>
              <a:t>に食べるようにしましょう！</a:t>
            </a:r>
            <a:endParaRPr lang="ja-JP" altLang="en-US" sz="1200" dirty="0">
              <a:latin typeface="ＭＳ Ｐ明朝" panose="02020600040205080304" pitchFamily="18" charset="-128"/>
              <a:ea typeface="ＭＳ Ｐ明朝" panose="02020600040205080304" pitchFamily="18" charset="-128"/>
              <a:cs typeface="+mn-cs"/>
            </a:endParaRPr>
          </a:p>
        </p:txBody>
      </p:sp>
      <p:sp>
        <p:nvSpPr>
          <p:cNvPr id="1515" name="タイトル 1"/>
          <p:cNvSpPr txBox="1"/>
          <p:nvPr/>
        </p:nvSpPr>
        <p:spPr>
          <a:xfrm>
            <a:off x="5562925" y="4746915"/>
            <a:ext cx="4279607" cy="80958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テレビやゲームの画面が発するチカチカし</a:t>
            </a:r>
            <a:r>
              <a:rPr lang="ja-JP" altLang="en-US" sz="1200" spc="-10" dirty="0">
                <a:latin typeface="ＭＳ Ｐ明朝" panose="02020600040205080304" pitchFamily="18" charset="-128"/>
                <a:ea typeface="ＭＳ Ｐ明朝" panose="02020600040205080304" pitchFamily="18" charset="-128"/>
                <a:cs typeface="+mn-cs"/>
              </a:rPr>
              <a:t>た</a:t>
            </a:r>
            <a:r>
              <a:rPr lang="ja-JP" altLang="en-US" sz="1200" spc="30" dirty="0">
                <a:latin typeface="ＭＳ Ｐ明朝" panose="02020600040205080304" pitchFamily="18" charset="-128"/>
                <a:ea typeface="ＭＳ Ｐ明朝" panose="02020600040205080304" pitchFamily="18" charset="-128"/>
                <a:cs typeface="+mn-cs"/>
              </a:rPr>
              <a:t>光は、</a:t>
            </a:r>
            <a:endParaRPr sz="1200"/>
          </a:p>
          <a:p>
            <a:pPr defTabSz="457200">
              <a:lnSpc>
                <a:spcPts val="1400"/>
              </a:lnSpc>
            </a:pPr>
            <a:r>
              <a:rPr lang="ja-JP" altLang="en-US" sz="1200" spc="30" dirty="0">
                <a:latin typeface="ＭＳ Ｐ明朝" panose="02020600040205080304" pitchFamily="18" charset="-128"/>
                <a:ea typeface="ＭＳ Ｐ明朝" panose="02020600040205080304" pitchFamily="18" charset="-128"/>
                <a:cs typeface="+mn-cs"/>
              </a:rPr>
              <a:t>脳を興奮させて眠気を減らしてしまい</a:t>
            </a:r>
            <a:r>
              <a:rPr lang="ja-JP" altLang="en-US" sz="1200" spc="90" dirty="0">
                <a:latin typeface="ＭＳ Ｐ明朝" panose="02020600040205080304" pitchFamily="18" charset="-128"/>
                <a:ea typeface="ＭＳ Ｐ明朝" panose="02020600040205080304" pitchFamily="18" charset="-128"/>
                <a:cs typeface="+mn-cs"/>
              </a:rPr>
              <a:t>ます。</a:t>
            </a:r>
            <a:endParaRPr sz="1200"/>
          </a:p>
          <a:p>
            <a:pPr defTabSz="457200">
              <a:lnSpc>
                <a:spcPts val="1400"/>
              </a:lnSpc>
            </a:pPr>
            <a:r>
              <a:rPr lang="ja-JP" altLang="en-US" sz="1200" spc="90" dirty="0">
                <a:latin typeface="ＭＳ Ｐ明朝" panose="02020600040205080304" pitchFamily="18" charset="-128"/>
                <a:ea typeface="ＭＳ Ｐ明朝" panose="02020600040205080304" pitchFamily="18" charset="-128"/>
                <a:cs typeface="+mn-cs"/>
              </a:rPr>
              <a:t>　布団に入る</a:t>
            </a:r>
            <a:r>
              <a:rPr lang="en-US" altLang="ja-JP" sz="1200" spc="90" dirty="0">
                <a:latin typeface="ＭＳ Ｐ明朝" panose="02020600040205080304" pitchFamily="18" charset="-128"/>
                <a:ea typeface="ＭＳ Ｐ明朝" panose="02020600040205080304" pitchFamily="18" charset="-128"/>
                <a:cs typeface="+mn-cs"/>
              </a:rPr>
              <a:t>1</a:t>
            </a:r>
            <a:r>
              <a:rPr lang="ja-JP" altLang="en-US" sz="1200" spc="90" dirty="0">
                <a:latin typeface="ＭＳ Ｐ明朝" panose="02020600040205080304" pitchFamily="18" charset="-128"/>
                <a:ea typeface="ＭＳ Ｐ明朝" panose="02020600040205080304" pitchFamily="18" charset="-128"/>
                <a:cs typeface="+mn-cs"/>
              </a:rPr>
              <a:t>時間前には、スマホや</a:t>
            </a:r>
            <a:r>
              <a:rPr lang="ja-JP" altLang="en-US" sz="1200" dirty="0">
                <a:latin typeface="ＭＳ Ｐ明朝" panose="02020600040205080304" pitchFamily="18" charset="-128"/>
                <a:ea typeface="ＭＳ Ｐ明朝" panose="02020600040205080304" pitchFamily="18" charset="-128"/>
                <a:cs typeface="+mn-cs"/>
              </a:rPr>
              <a:t>ゲームは</a:t>
            </a:r>
            <a:endParaRPr sz="1200"/>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止めるようにしましょう！</a:t>
            </a:r>
            <a:endParaRPr lang="ja-JP" altLang="en-US" sz="1200" dirty="0">
              <a:latin typeface="ＭＳ Ｐ明朝" panose="02020600040205080304" pitchFamily="18" charset="-128"/>
              <a:ea typeface="ＭＳ Ｐ明朝" panose="02020600040205080304" pitchFamily="18" charset="-128"/>
              <a:cs typeface="+mn-cs"/>
            </a:endParaRPr>
          </a:p>
        </p:txBody>
      </p:sp>
      <p:sp>
        <p:nvSpPr>
          <p:cNvPr id="1516" name="テキスト ボックス 2"/>
          <p:cNvSpPr txBox="1"/>
          <p:nvPr/>
        </p:nvSpPr>
        <p:spPr>
          <a:xfrm>
            <a:off x="4307190" y="6615558"/>
            <a:ext cx="1291619" cy="199162"/>
          </a:xfrm>
          <a:prstGeom prst="rect">
            <a:avLst/>
          </a:prstGeom>
          <a:noFill/>
        </p:spPr>
        <p:txBody>
          <a:bodyPr wrap="square">
            <a:spAutoFit/>
          </a:bodyPr>
          <a:lstStyle/>
          <a:p>
            <a:pPr algn="ctr" fontAlgn="base"/>
            <a:r>
              <a:rPr lang="en-US" altLang="ja-JP" sz="700" dirty="0">
                <a:solidFill>
                  <a:srgbClr val="231815"/>
                </a:solidFill>
                <a:latin typeface="ＭＳ Ｐ明朝" panose="02020600040205080304" pitchFamily="18" charset="-128"/>
                <a:ea typeface="ＭＳ Ｐ明朝" panose="02020600040205080304" pitchFamily="18" charset="-128"/>
              </a:rPr>
              <a:t>19</a:t>
            </a:r>
            <a:endParaRPr lang="ja-JP" altLang="en-US" sz="700" dirty="0">
              <a:latin typeface="ＭＳ Ｐ明朝" panose="02020600040205080304" pitchFamily="18" charset="-128"/>
              <a:ea typeface="ＭＳ Ｐ明朝" panose="02020600040205080304" pitchFamily="18" charset="-128"/>
            </a:endParaRPr>
          </a:p>
        </p:txBody>
      </p:sp>
      <p:sp>
        <p:nvSpPr>
          <p:cNvPr id="1517" name="タイトル 1"/>
          <p:cNvSpPr txBox="1"/>
          <p:nvPr/>
        </p:nvSpPr>
        <p:spPr>
          <a:xfrm>
            <a:off x="5446057" y="3781353"/>
            <a:ext cx="3390432" cy="70204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寝る前にテレビ、テレビゲーム、</a:t>
            </a:r>
            <a:endParaRPr sz="1300"/>
          </a:p>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スマホやパソコンはしない！</a:t>
            </a:r>
            <a:endParaRPr sz="1300"/>
          </a:p>
        </p:txBody>
      </p:sp>
      <p:sp>
        <p:nvSpPr>
          <p:cNvPr id="1518" name="図形 963"/>
          <p:cNvSpPr/>
          <p:nvPr/>
        </p:nvSpPr>
        <p:spPr>
          <a:xfrm>
            <a:off x="5254407" y="3663619"/>
            <a:ext cx="4049244" cy="2298319"/>
          </a:xfrm>
          <a:prstGeom prst="roundRect">
            <a:avLst/>
          </a:prstGeom>
          <a:noFill/>
          <a:ln w="22225" cap="flat" cmpd="sng" algn="ctr">
            <a:solidFill>
              <a:schemeClr val="accent6">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519" name="図 964"/>
          <p:cNvPicPr>
            <a:picLocks noChangeAspect="1"/>
          </p:cNvPicPr>
          <p:nvPr/>
        </p:nvPicPr>
        <p:blipFill>
          <a:blip r:embed="rId9"/>
          <a:stretch>
            <a:fillRect/>
          </a:stretch>
        </p:blipFill>
        <p:spPr>
          <a:xfrm>
            <a:off x="7854008" y="3712210"/>
            <a:ext cx="1186323" cy="936179"/>
          </a:xfrm>
          <a:prstGeom prst="rect">
            <a:avLst/>
          </a:prstGeom>
        </p:spPr>
      </p:pic>
      <p:pic>
        <p:nvPicPr>
          <p:cNvPr id="1520" name="図 1062"/>
          <p:cNvPicPr>
            <a:picLocks noChangeAspect="1"/>
          </p:cNvPicPr>
          <p:nvPr/>
        </p:nvPicPr>
        <p:blipFill>
          <a:blip r:embed="rId10"/>
          <a:stretch>
            <a:fillRect/>
          </a:stretch>
        </p:blipFill>
        <p:spPr>
          <a:xfrm>
            <a:off x="2790549" y="3845724"/>
            <a:ext cx="817474" cy="901191"/>
          </a:xfrm>
          <a:prstGeom prst="rect">
            <a:avLst/>
          </a:prstGeom>
        </p:spPr>
      </p:pic>
      <p:pic>
        <p:nvPicPr>
          <p:cNvPr id="1521" name="図 1063"/>
          <p:cNvPicPr>
            <a:picLocks noChangeAspect="1"/>
          </p:cNvPicPr>
          <p:nvPr/>
        </p:nvPicPr>
        <p:blipFill>
          <a:blip r:embed="rId11"/>
          <a:stretch>
            <a:fillRect/>
          </a:stretch>
        </p:blipFill>
        <p:spPr>
          <a:xfrm rot="540000">
            <a:off x="3495492" y="3921297"/>
            <a:ext cx="1039576" cy="932355"/>
          </a:xfrm>
          <a:prstGeom prst="rect">
            <a:avLst/>
          </a:prstGeom>
        </p:spPr>
      </p:pic>
    </p:spTree>
    <p:extLst>
      <p:ext uri="{BB962C8B-B14F-4D97-AF65-F5344CB8AC3E}">
        <p14:creationId xmlns:p14="http://schemas.microsoft.com/office/powerpoint/2010/main" val="339009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27" name="グラフィックス 7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097556" y="339527"/>
            <a:ext cx="4142128" cy="2283515"/>
          </a:xfrm>
          <a:prstGeom prst="rect">
            <a:avLst/>
          </a:prstGeom>
        </p:spPr>
      </p:pic>
      <p:pic>
        <p:nvPicPr>
          <p:cNvPr id="1528" name="グラフィックス 6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792" y="162086"/>
            <a:ext cx="4082027" cy="2467272"/>
          </a:xfrm>
          <a:prstGeom prst="rect">
            <a:avLst/>
          </a:prstGeom>
        </p:spPr>
      </p:pic>
      <p:sp>
        <p:nvSpPr>
          <p:cNvPr id="1529" name="タイトル 1"/>
          <p:cNvSpPr txBox="1"/>
          <p:nvPr/>
        </p:nvSpPr>
        <p:spPr>
          <a:xfrm>
            <a:off x="874686" y="4087223"/>
            <a:ext cx="9057629" cy="55587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100" dirty="0">
                <a:latin typeface="ＭＳ Ｐ明朝" panose="02020600040205080304" pitchFamily="18" charset="-128"/>
                <a:ea typeface="ＭＳ Ｐ明朝" panose="02020600040205080304" pitchFamily="18" charset="-128"/>
                <a:cs typeface="+mn-cs"/>
              </a:rPr>
              <a:t>十分な睡眠時間を確保できるように、起床時間と就寝時間を設定してみよう。</a:t>
            </a:r>
          </a:p>
        </p:txBody>
      </p:sp>
      <p:pic>
        <p:nvPicPr>
          <p:cNvPr id="1530"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792" y="2937746"/>
            <a:ext cx="1213333" cy="289430"/>
          </a:xfrm>
          <a:prstGeom prst="rect">
            <a:avLst/>
          </a:prstGeom>
        </p:spPr>
      </p:pic>
      <p:sp>
        <p:nvSpPr>
          <p:cNvPr id="1531" name="タイトル 1"/>
          <p:cNvSpPr txBox="1"/>
          <p:nvPr/>
        </p:nvSpPr>
        <p:spPr>
          <a:xfrm>
            <a:off x="738922" y="658661"/>
            <a:ext cx="3388644" cy="5327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寝る前は</a:t>
            </a:r>
            <a:endParaRPr sz="1300"/>
          </a:p>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部屋を暗くする！</a:t>
            </a:r>
            <a:endParaRPr sz="1300"/>
          </a:p>
        </p:txBody>
      </p:sp>
      <p:sp>
        <p:nvSpPr>
          <p:cNvPr id="1532" name="タイトル 1"/>
          <p:cNvSpPr txBox="1"/>
          <p:nvPr/>
        </p:nvSpPr>
        <p:spPr>
          <a:xfrm>
            <a:off x="5321206" y="710982"/>
            <a:ext cx="3387021" cy="42808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お風呂は</a:t>
            </a:r>
            <a:endParaRPr sz="1300"/>
          </a:p>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寝る</a:t>
            </a:r>
            <a:r>
              <a:rPr lang="en-US" altLang="ja-JP"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時間ぐらい前に！</a:t>
            </a:r>
            <a:endParaRPr sz="1300"/>
          </a:p>
        </p:txBody>
      </p:sp>
      <p:sp>
        <p:nvSpPr>
          <p:cNvPr id="1533" name="タイトル 1"/>
          <p:cNvSpPr txBox="1"/>
          <p:nvPr/>
        </p:nvSpPr>
        <p:spPr>
          <a:xfrm>
            <a:off x="5321206" y="1592192"/>
            <a:ext cx="4279607" cy="63004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spc="20" dirty="0">
                <a:latin typeface="ＭＳ Ｐ明朝" panose="02020600040205080304" pitchFamily="18" charset="-128"/>
                <a:ea typeface="ＭＳ Ｐ明朝" panose="02020600040205080304" pitchFamily="18" charset="-128"/>
                <a:cs typeface="+mn-cs"/>
              </a:rPr>
              <a:t>　お風呂に入った直後は体温が高いため</a:t>
            </a:r>
            <a:endParaRPr sz="1200"/>
          </a:p>
          <a:p>
            <a:pPr defTabSz="457200">
              <a:lnSpc>
                <a:spcPts val="1400"/>
              </a:lnSpc>
            </a:pPr>
            <a:r>
              <a:rPr lang="ja-JP" altLang="en-US" sz="1200" spc="20" dirty="0">
                <a:latin typeface="ＭＳ Ｐ明朝" panose="02020600040205080304" pitchFamily="18" charset="-128"/>
                <a:ea typeface="ＭＳ Ｐ明朝" panose="02020600040205080304" pitchFamily="18" charset="-128"/>
                <a:cs typeface="+mn-cs"/>
              </a:rPr>
              <a:t>寝</a:t>
            </a:r>
            <a:r>
              <a:rPr lang="ja-JP" altLang="en-US" sz="1200" dirty="0">
                <a:latin typeface="ＭＳ Ｐ明朝" panose="02020600040205080304" pitchFamily="18" charset="-128"/>
                <a:ea typeface="ＭＳ Ｐ明朝" panose="02020600040205080304" pitchFamily="18" charset="-128"/>
                <a:cs typeface="+mn-cs"/>
              </a:rPr>
              <a:t>つきがよくありません。</a:t>
            </a:r>
            <a:endParaRPr sz="1200"/>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寝る</a:t>
            </a:r>
            <a:r>
              <a:rPr lang="en-US" altLang="ja-JP" sz="1200" dirty="0">
                <a:latin typeface="ＭＳ Ｐ明朝" panose="02020600040205080304" pitchFamily="18" charset="-128"/>
                <a:ea typeface="ＭＳ Ｐ明朝" panose="02020600040205080304" pitchFamily="18" charset="-128"/>
                <a:cs typeface="+mn-cs"/>
              </a:rPr>
              <a:t>1</a:t>
            </a:r>
            <a:r>
              <a:rPr lang="ja-JP" altLang="en-US" sz="1200" dirty="0">
                <a:latin typeface="ＭＳ Ｐ明朝" panose="02020600040205080304" pitchFamily="18" charset="-128"/>
                <a:ea typeface="ＭＳ Ｐ明朝" panose="02020600040205080304" pitchFamily="18" charset="-128"/>
                <a:cs typeface="+mn-cs"/>
              </a:rPr>
              <a:t>時間ぐらい前ま</a:t>
            </a:r>
            <a:r>
              <a:rPr lang="ja-JP" altLang="en-US" sz="1200" dirty="0">
                <a:latin typeface="ＭＳ Ｐ明朝" panose="02020600040205080304" pitchFamily="18" charset="-128"/>
                <a:ea typeface="ＭＳ Ｐ明朝" panose="02020600040205080304" pitchFamily="18" charset="-128"/>
                <a:cs typeface="+mn-cs"/>
              </a:rPr>
              <a:t>でには入るようにしましょう！</a:t>
            </a:r>
            <a:endParaRPr sz="1200"/>
          </a:p>
        </p:txBody>
      </p:sp>
      <p:sp>
        <p:nvSpPr>
          <p:cNvPr id="1534" name="タイトル 1"/>
          <p:cNvSpPr txBox="1"/>
          <p:nvPr/>
        </p:nvSpPr>
        <p:spPr>
          <a:xfrm>
            <a:off x="771260" y="1592192"/>
            <a:ext cx="4142128" cy="63004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　光には、睡眠や眠気をコントロールする働</a:t>
            </a:r>
            <a:r>
              <a:rPr lang="ja-JP" altLang="en-US" sz="1200" dirty="0">
                <a:latin typeface="ＭＳ Ｐ明朝" panose="02020600040205080304" pitchFamily="18" charset="-128"/>
                <a:ea typeface="ＭＳ Ｐ明朝" panose="02020600040205080304" pitchFamily="18" charset="-128"/>
                <a:cs typeface="+mn-cs"/>
              </a:rPr>
              <a:t>き</a:t>
            </a:r>
            <a:endParaRPr sz="1200"/>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があります。</a:t>
            </a:r>
            <a:r>
              <a:rPr lang="ja-JP" altLang="en-US" sz="1200" dirty="0">
                <a:latin typeface="ＭＳ Ｐ明朝" panose="02020600040205080304" pitchFamily="18" charset="-128"/>
                <a:ea typeface="ＭＳ Ｐ明朝" panose="02020600040205080304" pitchFamily="18" charset="-128"/>
                <a:cs typeface="+mn-cs"/>
              </a:rPr>
              <a:t>部屋の電気を消してなるべく暗</a:t>
            </a:r>
            <a:r>
              <a:rPr lang="ja-JP" altLang="en-US" sz="1200" dirty="0">
                <a:latin typeface="ＭＳ Ｐ明朝" panose="02020600040205080304" pitchFamily="18" charset="-128"/>
                <a:ea typeface="ＭＳ Ｐ明朝" panose="02020600040205080304" pitchFamily="18" charset="-128"/>
                <a:cs typeface="+mn-cs"/>
              </a:rPr>
              <a:t>くすると、</a:t>
            </a:r>
            <a:endParaRPr lang="ja-JP" altLang="en-US" sz="120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眠りに入りやすくなります！</a:t>
            </a:r>
            <a:endParaRPr lang="ja-JP" altLang="en-US" sz="1200" dirty="0">
              <a:latin typeface="ＭＳ Ｐ明朝" panose="02020600040205080304" pitchFamily="18" charset="-128"/>
              <a:ea typeface="ＭＳ Ｐ明朝" panose="02020600040205080304" pitchFamily="18" charset="-128"/>
              <a:cs typeface="+mn-cs"/>
            </a:endParaRPr>
          </a:p>
        </p:txBody>
      </p:sp>
      <p:sp>
        <p:nvSpPr>
          <p:cNvPr id="1535" name="タイトル 1"/>
          <p:cNvSpPr txBox="1"/>
          <p:nvPr/>
        </p:nvSpPr>
        <p:spPr>
          <a:xfrm>
            <a:off x="1816889" y="2983387"/>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質の良い睡眠をとるために、これをやります！宣言。</a:t>
            </a:r>
          </a:p>
        </p:txBody>
      </p:sp>
      <p:pic>
        <p:nvPicPr>
          <p:cNvPr id="1536" name="グラフィックス 5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3100" y="4496770"/>
            <a:ext cx="8246192" cy="1914773"/>
          </a:xfrm>
          <a:prstGeom prst="rect">
            <a:avLst/>
          </a:prstGeom>
        </p:spPr>
      </p:pic>
      <p:pic>
        <p:nvPicPr>
          <p:cNvPr id="1537" name="グラフィックス 5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1260" y="3433353"/>
            <a:ext cx="8268000" cy="653870"/>
          </a:xfrm>
          <a:prstGeom prst="rect">
            <a:avLst/>
          </a:prstGeom>
        </p:spPr>
      </p:pic>
      <p:sp>
        <p:nvSpPr>
          <p:cNvPr id="1538" name="テキスト ボックス 2"/>
          <p:cNvSpPr txBox="1"/>
          <p:nvPr/>
        </p:nvSpPr>
        <p:spPr>
          <a:xfrm>
            <a:off x="4307190" y="668455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20</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39009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2009" name="図形 847"/>
          <p:cNvSpPr/>
          <p:nvPr/>
        </p:nvSpPr>
        <p:spPr>
          <a:xfrm rot="5220000">
            <a:off x="513201" y="3642385"/>
            <a:ext cx="2594432" cy="2763343"/>
          </a:xfrm>
          <a:prstGeom prst="blockArc">
            <a:avLst>
              <a:gd name="adj1" fmla="val 10983336"/>
              <a:gd name="adj2" fmla="val 21258392"/>
              <a:gd name="adj3" fmla="val 4726"/>
            </a:avLst>
          </a:prstGeom>
          <a:solidFill>
            <a:srgbClr val="FFA6A6"/>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2008" name="図形 846"/>
          <p:cNvSpPr/>
          <p:nvPr/>
        </p:nvSpPr>
        <p:spPr>
          <a:xfrm rot="9300000">
            <a:off x="5164639" y="3739373"/>
            <a:ext cx="2610034" cy="2676132"/>
          </a:xfrm>
          <a:prstGeom prst="blockArc">
            <a:avLst>
              <a:gd name="adj1" fmla="val 6771770"/>
              <a:gd name="adj2" fmla="val 21258392"/>
              <a:gd name="adj3" fmla="val 4726"/>
            </a:avLst>
          </a:prstGeom>
          <a:solidFill>
            <a:srgbClr val="FFA6A6"/>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544" name="グラフィックス 7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08542" y="4299877"/>
            <a:ext cx="1828238" cy="820250"/>
          </a:xfrm>
          <a:prstGeom prst="rect">
            <a:avLst/>
          </a:prstGeom>
        </p:spPr>
      </p:pic>
      <p:pic>
        <p:nvPicPr>
          <p:cNvPr id="1545" name="グラフィックス 3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075" y="1511445"/>
            <a:ext cx="8563366" cy="1396698"/>
          </a:xfrm>
          <a:prstGeom prst="rect">
            <a:avLst/>
          </a:prstGeom>
        </p:spPr>
      </p:pic>
      <p:sp>
        <p:nvSpPr>
          <p:cNvPr id="1546" name="タイトル 1"/>
          <p:cNvSpPr txBox="1"/>
          <p:nvPr/>
        </p:nvSpPr>
        <p:spPr>
          <a:xfrm>
            <a:off x="6635485" y="6254476"/>
            <a:ext cx="2100699"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zh-TW" altLang="en-US" sz="500" dirty="0">
                <a:latin typeface="ＭＳ Ｐゴシック" panose="020B0600070205080204" pitchFamily="50" charset="-128"/>
                <a:ea typeface="ＭＳ Ｐゴシック" panose="020B0600070205080204" pitchFamily="50" charset="-128"/>
                <a:cs typeface="M+ 1c bold" panose="020B0702020203020207" pitchFamily="50" charset="-128"/>
              </a:rPr>
              <a:t>出典：厚生労働省「</a:t>
            </a:r>
            <a:r>
              <a:rPr lang="ja-JP" altLang="en-US" sz="500" dirty="0">
                <a:latin typeface="ＭＳ Ｐゴシック" panose="020B0600070205080204" pitchFamily="50" charset="-128"/>
                <a:ea typeface="ＭＳ Ｐゴシック" panose="020B0600070205080204" pitchFamily="50" charset="-128"/>
                <a:cs typeface="M+ 1c bold" panose="020B0702020203020207" pitchFamily="50" charset="-128"/>
              </a:rPr>
              <a:t>令和６年人口動態統計</a:t>
            </a:r>
            <a:r>
              <a:rPr lang="zh-TW" altLang="en-US" sz="500"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500"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47" name="タイトル 1"/>
          <p:cNvSpPr txBox="1"/>
          <p:nvPr/>
        </p:nvSpPr>
        <p:spPr>
          <a:xfrm>
            <a:off x="5707100" y="1573726"/>
            <a:ext cx="3029084" cy="925002"/>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300"/>
              </a:lnSpc>
            </a:pPr>
            <a:r>
              <a:rPr lang="ja-JP" altLang="en-US" sz="1000" dirty="0">
                <a:latin typeface="ＭＳ Ｐ明朝" panose="02020600040205080304" pitchFamily="18" charset="-128"/>
                <a:ea typeface="ＭＳ Ｐ明朝" panose="02020600040205080304" pitchFamily="18" charset="-128"/>
                <a:cs typeface="+mn-cs"/>
              </a:rPr>
              <a:t>脂っこいものが好き</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濃い味付けが好きである</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ほぼ毎日間食をしている</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甘い清涼飲料水をよく飲む</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野菜や海藻類の摂取量が少ない</a:t>
            </a:r>
            <a:endParaRPr sz="1000"/>
          </a:p>
        </p:txBody>
      </p:sp>
      <p:sp>
        <p:nvSpPr>
          <p:cNvPr id="1548" name="タイトル 1"/>
          <p:cNvSpPr txBox="1"/>
          <p:nvPr/>
        </p:nvSpPr>
        <p:spPr>
          <a:xfrm>
            <a:off x="7956614" y="4394401"/>
            <a:ext cx="2527766" cy="428080"/>
          </a:xfrm>
          <a:prstGeom prst="rect">
            <a:avLst/>
          </a:prstGeom>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死因の</a:t>
            </a:r>
            <a:r>
              <a:rPr lang="ja-JP" altLang="en-US" sz="1200" b="1" u="sng" dirty="0">
                <a:latin typeface="ＭＳ Ｐゴシック" panose="020B0600070205080204" pitchFamily="50" charset="-128"/>
                <a:ea typeface="ＭＳ Ｐゴシック" panose="020B0600070205080204" pitchFamily="50" charset="-128"/>
                <a:cs typeface="M+ 1c bold" panose="020B0702020203020207" pitchFamily="50" charset="-128"/>
              </a:rPr>
              <a:t>約５割</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を</a:t>
            </a:r>
            <a:endParaRPr sz="1100"/>
          </a:p>
          <a:p>
            <a:pPr defTabSz="457200"/>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生活習慣病が</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占めている！</a:t>
            </a:r>
            <a:endParaRPr sz="1100"/>
          </a:p>
        </p:txBody>
      </p:sp>
      <p:pic>
        <p:nvPicPr>
          <p:cNvPr id="1549" name="グラフィックス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79" y="663352"/>
            <a:ext cx="8268000" cy="8228"/>
          </a:xfrm>
          <a:prstGeom prst="rect">
            <a:avLst/>
          </a:prstGeom>
        </p:spPr>
      </p:pic>
      <p:pic>
        <p:nvPicPr>
          <p:cNvPr id="1550" name="グラフィックス 2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3695" y="405621"/>
            <a:ext cx="312000" cy="253800"/>
          </a:xfrm>
          <a:prstGeom prst="rect">
            <a:avLst/>
          </a:prstGeom>
        </p:spPr>
      </p:pic>
      <p:pic>
        <p:nvPicPr>
          <p:cNvPr id="1551" name="グラフィックス 3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975" y="920823"/>
            <a:ext cx="1560000" cy="190898"/>
          </a:xfrm>
          <a:prstGeom prst="rect">
            <a:avLst/>
          </a:prstGeom>
        </p:spPr>
      </p:pic>
      <p:sp>
        <p:nvSpPr>
          <p:cNvPr id="1552" name="タイトル 1"/>
          <p:cNvSpPr txBox="1"/>
          <p:nvPr/>
        </p:nvSpPr>
        <p:spPr>
          <a:xfrm>
            <a:off x="2494428" y="920823"/>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spc="70" dirty="0">
                <a:solidFill>
                  <a:srgbClr val="577C03"/>
                </a:solidFill>
                <a:latin typeface="ＭＳ Ｐ明朝" panose="02020600040205080304" pitchFamily="18" charset="-128"/>
                <a:ea typeface="ＭＳ Ｐ明朝" panose="02020600040205080304" pitchFamily="18" charset="-128"/>
                <a:cs typeface="+mn-cs"/>
              </a:rPr>
              <a:t>生活習慣病を引き起こす生活習慣はどれだろう？</a:t>
            </a:r>
          </a:p>
        </p:txBody>
      </p:sp>
      <p:sp>
        <p:nvSpPr>
          <p:cNvPr id="1553" name="タイトル 1"/>
          <p:cNvSpPr txBox="1"/>
          <p:nvPr/>
        </p:nvSpPr>
        <p:spPr>
          <a:xfrm>
            <a:off x="1250119" y="312596"/>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～望ましい生活習慣について考えよう！～</a:t>
            </a:r>
            <a:endParaRPr sz="1300"/>
          </a:p>
        </p:txBody>
      </p:sp>
      <p:sp>
        <p:nvSpPr>
          <p:cNvPr id="1554" name="テキスト ボックス 41"/>
          <p:cNvSpPr txBox="1"/>
          <p:nvPr/>
        </p:nvSpPr>
        <p:spPr>
          <a:xfrm>
            <a:off x="744173" y="1244375"/>
            <a:ext cx="4993865" cy="260717"/>
          </a:xfrm>
          <a:prstGeom prst="rect">
            <a:avLst/>
          </a:prstGeom>
          <a:noFill/>
        </p:spPr>
        <p:txBody>
          <a:bodyPr wrap="square">
            <a:spAutoFit/>
          </a:bodyPr>
          <a:lstStyle/>
          <a:p>
            <a:pPr defTabSz="457200"/>
            <a:r>
              <a:rPr lang="ja-JP" altLang="en-US" sz="1100" dirty="0">
                <a:latin typeface="ＭＳ Ｐ明朝" panose="02020600040205080304" pitchFamily="18" charset="-128"/>
                <a:ea typeface="ＭＳ Ｐ明朝" panose="02020600040205080304" pitchFamily="18" charset="-128"/>
                <a:cs typeface="+mn-cs"/>
              </a:rPr>
              <a:t>生活習慣病のリスクをチェックしてみよう！</a:t>
            </a:r>
          </a:p>
        </p:txBody>
      </p:sp>
      <p:sp>
        <p:nvSpPr>
          <p:cNvPr id="1555" name="タイトル 1"/>
          <p:cNvSpPr txBox="1"/>
          <p:nvPr/>
        </p:nvSpPr>
        <p:spPr>
          <a:xfrm>
            <a:off x="975511" y="1609673"/>
            <a:ext cx="3880401" cy="92500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300"/>
              </a:lnSpc>
            </a:pPr>
            <a:r>
              <a:rPr lang="ja-JP" altLang="en-US" sz="1000" dirty="0">
                <a:latin typeface="ＭＳ Ｐ明朝" panose="02020600040205080304" pitchFamily="18" charset="-128"/>
                <a:ea typeface="ＭＳ Ｐ明朝" panose="02020600040205080304" pitchFamily="18" charset="-128"/>
                <a:cs typeface="+mn-cs"/>
              </a:rPr>
              <a:t>ご飯やパンなど（炭水化物）の摂取量が多い</a:t>
            </a:r>
            <a:endParaRPr lang="en-US" altLang="ja-JP" sz="1000" dirty="0">
              <a:latin typeface="ＭＳ Ｐ明朝" panose="02020600040205080304" pitchFamily="18" charset="-128"/>
              <a:ea typeface="ＭＳ Ｐ明朝" panose="02020600040205080304" pitchFamily="18" charset="-128"/>
              <a:cs typeface="+mn-cs"/>
            </a:endParaRPr>
          </a:p>
          <a:p>
            <a:pPr>
              <a:lnSpc>
                <a:spcPts val="1300"/>
              </a:lnSpc>
            </a:pPr>
            <a:r>
              <a:rPr lang="ja-JP" altLang="en-US" sz="1000" dirty="0">
                <a:latin typeface="ＭＳ Ｐ明朝" panose="02020600040205080304" pitchFamily="18" charset="-128"/>
                <a:ea typeface="ＭＳ Ｐ明朝" panose="02020600040205080304" pitchFamily="18" charset="-128"/>
                <a:cs typeface="+mn-cs"/>
              </a:rPr>
              <a:t>早食い、ドカ食い、ながら食いが多い</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外食やファストフード、レトルト食品をよく利用する</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深夜の時間帯によく飲食する</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朝食は食べたり、食べなかったりする</a:t>
            </a:r>
            <a:endParaRPr sz="1000"/>
          </a:p>
        </p:txBody>
      </p:sp>
      <p:sp>
        <p:nvSpPr>
          <p:cNvPr id="1556" name="正方形/長方形 43"/>
          <p:cNvSpPr/>
          <p:nvPr/>
        </p:nvSpPr>
        <p:spPr>
          <a:xfrm>
            <a:off x="881430" y="1689125"/>
            <a:ext cx="127752" cy="7833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7" name="正方形/長方形 44"/>
          <p:cNvSpPr/>
          <p:nvPr/>
        </p:nvSpPr>
        <p:spPr>
          <a:xfrm>
            <a:off x="880975" y="1845619"/>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8" name="正方形/長方形 45"/>
          <p:cNvSpPr/>
          <p:nvPr/>
        </p:nvSpPr>
        <p:spPr>
          <a:xfrm>
            <a:off x="881430" y="2033111"/>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9" name="正方形/長方形 46"/>
          <p:cNvSpPr/>
          <p:nvPr/>
        </p:nvSpPr>
        <p:spPr>
          <a:xfrm>
            <a:off x="883695" y="2190148"/>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0" name="正方形/長方形 47"/>
          <p:cNvSpPr/>
          <p:nvPr/>
        </p:nvSpPr>
        <p:spPr>
          <a:xfrm>
            <a:off x="881430" y="2375215"/>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1" name="正方形/長方形 48"/>
          <p:cNvSpPr/>
          <p:nvPr/>
        </p:nvSpPr>
        <p:spPr>
          <a:xfrm>
            <a:off x="5550390" y="1664219"/>
            <a:ext cx="125730" cy="82199"/>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2" name="正方形/長方形 49"/>
          <p:cNvSpPr/>
          <p:nvPr/>
        </p:nvSpPr>
        <p:spPr>
          <a:xfrm>
            <a:off x="5550739" y="1845591"/>
            <a:ext cx="125730" cy="80358"/>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3" name="正方形/長方形 50"/>
          <p:cNvSpPr/>
          <p:nvPr/>
        </p:nvSpPr>
        <p:spPr>
          <a:xfrm>
            <a:off x="5550739" y="2001957"/>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4" name="正方形/長方形 51"/>
          <p:cNvSpPr/>
          <p:nvPr/>
        </p:nvSpPr>
        <p:spPr>
          <a:xfrm>
            <a:off x="5550390" y="2158994"/>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5" name="正方形/長方形 52"/>
          <p:cNvSpPr/>
          <p:nvPr/>
        </p:nvSpPr>
        <p:spPr>
          <a:xfrm>
            <a:off x="5550739" y="2335528"/>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66" name="グラフィックス 5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71551" y="2776896"/>
            <a:ext cx="3588000" cy="16701"/>
          </a:xfrm>
          <a:prstGeom prst="rect">
            <a:avLst/>
          </a:prstGeom>
        </p:spPr>
      </p:pic>
      <p:sp>
        <p:nvSpPr>
          <p:cNvPr id="1567" name="テキスト ボックス 55"/>
          <p:cNvSpPr txBox="1"/>
          <p:nvPr/>
        </p:nvSpPr>
        <p:spPr>
          <a:xfrm>
            <a:off x="5471553" y="2535445"/>
            <a:ext cx="3831659" cy="258152"/>
          </a:xfrm>
          <a:prstGeom prst="rect">
            <a:avLst/>
          </a:prstGeom>
          <a:noFill/>
        </p:spPr>
        <p:txBody>
          <a:bodyPr wrap="square">
            <a:spAutoFit/>
          </a:bodyPr>
          <a:lstStyle/>
          <a:p>
            <a:pPr>
              <a:lnSpc>
                <a:spcPts val="1300"/>
              </a:lnSpc>
            </a:pPr>
            <a:r>
              <a:rPr lang="ja-JP" altLang="en-US" sz="1100" dirty="0">
                <a:latin typeface="ＭＳ Ｐ明朝" panose="02020600040205080304" pitchFamily="18" charset="-128"/>
                <a:ea typeface="ＭＳ Ｐ明朝" panose="02020600040205080304" pitchFamily="18" charset="-128"/>
                <a:cs typeface="+mn-cs"/>
              </a:rPr>
              <a:t>チェックの数　    合計　                                            個</a:t>
            </a:r>
            <a:endParaRPr lang="en-US" altLang="ja-JP" sz="1100" dirty="0">
              <a:latin typeface="ＭＳ Ｐ明朝" panose="02020600040205080304" pitchFamily="18" charset="-128"/>
              <a:ea typeface="ＭＳ Ｐ明朝" panose="02020600040205080304" pitchFamily="18" charset="-128"/>
              <a:cs typeface="+mn-cs"/>
            </a:endParaRPr>
          </a:p>
        </p:txBody>
      </p:sp>
      <p:sp>
        <p:nvSpPr>
          <p:cNvPr id="1568" name="テキスト ボックス 56"/>
          <p:cNvSpPr txBox="1"/>
          <p:nvPr/>
        </p:nvSpPr>
        <p:spPr>
          <a:xfrm>
            <a:off x="2577723" y="3223094"/>
            <a:ext cx="4993865" cy="253023"/>
          </a:xfrm>
          <a:prstGeom prst="rect">
            <a:avLst/>
          </a:prstGeom>
          <a:noFill/>
        </p:spPr>
        <p:txBody>
          <a:bodyPr wrap="square">
            <a:spAutoFit/>
          </a:bodyPr>
          <a:lstStyle/>
          <a:p>
            <a:pPr defTabSz="457200"/>
            <a:r>
              <a:rPr lang="ja-JP" altLang="en-US" sz="1050" dirty="0">
                <a:latin typeface="ＭＳ Ｐ明朝" panose="02020600040205080304" pitchFamily="18" charset="-128"/>
                <a:ea typeface="ＭＳ Ｐ明朝" panose="02020600040205080304" pitchFamily="18" charset="-128"/>
                <a:cs typeface="+mn-cs"/>
              </a:rPr>
              <a:t>高知県の働きざか</a:t>
            </a:r>
            <a:r>
              <a:rPr lang="ja-JP" altLang="en-US" sz="1050" dirty="0">
                <a:latin typeface="ＭＳ Ｐ明朝" panose="02020600040205080304" pitchFamily="18" charset="-128"/>
                <a:ea typeface="ＭＳ Ｐ明朝" panose="02020600040205080304" pitchFamily="18" charset="-128"/>
              </a:rPr>
              <a:t>り</a:t>
            </a:r>
            <a:r>
              <a:rPr lang="en-US" altLang="ja-JP" sz="1050" dirty="0">
                <a:latin typeface="ＭＳ Ｐ明朝" panose="02020600040205080304" pitchFamily="18" charset="-128"/>
                <a:ea typeface="ＭＳ Ｐ明朝" panose="02020600040205080304" pitchFamily="18" charset="-128"/>
                <a:cs typeface="+mn-cs"/>
              </a:rPr>
              <a:t>(40-64</a:t>
            </a:r>
            <a:r>
              <a:rPr lang="ja-JP" altLang="en-US" sz="1050" dirty="0">
                <a:latin typeface="ＭＳ Ｐ明朝" panose="02020600040205080304" pitchFamily="18" charset="-128"/>
                <a:ea typeface="ＭＳ Ｐ明朝" panose="02020600040205080304" pitchFamily="18" charset="-128"/>
                <a:cs typeface="+mn-cs"/>
              </a:rPr>
              <a:t>歳）死因別死亡割合</a:t>
            </a:r>
          </a:p>
        </p:txBody>
      </p:sp>
      <p:pic>
        <p:nvPicPr>
          <p:cNvPr id="1569" name="グラフィックス 7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5383" y="3622986"/>
            <a:ext cx="440625" cy="258656"/>
          </a:xfrm>
          <a:prstGeom prst="rect">
            <a:avLst/>
          </a:prstGeom>
        </p:spPr>
      </p:pic>
      <p:pic>
        <p:nvPicPr>
          <p:cNvPr id="1570" name="グラフィックス 75"/>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53655" y="3620234"/>
            <a:ext cx="442000" cy="263323"/>
          </a:xfrm>
          <a:prstGeom prst="rect">
            <a:avLst/>
          </a:prstGeom>
        </p:spPr>
      </p:pic>
      <p:pic>
        <p:nvPicPr>
          <p:cNvPr id="1571" name="グラフィックス 7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79387" y="5247548"/>
            <a:ext cx="606783" cy="975690"/>
          </a:xfrm>
          <a:prstGeom prst="rect">
            <a:avLst/>
          </a:prstGeom>
        </p:spPr>
      </p:pic>
      <p:sp>
        <p:nvSpPr>
          <p:cNvPr id="1572" name="テキスト ボックス 1"/>
          <p:cNvSpPr txBox="1"/>
          <p:nvPr/>
        </p:nvSpPr>
        <p:spPr>
          <a:xfrm>
            <a:off x="4307190" y="6682556"/>
            <a:ext cx="1291619" cy="199162"/>
          </a:xfrm>
          <a:prstGeom prst="rect">
            <a:avLst/>
          </a:prstGeom>
          <a:noFill/>
        </p:spPr>
        <p:txBody>
          <a:bodyPr wrap="square">
            <a:spAutoFit/>
          </a:bodyPr>
          <a:lstStyle/>
          <a:p>
            <a:pPr algn="ctr" fontAlgn="base"/>
            <a:r>
              <a:rPr lang="ja-JP" altLang="en-US" sz="700">
                <a:latin typeface="ＭＳ Ｐ明朝"/>
                <a:ea typeface="ＭＳ Ｐ明朝"/>
              </a:rPr>
              <a:t>21</a:t>
            </a:r>
            <a:endParaRPr sz="700">
              <a:latin typeface="ＭＳ Ｐ明朝"/>
              <a:ea typeface="ＭＳ Ｐ明朝"/>
            </a:endParaRPr>
          </a:p>
        </p:txBody>
      </p:sp>
      <p:graphicFrame>
        <p:nvGraphicFramePr>
          <p:cNvPr id="2006" name="グラフ 844"/>
          <p:cNvGraphicFramePr/>
          <p:nvPr/>
        </p:nvGraphicFramePr>
        <p:xfrm>
          <a:off x="492896" y="3629341"/>
          <a:ext cx="2691210" cy="2896196"/>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2007" name="グラフ 845"/>
          <p:cNvGraphicFramePr/>
          <p:nvPr/>
        </p:nvGraphicFramePr>
        <p:xfrm>
          <a:off x="3954025" y="2664521"/>
          <a:ext cx="4152651" cy="3777475"/>
        </p:xfrm>
        <a:graphic>
          <a:graphicData uri="http://schemas.openxmlformats.org/drawingml/2006/chart">
            <c:chart xmlns:c="http://schemas.openxmlformats.org/drawingml/2006/chart" xmlns:r="http://schemas.openxmlformats.org/officeDocument/2006/relationships" r:id="rId20"/>
          </a:graphicData>
        </a:graphic>
      </p:graphicFrame>
    </p:spTree>
    <p:extLst>
      <p:ext uri="{BB962C8B-B14F-4D97-AF65-F5344CB8AC3E}">
        <p14:creationId xmlns:p14="http://schemas.microsoft.com/office/powerpoint/2010/main" val="1380396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82" name="タイトル 1"/>
          <p:cNvSpPr txBox="1"/>
          <p:nvPr/>
        </p:nvSpPr>
        <p:spPr>
          <a:xfrm>
            <a:off x="1065694" y="593017"/>
            <a:ext cx="9057629" cy="5869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600"/>
              </a:lnSpc>
            </a:pPr>
            <a:r>
              <a:rPr lang="ja-JP" altLang="en-US" sz="1050" dirty="0">
                <a:latin typeface="ＭＳ Ｐ明朝" panose="02020600040205080304" pitchFamily="18" charset="-128"/>
                <a:ea typeface="ＭＳ Ｐ明朝" panose="02020600040205080304" pitchFamily="18" charset="-128"/>
                <a:cs typeface="+mn-cs"/>
              </a:rPr>
              <a:t>生活習慣病の、代表的な病気である高血圧や糖尿病などはライフスタイルと深く関連しています。</a:t>
            </a:r>
          </a:p>
          <a:p>
            <a:pPr>
              <a:lnSpc>
                <a:spcPts val="1600"/>
              </a:lnSpc>
            </a:pPr>
            <a:r>
              <a:rPr lang="ja-JP" altLang="en-US" sz="1050" dirty="0">
                <a:latin typeface="ＭＳ Ｐ明朝" panose="02020600040205080304" pitchFamily="18" charset="-128"/>
                <a:ea typeface="ＭＳ Ｐ明朝" panose="02020600040205080304" pitchFamily="18" charset="-128"/>
                <a:cs typeface="+mn-cs"/>
              </a:rPr>
              <a:t>特に中学生になると生活環境が大きく変化し、生活習慣にも多くの影響が出てきます。</a:t>
            </a:r>
          </a:p>
        </p:txBody>
      </p:sp>
      <p:pic>
        <p:nvPicPr>
          <p:cNvPr id="1583" name="グラフィックス 8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12876" y="316451"/>
            <a:ext cx="1213333" cy="276566"/>
          </a:xfrm>
          <a:prstGeom prst="rect">
            <a:avLst/>
          </a:prstGeom>
        </p:spPr>
      </p:pic>
      <p:sp>
        <p:nvSpPr>
          <p:cNvPr id="1584" name="タイトル 1"/>
          <p:cNvSpPr txBox="1"/>
          <p:nvPr/>
        </p:nvSpPr>
        <p:spPr>
          <a:xfrm>
            <a:off x="2136377" y="318713"/>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生活習慣病にはどんな病気があるの？</a:t>
            </a:r>
          </a:p>
        </p:txBody>
      </p:sp>
      <p:pic>
        <p:nvPicPr>
          <p:cNvPr id="1585" name="グラフィックス 8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6673" y="857066"/>
            <a:ext cx="2264695" cy="46800"/>
          </a:xfrm>
          <a:prstGeom prst="rect">
            <a:avLst/>
          </a:prstGeom>
        </p:spPr>
      </p:pic>
      <p:sp>
        <p:nvSpPr>
          <p:cNvPr id="1586" name="タイトル 1"/>
          <p:cNvSpPr txBox="1"/>
          <p:nvPr/>
        </p:nvSpPr>
        <p:spPr>
          <a:xfrm>
            <a:off x="682766" y="1177031"/>
            <a:ext cx="1673554" cy="2576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b="1" dirty="0">
                <a:solidFill>
                  <a:srgbClr val="577C03"/>
                </a:solidFill>
                <a:latin typeface="ＭＳ Ｐ明朝" panose="02020600040205080304" pitchFamily="18" charset="-128"/>
                <a:ea typeface="ＭＳ Ｐ明朝" panose="02020600040205080304" pitchFamily="18" charset="-128"/>
                <a:cs typeface="+mn-cs"/>
              </a:rPr>
              <a:t>●循環器病</a:t>
            </a:r>
          </a:p>
        </p:txBody>
      </p:sp>
      <p:pic>
        <p:nvPicPr>
          <p:cNvPr id="1587" name="グラフィックス 8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160" y="1509865"/>
            <a:ext cx="7797680" cy="2345163"/>
          </a:xfrm>
          <a:prstGeom prst="rect">
            <a:avLst/>
          </a:prstGeom>
        </p:spPr>
      </p:pic>
      <p:sp>
        <p:nvSpPr>
          <p:cNvPr id="1588" name="タイトル 1"/>
          <p:cNvSpPr txBox="1"/>
          <p:nvPr/>
        </p:nvSpPr>
        <p:spPr>
          <a:xfrm>
            <a:off x="759135" y="4568672"/>
            <a:ext cx="1292519" cy="2576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b="1" dirty="0">
                <a:solidFill>
                  <a:srgbClr val="577C03"/>
                </a:solidFill>
                <a:latin typeface="ＭＳ Ｐ明朝" panose="02020600040205080304" pitchFamily="18" charset="-128"/>
                <a:ea typeface="ＭＳ Ｐ明朝" panose="02020600040205080304" pitchFamily="18" charset="-128"/>
                <a:cs typeface="+mn-cs"/>
              </a:rPr>
              <a:t>●糖尿病</a:t>
            </a:r>
          </a:p>
        </p:txBody>
      </p:sp>
      <p:sp>
        <p:nvSpPr>
          <p:cNvPr id="1589" name="タイトル 1"/>
          <p:cNvSpPr txBox="1"/>
          <p:nvPr/>
        </p:nvSpPr>
        <p:spPr>
          <a:xfrm>
            <a:off x="912957" y="4840114"/>
            <a:ext cx="4512750" cy="92500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300"/>
              </a:lnSpc>
            </a:pPr>
            <a:r>
              <a:rPr lang="ja-JP" altLang="en-US" sz="1200" dirty="0">
                <a:latin typeface="ＭＳ Ｐ明朝" panose="02020600040205080304" pitchFamily="18" charset="-128"/>
                <a:ea typeface="ＭＳ Ｐ明朝" panose="02020600040205080304" pitchFamily="18" charset="-128"/>
                <a:cs typeface="+mn-cs"/>
              </a:rPr>
              <a:t>血液中の血糖が慢性的に多い状態となり、血糖値</a:t>
            </a:r>
            <a:r>
              <a:rPr lang="ja-JP" altLang="en-US" sz="1200" dirty="0">
                <a:latin typeface="ＭＳ Ｐ明朝" panose="02020600040205080304" pitchFamily="18" charset="-128"/>
                <a:ea typeface="ＭＳ Ｐ明朝" panose="02020600040205080304" pitchFamily="18" charset="-128"/>
                <a:cs typeface="+mn-cs"/>
              </a:rPr>
              <a:t>が高くなる</a:t>
            </a:r>
            <a:r>
              <a:rPr lang="ja-JP" altLang="en-US" sz="1200" dirty="0">
                <a:latin typeface="ＭＳ Ｐ明朝" panose="02020600040205080304" pitchFamily="18" charset="-128"/>
                <a:ea typeface="ＭＳ Ｐ明朝" panose="02020600040205080304" pitchFamily="18" charset="-128"/>
                <a:cs typeface="+mn-cs"/>
              </a:rPr>
              <a:t>病気です。</a:t>
            </a:r>
            <a:r>
              <a:rPr lang="ja-JP" altLang="en-US" sz="1200" dirty="0">
                <a:latin typeface="ＭＳ Ｐ明朝" panose="02020600040205080304" pitchFamily="18" charset="-128"/>
                <a:ea typeface="ＭＳ Ｐ明朝" panose="02020600040205080304" pitchFamily="18" charset="-128"/>
                <a:cs typeface="+mn-cs"/>
              </a:rPr>
              <a:t>多くの場合、食生活や運動</a:t>
            </a:r>
            <a:r>
              <a:rPr lang="ja-JP" altLang="en-US" sz="1200" dirty="0">
                <a:latin typeface="ＭＳ Ｐ明朝" panose="02020600040205080304" pitchFamily="18" charset="-128"/>
                <a:ea typeface="ＭＳ Ｐ明朝" panose="02020600040205080304" pitchFamily="18" charset="-128"/>
                <a:cs typeface="+mn-cs"/>
              </a:rPr>
              <a:t>不足、肥満などに起因します。</a:t>
            </a:r>
            <a:r>
              <a:rPr lang="ja-JP" altLang="en-US" sz="1200" dirty="0">
                <a:latin typeface="ＭＳ Ｐ明朝" panose="02020600040205080304" pitchFamily="18" charset="-128"/>
                <a:ea typeface="ＭＳ Ｐ明朝" panose="02020600040205080304" pitchFamily="18" charset="-128"/>
                <a:cs typeface="+mn-cs"/>
              </a:rPr>
              <a:t>糖尿病患者の</a:t>
            </a:r>
            <a:r>
              <a:rPr lang="en-US" altLang="ja-JP" sz="1200" dirty="0">
                <a:latin typeface="ＭＳ Ｐ明朝" panose="02020600040205080304" pitchFamily="18" charset="-128"/>
                <a:ea typeface="ＭＳ Ｐ明朝" panose="02020600040205080304" pitchFamily="18" charset="-128"/>
                <a:cs typeface="+mn-cs"/>
              </a:rPr>
              <a:t>40</a:t>
            </a:r>
            <a:r>
              <a:rPr lang="ja-JP" altLang="en-US" sz="1200" dirty="0">
                <a:latin typeface="ＭＳ Ｐ明朝" panose="02020600040205080304" pitchFamily="18" charset="-128"/>
                <a:ea typeface="ＭＳ Ｐ明朝" panose="02020600040205080304" pitchFamily="18" charset="-128"/>
                <a:cs typeface="+mn-cs"/>
              </a:rPr>
              <a:t>～</a:t>
            </a:r>
            <a:r>
              <a:rPr lang="en-US" altLang="ja-JP" sz="1200" dirty="0">
                <a:latin typeface="ＭＳ Ｐ明朝" panose="02020600040205080304" pitchFamily="18" charset="-128"/>
                <a:ea typeface="ＭＳ Ｐ明朝" panose="02020600040205080304" pitchFamily="18" charset="-128"/>
                <a:cs typeface="+mn-cs"/>
              </a:rPr>
              <a:t>60</a:t>
            </a:r>
            <a:r>
              <a:rPr lang="ja-JP" altLang="en-US" sz="1200" dirty="0">
                <a:latin typeface="ＭＳ Ｐ明朝" panose="02020600040205080304" pitchFamily="18" charset="-128"/>
                <a:ea typeface="ＭＳ Ｐ明朝" panose="02020600040205080304" pitchFamily="18" charset="-128"/>
                <a:cs typeface="+mn-cs"/>
              </a:rPr>
              <a:t>％ が高血圧を併発しています。</a:t>
            </a:r>
            <a:r>
              <a:rPr lang="ja-JP" altLang="en-US" sz="1200" dirty="0">
                <a:latin typeface="ＭＳ Ｐ明朝" panose="02020600040205080304" pitchFamily="18" charset="-128"/>
                <a:ea typeface="ＭＳ Ｐ明朝" panose="02020600040205080304" pitchFamily="18" charset="-128"/>
                <a:cs typeface="+mn-cs"/>
              </a:rPr>
              <a:t>高血圧は、糖尿</a:t>
            </a:r>
            <a:r>
              <a:rPr lang="ja-JP" altLang="en-US" sz="1200" dirty="0">
                <a:latin typeface="ＭＳ Ｐ明朝" panose="02020600040205080304" pitchFamily="18" charset="-128"/>
                <a:ea typeface="ＭＳ Ｐ明朝" panose="02020600040205080304" pitchFamily="18" charset="-128"/>
                <a:cs typeface="+mn-cs"/>
              </a:rPr>
              <a:t>病性腎症の発症・進行を早めます。</a:t>
            </a:r>
            <a:r>
              <a:rPr lang="ja-JP" altLang="en-US" sz="1200" dirty="0">
                <a:latin typeface="ＭＳ Ｐ明朝" panose="02020600040205080304" pitchFamily="18" charset="-128"/>
                <a:ea typeface="ＭＳ Ｐ明朝" panose="02020600040205080304" pitchFamily="18" charset="-128"/>
                <a:cs typeface="+mn-cs"/>
              </a:rPr>
              <a:t>また、高血圧</a:t>
            </a:r>
            <a:r>
              <a:rPr lang="ja-JP" altLang="en-US" sz="1200" dirty="0">
                <a:latin typeface="ＭＳ Ｐ明朝" panose="02020600040205080304" pitchFamily="18" charset="-128"/>
                <a:ea typeface="ＭＳ Ｐ明朝" panose="02020600040205080304" pitchFamily="18" charset="-128"/>
                <a:cs typeface="+mn-cs"/>
              </a:rPr>
              <a:t>は網膜内の血管にも悪影響を及ぼし、</a:t>
            </a:r>
            <a:r>
              <a:rPr lang="ja-JP" altLang="en-US" sz="1200" dirty="0">
                <a:latin typeface="ＭＳ Ｐ明朝" panose="02020600040205080304" pitchFamily="18" charset="-128"/>
                <a:ea typeface="ＭＳ Ｐ明朝" panose="02020600040205080304" pitchFamily="18" charset="-128"/>
                <a:cs typeface="+mn-cs"/>
              </a:rPr>
              <a:t>網膜症の進</a:t>
            </a:r>
            <a:r>
              <a:rPr lang="ja-JP" altLang="en-US" sz="1200" dirty="0">
                <a:latin typeface="ＭＳ Ｐ明朝" panose="02020600040205080304" pitchFamily="18" charset="-128"/>
                <a:ea typeface="ＭＳ Ｐ明朝" panose="02020600040205080304" pitchFamily="18" charset="-128"/>
                <a:cs typeface="+mn-cs"/>
              </a:rPr>
              <a:t>行を加速します。</a:t>
            </a:r>
            <a:endParaRPr sz="1200"/>
          </a:p>
        </p:txBody>
      </p:sp>
      <p:pic>
        <p:nvPicPr>
          <p:cNvPr id="1590" name="グラフィックス 95"/>
          <p:cNvPicPr>
            <a:picLocks noChangeAspect="1"/>
          </p:cNvPicPr>
          <p:nvPr/>
        </p:nvPicPr>
        <p:blipFill>
          <a:blip r:embed="rId7">
            <a:extLst>
              <a:ext uri="{96DAC541-7B7A-43D3-8B79-37D633B846F1}">
                <asvg:svgBlip xmlns:asvg="http://schemas.microsoft.com/office/drawing/2016/SVG/main" r:embed="rId8"/>
              </a:ext>
            </a:extLst>
          </a:blip>
          <a:srcRect t="15967"/>
          <a:stretch>
            <a:fillRect/>
          </a:stretch>
        </p:blipFill>
        <p:spPr>
          <a:xfrm>
            <a:off x="5526707" y="4932789"/>
            <a:ext cx="3588000" cy="999039"/>
          </a:xfrm>
          <a:prstGeom prst="rect">
            <a:avLst/>
          </a:prstGeom>
        </p:spPr>
      </p:pic>
      <p:sp>
        <p:nvSpPr>
          <p:cNvPr id="1591" name="テキスト ボックス 1"/>
          <p:cNvSpPr txBox="1"/>
          <p:nvPr/>
        </p:nvSpPr>
        <p:spPr>
          <a:xfrm>
            <a:off x="4307190" y="6613325"/>
            <a:ext cx="1291619" cy="199162"/>
          </a:xfrm>
          <a:prstGeom prst="rect">
            <a:avLst/>
          </a:prstGeom>
          <a:noFill/>
        </p:spPr>
        <p:txBody>
          <a:bodyPr wrap="square">
            <a:spAutoFit/>
          </a:bodyPr>
          <a:lstStyle/>
          <a:p>
            <a:pPr algn="ctr" fontAlgn="base"/>
            <a:r>
              <a:rPr lang="ja-JP" altLang="en-US" sz="700">
                <a:latin typeface="ＭＳ Ｐ明朝"/>
                <a:ea typeface="ＭＳ Ｐ明朝"/>
              </a:rPr>
              <a:t>22</a:t>
            </a:r>
            <a:endParaRPr sz="700">
              <a:latin typeface="ＭＳ Ｐ明朝"/>
              <a:ea typeface="ＭＳ Ｐ明朝"/>
            </a:endParaRPr>
          </a:p>
        </p:txBody>
      </p:sp>
      <p:sp>
        <p:nvSpPr>
          <p:cNvPr id="1592" name="タイトル 1"/>
          <p:cNvSpPr txBox="1"/>
          <p:nvPr/>
        </p:nvSpPr>
        <p:spPr>
          <a:xfrm>
            <a:off x="5429968" y="4462194"/>
            <a:ext cx="1292519"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1200"/>
              </a:lnSpc>
            </a:pPr>
            <a:r>
              <a:rPr lang="ja-JP" altLang="en-US" sz="1100" b="1" dirty="0">
                <a:solidFill>
                  <a:srgbClr val="E60012"/>
                </a:solidFill>
                <a:latin typeface="ＭＳ Ｐゴシック" panose="020B0600070205080204" pitchFamily="50" charset="-128"/>
                <a:ea typeface="ＭＳ Ｐゴシック" panose="020B0600070205080204" pitchFamily="50" charset="-128"/>
                <a:cs typeface="M+ 1c bold" panose="020B0702020203020207" pitchFamily="50" charset="-128"/>
              </a:rPr>
              <a:t>糖尿病性腎症</a:t>
            </a:r>
            <a:endParaRPr sz="1100"/>
          </a:p>
        </p:txBody>
      </p:sp>
      <p:sp>
        <p:nvSpPr>
          <p:cNvPr id="1593" name="タイトル 1"/>
          <p:cNvSpPr txBox="1"/>
          <p:nvPr/>
        </p:nvSpPr>
        <p:spPr>
          <a:xfrm>
            <a:off x="6719726" y="4462194"/>
            <a:ext cx="1292519"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1200"/>
              </a:lnSpc>
            </a:pPr>
            <a:r>
              <a:rPr lang="ja-JP" altLang="en-US" sz="1100" b="1" dirty="0">
                <a:solidFill>
                  <a:srgbClr val="E60012"/>
                </a:solidFill>
                <a:latin typeface="ＭＳ Ｐゴシック" panose="020B0600070205080204" pitchFamily="50" charset="-128"/>
                <a:ea typeface="ＭＳ Ｐゴシック" panose="020B0600070205080204" pitchFamily="50" charset="-128"/>
                <a:cs typeface="M+ 1c bold" panose="020B0702020203020207" pitchFamily="50" charset="-128"/>
              </a:rPr>
              <a:t>糖尿病網膜症</a:t>
            </a:r>
            <a:endParaRPr sz="1100"/>
          </a:p>
        </p:txBody>
      </p:sp>
      <p:sp>
        <p:nvSpPr>
          <p:cNvPr id="1594" name="タイトル 1"/>
          <p:cNvSpPr txBox="1"/>
          <p:nvPr/>
        </p:nvSpPr>
        <p:spPr>
          <a:xfrm>
            <a:off x="8012245" y="4462194"/>
            <a:ext cx="1512947"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1200"/>
              </a:lnSpc>
            </a:pPr>
            <a:r>
              <a:rPr lang="ja-JP" altLang="en-US" sz="1100" b="1" dirty="0">
                <a:solidFill>
                  <a:srgbClr val="E60012"/>
                </a:solidFill>
                <a:latin typeface="ＭＳ Ｐゴシック" panose="020B0600070205080204" pitchFamily="50" charset="-128"/>
                <a:ea typeface="ＭＳ Ｐゴシック" panose="020B0600070205080204" pitchFamily="50" charset="-128"/>
                <a:cs typeface="M+ 1c bold" panose="020B0702020203020207" pitchFamily="50" charset="-128"/>
              </a:rPr>
              <a:t>糖尿病神経障害</a:t>
            </a:r>
            <a:endParaRPr sz="1100"/>
          </a:p>
        </p:txBody>
      </p:sp>
    </p:spTree>
    <p:extLst>
      <p:ext uri="{BB962C8B-B14F-4D97-AF65-F5344CB8AC3E}">
        <p14:creationId xmlns:p14="http://schemas.microsoft.com/office/powerpoint/2010/main" val="1380396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00" name="図 101"/>
          <p:cNvPicPr>
            <a:picLocks noChangeAspect="1"/>
          </p:cNvPicPr>
          <p:nvPr/>
        </p:nvPicPr>
        <p:blipFill>
          <a:blip r:embed="rId1"/>
          <a:stretch>
            <a:fillRect/>
          </a:stretch>
        </p:blipFill>
        <p:spPr>
          <a:xfrm>
            <a:off x="8316751" y="4084095"/>
            <a:ext cx="629483" cy="829824"/>
          </a:xfrm>
          <a:prstGeom prst="rect">
            <a:avLst/>
          </a:prstGeom>
        </p:spPr>
      </p:pic>
      <p:pic>
        <p:nvPicPr>
          <p:cNvPr id="1601" name="グラフィックス 9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512" y="3597278"/>
            <a:ext cx="1820654" cy="524254"/>
          </a:xfrm>
          <a:prstGeom prst="rect">
            <a:avLst/>
          </a:prstGeom>
        </p:spPr>
      </p:pic>
      <p:pic>
        <p:nvPicPr>
          <p:cNvPr id="1602" name="グラフィックス 7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84019" y="3318177"/>
            <a:ext cx="1295423" cy="239022"/>
          </a:xfrm>
          <a:prstGeom prst="rect">
            <a:avLst/>
          </a:prstGeom>
        </p:spPr>
      </p:pic>
      <p:pic>
        <p:nvPicPr>
          <p:cNvPr id="1603" name="グラフィックス 7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5457" y="3311437"/>
            <a:ext cx="1192538" cy="230504"/>
          </a:xfrm>
          <a:prstGeom prst="rect">
            <a:avLst/>
          </a:prstGeom>
        </p:spPr>
      </p:pic>
      <p:pic>
        <p:nvPicPr>
          <p:cNvPr id="1604" name="グラフィックス 8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9936" y="3311437"/>
            <a:ext cx="1430549" cy="227605"/>
          </a:xfrm>
          <a:prstGeom prst="rect">
            <a:avLst/>
          </a:prstGeom>
        </p:spPr>
      </p:pic>
      <p:pic>
        <p:nvPicPr>
          <p:cNvPr id="1605" name="グラフィックス 3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8898" y="1187735"/>
            <a:ext cx="4528611" cy="1921108"/>
          </a:xfrm>
          <a:prstGeom prst="rect">
            <a:avLst/>
          </a:prstGeom>
        </p:spPr>
      </p:pic>
      <p:pic>
        <p:nvPicPr>
          <p:cNvPr id="1606" name="グラフィックス 4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1549" y="1557419"/>
            <a:ext cx="607312" cy="608892"/>
          </a:xfrm>
          <a:prstGeom prst="rect">
            <a:avLst/>
          </a:prstGeom>
        </p:spPr>
      </p:pic>
      <p:pic>
        <p:nvPicPr>
          <p:cNvPr id="1607" name="グラフィックス 4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82856" y="1565574"/>
            <a:ext cx="607312" cy="592583"/>
          </a:xfrm>
          <a:prstGeom prst="rect">
            <a:avLst/>
          </a:prstGeom>
        </p:spPr>
      </p:pic>
      <p:sp>
        <p:nvSpPr>
          <p:cNvPr id="1608" name="タイトル 1"/>
          <p:cNvSpPr txBox="1"/>
          <p:nvPr/>
        </p:nvSpPr>
        <p:spPr>
          <a:xfrm>
            <a:off x="565989" y="217836"/>
            <a:ext cx="6040891" cy="340739"/>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4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がん</a:t>
            </a:r>
            <a:r>
              <a:rPr lang="ja-JP" altLang="en-US" sz="14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～がんについて知ろう！～</a:t>
            </a:r>
            <a:endPar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09" name="タイトル 1"/>
          <p:cNvSpPr txBox="1"/>
          <p:nvPr/>
        </p:nvSpPr>
        <p:spPr>
          <a:xfrm>
            <a:off x="7645886" y="3496800"/>
            <a:ext cx="2034941" cy="5268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男性と女性で原因にも</a:t>
            </a:r>
          </a:p>
          <a:p>
            <a:pPr defTabSz="457200"/>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違いがあるね。</a:t>
            </a:r>
          </a:p>
        </p:txBody>
      </p:sp>
      <p:sp>
        <p:nvSpPr>
          <p:cNvPr id="1610" name="タイトル 1"/>
          <p:cNvSpPr txBox="1"/>
          <p:nvPr/>
        </p:nvSpPr>
        <p:spPr>
          <a:xfrm>
            <a:off x="4445130" y="937738"/>
            <a:ext cx="4706428" cy="236864"/>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日本では、</a:t>
            </a:r>
            <a:r>
              <a:rPr lang="en-US" altLang="ja-JP"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2</a:t>
            </a:r>
            <a:r>
              <a:rPr lang="ja-JP" altLang="en-US"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人に</a:t>
            </a:r>
            <a:r>
              <a:rPr lang="en-US" altLang="ja-JP"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人ががんになると言われています。</a:t>
            </a:r>
          </a:p>
        </p:txBody>
      </p:sp>
      <p:pic>
        <p:nvPicPr>
          <p:cNvPr id="1611" name="グラフィックス 2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8509" y="507204"/>
            <a:ext cx="1984350" cy="239760"/>
          </a:xfrm>
          <a:prstGeom prst="rect">
            <a:avLst/>
          </a:prstGeom>
        </p:spPr>
      </p:pic>
      <p:sp>
        <p:nvSpPr>
          <p:cNvPr id="1612" name="タイトル 1"/>
          <p:cNvSpPr txBox="1"/>
          <p:nvPr/>
        </p:nvSpPr>
        <p:spPr>
          <a:xfrm>
            <a:off x="475570" y="503175"/>
            <a:ext cx="2387134"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a:solidFill>
                  <a:srgbClr val="577C03"/>
                </a:solidFill>
                <a:latin typeface="ＭＳ Ｐ明朝" panose="02020600040205080304" pitchFamily="18" charset="-128"/>
                <a:ea typeface="ＭＳ Ｐ明朝" panose="02020600040205080304" pitchFamily="18" charset="-128"/>
                <a:cs typeface="+mn-cs"/>
              </a:rPr>
              <a:t>“がん”ってどんな病気なの？</a:t>
            </a:r>
            <a:endParaRPr lang="ja-JP" altLang="en-US" sz="1100" b="1" dirty="0">
              <a:solidFill>
                <a:srgbClr val="577C03"/>
              </a:solidFill>
              <a:latin typeface="ＭＳ Ｐ明朝" panose="02020600040205080304" pitchFamily="18" charset="-128"/>
              <a:ea typeface="ＭＳ Ｐ明朝" panose="02020600040205080304" pitchFamily="18" charset="-128"/>
              <a:cs typeface="+mn-cs"/>
            </a:endParaRPr>
          </a:p>
        </p:txBody>
      </p:sp>
      <p:pic>
        <p:nvPicPr>
          <p:cNvPr id="1613" name="グラフィックス 30"/>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6988" y="946381"/>
            <a:ext cx="3366622" cy="1937908"/>
          </a:xfrm>
          <a:prstGeom prst="rect">
            <a:avLst/>
          </a:prstGeom>
        </p:spPr>
      </p:pic>
      <p:sp>
        <p:nvSpPr>
          <p:cNvPr id="1614" name="タイトル 1"/>
          <p:cNvSpPr txBox="1"/>
          <p:nvPr/>
        </p:nvSpPr>
        <p:spPr>
          <a:xfrm>
            <a:off x="5566663" y="1212689"/>
            <a:ext cx="2785692"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高知県の年齢調整罹患率</a:t>
            </a:r>
            <a:endParaRPr sz="900"/>
          </a:p>
        </p:txBody>
      </p:sp>
      <p:sp>
        <p:nvSpPr>
          <p:cNvPr id="1615" name="タイトル 1"/>
          <p:cNvSpPr txBox="1"/>
          <p:nvPr/>
        </p:nvSpPr>
        <p:spPr>
          <a:xfrm>
            <a:off x="5919198" y="1351804"/>
            <a:ext cx="3609704" cy="202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罹患</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病気にかかること 　　出典：高知県のがん登録</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(2021</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年集計</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16" name="タイトル 1"/>
          <p:cNvSpPr txBox="1"/>
          <p:nvPr/>
        </p:nvSpPr>
        <p:spPr>
          <a:xfrm>
            <a:off x="6441173" y="1118494"/>
            <a:ext cx="664062" cy="1883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りかん</a:t>
            </a: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17" name="タイトル 1"/>
          <p:cNvSpPr txBox="1"/>
          <p:nvPr/>
        </p:nvSpPr>
        <p:spPr>
          <a:xfrm>
            <a:off x="4544739" y="1167584"/>
            <a:ext cx="1340429" cy="3684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高知県で多い</a:t>
            </a:r>
            <a:endParaRPr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がんは・・・</a:t>
            </a:r>
            <a:endParaRPr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18" name="タイトル 1"/>
          <p:cNvSpPr txBox="1"/>
          <p:nvPr/>
        </p:nvSpPr>
        <p:spPr>
          <a:xfrm>
            <a:off x="5133904" y="1602079"/>
            <a:ext cx="654306"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男性</a:t>
            </a:r>
            <a:endParaRPr lang="en-US" altLang="ja-JP"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19" name="タイトル 1"/>
          <p:cNvSpPr txBox="1"/>
          <p:nvPr/>
        </p:nvSpPr>
        <p:spPr>
          <a:xfrm>
            <a:off x="4747420" y="1869615"/>
            <a:ext cx="1395570" cy="3130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7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第１位</a:t>
            </a:r>
            <a:endParaRPr lang="en-US" altLang="ja-JP" sz="7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大腸がん</a:t>
            </a:r>
            <a:endParaRPr lang="en-US" altLang="ja-JP"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20" name="タイトル 1"/>
          <p:cNvSpPr txBox="1"/>
          <p:nvPr/>
        </p:nvSpPr>
        <p:spPr>
          <a:xfrm>
            <a:off x="6991879" y="1602079"/>
            <a:ext cx="654007"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女性</a:t>
            </a:r>
            <a:endParaRPr lang="en-US" altLang="ja-JP"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21" name="タイトル 1"/>
          <p:cNvSpPr txBox="1"/>
          <p:nvPr/>
        </p:nvSpPr>
        <p:spPr>
          <a:xfrm>
            <a:off x="6606879" y="1862690"/>
            <a:ext cx="1395570" cy="3268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第１位</a:t>
            </a:r>
            <a:endParaRPr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乳がん</a:t>
            </a:r>
            <a:endParaRPr lang="en-US" altLang="ja-JP"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22" name="タイトル 1"/>
          <p:cNvSpPr txBox="1"/>
          <p:nvPr/>
        </p:nvSpPr>
        <p:spPr>
          <a:xfrm>
            <a:off x="5788210" y="1641091"/>
            <a:ext cx="1115890" cy="59927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7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第２位</a:t>
            </a:r>
            <a:endPar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前立腺がん</a:t>
            </a:r>
            <a:endPar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150000"/>
              </a:lnSpc>
            </a:pPr>
            <a:r>
              <a:rPr lang="ja-JP" altLang="en-US" sz="7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第３位</a:t>
            </a:r>
            <a:endPar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胃がん</a:t>
            </a:r>
            <a:endParaRPr sz="900"/>
          </a:p>
        </p:txBody>
      </p:sp>
      <p:sp>
        <p:nvSpPr>
          <p:cNvPr id="1623" name="タイトル 1"/>
          <p:cNvSpPr txBox="1"/>
          <p:nvPr/>
        </p:nvSpPr>
        <p:spPr>
          <a:xfrm>
            <a:off x="7670980" y="1663136"/>
            <a:ext cx="1051719" cy="59927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700" b="1" dirty="0">
                <a:solidFill>
                  <a:srgbClr val="EC6E8A"/>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第２位</a:t>
            </a:r>
            <a:endPar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大腸がん</a:t>
            </a:r>
            <a:endPar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150000"/>
              </a:lnSpc>
            </a:pPr>
            <a:r>
              <a:rPr lang="ja-JP" altLang="en-US" sz="700" b="1" dirty="0">
                <a:solidFill>
                  <a:srgbClr val="EC6E8A"/>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第３位</a:t>
            </a:r>
            <a:endPar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子宮がん</a:t>
            </a:r>
            <a:endParaRPr sz="900"/>
          </a:p>
        </p:txBody>
      </p:sp>
      <p:pic>
        <p:nvPicPr>
          <p:cNvPr id="1624" name="グラフィックス 7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5570" y="3068213"/>
            <a:ext cx="1656918" cy="245197"/>
          </a:xfrm>
          <a:prstGeom prst="rect">
            <a:avLst/>
          </a:prstGeom>
        </p:spPr>
      </p:pic>
      <p:sp>
        <p:nvSpPr>
          <p:cNvPr id="1625" name="タイトル 1"/>
          <p:cNvSpPr txBox="1"/>
          <p:nvPr/>
        </p:nvSpPr>
        <p:spPr>
          <a:xfrm>
            <a:off x="475570" y="3068213"/>
            <a:ext cx="2614570"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がんの原因は何だろう？</a:t>
            </a:r>
          </a:p>
        </p:txBody>
      </p:sp>
      <p:sp>
        <p:nvSpPr>
          <p:cNvPr id="1626" name="タイトル 1"/>
          <p:cNvSpPr txBox="1"/>
          <p:nvPr/>
        </p:nvSpPr>
        <p:spPr>
          <a:xfrm>
            <a:off x="1673266" y="3313410"/>
            <a:ext cx="1644289"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latin typeface="ＭＳ Ｐ明朝" panose="02020600040205080304" pitchFamily="18" charset="-128"/>
                <a:ea typeface="ＭＳ Ｐ明朝" panose="02020600040205080304" pitchFamily="18" charset="-128"/>
                <a:cs typeface="+mn-cs"/>
              </a:rPr>
              <a:t>主ながんの原因</a:t>
            </a:r>
          </a:p>
        </p:txBody>
      </p:sp>
      <p:sp>
        <p:nvSpPr>
          <p:cNvPr id="1627" name="テキスト ボックス 84"/>
          <p:cNvSpPr txBox="1"/>
          <p:nvPr/>
        </p:nvSpPr>
        <p:spPr>
          <a:xfrm>
            <a:off x="3120543" y="3312002"/>
            <a:ext cx="1422375" cy="229939"/>
          </a:xfrm>
          <a:prstGeom prst="rect">
            <a:avLst/>
          </a:prstGeom>
          <a:noFill/>
        </p:spPr>
        <p:txBody>
          <a:bodyPr wrap="square">
            <a:spAutoFit/>
          </a:bodyPr>
          <a:lstStyle/>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細菌・ウイルス　　</a:t>
            </a:r>
          </a:p>
        </p:txBody>
      </p:sp>
      <p:sp>
        <p:nvSpPr>
          <p:cNvPr id="1628" name="テキスト ボックス 85"/>
          <p:cNvSpPr txBox="1"/>
          <p:nvPr/>
        </p:nvSpPr>
        <p:spPr>
          <a:xfrm>
            <a:off x="4770539" y="3312002"/>
            <a:ext cx="1422375" cy="229939"/>
          </a:xfrm>
          <a:prstGeom prst="rect">
            <a:avLst/>
          </a:prstGeom>
          <a:noFill/>
        </p:spPr>
        <p:txBody>
          <a:bodyPr wrap="square">
            <a:spAutoFit/>
          </a:bodyPr>
          <a:lstStyle/>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生活習慣</a:t>
            </a:r>
          </a:p>
        </p:txBody>
      </p:sp>
      <p:graphicFrame>
        <p:nvGraphicFramePr>
          <p:cNvPr id="1629" name="グラフ 97"/>
          <p:cNvGraphicFramePr/>
          <p:nvPr>
            <p:extLst>
              <p:ext uri="{D42A27DB-BD31-4B8C-83A1-F6EECF244321}">
                <p14:modId xmlns:p14="http://schemas.microsoft.com/office/powerpoint/2010/main" val="3216253138"/>
              </p:ext>
            </p:extLst>
          </p:nvPr>
        </p:nvGraphicFramePr>
        <p:xfrm>
          <a:off x="4278889" y="3589124"/>
          <a:ext cx="3392091" cy="1463129"/>
        </p:xfrm>
        <a:graphic>
          <a:graphicData uri="http://schemas.openxmlformats.org/drawingml/2006/chart">
            <c:chart xmlns:c="http://schemas.openxmlformats.org/drawingml/2006/chart" xmlns:r="http://schemas.openxmlformats.org/officeDocument/2006/relationships" r:id="rId16"/>
          </a:graphicData>
        </a:graphic>
      </p:graphicFrame>
      <p:sp>
        <p:nvSpPr>
          <p:cNvPr id="1630" name="テキスト ボックス 86"/>
          <p:cNvSpPr txBox="1"/>
          <p:nvPr/>
        </p:nvSpPr>
        <p:spPr>
          <a:xfrm>
            <a:off x="6394047" y="3311437"/>
            <a:ext cx="1422375" cy="229939"/>
          </a:xfrm>
          <a:prstGeom prst="rect">
            <a:avLst/>
          </a:prstGeom>
          <a:noFill/>
        </p:spPr>
        <p:txBody>
          <a:bodyPr wrap="square">
            <a:spAutoFit/>
          </a:bodyPr>
          <a:lstStyle/>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遺伝的原因</a:t>
            </a:r>
          </a:p>
        </p:txBody>
      </p:sp>
      <p:graphicFrame>
        <p:nvGraphicFramePr>
          <p:cNvPr id="1631" name="グラフ 89"/>
          <p:cNvGraphicFramePr/>
          <p:nvPr>
            <p:extLst>
              <p:ext uri="{D42A27DB-BD31-4B8C-83A1-F6EECF244321}">
                <p14:modId xmlns:p14="http://schemas.microsoft.com/office/powerpoint/2010/main" val="1517915386"/>
              </p:ext>
            </p:extLst>
          </p:nvPr>
        </p:nvGraphicFramePr>
        <p:xfrm>
          <a:off x="775374" y="3608972"/>
          <a:ext cx="3461405" cy="1441990"/>
        </p:xfrm>
        <a:graphic>
          <a:graphicData uri="http://schemas.openxmlformats.org/drawingml/2006/chart">
            <c:chart xmlns:c="http://schemas.openxmlformats.org/drawingml/2006/chart" xmlns:r="http://schemas.openxmlformats.org/officeDocument/2006/relationships" r:id="rId17"/>
          </a:graphicData>
        </a:graphic>
      </p:graphicFrame>
      <p:pic>
        <p:nvPicPr>
          <p:cNvPr id="1632" name="グラフィックス 93"/>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318932" y="4028454"/>
            <a:ext cx="733662" cy="714010"/>
          </a:xfrm>
          <a:prstGeom prst="rect">
            <a:avLst/>
          </a:prstGeom>
        </p:spPr>
      </p:pic>
      <p:sp>
        <p:nvSpPr>
          <p:cNvPr id="1633" name="テキスト ボックス 94"/>
          <p:cNvSpPr txBox="1"/>
          <p:nvPr/>
        </p:nvSpPr>
        <p:spPr>
          <a:xfrm>
            <a:off x="2962584" y="4125065"/>
            <a:ext cx="1422375" cy="520788"/>
          </a:xfrm>
          <a:prstGeom prst="rect">
            <a:avLst/>
          </a:prstGeom>
          <a:noFill/>
        </p:spPr>
        <p:txBody>
          <a:bodyPr wrap="square">
            <a:spAutoFit/>
          </a:bodyPr>
          <a:lstStyle/>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原因が</a:t>
            </a:r>
            <a:endPar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わかっている</a:t>
            </a:r>
          </a:p>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４３</a:t>
            </a:r>
            <a:r>
              <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４</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のうち</a:t>
            </a:r>
          </a:p>
        </p:txBody>
      </p:sp>
      <p:pic>
        <p:nvPicPr>
          <p:cNvPr id="1634" name="グラフィックス 95"/>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447182" y="4023678"/>
            <a:ext cx="756164" cy="684337"/>
          </a:xfrm>
          <a:prstGeom prst="rect">
            <a:avLst/>
          </a:prstGeom>
        </p:spPr>
      </p:pic>
      <p:sp>
        <p:nvSpPr>
          <p:cNvPr id="1635" name="テキスト ボックス 96"/>
          <p:cNvSpPr txBox="1"/>
          <p:nvPr/>
        </p:nvSpPr>
        <p:spPr>
          <a:xfrm>
            <a:off x="6114077" y="4079073"/>
            <a:ext cx="1422375" cy="520788"/>
          </a:xfrm>
          <a:prstGeom prst="rect">
            <a:avLst/>
          </a:prstGeom>
          <a:noFill/>
        </p:spPr>
        <p:txBody>
          <a:bodyPr wrap="square">
            <a:spAutoFit/>
          </a:bodyPr>
          <a:lstStyle/>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原因が</a:t>
            </a:r>
            <a:endPar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わかっている</a:t>
            </a:r>
          </a:p>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２５</a:t>
            </a:r>
            <a:r>
              <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３</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のうち</a:t>
            </a:r>
          </a:p>
        </p:txBody>
      </p:sp>
      <p:sp>
        <p:nvSpPr>
          <p:cNvPr id="1636" name="タイトル 1"/>
          <p:cNvSpPr txBox="1"/>
          <p:nvPr/>
        </p:nvSpPr>
        <p:spPr>
          <a:xfrm>
            <a:off x="3374239" y="4941044"/>
            <a:ext cx="2703756" cy="1606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500" b="1" dirty="0">
                <a:latin typeface="ＭＳ Ｐ明朝" panose="02020600040205080304" pitchFamily="18" charset="-128"/>
                <a:ea typeface="ＭＳ Ｐ明朝" panose="02020600040205080304" pitchFamily="18" charset="-128"/>
                <a:cs typeface="+mn-cs"/>
              </a:rPr>
              <a:t>出典：国立がん研究センター　がん情報サービス</a:t>
            </a:r>
          </a:p>
        </p:txBody>
      </p:sp>
      <p:pic>
        <p:nvPicPr>
          <p:cNvPr id="1637" name="グラフィックス 119"/>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58509" y="3734408"/>
            <a:ext cx="316865" cy="272878"/>
          </a:xfrm>
          <a:prstGeom prst="rect">
            <a:avLst/>
          </a:prstGeom>
        </p:spPr>
      </p:pic>
      <p:pic>
        <p:nvPicPr>
          <p:cNvPr id="1638" name="グラフィックス 121"/>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384959" y="3734408"/>
            <a:ext cx="315917" cy="253571"/>
          </a:xfrm>
          <a:prstGeom prst="rect">
            <a:avLst/>
          </a:prstGeom>
        </p:spPr>
      </p:pic>
      <p:grpSp>
        <p:nvGrpSpPr>
          <p:cNvPr id="1639" name="グループ化 1"/>
          <p:cNvGrpSpPr/>
          <p:nvPr/>
        </p:nvGrpSpPr>
        <p:grpSpPr>
          <a:xfrm>
            <a:off x="6719476" y="2148289"/>
            <a:ext cx="2320675" cy="1041819"/>
            <a:chOff x="4740948" y="2236180"/>
            <a:chExt cx="1468375" cy="882343"/>
          </a:xfrm>
        </p:grpSpPr>
        <p:graphicFrame>
          <p:nvGraphicFramePr>
            <p:cNvPr id="1640" name="グラフ 2"/>
            <p:cNvGraphicFramePr/>
            <p:nvPr>
              <p:extLst>
                <p:ext uri="{D42A27DB-BD31-4B8C-83A1-F6EECF244321}">
                  <p14:modId xmlns:p14="http://schemas.microsoft.com/office/powerpoint/2010/main" val="4010739623"/>
                </p:ext>
              </p:extLst>
            </p:nvPr>
          </p:nvGraphicFramePr>
          <p:xfrm>
            <a:off x="4740948" y="2361581"/>
            <a:ext cx="1468375" cy="756942"/>
          </p:xfrm>
          <a:graphic>
            <a:graphicData uri="http://schemas.openxmlformats.org/drawingml/2006/chart">
              <c:chart xmlns:c="http://schemas.openxmlformats.org/drawingml/2006/chart" xmlns:r="http://schemas.openxmlformats.org/officeDocument/2006/relationships" r:id="rId26"/>
            </a:graphicData>
          </a:graphic>
        </p:graphicFrame>
        <p:sp>
          <p:nvSpPr>
            <p:cNvPr id="1641" name="タイトル 1"/>
            <p:cNvSpPr txBox="1"/>
            <p:nvPr/>
          </p:nvSpPr>
          <p:spPr>
            <a:xfrm>
              <a:off x="4802388" y="2236180"/>
              <a:ext cx="1281161" cy="14782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女性</a:t>
              </a:r>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人口</a:t>
              </a:r>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万人対</a:t>
              </a:r>
              <a:endParaRPr sz="600"/>
            </a:p>
          </p:txBody>
        </p:sp>
        <p:sp>
          <p:nvSpPr>
            <p:cNvPr id="1642" name="タイトル 1"/>
            <p:cNvSpPr txBox="1"/>
            <p:nvPr/>
          </p:nvSpPr>
          <p:spPr>
            <a:xfrm>
              <a:off x="4941801" y="2671517"/>
              <a:ext cx="194586"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乳房</a:t>
              </a:r>
              <a:endParaRPr sz="900">
                <a:solidFill>
                  <a:schemeClr val="tx1"/>
                </a:solidFill>
              </a:endParaRPr>
            </a:p>
          </p:txBody>
        </p:sp>
        <p:sp>
          <p:nvSpPr>
            <p:cNvPr id="1643" name="タイトル 1"/>
            <p:cNvSpPr txBox="1"/>
            <p:nvPr/>
          </p:nvSpPr>
          <p:spPr>
            <a:xfrm>
              <a:off x="5435025" y="2743074"/>
              <a:ext cx="194585" cy="277830"/>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子宮</a:t>
              </a:r>
              <a:endParaRPr sz="900">
                <a:solidFill>
                  <a:schemeClr val="tx1"/>
                </a:solidFill>
              </a:endParaRPr>
            </a:p>
          </p:txBody>
        </p:sp>
        <p:sp>
          <p:nvSpPr>
            <p:cNvPr id="1644" name="タイトル 1"/>
            <p:cNvSpPr txBox="1"/>
            <p:nvPr/>
          </p:nvSpPr>
          <p:spPr>
            <a:xfrm>
              <a:off x="5182954" y="2737355"/>
              <a:ext cx="194586" cy="283549"/>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endParaRPr sz="900">
                <a:solidFill>
                  <a:schemeClr val="tx1"/>
                </a:solidFill>
              </a:endParaRPr>
            </a:p>
          </p:txBody>
        </p:sp>
        <p:sp>
          <p:nvSpPr>
            <p:cNvPr id="1645" name="タイトル 1"/>
            <p:cNvSpPr txBox="1"/>
            <p:nvPr/>
          </p:nvSpPr>
          <p:spPr>
            <a:xfrm>
              <a:off x="5652151" y="2671517"/>
              <a:ext cx="19458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肺</a:t>
              </a:r>
              <a:endParaRPr sz="900" b="1">
                <a:solidFill>
                  <a:schemeClr val="tx1"/>
                </a:solidFill>
              </a:endParaRPr>
            </a:p>
          </p:txBody>
        </p:sp>
        <p:sp>
          <p:nvSpPr>
            <p:cNvPr id="1646" name="タイトル 1"/>
            <p:cNvSpPr txBox="1"/>
            <p:nvPr/>
          </p:nvSpPr>
          <p:spPr>
            <a:xfrm>
              <a:off x="5894969" y="2671517"/>
              <a:ext cx="194586"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endParaRPr sz="900">
                <a:solidFill>
                  <a:schemeClr val="tx1"/>
                </a:solidFill>
              </a:endParaRPr>
            </a:p>
          </p:txBody>
        </p:sp>
      </p:grpSp>
      <p:grpSp>
        <p:nvGrpSpPr>
          <p:cNvPr id="1647" name="グループ化 10"/>
          <p:cNvGrpSpPr/>
          <p:nvPr/>
        </p:nvGrpSpPr>
        <p:grpSpPr>
          <a:xfrm>
            <a:off x="4544739" y="2148289"/>
            <a:ext cx="2359361" cy="1163148"/>
            <a:chOff x="3181396" y="2010613"/>
            <a:chExt cx="1611443" cy="1004718"/>
          </a:xfrm>
        </p:grpSpPr>
        <p:graphicFrame>
          <p:nvGraphicFramePr>
            <p:cNvPr id="1648" name="グラフ 11"/>
            <p:cNvGraphicFramePr/>
            <p:nvPr>
              <p:extLst>
                <p:ext uri="{D42A27DB-BD31-4B8C-83A1-F6EECF244321}">
                  <p14:modId xmlns:p14="http://schemas.microsoft.com/office/powerpoint/2010/main" val="1741521211"/>
                </p:ext>
              </p:extLst>
            </p:nvPr>
          </p:nvGraphicFramePr>
          <p:xfrm>
            <a:off x="3181396" y="2137699"/>
            <a:ext cx="1611443" cy="769970"/>
          </p:xfrm>
          <a:graphic>
            <a:graphicData uri="http://schemas.openxmlformats.org/drawingml/2006/chart">
              <c:chart xmlns:c="http://schemas.openxmlformats.org/drawingml/2006/chart" xmlns:r="http://schemas.openxmlformats.org/officeDocument/2006/relationships" r:id="rId27"/>
            </a:graphicData>
          </a:graphic>
        </p:graphicFrame>
        <p:sp>
          <p:nvSpPr>
            <p:cNvPr id="1649" name="タイトル 1"/>
            <p:cNvSpPr txBox="1"/>
            <p:nvPr/>
          </p:nvSpPr>
          <p:spPr>
            <a:xfrm>
              <a:off x="3457833" y="2010613"/>
              <a:ext cx="1281161" cy="1507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男性</a:t>
              </a:r>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人口</a:t>
              </a:r>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万人対</a:t>
              </a:r>
              <a:endParaRPr sz="600"/>
            </a:p>
          </p:txBody>
        </p:sp>
        <p:sp>
          <p:nvSpPr>
            <p:cNvPr id="1650" name="タイトル 1"/>
            <p:cNvSpPr txBox="1"/>
            <p:nvPr/>
          </p:nvSpPr>
          <p:spPr>
            <a:xfrm>
              <a:off x="3545727" y="2671517"/>
              <a:ext cx="176934"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p>
          </p:txBody>
        </p:sp>
        <p:sp>
          <p:nvSpPr>
            <p:cNvPr id="1651" name="タイトル 1"/>
            <p:cNvSpPr txBox="1"/>
            <p:nvPr/>
          </p:nvSpPr>
          <p:spPr>
            <a:xfrm>
              <a:off x="3996691" y="2671517"/>
              <a:ext cx="176934"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p>
          </p:txBody>
        </p:sp>
        <p:sp>
          <p:nvSpPr>
            <p:cNvPr id="1652" name="タイトル 1"/>
            <p:cNvSpPr txBox="1"/>
            <p:nvPr/>
          </p:nvSpPr>
          <p:spPr>
            <a:xfrm>
              <a:off x="4255596" y="2671517"/>
              <a:ext cx="176934"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肺</a:t>
              </a:r>
            </a:p>
          </p:txBody>
        </p:sp>
        <p:sp>
          <p:nvSpPr>
            <p:cNvPr id="1653" name="タイトル 1"/>
            <p:cNvSpPr txBox="1"/>
            <p:nvPr/>
          </p:nvSpPr>
          <p:spPr>
            <a:xfrm>
              <a:off x="4466157" y="2500597"/>
              <a:ext cx="200584" cy="514734"/>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肝・</a:t>
              </a:r>
              <a:endParaRPr lang="en-US" altLang="ja-JP"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r"/>
              <a:r>
                <a:rPr lang="ja-JP" altLang="en-US" sz="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胆管</a:t>
              </a:r>
            </a:p>
          </p:txBody>
        </p:sp>
      </p:grpSp>
      <p:sp>
        <p:nvSpPr>
          <p:cNvPr id="1654" name="テキスト ボックス 18"/>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23</a:t>
            </a:r>
            <a:endParaRPr lang="ja-JP" altLang="en-US" sz="700" dirty="0">
              <a:latin typeface="ＭＳ Ｐ明朝" panose="02020600040205080304" pitchFamily="18" charset="-128"/>
              <a:ea typeface="ＭＳ Ｐ明朝" panose="02020600040205080304" pitchFamily="18" charset="-128"/>
            </a:endParaRPr>
          </a:p>
        </p:txBody>
      </p:sp>
      <p:sp>
        <p:nvSpPr>
          <p:cNvPr id="1655" name="テキスト ボックス 19"/>
          <p:cNvSpPr txBox="1"/>
          <p:nvPr/>
        </p:nvSpPr>
        <p:spPr>
          <a:xfrm flipH="1">
            <a:off x="3947581" y="4627285"/>
            <a:ext cx="413744" cy="160690"/>
          </a:xfrm>
          <a:prstGeom prst="rect">
            <a:avLst/>
          </a:prstGeom>
          <a:noFill/>
        </p:spPr>
        <p:txBody>
          <a:bodyPr wrap="square">
            <a:spAutoFit/>
          </a:bodyPr>
          <a:lstStyle/>
          <a:p>
            <a:pPr algn="ctr">
              <a:lnSpc>
                <a:spcPct val="90000"/>
              </a:lnSpc>
              <a:spcBef>
                <a:spcPct val="0"/>
              </a:spcBef>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　</a:t>
            </a:r>
          </a:p>
        </p:txBody>
      </p:sp>
      <p:sp>
        <p:nvSpPr>
          <p:cNvPr id="1656" name="テキスト ボックス 22"/>
          <p:cNvSpPr txBox="1"/>
          <p:nvPr/>
        </p:nvSpPr>
        <p:spPr>
          <a:xfrm flipH="1">
            <a:off x="7431782" y="4642320"/>
            <a:ext cx="367013" cy="160690"/>
          </a:xfrm>
          <a:prstGeom prst="rect">
            <a:avLst/>
          </a:prstGeom>
          <a:noFill/>
        </p:spPr>
        <p:txBody>
          <a:bodyPr wrap="square">
            <a:spAutoFit/>
          </a:bodyPr>
          <a:lstStyle/>
          <a:p>
            <a:pPr algn="ctr">
              <a:lnSpc>
                <a:spcPct val="90000"/>
              </a:lnSpc>
              <a:spcBef>
                <a:spcPct val="0"/>
              </a:spcBef>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　</a:t>
            </a:r>
          </a:p>
        </p:txBody>
      </p:sp>
      <p:pic>
        <p:nvPicPr>
          <p:cNvPr id="1657" name="グラフィックス 101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5558" y="5101734"/>
            <a:ext cx="2696581" cy="239756"/>
          </a:xfrm>
          <a:prstGeom prst="rect">
            <a:avLst/>
          </a:prstGeom>
        </p:spPr>
      </p:pic>
      <p:sp>
        <p:nvSpPr>
          <p:cNvPr id="1658" name="テキスト 1016"/>
          <p:cNvSpPr txBox="1"/>
          <p:nvPr/>
        </p:nvSpPr>
        <p:spPr>
          <a:xfrm>
            <a:off x="610214" y="5101734"/>
            <a:ext cx="2697437" cy="260717"/>
          </a:xfrm>
          <a:prstGeom prst="rect">
            <a:avLst/>
          </a:prstGeom>
        </p:spPr>
        <p:txBody>
          <a:bodyPr wrap="square">
            <a:spAutoFit/>
          </a:bodyPr>
          <a:p>
            <a:pPr>
              <a:defRPr lang="ja-JP" altLang="en-US"/>
            </a:pPr>
            <a:r>
              <a:rPr lang="ja-JP" altLang="en-US" sz="1100" b="1">
                <a:solidFill>
                  <a:srgbClr val="5A8000"/>
                </a:solidFill>
                <a:latin typeface="ＭＳ Ｐ明朝"/>
                <a:ea typeface="ＭＳ Ｐ明朝"/>
              </a:rPr>
              <a:t>予防接種で防ぐことができるがんがあります</a:t>
            </a:r>
            <a:endParaRPr lang="ja-JP" altLang="en-US" sz="1100" b="1">
              <a:solidFill>
                <a:srgbClr val="5A8000"/>
              </a:solidFill>
              <a:latin typeface="ＭＳ Ｐ明朝"/>
              <a:ea typeface="ＭＳ Ｐ明朝"/>
            </a:endParaRPr>
          </a:p>
        </p:txBody>
      </p:sp>
      <p:sp>
        <p:nvSpPr>
          <p:cNvPr id="1659" name="四角形 979"/>
          <p:cNvSpPr/>
          <p:nvPr/>
        </p:nvSpPr>
        <p:spPr>
          <a:xfrm>
            <a:off x="610214" y="5427908"/>
            <a:ext cx="8495500" cy="931126"/>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defRPr lang="ja-JP" altLang="en-US"/>
            </a:pPr>
            <a:r>
              <a:rPr lang="ja-JP" altLang="en-US" sz="1200" b="1">
                <a:solidFill>
                  <a:schemeClr val="tx1"/>
                </a:solidFill>
                <a:latin typeface="ＭＳ Ｐゴシック"/>
                <a:ea typeface="ＭＳ Ｐゴシック"/>
              </a:rPr>
              <a:t>女性の子宮の入り口付近にできる「子宮頸がん」は、</a:t>
            </a:r>
            <a:r>
              <a:rPr lang="ja-JP" altLang="en-US" sz="1200" b="1" u="sng">
                <a:solidFill>
                  <a:schemeClr val="tx1"/>
                </a:solidFill>
                <a:latin typeface="ＭＳ Ｐゴシック"/>
                <a:ea typeface="ＭＳ Ｐゴシック"/>
              </a:rPr>
              <a:t>95％以上がヒトパピローマウイルス(HPV)の感染</a:t>
            </a:r>
            <a:r>
              <a:rPr lang="ja-JP" altLang="en-US" sz="1200" b="1">
                <a:solidFill>
                  <a:schemeClr val="tx1"/>
                </a:solidFill>
                <a:latin typeface="ＭＳ Ｐゴシック"/>
                <a:ea typeface="ＭＳ Ｐゴシック"/>
              </a:rPr>
              <a:t>によるものですが、</a:t>
            </a:r>
            <a:endParaRPr lang="ja-JP" altLang="en-US" sz="400" b="1">
              <a:solidFill>
                <a:schemeClr val="tx1"/>
              </a:solidFill>
              <a:latin typeface="ＭＳ Ｐゴシック"/>
              <a:ea typeface="ＭＳ Ｐゴシック"/>
            </a:endParaRPr>
          </a:p>
          <a:p>
            <a:pPr algn="l">
              <a:defRPr lang="ja-JP" altLang="en-US"/>
            </a:pPr>
            <a:endParaRPr lang="ja-JP" altLang="en-US" sz="300" b="1">
              <a:solidFill>
                <a:schemeClr val="tx1"/>
              </a:solidFill>
              <a:latin typeface="ＭＳ Ｐゴシック"/>
              <a:ea typeface="ＭＳ Ｐゴシック"/>
            </a:endParaRPr>
          </a:p>
          <a:p>
            <a:pPr algn="l">
              <a:defRPr lang="ja-JP" altLang="en-US"/>
            </a:pPr>
            <a:r>
              <a:rPr lang="ja-JP" altLang="en-US" sz="1200" b="1">
                <a:solidFill>
                  <a:schemeClr val="tx1"/>
                </a:solidFill>
                <a:latin typeface="ＭＳ Ｐゴシック"/>
                <a:ea typeface="ＭＳ Ｐゴシック"/>
              </a:rPr>
              <a:t>HPVワクチンを接種することで</a:t>
            </a:r>
            <a:r>
              <a:rPr lang="ja-JP" altLang="en-US" sz="1200" b="1">
                <a:solidFill>
                  <a:schemeClr val="tx1"/>
                </a:solidFill>
                <a:latin typeface="ＭＳ Ｐゴシック"/>
                <a:ea typeface="ＭＳ Ｐゴシック"/>
              </a:rPr>
              <a:t>子宮頸がん</a:t>
            </a:r>
            <a:r>
              <a:rPr lang="ja-JP" altLang="en-US" sz="1200" b="1">
                <a:solidFill>
                  <a:schemeClr val="tx1"/>
                </a:solidFill>
                <a:latin typeface="ＭＳ Ｐゴシック"/>
                <a:ea typeface="ＭＳ Ｐゴシック"/>
              </a:rPr>
              <a:t>の</a:t>
            </a:r>
            <a:r>
              <a:rPr lang="ja-JP" altLang="en-US" sz="1200" b="1">
                <a:solidFill>
                  <a:schemeClr val="tx1"/>
                </a:solidFill>
                <a:latin typeface="ＭＳ Ｐゴシック"/>
                <a:ea typeface="ＭＳ Ｐゴシック"/>
              </a:rPr>
              <a:t>50</a:t>
            </a:r>
            <a:r>
              <a:rPr lang="ja-JP" altLang="en-US" sz="1200" b="1">
                <a:solidFill>
                  <a:schemeClr val="tx1"/>
                </a:solidFill>
                <a:latin typeface="ＭＳ Ｐゴシック"/>
                <a:ea typeface="ＭＳ Ｐゴシック"/>
              </a:rPr>
              <a:t>～</a:t>
            </a:r>
            <a:r>
              <a:rPr lang="ja-JP" altLang="en-US" sz="1200" b="1">
                <a:solidFill>
                  <a:schemeClr val="tx1"/>
                </a:solidFill>
                <a:latin typeface="ＭＳ Ｐゴシック"/>
                <a:ea typeface="ＭＳ Ｐゴシック"/>
              </a:rPr>
              <a:t>90</a:t>
            </a:r>
            <a:r>
              <a:rPr lang="ja-JP" altLang="en-US" sz="1200" b="1">
                <a:solidFill>
                  <a:schemeClr val="tx1"/>
                </a:solidFill>
                <a:latin typeface="ＭＳ Ｐゴシック"/>
                <a:ea typeface="ＭＳ Ｐゴシック"/>
              </a:rPr>
              <a:t>％</a:t>
            </a:r>
            <a:r>
              <a:rPr lang="ja-JP" altLang="en-US" sz="1200" b="1">
                <a:solidFill>
                  <a:schemeClr val="tx1"/>
                </a:solidFill>
                <a:latin typeface="ＭＳ Ｐゴシック"/>
                <a:ea typeface="ＭＳ Ｐゴシック"/>
              </a:rPr>
              <a:t>を</a:t>
            </a:r>
            <a:r>
              <a:rPr lang="ja-JP" altLang="en-US" sz="1200" b="1">
                <a:solidFill>
                  <a:schemeClr val="tx1"/>
                </a:solidFill>
                <a:latin typeface="ＭＳ Ｐゴシック"/>
                <a:ea typeface="ＭＳ Ｐゴシック"/>
              </a:rPr>
              <a:t>防ぐこと</a:t>
            </a:r>
            <a:r>
              <a:rPr lang="ja-JP" altLang="en-US" sz="1200" b="1">
                <a:solidFill>
                  <a:schemeClr val="tx1"/>
                </a:solidFill>
                <a:latin typeface="ＭＳ Ｐゴシック"/>
                <a:ea typeface="ＭＳ Ｐゴシック"/>
              </a:rPr>
              <a:t>が</a:t>
            </a:r>
            <a:r>
              <a:rPr lang="ja-JP" altLang="en-US" sz="1200" b="1">
                <a:solidFill>
                  <a:schemeClr val="tx1"/>
                </a:solidFill>
                <a:latin typeface="ＭＳ Ｐゴシック"/>
                <a:ea typeface="ＭＳ Ｐゴシック"/>
              </a:rPr>
              <a:t>できる</a:t>
            </a:r>
            <a:r>
              <a:rPr lang="ja-JP" altLang="en-US" sz="1200" b="1">
                <a:solidFill>
                  <a:schemeClr val="tx1"/>
                </a:solidFill>
                <a:latin typeface="ＭＳ Ｐゴシック"/>
                <a:ea typeface="ＭＳ Ｐゴシック"/>
              </a:rPr>
              <a:t>と言われています。</a:t>
            </a:r>
            <a:endParaRPr lang="ja-JP" altLang="en-US" sz="1200" b="1">
              <a:solidFill>
                <a:schemeClr val="tx1"/>
              </a:solidFill>
              <a:latin typeface="ＭＳ Ｐゴシック"/>
              <a:ea typeface="ＭＳ Ｐゴシック"/>
            </a:endParaRPr>
          </a:p>
          <a:p>
            <a:pPr algn="l">
              <a:defRPr lang="ja-JP" altLang="en-US"/>
            </a:pPr>
            <a:r>
              <a:rPr lang="ja-JP" altLang="en-US" sz="1200" b="1">
                <a:solidFill>
                  <a:schemeClr val="tx1"/>
                </a:solidFill>
                <a:latin typeface="ＭＳ Ｐゴシック"/>
                <a:ea typeface="ＭＳ Ｐゴシック"/>
              </a:rPr>
              <a:t>HPVワクチンは、国の定める定期予防接種で、「</a:t>
            </a:r>
            <a:r>
              <a:rPr lang="ja-JP" altLang="en-US" sz="1200" b="1">
                <a:solidFill>
                  <a:schemeClr val="tx1"/>
                </a:solidFill>
                <a:highlight>
                  <a:srgbClr val="FFFF00"/>
                </a:highlight>
                <a:latin typeface="ＭＳ Ｐゴシック"/>
                <a:ea typeface="ＭＳ Ｐゴシック"/>
              </a:rPr>
              <a:t>小学校６年生～高校１年生の女の子」は無料で接種できます</a:t>
            </a:r>
            <a:r>
              <a:rPr lang="ja-JP" altLang="en-US" sz="1200" b="1">
                <a:solidFill>
                  <a:schemeClr val="tx1"/>
                </a:solidFill>
                <a:latin typeface="ＭＳ Ｐゴシック"/>
                <a:ea typeface="ＭＳ Ｐゴシック"/>
              </a:rPr>
              <a:t>。</a:t>
            </a:r>
            <a:endParaRPr lang="ja-JP" altLang="en-US" sz="1200" b="1">
              <a:solidFill>
                <a:schemeClr val="tx1"/>
              </a:solidFill>
              <a:latin typeface="ＭＳ Ｐゴシック"/>
              <a:ea typeface="ＭＳ Ｐゴシック"/>
            </a:endParaRPr>
          </a:p>
          <a:p>
            <a:pPr algn="l">
              <a:defRPr lang="ja-JP" altLang="en-US"/>
            </a:pPr>
            <a:r>
              <a:rPr lang="ja-JP" altLang="en-US" sz="1200" b="1">
                <a:solidFill>
                  <a:schemeClr val="tx1"/>
                </a:solidFill>
                <a:latin typeface="ＭＳ Ｐゴシック"/>
                <a:ea typeface="ＭＳ Ｐゴシック"/>
              </a:rPr>
              <a:t>ワクチンの接種については、家族や</a:t>
            </a:r>
            <a:r>
              <a:rPr lang="ja-JP" altLang="en-US" sz="1200" b="1">
                <a:solidFill>
                  <a:schemeClr val="tx1"/>
                </a:solidFill>
                <a:latin typeface="ＭＳ Ｐゴシック"/>
                <a:ea typeface="ＭＳ Ｐゴシック"/>
              </a:rPr>
              <a:t>周りの人とお話ししてみたり、</a:t>
            </a:r>
            <a:r>
              <a:rPr lang="ja-JP" altLang="en-US" sz="1200" b="1">
                <a:solidFill>
                  <a:schemeClr val="tx1"/>
                </a:solidFill>
                <a:latin typeface="ＭＳ Ｐゴシック"/>
                <a:ea typeface="ＭＳ Ｐゴシック"/>
              </a:rPr>
              <a:t>かかりつけの病院の先生などに相談をしてみましょう。</a:t>
            </a:r>
            <a:endParaRPr lang="ja-JP" altLang="en-US" sz="1200" b="1">
              <a:solidFill>
                <a:schemeClr val="tx1"/>
              </a:solidFill>
              <a:latin typeface="ＭＳ Ｐゴシック"/>
              <a:ea typeface="ＭＳ Ｐゴシック"/>
            </a:endParaRPr>
          </a:p>
        </p:txBody>
      </p:sp>
      <p:pic>
        <p:nvPicPr>
          <p:cNvPr id="1660" name="図 980"/>
          <p:cNvPicPr>
            <a:picLocks noChangeAspect="1"/>
          </p:cNvPicPr>
          <p:nvPr/>
        </p:nvPicPr>
        <p:blipFill>
          <a:blip r:embed="rId28"/>
          <a:stretch>
            <a:fillRect/>
          </a:stretch>
        </p:blipFill>
        <p:spPr>
          <a:xfrm>
            <a:off x="8443026" y="5280875"/>
            <a:ext cx="1110504" cy="1078159"/>
          </a:xfrm>
          <a:prstGeom prst="rect">
            <a:avLst/>
          </a:prstGeom>
        </p:spPr>
      </p:pic>
      <p:sp>
        <p:nvSpPr>
          <p:cNvPr id="1661" name="タイトル 908"/>
          <p:cNvSpPr txBox="1"/>
          <p:nvPr/>
        </p:nvSpPr>
        <p:spPr>
          <a:xfrm>
            <a:off x="4885457" y="2596303"/>
            <a:ext cx="307530" cy="42311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endParaRPr sz="900">
              <a:solidFill>
                <a:schemeClr val="tx1"/>
              </a:solidFill>
            </a:endParaRPr>
          </a:p>
        </p:txBody>
      </p:sp>
      <p:sp>
        <p:nvSpPr>
          <p:cNvPr id="1662" name="タイトル 909"/>
          <p:cNvSpPr txBox="1"/>
          <p:nvPr/>
        </p:nvSpPr>
        <p:spPr>
          <a:xfrm>
            <a:off x="5258005" y="2446019"/>
            <a:ext cx="307530" cy="590175"/>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前立腺</a:t>
            </a:r>
            <a:endParaRPr sz="900">
              <a:solidFill>
                <a:schemeClr val="tx1"/>
              </a:solidFill>
            </a:endParaRPr>
          </a:p>
        </p:txBody>
      </p:sp>
      <p:sp>
        <p:nvSpPr>
          <p:cNvPr id="1663" name="タイトル 910"/>
          <p:cNvSpPr txBox="1"/>
          <p:nvPr/>
        </p:nvSpPr>
        <p:spPr>
          <a:xfrm>
            <a:off x="5634445" y="2596303"/>
            <a:ext cx="307530" cy="42311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endParaRPr sz="900">
              <a:solidFill>
                <a:schemeClr val="tx1"/>
              </a:solidFill>
            </a:endParaRPr>
          </a:p>
        </p:txBody>
      </p:sp>
      <p:sp>
        <p:nvSpPr>
          <p:cNvPr id="1664" name="タイトル 911"/>
          <p:cNvSpPr txBox="1"/>
          <p:nvPr/>
        </p:nvSpPr>
        <p:spPr>
          <a:xfrm>
            <a:off x="6039018" y="2616207"/>
            <a:ext cx="307530" cy="42311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 肺</a:t>
            </a:r>
            <a:endParaRPr sz="900">
              <a:solidFill>
                <a:schemeClr val="tx1"/>
              </a:solidFill>
            </a:endParaRPr>
          </a:p>
        </p:txBody>
      </p:sp>
      <p:sp>
        <p:nvSpPr>
          <p:cNvPr id="1665" name="タイトル 912"/>
          <p:cNvSpPr txBox="1"/>
          <p:nvPr/>
        </p:nvSpPr>
        <p:spPr>
          <a:xfrm>
            <a:off x="6394047" y="2540185"/>
            <a:ext cx="300605" cy="535355"/>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50" b="1" dirty="0">
                <a:solidFill>
                  <a:schemeClr val="tx1"/>
                </a:solidFill>
                <a:effectLst/>
                <a:latin typeface="ＭＳ Ｐゴシック" panose="020B0600070205080204" pitchFamily="50" charset="-128"/>
                <a:ea typeface="ＭＳ Ｐゴシック" panose="020B0600070205080204" pitchFamily="50" charset="-128"/>
                <a:cs typeface="M+ 1c bold" panose="020B0702020203020207" pitchFamily="50" charset="-128"/>
              </a:rPr>
              <a:t>肝・</a:t>
            </a:r>
            <a:r>
              <a:rPr lang="ja-JP" altLang="en-US" sz="850" b="1">
                <a:solidFill>
                  <a:schemeClr val="tx1"/>
                </a:solidFill>
                <a:effectLst/>
                <a:latin typeface="ＭＳ Ｐゴシック" panose="020B0600070205080204" pitchFamily="50" charset="-128"/>
                <a:ea typeface="ＭＳ Ｐゴシック" panose="020B0600070205080204" pitchFamily="50" charset="-128"/>
                <a:cs typeface="M+ 1c bold" panose="020B0702020203020207" pitchFamily="50" charset="-128"/>
              </a:rPr>
              <a:t>胆管</a:t>
            </a:r>
            <a:endParaRPr lang="ja-JP" altLang="en-US" sz="850" b="1" dirty="0">
              <a:solidFill>
                <a:schemeClr val="tx1"/>
              </a:solidFill>
              <a:effectLst/>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66" name="テキスト 965"/>
          <p:cNvSpPr txBox="1"/>
          <p:nvPr/>
        </p:nvSpPr>
        <p:spPr>
          <a:xfrm>
            <a:off x="3152717" y="5427908"/>
            <a:ext cx="794864" cy="183773"/>
          </a:xfrm>
          <a:prstGeom prst="rect">
            <a:avLst/>
          </a:prstGeom>
        </p:spPr>
        <p:txBody>
          <a:bodyPr>
            <a:spAutoFit/>
          </a:bodyPr>
          <a:p>
            <a:pPr>
              <a:defRPr lang="ja-JP" altLang="en-US"/>
            </a:pPr>
            <a:r>
              <a:rPr lang="ja-JP" altLang="en-US" sz="600"/>
              <a:t>けい</a:t>
            </a:r>
            <a:endParaRPr lang="ja-JP" altLang="en-US" sz="600"/>
          </a:p>
        </p:txBody>
      </p:sp>
      <p:sp>
        <p:nvSpPr>
          <p:cNvPr id="1667" name="テキスト 966"/>
          <p:cNvSpPr txBox="1"/>
          <p:nvPr/>
        </p:nvSpPr>
        <p:spPr>
          <a:xfrm>
            <a:off x="2861528" y="5637483"/>
            <a:ext cx="582378" cy="182472"/>
          </a:xfrm>
          <a:prstGeom prst="rect">
            <a:avLst/>
          </a:prstGeom>
        </p:spPr>
        <p:txBody>
          <a:bodyPr wrap="square">
            <a:spAutoFit/>
          </a:bodyPr>
          <a:p>
            <a:pPr>
              <a:defRPr lang="ja-JP" altLang="en-US"/>
            </a:pPr>
            <a:r>
              <a:rPr lang="ja-JP" altLang="en-US" sz="600"/>
              <a:t>けい</a:t>
            </a:r>
            <a:endParaRPr lang="ja-JP" altLang="en-US" sz="600"/>
          </a:p>
        </p:txBody>
      </p:sp>
    </p:spTree>
    <p:extLst>
      <p:ext uri="{BB962C8B-B14F-4D97-AF65-F5344CB8AC3E}">
        <p14:creationId xmlns:p14="http://schemas.microsoft.com/office/powerpoint/2010/main" val="3356787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73" name="グラフィックス 11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3049" y="1215073"/>
            <a:ext cx="3270719" cy="216705"/>
          </a:xfrm>
          <a:prstGeom prst="rect">
            <a:avLst/>
          </a:prstGeom>
        </p:spPr>
      </p:pic>
      <p:pic>
        <p:nvPicPr>
          <p:cNvPr id="1674" name="図 104"/>
          <p:cNvPicPr>
            <a:picLocks noChangeAspect="1"/>
          </p:cNvPicPr>
          <p:nvPr/>
        </p:nvPicPr>
        <p:blipFill>
          <a:blip r:embed="rId3"/>
          <a:stretch>
            <a:fillRect/>
          </a:stretch>
        </p:blipFill>
        <p:spPr>
          <a:xfrm>
            <a:off x="921197" y="351895"/>
            <a:ext cx="783485" cy="748003"/>
          </a:xfrm>
          <a:prstGeom prst="rect">
            <a:avLst/>
          </a:prstGeom>
        </p:spPr>
      </p:pic>
      <p:pic>
        <p:nvPicPr>
          <p:cNvPr id="1675" name="グラフィックス 10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9657" y="485856"/>
            <a:ext cx="3986745" cy="505794"/>
          </a:xfrm>
          <a:prstGeom prst="rect">
            <a:avLst/>
          </a:prstGeom>
        </p:spPr>
      </p:pic>
      <p:sp>
        <p:nvSpPr>
          <p:cNvPr id="1676" name="タイトル 1"/>
          <p:cNvSpPr txBox="1"/>
          <p:nvPr/>
        </p:nvSpPr>
        <p:spPr>
          <a:xfrm>
            <a:off x="292511" y="467264"/>
            <a:ext cx="7200265" cy="2714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300" b="1" dirty="0">
                <a:solidFill>
                  <a:srgbClr val="577C03"/>
                </a:solidFill>
                <a:latin typeface="ＭＳ Ｐ明朝" panose="02020600040205080304" pitchFamily="18" charset="-128"/>
                <a:ea typeface="ＭＳ Ｐ明朝" panose="02020600040205080304" pitchFamily="18" charset="-128"/>
                <a:cs typeface="+mn-cs"/>
              </a:rPr>
              <a:t>がんには原因のわかるものとわからないものがある</a:t>
            </a:r>
          </a:p>
        </p:txBody>
      </p:sp>
      <p:sp>
        <p:nvSpPr>
          <p:cNvPr id="1677" name="タイトル 1"/>
          <p:cNvSpPr txBox="1"/>
          <p:nvPr/>
        </p:nvSpPr>
        <p:spPr>
          <a:xfrm>
            <a:off x="1121415" y="725896"/>
            <a:ext cx="5542456" cy="23686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050" b="1" dirty="0">
                <a:solidFill>
                  <a:srgbClr val="577C03"/>
                </a:solidFill>
                <a:latin typeface="ＭＳ Ｐ明朝" panose="02020600040205080304" pitchFamily="18" charset="-128"/>
                <a:ea typeface="ＭＳ Ｐ明朝" panose="02020600040205080304" pitchFamily="18" charset="-128"/>
                <a:cs typeface="+mn-cs"/>
              </a:rPr>
              <a:t>生活習慣や細菌・ウイルスとは関係なく発症するものも多い</a:t>
            </a:r>
          </a:p>
        </p:txBody>
      </p:sp>
      <p:sp>
        <p:nvSpPr>
          <p:cNvPr id="1678" name="タイトル 1"/>
          <p:cNvSpPr txBox="1"/>
          <p:nvPr/>
        </p:nvSpPr>
        <p:spPr>
          <a:xfrm>
            <a:off x="833989" y="1207116"/>
            <a:ext cx="4581123"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がんを予防、早期発見するにはどうしたらいいの？</a:t>
            </a:r>
          </a:p>
        </p:txBody>
      </p:sp>
      <p:pic>
        <p:nvPicPr>
          <p:cNvPr id="1679" name="グラフィックス 11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989" y="4753919"/>
            <a:ext cx="1213333" cy="282998"/>
          </a:xfrm>
          <a:prstGeom prst="rect">
            <a:avLst/>
          </a:prstGeom>
        </p:spPr>
      </p:pic>
      <p:sp>
        <p:nvSpPr>
          <p:cNvPr id="1680" name="タイトル 1"/>
          <p:cNvSpPr txBox="1"/>
          <p:nvPr/>
        </p:nvSpPr>
        <p:spPr>
          <a:xfrm>
            <a:off x="2115464" y="4752356"/>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自分の生活習慣を振り返って、改善点を考えてみよう！</a:t>
            </a:r>
          </a:p>
        </p:txBody>
      </p:sp>
      <p:pic>
        <p:nvPicPr>
          <p:cNvPr id="1681" name="グラフィックス 12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197" y="5090112"/>
            <a:ext cx="8112000" cy="1268657"/>
          </a:xfrm>
          <a:prstGeom prst="rect">
            <a:avLst/>
          </a:prstGeom>
        </p:spPr>
      </p:pic>
      <p:sp>
        <p:nvSpPr>
          <p:cNvPr id="1682" name="テキスト ボックス 18"/>
          <p:cNvSpPr txBox="1"/>
          <p:nvPr/>
        </p:nvSpPr>
        <p:spPr>
          <a:xfrm>
            <a:off x="4307190" y="66825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24</a:t>
            </a:r>
            <a:endParaRPr lang="ja-JP" altLang="en-US" sz="700" dirty="0">
              <a:latin typeface="ＭＳ Ｐ明朝" panose="02020600040205080304" pitchFamily="18" charset="-128"/>
              <a:ea typeface="ＭＳ Ｐ明朝" panose="02020600040205080304" pitchFamily="18" charset="-128"/>
            </a:endParaRPr>
          </a:p>
        </p:txBody>
      </p:sp>
      <p:pic>
        <p:nvPicPr>
          <p:cNvPr id="1683" name="グラフィックス 3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049" y="1631799"/>
            <a:ext cx="8105507" cy="2817121"/>
          </a:xfrm>
          <a:prstGeom prst="rect">
            <a:avLst/>
          </a:prstGeom>
        </p:spPr>
      </p:pic>
      <p:sp>
        <p:nvSpPr>
          <p:cNvPr id="1684" name="テキスト ボックス 32"/>
          <p:cNvSpPr txBox="1"/>
          <p:nvPr/>
        </p:nvSpPr>
        <p:spPr>
          <a:xfrm>
            <a:off x="5773101" y="2693155"/>
            <a:ext cx="2182545" cy="257639"/>
          </a:xfrm>
          <a:prstGeom prst="rect">
            <a:avLst/>
          </a:prstGeom>
          <a:noFill/>
        </p:spPr>
        <p:txBody>
          <a:bodyPr wrap="square">
            <a:spAutoFit/>
          </a:bodyPr>
          <a:lstStyle/>
          <a:p>
            <a:pPr algn="ctr">
              <a:lnSpc>
                <a:spcPct val="90000"/>
              </a:lnSpc>
              <a:spcBef>
                <a:spcPct val="0"/>
              </a:spcBef>
            </a:pPr>
            <a:r>
              <a:rPr kumimoji="1" lang="ja-JP" altLang="en-US" sz="1200" b="1" dirty="0">
                <a:solidFill>
                  <a:srgbClr val="F39800"/>
                </a:solidFill>
                <a:latin typeface="ＭＳ Ｐゴシック" panose="020B0600070205080204" pitchFamily="50" charset="-128"/>
                <a:ea typeface="ＭＳ Ｐゴシック" panose="020B0600070205080204" pitchFamily="50" charset="-128"/>
                <a:cs typeface="M+ 1c bold" panose="020B0702020203020207" pitchFamily="50" charset="-128"/>
              </a:rPr>
              <a:t>約９０％の人が治る</a:t>
            </a:r>
          </a:p>
        </p:txBody>
      </p:sp>
      <p:sp>
        <p:nvSpPr>
          <p:cNvPr id="1685" name="直線 1076"/>
          <p:cNvSpPr/>
          <p:nvPr/>
        </p:nvSpPr>
        <p:spPr>
          <a:xfrm>
            <a:off x="2166937" y="690562"/>
            <a:ext cx="3516312" cy="0"/>
          </a:xfrm>
          <a:prstGeom prst="line">
            <a:avLst/>
          </a:prstGeom>
          <a:ln w="15875" cap="flat" cmpd="sng" algn="ctr">
            <a:solidFill>
              <a:schemeClr val="accent6">
                <a:lumMod val="50000"/>
              </a:schemeClr>
            </a:solidFill>
            <a:prstDash val="solid"/>
            <a:miter lim="800000"/>
          </a:ln>
        </p:spPr>
        <p:style>
          <a:lnRef idx="2">
            <a:schemeClr val="accent1"/>
          </a:lnRef>
          <a:fillRef idx="0">
            <a:schemeClr val="accent1"/>
          </a:fillRef>
          <a:effectRef idx="1">
            <a:schemeClr val="accent1"/>
          </a:effectRef>
          <a:fontRef idx="minor">
            <a:schemeClr val="tx1"/>
          </a:fontRef>
        </p:style>
        <p:txBody>
          <a:bodyPr vertOverflow="overflow" horzOverflow="overflow"/>
          <a:p>
            <a:pPr/>
          </a:p>
        </p:txBody>
      </p:sp>
    </p:spTree>
    <p:extLst>
      <p:ext uri="{BB962C8B-B14F-4D97-AF65-F5344CB8AC3E}">
        <p14:creationId xmlns:p14="http://schemas.microsoft.com/office/powerpoint/2010/main" val="3356787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87" name="グラフィックス 6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17646" y="1562659"/>
            <a:ext cx="3588000" cy="1660534"/>
          </a:xfrm>
          <a:prstGeom prst="rect">
            <a:avLst/>
          </a:prstGeom>
        </p:spPr>
      </p:pic>
      <p:sp>
        <p:nvSpPr>
          <p:cNvPr id="1688" name="タイトル 1"/>
          <p:cNvSpPr txBox="1"/>
          <p:nvPr/>
        </p:nvSpPr>
        <p:spPr>
          <a:xfrm>
            <a:off x="1131482" y="324851"/>
            <a:ext cx="6706495" cy="340739"/>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喫煙と健康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～吸う人、周りの人にも危険がいっぱい～</a:t>
            </a:r>
            <a:endParaRPr sz="1300"/>
          </a:p>
        </p:txBody>
      </p:sp>
      <p:pic>
        <p:nvPicPr>
          <p:cNvPr id="1689" name="グラフィックス 3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481" y="388351"/>
            <a:ext cx="312000" cy="236769"/>
          </a:xfrm>
          <a:prstGeom prst="rect">
            <a:avLst/>
          </a:prstGeom>
        </p:spPr>
      </p:pic>
      <p:pic>
        <p:nvPicPr>
          <p:cNvPr id="1690" name="グラフィックス 3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5974" y="1096173"/>
            <a:ext cx="1213333" cy="302293"/>
          </a:xfrm>
          <a:prstGeom prst="rect">
            <a:avLst/>
          </a:prstGeom>
        </p:spPr>
      </p:pic>
      <p:pic>
        <p:nvPicPr>
          <p:cNvPr id="1691" name="グラフィックス 3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7655" y="3510646"/>
            <a:ext cx="1629333" cy="302293"/>
          </a:xfrm>
          <a:prstGeom prst="rect">
            <a:avLst/>
          </a:prstGeom>
        </p:spPr>
      </p:pic>
      <p:sp>
        <p:nvSpPr>
          <p:cNvPr id="1692" name="タイトル 1"/>
          <p:cNvSpPr txBox="1"/>
          <p:nvPr/>
        </p:nvSpPr>
        <p:spPr>
          <a:xfrm>
            <a:off x="2114509" y="1096173"/>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spc="70" dirty="0">
                <a:solidFill>
                  <a:srgbClr val="577C03"/>
                </a:solidFill>
                <a:latin typeface="ＭＳ Ｐ明朝" panose="02020600040205080304" pitchFamily="18" charset="-128"/>
                <a:ea typeface="ＭＳ Ｐ明朝" panose="02020600040205080304" pitchFamily="18" charset="-128"/>
                <a:cs typeface="+mn-cs"/>
              </a:rPr>
              <a:t>たばこのパッケージをみてみよう！</a:t>
            </a:r>
          </a:p>
        </p:txBody>
      </p:sp>
      <p:sp>
        <p:nvSpPr>
          <p:cNvPr id="1693" name="タイトル 1"/>
          <p:cNvSpPr txBox="1"/>
          <p:nvPr/>
        </p:nvSpPr>
        <p:spPr>
          <a:xfrm>
            <a:off x="2506988" y="3513459"/>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spc="70" dirty="0">
                <a:solidFill>
                  <a:srgbClr val="577C03"/>
                </a:solidFill>
                <a:latin typeface="ＭＳ Ｐ明朝" panose="02020600040205080304" pitchFamily="18" charset="-128"/>
                <a:ea typeface="ＭＳ Ｐ明朝" panose="02020600040205080304" pitchFamily="18" charset="-128"/>
                <a:cs typeface="+mn-cs"/>
              </a:rPr>
              <a:t>たばこにはどんな害があるの？</a:t>
            </a:r>
          </a:p>
        </p:txBody>
      </p:sp>
      <p:graphicFrame>
        <p:nvGraphicFramePr>
          <p:cNvPr id="1694" name="グラフ 39"/>
          <p:cNvGraphicFramePr/>
          <p:nvPr>
            <p:extLst>
              <p:ext uri="{D42A27DB-BD31-4B8C-83A1-F6EECF244321}">
                <p14:modId xmlns:p14="http://schemas.microsoft.com/office/powerpoint/2010/main" val="3852843084"/>
              </p:ext>
            </p:extLst>
          </p:nvPr>
        </p:nvGraphicFramePr>
        <p:xfrm>
          <a:off x="1116108" y="4174193"/>
          <a:ext cx="3148976" cy="1727644"/>
        </p:xfrm>
        <a:graphic>
          <a:graphicData uri="http://schemas.openxmlformats.org/drawingml/2006/chart">
            <c:chart xmlns:c="http://schemas.openxmlformats.org/drawingml/2006/chart" xmlns:r="http://schemas.openxmlformats.org/officeDocument/2006/relationships" r:id="rId9"/>
          </a:graphicData>
        </a:graphic>
      </p:graphicFrame>
      <p:pic>
        <p:nvPicPr>
          <p:cNvPr id="1695" name="グラフィックス 4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45763" y="3812939"/>
            <a:ext cx="3444138" cy="1996456"/>
          </a:xfrm>
          <a:prstGeom prst="rect">
            <a:avLst/>
          </a:prstGeom>
        </p:spPr>
      </p:pic>
      <p:pic>
        <p:nvPicPr>
          <p:cNvPr id="1696" name="図 47"/>
          <p:cNvPicPr>
            <a:picLocks noChangeAspect="1"/>
          </p:cNvPicPr>
          <p:nvPr/>
        </p:nvPicPr>
        <p:blipFill>
          <a:blip r:embed="rId12"/>
          <a:stretch>
            <a:fillRect/>
          </a:stretch>
        </p:blipFill>
        <p:spPr>
          <a:xfrm>
            <a:off x="4484730" y="5126168"/>
            <a:ext cx="693758" cy="862939"/>
          </a:xfrm>
          <a:prstGeom prst="rect">
            <a:avLst/>
          </a:prstGeom>
        </p:spPr>
      </p:pic>
      <p:pic>
        <p:nvPicPr>
          <p:cNvPr id="1697" name="グラフィックス 49"/>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78488" y="4666109"/>
            <a:ext cx="1001126" cy="743813"/>
          </a:xfrm>
          <a:prstGeom prst="rect">
            <a:avLst/>
          </a:prstGeom>
        </p:spPr>
      </p:pic>
      <p:sp>
        <p:nvSpPr>
          <p:cNvPr id="1698" name="テキスト ボックス 51"/>
          <p:cNvSpPr txBox="1"/>
          <p:nvPr/>
        </p:nvSpPr>
        <p:spPr>
          <a:xfrm>
            <a:off x="6459487" y="1640629"/>
            <a:ext cx="2365679" cy="368439"/>
          </a:xfrm>
          <a:prstGeom prst="rect">
            <a:avLst/>
          </a:prstGeom>
          <a:noFill/>
        </p:spPr>
        <p:txBody>
          <a:bodyPr wrap="square">
            <a:spAutoFit/>
          </a:bodyPr>
          <a:lstStyle/>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なぜこのようなメッセージが</a:t>
            </a:r>
            <a:endParaRPr sz="1000"/>
          </a:p>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記載されているのだろう？</a:t>
            </a:r>
            <a:endParaRPr sz="1000"/>
          </a:p>
        </p:txBody>
      </p:sp>
      <p:pic>
        <p:nvPicPr>
          <p:cNvPr id="1699" name="図 63" descr="挿絵 が含まれている画像&#10;&#10;自動的に生成された説明"/>
          <p:cNvPicPr>
            <a:picLocks noChangeAspect="1"/>
          </p:cNvPicPr>
          <p:nvPr/>
        </p:nvPicPr>
        <p:blipFill>
          <a:blip r:embed="rId15"/>
          <a:stretch>
            <a:fillRect/>
          </a:stretch>
        </p:blipFill>
        <p:spPr>
          <a:xfrm>
            <a:off x="8544686" y="2557396"/>
            <a:ext cx="560960" cy="798624"/>
          </a:xfrm>
          <a:prstGeom prst="rect">
            <a:avLst/>
          </a:prstGeom>
        </p:spPr>
      </p:pic>
      <p:pic>
        <p:nvPicPr>
          <p:cNvPr id="1700" name="グラフィックス 70"/>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5974" y="1493915"/>
            <a:ext cx="4072436" cy="1651405"/>
          </a:xfrm>
          <a:prstGeom prst="rect">
            <a:avLst/>
          </a:prstGeom>
        </p:spPr>
      </p:pic>
      <p:sp>
        <p:nvSpPr>
          <p:cNvPr id="1701" name="テキスト ボックス 71"/>
          <p:cNvSpPr txBox="1"/>
          <p:nvPr/>
        </p:nvSpPr>
        <p:spPr>
          <a:xfrm>
            <a:off x="5263206" y="4708496"/>
            <a:ext cx="1154085" cy="506938"/>
          </a:xfrm>
          <a:prstGeom prst="rect">
            <a:avLst/>
          </a:prstGeom>
          <a:noFill/>
        </p:spPr>
        <p:txBody>
          <a:bodyPr wrap="square">
            <a:spAutoFit/>
          </a:bodyPr>
          <a:lstStyle/>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なるほど！</a:t>
            </a:r>
            <a:endPar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がんだけじゃ</a:t>
            </a:r>
            <a:endPar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ないんだね</a:t>
            </a:r>
            <a:endParaRPr sz="1000"/>
          </a:p>
        </p:txBody>
      </p:sp>
      <p:sp>
        <p:nvSpPr>
          <p:cNvPr id="1702" name="テキスト ボックス 73"/>
          <p:cNvSpPr txBox="1"/>
          <p:nvPr/>
        </p:nvSpPr>
        <p:spPr>
          <a:xfrm>
            <a:off x="1231097" y="5901837"/>
            <a:ext cx="2459222" cy="174540"/>
          </a:xfrm>
          <a:prstGeom prst="rect">
            <a:avLst/>
          </a:prstGeom>
          <a:noFill/>
        </p:spPr>
        <p:txBody>
          <a:bodyPr wrap="square">
            <a:spAutoFit/>
          </a:bodyPr>
          <a:lstStyle/>
          <a:p>
            <a:pPr defTabSz="685800">
              <a:lnSpc>
                <a:spcPct val="900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出典：令和４年高知県県民健康・栄養調査</a:t>
            </a:r>
          </a:p>
        </p:txBody>
      </p:sp>
      <p:pic>
        <p:nvPicPr>
          <p:cNvPr id="1703" name="グラフィックス 129"/>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2408" y="667729"/>
            <a:ext cx="8372000" cy="8332"/>
          </a:xfrm>
          <a:prstGeom prst="rect">
            <a:avLst/>
          </a:prstGeom>
        </p:spPr>
      </p:pic>
      <p:sp>
        <p:nvSpPr>
          <p:cNvPr id="1704" name="テキスト ボックス 1"/>
          <p:cNvSpPr txBox="1"/>
          <p:nvPr/>
        </p:nvSpPr>
        <p:spPr>
          <a:xfrm>
            <a:off x="4307190" y="66825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25</a:t>
            </a:r>
            <a:endParaRPr lang="ja-JP" altLang="en-US" sz="700" dirty="0">
              <a:latin typeface="ＭＳ Ｐ明朝" panose="02020600040205080304" pitchFamily="18" charset="-128"/>
              <a:ea typeface="ＭＳ Ｐ明朝" panose="02020600040205080304" pitchFamily="18" charset="-128"/>
            </a:endParaRPr>
          </a:p>
        </p:txBody>
      </p:sp>
      <p:sp>
        <p:nvSpPr>
          <p:cNvPr id="1705" name="テキスト ボックス 2"/>
          <p:cNvSpPr txBox="1"/>
          <p:nvPr/>
        </p:nvSpPr>
        <p:spPr>
          <a:xfrm>
            <a:off x="1116108" y="4264305"/>
            <a:ext cx="508839" cy="202240"/>
          </a:xfrm>
          <a:prstGeom prst="rect">
            <a:avLst/>
          </a:prstGeom>
          <a:noFill/>
        </p:spPr>
        <p:txBody>
          <a:bodyPr wrap="square">
            <a:spAutoFit/>
          </a:bodyPr>
          <a:lstStyle/>
          <a:p>
            <a:pPr defTabSz="685800">
              <a:lnSpc>
                <a:spcPct val="900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sz="800"/>
          </a:p>
        </p:txBody>
      </p:sp>
    </p:spTree>
    <p:extLst>
      <p:ext uri="{BB962C8B-B14F-4D97-AF65-F5344CB8AC3E}">
        <p14:creationId xmlns:p14="http://schemas.microsoft.com/office/powerpoint/2010/main" val="424939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11" name="グラフィックス 9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729863" y="2990240"/>
            <a:ext cx="2808000" cy="1022564"/>
          </a:xfrm>
          <a:prstGeom prst="rect">
            <a:avLst/>
          </a:prstGeom>
        </p:spPr>
      </p:pic>
      <p:pic>
        <p:nvPicPr>
          <p:cNvPr id="1712" name="グラフィックス 9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8851" y="4040614"/>
            <a:ext cx="2809011" cy="833278"/>
          </a:xfrm>
          <a:prstGeom prst="rect">
            <a:avLst/>
          </a:prstGeom>
        </p:spPr>
      </p:pic>
      <p:pic>
        <p:nvPicPr>
          <p:cNvPr id="1713" name="グラフィックス 7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163" y="465693"/>
            <a:ext cx="4097915" cy="2285982"/>
          </a:xfrm>
          <a:prstGeom prst="rect">
            <a:avLst/>
          </a:prstGeom>
        </p:spPr>
      </p:pic>
      <p:sp>
        <p:nvSpPr>
          <p:cNvPr id="1714" name="タイトル 1"/>
          <p:cNvSpPr txBox="1"/>
          <p:nvPr/>
        </p:nvSpPr>
        <p:spPr>
          <a:xfrm>
            <a:off x="779655" y="734354"/>
            <a:ext cx="1510445"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900" b="1" spc="70" dirty="0">
                <a:latin typeface="ＭＳ Ｐ明朝" panose="02020600040205080304" pitchFamily="18" charset="-128"/>
                <a:ea typeface="ＭＳ Ｐ明朝" panose="02020600040205080304" pitchFamily="18" charset="-128"/>
                <a:cs typeface="+mn-cs"/>
              </a:rPr>
              <a:t>■加熱式たばこ</a:t>
            </a:r>
          </a:p>
        </p:txBody>
      </p:sp>
      <p:sp>
        <p:nvSpPr>
          <p:cNvPr id="1715" name="タイトル 1"/>
          <p:cNvSpPr txBox="1"/>
          <p:nvPr/>
        </p:nvSpPr>
        <p:spPr>
          <a:xfrm>
            <a:off x="715363" y="1967846"/>
            <a:ext cx="3863539" cy="6685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〇煙やにおいなどはたばこに比べて少ないが、</a:t>
            </a:r>
            <a:endParaRPr sz="1100"/>
          </a:p>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　　ニコチン（依存性）はそのまま。</a:t>
            </a:r>
            <a:endParaRPr sz="1100"/>
          </a:p>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〇害はゼロではない。</a:t>
            </a:r>
            <a:endParaRPr lang="en-US" altLang="ja-JP" sz="1100" b="1" spc="70" dirty="0">
              <a:latin typeface="ＭＳ Ｐ明朝" panose="02020600040205080304" pitchFamily="18" charset="-128"/>
              <a:ea typeface="ＭＳ Ｐ明朝" panose="02020600040205080304" pitchFamily="18" charset="-128"/>
              <a:cs typeface="+mn-cs"/>
            </a:endParaRPr>
          </a:p>
        </p:txBody>
      </p:sp>
      <p:pic>
        <p:nvPicPr>
          <p:cNvPr id="1716" name="グラフィックス 8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702" y="2599337"/>
            <a:ext cx="1144847" cy="46800"/>
          </a:xfrm>
          <a:prstGeom prst="rect">
            <a:avLst/>
          </a:prstGeom>
        </p:spPr>
      </p:pic>
      <p:pic>
        <p:nvPicPr>
          <p:cNvPr id="1717" name="グラフィックス 8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8641" y="462243"/>
            <a:ext cx="4037546" cy="2291587"/>
          </a:xfrm>
          <a:prstGeom prst="rect">
            <a:avLst/>
          </a:prstGeom>
        </p:spPr>
      </p:pic>
      <p:sp>
        <p:nvSpPr>
          <p:cNvPr id="1718" name="タイトル 1"/>
          <p:cNvSpPr txBox="1"/>
          <p:nvPr/>
        </p:nvSpPr>
        <p:spPr>
          <a:xfrm>
            <a:off x="5235120" y="734354"/>
            <a:ext cx="4244184" cy="86088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自分ではたばこを吸っていなくても、</a:t>
            </a:r>
            <a:endParaRPr sz="1000"/>
          </a:p>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他の人のたばこ</a:t>
            </a:r>
            <a:r>
              <a:rPr lang="ja-JP" altLang="en-US" sz="1000" b="1" spc="70" dirty="0">
                <a:latin typeface="ＭＳ Ｐ明朝" panose="02020600040205080304" pitchFamily="18" charset="-128"/>
                <a:ea typeface="ＭＳ Ｐ明朝" panose="02020600040205080304" pitchFamily="18" charset="-128"/>
                <a:cs typeface="+mn-cs"/>
              </a:rPr>
              <a:t>の煙を吸わされることを受動喫煙</a:t>
            </a:r>
            <a:endParaRPr sz="1000"/>
          </a:p>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といいます。自分で</a:t>
            </a:r>
            <a:r>
              <a:rPr lang="ja-JP" altLang="en-US" sz="1000" b="1" spc="70" dirty="0">
                <a:latin typeface="ＭＳ Ｐ明朝" panose="02020600040205080304" pitchFamily="18" charset="-128"/>
                <a:ea typeface="ＭＳ Ｐ明朝" panose="02020600040205080304" pitchFamily="18" charset="-128"/>
                <a:cs typeface="+mn-cs"/>
              </a:rPr>
              <a:t>吸う煙よりも受動喫煙の煙の</a:t>
            </a:r>
            <a:endParaRPr sz="1000"/>
          </a:p>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方が有害物質が多く含ま</a:t>
            </a:r>
            <a:r>
              <a:rPr lang="ja-JP" altLang="en-US" sz="1000" b="1" spc="70" dirty="0">
                <a:latin typeface="ＭＳ Ｐ明朝" panose="02020600040205080304" pitchFamily="18" charset="-128"/>
                <a:ea typeface="ＭＳ Ｐ明朝" panose="02020600040205080304" pitchFamily="18" charset="-128"/>
                <a:cs typeface="+mn-cs"/>
              </a:rPr>
              <a:t>れているといわれています。</a:t>
            </a:r>
            <a:endParaRPr sz="1000"/>
          </a:p>
        </p:txBody>
      </p:sp>
      <p:pic>
        <p:nvPicPr>
          <p:cNvPr id="1719" name="グラフィックス 8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73870" y="670335"/>
            <a:ext cx="957214" cy="751352"/>
          </a:xfrm>
          <a:prstGeom prst="rect">
            <a:avLst/>
          </a:prstGeom>
        </p:spPr>
      </p:pic>
      <p:sp>
        <p:nvSpPr>
          <p:cNvPr id="1720" name="タイトル 1"/>
          <p:cNvSpPr txBox="1"/>
          <p:nvPr/>
        </p:nvSpPr>
        <p:spPr>
          <a:xfrm>
            <a:off x="5202093" y="1608037"/>
            <a:ext cx="3863539" cy="3130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6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健康増進法</a:t>
            </a:r>
            <a:endParaRPr sz="1600"/>
          </a:p>
        </p:txBody>
      </p:sp>
      <p:sp>
        <p:nvSpPr>
          <p:cNvPr id="1721" name="タイトル 1"/>
          <p:cNvSpPr txBox="1"/>
          <p:nvPr/>
        </p:nvSpPr>
        <p:spPr>
          <a:xfrm>
            <a:off x="6337674" y="1658498"/>
            <a:ext cx="1318037" cy="28380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en-US" altLang="ja-JP" sz="700" b="1" spc="70">
                <a:latin typeface="ＭＳ Ｐ明朝" panose="02020600040205080304" pitchFamily="18" charset="-128"/>
                <a:ea typeface="ＭＳ Ｐ明朝" panose="02020600040205080304" pitchFamily="18" charset="-128"/>
                <a:cs typeface="+mn-cs"/>
              </a:rPr>
              <a:t>(2020</a:t>
            </a:r>
            <a:r>
              <a:rPr lang="ja-JP" altLang="en-US" sz="700" b="1" spc="70" dirty="0">
                <a:latin typeface="ＭＳ Ｐ明朝" panose="02020600040205080304" pitchFamily="18" charset="-128"/>
                <a:ea typeface="ＭＳ Ｐ明朝" panose="02020600040205080304" pitchFamily="18" charset="-128"/>
                <a:cs typeface="+mn-cs"/>
              </a:rPr>
              <a:t>年４月</a:t>
            </a:r>
            <a:r>
              <a:rPr lang="en-US" altLang="ja-JP" sz="700" b="1" spc="70" dirty="0">
                <a:latin typeface="ＭＳ Ｐ明朝" panose="02020600040205080304" pitchFamily="18" charset="-128"/>
                <a:ea typeface="ＭＳ Ｐ明朝" panose="02020600040205080304" pitchFamily="18" charset="-128"/>
                <a:cs typeface="+mn-cs"/>
              </a:rPr>
              <a:t>1</a:t>
            </a:r>
            <a:r>
              <a:rPr lang="ja-JP" altLang="en-US" sz="700" b="1" spc="70" dirty="0">
                <a:latin typeface="ＭＳ Ｐ明朝" panose="02020600040205080304" pitchFamily="18" charset="-128"/>
                <a:ea typeface="ＭＳ Ｐ明朝" panose="02020600040205080304" pitchFamily="18" charset="-128"/>
                <a:cs typeface="+mn-cs"/>
              </a:rPr>
              <a:t>日</a:t>
            </a:r>
            <a:r>
              <a:rPr lang="en-US" altLang="ja-JP" sz="700" b="1" spc="70" dirty="0">
                <a:latin typeface="ＭＳ Ｐ明朝" panose="02020600040205080304" pitchFamily="18" charset="-128"/>
                <a:ea typeface="ＭＳ Ｐ明朝" panose="02020600040205080304" pitchFamily="18" charset="-128"/>
                <a:cs typeface="+mn-cs"/>
              </a:rPr>
              <a:t>〜)</a:t>
            </a:r>
            <a:endParaRPr lang="ja-JP" altLang="en-US" sz="700" b="1" spc="70" dirty="0">
              <a:latin typeface="ＭＳ Ｐ明朝" panose="02020600040205080304" pitchFamily="18" charset="-128"/>
              <a:ea typeface="ＭＳ Ｐ明朝" panose="02020600040205080304" pitchFamily="18" charset="-128"/>
              <a:cs typeface="+mn-cs"/>
            </a:endParaRPr>
          </a:p>
        </p:txBody>
      </p:sp>
      <p:pic>
        <p:nvPicPr>
          <p:cNvPr id="1722" name="グラフィックス 9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17416" y="1655769"/>
            <a:ext cx="1112908" cy="980598"/>
          </a:xfrm>
          <a:prstGeom prst="rect">
            <a:avLst/>
          </a:prstGeom>
        </p:spPr>
      </p:pic>
      <p:sp>
        <p:nvSpPr>
          <p:cNvPr id="1723" name="テキスト ボックス 91"/>
          <p:cNvSpPr txBox="1"/>
          <p:nvPr/>
        </p:nvSpPr>
        <p:spPr>
          <a:xfrm>
            <a:off x="5317569" y="1965001"/>
            <a:ext cx="2122873" cy="553105"/>
          </a:xfrm>
          <a:prstGeom prst="rect">
            <a:avLst/>
          </a:prstGeom>
          <a:noFill/>
        </p:spPr>
        <p:txBody>
          <a:bodyPr wrap="square">
            <a:spAutoFit/>
          </a:bodyPr>
          <a:lstStyle/>
          <a:p>
            <a:pPr>
              <a:lnSpc>
                <a:spcPts val="1200"/>
              </a:lnSpc>
              <a:spcBef>
                <a:spcPct val="0"/>
              </a:spcBef>
            </a:pP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屋内は原則禁煙！</a:t>
            </a:r>
            <a:endParaRPr sz="1200"/>
          </a:p>
          <a:p>
            <a:pPr>
              <a:lnSpc>
                <a:spcPts val="1200"/>
              </a:lnSpc>
              <a:spcBef>
                <a:spcPct val="0"/>
              </a:spcBef>
            </a:pP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右のマークがある</a:t>
            </a: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飲食店は、</a:t>
            </a:r>
            <a:r>
              <a:rPr kumimoji="1" lang="en-US" altLang="ja-JP" sz="12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歳未満は</a:t>
            </a: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入店できません。</a:t>
            </a:r>
            <a:endParaRPr sz="1200"/>
          </a:p>
        </p:txBody>
      </p:sp>
      <p:pic>
        <p:nvPicPr>
          <p:cNvPr id="1724" name="グラフィックス 9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3593" y="3054894"/>
            <a:ext cx="3333014" cy="231982"/>
          </a:xfrm>
          <a:prstGeom prst="rect">
            <a:avLst/>
          </a:prstGeom>
        </p:spPr>
      </p:pic>
      <p:sp>
        <p:nvSpPr>
          <p:cNvPr id="1725" name="タイトル 1"/>
          <p:cNvSpPr txBox="1"/>
          <p:nvPr/>
        </p:nvSpPr>
        <p:spPr>
          <a:xfrm>
            <a:off x="629606" y="3035141"/>
            <a:ext cx="4323394"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spc="70" dirty="0">
                <a:solidFill>
                  <a:srgbClr val="577C03"/>
                </a:solidFill>
                <a:latin typeface="ＭＳ Ｐ明朝" panose="02020600040205080304" pitchFamily="18" charset="-128"/>
                <a:ea typeface="ＭＳ Ｐ明朝" panose="02020600040205080304" pitchFamily="18" charset="-128"/>
                <a:cs typeface="+mn-cs"/>
              </a:rPr>
              <a:t>どうして２０歳未満はたばこを禁止されているの？</a:t>
            </a:r>
            <a:endParaRPr sz="1100"/>
          </a:p>
        </p:txBody>
      </p:sp>
      <p:sp>
        <p:nvSpPr>
          <p:cNvPr id="1726" name="タイトル 1"/>
          <p:cNvSpPr txBox="1"/>
          <p:nvPr/>
        </p:nvSpPr>
        <p:spPr>
          <a:xfrm>
            <a:off x="662343" y="3324765"/>
            <a:ext cx="5465567" cy="6685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　</a:t>
            </a:r>
            <a:r>
              <a:rPr lang="ja-JP" altLang="en-US" sz="1100" b="1" spc="70" dirty="0">
                <a:latin typeface="ＭＳ Ｐ明朝" panose="02020600040205080304" pitchFamily="18" charset="-128"/>
                <a:ea typeface="ＭＳ Ｐ明朝" panose="02020600040205080304" pitchFamily="18" charset="-128"/>
                <a:cs typeface="+mn-cs"/>
              </a:rPr>
              <a:t>２０歳未満は心身ともに発達段階であり、</a:t>
            </a:r>
            <a:endParaRPr sz="1100"/>
          </a:p>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大人よりたばこ</a:t>
            </a:r>
            <a:r>
              <a:rPr lang="ja-JP" altLang="en-US" sz="1100" b="1" spc="70" dirty="0">
                <a:latin typeface="ＭＳ Ｐ明朝" panose="02020600040205080304" pitchFamily="18" charset="-128"/>
                <a:ea typeface="ＭＳ Ｐ明朝" panose="02020600040205080304" pitchFamily="18" charset="-128"/>
                <a:cs typeface="+mn-cs"/>
              </a:rPr>
              <a:t>の影響を受けやすいので法律でも決められています。</a:t>
            </a:r>
            <a:endParaRPr sz="1100"/>
          </a:p>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たばこは、脳の働きや体力・運動能力を低下させます。</a:t>
            </a:r>
            <a:endParaRPr sz="1100"/>
          </a:p>
        </p:txBody>
      </p:sp>
      <p:sp>
        <p:nvSpPr>
          <p:cNvPr id="1727" name="タイトル 1"/>
          <p:cNvSpPr txBox="1"/>
          <p:nvPr/>
        </p:nvSpPr>
        <p:spPr>
          <a:xfrm>
            <a:off x="5759308" y="3035141"/>
            <a:ext cx="3195809"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u="sng" spc="70" dirty="0">
                <a:solidFill>
                  <a:srgbClr val="577C03"/>
                </a:solidFill>
                <a:latin typeface="ＭＳ Ｐ明朝" panose="02020600040205080304" pitchFamily="18" charset="-128"/>
                <a:ea typeface="ＭＳ Ｐ明朝" panose="02020600040205080304" pitchFamily="18" charset="-128"/>
                <a:cs typeface="+mn-cs"/>
              </a:rPr>
              <a:t>たばこを吸い始めたきっかけは、</a:t>
            </a:r>
            <a:endParaRPr sz="1100"/>
          </a:p>
        </p:txBody>
      </p:sp>
      <p:sp>
        <p:nvSpPr>
          <p:cNvPr id="1728" name="タイトル 1"/>
          <p:cNvSpPr txBox="1"/>
          <p:nvPr/>
        </p:nvSpPr>
        <p:spPr>
          <a:xfrm>
            <a:off x="5958945" y="3286293"/>
            <a:ext cx="2658390" cy="70699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●友達からすすめられたから</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●ストレス解消になると思ったから</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●たばこを吸うことがかっこいいと</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　 思ったから</a:t>
            </a:r>
            <a:endParaRPr sz="1000"/>
          </a:p>
        </p:txBody>
      </p:sp>
      <p:sp>
        <p:nvSpPr>
          <p:cNvPr id="1729" name="タイトル 1"/>
          <p:cNvSpPr txBox="1"/>
          <p:nvPr/>
        </p:nvSpPr>
        <p:spPr>
          <a:xfrm>
            <a:off x="5842538" y="4096927"/>
            <a:ext cx="3195809"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u="sng" spc="70" dirty="0">
                <a:solidFill>
                  <a:srgbClr val="577C03"/>
                </a:solidFill>
                <a:latin typeface="ＭＳ Ｐ明朝" panose="02020600040205080304" pitchFamily="18" charset="-128"/>
                <a:ea typeface="ＭＳ Ｐ明朝" panose="02020600040205080304" pitchFamily="18" charset="-128"/>
                <a:cs typeface="+mn-cs"/>
              </a:rPr>
              <a:t>軽い気持ちで始めても</a:t>
            </a:r>
            <a:r>
              <a:rPr lang="en-US" altLang="ja-JP" sz="1100" b="1" u="sng" spc="70" dirty="0">
                <a:solidFill>
                  <a:srgbClr val="577C03"/>
                </a:solidFill>
                <a:latin typeface="ＭＳ Ｐ明朝" panose="02020600040205080304" pitchFamily="18" charset="-128"/>
                <a:ea typeface="ＭＳ Ｐ明朝" panose="02020600040205080304" pitchFamily="18" charset="-128"/>
                <a:cs typeface="+mn-cs"/>
              </a:rPr>
              <a:t>…</a:t>
            </a:r>
            <a:endParaRPr lang="ja-JP" altLang="en-US" sz="1100" b="1" u="sng" spc="70" dirty="0">
              <a:solidFill>
                <a:srgbClr val="577C03"/>
              </a:solidFill>
              <a:latin typeface="ＭＳ Ｐ明朝" panose="02020600040205080304" pitchFamily="18" charset="-128"/>
              <a:ea typeface="ＭＳ Ｐ明朝" panose="02020600040205080304" pitchFamily="18" charset="-128"/>
              <a:cs typeface="+mn-cs"/>
            </a:endParaRPr>
          </a:p>
        </p:txBody>
      </p:sp>
      <p:sp>
        <p:nvSpPr>
          <p:cNvPr id="1730" name="タイトル 1"/>
          <p:cNvSpPr txBox="1"/>
          <p:nvPr/>
        </p:nvSpPr>
        <p:spPr>
          <a:xfrm>
            <a:off x="5903240" y="4320787"/>
            <a:ext cx="2907945" cy="55310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たばこを吸うことで、ニコチン依存症に</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なってしまい、</a:t>
            </a:r>
            <a:r>
              <a:rPr lang="ja-JP" altLang="en-US" sz="1000" b="1" spc="70" dirty="0">
                <a:solidFill>
                  <a:srgbClr val="FF0000"/>
                </a:solidFill>
                <a:latin typeface="ＭＳ Ｐ明朝" panose="02020600040205080304" pitchFamily="18" charset="-128"/>
                <a:ea typeface="ＭＳ Ｐ明朝" panose="02020600040205080304" pitchFamily="18" charset="-128"/>
                <a:cs typeface="+mn-cs"/>
              </a:rPr>
              <a:t>簡単にやめることができ</a:t>
            </a:r>
            <a:endParaRPr sz="1000"/>
          </a:p>
          <a:p>
            <a:pPr defTabSz="457200">
              <a:lnSpc>
                <a:spcPct val="100000"/>
              </a:lnSpc>
            </a:pPr>
            <a:r>
              <a:rPr lang="ja-JP" altLang="en-US" sz="1000" b="1" spc="70" dirty="0">
                <a:solidFill>
                  <a:srgbClr val="FF0000"/>
                </a:solidFill>
                <a:latin typeface="ＭＳ Ｐ明朝" panose="02020600040205080304" pitchFamily="18" charset="-128"/>
                <a:ea typeface="ＭＳ Ｐ明朝" panose="02020600040205080304" pitchFamily="18" charset="-128"/>
                <a:cs typeface="+mn-cs"/>
              </a:rPr>
              <a:t>なくなってしまいます。</a:t>
            </a:r>
            <a:endParaRPr sz="1000"/>
          </a:p>
        </p:txBody>
      </p:sp>
      <p:pic>
        <p:nvPicPr>
          <p:cNvPr id="1731" name="グラフィックス 116"/>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2343" y="4399897"/>
            <a:ext cx="1320617" cy="302260"/>
          </a:xfrm>
          <a:prstGeom prst="rect">
            <a:avLst/>
          </a:prstGeom>
        </p:spPr>
      </p:pic>
      <p:sp>
        <p:nvSpPr>
          <p:cNvPr id="1732" name="タイトル 1"/>
          <p:cNvSpPr txBox="1"/>
          <p:nvPr/>
        </p:nvSpPr>
        <p:spPr>
          <a:xfrm>
            <a:off x="2022081" y="4399897"/>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あなたならどう断る！？</a:t>
            </a:r>
          </a:p>
        </p:txBody>
      </p:sp>
      <p:sp>
        <p:nvSpPr>
          <p:cNvPr id="1733" name="タイトル 1"/>
          <p:cNvSpPr txBox="1"/>
          <p:nvPr/>
        </p:nvSpPr>
        <p:spPr>
          <a:xfrm rot="20954082">
            <a:off x="723795" y="4969746"/>
            <a:ext cx="1313068"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000" b="1">
                <a:solidFill>
                  <a:srgbClr val="EA5514"/>
                </a:solidFill>
                <a:latin typeface="ＭＳ Ｐゴシック" panose="020B0600070205080204" pitchFamily="50" charset="-128"/>
                <a:ea typeface="ＭＳ Ｐゴシック" panose="020B0600070205080204" pitchFamily="50" charset="-128"/>
                <a:cs typeface="M+ 1c bold" panose="020B0702020203020207" pitchFamily="50" charset="-128"/>
              </a:rPr>
              <a:t>断る勇気！</a:t>
            </a:r>
            <a:endParaRPr lang="ja-JP" altLang="en-US" sz="1000" b="1" dirty="0">
              <a:solidFill>
                <a:srgbClr val="EA5514"/>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734" name="図 124"/>
          <p:cNvPicPr>
            <a:picLocks noChangeAspect="1"/>
          </p:cNvPicPr>
          <p:nvPr/>
        </p:nvPicPr>
        <p:blipFill>
          <a:blip r:embed="rId19"/>
          <a:stretch>
            <a:fillRect/>
          </a:stretch>
        </p:blipFill>
        <p:spPr>
          <a:xfrm>
            <a:off x="630101" y="5369764"/>
            <a:ext cx="1415459" cy="904975"/>
          </a:xfrm>
          <a:prstGeom prst="rect">
            <a:avLst/>
          </a:prstGeom>
        </p:spPr>
      </p:pic>
      <p:pic>
        <p:nvPicPr>
          <p:cNvPr id="1735" name="グラフィックス 126"/>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69278" y="5242217"/>
            <a:ext cx="1586433" cy="658786"/>
          </a:xfrm>
          <a:prstGeom prst="rect">
            <a:avLst/>
          </a:prstGeom>
        </p:spPr>
      </p:pic>
      <p:sp>
        <p:nvSpPr>
          <p:cNvPr id="1736" name="テキスト ボックス 127"/>
          <p:cNvSpPr txBox="1"/>
          <p:nvPr/>
        </p:nvSpPr>
        <p:spPr>
          <a:xfrm>
            <a:off x="6294711" y="5242827"/>
            <a:ext cx="1785406" cy="399217"/>
          </a:xfrm>
          <a:prstGeom prst="rect">
            <a:avLst/>
          </a:prstGeom>
          <a:noFill/>
        </p:spPr>
        <p:txBody>
          <a:bodyPr wrap="square">
            <a:spAutoFit/>
          </a:bodyPr>
          <a:lstStyle/>
          <a:p>
            <a:pPr>
              <a:lnSpc>
                <a:spcPts val="12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吸ってみないか？</a:t>
            </a:r>
            <a:endPar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ts val="12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１本ぐらい平気だよ。</a:t>
            </a:r>
            <a:endParaRPr sz="1000"/>
          </a:p>
        </p:txBody>
      </p:sp>
      <p:sp>
        <p:nvSpPr>
          <p:cNvPr id="1737"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26</a:t>
            </a:r>
            <a:endParaRPr lang="ja-JP" altLang="en-US" sz="700" dirty="0">
              <a:latin typeface="ＭＳ Ｐ明朝" panose="02020600040205080304" pitchFamily="18" charset="-128"/>
              <a:ea typeface="ＭＳ Ｐ明朝" panose="02020600040205080304" pitchFamily="18" charset="-128"/>
            </a:endParaRPr>
          </a:p>
        </p:txBody>
      </p:sp>
      <p:pic>
        <p:nvPicPr>
          <p:cNvPr id="1738" name="Picture 795" descr="C:\Users\ioas_user\Desktop\キャラクターデータ／gif\01スワンキーA.gif"/>
          <p:cNvPicPr>
            <a:picLocks noChangeAspect="1"/>
          </p:cNvPicPr>
          <p:nvPr/>
        </p:nvPicPr>
        <p:blipFill>
          <a:blip r:embed="rId22"/>
          <a:stretch>
            <a:fillRect/>
          </a:stretch>
        </p:blipFill>
        <p:spPr>
          <a:xfrm>
            <a:off x="3956607" y="4012804"/>
            <a:ext cx="814204" cy="1024300"/>
          </a:xfrm>
          <a:prstGeom prst="rect">
            <a:avLst/>
          </a:prstGeom>
          <a:noFill/>
          <a:ln>
            <a:miter/>
          </a:ln>
        </p:spPr>
      </p:pic>
      <p:sp>
        <p:nvSpPr>
          <p:cNvPr id="1739" name="図形 796"/>
          <p:cNvSpPr/>
          <p:nvPr/>
        </p:nvSpPr>
        <p:spPr>
          <a:xfrm>
            <a:off x="2290100" y="5084832"/>
            <a:ext cx="3030682" cy="1115077"/>
          </a:xfrm>
          <a:prstGeom prst="wedgeRoundRectCallout">
            <a:avLst>
              <a:gd name="adj1" fmla="val -60288"/>
              <a:gd name="adj2" fmla="val -18090"/>
              <a:gd name="adj3" fmla="val 16667"/>
            </a:avLst>
          </a:prstGeom>
          <a:ln w="38100" cap="flat" cmpd="sng" algn="ctr">
            <a:solidFill>
              <a:srgbClr val="92D050"/>
            </a:solidFill>
            <a:prstDash val="solid"/>
            <a:miter lim="800000"/>
          </a:ln>
        </p:spPr>
        <p:style>
          <a:lnRef idx="2">
            <a:schemeClr val="accent6"/>
          </a:lnRef>
          <a:fillRef idx="1">
            <a:schemeClr val="lt1"/>
          </a:fillRef>
          <a:effectRef idx="0">
            <a:schemeClr val="accent6"/>
          </a:effectRef>
          <a:fontRef idx="minor">
            <a:schemeClr val="dk1"/>
          </a:fontRef>
        </p:style>
        <p:txBody>
          <a:bodyPr anchor="ctr"/>
          <a:p>
            <a:pPr algn="ctr">
              <a:defRPr lang="ja-JP" altLang="en-US"/>
            </a:pPr>
            <a:endParaRPr lang="ja-JP" altLang="en-US"/>
          </a:p>
        </p:txBody>
      </p:sp>
      <p:sp>
        <p:nvSpPr>
          <p:cNvPr id="1740" name="テキスト 797"/>
          <p:cNvSpPr txBox="1"/>
          <p:nvPr/>
        </p:nvSpPr>
        <p:spPr>
          <a:xfrm>
            <a:off x="4524375" y="4817424"/>
            <a:ext cx="857250" cy="219680"/>
          </a:xfrm>
          <a:prstGeom prst="rect">
            <a:avLst/>
          </a:prstGeom>
        </p:spPr>
        <p:txBody>
          <a:bodyPr vertOverflow="overflow" horzOverflow="overflow" wrap="square" rtlCol="0" anchor="t" anchorCtr="0">
            <a:spAutoFit/>
          </a:bodyPr>
          <a:p>
            <a:pPr defTabSz="457200" fontAlgn="base">
              <a:lnSpc>
                <a:spcPts val="1000"/>
              </a:lnSpc>
            </a:pPr>
            <a:r>
              <a:rPr lang="ja-JP" altLang="en-US" sz="700" b="1" spc="70" dirty="0">
                <a:solidFill>
                  <a:srgbClr val="231815"/>
                </a:solidFill>
                <a:latin typeface="メイリオ"/>
                <a:ea typeface="メイリオ"/>
              </a:rPr>
              <a:t>スワンキー</a:t>
            </a:r>
            <a:endParaRPr lang="ja-JP" altLang="en-US" sz="700" b="1" spc="70" dirty="0">
              <a:solidFill>
                <a:srgbClr val="231815"/>
              </a:solidFill>
              <a:latin typeface="メイリオ"/>
              <a:ea typeface="メイリオ"/>
            </a:endParaRPr>
          </a:p>
        </p:txBody>
      </p:sp>
      <p:pic>
        <p:nvPicPr>
          <p:cNvPr id="1741" name="Picture 798" descr="C:\Users\ioas_user\Desktop\キャラクターデータ／gif\03スモーキーA.gif"/>
          <p:cNvPicPr>
            <a:picLocks noChangeAspect="1"/>
          </p:cNvPicPr>
          <p:nvPr/>
        </p:nvPicPr>
        <p:blipFill>
          <a:blip r:embed="rId23"/>
          <a:stretch>
            <a:fillRect/>
          </a:stretch>
        </p:blipFill>
        <p:spPr>
          <a:xfrm>
            <a:off x="7783227" y="5234520"/>
            <a:ext cx="869250" cy="1040219"/>
          </a:xfrm>
          <a:prstGeom prst="rect">
            <a:avLst/>
          </a:prstGeom>
          <a:noFill/>
          <a:ln>
            <a:miter/>
          </a:ln>
        </p:spPr>
      </p:pic>
      <p:sp>
        <p:nvSpPr>
          <p:cNvPr id="1742" name="テキスト 800"/>
          <p:cNvSpPr txBox="1"/>
          <p:nvPr/>
        </p:nvSpPr>
        <p:spPr>
          <a:xfrm>
            <a:off x="7440442" y="6055059"/>
            <a:ext cx="857250" cy="219680"/>
          </a:xfrm>
          <a:prstGeom prst="rect">
            <a:avLst/>
          </a:prstGeom>
        </p:spPr>
        <p:txBody>
          <a:bodyPr vertOverflow="overflow" horzOverflow="overflow" wrap="square" rtlCol="0" anchor="t" anchorCtr="0">
            <a:spAutoFit/>
          </a:bodyPr>
          <a:p>
            <a:pPr defTabSz="457200" fontAlgn="base">
              <a:lnSpc>
                <a:spcPts val="1000"/>
              </a:lnSpc>
            </a:pPr>
            <a:r>
              <a:rPr lang="ja-JP" altLang="en-US" sz="700" b="1" spc="70" dirty="0">
                <a:solidFill>
                  <a:srgbClr val="231815"/>
                </a:solidFill>
                <a:latin typeface="メイリオ"/>
                <a:ea typeface="メイリオ"/>
              </a:rPr>
              <a:t>スモーキー</a:t>
            </a:r>
            <a:endParaRPr lang="ja-JP" altLang="en-US" sz="700" b="1" spc="70" dirty="0">
              <a:solidFill>
                <a:srgbClr val="231815"/>
              </a:solidFill>
              <a:latin typeface="メイリオ"/>
              <a:ea typeface="メイリオ"/>
            </a:endParaRPr>
          </a:p>
        </p:txBody>
      </p:sp>
    </p:spTree>
    <p:extLst>
      <p:ext uri="{BB962C8B-B14F-4D97-AF65-F5344CB8AC3E}">
        <p14:creationId xmlns:p14="http://schemas.microsoft.com/office/powerpoint/2010/main" val="4249395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48" name="グラフィックス 3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6830" y="2536827"/>
            <a:ext cx="8320000" cy="1785042"/>
          </a:xfrm>
          <a:prstGeom prst="rect">
            <a:avLst/>
          </a:prstGeom>
        </p:spPr>
      </p:pic>
      <p:pic>
        <p:nvPicPr>
          <p:cNvPr id="1749" name="グラフィックス 4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7568" y="2421609"/>
            <a:ext cx="2197890" cy="928982"/>
          </a:xfrm>
          <a:prstGeom prst="rect">
            <a:avLst/>
          </a:prstGeom>
        </p:spPr>
      </p:pic>
      <p:sp>
        <p:nvSpPr>
          <p:cNvPr id="1750" name="タイトル 1"/>
          <p:cNvSpPr txBox="1"/>
          <p:nvPr/>
        </p:nvSpPr>
        <p:spPr>
          <a:xfrm>
            <a:off x="983444" y="995299"/>
            <a:ext cx="5245941" cy="428080"/>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2571"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飲酒と健康 </a:t>
            </a:r>
            <a:r>
              <a:rPr lang="ja-JP" altLang="en-US" sz="1928"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～２０歳未満は飲んではいけない、ゼッタイに！</a:t>
            </a:r>
            <a:r>
              <a:rPr lang="ja-JP" altLang="en-US" sz="20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sz="2000"/>
          </a:p>
        </p:txBody>
      </p:sp>
      <p:pic>
        <p:nvPicPr>
          <p:cNvPr id="1751" name="グラフィックス 2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830" y="1423379"/>
            <a:ext cx="8372000" cy="8332"/>
          </a:xfrm>
          <a:prstGeom prst="rect">
            <a:avLst/>
          </a:prstGeom>
        </p:spPr>
      </p:pic>
      <p:pic>
        <p:nvPicPr>
          <p:cNvPr id="1752" name="グラフィックス 2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830" y="1828557"/>
            <a:ext cx="1213333" cy="308725"/>
          </a:xfrm>
          <a:prstGeom prst="rect">
            <a:avLst/>
          </a:prstGeom>
        </p:spPr>
      </p:pic>
      <p:pic>
        <p:nvPicPr>
          <p:cNvPr id="1753" name="図 41" descr="挿絵 が含まれている画像&#10;&#10;自動的に生成された説明"/>
          <p:cNvPicPr>
            <a:picLocks noChangeAspect="1"/>
          </p:cNvPicPr>
          <p:nvPr/>
        </p:nvPicPr>
        <p:blipFill>
          <a:blip r:embed="rId9"/>
          <a:stretch>
            <a:fillRect/>
          </a:stretch>
        </p:blipFill>
        <p:spPr>
          <a:xfrm>
            <a:off x="8055463" y="3345676"/>
            <a:ext cx="541590" cy="795336"/>
          </a:xfrm>
          <a:prstGeom prst="rect">
            <a:avLst/>
          </a:prstGeom>
        </p:spPr>
      </p:pic>
      <p:sp>
        <p:nvSpPr>
          <p:cNvPr id="1754" name="テキスト ボックス 45"/>
          <p:cNvSpPr txBox="1"/>
          <p:nvPr/>
        </p:nvSpPr>
        <p:spPr>
          <a:xfrm>
            <a:off x="6891421" y="2517661"/>
            <a:ext cx="2516111" cy="368439"/>
          </a:xfrm>
          <a:prstGeom prst="rect">
            <a:avLst/>
          </a:prstGeom>
          <a:noFill/>
        </p:spPr>
        <p:txBody>
          <a:bodyPr wrap="square">
            <a:spAutoFit/>
          </a:bodyPr>
          <a:lstStyle/>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飲酒による事件・事故が</a:t>
            </a:r>
            <a:endParaRPr sz="1000"/>
          </a:p>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毎年起こっている</a:t>
            </a:r>
            <a:r>
              <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sz="1000"/>
          </a:p>
        </p:txBody>
      </p:sp>
      <p:sp>
        <p:nvSpPr>
          <p:cNvPr id="1755" name="タイトル 1"/>
          <p:cNvSpPr txBox="1"/>
          <p:nvPr/>
        </p:nvSpPr>
        <p:spPr>
          <a:xfrm>
            <a:off x="1843046" y="1861025"/>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飲酒における事件・事故</a:t>
            </a:r>
          </a:p>
        </p:txBody>
      </p:sp>
      <p:sp>
        <p:nvSpPr>
          <p:cNvPr id="1756" name="タイトル 1"/>
          <p:cNvSpPr txBox="1"/>
          <p:nvPr/>
        </p:nvSpPr>
        <p:spPr>
          <a:xfrm>
            <a:off x="1843046" y="4736463"/>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２０歳未満の飲酒が禁止されている理由を考えてみよう！</a:t>
            </a:r>
          </a:p>
        </p:txBody>
      </p:sp>
      <p:sp>
        <p:nvSpPr>
          <p:cNvPr id="1757" name="タイトル 1"/>
          <p:cNvSpPr txBox="1"/>
          <p:nvPr/>
        </p:nvSpPr>
        <p:spPr>
          <a:xfrm>
            <a:off x="740303" y="2625728"/>
            <a:ext cx="7925155" cy="1607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1400" b="1" dirty="0">
                <a:latin typeface="ＭＳ Ｐ明朝" panose="02020600040205080304" pitchFamily="18" charset="-128"/>
                <a:ea typeface="ＭＳ Ｐ明朝" panose="02020600040205080304" pitchFamily="18" charset="-128"/>
                <a:cs typeface="+mn-cs"/>
              </a:rPr>
              <a:t>急性アルコール中毒 ／ 平成２３年 部活懇親会で飲酒の大学生死亡</a:t>
            </a:r>
            <a:endParaRPr sz="1400"/>
          </a:p>
          <a:p>
            <a:pPr defTabSz="457200">
              <a:lnSpc>
                <a:spcPct val="150000"/>
              </a:lnSpc>
            </a:pPr>
            <a:endParaRPr sz="500"/>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大学</a:t>
            </a:r>
            <a:r>
              <a:rPr lang="en-US" altLang="ja-JP" sz="1200" b="1" dirty="0">
                <a:latin typeface="ＭＳ Ｐ明朝" panose="02020600040205080304" pitchFamily="18" charset="-128"/>
                <a:ea typeface="ＭＳ Ｐ明朝" panose="02020600040205080304" pitchFamily="18" charset="-128"/>
                <a:cs typeface="+mn-cs"/>
              </a:rPr>
              <a:t>2</a:t>
            </a:r>
            <a:r>
              <a:rPr lang="ja-JP" altLang="en-US" sz="1200" b="1" dirty="0">
                <a:latin typeface="ＭＳ Ｐ明朝" panose="02020600040205080304" pitchFamily="18" charset="-128"/>
                <a:ea typeface="ＭＳ Ｐ明朝" panose="02020600040205080304" pitchFamily="18" charset="-128"/>
                <a:cs typeface="+mn-cs"/>
              </a:rPr>
              <a:t>年の男子学生</a:t>
            </a:r>
            <a:r>
              <a:rPr lang="en-US" altLang="ja-JP" sz="1200" b="1" dirty="0">
                <a:latin typeface="ＭＳ Ｐ明朝" panose="02020600040205080304" pitchFamily="18" charset="-128"/>
                <a:ea typeface="ＭＳ Ｐ明朝" panose="02020600040205080304" pitchFamily="18" charset="-128"/>
                <a:cs typeface="+mn-cs"/>
              </a:rPr>
              <a:t>(20) </a:t>
            </a:r>
            <a:r>
              <a:rPr lang="ja-JP" altLang="en-US" sz="1200" b="1" dirty="0">
                <a:latin typeface="ＭＳ Ｐ明朝" panose="02020600040205080304" pitchFamily="18" charset="-128"/>
                <a:ea typeface="ＭＳ Ｐ明朝" panose="02020600040205080304" pitchFamily="18" charset="-128"/>
                <a:cs typeface="+mn-cs"/>
              </a:rPr>
              <a:t>が前日夜から翌日未明にかけて部活動の懇親会に参加して</a:t>
            </a:r>
            <a:r>
              <a:rPr lang="ja-JP" altLang="en-US" sz="1200" b="1" dirty="0">
                <a:latin typeface="ＭＳ Ｐ明朝" panose="02020600040205080304" pitchFamily="18" charset="-128"/>
                <a:ea typeface="ＭＳ Ｐ明朝" panose="02020600040205080304" pitchFamily="18" charset="-128"/>
                <a:cs typeface="+mn-cs"/>
              </a:rPr>
              <a:t>飲酒後、</a:t>
            </a:r>
            <a:endParaRPr sz="1200"/>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急性アルコール中毒で死亡したと発表された。「飲酒の強要はなかった」としている。</a:t>
            </a:r>
            <a:endParaRPr lang="ja-JP" altLang="en-US" sz="1200" b="1"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大学によると、学生は武道系の部活動に所属。前日夜、大学近くの飲食店で応援団などと</a:t>
            </a:r>
            <a:r>
              <a:rPr lang="ja-JP" altLang="en-US" sz="1200" b="1" dirty="0">
                <a:latin typeface="ＭＳ Ｐ明朝" panose="02020600040205080304" pitchFamily="18" charset="-128"/>
                <a:ea typeface="ＭＳ Ｐ明朝" panose="02020600040205080304" pitchFamily="18" charset="-128"/>
                <a:cs typeface="+mn-cs"/>
              </a:rPr>
              <a:t>合同で</a:t>
            </a:r>
            <a:endParaRPr lang="ja-JP" altLang="en-US" sz="1200" b="1"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行われた懇親会に参加したが、二次会で酩酊状態になり、友人に付き添われて翌日午前</a:t>
            </a:r>
            <a:r>
              <a:rPr lang="en-US" altLang="ja-JP" sz="1200" b="1" dirty="0">
                <a:latin typeface="ＭＳ Ｐ明朝" panose="02020600040205080304" pitchFamily="18" charset="-128"/>
                <a:ea typeface="ＭＳ Ｐ明朝" panose="02020600040205080304" pitchFamily="18" charset="-128"/>
                <a:cs typeface="+mn-cs"/>
              </a:rPr>
              <a:t>2</a:t>
            </a:r>
            <a:r>
              <a:rPr lang="ja-JP" altLang="en-US" sz="1200" b="1" dirty="0">
                <a:latin typeface="ＭＳ Ｐ明朝" panose="02020600040205080304" pitchFamily="18" charset="-128"/>
                <a:ea typeface="ＭＳ Ｐ明朝" panose="02020600040205080304" pitchFamily="18" charset="-128"/>
                <a:cs typeface="+mn-cs"/>
              </a:rPr>
              <a:t>時半</a:t>
            </a:r>
            <a:endParaRPr lang="ja-JP" altLang="en-US" sz="1200" b="1"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すぎ</a:t>
            </a:r>
            <a:r>
              <a:rPr lang="ja-JP" altLang="en-US" sz="1200" b="1" dirty="0">
                <a:latin typeface="ＭＳ Ｐ明朝" panose="02020600040205080304" pitchFamily="18" charset="-128"/>
                <a:ea typeface="ＭＳ Ｐ明朝" panose="02020600040205080304" pitchFamily="18" charset="-128"/>
                <a:cs typeface="+mn-cs"/>
              </a:rPr>
              <a:t>に</a:t>
            </a:r>
            <a:r>
              <a:rPr lang="ja-JP" altLang="en-US" sz="1200" b="1" dirty="0">
                <a:latin typeface="ＭＳ Ｐ明朝" panose="02020600040205080304" pitchFamily="18" charset="-128"/>
                <a:ea typeface="ＭＳ Ｐ明朝" panose="02020600040205080304" pitchFamily="18" charset="-128"/>
                <a:cs typeface="+mn-cs"/>
              </a:rPr>
              <a:t>同市内の自宅に帰った後、友人と連絡が取れなくなったという。</a:t>
            </a:r>
            <a:endParaRPr lang="ja-JP" altLang="en-US" sz="1200" b="1"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翌日の夜になって様子を見に行った別の友人が死亡している学生を発見した。</a:t>
            </a:r>
            <a:endParaRPr sz="1200"/>
          </a:p>
        </p:txBody>
      </p:sp>
      <p:pic>
        <p:nvPicPr>
          <p:cNvPr id="1758" name="グラフィックス 3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6856" y="4734221"/>
            <a:ext cx="1223048" cy="285264"/>
          </a:xfrm>
          <a:prstGeom prst="rect">
            <a:avLst/>
          </a:prstGeom>
        </p:spPr>
      </p:pic>
      <p:pic>
        <p:nvPicPr>
          <p:cNvPr id="1759" name="グラフィックス 9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1387" y="1094664"/>
            <a:ext cx="312000" cy="258317"/>
          </a:xfrm>
          <a:prstGeom prst="rect">
            <a:avLst/>
          </a:prstGeom>
        </p:spPr>
      </p:pic>
      <p:sp>
        <p:nvSpPr>
          <p:cNvPr id="1760" name="テキスト ボックス 1"/>
          <p:cNvSpPr txBox="1"/>
          <p:nvPr/>
        </p:nvSpPr>
        <p:spPr>
          <a:xfrm>
            <a:off x="4305419" y="6658839"/>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27</a:t>
            </a:r>
            <a:endParaRPr lang="ja-JP" altLang="en-US" sz="700" dirty="0">
              <a:latin typeface="ＭＳ Ｐ明朝" panose="02020600040205080304" pitchFamily="18" charset="-128"/>
              <a:ea typeface="ＭＳ Ｐ明朝" panose="02020600040205080304" pitchFamily="18" charset="-128"/>
            </a:endParaRPr>
          </a:p>
        </p:txBody>
      </p:sp>
      <p:sp>
        <p:nvSpPr>
          <p:cNvPr id="1761" name="四角形: 角を丸くする 2"/>
          <p:cNvSpPr/>
          <p:nvPr/>
        </p:nvSpPr>
        <p:spPr>
          <a:xfrm>
            <a:off x="566830" y="5191056"/>
            <a:ext cx="8300000" cy="1035270"/>
          </a:xfrm>
          <a:prstGeom prst="roundRect">
            <a:avLst/>
          </a:prstGeom>
          <a:noFill/>
          <a:ln w="22225">
            <a:solidFill>
              <a:srgbClr val="8FC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7630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31" name="グラフィックス 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0028" y="809529"/>
            <a:ext cx="1657683" cy="295958"/>
          </a:xfrm>
          <a:prstGeom prst="rect">
            <a:avLst/>
          </a:prstGeom>
        </p:spPr>
      </p:pic>
      <p:sp>
        <p:nvSpPr>
          <p:cNvPr id="1132" name="テキスト ボックス 7"/>
          <p:cNvSpPr txBox="1"/>
          <p:nvPr/>
        </p:nvSpPr>
        <p:spPr>
          <a:xfrm>
            <a:off x="764378" y="815730"/>
            <a:ext cx="1632996" cy="276106"/>
          </a:xfrm>
          <a:prstGeom prst="rect">
            <a:avLst/>
          </a:prstGeom>
          <a:noFill/>
        </p:spPr>
        <p:txBody>
          <a:bodyPr wrap="square">
            <a:spAutoFit/>
          </a:bodyPr>
          <a:lstStyle/>
          <a:p>
            <a:r>
              <a:rPr lang="ja-JP" altLang="en-US" sz="1200" b="1" i="0" u="none" strike="noStrike" baseline="0" dirty="0">
                <a:solidFill>
                  <a:srgbClr val="577C03"/>
                </a:solidFill>
                <a:latin typeface="ＭＳ Ｐ明朝" panose="02020600040205080304" pitchFamily="18" charset="-128"/>
                <a:ea typeface="ＭＳ Ｐ明朝" panose="02020600040205080304" pitchFamily="18" charset="-128"/>
              </a:rPr>
              <a:t>平均寿命の推移</a:t>
            </a:r>
            <a:endParaRPr lang="ja-JP" altLang="en-US" sz="1200" b="1" dirty="0">
              <a:latin typeface="ＭＳ Ｐ明朝" panose="02020600040205080304" pitchFamily="18" charset="-128"/>
              <a:ea typeface="ＭＳ Ｐ明朝" panose="02020600040205080304" pitchFamily="18" charset="-128"/>
            </a:endParaRPr>
          </a:p>
        </p:txBody>
      </p:sp>
      <p:pic>
        <p:nvPicPr>
          <p:cNvPr id="1133" name="グラフィックス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519" y="314946"/>
            <a:ext cx="9153069" cy="244286"/>
          </a:xfrm>
          <a:prstGeom prst="rect">
            <a:avLst/>
          </a:prstGeom>
        </p:spPr>
      </p:pic>
      <p:sp>
        <p:nvSpPr>
          <p:cNvPr id="1134" name="タイトル 1"/>
          <p:cNvSpPr txBox="1"/>
          <p:nvPr/>
        </p:nvSpPr>
        <p:spPr>
          <a:xfrm>
            <a:off x="393932" y="223049"/>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Ⅰ</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県民の健康を取り巻く現状</a:t>
            </a:r>
          </a:p>
        </p:txBody>
      </p:sp>
      <p:sp>
        <p:nvSpPr>
          <p:cNvPr id="1135" name="テキスト ボックス 9"/>
          <p:cNvSpPr txBox="1"/>
          <p:nvPr/>
        </p:nvSpPr>
        <p:spPr>
          <a:xfrm>
            <a:off x="2412595" y="809529"/>
            <a:ext cx="5039535" cy="276106"/>
          </a:xfrm>
          <a:prstGeom prst="rect">
            <a:avLst/>
          </a:prstGeom>
          <a:noFill/>
        </p:spPr>
        <p:txBody>
          <a:bodyPr wrap="square">
            <a:spAutoFit/>
          </a:bodyPr>
          <a:lstStyle/>
          <a:p>
            <a:pPr fontAlgn="base"/>
            <a:r>
              <a:rPr lang="ja-JP" altLang="en-US" sz="1200" b="0" i="0" u="none" strike="noStrike" baseline="0" dirty="0">
                <a:solidFill>
                  <a:srgbClr val="231815"/>
                </a:solidFill>
                <a:latin typeface="ＭＳ Ｐ明朝" panose="02020600040205080304" pitchFamily="18" charset="-128"/>
                <a:ea typeface="ＭＳ Ｐ明朝" panose="02020600040205080304" pitchFamily="18" charset="-128"/>
              </a:rPr>
              <a:t>女性は全国と同水準ですが、男性は全国平均よりも短いです。</a:t>
            </a:r>
            <a:endParaRPr lang="ja-JP" altLang="en-US" sz="1200" dirty="0">
              <a:latin typeface="ＭＳ Ｐ明朝" panose="02020600040205080304" pitchFamily="18" charset="-128"/>
              <a:ea typeface="ＭＳ Ｐ明朝" panose="02020600040205080304" pitchFamily="18" charset="-128"/>
            </a:endParaRPr>
          </a:p>
        </p:txBody>
      </p:sp>
      <p:sp>
        <p:nvSpPr>
          <p:cNvPr id="1136" name="テキスト ボックス 575"/>
          <p:cNvSpPr txBox="1"/>
          <p:nvPr/>
        </p:nvSpPr>
        <p:spPr>
          <a:xfrm>
            <a:off x="2294467" y="6427419"/>
            <a:ext cx="4340735" cy="168384"/>
          </a:xfrm>
          <a:prstGeom prst="rect">
            <a:avLst/>
          </a:prstGeom>
          <a:noFill/>
        </p:spPr>
        <p:txBody>
          <a:bodyPr wrap="square" rtlCol="0">
            <a:spAutoFit/>
          </a:bodyPr>
          <a:lstStyle/>
          <a:p>
            <a:pPr fontAlgn="base"/>
            <a:r>
              <a:rPr lang="zh-TW" altLang="en-US" sz="500" dirty="0">
                <a:solidFill>
                  <a:srgbClr val="231815"/>
                </a:solidFill>
                <a:latin typeface="ＭＳ Ｐ明朝" panose="02020600040205080304" pitchFamily="18" charset="-128"/>
                <a:ea typeface="ＭＳ Ｐ明朝" panose="02020600040205080304" pitchFamily="18" charset="-128"/>
              </a:rPr>
              <a:t>出典：健康日本21（第二次）の総合的評価と次期健康づくり運動に向けた研究 </a:t>
            </a:r>
            <a:r>
              <a:rPr lang="ja-JP" altLang="en-US" sz="500" dirty="0">
                <a:solidFill>
                  <a:srgbClr val="231815"/>
                </a:solidFill>
                <a:latin typeface="ＭＳ Ｐ明朝" panose="02020600040205080304" pitchFamily="18" charset="-128"/>
                <a:ea typeface="ＭＳ Ｐ明朝" panose="02020600040205080304" pitchFamily="18" charset="-128"/>
              </a:rPr>
              <a:t> 都道府県別 健康寿命</a:t>
            </a:r>
            <a:endParaRPr lang="zh-TW" altLang="en-US" sz="500" dirty="0">
              <a:solidFill>
                <a:srgbClr val="231815"/>
              </a:solidFill>
              <a:latin typeface="ＭＳ Ｐ明朝" panose="02020600040205080304" pitchFamily="18" charset="-128"/>
              <a:ea typeface="ＭＳ Ｐ明朝" panose="02020600040205080304" pitchFamily="18" charset="-128"/>
            </a:endParaRPr>
          </a:p>
        </p:txBody>
      </p:sp>
      <p:sp>
        <p:nvSpPr>
          <p:cNvPr id="1137" name="テキスト ボックス 1333"/>
          <p:cNvSpPr txBox="1"/>
          <p:nvPr/>
        </p:nvSpPr>
        <p:spPr>
          <a:xfrm>
            <a:off x="360519" y="4098995"/>
            <a:ext cx="5039535" cy="276106"/>
          </a:xfrm>
          <a:prstGeom prst="rect">
            <a:avLst/>
          </a:prstGeom>
          <a:noFill/>
        </p:spPr>
        <p:txBody>
          <a:bodyPr wrap="square">
            <a:spAutoFit/>
          </a:bodyPr>
          <a:lstStyle/>
          <a:p>
            <a:pPr fontAlgn="base"/>
            <a:r>
              <a:rPr lang="ja-JP" altLang="en-US" sz="1200" dirty="0">
                <a:solidFill>
                  <a:srgbClr val="231815"/>
                </a:solidFill>
                <a:latin typeface="ＭＳ Ｐ明朝" panose="02020600040205080304" pitchFamily="18" charset="-128"/>
                <a:ea typeface="ＭＳ Ｐ明朝" panose="02020600040205080304" pitchFamily="18" charset="-128"/>
              </a:rPr>
              <a:t>　</a:t>
            </a:r>
            <a:r>
              <a:rPr lang="ja-JP" altLang="en-US" sz="1200" b="0" i="0" u="none" strike="noStrike" baseline="0" dirty="0">
                <a:solidFill>
                  <a:srgbClr val="231815"/>
                </a:solidFill>
                <a:latin typeface="ＭＳ Ｐ明朝" panose="02020600040205080304" pitchFamily="18" charset="-128"/>
                <a:ea typeface="ＭＳ Ｐ明朝" panose="02020600040205080304" pitchFamily="18" charset="-128"/>
              </a:rPr>
              <a:t>女性は全国平均よりも長く、男性は全国平</a:t>
            </a:r>
            <a:r>
              <a:rPr lang="ja-JP" altLang="en-US" sz="1200" b="0" i="0" u="none" strike="noStrike" baseline="0" dirty="0">
                <a:solidFill>
                  <a:srgbClr val="231815"/>
                </a:solidFill>
                <a:latin typeface="ＭＳ Ｐ明朝" panose="02020600040205080304" pitchFamily="18" charset="-128"/>
                <a:ea typeface="ＭＳ Ｐ明朝" panose="02020600040205080304" pitchFamily="18" charset="-128"/>
              </a:rPr>
              <a:t>均よりも短いです。</a:t>
            </a:r>
            <a:endParaRPr lang="ja-JP" altLang="en-US" sz="1200" dirty="0">
              <a:latin typeface="ＭＳ Ｐ明朝" panose="02020600040205080304" pitchFamily="18" charset="-128"/>
              <a:ea typeface="ＭＳ Ｐ明朝" panose="02020600040205080304" pitchFamily="18" charset="-128"/>
            </a:endParaRPr>
          </a:p>
        </p:txBody>
      </p:sp>
      <p:pic>
        <p:nvPicPr>
          <p:cNvPr id="1138" name="グラフィックス 150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519" y="3702916"/>
            <a:ext cx="3364557" cy="319581"/>
          </a:xfrm>
          <a:prstGeom prst="rect">
            <a:avLst/>
          </a:prstGeom>
        </p:spPr>
      </p:pic>
      <p:sp>
        <p:nvSpPr>
          <p:cNvPr id="1139" name="テキスト ボックス 1501"/>
          <p:cNvSpPr txBox="1"/>
          <p:nvPr/>
        </p:nvSpPr>
        <p:spPr>
          <a:xfrm>
            <a:off x="433660" y="3724654"/>
            <a:ext cx="3506661" cy="276106"/>
          </a:xfrm>
          <a:prstGeom prst="rect">
            <a:avLst/>
          </a:prstGeom>
          <a:noFill/>
        </p:spPr>
        <p:txBody>
          <a:bodyPr wrap="square">
            <a:spAutoFit/>
          </a:bodyPr>
          <a:lstStyle/>
          <a:p>
            <a:r>
              <a:rPr lang="ja-JP" altLang="en-US" sz="1200" b="1" i="0" u="none" strike="noStrike" baseline="0" dirty="0">
                <a:solidFill>
                  <a:srgbClr val="577C03"/>
                </a:solidFill>
                <a:latin typeface="ＭＳ Ｐ明朝" panose="02020600040205080304" pitchFamily="18" charset="-128"/>
                <a:ea typeface="ＭＳ Ｐ明朝" panose="02020600040205080304" pitchFamily="18" charset="-128"/>
              </a:rPr>
              <a:t>健康寿命</a:t>
            </a:r>
            <a:r>
              <a:rPr lang="en-US" altLang="ja-JP" sz="1200" b="1" i="0" u="none" strike="noStrike" baseline="0" dirty="0">
                <a:solidFill>
                  <a:srgbClr val="577C03"/>
                </a:solidFill>
                <a:latin typeface="ＭＳ Ｐ明朝" panose="02020600040205080304" pitchFamily="18" charset="-128"/>
                <a:ea typeface="ＭＳ Ｐ明朝" panose="02020600040205080304" pitchFamily="18" charset="-128"/>
              </a:rPr>
              <a:t>(</a:t>
            </a:r>
            <a:r>
              <a:rPr lang="ja-JP" altLang="en-US" sz="1200" b="1" i="0" u="none" strike="noStrike" baseline="0" dirty="0">
                <a:solidFill>
                  <a:srgbClr val="577C03"/>
                </a:solidFill>
                <a:latin typeface="ＭＳ Ｐ明朝" panose="02020600040205080304" pitchFamily="18" charset="-128"/>
                <a:ea typeface="ＭＳ Ｐ明朝" panose="02020600040205080304" pitchFamily="18" charset="-128"/>
              </a:rPr>
              <a:t>自立した生活ができる生存期間のこと</a:t>
            </a:r>
            <a:r>
              <a:rPr lang="en-US" altLang="ja-JP" sz="1200" b="1" i="0" u="none" strike="noStrike" baseline="0" dirty="0">
                <a:solidFill>
                  <a:srgbClr val="577C03"/>
                </a:solidFill>
                <a:latin typeface="ＭＳ Ｐ明朝" panose="02020600040205080304" pitchFamily="18" charset="-128"/>
                <a:ea typeface="ＭＳ Ｐ明朝" panose="02020600040205080304" pitchFamily="18" charset="-128"/>
              </a:rPr>
              <a:t>)</a:t>
            </a:r>
            <a:endParaRPr lang="ja-JP" altLang="en-US" sz="1200" b="1" dirty="0">
              <a:latin typeface="ＭＳ Ｐ明朝" panose="02020600040205080304" pitchFamily="18" charset="-128"/>
              <a:ea typeface="ＭＳ Ｐ明朝" panose="02020600040205080304" pitchFamily="18" charset="-128"/>
            </a:endParaRPr>
          </a:p>
        </p:txBody>
      </p:sp>
      <p:graphicFrame>
        <p:nvGraphicFramePr>
          <p:cNvPr id="1140" name="グラフ 1505"/>
          <p:cNvGraphicFramePr/>
          <p:nvPr/>
        </p:nvGraphicFramePr>
        <p:xfrm>
          <a:off x="543344" y="1268272"/>
          <a:ext cx="2907321" cy="1882794"/>
        </p:xfrm>
        <a:graphic>
          <a:graphicData uri="http://schemas.openxmlformats.org/drawingml/2006/chart">
            <c:chart xmlns:c="http://schemas.openxmlformats.org/drawingml/2006/chart" xmlns:r="http://schemas.openxmlformats.org/officeDocument/2006/relationships" r:id="rId7"/>
          </a:graphicData>
        </a:graphic>
      </p:graphicFrame>
      <p:sp>
        <p:nvSpPr>
          <p:cNvPr id="1141" name="テキスト ボックス 1509"/>
          <p:cNvSpPr txBox="1"/>
          <p:nvPr/>
        </p:nvSpPr>
        <p:spPr>
          <a:xfrm>
            <a:off x="533625" y="1176385"/>
            <a:ext cx="498453" cy="183773"/>
          </a:xfrm>
          <a:prstGeom prst="rect">
            <a:avLst/>
          </a:prstGeom>
        </p:spPr>
        <p:txBody>
          <a:bodyPr wrap="square">
            <a:spAutoFit/>
          </a:bodyPr>
          <a:lstStyle/>
          <a:p>
            <a:pPr fontAlgn="base"/>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142" name="グラフィックス 150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2079" y="1268272"/>
            <a:ext cx="252103" cy="223173"/>
          </a:xfrm>
          <a:prstGeom prst="rect">
            <a:avLst/>
          </a:prstGeom>
        </p:spPr>
      </p:pic>
      <p:sp>
        <p:nvSpPr>
          <p:cNvPr id="1143" name="テキスト ボックス 1512"/>
          <p:cNvSpPr txBox="1"/>
          <p:nvPr/>
        </p:nvSpPr>
        <p:spPr>
          <a:xfrm>
            <a:off x="2949570" y="4549852"/>
            <a:ext cx="1034338" cy="229939"/>
          </a:xfrm>
          <a:prstGeom prst="rect">
            <a:avLst/>
          </a:prstGeom>
          <a:noFill/>
        </p:spPr>
        <p:txBody>
          <a:bodyPr wrap="square">
            <a:spAutoFit/>
          </a:bodyPr>
          <a:lstStyle/>
          <a:p>
            <a:pPr fontAlgn="base"/>
            <a:r>
              <a:rPr lang="ja-JP" altLang="en-US" sz="900" dirty="0">
                <a:solidFill>
                  <a:srgbClr val="231815"/>
                </a:solidFill>
                <a:latin typeface="ＭＳ Ｐ明朝" panose="02020600040205080304" pitchFamily="18" charset="-128"/>
                <a:ea typeface="ＭＳ Ｐ明朝" panose="02020600040205080304" pitchFamily="18" charset="-128"/>
              </a:rPr>
              <a:t>健康寿命</a:t>
            </a:r>
            <a:endParaRPr lang="ja-JP" altLang="en-US" sz="900" dirty="0">
              <a:latin typeface="ＭＳ Ｐ明朝" panose="02020600040205080304" pitchFamily="18" charset="-128"/>
              <a:ea typeface="ＭＳ Ｐ明朝" panose="02020600040205080304" pitchFamily="18" charset="-128"/>
            </a:endParaRPr>
          </a:p>
        </p:txBody>
      </p:sp>
      <p:grpSp>
        <p:nvGrpSpPr>
          <p:cNvPr id="1144" name="グループ 760"/>
          <p:cNvGrpSpPr/>
          <p:nvPr/>
        </p:nvGrpSpPr>
        <p:grpSpPr>
          <a:xfrm>
            <a:off x="4071596" y="3675259"/>
            <a:ext cx="1732193" cy="368439"/>
            <a:chOff x="4339934" y="3982956"/>
            <a:chExt cx="1732193" cy="368439"/>
          </a:xfrm>
        </p:grpSpPr>
        <p:pic>
          <p:nvPicPr>
            <p:cNvPr id="1145" name="グラフィックス 1337"/>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39934" y="4012249"/>
              <a:ext cx="1454592" cy="309854"/>
            </a:xfrm>
            <a:prstGeom prst="rect">
              <a:avLst/>
            </a:prstGeom>
          </p:spPr>
        </p:pic>
        <p:sp>
          <p:nvSpPr>
            <p:cNvPr id="1146" name="テキスト ボックス 1513"/>
            <p:cNvSpPr txBox="1"/>
            <p:nvPr/>
          </p:nvSpPr>
          <p:spPr>
            <a:xfrm>
              <a:off x="4575528" y="3982956"/>
              <a:ext cx="1496599" cy="368439"/>
            </a:xfrm>
            <a:prstGeom prst="rect">
              <a:avLst/>
            </a:prstGeom>
            <a:noFill/>
          </p:spPr>
          <p:txBody>
            <a:bodyPr wrap="square">
              <a:spAutoFit/>
            </a:bodyPr>
            <a:lstStyle/>
            <a:p>
              <a:pPr fontAlgn="base"/>
              <a:r>
                <a:rPr lang="ja-JP" altLang="en-US" sz="900" dirty="0">
                  <a:solidFill>
                    <a:srgbClr val="231815"/>
                  </a:solidFill>
                  <a:latin typeface="ＭＳ Ｐ明朝" panose="02020600040205080304" pitchFamily="18" charset="-128"/>
                  <a:ea typeface="ＭＳ Ｐ明朝" panose="02020600040205080304" pitchFamily="18" charset="-128"/>
                </a:rPr>
                <a:t>全国順位</a:t>
              </a:r>
              <a:r>
                <a:rPr lang="en-US" altLang="ja-JP" sz="900" dirty="0">
                  <a:solidFill>
                    <a:srgbClr val="231815"/>
                  </a:solidFill>
                  <a:latin typeface="ＭＳ Ｐ明朝" panose="02020600040205080304" pitchFamily="18" charset="-128"/>
                  <a:ea typeface="ＭＳ Ｐ明朝" panose="02020600040205080304" pitchFamily="18" charset="-128"/>
                </a:rPr>
                <a:t>(R4)</a:t>
              </a:r>
            </a:p>
            <a:p>
              <a:pPr fontAlgn="base"/>
              <a:r>
                <a:rPr lang="ja-JP" altLang="en-US" sz="900" dirty="0">
                  <a:solidFill>
                    <a:srgbClr val="231815"/>
                  </a:solidFill>
                  <a:latin typeface="ＭＳ Ｐ明朝" panose="02020600040205080304" pitchFamily="18" charset="-128"/>
                  <a:ea typeface="ＭＳ Ｐ明朝" panose="02020600040205080304" pitchFamily="18" charset="-128"/>
                </a:rPr>
                <a:t>男</a:t>
              </a:r>
              <a:r>
                <a:rPr lang="en-US" altLang="ja-JP" sz="900" dirty="0">
                  <a:solidFill>
                    <a:srgbClr val="231815"/>
                  </a:solidFill>
                  <a:latin typeface="ＭＳ Ｐ明朝" panose="02020600040205080304" pitchFamily="18" charset="-128"/>
                  <a:ea typeface="ＭＳ Ｐ明朝" panose="02020600040205080304" pitchFamily="18" charset="-128"/>
                </a:rPr>
                <a:t>46</a:t>
              </a:r>
              <a:r>
                <a:rPr lang="ja-JP" altLang="en-US" sz="900" dirty="0">
                  <a:solidFill>
                    <a:srgbClr val="231815"/>
                  </a:solidFill>
                  <a:latin typeface="ＭＳ Ｐ明朝" panose="02020600040205080304" pitchFamily="18" charset="-128"/>
                  <a:ea typeface="ＭＳ Ｐ明朝" panose="02020600040205080304" pitchFamily="18" charset="-128"/>
                </a:rPr>
                <a:t>位　女22</a:t>
              </a:r>
              <a:r>
                <a:rPr lang="ja-JP" altLang="en-US" sz="900" dirty="0">
                  <a:solidFill>
                    <a:srgbClr val="231815"/>
                  </a:solidFill>
                  <a:latin typeface="ＭＳ Ｐ明朝" panose="02020600040205080304" pitchFamily="18" charset="-128"/>
                  <a:ea typeface="ＭＳ Ｐ明朝" panose="02020600040205080304" pitchFamily="18" charset="-128"/>
                </a:rPr>
                <a:t>位</a:t>
              </a:r>
              <a:endParaRPr lang="ja-JP" altLang="en-US" sz="900" dirty="0">
                <a:latin typeface="ＭＳ Ｐ明朝" panose="02020600040205080304" pitchFamily="18" charset="-128"/>
                <a:ea typeface="ＭＳ Ｐ明朝" panose="02020600040205080304" pitchFamily="18" charset="-128"/>
              </a:endParaRPr>
            </a:p>
          </p:txBody>
        </p:sp>
      </p:grpSp>
      <p:pic>
        <p:nvPicPr>
          <p:cNvPr id="1147" name="グラフィックス 15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288935" y="3699054"/>
            <a:ext cx="1273544" cy="320850"/>
          </a:xfrm>
          <a:prstGeom prst="rect">
            <a:avLst/>
          </a:prstGeom>
        </p:spPr>
      </p:pic>
      <p:sp>
        <p:nvSpPr>
          <p:cNvPr id="1148" name="テキスト ボックス 1515"/>
          <p:cNvSpPr txBox="1"/>
          <p:nvPr/>
        </p:nvSpPr>
        <p:spPr>
          <a:xfrm>
            <a:off x="6460446" y="3704552"/>
            <a:ext cx="1152519" cy="276106"/>
          </a:xfrm>
          <a:prstGeom prst="rect">
            <a:avLst/>
          </a:prstGeom>
          <a:noFill/>
        </p:spPr>
        <p:txBody>
          <a:bodyPr wrap="square">
            <a:spAutoFit/>
          </a:bodyPr>
          <a:lstStyle/>
          <a:p>
            <a:r>
              <a:rPr lang="ja-JP" altLang="en-US" sz="1200" b="1" i="0" u="none" strike="noStrike" baseline="0" dirty="0">
                <a:solidFill>
                  <a:srgbClr val="577C03"/>
                </a:solidFill>
                <a:latin typeface="ＭＳ Ｐ明朝" panose="02020600040205080304" pitchFamily="18" charset="-128"/>
                <a:ea typeface="ＭＳ Ｐ明朝" panose="02020600040205080304" pitchFamily="18" charset="-128"/>
              </a:rPr>
              <a:t>死因別割合</a:t>
            </a:r>
            <a:endParaRPr lang="ja-JP" altLang="en-US" sz="1200" b="1" dirty="0">
              <a:latin typeface="ＭＳ Ｐ明朝" panose="02020600040205080304" pitchFamily="18" charset="-128"/>
              <a:ea typeface="ＭＳ Ｐ明朝" panose="02020600040205080304" pitchFamily="18" charset="-128"/>
            </a:endParaRPr>
          </a:p>
        </p:txBody>
      </p:sp>
      <p:sp>
        <p:nvSpPr>
          <p:cNvPr id="1149" name="テキスト 1"/>
          <p:cNvSpPr txBox="1"/>
          <p:nvPr/>
        </p:nvSpPr>
        <p:spPr>
          <a:xfrm>
            <a:off x="7036706" y="1105487"/>
            <a:ext cx="1946551" cy="1380339"/>
          </a:xfrm>
          <a:prstGeom prst="rect">
            <a:avLst/>
          </a:prstGeom>
          <a:ln w="19050" cmpd="sng">
            <a:solidFill>
              <a:srgbClr val="92D050"/>
            </a:solidFill>
          </a:ln>
        </p:spPr>
        <p:style>
          <a:lnRef idx="2">
            <a:schemeClr val="accent1"/>
          </a:lnRef>
          <a:fillRef idx="1">
            <a:schemeClr val="lt1"/>
          </a:fillRef>
          <a:effectRef idx="0">
            <a:schemeClr val="accent1"/>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lnSpc>
                <a:spcPct val="90000"/>
              </a:lnSpc>
              <a:spcBef>
                <a:spcPct val="0"/>
              </a:spcBef>
            </a:pPr>
            <a:r>
              <a:rPr lang="ja-JP" altLang="en-US" sz="900" dirty="0">
                <a:solidFill>
                  <a:srgbClr val="231815"/>
                </a:solidFill>
                <a:latin typeface="ＭＳ Ｐ明朝" panose="02020600040205080304" pitchFamily="18" charset="-128"/>
                <a:ea typeface="ＭＳ Ｐ明朝" panose="02020600040205080304" pitchFamily="18" charset="-128"/>
              </a:rPr>
              <a:t>平均寿命（R２）</a:t>
            </a:r>
          </a:p>
          <a:p>
            <a:pPr fontAlgn="base">
              <a:lnSpc>
                <a:spcPct val="90000"/>
              </a:lnSpc>
              <a:spcBef>
                <a:spcPct val="0"/>
              </a:spcBef>
            </a:pPr>
            <a:r>
              <a:rPr lang="ja-JP" altLang="en-US" sz="900" dirty="0">
                <a:solidFill>
                  <a:srgbClr val="FF0000"/>
                </a:solidFill>
                <a:latin typeface="ＭＳ Ｐ明朝" panose="02020600040205080304" pitchFamily="18" charset="-128"/>
                <a:ea typeface="ＭＳ Ｐ明朝" panose="02020600040205080304" pitchFamily="18" charset="-128"/>
              </a:rPr>
              <a:t>高知県　男性　全国42位</a:t>
            </a:r>
          </a:p>
          <a:p>
            <a:pPr fontAlgn="base">
              <a:lnSpc>
                <a:spcPct val="90000"/>
              </a:lnSpc>
              <a:spcBef>
                <a:spcPct val="0"/>
              </a:spcBef>
            </a:pPr>
            <a:r>
              <a:rPr lang="ja-JP" altLang="en-US" sz="900" dirty="0">
                <a:solidFill>
                  <a:srgbClr val="FF0000"/>
                </a:solidFill>
                <a:latin typeface="ＭＳ Ｐ明朝" panose="02020600040205080304" pitchFamily="18" charset="-128"/>
                <a:ea typeface="ＭＳ Ｐ明朝" panose="02020600040205080304" pitchFamily="18" charset="-128"/>
              </a:rPr>
              <a:t>　　　　　 女性　全国18位</a:t>
            </a:r>
          </a:p>
          <a:p>
            <a:pPr fontAlgn="base">
              <a:lnSpc>
                <a:spcPct val="90000"/>
              </a:lnSpc>
              <a:spcBef>
                <a:spcPct val="0"/>
              </a:spcBef>
            </a:pPr>
            <a:endParaRPr lang="ja-JP" altLang="en-US" sz="900" dirty="0">
              <a:solidFill>
                <a:srgbClr val="FF0000"/>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900" dirty="0">
                <a:solidFill>
                  <a:srgbClr val="231815"/>
                </a:solidFill>
                <a:latin typeface="ＭＳ Ｐ明朝" panose="02020600040205080304" pitchFamily="18" charset="-128"/>
                <a:ea typeface="ＭＳ Ｐ明朝" panose="02020600040205080304" pitchFamily="18" charset="-128"/>
              </a:rPr>
              <a:t>【全国１位】</a:t>
            </a:r>
          </a:p>
          <a:p>
            <a:pPr fontAlgn="base">
              <a:lnSpc>
                <a:spcPct val="90000"/>
              </a:lnSpc>
              <a:spcBef>
                <a:spcPct val="0"/>
              </a:spcBef>
            </a:pPr>
            <a:r>
              <a:rPr lang="ja-JP" altLang="en-US" sz="900" dirty="0">
                <a:solidFill>
                  <a:schemeClr val="tx1"/>
                </a:solidFill>
                <a:latin typeface="ＭＳ Ｐ明朝" panose="02020600040205080304" pitchFamily="18" charset="-128"/>
                <a:ea typeface="ＭＳ Ｐ明朝" panose="02020600040205080304" pitchFamily="18" charset="-128"/>
              </a:rPr>
              <a:t>男性　滋賀県　82.73年</a:t>
            </a:r>
          </a:p>
          <a:p>
            <a:pPr fontAlgn="base">
              <a:lnSpc>
                <a:spcPct val="90000"/>
              </a:lnSpc>
              <a:spcBef>
                <a:spcPct val="0"/>
              </a:spcBef>
            </a:pPr>
            <a:r>
              <a:rPr lang="ja-JP" altLang="en-US" sz="900" dirty="0">
                <a:solidFill>
                  <a:schemeClr val="tx1"/>
                </a:solidFill>
                <a:latin typeface="ＭＳ Ｐ明朝" panose="02020600040205080304" pitchFamily="18" charset="-128"/>
                <a:ea typeface="ＭＳ Ｐ明朝" panose="02020600040205080304" pitchFamily="18" charset="-128"/>
              </a:rPr>
              <a:t>女性　岡山県　88.29年 </a:t>
            </a:r>
          </a:p>
        </p:txBody>
      </p:sp>
      <p:sp>
        <p:nvSpPr>
          <p:cNvPr id="1150" name="テキスト ボックス 575"/>
          <p:cNvSpPr txBox="1"/>
          <p:nvPr/>
        </p:nvSpPr>
        <p:spPr>
          <a:xfrm>
            <a:off x="6942988" y="2721704"/>
            <a:ext cx="2303775" cy="168384"/>
          </a:xfrm>
          <a:prstGeom prst="rect">
            <a:avLst/>
          </a:prstGeom>
          <a:noFill/>
        </p:spPr>
        <p:txBody>
          <a:bodyPr wrap="square" rtlCol="0">
            <a:spAutoFit/>
          </a:bodyPr>
          <a:lstStyle/>
          <a:p>
            <a:pPr fontAlgn="base"/>
            <a:r>
              <a:rPr lang="ja-JP" altLang="en-US" sz="500" dirty="0">
                <a:solidFill>
                  <a:srgbClr val="231815"/>
                </a:solidFill>
                <a:latin typeface="ＭＳ Ｐ明朝" panose="02020600040205080304" pitchFamily="18" charset="-128"/>
                <a:ea typeface="ＭＳ Ｐ明朝" panose="02020600040205080304" pitchFamily="18" charset="-128"/>
              </a:rPr>
              <a:t>出典：厚生労働省「都道府県別生命表」の概況</a:t>
            </a:r>
            <a:endParaRPr lang="zh-TW" altLang="en-US" sz="500" dirty="0">
              <a:solidFill>
                <a:srgbClr val="231815"/>
              </a:solidFill>
              <a:latin typeface="ＭＳ Ｐ明朝" panose="02020600040205080304" pitchFamily="18" charset="-128"/>
              <a:ea typeface="ＭＳ Ｐ明朝" panose="02020600040205080304" pitchFamily="18" charset="-128"/>
            </a:endParaRPr>
          </a:p>
        </p:txBody>
      </p:sp>
      <p:sp>
        <p:nvSpPr>
          <p:cNvPr id="1151" name="テキスト 1"/>
          <p:cNvSpPr txBox="1"/>
          <p:nvPr/>
        </p:nvSpPr>
        <p:spPr>
          <a:xfrm>
            <a:off x="7897472" y="3785849"/>
            <a:ext cx="1353702" cy="818839"/>
          </a:xfrm>
          <a:prstGeom prst="rect">
            <a:avLst/>
          </a:prstGeom>
          <a:ln w="19050" cmpd="sng">
            <a:solidFill>
              <a:srgbClr val="92D050"/>
            </a:solidFill>
          </a:ln>
        </p:spPr>
        <p:style>
          <a:lnRef idx="2">
            <a:schemeClr val="accent1"/>
          </a:lnRef>
          <a:fillRef idx="1">
            <a:schemeClr val="lt1"/>
          </a:fillRef>
          <a:effectRef idx="0">
            <a:schemeClr val="accent1"/>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lnSpc>
                <a:spcPct val="90000"/>
              </a:lnSpc>
              <a:spcBef>
                <a:spcPct val="0"/>
              </a:spcBef>
            </a:pPr>
            <a:r>
              <a:rPr lang="ja-JP" altLang="en-US" sz="800" dirty="0">
                <a:solidFill>
                  <a:schemeClr val="tx1"/>
                </a:solidFill>
                <a:latin typeface="ＭＳ Ｐ明朝" panose="02020600040205080304" pitchFamily="18" charset="-128"/>
                <a:ea typeface="ＭＳ Ｐ明朝" panose="02020600040205080304" pitchFamily="18" charset="-128"/>
              </a:rPr>
              <a:t>主な死亡の原因</a:t>
            </a:r>
            <a:r>
              <a:rPr lang="en-US" altLang="ja-JP" sz="800" dirty="0">
                <a:solidFill>
                  <a:schemeClr val="tx1"/>
                </a:solidFill>
                <a:latin typeface="ＭＳ Ｐ明朝" panose="02020600040205080304" pitchFamily="18" charset="-128"/>
                <a:ea typeface="ＭＳ Ｐ明朝" panose="02020600040205080304" pitchFamily="18" charset="-128"/>
              </a:rPr>
              <a:t>…</a:t>
            </a:r>
          </a:p>
          <a:p>
            <a:pPr fontAlgn="base">
              <a:lnSpc>
                <a:spcPct val="90000"/>
              </a:lnSpc>
              <a:spcBef>
                <a:spcPct val="0"/>
              </a:spcBef>
            </a:pPr>
            <a:endParaRPr lang="en-US" altLang="ja-JP" sz="800" dirty="0">
              <a:solidFill>
                <a:schemeClr val="tx1"/>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1000" dirty="0">
                <a:solidFill>
                  <a:srgbClr val="FF0000"/>
                </a:solidFill>
                <a:latin typeface="ＭＳ Ｐ明朝" panose="02020600040205080304" pitchFamily="18" charset="-128"/>
                <a:ea typeface="ＭＳ Ｐ明朝" panose="02020600040205080304" pitchFamily="18" charset="-128"/>
              </a:rPr>
              <a:t>〇がん　〇心臓病</a:t>
            </a:r>
            <a:endParaRPr lang="en-US" altLang="ja-JP" sz="1000" dirty="0">
              <a:solidFill>
                <a:srgbClr val="FF0000"/>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1000" dirty="0">
                <a:solidFill>
                  <a:srgbClr val="FF0000"/>
                </a:solidFill>
                <a:latin typeface="ＭＳ Ｐ明朝" panose="02020600040205080304" pitchFamily="18" charset="-128"/>
                <a:ea typeface="ＭＳ Ｐ明朝" panose="02020600040205080304" pitchFamily="18" charset="-128"/>
              </a:rPr>
              <a:t>〇肺炎　〇脳卒中</a:t>
            </a:r>
            <a:endParaRPr sz="1000"/>
          </a:p>
        </p:txBody>
      </p:sp>
      <p:sp>
        <p:nvSpPr>
          <p:cNvPr id="1152" name="テキスト ボックス 575"/>
          <p:cNvSpPr txBox="1"/>
          <p:nvPr/>
        </p:nvSpPr>
        <p:spPr>
          <a:xfrm>
            <a:off x="8252981" y="6159932"/>
            <a:ext cx="2303775" cy="168384"/>
          </a:xfrm>
          <a:prstGeom prst="rect">
            <a:avLst/>
          </a:prstGeom>
          <a:noFill/>
        </p:spPr>
        <p:txBody>
          <a:bodyPr wrap="square" rtlCol="0">
            <a:spAutoFit/>
          </a:bodyPr>
          <a:lstStyle/>
          <a:p>
            <a:pPr fontAlgn="base"/>
            <a:r>
              <a:rPr lang="zh-TW" altLang="en-US" sz="500" dirty="0">
                <a:solidFill>
                  <a:srgbClr val="231815"/>
                </a:solidFill>
                <a:latin typeface="ＭＳ Ｐ明朝" panose="02020600040205080304" pitchFamily="18" charset="-128"/>
                <a:ea typeface="ＭＳ Ｐ明朝" panose="02020600040205080304" pitchFamily="18" charset="-128"/>
              </a:rPr>
              <a:t>出典：厚生労働省　「令和６年人口動態統計」</a:t>
            </a:r>
            <a:endParaRPr lang="ja-JP" altLang="en-US" sz="500" dirty="0">
              <a:latin typeface="ＭＳ Ｐ明朝" panose="02020600040205080304" pitchFamily="18" charset="-128"/>
              <a:ea typeface="ＭＳ Ｐ明朝" panose="02020600040205080304" pitchFamily="18" charset="-128"/>
            </a:endParaRPr>
          </a:p>
        </p:txBody>
      </p:sp>
      <p:sp>
        <p:nvSpPr>
          <p:cNvPr id="1153"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a:t>
            </a:r>
            <a:endParaRPr lang="ja-JP" altLang="en-US" sz="700" dirty="0">
              <a:latin typeface="ＭＳ Ｐ明朝" panose="02020600040205080304" pitchFamily="18" charset="-128"/>
              <a:ea typeface="ＭＳ Ｐ明朝" panose="02020600040205080304" pitchFamily="18" charset="-128"/>
            </a:endParaRPr>
          </a:p>
        </p:txBody>
      </p:sp>
      <p:graphicFrame>
        <p:nvGraphicFramePr>
          <p:cNvPr id="1154" name="グラフ 10"/>
          <p:cNvGraphicFramePr/>
          <p:nvPr/>
        </p:nvGraphicFramePr>
        <p:xfrm>
          <a:off x="3638623" y="1300021"/>
          <a:ext cx="2937151" cy="1816446"/>
        </p:xfrm>
        <a:graphic>
          <a:graphicData uri="http://schemas.openxmlformats.org/drawingml/2006/chart">
            <c:chart xmlns:c="http://schemas.openxmlformats.org/drawingml/2006/chart" xmlns:r="http://schemas.openxmlformats.org/officeDocument/2006/relationships" r:id="rId12"/>
          </a:graphicData>
        </a:graphic>
      </p:graphicFrame>
      <p:sp>
        <p:nvSpPr>
          <p:cNvPr id="1155" name="テキスト ボックス 11"/>
          <p:cNvSpPr txBox="1"/>
          <p:nvPr/>
        </p:nvSpPr>
        <p:spPr>
          <a:xfrm>
            <a:off x="3638623" y="1176385"/>
            <a:ext cx="498453" cy="183773"/>
          </a:xfrm>
          <a:prstGeom prst="rect">
            <a:avLst/>
          </a:prstGeom>
        </p:spPr>
        <p:txBody>
          <a:bodyPr wrap="square">
            <a:spAutoFit/>
          </a:bodyPr>
          <a:lstStyle/>
          <a:p>
            <a:pPr fontAlgn="base"/>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156" name="グラフィックス 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98241" y="1299329"/>
            <a:ext cx="257933" cy="236957"/>
          </a:xfrm>
          <a:prstGeom prst="rect">
            <a:avLst/>
          </a:prstGeom>
        </p:spPr>
      </p:pic>
      <p:pic>
        <p:nvPicPr>
          <p:cNvPr id="1157" name="グラフィックス 78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94991" y="6452146"/>
            <a:ext cx="1092000" cy="143656"/>
          </a:xfrm>
          <a:prstGeom prst="rect">
            <a:avLst/>
          </a:prstGeom>
        </p:spPr>
      </p:pic>
      <p:pic>
        <p:nvPicPr>
          <p:cNvPr id="1158" name="図 1006"/>
          <p:cNvPicPr>
            <a:picLocks noChangeAspect="1"/>
          </p:cNvPicPr>
          <p:nvPr/>
        </p:nvPicPr>
        <p:blipFill>
          <a:blip r:embed="rId17"/>
          <a:stretch>
            <a:fillRect/>
          </a:stretch>
        </p:blipFill>
        <p:spPr>
          <a:xfrm>
            <a:off x="188857" y="4662303"/>
            <a:ext cx="6386918" cy="1763341"/>
          </a:xfrm>
          <a:prstGeom prst="rect">
            <a:avLst/>
          </a:prstGeom>
        </p:spPr>
      </p:pic>
      <p:pic>
        <p:nvPicPr>
          <p:cNvPr id="1159" name="グラフィックス 100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4730" y="4466749"/>
            <a:ext cx="288068" cy="281059"/>
          </a:xfrm>
          <a:prstGeom prst="rect">
            <a:avLst/>
          </a:prstGeom>
        </p:spPr>
      </p:pic>
      <p:pic>
        <p:nvPicPr>
          <p:cNvPr id="1160" name="グラフィックス 1008"/>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2909" y="4496053"/>
            <a:ext cx="288289" cy="249860"/>
          </a:xfrm>
          <a:prstGeom prst="rect">
            <a:avLst/>
          </a:prstGeom>
        </p:spPr>
      </p:pic>
      <p:graphicFrame>
        <p:nvGraphicFramePr>
          <p:cNvPr id="1161" name="グラフ 749"/>
          <p:cNvGraphicFramePr/>
          <p:nvPr/>
        </p:nvGraphicFramePr>
        <p:xfrm>
          <a:off x="6072127" y="4466749"/>
          <a:ext cx="2287956" cy="1870359"/>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861779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63" name="グラフィックス 5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844" y="4550292"/>
            <a:ext cx="5176714" cy="1005133"/>
          </a:xfrm>
          <a:prstGeom prst="rect">
            <a:avLst/>
          </a:prstGeom>
        </p:spPr>
      </p:pic>
      <p:pic>
        <p:nvPicPr>
          <p:cNvPr id="1764" name="グラフィックス 4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013" y="6097545"/>
            <a:ext cx="8371964" cy="519350"/>
          </a:xfrm>
          <a:prstGeom prst="rect">
            <a:avLst/>
          </a:prstGeom>
        </p:spPr>
      </p:pic>
      <p:sp>
        <p:nvSpPr>
          <p:cNvPr id="1765" name="タイトル 1"/>
          <p:cNvSpPr txBox="1"/>
          <p:nvPr/>
        </p:nvSpPr>
        <p:spPr>
          <a:xfrm>
            <a:off x="1276009" y="4550292"/>
            <a:ext cx="5135549" cy="98912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1. </a:t>
            </a:r>
            <a:r>
              <a:rPr lang="ja-JP" altLang="en-US" sz="1050" b="1" dirty="0">
                <a:latin typeface="ＭＳ Ｐ明朝" panose="02020600040205080304" pitchFamily="18" charset="-128"/>
                <a:ea typeface="ＭＳ Ｐ明朝" panose="02020600040205080304" pitchFamily="18" charset="-128"/>
                <a:cs typeface="+mn-cs"/>
              </a:rPr>
              <a:t>脳の機能を低下させます</a:t>
            </a:r>
          </a:p>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2. </a:t>
            </a:r>
            <a:r>
              <a:rPr lang="ja-JP" altLang="en-US" sz="1050" b="1" dirty="0">
                <a:latin typeface="ＭＳ Ｐ明朝" panose="02020600040205080304" pitchFamily="18" charset="-128"/>
                <a:ea typeface="ＭＳ Ｐ明朝" panose="02020600040205080304" pitchFamily="18" charset="-128"/>
                <a:cs typeface="+mn-cs"/>
              </a:rPr>
              <a:t>肝臓をはじめとする臓器に障害を起こしやすくなります</a:t>
            </a:r>
          </a:p>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3. </a:t>
            </a:r>
            <a:r>
              <a:rPr lang="ja-JP" altLang="en-US" sz="1050" b="1" dirty="0">
                <a:latin typeface="ＭＳ Ｐ明朝" panose="02020600040205080304" pitchFamily="18" charset="-128"/>
                <a:ea typeface="ＭＳ Ｐ明朝" panose="02020600040205080304" pitchFamily="18" charset="-128"/>
                <a:cs typeface="+mn-cs"/>
              </a:rPr>
              <a:t>性ホルモンの分泌に異常が起きるおそれがあります</a:t>
            </a:r>
          </a:p>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4. </a:t>
            </a:r>
            <a:r>
              <a:rPr lang="ja-JP" altLang="en-US" sz="1050" b="1" dirty="0">
                <a:latin typeface="ＭＳ Ｐ明朝" panose="02020600040205080304" pitchFamily="18" charset="-128"/>
                <a:ea typeface="ＭＳ Ｐ明朝" panose="02020600040205080304" pitchFamily="18" charset="-128"/>
                <a:cs typeface="+mn-cs"/>
              </a:rPr>
              <a:t>アルコール依存症になりやすくなります</a:t>
            </a:r>
          </a:p>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5. 20</a:t>
            </a:r>
            <a:r>
              <a:rPr lang="ja-JP" altLang="en-US" sz="1050" b="1" dirty="0">
                <a:latin typeface="ＭＳ Ｐ明朝" panose="02020600040205080304" pitchFamily="18" charset="-128"/>
                <a:ea typeface="ＭＳ Ｐ明朝" panose="02020600040205080304" pitchFamily="18" charset="-128"/>
                <a:cs typeface="+mn-cs"/>
              </a:rPr>
              <a:t>歳未満の者を守るために飲酒を禁ずる法律があります</a:t>
            </a:r>
            <a:endParaRPr lang="en-US" altLang="ja-JP" sz="1050" b="1" dirty="0">
              <a:latin typeface="ＭＳ Ｐ明朝" panose="02020600040205080304" pitchFamily="18" charset="-128"/>
              <a:ea typeface="ＭＳ Ｐ明朝" panose="02020600040205080304" pitchFamily="18" charset="-128"/>
              <a:cs typeface="+mn-cs"/>
            </a:endParaRPr>
          </a:p>
        </p:txBody>
      </p:sp>
      <p:pic>
        <p:nvPicPr>
          <p:cNvPr id="1766" name="グラフィックス 3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229" y="5825580"/>
            <a:ext cx="1213333" cy="257271"/>
          </a:xfrm>
          <a:prstGeom prst="rect">
            <a:avLst/>
          </a:prstGeom>
        </p:spPr>
      </p:pic>
      <p:pic>
        <p:nvPicPr>
          <p:cNvPr id="1767" name="グラフィックス 3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928" y="249317"/>
            <a:ext cx="1213333" cy="295862"/>
          </a:xfrm>
          <a:prstGeom prst="rect">
            <a:avLst/>
          </a:prstGeom>
        </p:spPr>
      </p:pic>
      <p:pic>
        <p:nvPicPr>
          <p:cNvPr id="1768" name="グラフィックス 51"/>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8453" y="3452268"/>
            <a:ext cx="7821212" cy="733372"/>
          </a:xfrm>
          <a:prstGeom prst="rect">
            <a:avLst/>
          </a:prstGeom>
        </p:spPr>
      </p:pic>
      <p:sp>
        <p:nvSpPr>
          <p:cNvPr id="1769" name="タイトル 1"/>
          <p:cNvSpPr txBox="1"/>
          <p:nvPr/>
        </p:nvSpPr>
        <p:spPr>
          <a:xfrm>
            <a:off x="953148" y="1002713"/>
            <a:ext cx="3580001" cy="34145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latin typeface="ＭＳ Ｐ明朝" panose="02020600040205080304" pitchFamily="18" charset="-128"/>
                <a:ea typeface="ＭＳ Ｐ明朝" panose="02020600040205080304" pitchFamily="18" charset="-128"/>
                <a:cs typeface="+mn-cs"/>
              </a:rPr>
              <a:t>生活習慣病のリスクを高める</a:t>
            </a:r>
            <a:r>
              <a:rPr lang="ja-JP" altLang="en-US" sz="1100" b="1" dirty="0">
                <a:latin typeface="ＭＳ Ｐ明朝" panose="02020600040205080304" pitchFamily="18" charset="-128"/>
                <a:ea typeface="ＭＳ Ｐ明朝" panose="02020600040205080304" pitchFamily="18" charset="-128"/>
                <a:cs typeface="+mn-cs"/>
              </a:rPr>
              <a:t>量の飲酒をしている者の割合</a:t>
            </a:r>
            <a:endParaRPr lang="en-US" altLang="ja-JP" sz="1100" b="1" dirty="0">
              <a:latin typeface="ＭＳ Ｐ明朝" panose="02020600040205080304" pitchFamily="18" charset="-128"/>
              <a:ea typeface="ＭＳ Ｐ明朝" panose="02020600040205080304" pitchFamily="18" charset="-128"/>
              <a:cs typeface="+mn-cs"/>
            </a:endParaRPr>
          </a:p>
        </p:txBody>
      </p:sp>
      <p:sp>
        <p:nvSpPr>
          <p:cNvPr id="1770" name="タイトル 1"/>
          <p:cNvSpPr txBox="1"/>
          <p:nvPr/>
        </p:nvSpPr>
        <p:spPr>
          <a:xfrm>
            <a:off x="2091265" y="301390"/>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飲酒の現状と影響を知ろう！</a:t>
            </a:r>
          </a:p>
        </p:txBody>
      </p:sp>
      <p:sp>
        <p:nvSpPr>
          <p:cNvPr id="1771" name="タイトル 1"/>
          <p:cNvSpPr txBox="1"/>
          <p:nvPr/>
        </p:nvSpPr>
        <p:spPr>
          <a:xfrm>
            <a:off x="841928" y="730452"/>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飲酒の現状</a:t>
            </a:r>
            <a:endParaRPr sz="1100"/>
          </a:p>
        </p:txBody>
      </p:sp>
      <p:graphicFrame>
        <p:nvGraphicFramePr>
          <p:cNvPr id="1772" name="グラフ 59"/>
          <p:cNvGraphicFramePr/>
          <p:nvPr>
            <p:extLst>
              <p:ext uri="{D42A27DB-BD31-4B8C-83A1-F6EECF244321}">
                <p14:modId xmlns:p14="http://schemas.microsoft.com/office/powerpoint/2010/main" val="4254038422"/>
              </p:ext>
            </p:extLst>
          </p:nvPr>
        </p:nvGraphicFramePr>
        <p:xfrm>
          <a:off x="891901" y="1227437"/>
          <a:ext cx="3851722" cy="2058180"/>
        </p:xfrm>
        <a:graphic>
          <a:graphicData uri="http://schemas.openxmlformats.org/drawingml/2006/chart">
            <c:chart xmlns:c="http://schemas.openxmlformats.org/drawingml/2006/chart" xmlns:r="http://schemas.openxmlformats.org/officeDocument/2006/relationships" r:id="rId11"/>
          </a:graphicData>
        </a:graphic>
      </p:graphicFrame>
      <p:sp>
        <p:nvSpPr>
          <p:cNvPr id="1773" name="タイトル 1"/>
          <p:cNvSpPr txBox="1"/>
          <p:nvPr/>
        </p:nvSpPr>
        <p:spPr>
          <a:xfrm>
            <a:off x="2287611" y="3063049"/>
            <a:ext cx="2321212" cy="1745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600" b="1" dirty="0">
                <a:latin typeface="ＭＳ Ｐ明朝" panose="02020600040205080304" pitchFamily="18" charset="-128"/>
                <a:ea typeface="ＭＳ Ｐ明朝" panose="02020600040205080304" pitchFamily="18" charset="-128"/>
                <a:cs typeface="+mn-cs"/>
              </a:rPr>
              <a:t>出典：令和４年高知県県民健康・栄養調査</a:t>
            </a:r>
            <a:endParaRPr lang="en-US" altLang="ja-JP" sz="600" b="1" dirty="0">
              <a:latin typeface="ＭＳ Ｐ明朝" panose="02020600040205080304" pitchFamily="18" charset="-128"/>
              <a:ea typeface="ＭＳ Ｐ明朝" panose="02020600040205080304" pitchFamily="18" charset="-128"/>
              <a:cs typeface="+mn-cs"/>
            </a:endParaRPr>
          </a:p>
        </p:txBody>
      </p:sp>
      <p:sp>
        <p:nvSpPr>
          <p:cNvPr id="1774" name="タイトル 1"/>
          <p:cNvSpPr txBox="1"/>
          <p:nvPr/>
        </p:nvSpPr>
        <p:spPr>
          <a:xfrm>
            <a:off x="5343257" y="959403"/>
            <a:ext cx="362272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latin typeface="ＭＳ Ｐ明朝" panose="02020600040205080304" pitchFamily="18" charset="-128"/>
                <a:ea typeface="ＭＳ Ｐ明朝" panose="02020600040205080304" pitchFamily="18" charset="-128"/>
                <a:cs typeface="+mn-cs"/>
              </a:rPr>
              <a:t>救急搬送急性アルコール中毒</a:t>
            </a:r>
            <a:r>
              <a:rPr lang="ja-JP" altLang="en-US" sz="1100" b="1" dirty="0">
                <a:latin typeface="ＭＳ Ｐ明朝" panose="02020600040205080304" pitchFamily="18" charset="-128"/>
                <a:ea typeface="ＭＳ Ｐ明朝" panose="02020600040205080304" pitchFamily="18" charset="-128"/>
                <a:cs typeface="+mn-cs"/>
              </a:rPr>
              <a:t>またその疑いの対応状況</a:t>
            </a:r>
            <a:endParaRPr sz="1100"/>
          </a:p>
        </p:txBody>
      </p:sp>
      <p:sp>
        <p:nvSpPr>
          <p:cNvPr id="1775" name="タイトル 1"/>
          <p:cNvSpPr txBox="1"/>
          <p:nvPr/>
        </p:nvSpPr>
        <p:spPr>
          <a:xfrm>
            <a:off x="2055261" y="5832321"/>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２０歳未満の飲酒をなくす標語を考えよう！</a:t>
            </a:r>
          </a:p>
        </p:txBody>
      </p:sp>
      <p:sp>
        <p:nvSpPr>
          <p:cNvPr id="1776" name="タイトル 1"/>
          <p:cNvSpPr txBox="1"/>
          <p:nvPr/>
        </p:nvSpPr>
        <p:spPr>
          <a:xfrm>
            <a:off x="841928" y="4306503"/>
            <a:ext cx="6337925"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歳未満の者がお酒を飲んではいけない</a:t>
            </a:r>
            <a:r>
              <a:rPr lang="en-US" altLang="ja-JP"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5</a:t>
            </a:r>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つの理由</a:t>
            </a:r>
            <a:endParaRPr sz="1100"/>
          </a:p>
        </p:txBody>
      </p:sp>
      <p:sp>
        <p:nvSpPr>
          <p:cNvPr id="1777" name="タイトル 1"/>
          <p:cNvSpPr txBox="1"/>
          <p:nvPr/>
        </p:nvSpPr>
        <p:spPr>
          <a:xfrm>
            <a:off x="1162074" y="3576815"/>
            <a:ext cx="7804680" cy="6088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●令和４年度に急性アルコール中毒またはその疑いで救急搬送したうち、</a:t>
            </a:r>
            <a:r>
              <a:rPr lang="en-US" altLang="ja-JP" sz="1000" b="1" u="sng"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000" b="1" u="sng"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歳未満は</a:t>
            </a:r>
            <a:r>
              <a:rPr lang="en-US" altLang="ja-JP" sz="1000" b="1" u="sng"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9</a:t>
            </a:r>
            <a:r>
              <a:rPr lang="ja-JP" altLang="en-US" sz="1000" b="1" u="sng"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件。</a:t>
            </a:r>
            <a:endParaRPr sz="1000"/>
          </a:p>
          <a:p>
            <a:pPr defTabSz="457200"/>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●最も多いのは</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歳代で全体の</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41</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％を占めている。なかでも</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歳から</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22</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歳までの人が</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歳代搬送者の</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48</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％を占めている。</a:t>
            </a:r>
            <a:endParaRPr sz="1000"/>
          </a:p>
        </p:txBody>
      </p:sp>
      <p:sp>
        <p:nvSpPr>
          <p:cNvPr id="1778" name="タイトル 1"/>
          <p:cNvSpPr txBox="1"/>
          <p:nvPr/>
        </p:nvSpPr>
        <p:spPr>
          <a:xfrm>
            <a:off x="5196255" y="3123776"/>
            <a:ext cx="484758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＊この統計は消防が対応した救急搬送時の状況であリ、医学的見地に基づくものではない</a:t>
            </a:r>
            <a:endParaRPr sz="700"/>
          </a:p>
          <a:p>
            <a:pPr defTabSz="457200"/>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　 ため、搬送の傾向を示す参考数値です。</a:t>
            </a:r>
            <a:endParaRPr sz="700"/>
          </a:p>
        </p:txBody>
      </p:sp>
      <p:sp>
        <p:nvSpPr>
          <p:cNvPr id="1779" name="タイトル 1"/>
          <p:cNvSpPr txBox="1"/>
          <p:nvPr/>
        </p:nvSpPr>
        <p:spPr>
          <a:xfrm>
            <a:off x="6452723" y="5268438"/>
            <a:ext cx="1971948" cy="27097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600" b="1" dirty="0">
                <a:latin typeface="ＭＳ Ｐ明朝" panose="02020600040205080304" pitchFamily="18" charset="-128"/>
                <a:ea typeface="ＭＳ Ｐ明朝" panose="02020600040205080304" pitchFamily="18" charset="-128"/>
                <a:cs typeface="+mn-cs"/>
              </a:rPr>
              <a:t>出典：国税庁ホームページ</a:t>
            </a:r>
            <a:endParaRPr lang="en-US" altLang="ja-JP" sz="600" b="1" dirty="0">
              <a:latin typeface="ＭＳ Ｐ明朝" panose="02020600040205080304" pitchFamily="18" charset="-128"/>
              <a:ea typeface="ＭＳ Ｐ明朝" panose="02020600040205080304" pitchFamily="18" charset="-128"/>
              <a:cs typeface="+mn-cs"/>
            </a:endParaRPr>
          </a:p>
        </p:txBody>
      </p:sp>
      <p:graphicFrame>
        <p:nvGraphicFramePr>
          <p:cNvPr id="1780" name="グラフ 69"/>
          <p:cNvGraphicFramePr/>
          <p:nvPr>
            <p:extLst>
              <p:ext uri="{D42A27DB-BD31-4B8C-83A1-F6EECF244321}">
                <p14:modId xmlns:p14="http://schemas.microsoft.com/office/powerpoint/2010/main" val="558405108"/>
              </p:ext>
            </p:extLst>
          </p:nvPr>
        </p:nvGraphicFramePr>
        <p:xfrm>
          <a:off x="5064414" y="1278001"/>
          <a:ext cx="3776401" cy="2007616"/>
        </p:xfrm>
        <a:graphic>
          <a:graphicData uri="http://schemas.openxmlformats.org/drawingml/2006/chart">
            <c:chart xmlns:c="http://schemas.openxmlformats.org/drawingml/2006/chart" xmlns:r="http://schemas.openxmlformats.org/officeDocument/2006/relationships" r:id="rId12"/>
          </a:graphicData>
        </a:graphic>
      </p:graphicFrame>
      <p:sp>
        <p:nvSpPr>
          <p:cNvPr id="1781" name="タイトル 1"/>
          <p:cNvSpPr txBox="1"/>
          <p:nvPr/>
        </p:nvSpPr>
        <p:spPr>
          <a:xfrm>
            <a:off x="6110012" y="3045072"/>
            <a:ext cx="2924442" cy="188877"/>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705" b="1" dirty="0">
                <a:latin typeface="ＭＳ Ｐゴシック" panose="020B0600070205080204" pitchFamily="50" charset="-128"/>
                <a:ea typeface="ＭＳ Ｐゴシック" panose="020B0600070205080204" pitchFamily="50" charset="-128"/>
                <a:cs typeface="M+ 1c bold" panose="020B0702020203020207" pitchFamily="50" charset="-128"/>
              </a:rPr>
              <a:t>出典：令和４年度高知県調べ（こうち医療ネットによる推定値</a:t>
            </a:r>
            <a:r>
              <a:rPr lang="ja-JP" altLang="en-US" sz="96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sz="960"/>
          </a:p>
        </p:txBody>
      </p:sp>
      <p:grpSp>
        <p:nvGrpSpPr>
          <p:cNvPr id="1782" name="グループ化 87"/>
          <p:cNvGrpSpPr/>
          <p:nvPr/>
        </p:nvGrpSpPr>
        <p:grpSpPr>
          <a:xfrm>
            <a:off x="6181980" y="1503388"/>
            <a:ext cx="2242691" cy="665621"/>
            <a:chOff x="4442282" y="5114041"/>
            <a:chExt cx="1476224" cy="540082"/>
          </a:xfrm>
        </p:grpSpPr>
        <p:pic>
          <p:nvPicPr>
            <p:cNvPr id="1783" name="グラフィックス 7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42282" y="5114041"/>
              <a:ext cx="1476224" cy="540082"/>
            </a:xfrm>
            <a:prstGeom prst="rect">
              <a:avLst/>
            </a:prstGeom>
          </p:spPr>
        </p:pic>
        <p:sp>
          <p:nvSpPr>
            <p:cNvPr id="1784" name="タイトル 1"/>
            <p:cNvSpPr txBox="1"/>
            <p:nvPr/>
          </p:nvSpPr>
          <p:spPr>
            <a:xfrm>
              <a:off x="5054335" y="5415262"/>
              <a:ext cx="301098" cy="198955"/>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900" b="1" dirty="0">
                  <a:latin typeface="ＭＳ Ｐ明朝" panose="02020600040205080304" pitchFamily="18" charset="-128"/>
                  <a:ea typeface="ＭＳ Ｐ明朝" panose="02020600040205080304" pitchFamily="18" charset="-128"/>
                  <a:cs typeface="+mn-cs"/>
                </a:rPr>
                <a:t>26</a:t>
              </a:r>
              <a:endParaRPr lang="ja-JP" altLang="en-US" sz="900" b="1" dirty="0">
                <a:latin typeface="ＭＳ Ｐ明朝" panose="02020600040205080304" pitchFamily="18" charset="-128"/>
                <a:ea typeface="ＭＳ Ｐ明朝" panose="02020600040205080304" pitchFamily="18" charset="-128"/>
                <a:cs typeface="+mn-cs"/>
              </a:endParaRPr>
            </a:p>
          </p:txBody>
        </p:sp>
        <p:sp>
          <p:nvSpPr>
            <p:cNvPr id="1785" name="タイトル 1"/>
            <p:cNvSpPr txBox="1"/>
            <p:nvPr/>
          </p:nvSpPr>
          <p:spPr>
            <a:xfrm>
              <a:off x="5054335" y="5282976"/>
              <a:ext cx="301098" cy="198955"/>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900" b="1" dirty="0">
                  <a:latin typeface="ＭＳ Ｐ明朝" panose="02020600040205080304" pitchFamily="18" charset="-128"/>
                  <a:ea typeface="ＭＳ Ｐ明朝" panose="02020600040205080304" pitchFamily="18" charset="-128"/>
                  <a:cs typeface="+mn-cs"/>
                </a:rPr>
                <a:t>22</a:t>
              </a:r>
              <a:endParaRPr lang="ja-JP" altLang="en-US" sz="900" b="1" dirty="0">
                <a:latin typeface="ＭＳ Ｐ明朝" panose="02020600040205080304" pitchFamily="18" charset="-128"/>
                <a:ea typeface="ＭＳ Ｐ明朝" panose="02020600040205080304" pitchFamily="18" charset="-128"/>
                <a:cs typeface="+mn-cs"/>
              </a:endParaRPr>
            </a:p>
          </p:txBody>
        </p:sp>
        <p:sp>
          <p:nvSpPr>
            <p:cNvPr id="1786" name="タイトル 1"/>
            <p:cNvSpPr txBox="1"/>
            <p:nvPr/>
          </p:nvSpPr>
          <p:spPr>
            <a:xfrm>
              <a:off x="5454385" y="5415261"/>
              <a:ext cx="301098" cy="198955"/>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900" b="1" dirty="0">
                  <a:latin typeface="ＭＳ Ｐ明朝" panose="02020600040205080304" pitchFamily="18" charset="-128"/>
                  <a:ea typeface="ＭＳ Ｐ明朝" panose="02020600040205080304" pitchFamily="18" charset="-128"/>
                  <a:cs typeface="+mn-cs"/>
                </a:rPr>
                <a:t>32</a:t>
              </a:r>
              <a:endParaRPr lang="ja-JP" altLang="en-US" sz="900" b="1" dirty="0">
                <a:latin typeface="ＭＳ Ｐ明朝" panose="02020600040205080304" pitchFamily="18" charset="-128"/>
                <a:ea typeface="ＭＳ Ｐ明朝" panose="02020600040205080304" pitchFamily="18" charset="-128"/>
                <a:cs typeface="+mn-cs"/>
              </a:endParaRPr>
            </a:p>
          </p:txBody>
        </p:sp>
        <p:sp>
          <p:nvSpPr>
            <p:cNvPr id="1787" name="タイトル 1"/>
            <p:cNvSpPr txBox="1"/>
            <p:nvPr/>
          </p:nvSpPr>
          <p:spPr>
            <a:xfrm>
              <a:off x="5454385" y="5282976"/>
              <a:ext cx="301098" cy="198955"/>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900" b="1" dirty="0">
                  <a:latin typeface="ＭＳ Ｐ明朝" panose="02020600040205080304" pitchFamily="18" charset="-128"/>
                  <a:ea typeface="ＭＳ Ｐ明朝" panose="02020600040205080304" pitchFamily="18" charset="-128"/>
                  <a:cs typeface="+mn-cs"/>
                </a:rPr>
                <a:t>21</a:t>
              </a:r>
              <a:endParaRPr lang="ja-JP" altLang="en-US" sz="900" b="1" dirty="0">
                <a:latin typeface="ＭＳ Ｐ明朝" panose="02020600040205080304" pitchFamily="18" charset="-128"/>
                <a:ea typeface="ＭＳ Ｐ明朝" panose="02020600040205080304" pitchFamily="18" charset="-128"/>
                <a:cs typeface="+mn-cs"/>
              </a:endParaRPr>
            </a:p>
          </p:txBody>
        </p:sp>
      </p:grpSp>
      <p:sp>
        <p:nvSpPr>
          <p:cNvPr id="1788" name="タイトル 1"/>
          <p:cNvSpPr txBox="1"/>
          <p:nvPr/>
        </p:nvSpPr>
        <p:spPr>
          <a:xfrm>
            <a:off x="1068453" y="1503388"/>
            <a:ext cx="486509" cy="1745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600" b="1" dirty="0">
                <a:latin typeface="ＭＳ Ｐ明朝" panose="02020600040205080304" pitchFamily="18" charset="-128"/>
                <a:ea typeface="ＭＳ Ｐ明朝" panose="02020600040205080304" pitchFamily="18" charset="-128"/>
                <a:cs typeface="+mn-cs"/>
              </a:rPr>
              <a:t>(%)</a:t>
            </a:r>
          </a:p>
        </p:txBody>
      </p:sp>
      <p:sp>
        <p:nvSpPr>
          <p:cNvPr id="1789" name="タイトル 1"/>
          <p:cNvSpPr txBox="1"/>
          <p:nvPr/>
        </p:nvSpPr>
        <p:spPr>
          <a:xfrm>
            <a:off x="4952999" y="1442661"/>
            <a:ext cx="486509" cy="1745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600" b="1" dirty="0">
                <a:latin typeface="ＭＳ Ｐ明朝" panose="02020600040205080304" pitchFamily="18" charset="-128"/>
                <a:ea typeface="ＭＳ Ｐ明朝" panose="02020600040205080304" pitchFamily="18" charset="-128"/>
                <a:cs typeface="+mn-cs"/>
              </a:rPr>
              <a:t>(</a:t>
            </a:r>
            <a:r>
              <a:rPr lang="ja-JP" altLang="en-US" sz="600" b="1" dirty="0">
                <a:latin typeface="ＭＳ Ｐ明朝" panose="02020600040205080304" pitchFamily="18" charset="-128"/>
                <a:ea typeface="ＭＳ Ｐ明朝" panose="02020600040205080304" pitchFamily="18" charset="-128"/>
                <a:cs typeface="+mn-cs"/>
              </a:rPr>
              <a:t>件</a:t>
            </a:r>
            <a:r>
              <a:rPr lang="en-US" altLang="ja-JP" sz="600" b="1" dirty="0">
                <a:latin typeface="ＭＳ Ｐ明朝" panose="02020600040205080304" pitchFamily="18" charset="-128"/>
                <a:ea typeface="ＭＳ Ｐ明朝" panose="02020600040205080304" pitchFamily="18" charset="-128"/>
                <a:cs typeface="+mn-cs"/>
              </a:rPr>
              <a:t>)</a:t>
            </a:r>
          </a:p>
        </p:txBody>
      </p:sp>
      <p:sp>
        <p:nvSpPr>
          <p:cNvPr id="1790" name="テキスト ボックス 1"/>
          <p:cNvSpPr txBox="1"/>
          <p:nvPr/>
        </p:nvSpPr>
        <p:spPr>
          <a:xfrm>
            <a:off x="4307190" y="668483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28</a:t>
            </a:r>
            <a:endParaRPr lang="ja-JP" altLang="en-US" sz="700" dirty="0">
              <a:latin typeface="ＭＳ Ｐ明朝" panose="02020600040205080304" pitchFamily="18" charset="-128"/>
              <a:ea typeface="ＭＳ Ｐ明朝" panose="02020600040205080304" pitchFamily="18" charset="-128"/>
            </a:endParaRPr>
          </a:p>
        </p:txBody>
      </p:sp>
      <p:sp>
        <p:nvSpPr>
          <p:cNvPr id="1791" name="四角形 1072"/>
          <p:cNvSpPr/>
          <p:nvPr/>
        </p:nvSpPr>
        <p:spPr>
          <a:xfrm>
            <a:off x="5455840" y="2508583"/>
            <a:ext cx="290100" cy="355723"/>
          </a:xfrm>
          <a:prstGeom prst="rect">
            <a:avLst/>
          </a:prstGeom>
          <a:noFill/>
          <a:ln w="190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Tree>
    <p:extLst>
      <p:ext uri="{BB962C8B-B14F-4D97-AF65-F5344CB8AC3E}">
        <p14:creationId xmlns:p14="http://schemas.microsoft.com/office/powerpoint/2010/main" val="1677630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93" name="グラフィックス 6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8668" y="1829016"/>
            <a:ext cx="1650812" cy="242475"/>
          </a:xfrm>
          <a:prstGeom prst="rect">
            <a:avLst/>
          </a:prstGeom>
        </p:spPr>
      </p:pic>
      <p:pic>
        <p:nvPicPr>
          <p:cNvPr id="1794" name="グラフィックス 6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9878" y="1657458"/>
            <a:ext cx="1913925" cy="927856"/>
          </a:xfrm>
          <a:prstGeom prst="rect">
            <a:avLst/>
          </a:prstGeom>
        </p:spPr>
      </p:pic>
      <p:sp>
        <p:nvSpPr>
          <p:cNvPr id="1795" name="タイトル 1"/>
          <p:cNvSpPr txBox="1"/>
          <p:nvPr/>
        </p:nvSpPr>
        <p:spPr>
          <a:xfrm>
            <a:off x="6203929" y="1627509"/>
            <a:ext cx="2577273" cy="60262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中学生の自分たちも</a:t>
            </a:r>
          </a:p>
          <a:p>
            <a:pPr algn="ctr" defTabSz="457200"/>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安心できないなぁ</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796" name="タイトル 1"/>
          <p:cNvSpPr txBox="1"/>
          <p:nvPr/>
        </p:nvSpPr>
        <p:spPr>
          <a:xfrm>
            <a:off x="1224545" y="545649"/>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薬物乱用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～絶対いかんぜよ！絶対やられんぜよ！～</a:t>
            </a:r>
            <a:endParaRPr sz="1300"/>
          </a:p>
        </p:txBody>
      </p:sp>
      <p:pic>
        <p:nvPicPr>
          <p:cNvPr id="1797" name="グラフィックス 3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747" y="965501"/>
            <a:ext cx="8268000" cy="8228"/>
          </a:xfrm>
          <a:prstGeom prst="rect">
            <a:avLst/>
          </a:prstGeom>
        </p:spPr>
      </p:pic>
      <p:pic>
        <p:nvPicPr>
          <p:cNvPr id="1798" name="グラフィックス 3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074" y="1255555"/>
            <a:ext cx="1560000" cy="292710"/>
          </a:xfrm>
          <a:prstGeom prst="rect">
            <a:avLst/>
          </a:prstGeom>
        </p:spPr>
      </p:pic>
      <p:pic>
        <p:nvPicPr>
          <p:cNvPr id="1799" name="グラフィックス 4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918" y="622013"/>
            <a:ext cx="312000" cy="277380"/>
          </a:xfrm>
          <a:prstGeom prst="rect">
            <a:avLst/>
          </a:prstGeom>
        </p:spPr>
      </p:pic>
      <p:sp>
        <p:nvSpPr>
          <p:cNvPr id="1800" name="タイトル 1"/>
          <p:cNvSpPr txBox="1"/>
          <p:nvPr/>
        </p:nvSpPr>
        <p:spPr>
          <a:xfrm>
            <a:off x="724074" y="1827702"/>
            <a:ext cx="2577272"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わたしたちの周りでも</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p>
        </p:txBody>
      </p:sp>
      <p:sp>
        <p:nvSpPr>
          <p:cNvPr id="1801" name="タイトル 1"/>
          <p:cNvSpPr txBox="1"/>
          <p:nvPr/>
        </p:nvSpPr>
        <p:spPr>
          <a:xfrm>
            <a:off x="2390433" y="1304476"/>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薬物乱用の現状から考えよう！</a:t>
            </a:r>
          </a:p>
        </p:txBody>
      </p:sp>
      <p:sp>
        <p:nvSpPr>
          <p:cNvPr id="1802" name="タイトル 1"/>
          <p:cNvSpPr txBox="1"/>
          <p:nvPr/>
        </p:nvSpPr>
        <p:spPr>
          <a:xfrm>
            <a:off x="2913652" y="1928822"/>
            <a:ext cx="2577272" cy="2991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500" b="1" dirty="0">
                <a:latin typeface="ＭＳ Ｐ明朝" panose="02020600040205080304" pitchFamily="18" charset="-128"/>
                <a:ea typeface="ＭＳ Ｐ明朝" panose="02020600040205080304" pitchFamily="18" charset="-128"/>
                <a:cs typeface="+mn-cs"/>
              </a:rPr>
              <a:t>大麻に要注意！</a:t>
            </a:r>
            <a:endParaRPr sz="1500"/>
          </a:p>
        </p:txBody>
      </p:sp>
      <p:sp>
        <p:nvSpPr>
          <p:cNvPr id="1803" name="テキスト ボックス 51"/>
          <p:cNvSpPr txBox="1"/>
          <p:nvPr/>
        </p:nvSpPr>
        <p:spPr>
          <a:xfrm>
            <a:off x="580438" y="2374929"/>
            <a:ext cx="6322278" cy="354589"/>
          </a:xfrm>
          <a:prstGeom prst="rect">
            <a:avLst/>
          </a:prstGeom>
          <a:noFill/>
        </p:spPr>
        <p:txBody>
          <a:bodyPr wrap="square">
            <a:spAutoFit/>
          </a:bodyPr>
          <a:lstStyle/>
          <a:p>
            <a:pPr algn="ctr">
              <a:lnSpc>
                <a:spcPct val="90000"/>
              </a:lnSpc>
              <a:spcBef>
                <a:spcPct val="0"/>
              </a:spcBef>
            </a:pPr>
            <a:r>
              <a:rPr kumimoji="1"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若者の検挙者が増加！県内高校生も検挙</a:t>
            </a:r>
            <a:endParaRPr sz="1900"/>
          </a:p>
        </p:txBody>
      </p:sp>
      <p:sp>
        <p:nvSpPr>
          <p:cNvPr id="1804" name="タイトル 1"/>
          <p:cNvSpPr txBox="1"/>
          <p:nvPr/>
        </p:nvSpPr>
        <p:spPr>
          <a:xfrm>
            <a:off x="567760" y="3567458"/>
            <a:ext cx="4006799" cy="286142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spcAft>
                <a:spcPts val="0"/>
              </a:spcAft>
            </a:pPr>
            <a:r>
              <a:rPr lang="en-US" altLang="ja-JP" sz="1200" dirty="0">
                <a:latin typeface="ＭＳ Ｐ明朝"/>
                <a:ea typeface="ＭＳ Ｐ明朝"/>
                <a:cs typeface="+mn-cs"/>
              </a:rPr>
              <a:t>　ここ数年、大麻による検挙者が急増しています。</a:t>
            </a:r>
            <a:endParaRPr lang="ja-JP" altLang="en-US"/>
          </a:p>
          <a:p>
            <a:pPr defTabSz="457200">
              <a:lnSpc>
                <a:spcPct val="150000"/>
              </a:lnSpc>
              <a:spcAft>
                <a:spcPts val="0"/>
              </a:spcAft>
            </a:pPr>
            <a:r>
              <a:rPr lang="en-US" altLang="ja-JP" sz="1200" dirty="0">
                <a:latin typeface="ＭＳ Ｐ明朝"/>
                <a:ea typeface="ＭＳ Ｐ明朝"/>
                <a:cs typeface="+mn-cs"/>
              </a:rPr>
              <a:t>　2024年には大麻事犯の検挙者が</a:t>
            </a:r>
            <a:r>
              <a:rPr lang="en-US" altLang="ja-JP" sz="1200" b="1" dirty="0">
                <a:latin typeface="ＭＳ Ｐ明朝"/>
                <a:ea typeface="ＭＳ Ｐ明朝"/>
                <a:cs typeface="+mn-cs"/>
              </a:rPr>
              <a:t>6,342人</a:t>
            </a:r>
            <a:r>
              <a:rPr lang="en-US" altLang="ja-JP" sz="1200" dirty="0">
                <a:latin typeface="ＭＳ Ｐ明朝"/>
                <a:ea typeface="ＭＳ Ｐ明朝"/>
                <a:cs typeface="+mn-cs"/>
              </a:rPr>
              <a:t>と、過去２番目に多い記録となり、そのうち</a:t>
            </a:r>
            <a:r>
              <a:rPr lang="en-US" altLang="ja-JP" sz="1200" u="sng" dirty="0">
                <a:latin typeface="ＭＳ Ｐ明朝"/>
                <a:ea typeface="ＭＳ Ｐ明朝"/>
                <a:cs typeface="+mn-cs"/>
              </a:rPr>
              <a:t>７割以上が20歳代以下の青少年</a:t>
            </a:r>
            <a:r>
              <a:rPr lang="en-US" altLang="ja-JP" sz="1200" dirty="0">
                <a:latin typeface="ＭＳ Ｐ明朝"/>
                <a:ea typeface="ＭＳ Ｐ明朝"/>
                <a:cs typeface="+mn-cs"/>
              </a:rPr>
              <a:t>でした。このように、若年層の大麻に関する乱用が極めて深刻な状況となっています。</a:t>
            </a:r>
            <a:endParaRPr lang="ja-JP" altLang="en-US"/>
          </a:p>
          <a:p>
            <a:pPr defTabSz="457200">
              <a:lnSpc>
                <a:spcPct val="150000"/>
              </a:lnSpc>
              <a:spcAft>
                <a:spcPts val="0"/>
              </a:spcAft>
            </a:pPr>
            <a:endParaRPr lang="en-US" altLang="ja-JP" sz="1200" dirty="0">
              <a:latin typeface="ＭＳ Ｐ明朝"/>
              <a:ea typeface="ＭＳ Ｐ明朝"/>
              <a:cs typeface="+mn-cs"/>
            </a:endParaRPr>
          </a:p>
          <a:p>
            <a:pPr defTabSz="457200">
              <a:lnSpc>
                <a:spcPct val="150000"/>
              </a:lnSpc>
              <a:spcAft>
                <a:spcPts val="0"/>
              </a:spcAft>
            </a:pPr>
            <a:r>
              <a:rPr lang="en-US" altLang="ja-JP" sz="1200" dirty="0">
                <a:latin typeface="ＭＳ Ｐ明朝"/>
                <a:ea typeface="ＭＳ Ｐ明朝"/>
                <a:cs typeface="+mn-cs"/>
              </a:rPr>
              <a:t>　また、インターネット等において、「大麻には害がない」といった誤った情報があふれています。</a:t>
            </a:r>
            <a:endParaRPr lang="ja-JP" altLang="en-US"/>
          </a:p>
          <a:p>
            <a:pPr defTabSz="457200">
              <a:lnSpc>
                <a:spcPct val="150000"/>
              </a:lnSpc>
              <a:spcAft>
                <a:spcPts val="0"/>
              </a:spcAft>
            </a:pPr>
            <a:r>
              <a:rPr lang="en-US" altLang="ja-JP" sz="1200" dirty="0">
                <a:latin typeface="ＭＳ Ｐ明朝"/>
                <a:ea typeface="ＭＳ Ｐ明朝"/>
                <a:cs typeface="+mn-cs"/>
              </a:rPr>
              <a:t>　大麻の危険性を軽視すると、</a:t>
            </a:r>
            <a:r>
              <a:rPr lang="en-US" altLang="ja-JP" sz="1200" u="sng" dirty="0">
                <a:latin typeface="ＭＳ Ｐ明朝"/>
                <a:ea typeface="ＭＳ Ｐ明朝"/>
                <a:cs typeface="+mn-cs"/>
              </a:rPr>
              <a:t>自分自身の脳や身体の発達を損なうだけでなく、周囲の人々へも悪い影響をもたらします。</a:t>
            </a:r>
            <a:endParaRPr sz="1200" u="sng">
              <a:latin typeface="ＭＳ Ｐ明朝"/>
              <a:ea typeface="ＭＳ Ｐ明朝"/>
            </a:endParaRPr>
          </a:p>
        </p:txBody>
      </p:sp>
      <p:pic>
        <p:nvPicPr>
          <p:cNvPr id="1805" name="グラフィックス 7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70665" y="1761481"/>
            <a:ext cx="3056024" cy="517426"/>
          </a:xfrm>
          <a:prstGeom prst="rect">
            <a:avLst/>
          </a:prstGeom>
        </p:spPr>
      </p:pic>
      <p:pic>
        <p:nvPicPr>
          <p:cNvPr id="1806" name="図 73"/>
          <p:cNvPicPr>
            <a:picLocks noChangeAspect="1"/>
          </p:cNvPicPr>
          <p:nvPr/>
        </p:nvPicPr>
        <p:blipFill>
          <a:blip r:embed="rId13"/>
          <a:stretch>
            <a:fillRect/>
          </a:stretch>
        </p:blipFill>
        <p:spPr>
          <a:xfrm>
            <a:off x="8363803" y="1910477"/>
            <a:ext cx="634885" cy="981243"/>
          </a:xfrm>
          <a:prstGeom prst="rect">
            <a:avLst/>
          </a:prstGeom>
        </p:spPr>
      </p:pic>
      <p:sp>
        <p:nvSpPr>
          <p:cNvPr id="1807" name="テキスト ボックス 91"/>
          <p:cNvSpPr txBox="1"/>
          <p:nvPr/>
        </p:nvSpPr>
        <p:spPr>
          <a:xfrm>
            <a:off x="5405429" y="6186306"/>
            <a:ext cx="3657385" cy="160690"/>
          </a:xfrm>
          <a:prstGeom prst="rect">
            <a:avLst/>
          </a:prstGeom>
          <a:noFill/>
        </p:spPr>
        <p:txBody>
          <a:bodyPr wrap="square">
            <a:spAutoFit/>
          </a:bodyPr>
          <a:lstStyle/>
          <a:p>
            <a:pPr algn="r">
              <a:lnSpc>
                <a:spcPct val="90000"/>
              </a:lnSpc>
              <a:spcBef>
                <a:spcPct val="0"/>
              </a:spcBef>
            </a:pP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出典：厚生労働省・警察庁・財務省・海上保安庁の統計資料より</a:t>
            </a:r>
          </a:p>
        </p:txBody>
      </p:sp>
      <p:grpSp>
        <p:nvGrpSpPr>
          <p:cNvPr id="1808" name="グループ化 2"/>
          <p:cNvGrpSpPr/>
          <p:nvPr/>
        </p:nvGrpSpPr>
        <p:grpSpPr>
          <a:xfrm>
            <a:off x="4568980" y="3567331"/>
            <a:ext cx="4493834" cy="2649428"/>
            <a:chOff x="3291255" y="2346320"/>
            <a:chExt cx="3111116" cy="2368291"/>
          </a:xfrm>
        </p:grpSpPr>
        <p:pic>
          <p:nvPicPr>
            <p:cNvPr id="1809" name="グラフィックス 95"/>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91255" y="2589460"/>
              <a:ext cx="3111116" cy="2091749"/>
            </a:xfrm>
            <a:prstGeom prst="rect">
              <a:avLst/>
            </a:prstGeom>
          </p:spPr>
        </p:pic>
        <p:graphicFrame>
          <p:nvGraphicFramePr>
            <p:cNvPr id="1810" name="グラフ 82"/>
            <p:cNvGraphicFramePr/>
            <p:nvPr>
              <p:extLst>
                <p:ext uri="{D42A27DB-BD31-4B8C-83A1-F6EECF244321}">
                  <p14:modId xmlns:p14="http://schemas.microsoft.com/office/powerpoint/2010/main" val="973652551"/>
                </p:ext>
              </p:extLst>
            </p:nvPr>
          </p:nvGraphicFramePr>
          <p:xfrm>
            <a:off x="3394017" y="2752117"/>
            <a:ext cx="2943740" cy="1962494"/>
          </p:xfrm>
          <a:graphic>
            <a:graphicData uri="http://schemas.openxmlformats.org/drawingml/2006/chart">
              <c:chart xmlns:c="http://schemas.openxmlformats.org/drawingml/2006/chart" xmlns:r="http://schemas.openxmlformats.org/officeDocument/2006/relationships" r:id="rId16"/>
            </a:graphicData>
          </a:graphic>
        </p:graphicFrame>
        <p:sp>
          <p:nvSpPr>
            <p:cNvPr id="1811" name="テキスト ボックス 84"/>
            <p:cNvSpPr txBox="1"/>
            <p:nvPr/>
          </p:nvSpPr>
          <p:spPr>
            <a:xfrm>
              <a:off x="3291255" y="2598257"/>
              <a:ext cx="1602981" cy="168399"/>
            </a:xfrm>
            <a:prstGeom prst="rect">
              <a:avLst/>
            </a:prstGeom>
            <a:noFill/>
          </p:spPr>
          <p:txBody>
            <a:bodyPr wrap="square">
              <a:spAutoFit/>
            </a:bodyPr>
            <a:lstStyle/>
            <a:p>
              <a:pPr algn="ctr">
                <a:lnSpc>
                  <a:spcPct val="90000"/>
                </a:lnSpc>
                <a:spcBef>
                  <a:spcPct val="0"/>
                </a:spcBef>
              </a:pP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大麻取締法違反検挙人員の推移</a:t>
              </a: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812" name="グラフィックス 90"/>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43250" y="2346320"/>
              <a:ext cx="1234538" cy="546435"/>
            </a:xfrm>
            <a:prstGeom prst="rect">
              <a:avLst/>
            </a:prstGeom>
          </p:spPr>
        </p:pic>
        <p:grpSp>
          <p:nvGrpSpPr>
            <p:cNvPr id="1813" name="グループ化 102"/>
            <p:cNvGrpSpPr/>
            <p:nvPr/>
          </p:nvGrpSpPr>
          <p:grpSpPr>
            <a:xfrm>
              <a:off x="5102030" y="3693829"/>
              <a:ext cx="928315" cy="229246"/>
              <a:chOff x="5084769" y="4889521"/>
              <a:chExt cx="932159" cy="188869"/>
            </a:xfrm>
          </p:grpSpPr>
          <p:pic>
            <p:nvPicPr>
              <p:cNvPr id="1814" name="グラフィックス 97"/>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49797" y="4897415"/>
                <a:ext cx="814356" cy="180975"/>
              </a:xfrm>
              <a:prstGeom prst="rect">
                <a:avLst/>
              </a:prstGeom>
            </p:spPr>
          </p:pic>
          <p:sp>
            <p:nvSpPr>
              <p:cNvPr id="1815" name="テキスト ボックス 98"/>
              <p:cNvSpPr txBox="1"/>
              <p:nvPr/>
            </p:nvSpPr>
            <p:spPr>
              <a:xfrm>
                <a:off x="5084769" y="4889521"/>
                <a:ext cx="932159" cy="138739"/>
              </a:xfrm>
              <a:prstGeom prst="rect">
                <a:avLst/>
              </a:prstGeom>
              <a:noFill/>
            </p:spPr>
            <p:txBody>
              <a:bodyPr wrap="square">
                <a:spAutoFit/>
              </a:bodyPr>
              <a:lstStyle/>
              <a:p>
                <a:pPr algn="ctr">
                  <a:lnSpc>
                    <a:spcPct val="90000"/>
                  </a:lnSpc>
                  <a:spcBef>
                    <a:spcPct val="0"/>
                  </a:spcBef>
                </a:pPr>
                <a:r>
                  <a:rPr kumimoji="1" lang="ja-JP" altLang="en-US" sz="7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少年事犯も急増中！　</a:t>
                </a:r>
                <a:endParaRPr sz="700">
                  <a:solidFill>
                    <a:srgbClr val="FF0000"/>
                  </a:solidFill>
                </a:endParaRPr>
              </a:p>
            </p:txBody>
          </p:sp>
        </p:grpSp>
      </p:grpSp>
      <p:sp>
        <p:nvSpPr>
          <p:cNvPr id="1816" name="テキスト ボックス 99"/>
          <p:cNvSpPr txBox="1"/>
          <p:nvPr/>
        </p:nvSpPr>
        <p:spPr>
          <a:xfrm>
            <a:off x="-625905" y="3171706"/>
            <a:ext cx="6322278" cy="340739"/>
          </a:xfrm>
          <a:prstGeom prst="rect">
            <a:avLst/>
          </a:prstGeom>
          <a:noFill/>
        </p:spPr>
        <p:txBody>
          <a:bodyPr wrap="square">
            <a:spAutoFit/>
          </a:bodyPr>
          <a:lstStyle/>
          <a:p>
            <a:pPr algn="ctr">
              <a:lnSpc>
                <a:spcPct val="90000"/>
              </a:lnSpc>
              <a:spcBef>
                <a:spcPct val="0"/>
              </a:spcBef>
            </a:pPr>
            <a:r>
              <a:rPr kumimoji="1" lang="ja-JP" altLang="en-US" sz="18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若者の検挙者が急増中！</a:t>
            </a:r>
            <a:endParaRPr sz="1800"/>
          </a:p>
        </p:txBody>
      </p:sp>
      <p:pic>
        <p:nvPicPr>
          <p:cNvPr id="1817" name="グラフィックス 101"/>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63747" y="2278907"/>
            <a:ext cx="5755660" cy="612813"/>
          </a:xfrm>
          <a:prstGeom prst="rect">
            <a:avLst/>
          </a:prstGeom>
        </p:spPr>
      </p:pic>
      <p:sp>
        <p:nvSpPr>
          <p:cNvPr id="1818" name="テキスト ボックス 1"/>
          <p:cNvSpPr txBox="1"/>
          <p:nvPr/>
        </p:nvSpPr>
        <p:spPr>
          <a:xfrm>
            <a:off x="4307190" y="668540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29</a:t>
            </a:r>
            <a:endParaRPr lang="ja-JP" altLang="en-US" sz="700" dirty="0">
              <a:latin typeface="ＭＳ Ｐ明朝" panose="02020600040205080304" pitchFamily="18" charset="-128"/>
              <a:ea typeface="ＭＳ Ｐ明朝" panose="02020600040205080304" pitchFamily="18" charset="-128"/>
            </a:endParaRPr>
          </a:p>
        </p:txBody>
      </p:sp>
      <p:sp>
        <p:nvSpPr>
          <p:cNvPr id="1819" name="テキスト ボックス 3"/>
          <p:cNvSpPr txBox="1"/>
          <p:nvPr/>
        </p:nvSpPr>
        <p:spPr>
          <a:xfrm>
            <a:off x="4568980" y="4004093"/>
            <a:ext cx="508839" cy="174540"/>
          </a:xfrm>
          <a:prstGeom prst="rect">
            <a:avLst/>
          </a:prstGeom>
          <a:noFill/>
        </p:spPr>
        <p:txBody>
          <a:bodyPr wrap="square">
            <a:spAutoFit/>
          </a:bodyPr>
          <a:lstStyle/>
          <a:p>
            <a:pPr defTabSz="685800">
              <a:lnSpc>
                <a:spcPct val="900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（人</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spTree>
    <p:extLst>
      <p:ext uri="{BB962C8B-B14F-4D97-AF65-F5344CB8AC3E}">
        <p14:creationId xmlns:p14="http://schemas.microsoft.com/office/powerpoint/2010/main" val="2776332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77" name="グラフィックス 7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90436" y="2764201"/>
            <a:ext cx="8229547" cy="3402594"/>
          </a:xfrm>
          <a:prstGeom prst="rect">
            <a:avLst/>
          </a:prstGeom>
        </p:spPr>
      </p:pic>
      <p:pic>
        <p:nvPicPr>
          <p:cNvPr id="1878" name="グラフィックス 6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413" y="449112"/>
            <a:ext cx="1116365" cy="256187"/>
          </a:xfrm>
          <a:prstGeom prst="rect">
            <a:avLst/>
          </a:prstGeom>
        </p:spPr>
      </p:pic>
      <p:sp>
        <p:nvSpPr>
          <p:cNvPr id="1879" name="タイトル 1"/>
          <p:cNvSpPr txBox="1"/>
          <p:nvPr/>
        </p:nvSpPr>
        <p:spPr>
          <a:xfrm>
            <a:off x="702662" y="2570787"/>
            <a:ext cx="8543925"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sz="1100" dirty="0"/>
          </a:p>
        </p:txBody>
      </p:sp>
      <p:sp>
        <p:nvSpPr>
          <p:cNvPr id="1880" name="タイトル 1"/>
          <p:cNvSpPr txBox="1"/>
          <p:nvPr/>
        </p:nvSpPr>
        <p:spPr>
          <a:xfrm>
            <a:off x="815418" y="440490"/>
            <a:ext cx="1236902"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大麻とは？</a:t>
            </a:r>
          </a:p>
        </p:txBody>
      </p:sp>
      <p:sp>
        <p:nvSpPr>
          <p:cNvPr id="1881" name="タイトル 1"/>
          <p:cNvSpPr txBox="1"/>
          <p:nvPr/>
        </p:nvSpPr>
        <p:spPr>
          <a:xfrm>
            <a:off x="855918" y="705562"/>
            <a:ext cx="4345403" cy="13481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　 大麻はアサ科の一年草です。茎から丈夫な繊維が取れるので、昔から</a:t>
            </a:r>
            <a:r>
              <a:rPr lang="ja-JP" altLang="en-US" sz="1200" spc="180" dirty="0">
                <a:latin typeface="ＭＳ Ｐ明朝" panose="02020600040205080304" pitchFamily="18" charset="-128"/>
                <a:ea typeface="ＭＳ Ｐ明朝" panose="02020600040205080304" pitchFamily="18" charset="-128"/>
                <a:cs typeface="+mn-cs"/>
              </a:rPr>
              <a:t>栽培・利用されてきました。一方で、大麻にはテトラヒドロカンナビ</a:t>
            </a:r>
            <a:r>
              <a:rPr lang="ja-JP" altLang="en-US" sz="1200" spc="120" dirty="0">
                <a:latin typeface="ＭＳ Ｐ明朝" panose="02020600040205080304" pitchFamily="18" charset="-128"/>
                <a:ea typeface="ＭＳ Ｐ明朝" panose="02020600040205080304" pitchFamily="18" charset="-128"/>
                <a:cs typeface="+mn-cs"/>
              </a:rPr>
              <a:t>ノール</a:t>
            </a:r>
            <a:r>
              <a:rPr lang="en-US" altLang="ja-JP" sz="1200" spc="120" dirty="0">
                <a:latin typeface="ＭＳ Ｐ明朝" panose="02020600040205080304" pitchFamily="18" charset="-128"/>
                <a:ea typeface="ＭＳ Ｐ明朝" panose="02020600040205080304" pitchFamily="18" charset="-128"/>
                <a:cs typeface="+mn-cs"/>
              </a:rPr>
              <a:t>(THC) </a:t>
            </a:r>
            <a:r>
              <a:rPr lang="ja-JP" altLang="en-US" sz="1200" spc="120" dirty="0">
                <a:latin typeface="ＭＳ Ｐ明朝" panose="02020600040205080304" pitchFamily="18" charset="-128"/>
                <a:ea typeface="ＭＳ Ｐ明朝" panose="02020600040205080304" pitchFamily="18" charset="-128"/>
                <a:cs typeface="+mn-cs"/>
              </a:rPr>
              <a:t>という、脳に作用する成分が含まれており、</a:t>
            </a:r>
            <a:r>
              <a:rPr lang="ja-JP" altLang="en-US" sz="1200" spc="120" dirty="0">
                <a:solidFill>
                  <a:srgbClr val="FF0000"/>
                </a:solidFill>
                <a:latin typeface="ＭＳ Ｐ明朝" panose="02020600040205080304" pitchFamily="18" charset="-128"/>
                <a:ea typeface="ＭＳ Ｐ明朝" panose="02020600040205080304" pitchFamily="18" charset="-128"/>
                <a:cs typeface="+mn-cs"/>
              </a:rPr>
              <a:t>幻覚作用や記憶障害、学習能力の低下</a:t>
            </a:r>
            <a:r>
              <a:rPr lang="ja-JP" altLang="en-US" sz="1200" spc="120" dirty="0">
                <a:latin typeface="ＭＳ Ｐ明朝" panose="02020600040205080304" pitchFamily="18" charset="-128"/>
                <a:ea typeface="ＭＳ Ｐ明朝" panose="02020600040205080304" pitchFamily="18" charset="-128"/>
                <a:cs typeface="+mn-cs"/>
              </a:rPr>
              <a:t>などがもたらされ、</a:t>
            </a:r>
            <a:r>
              <a:rPr lang="ja-JP" altLang="en-US" sz="1200" spc="70" dirty="0">
                <a:solidFill>
                  <a:srgbClr val="FF0000"/>
                </a:solidFill>
                <a:latin typeface="ＭＳ Ｐ明朝" panose="02020600040205080304" pitchFamily="18" charset="-128"/>
                <a:ea typeface="ＭＳ Ｐ明朝" panose="02020600040205080304" pitchFamily="18" charset="-128"/>
                <a:cs typeface="+mn-cs"/>
              </a:rPr>
              <a:t>依存性</a:t>
            </a:r>
            <a:r>
              <a:rPr lang="ja-JP" altLang="en-US" sz="1200" spc="70" dirty="0">
                <a:solidFill>
                  <a:schemeClr val="tx1"/>
                </a:solidFill>
                <a:latin typeface="ＭＳ Ｐ明朝" panose="02020600040205080304" pitchFamily="18" charset="-128"/>
                <a:ea typeface="ＭＳ Ｐ明朝" panose="02020600040205080304" pitchFamily="18" charset="-128"/>
                <a:cs typeface="+mn-cs"/>
              </a:rPr>
              <a:t>があります。</a:t>
            </a:r>
            <a:endParaRPr sz="1200">
              <a:solidFill>
                <a:schemeClr val="tx1"/>
              </a:solidFill>
            </a:endParaRPr>
          </a:p>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　 現在、日本では「麻薬及び向精神薬取締法」で厳しく規制されています。</a:t>
            </a:r>
            <a:endParaRPr sz="1200"/>
          </a:p>
        </p:txBody>
      </p:sp>
      <p:pic>
        <p:nvPicPr>
          <p:cNvPr id="1882" name="図 57"/>
          <p:cNvPicPr>
            <a:picLocks noChangeAspect="1"/>
          </p:cNvPicPr>
          <p:nvPr/>
        </p:nvPicPr>
        <p:blipFill>
          <a:blip r:embed="rId5"/>
          <a:stretch>
            <a:fillRect/>
          </a:stretch>
        </p:blipFill>
        <p:spPr>
          <a:xfrm>
            <a:off x="5758906" y="706396"/>
            <a:ext cx="2740039" cy="1248791"/>
          </a:xfrm>
          <a:prstGeom prst="rect">
            <a:avLst/>
          </a:prstGeom>
        </p:spPr>
      </p:pic>
      <p:sp>
        <p:nvSpPr>
          <p:cNvPr id="1883" name="タイトル 1"/>
          <p:cNvSpPr txBox="1"/>
          <p:nvPr/>
        </p:nvSpPr>
        <p:spPr>
          <a:xfrm>
            <a:off x="665172" y="4302053"/>
            <a:ext cx="4536149" cy="3268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700" b="1" dirty="0">
                <a:solidFill>
                  <a:srgbClr val="577C03"/>
                </a:solidFill>
                <a:latin typeface="ＭＳ Ｐ明朝" panose="02020600040205080304" pitchFamily="18" charset="-128"/>
                <a:ea typeface="ＭＳ Ｐ明朝" panose="02020600040205080304" pitchFamily="18" charset="-128"/>
                <a:cs typeface="+mn-cs"/>
              </a:rPr>
              <a:t>大麻を含んだ食品に気を付けて！</a:t>
            </a:r>
            <a:endParaRPr sz="1700"/>
          </a:p>
        </p:txBody>
      </p:sp>
      <p:sp>
        <p:nvSpPr>
          <p:cNvPr id="1884" name="タイトル 1"/>
          <p:cNvSpPr txBox="1"/>
          <p:nvPr/>
        </p:nvSpPr>
        <p:spPr>
          <a:xfrm>
            <a:off x="690413" y="2892829"/>
            <a:ext cx="4536149" cy="3268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700" b="1" dirty="0">
                <a:solidFill>
                  <a:srgbClr val="577C03"/>
                </a:solidFill>
                <a:latin typeface="ＭＳ Ｐ明朝" panose="02020600040205080304" pitchFamily="18" charset="-128"/>
                <a:ea typeface="ＭＳ Ｐ明朝" panose="02020600040205080304" pitchFamily="18" charset="-128"/>
                <a:cs typeface="+mn-cs"/>
              </a:rPr>
              <a:t>新しいタイプの大麻加工品が登場！</a:t>
            </a:r>
            <a:endParaRPr sz="1700"/>
          </a:p>
        </p:txBody>
      </p:sp>
      <p:sp>
        <p:nvSpPr>
          <p:cNvPr id="1885" name="タイトル 1"/>
          <p:cNvSpPr txBox="1"/>
          <p:nvPr/>
        </p:nvSpPr>
        <p:spPr>
          <a:xfrm>
            <a:off x="942470" y="3320803"/>
            <a:ext cx="3287439" cy="63004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　大麻から幻覚成分を抽出・濃縮した「大麻リ</a:t>
            </a:r>
            <a:endParaRPr sz="1100"/>
          </a:p>
          <a:p>
            <a:pPr defTabSz="457200">
              <a:lnSpc>
                <a:spcPts val="1400"/>
              </a:lnSpc>
            </a:pPr>
            <a:r>
              <a:rPr lang="ja-JP" altLang="en-US" sz="1100" spc="110" dirty="0">
                <a:latin typeface="ＭＳ Ｐ明朝" panose="02020600040205080304" pitchFamily="18" charset="-128"/>
                <a:ea typeface="ＭＳ Ｐ明朝" panose="02020600040205080304" pitchFamily="18" charset="-128"/>
                <a:cs typeface="+mn-cs"/>
              </a:rPr>
              <a:t>キッド」や「大麻ワックス」の摘発が増加して</a:t>
            </a:r>
            <a:endParaRPr sz="1100"/>
          </a:p>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います。</a:t>
            </a:r>
            <a:endParaRPr sz="1100"/>
          </a:p>
        </p:txBody>
      </p:sp>
      <p:sp>
        <p:nvSpPr>
          <p:cNvPr id="1886" name="タイトル 1"/>
          <p:cNvSpPr txBox="1"/>
          <p:nvPr/>
        </p:nvSpPr>
        <p:spPr>
          <a:xfrm>
            <a:off x="921086" y="4712885"/>
            <a:ext cx="3584238" cy="1168658"/>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100" spc="90" dirty="0">
                <a:latin typeface="ＭＳ Ｐ明朝" panose="02020600040205080304" pitchFamily="18" charset="-128"/>
                <a:ea typeface="ＭＳ Ｐ明朝" panose="02020600040205080304" pitchFamily="18" charset="-128"/>
                <a:cs typeface="+mn-cs"/>
              </a:rPr>
              <a:t>　海外旅行でお土産として売られているチョ</a:t>
            </a:r>
            <a:endParaRPr sz="1100"/>
          </a:p>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コレートやクッキー、キャンディーなどの中に、</a:t>
            </a:r>
            <a:endParaRPr lang="en-US" altLang="ja-JP" sz="1100" spc="7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大麻が含まれていることがあります。知らずに</a:t>
            </a:r>
            <a:endParaRPr lang="en-US" altLang="ja-JP" sz="1100" spc="7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100" spc="140" dirty="0">
                <a:latin typeface="ＭＳ Ｐ明朝" panose="02020600040205080304" pitchFamily="18" charset="-128"/>
                <a:ea typeface="ＭＳ Ｐ明朝" panose="02020600040205080304" pitchFamily="18" charset="-128"/>
                <a:cs typeface="+mn-cs"/>
              </a:rPr>
              <a:t>持ち込んで検挙されたり、誤って口にして</a:t>
            </a:r>
            <a:endParaRPr lang="en-US" altLang="ja-JP" sz="1100" spc="14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100" spc="150" dirty="0">
                <a:latin typeface="ＭＳ Ｐ明朝" panose="02020600040205080304" pitchFamily="18" charset="-128"/>
                <a:ea typeface="ＭＳ Ｐ明朝" panose="02020600040205080304" pitchFamily="18" charset="-128"/>
                <a:cs typeface="+mn-cs"/>
              </a:rPr>
              <a:t>体調不良で救急搬送された事例も発生し</a:t>
            </a:r>
            <a:endParaRPr sz="1100"/>
          </a:p>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ているので、十分注意が必要です。</a:t>
            </a:r>
            <a:endParaRPr sz="1100"/>
          </a:p>
        </p:txBody>
      </p:sp>
      <p:sp>
        <p:nvSpPr>
          <p:cNvPr id="1887" name="タイトル 1"/>
          <p:cNvSpPr txBox="1"/>
          <p:nvPr/>
        </p:nvSpPr>
        <p:spPr>
          <a:xfrm>
            <a:off x="690413" y="2243898"/>
            <a:ext cx="5955158" cy="3684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20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新しいタイプの大麻加工品に要注意！</a:t>
            </a:r>
            <a:endParaRPr sz="2000"/>
          </a:p>
        </p:txBody>
      </p:sp>
      <p:pic>
        <p:nvPicPr>
          <p:cNvPr id="1888" name="グラフィックス 77"/>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27811" y="2950040"/>
            <a:ext cx="4471740" cy="3030916"/>
          </a:xfrm>
          <a:prstGeom prst="rect">
            <a:avLst/>
          </a:prstGeom>
        </p:spPr>
      </p:pic>
      <p:sp>
        <p:nvSpPr>
          <p:cNvPr id="1889"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30</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776332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91" name="グラフィックス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518" y="309609"/>
            <a:ext cx="1213333" cy="235282"/>
          </a:xfrm>
          <a:prstGeom prst="rect">
            <a:avLst/>
          </a:prstGeom>
        </p:spPr>
      </p:pic>
      <p:sp>
        <p:nvSpPr>
          <p:cNvPr id="1892" name="タイトル 1"/>
          <p:cNvSpPr txBox="1"/>
          <p:nvPr/>
        </p:nvSpPr>
        <p:spPr>
          <a:xfrm>
            <a:off x="2069553" y="307438"/>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違法薬物にはどのようなものがあるのだろう？</a:t>
            </a:r>
          </a:p>
        </p:txBody>
      </p:sp>
      <p:pic>
        <p:nvPicPr>
          <p:cNvPr id="1893" name="グラフィックス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18" y="696590"/>
            <a:ext cx="1698667" cy="224308"/>
          </a:xfrm>
          <a:prstGeom prst="rect">
            <a:avLst/>
          </a:prstGeom>
        </p:spPr>
      </p:pic>
      <p:sp>
        <p:nvSpPr>
          <p:cNvPr id="1894" name="タイトル 1"/>
          <p:cNvSpPr txBox="1"/>
          <p:nvPr/>
        </p:nvSpPr>
        <p:spPr>
          <a:xfrm>
            <a:off x="3388520" y="980583"/>
            <a:ext cx="577200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latin typeface="ＭＳ Ｐ明朝" panose="02020600040205080304" pitchFamily="18" charset="-128"/>
                <a:ea typeface="ＭＳ Ｐ明朝" panose="02020600040205080304" pitchFamily="18" charset="-128"/>
              </a:rPr>
              <a:t>脳の神経細胞を破壊。精神異常（幻覚、幻聴、妄想等）</a:t>
            </a:r>
            <a:endParaRPr lang="en-US" altLang="ja-JP" sz="120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200" b="1" spc="70" dirty="0">
                <a:latin typeface="ＭＳ Ｐ明朝" panose="02020600040205080304" pitchFamily="18" charset="-128"/>
                <a:ea typeface="ＭＳ Ｐ明朝" panose="02020600040205080304" pitchFamily="18" charset="-128"/>
              </a:rPr>
              <a:t>一回の使用でもダメ！持っているだけでもダメ！</a:t>
            </a:r>
          </a:p>
        </p:txBody>
      </p:sp>
      <p:sp>
        <p:nvSpPr>
          <p:cNvPr id="1895" name="タイトル 1"/>
          <p:cNvSpPr txBox="1"/>
          <p:nvPr/>
        </p:nvSpPr>
        <p:spPr>
          <a:xfrm>
            <a:off x="1559920" y="956345"/>
            <a:ext cx="5202024"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2800" b="1" spc="70" dirty="0">
                <a:solidFill>
                  <a:srgbClr val="FF0000"/>
                </a:solidFill>
                <a:latin typeface="ＭＳ Ｐ明朝" panose="02020600040205080304" pitchFamily="18" charset="-128"/>
                <a:ea typeface="ＭＳ Ｐ明朝" panose="02020600040205080304" pitchFamily="18" charset="-128"/>
              </a:rPr>
              <a:t>違法薬物</a:t>
            </a:r>
          </a:p>
        </p:txBody>
      </p:sp>
      <p:sp>
        <p:nvSpPr>
          <p:cNvPr id="1896" name="タイトル 1"/>
          <p:cNvSpPr txBox="1"/>
          <p:nvPr/>
        </p:nvSpPr>
        <p:spPr>
          <a:xfrm>
            <a:off x="-55839" y="667161"/>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薬物の種類</a:t>
            </a:r>
          </a:p>
        </p:txBody>
      </p:sp>
      <p:pic>
        <p:nvPicPr>
          <p:cNvPr id="1897"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6523" y="943267"/>
            <a:ext cx="4174550" cy="535405"/>
          </a:xfrm>
          <a:prstGeom prst="rect">
            <a:avLst/>
          </a:prstGeom>
        </p:spPr>
      </p:pic>
      <p:sp>
        <p:nvSpPr>
          <p:cNvPr id="1898" name="テキスト ボックス 1"/>
          <p:cNvSpPr txBox="1"/>
          <p:nvPr/>
        </p:nvSpPr>
        <p:spPr>
          <a:xfrm>
            <a:off x="4307190" y="6582956"/>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31</a:t>
            </a:r>
          </a:p>
        </p:txBody>
      </p:sp>
      <p:pic>
        <p:nvPicPr>
          <p:cNvPr id="1899" name="グラフィックス 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62621" y="696590"/>
            <a:ext cx="1135848" cy="856897"/>
          </a:xfrm>
          <a:prstGeom prst="rect">
            <a:avLst/>
          </a:prstGeom>
        </p:spPr>
      </p:pic>
      <p:sp>
        <p:nvSpPr>
          <p:cNvPr id="1900" name="タイトル 1029"/>
          <p:cNvSpPr txBox="1"/>
          <p:nvPr/>
        </p:nvSpPr>
        <p:spPr>
          <a:xfrm>
            <a:off x="788518" y="5494307"/>
            <a:ext cx="4513357" cy="1402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700" b="1" spc="70" dirty="0">
                <a:latin typeface="ＭＳ Ｐ明朝" panose="02020600040205080304" pitchFamily="18" charset="-128"/>
                <a:ea typeface="ＭＳ Ｐ明朝" panose="02020600040205080304" pitchFamily="18" charset="-128"/>
                <a:cs typeface="+mn-cs"/>
              </a:rPr>
              <a:t>(</a:t>
            </a:r>
            <a:r>
              <a:rPr lang="ja-JP" altLang="en-US" sz="700" b="1" spc="70" dirty="0">
                <a:latin typeface="ＭＳ Ｐ明朝" panose="02020600040205080304" pitchFamily="18" charset="-128"/>
                <a:ea typeface="ＭＳ Ｐ明朝" panose="02020600040205080304" pitchFamily="18" charset="-128"/>
                <a:cs typeface="+mn-cs"/>
              </a:rPr>
              <a:t>公財</a:t>
            </a:r>
            <a:r>
              <a:rPr lang="en-US" altLang="ja-JP" sz="700" b="1" spc="70" dirty="0">
                <a:latin typeface="ＭＳ Ｐ明朝" panose="02020600040205080304" pitchFamily="18" charset="-128"/>
                <a:ea typeface="ＭＳ Ｐ明朝" panose="02020600040205080304" pitchFamily="18" charset="-128"/>
                <a:cs typeface="+mn-cs"/>
              </a:rPr>
              <a:t>)</a:t>
            </a:r>
            <a:r>
              <a:rPr lang="ja-JP" altLang="en-US" sz="700" b="1" spc="70" dirty="0">
                <a:latin typeface="ＭＳ Ｐ明朝" panose="02020600040205080304" pitchFamily="18" charset="-128"/>
                <a:ea typeface="ＭＳ Ｐ明朝" panose="02020600040205080304" pitchFamily="18" charset="-128"/>
                <a:cs typeface="+mn-cs"/>
              </a:rPr>
              <a:t>麻薬・覚醒剤乱用防止センター作成啓発用リーフレット引用</a:t>
            </a:r>
            <a:endParaRPr sz="700"/>
          </a:p>
        </p:txBody>
      </p:sp>
      <p:grpSp>
        <p:nvGrpSpPr>
          <p:cNvPr id="1901" name="グループ 1012"/>
          <p:cNvGrpSpPr/>
          <p:nvPr/>
        </p:nvGrpSpPr>
        <p:grpSpPr>
          <a:xfrm>
            <a:off x="722449" y="1593811"/>
            <a:ext cx="8566497" cy="3824986"/>
            <a:chOff x="722449" y="1593811"/>
            <a:chExt cx="8566497" cy="3824986"/>
          </a:xfrm>
        </p:grpSpPr>
        <p:grpSp>
          <p:nvGrpSpPr>
            <p:cNvPr id="1902" name="グループ 1010"/>
            <p:cNvGrpSpPr/>
            <p:nvPr/>
          </p:nvGrpSpPr>
          <p:grpSpPr>
            <a:xfrm>
              <a:off x="722449" y="1593811"/>
              <a:ext cx="8566497" cy="3824986"/>
              <a:chOff x="722449" y="1593811"/>
              <a:chExt cx="8566497" cy="3824986"/>
            </a:xfrm>
          </p:grpSpPr>
          <p:grpSp>
            <p:nvGrpSpPr>
              <p:cNvPr id="1903" name="グループ 876"/>
              <p:cNvGrpSpPr/>
              <p:nvPr/>
            </p:nvGrpSpPr>
            <p:grpSpPr>
              <a:xfrm>
                <a:off x="722449" y="1593811"/>
                <a:ext cx="8566497" cy="3824986"/>
                <a:chOff x="722449" y="1593811"/>
                <a:chExt cx="8566497" cy="3824986"/>
              </a:xfrm>
            </p:grpSpPr>
            <p:pic>
              <p:nvPicPr>
                <p:cNvPr id="1904" name="グラフィックス 1028"/>
                <p:cNvPicPr>
                  <a:picLocks noChangeAspect="1"/>
                </p:cNvPicPr>
                <p:nvPr/>
              </p:nvPicPr>
              <p:blipFill>
                <a:blip r:embed="rId9">
                  <a:extLst>
                    <a:ext uri="{96DAC541-7B7A-43D3-8B79-37D633B846F1}">
                      <asvg:svgBlip xmlns:asvg="http://schemas.microsoft.com/office/drawing/2016/SVG/main" r:embed="rId10"/>
                    </a:ext>
                  </a:extLst>
                </a:blip>
                <a:srcRect t="-2" b="10147"/>
                <a:stretch>
                  <a:fillRect/>
                </a:stretch>
              </p:blipFill>
              <p:spPr>
                <a:xfrm>
                  <a:off x="722449" y="1593811"/>
                  <a:ext cx="8566497" cy="3824986"/>
                </a:xfrm>
                <a:prstGeom prst="rect">
                  <a:avLst/>
                </a:prstGeom>
              </p:spPr>
            </p:pic>
            <p:pic>
              <p:nvPicPr>
                <p:cNvPr id="1905" name="図 875"/>
                <p:cNvPicPr>
                  <a:picLocks noChangeAspect="1"/>
                </p:cNvPicPr>
                <p:nvPr/>
              </p:nvPicPr>
              <p:blipFill>
                <a:blip r:embed="rId11"/>
                <a:stretch>
                  <a:fillRect/>
                </a:stretch>
              </p:blipFill>
              <p:spPr>
                <a:xfrm>
                  <a:off x="8998595" y="4995863"/>
                  <a:ext cx="161925" cy="219075"/>
                </a:xfrm>
                <a:prstGeom prst="rect">
                  <a:avLst/>
                </a:prstGeom>
              </p:spPr>
            </p:pic>
          </p:grpSp>
          <p:pic>
            <p:nvPicPr>
              <p:cNvPr id="1906" name="図 1007"/>
              <p:cNvPicPr>
                <a:picLocks noChangeAspect="1"/>
              </p:cNvPicPr>
              <p:nvPr/>
            </p:nvPicPr>
            <p:blipFill>
              <a:blip r:embed="rId11"/>
              <a:stretch>
                <a:fillRect/>
              </a:stretch>
            </p:blipFill>
            <p:spPr>
              <a:xfrm>
                <a:off x="3602197" y="4579155"/>
                <a:ext cx="1117130" cy="411284"/>
              </a:xfrm>
              <a:prstGeom prst="rect">
                <a:avLst/>
              </a:prstGeom>
            </p:spPr>
          </p:pic>
        </p:grpSp>
        <p:pic>
          <p:nvPicPr>
            <p:cNvPr id="1907" name="グラフィックス 1004"/>
            <p:cNvPicPr>
              <a:picLocks noChangeAspect="1"/>
            </p:cNvPicPr>
            <p:nvPr/>
          </p:nvPicPr>
          <p:blipFill>
            <a:blip r:embed="rId12">
              <a:extLst>
                <a:ext uri="{96DAC541-7B7A-43D3-8B79-37D633B846F1}">
                  <asvg:svgBlip xmlns:asvg="http://schemas.microsoft.com/office/drawing/2016/SVG/main" r:embed="rId13"/>
                </a:ext>
              </a:extLst>
            </a:blip>
            <a:srcRect l="30685" t="73820" r="56813" b="18596"/>
            <a:stretch>
              <a:fillRect/>
            </a:stretch>
          </p:blipFill>
          <p:spPr>
            <a:xfrm>
              <a:off x="3606583" y="4603305"/>
              <a:ext cx="1040084" cy="349649"/>
            </a:xfrm>
            <a:custGeom>
              <a:avLst/>
              <a:gdLst/>
              <a:ahLst/>
              <a:cxnLst/>
              <a:rect l="l" t="t" r="r" b="b"/>
              <a:pathLst>
                <a:path w="21600" h="21600" extrusionOk="1">
                  <a:moveTo>
                    <a:pt x="21426" y="470"/>
                  </a:moveTo>
                  <a:lnTo>
                    <a:pt x="21600" y="21600"/>
                  </a:lnTo>
                  <a:lnTo>
                    <a:pt x="160" y="20690"/>
                  </a:lnTo>
                  <a:lnTo>
                    <a:pt x="0" y="0"/>
                  </a:lnTo>
                  <a:lnTo>
                    <a:pt x="21426" y="470"/>
                  </a:lnTo>
                  <a:close/>
                </a:path>
              </a:pathLst>
            </a:custGeom>
          </p:spPr>
        </p:pic>
      </p:grpSp>
    </p:spTree>
    <p:extLst>
      <p:ext uri="{BB962C8B-B14F-4D97-AF65-F5344CB8AC3E}">
        <p14:creationId xmlns:p14="http://schemas.microsoft.com/office/powerpoint/2010/main" val="3739580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909" name="グラフィックス 6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88290" y="3282525"/>
            <a:ext cx="4223875" cy="1974840"/>
          </a:xfrm>
          <a:prstGeom prst="rect">
            <a:avLst/>
          </a:prstGeom>
        </p:spPr>
      </p:pic>
      <p:pic>
        <p:nvPicPr>
          <p:cNvPr id="1910" name="グラフィックス 5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08" y="907868"/>
            <a:ext cx="7770660" cy="1836586"/>
          </a:xfrm>
          <a:prstGeom prst="rect">
            <a:avLst/>
          </a:prstGeom>
        </p:spPr>
      </p:pic>
      <p:pic>
        <p:nvPicPr>
          <p:cNvPr id="1911" name="グラフィックス 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23" y="5476970"/>
            <a:ext cx="1213333" cy="328020"/>
          </a:xfrm>
          <a:prstGeom prst="rect">
            <a:avLst/>
          </a:prstGeom>
        </p:spPr>
      </p:pic>
      <p:sp>
        <p:nvSpPr>
          <p:cNvPr id="1912" name="タイトル 1"/>
          <p:cNvSpPr txBox="1"/>
          <p:nvPr/>
        </p:nvSpPr>
        <p:spPr>
          <a:xfrm>
            <a:off x="4686748" y="3282265"/>
            <a:ext cx="4012846" cy="1975410"/>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5" b="1" dirty="0">
                <a:latin typeface="ＭＳ Ｐゴシック" panose="020B0600070205080204" pitchFamily="50" charset="-128"/>
                <a:ea typeface="ＭＳ Ｐゴシック" panose="020B0600070205080204" pitchFamily="50" charset="-128"/>
                <a:cs typeface="M+ 1c bold" panose="020B0702020203020207" pitchFamily="50" charset="-128"/>
              </a:rPr>
              <a:t>正しい知識を身につけて、</a:t>
            </a:r>
            <a:endParaRPr sz="1405"/>
          </a:p>
          <a:p>
            <a:pPr defTabSz="457200">
              <a:lnSpc>
                <a:spcPct val="100000"/>
              </a:lnSpc>
            </a:pPr>
            <a:endPar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ct val="100000"/>
              </a:lnSpc>
            </a:pPr>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☆自分の意思を持とう！</a:t>
            </a:r>
            <a:endParaRPr lang="ja-JP" altLang="en-US"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ct val="100000"/>
              </a:lnSpc>
            </a:pPr>
            <a:r>
              <a:rPr lang="ja-JP" altLang="en-US" sz="14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89" dirty="0">
                <a:latin typeface="ＭＳ Ｐ明朝" panose="02020600040205080304" pitchFamily="18" charset="-128"/>
                <a:ea typeface="ＭＳ Ｐ明朝" panose="02020600040205080304" pitchFamily="18" charset="-128"/>
                <a:cs typeface="+mn-cs"/>
              </a:rPr>
              <a:t>「判断する力」を養う。</a:t>
            </a:r>
            <a:endParaRPr lang="ja-JP" altLang="en-US" sz="1189" dirty="0">
              <a:latin typeface="ＭＳ Ｐ明朝" panose="02020600040205080304" pitchFamily="18" charset="-128"/>
              <a:ea typeface="ＭＳ Ｐ明朝" panose="02020600040205080304" pitchFamily="18" charset="-128"/>
              <a:cs typeface="+mn-cs"/>
            </a:endParaRPr>
          </a:p>
          <a:p>
            <a:pPr defTabSz="457200">
              <a:lnSpc>
                <a:spcPct val="100000"/>
              </a:lnSpc>
            </a:pPr>
            <a:endParaRPr lang="ja-JP" altLang="en-US" sz="588" dirty="0">
              <a:latin typeface="ＭＳ Ｐ明朝" panose="02020600040205080304" pitchFamily="18" charset="-128"/>
              <a:ea typeface="ＭＳ Ｐ明朝" panose="02020600040205080304" pitchFamily="18" charset="-128"/>
              <a:cs typeface="+mn-cs"/>
            </a:endParaRPr>
          </a:p>
          <a:p>
            <a:pPr defTabSz="457200">
              <a:lnSpc>
                <a:spcPct val="100000"/>
              </a:lnSpc>
            </a:pPr>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☆断る勇気を持とう！</a:t>
            </a:r>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p>
          <a:p>
            <a:pPr defTabSz="457200">
              <a:lnSpc>
                <a:spcPct val="100000"/>
              </a:lnSpc>
            </a:pPr>
            <a:r>
              <a:rPr lang="ja-JP" altLang="en-US" sz="14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89" dirty="0">
                <a:latin typeface="ＭＳ Ｐ明朝" panose="02020600040205080304" pitchFamily="18" charset="-128"/>
                <a:ea typeface="ＭＳ Ｐ明朝" panose="02020600040205080304" pitchFamily="18" charset="-128"/>
                <a:cs typeface="+mn-cs"/>
              </a:rPr>
              <a:t>「断る力」を養う。</a:t>
            </a:r>
            <a:endParaRPr sz="1189"/>
          </a:p>
          <a:p>
            <a:pPr defTabSz="457200">
              <a:lnSpc>
                <a:spcPct val="100000"/>
              </a:lnSpc>
            </a:pPr>
            <a:endParaRPr lang="ja-JP" altLang="en-US" sz="645" dirty="0">
              <a:latin typeface="ＭＳ Ｐ明朝" panose="02020600040205080304" pitchFamily="18" charset="-128"/>
              <a:ea typeface="ＭＳ Ｐ明朝" panose="02020600040205080304" pitchFamily="18" charset="-128"/>
              <a:cs typeface="+mn-cs"/>
            </a:endParaRPr>
          </a:p>
          <a:p>
            <a:pPr defTabSz="457200">
              <a:lnSpc>
                <a:spcPct val="100000"/>
              </a:lnSpc>
            </a:pPr>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☆困った時は相談しよう！</a:t>
            </a:r>
            <a:endParaRPr lang="en-US" altLang="ja-JP"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ct val="100000"/>
              </a:lnSpc>
            </a:pPr>
            <a:r>
              <a:rPr lang="ja-JP" altLang="en-US" sz="14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89" dirty="0">
                <a:latin typeface="ＭＳ Ｐ明朝" panose="02020600040205080304" pitchFamily="18" charset="-128"/>
                <a:ea typeface="ＭＳ Ｐ明朝" panose="02020600040205080304" pitchFamily="18" charset="-128"/>
                <a:cs typeface="+mn-cs"/>
              </a:rPr>
              <a:t>自分を大切にすることを養う。</a:t>
            </a:r>
            <a:endParaRPr sz="1189"/>
          </a:p>
        </p:txBody>
      </p:sp>
      <p:pic>
        <p:nvPicPr>
          <p:cNvPr id="1913" name="グラフィックス 5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181" y="358813"/>
            <a:ext cx="1753881" cy="336608"/>
          </a:xfrm>
          <a:prstGeom prst="rect">
            <a:avLst/>
          </a:prstGeom>
        </p:spPr>
      </p:pic>
      <p:sp>
        <p:nvSpPr>
          <p:cNvPr id="1914" name="タイトル 1"/>
          <p:cNvSpPr txBox="1"/>
          <p:nvPr/>
        </p:nvSpPr>
        <p:spPr>
          <a:xfrm>
            <a:off x="1000403" y="420915"/>
            <a:ext cx="2009159" cy="2054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薬物使用の悪循環 </a:t>
            </a:r>
          </a:p>
        </p:txBody>
      </p:sp>
      <p:pic>
        <p:nvPicPr>
          <p:cNvPr id="1915" name="グラフィックス 5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362" y="2924722"/>
            <a:ext cx="1751991" cy="292428"/>
          </a:xfrm>
          <a:prstGeom prst="rect">
            <a:avLst/>
          </a:prstGeom>
        </p:spPr>
      </p:pic>
      <p:sp>
        <p:nvSpPr>
          <p:cNvPr id="1916" name="タイトル 1"/>
          <p:cNvSpPr txBox="1"/>
          <p:nvPr/>
        </p:nvSpPr>
        <p:spPr>
          <a:xfrm>
            <a:off x="884495" y="2949083"/>
            <a:ext cx="2513677" cy="2166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自分の身を守るために</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endParaRPr lang="ja-JP" altLang="en-US" sz="1100" b="1" dirty="0">
              <a:solidFill>
                <a:srgbClr val="577C03"/>
              </a:solidFill>
              <a:latin typeface="ＭＳ Ｐ明朝" panose="02020600040205080304" pitchFamily="18" charset="-128"/>
              <a:ea typeface="ＭＳ Ｐ明朝" panose="02020600040205080304" pitchFamily="18" charset="-128"/>
              <a:cs typeface="+mn-cs"/>
            </a:endParaRPr>
          </a:p>
        </p:txBody>
      </p:sp>
      <p:pic>
        <p:nvPicPr>
          <p:cNvPr id="1917" name="グラフィックス 6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5741" y="3417642"/>
            <a:ext cx="3321449" cy="1680395"/>
          </a:xfrm>
          <a:prstGeom prst="rect">
            <a:avLst/>
          </a:prstGeom>
        </p:spPr>
      </p:pic>
      <p:sp>
        <p:nvSpPr>
          <p:cNvPr id="1918" name="タイトル 1"/>
          <p:cNvSpPr txBox="1"/>
          <p:nvPr/>
        </p:nvSpPr>
        <p:spPr>
          <a:xfrm>
            <a:off x="2091267" y="5498310"/>
            <a:ext cx="6992486" cy="2853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わたしの宣言　</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r>
              <a:rPr lang="ja-JP" altLang="en-US" sz="1100" b="1" dirty="0">
                <a:solidFill>
                  <a:srgbClr val="577C03"/>
                </a:solidFill>
                <a:latin typeface="ＭＳ Ｐ明朝" panose="02020600040205080304" pitchFamily="18" charset="-128"/>
                <a:ea typeface="ＭＳ Ｐ明朝" panose="02020600040205080304" pitchFamily="18" charset="-128"/>
                <a:cs typeface="+mn-cs"/>
              </a:rPr>
              <a:t>薬物に手を出さない、断る、強い意志を持とう！</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endParaRPr lang="ja-JP" altLang="en-US" sz="1100" b="1" dirty="0">
              <a:solidFill>
                <a:srgbClr val="577C03"/>
              </a:solidFill>
              <a:latin typeface="ＭＳ Ｐ明朝" panose="02020600040205080304" pitchFamily="18" charset="-128"/>
              <a:ea typeface="ＭＳ Ｐ明朝" panose="02020600040205080304" pitchFamily="18" charset="-128"/>
              <a:cs typeface="+mn-cs"/>
            </a:endParaRPr>
          </a:p>
        </p:txBody>
      </p:sp>
      <p:pic>
        <p:nvPicPr>
          <p:cNvPr id="1919" name="グラフィックス 6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114" y="5889191"/>
            <a:ext cx="8282214" cy="784815"/>
          </a:xfrm>
          <a:prstGeom prst="rect">
            <a:avLst/>
          </a:prstGeom>
        </p:spPr>
      </p:pic>
      <p:sp>
        <p:nvSpPr>
          <p:cNvPr id="1920" name="テキスト ボックス 1"/>
          <p:cNvSpPr txBox="1"/>
          <p:nvPr/>
        </p:nvSpPr>
        <p:spPr>
          <a:xfrm>
            <a:off x="4307190" y="668317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32</a:t>
            </a:r>
            <a:endParaRPr lang="ja-JP" altLang="en-US" sz="700" dirty="0">
              <a:latin typeface="ＭＳ Ｐ明朝" panose="02020600040205080304" pitchFamily="18" charset="-128"/>
              <a:ea typeface="ＭＳ Ｐ明朝" panose="02020600040205080304" pitchFamily="18" charset="-128"/>
            </a:endParaRPr>
          </a:p>
        </p:txBody>
      </p:sp>
      <p:pic>
        <p:nvPicPr>
          <p:cNvPr id="1921" name="グラフィックス 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08520" y="355849"/>
            <a:ext cx="3916353" cy="337748"/>
          </a:xfrm>
          <a:prstGeom prst="rect">
            <a:avLst/>
          </a:prstGeom>
        </p:spPr>
      </p:pic>
      <p:sp>
        <p:nvSpPr>
          <p:cNvPr id="1922" name="タイトル 1"/>
          <p:cNvSpPr txBox="1"/>
          <p:nvPr/>
        </p:nvSpPr>
        <p:spPr>
          <a:xfrm>
            <a:off x="2958286" y="309611"/>
            <a:ext cx="443665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4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自分の意志ではコントロールできない</a:t>
            </a:r>
            <a:endParaRPr sz="1400"/>
          </a:p>
        </p:txBody>
      </p:sp>
    </p:spTree>
    <p:extLst>
      <p:ext uri="{BB962C8B-B14F-4D97-AF65-F5344CB8AC3E}">
        <p14:creationId xmlns:p14="http://schemas.microsoft.com/office/powerpoint/2010/main" val="3966798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928" name="タイトル 1"/>
          <p:cNvSpPr txBox="1"/>
          <p:nvPr/>
        </p:nvSpPr>
        <p:spPr>
          <a:xfrm>
            <a:off x="1210577" y="236957"/>
            <a:ext cx="8267999"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ライフプランを考えよう！ </a:t>
            </a:r>
            <a:r>
              <a:rPr lang="ja-JP" altLang="en-US" sz="135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～自分らしさや目標をみつける、今！～</a:t>
            </a:r>
          </a:p>
        </p:txBody>
      </p:sp>
      <p:pic>
        <p:nvPicPr>
          <p:cNvPr id="1929" name="グラフィックス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62055" y="566361"/>
            <a:ext cx="8268000" cy="8228"/>
          </a:xfrm>
          <a:prstGeom prst="rect">
            <a:avLst/>
          </a:prstGeom>
        </p:spPr>
      </p:pic>
      <p:pic>
        <p:nvPicPr>
          <p:cNvPr id="1930" name="グラフィックス 2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424" y="324576"/>
            <a:ext cx="312153" cy="250049"/>
          </a:xfrm>
          <a:prstGeom prst="rect">
            <a:avLst/>
          </a:prstGeom>
        </p:spPr>
      </p:pic>
      <p:sp>
        <p:nvSpPr>
          <p:cNvPr id="1931" name="タイトル 1"/>
          <p:cNvSpPr txBox="1"/>
          <p:nvPr/>
        </p:nvSpPr>
        <p:spPr>
          <a:xfrm>
            <a:off x="942791" y="1184806"/>
            <a:ext cx="6953502" cy="102246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spc="10" dirty="0">
                <a:latin typeface="ＭＳ Ｐ明朝" panose="02020600040205080304" pitchFamily="18" charset="-128"/>
                <a:ea typeface="ＭＳ Ｐ明朝" panose="02020600040205080304" pitchFamily="18" charset="-128"/>
                <a:cs typeface="+mn-cs"/>
              </a:rPr>
              <a:t>皆さんは、これから心と体が最も成長する時期です。</a:t>
            </a:r>
          </a:p>
          <a:p>
            <a:pPr defTabSz="457200">
              <a:lnSpc>
                <a:spcPct val="110000"/>
              </a:lnSpc>
            </a:pPr>
            <a:r>
              <a:rPr lang="ja-JP" altLang="en-US" sz="1100" spc="10" dirty="0">
                <a:latin typeface="ＭＳ Ｐ明朝" panose="02020600040205080304" pitchFamily="18" charset="-128"/>
                <a:ea typeface="ＭＳ Ｐ明朝" panose="02020600040205080304" pitchFamily="18" charset="-128"/>
                <a:cs typeface="+mn-cs"/>
              </a:rPr>
              <a:t>体を作り、生活習慣をしっかり身につ</a:t>
            </a:r>
            <a:r>
              <a:rPr lang="ja-JP" altLang="en-US" sz="1100" spc="60" dirty="0">
                <a:latin typeface="ＭＳ Ｐ明朝" panose="02020600040205080304" pitchFamily="18" charset="-128"/>
                <a:ea typeface="ＭＳ Ｐ明朝" panose="02020600040205080304" pitchFamily="18" charset="-128"/>
                <a:cs typeface="+mn-cs"/>
              </a:rPr>
              <a:t>けるとともに、いろいろな困難を乗り越え、「自分らしさ」を育ててください。</a:t>
            </a:r>
          </a:p>
          <a:p>
            <a:pPr defTabSz="457200">
              <a:lnSpc>
                <a:spcPct val="110000"/>
              </a:lnSpc>
            </a:pPr>
            <a:r>
              <a:rPr lang="ja-JP" altLang="en-US" sz="1100" spc="60" dirty="0">
                <a:latin typeface="ＭＳ Ｐ明朝" panose="02020600040205080304" pitchFamily="18" charset="-128"/>
                <a:ea typeface="ＭＳ Ｐ明朝" panose="02020600040205080304" pitchFamily="18" charset="-128"/>
                <a:cs typeface="+mn-cs"/>
              </a:rPr>
              <a:t>青年期は、自</a:t>
            </a:r>
            <a:r>
              <a:rPr lang="ja-JP" altLang="en-US" sz="1100" dirty="0">
                <a:latin typeface="ＭＳ Ｐ明朝" panose="02020600040205080304" pitchFamily="18" charset="-128"/>
                <a:ea typeface="ＭＳ Ｐ明朝" panose="02020600040205080304" pitchFamily="18" charset="-128"/>
                <a:cs typeface="+mn-cs"/>
              </a:rPr>
              <a:t>分の将来に備える時期でもあります。</a:t>
            </a:r>
          </a:p>
          <a:p>
            <a:pPr defTabSz="457200">
              <a:lnSpc>
                <a:spcPct val="110000"/>
              </a:lnSpc>
            </a:pPr>
            <a:r>
              <a:rPr lang="ja-JP" altLang="en-US" sz="1100" dirty="0">
                <a:latin typeface="ＭＳ Ｐ明朝" panose="02020600040205080304" pitchFamily="18" charset="-128"/>
                <a:ea typeface="ＭＳ Ｐ明朝" panose="02020600040205080304" pitchFamily="18" charset="-128"/>
                <a:cs typeface="+mn-cs"/>
              </a:rPr>
              <a:t>これまで学んできたことを踏まえて、将来の夢や目標を</a:t>
            </a:r>
            <a:r>
              <a:rPr lang="ja-JP" altLang="en-US" sz="1100" dirty="0">
                <a:latin typeface="ＭＳ Ｐ明朝" panose="02020600040205080304" pitchFamily="18" charset="-128"/>
                <a:ea typeface="ＭＳ Ｐ明朝" panose="02020600040205080304" pitchFamily="18" charset="-128"/>
                <a:cs typeface="+mn-cs"/>
              </a:rPr>
              <a:t>描き人生プランを考えてみよう！ </a:t>
            </a:r>
            <a:endParaRPr lang="ja-JP" altLang="en-US" sz="1100" dirty="0">
              <a:latin typeface="ＭＳ Ｐ明朝" panose="02020600040205080304" pitchFamily="18" charset="-128"/>
              <a:ea typeface="ＭＳ Ｐ明朝" panose="02020600040205080304" pitchFamily="18" charset="-128"/>
              <a:cs typeface="+mn-cs"/>
            </a:endParaRPr>
          </a:p>
          <a:p>
            <a:pPr defTabSz="457200">
              <a:lnSpc>
                <a:spcPct val="110000"/>
              </a:lnSpc>
            </a:pPr>
            <a:r>
              <a:rPr lang="ja-JP" altLang="en-US" sz="1100" dirty="0">
                <a:latin typeface="ＭＳ Ｐ明朝" panose="02020600040205080304" pitchFamily="18" charset="-128"/>
                <a:ea typeface="ＭＳ Ｐ明朝" panose="02020600040205080304" pitchFamily="18" charset="-128"/>
                <a:cs typeface="+mn-cs"/>
              </a:rPr>
              <a:t>皆さんの将来の姿はどんな姿ですか？</a:t>
            </a:r>
          </a:p>
        </p:txBody>
      </p:sp>
      <p:pic>
        <p:nvPicPr>
          <p:cNvPr id="1932" name="グラフィックス 3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918" y="840405"/>
            <a:ext cx="1541926" cy="201507"/>
          </a:xfrm>
          <a:prstGeom prst="rect">
            <a:avLst/>
          </a:prstGeom>
        </p:spPr>
      </p:pic>
      <p:sp>
        <p:nvSpPr>
          <p:cNvPr id="1933" name="タイトル 1"/>
          <p:cNvSpPr txBox="1"/>
          <p:nvPr/>
        </p:nvSpPr>
        <p:spPr>
          <a:xfrm>
            <a:off x="898424" y="873270"/>
            <a:ext cx="2304818" cy="13577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人生プランを描こう！</a:t>
            </a:r>
          </a:p>
        </p:txBody>
      </p:sp>
      <p:pic>
        <p:nvPicPr>
          <p:cNvPr id="1934" name="グラフィックス 3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7250" y="1554869"/>
            <a:ext cx="858302" cy="645315"/>
          </a:xfrm>
          <a:prstGeom prst="rect">
            <a:avLst/>
          </a:prstGeom>
        </p:spPr>
      </p:pic>
      <p:pic>
        <p:nvPicPr>
          <p:cNvPr id="1935" name="グラフィックス 3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9785" y="2292697"/>
            <a:ext cx="8240267" cy="4056137"/>
          </a:xfrm>
          <a:prstGeom prst="rect">
            <a:avLst/>
          </a:prstGeom>
        </p:spPr>
      </p:pic>
      <p:sp>
        <p:nvSpPr>
          <p:cNvPr id="1936" name="テキスト ボックス 2"/>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33</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998306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938" name="タイトル 1"/>
          <p:cNvSpPr txBox="1"/>
          <p:nvPr/>
        </p:nvSpPr>
        <p:spPr>
          <a:xfrm>
            <a:off x="262733" y="1131426"/>
            <a:ext cx="390130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6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夢に向けてのスモールステップ</a:t>
            </a:r>
          </a:p>
        </p:txBody>
      </p:sp>
      <p:sp>
        <p:nvSpPr>
          <p:cNvPr id="1939" name="テキスト ボックス 2"/>
          <p:cNvSpPr txBox="1"/>
          <p:nvPr/>
        </p:nvSpPr>
        <p:spPr>
          <a:xfrm>
            <a:off x="4307190" y="668317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34</a:t>
            </a:r>
            <a:endParaRPr lang="ja-JP" altLang="en-US" sz="700" dirty="0">
              <a:latin typeface="ＭＳ Ｐ明朝" panose="02020600040205080304" pitchFamily="18" charset="-128"/>
              <a:ea typeface="ＭＳ Ｐ明朝" panose="02020600040205080304" pitchFamily="18" charset="-128"/>
            </a:endParaRPr>
          </a:p>
        </p:txBody>
      </p:sp>
      <p:sp>
        <p:nvSpPr>
          <p:cNvPr id="1940" name="タイトル 1"/>
          <p:cNvSpPr txBox="1"/>
          <p:nvPr/>
        </p:nvSpPr>
        <p:spPr>
          <a:xfrm>
            <a:off x="5001611" y="1345466"/>
            <a:ext cx="336968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b="1" spc="70" dirty="0">
                <a:latin typeface="ＭＳ Ｐ明朝" panose="02020600040205080304" pitchFamily="18" charset="-128"/>
                <a:ea typeface="ＭＳ Ｐ明朝" panose="02020600040205080304" pitchFamily="18" charset="-128"/>
                <a:cs typeface="+mn-cs"/>
              </a:rPr>
              <a:t>夢、目標実現のための</a:t>
            </a:r>
            <a:endParaRPr sz="1200"/>
          </a:p>
          <a:p>
            <a:pPr defTabSz="457200"/>
            <a:r>
              <a:rPr lang="ja-JP" altLang="en-US" sz="1200" b="1" spc="70" dirty="0">
                <a:latin typeface="ＭＳ Ｐ明朝" panose="02020600040205080304" pitchFamily="18" charset="-128"/>
                <a:ea typeface="ＭＳ Ｐ明朝" panose="02020600040205080304" pitchFamily="18" charset="-128"/>
                <a:cs typeface="+mn-cs"/>
              </a:rPr>
              <a:t>具体的行動を書き出してみよう！</a:t>
            </a:r>
            <a:endParaRPr sz="1200"/>
          </a:p>
        </p:txBody>
      </p:sp>
      <p:pic>
        <p:nvPicPr>
          <p:cNvPr id="1941" name="グラフィックス 4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50955" y="1237852"/>
            <a:ext cx="3952000" cy="1160716"/>
          </a:xfrm>
          <a:prstGeom prst="rect">
            <a:avLst/>
          </a:prstGeom>
        </p:spPr>
      </p:pic>
      <p:pic>
        <p:nvPicPr>
          <p:cNvPr id="1942" name="グラフィックス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59" y="1830697"/>
            <a:ext cx="8300790" cy="3554913"/>
          </a:xfrm>
          <a:prstGeom prst="rect">
            <a:avLst/>
          </a:prstGeom>
        </p:spPr>
      </p:pic>
      <p:grpSp>
        <p:nvGrpSpPr>
          <p:cNvPr id="1943" name="グループ 1001"/>
          <p:cNvGrpSpPr/>
          <p:nvPr/>
        </p:nvGrpSpPr>
        <p:grpSpPr>
          <a:xfrm>
            <a:off x="4164040" y="1948295"/>
            <a:ext cx="1550960" cy="900546"/>
            <a:chOff x="4164040" y="1948295"/>
            <a:chExt cx="1550960" cy="900546"/>
          </a:xfrm>
        </p:grpSpPr>
        <p:sp>
          <p:nvSpPr>
            <p:cNvPr id="1944" name="図形 999"/>
            <p:cNvSpPr/>
            <p:nvPr/>
          </p:nvSpPr>
          <p:spPr>
            <a:xfrm>
              <a:off x="4164040" y="1948295"/>
              <a:ext cx="789944" cy="900546"/>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45" name="図形 1000"/>
            <p:cNvSpPr/>
            <p:nvPr/>
          </p:nvSpPr>
          <p:spPr>
            <a:xfrm>
              <a:off x="4875068" y="2320636"/>
              <a:ext cx="839932" cy="389659"/>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pic>
        <p:nvPicPr>
          <p:cNvPr id="1946" name="図 1003"/>
          <p:cNvPicPr>
            <a:picLocks noChangeAspect="1"/>
          </p:cNvPicPr>
          <p:nvPr/>
        </p:nvPicPr>
        <p:blipFill>
          <a:blip r:embed="rId5">
            <a:extLst>
              <a:ext uri="{BEBA8EAE-BF5A-486C-A8C5-ECC9F3942E4B}">
                <a14:imgProps xmlns:a14="http://schemas.microsoft.com/office/drawing/2010/main">
                  <a14:imgLayer r:embed="rId6">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3972792" y="1830696"/>
            <a:ext cx="1050988" cy="1190970"/>
          </a:xfrm>
          <a:prstGeom prst="rect">
            <a:avLst/>
          </a:prstGeom>
          <a:noFill/>
          <a:ln>
            <a:noFill/>
          </a:ln>
        </p:spPr>
      </p:pic>
      <p:pic>
        <p:nvPicPr>
          <p:cNvPr id="1947" name="グラフィックス 100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13300" y="2637902"/>
            <a:ext cx="1088159" cy="72393"/>
          </a:xfrm>
          <a:prstGeom prst="rect">
            <a:avLst/>
          </a:prstGeom>
        </p:spPr>
      </p:pic>
      <p:sp>
        <p:nvSpPr>
          <p:cNvPr id="1948" name="四角形 820"/>
          <p:cNvSpPr/>
          <p:nvPr/>
        </p:nvSpPr>
        <p:spPr>
          <a:xfrm>
            <a:off x="4813300" y="2416635"/>
            <a:ext cx="901700" cy="25746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あさごはんまん</a:t>
            </a:r>
            <a:endParaRPr lang="ja-JP" altLang="en-US" sz="800" b="1">
              <a:solidFill>
                <a:schemeClr val="tx1"/>
              </a:solidFill>
            </a:endParaRPr>
          </a:p>
        </p:txBody>
      </p:sp>
    </p:spTree>
    <p:extLst>
      <p:ext uri="{BB962C8B-B14F-4D97-AF65-F5344CB8AC3E}">
        <p14:creationId xmlns:p14="http://schemas.microsoft.com/office/powerpoint/2010/main" val="998306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950" name="グラフィックス 146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5400000">
            <a:off x="2264353" y="-1225028"/>
            <a:ext cx="5449421" cy="9464724"/>
          </a:xfrm>
          <a:prstGeom prst="rect">
            <a:avLst/>
          </a:prstGeom>
        </p:spPr>
      </p:pic>
      <p:pic>
        <p:nvPicPr>
          <p:cNvPr id="1951" name="グラフィックス 146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817133" y="4830613"/>
            <a:ext cx="631370" cy="3326230"/>
          </a:xfrm>
          <a:prstGeom prst="rect">
            <a:avLst/>
          </a:prstGeom>
        </p:spPr>
      </p:pic>
      <p:sp>
        <p:nvSpPr>
          <p:cNvPr id="1952" name="タイトル 1463"/>
          <p:cNvSpPr txBox="1"/>
          <p:nvPr/>
        </p:nvSpPr>
        <p:spPr>
          <a:xfrm>
            <a:off x="1562654" y="6467897"/>
            <a:ext cx="3519264" cy="23686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050" b="1" dirty="0">
                <a:latin typeface="ＭＳ Ｐ明朝" panose="02020600040205080304" pitchFamily="18" charset="-128"/>
                <a:ea typeface="ＭＳ Ｐ明朝" panose="02020600040205080304" pitchFamily="18" charset="-128"/>
                <a:cs typeface="+mn-cs"/>
              </a:rPr>
              <a:t>自分の目標や課題に応じ項目を設定してみましょう！</a:t>
            </a:r>
          </a:p>
        </p:txBody>
      </p:sp>
      <p:sp>
        <p:nvSpPr>
          <p:cNvPr id="1953" name="タイトル 1465"/>
          <p:cNvSpPr txBox="1"/>
          <p:nvPr/>
        </p:nvSpPr>
        <p:spPr>
          <a:xfrm>
            <a:off x="5418502" y="6270560"/>
            <a:ext cx="2456623" cy="68446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spc="40" dirty="0">
                <a:solidFill>
                  <a:srgbClr val="577C03"/>
                </a:solidFill>
                <a:latin typeface="ＭＳ Ｐ明朝" panose="02020600040205080304" pitchFamily="18" charset="-128"/>
                <a:ea typeface="ＭＳ Ｐ明朝" panose="02020600040205080304" pitchFamily="18" charset="-128"/>
                <a:cs typeface="+mn-cs"/>
              </a:rPr>
              <a:t>毎日の積み重ねを大切に！</a:t>
            </a:r>
          </a:p>
        </p:txBody>
      </p:sp>
      <p:pic>
        <p:nvPicPr>
          <p:cNvPr id="1954" name="図 1466"/>
          <p:cNvPicPr>
            <a:picLocks noChangeAspect="1"/>
          </p:cNvPicPr>
          <p:nvPr/>
        </p:nvPicPr>
        <p:blipFill>
          <a:blip r:embed="rId5"/>
          <a:stretch>
            <a:fillRect/>
          </a:stretch>
        </p:blipFill>
        <p:spPr>
          <a:xfrm rot="5400000">
            <a:off x="8152246" y="5723228"/>
            <a:ext cx="580063" cy="1589355"/>
          </a:xfrm>
          <a:prstGeom prst="rect">
            <a:avLst/>
          </a:prstGeom>
        </p:spPr>
      </p:pic>
      <p:sp>
        <p:nvSpPr>
          <p:cNvPr id="1955" name="タイトル 1467"/>
          <p:cNvSpPr txBox="1"/>
          <p:nvPr/>
        </p:nvSpPr>
        <p:spPr>
          <a:xfrm>
            <a:off x="182905" y="0"/>
            <a:ext cx="4899013" cy="89315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2000" b="1" spc="70" dirty="0">
                <a:latin typeface="ＭＳ Ｐ明朝" panose="02020600040205080304" pitchFamily="18" charset="-128"/>
                <a:ea typeface="ＭＳ Ｐ明朝" panose="02020600040205080304" pitchFamily="18" charset="-128"/>
                <a:cs typeface="+mn-cs"/>
              </a:rPr>
              <a:t>ルーティンチェックシート  </a:t>
            </a:r>
            <a:r>
              <a:rPr lang="ja-JP" altLang="en-US" sz="1100" b="1" spc="70" dirty="0">
                <a:latin typeface="ＭＳ Ｐ明朝" panose="02020600040205080304" pitchFamily="18" charset="-128"/>
                <a:ea typeface="ＭＳ Ｐ明朝" panose="02020600040205080304" pitchFamily="18" charset="-128"/>
                <a:cs typeface="+mn-cs"/>
              </a:rPr>
              <a:t>～自分の毎日を振り返ろう</a:t>
            </a:r>
            <a:r>
              <a:rPr lang="ja-JP" altLang="en-US" sz="1100" b="1" spc="70" dirty="0">
                <a:latin typeface="ＭＳ Ｐ明朝" panose="02020600040205080304" pitchFamily="18" charset="-128"/>
                <a:ea typeface="ＭＳ Ｐ明朝" panose="02020600040205080304" pitchFamily="18" charset="-128"/>
                <a:cs typeface="+mn-cs"/>
              </a:rPr>
              <a:t>～</a:t>
            </a:r>
            <a:endParaRPr lang="ja-JP" altLang="en-US" sz="1100" b="1" spc="70" dirty="0">
              <a:latin typeface="ＭＳ Ｐ明朝" panose="02020600040205080304" pitchFamily="18" charset="-128"/>
              <a:ea typeface="ＭＳ Ｐ明朝" panose="02020600040205080304" pitchFamily="18" charset="-128"/>
              <a:cs typeface="+mn-cs"/>
            </a:endParaRPr>
          </a:p>
          <a:p>
            <a:pPr defTabSz="457200"/>
            <a:r>
              <a:rPr lang="ja-JP" altLang="en-US" sz="1100" b="1" spc="70" dirty="0">
                <a:latin typeface="ＭＳ Ｐ明朝" panose="02020600040205080304" pitchFamily="18" charset="-128"/>
                <a:ea typeface="ＭＳ Ｐ明朝" panose="02020600040205080304" pitchFamily="18" charset="-128"/>
                <a:cs typeface="+mn-cs"/>
              </a:rPr>
              <a:t>　</a:t>
            </a:r>
            <a:endParaRPr lang="ja-JP" altLang="en-US" sz="2000" b="1" spc="70" dirty="0">
              <a:latin typeface="ＭＳ Ｐ明朝" panose="02020600040205080304" pitchFamily="18" charset="-128"/>
              <a:ea typeface="ＭＳ Ｐ明朝" panose="02020600040205080304" pitchFamily="18" charset="-128"/>
              <a:cs typeface="+mn-cs"/>
            </a:endParaRPr>
          </a:p>
        </p:txBody>
      </p:sp>
      <p:sp>
        <p:nvSpPr>
          <p:cNvPr id="1956" name="タイトル 1470"/>
          <p:cNvSpPr txBox="1"/>
          <p:nvPr/>
        </p:nvSpPr>
        <p:spPr>
          <a:xfrm>
            <a:off x="369569" y="341282"/>
            <a:ext cx="3655316" cy="6397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b="1" dirty="0">
                <a:solidFill>
                  <a:srgbClr val="577C03"/>
                </a:solidFill>
                <a:latin typeface="ＭＳ Ｐ明朝" panose="02020600040205080304" pitchFamily="18" charset="-128"/>
                <a:ea typeface="ＭＳ Ｐ明朝" panose="02020600040205080304" pitchFamily="18" charset="-128"/>
                <a:cs typeface="+mn-cs"/>
              </a:rPr>
              <a:t>健康的に生き生きと！なりたい自分をつくっていこう！</a:t>
            </a:r>
          </a:p>
        </p:txBody>
      </p:sp>
      <p:sp>
        <p:nvSpPr>
          <p:cNvPr id="1957" name="タイトル 1471"/>
          <p:cNvSpPr txBox="1"/>
          <p:nvPr/>
        </p:nvSpPr>
        <p:spPr>
          <a:xfrm>
            <a:off x="6373148" y="91506"/>
            <a:ext cx="3308995" cy="5696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000" u="sng" dirty="0">
                <a:latin typeface="ＭＳ Ｐ明朝" panose="02020600040205080304" pitchFamily="18" charset="-128"/>
                <a:ea typeface="ＭＳ Ｐ明朝" panose="02020600040205080304" pitchFamily="18" charset="-128"/>
                <a:cs typeface="+mn-cs"/>
              </a:rPr>
              <a:t>①目標・課題</a:t>
            </a:r>
            <a:r>
              <a:rPr lang="ja-JP" altLang="en-US" sz="1000" dirty="0">
                <a:latin typeface="ＭＳ Ｐ明朝" panose="02020600040205080304" pitchFamily="18" charset="-128"/>
                <a:ea typeface="ＭＳ Ｐ明朝" panose="02020600040205080304" pitchFamily="18" charset="-128"/>
                <a:cs typeface="+mn-cs"/>
              </a:rPr>
              <a:t>→</a:t>
            </a:r>
            <a:r>
              <a:rPr lang="ja-JP" altLang="en-US" sz="1000" u="sng" dirty="0">
                <a:latin typeface="ＭＳ Ｐ明朝" panose="02020600040205080304" pitchFamily="18" charset="-128"/>
                <a:ea typeface="ＭＳ Ｐ明朝" panose="02020600040205080304" pitchFamily="18" charset="-128"/>
                <a:cs typeface="+mn-cs"/>
              </a:rPr>
              <a:t>②具体的行動・ルーティン</a:t>
            </a:r>
            <a:r>
              <a:rPr lang="ja-JP" altLang="en-US" sz="1000" dirty="0">
                <a:latin typeface="ＭＳ Ｐ明朝" panose="02020600040205080304" pitchFamily="18" charset="-128"/>
                <a:ea typeface="ＭＳ Ｐ明朝" panose="02020600040205080304" pitchFamily="18" charset="-128"/>
                <a:cs typeface="+mn-cs"/>
              </a:rPr>
              <a:t>を設定しよう！</a:t>
            </a:r>
            <a:endParaRPr lang="en-US" altLang="ja-JP" sz="1000" dirty="0">
              <a:latin typeface="ＭＳ Ｐ明朝" panose="02020600040205080304" pitchFamily="18" charset="-128"/>
              <a:ea typeface="ＭＳ Ｐ明朝" panose="02020600040205080304" pitchFamily="18" charset="-128"/>
              <a:cs typeface="+mn-cs"/>
            </a:endParaRPr>
          </a:p>
          <a:p>
            <a:pPr defTabSz="457200"/>
            <a:r>
              <a:rPr lang="ja-JP" altLang="en-US" sz="1000" dirty="0">
                <a:latin typeface="ＭＳ Ｐ明朝" panose="02020600040205080304" pitchFamily="18" charset="-128"/>
                <a:ea typeface="ＭＳ Ｐ明朝" panose="02020600040205080304" pitchFamily="18" charset="-128"/>
                <a:cs typeface="+mn-cs"/>
              </a:rPr>
              <a:t>一日を振り返り、できた項目に◯をつけていこう！</a:t>
            </a:r>
          </a:p>
        </p:txBody>
      </p:sp>
      <p:pic>
        <p:nvPicPr>
          <p:cNvPr id="1958" name="グラフィックス 147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7631806" y="-1307873"/>
            <a:ext cx="721382" cy="345766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960" name="テキスト ボックス 8"/>
          <p:cNvSpPr txBox="1"/>
          <p:nvPr/>
        </p:nvSpPr>
        <p:spPr>
          <a:xfrm>
            <a:off x="2865773" y="5224915"/>
            <a:ext cx="6593518" cy="429994"/>
          </a:xfrm>
          <a:prstGeom prst="rect">
            <a:avLst/>
          </a:prstGeom>
          <a:noFill/>
        </p:spPr>
        <p:txBody>
          <a:bodyPr wrap="square">
            <a:spAutoFit/>
          </a:bodyPr>
          <a:lstStyle/>
          <a:p>
            <a:pPr defTabSz="457200">
              <a:lnSpc>
                <a:spcPct val="110000"/>
              </a:lnSpc>
            </a:pPr>
            <a:r>
              <a:rPr lang="ja-JP" altLang="en-US" sz="2000" spc="470" dirty="0">
                <a:latin typeface="ＭＳ Ｐ明朝" panose="02020600040205080304" pitchFamily="18" charset="-128"/>
                <a:ea typeface="ＭＳ Ｐ明朝" panose="02020600040205080304" pitchFamily="18" charset="-128"/>
                <a:cs typeface="+mn-cs"/>
              </a:rPr>
              <a:t>「よりよい生活習慣のために」</a:t>
            </a:r>
          </a:p>
        </p:txBody>
      </p:sp>
      <p:sp>
        <p:nvSpPr>
          <p:cNvPr id="1961" name="テキスト ボックス 9"/>
          <p:cNvSpPr txBox="1"/>
          <p:nvPr/>
        </p:nvSpPr>
        <p:spPr>
          <a:xfrm>
            <a:off x="3723476" y="5573911"/>
            <a:ext cx="3696853" cy="446922"/>
          </a:xfrm>
          <a:prstGeom prst="rect">
            <a:avLst/>
          </a:prstGeom>
          <a:noFill/>
        </p:spPr>
        <p:txBody>
          <a:bodyPr wrap="square">
            <a:spAutoFit/>
          </a:bodyPr>
          <a:lstStyle/>
          <a:p>
            <a:pPr defTabSz="457200">
              <a:lnSpc>
                <a:spcPct val="110000"/>
              </a:lnSpc>
            </a:pPr>
            <a:r>
              <a:rPr lang="ja-JP" altLang="en-US" sz="1050" spc="100" dirty="0">
                <a:latin typeface="ＭＳ Ｐ明朝" panose="02020600040205080304" pitchFamily="18" charset="-128"/>
                <a:ea typeface="ＭＳ Ｐ明朝" panose="02020600040205080304" pitchFamily="18" charset="-128"/>
              </a:rPr>
              <a:t>高知県健康政策部保健政策課</a:t>
            </a:r>
            <a:endParaRPr lang="en-US" altLang="ja-JP" sz="1050" spc="100" dirty="0">
              <a:latin typeface="ＭＳ Ｐ明朝" panose="02020600040205080304" pitchFamily="18" charset="-128"/>
              <a:ea typeface="ＭＳ Ｐ明朝" panose="02020600040205080304" pitchFamily="18" charset="-128"/>
            </a:endParaRPr>
          </a:p>
          <a:p>
            <a:pPr defTabSz="457200">
              <a:lnSpc>
                <a:spcPct val="110000"/>
              </a:lnSpc>
            </a:pPr>
            <a:r>
              <a:rPr lang="ja-JP" altLang="en-US" sz="1050" spc="100" dirty="0">
                <a:latin typeface="ＭＳ Ｐ明朝" panose="02020600040205080304" pitchFamily="18" charset="-128"/>
                <a:ea typeface="ＭＳ Ｐ明朝" panose="02020600040205080304" pitchFamily="18" charset="-128"/>
                <a:cs typeface="+mn-cs"/>
              </a:rPr>
              <a:t>高知県教育委員会事務局保健体育課</a:t>
            </a:r>
          </a:p>
        </p:txBody>
      </p:sp>
      <p:sp>
        <p:nvSpPr>
          <p:cNvPr id="1962" name="正方形/長方形 10"/>
          <p:cNvSpPr/>
          <p:nvPr/>
        </p:nvSpPr>
        <p:spPr>
          <a:xfrm>
            <a:off x="3077893" y="5685687"/>
            <a:ext cx="632883" cy="18565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3" name="テキスト ボックス 11"/>
          <p:cNvSpPr txBox="1"/>
          <p:nvPr/>
        </p:nvSpPr>
        <p:spPr>
          <a:xfrm>
            <a:off x="3077893" y="5673545"/>
            <a:ext cx="789030" cy="209934"/>
          </a:xfrm>
          <a:prstGeom prst="rect">
            <a:avLst/>
          </a:prstGeom>
          <a:noFill/>
        </p:spPr>
        <p:txBody>
          <a:bodyPr wrap="square">
            <a:spAutoFit/>
          </a:bodyPr>
          <a:lstStyle/>
          <a:p>
            <a:pPr defTabSz="457200">
              <a:lnSpc>
                <a:spcPct val="110000"/>
              </a:lnSpc>
            </a:pPr>
            <a:r>
              <a:rPr lang="ja-JP" altLang="en-US" sz="700" dirty="0">
                <a:latin typeface="ＭＳ Ｐ明朝" panose="02020600040205080304" pitchFamily="18" charset="-128"/>
                <a:ea typeface="ＭＳ Ｐ明朝" panose="02020600040205080304" pitchFamily="18" charset="-128"/>
                <a:cs typeface="+mn-cs"/>
              </a:rPr>
              <a:t>製作・発行</a:t>
            </a:r>
            <a:endParaRPr sz="700"/>
          </a:p>
        </p:txBody>
      </p:sp>
      <p:pic>
        <p:nvPicPr>
          <p:cNvPr id="1964" name="グラフィックス 1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51186" y="6053368"/>
            <a:ext cx="5212505" cy="546486"/>
          </a:xfrm>
          <a:prstGeom prst="rect">
            <a:avLst/>
          </a:prstGeom>
        </p:spPr>
      </p:pic>
      <p:sp>
        <p:nvSpPr>
          <p:cNvPr id="1965" name="テキスト 1474"/>
          <p:cNvSpPr txBox="1"/>
          <p:nvPr/>
        </p:nvSpPr>
        <p:spPr>
          <a:xfrm>
            <a:off x="3867150" y="6142392"/>
            <a:ext cx="3554241" cy="368439"/>
          </a:xfrm>
          <a:prstGeom prst="rect">
            <a:avLst/>
          </a:prstGeom>
        </p:spPr>
        <p:txBody>
          <a:bodyPr>
            <a:spAutoFit/>
          </a:bodyPr>
          <a:p>
            <a:pPr>
              <a:defRPr lang="ja-JP" altLang="en-US"/>
            </a:pPr>
            <a:endParaRPr lang="ja-JP" altLang="en-US"/>
          </a:p>
        </p:txBody>
      </p:sp>
      <p:sp>
        <p:nvSpPr>
          <p:cNvPr id="1966" name="図形 912"/>
          <p:cNvSpPr/>
          <p:nvPr/>
        </p:nvSpPr>
        <p:spPr>
          <a:xfrm>
            <a:off x="4329545" y="142627"/>
            <a:ext cx="1314734" cy="1024923"/>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67" name="図形 914"/>
          <p:cNvSpPr/>
          <p:nvPr/>
        </p:nvSpPr>
        <p:spPr>
          <a:xfrm>
            <a:off x="7682020" y="1788841"/>
            <a:ext cx="1223124" cy="1106504"/>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68" name="図形 913"/>
          <p:cNvSpPr/>
          <p:nvPr/>
        </p:nvSpPr>
        <p:spPr>
          <a:xfrm>
            <a:off x="6515934" y="442659"/>
            <a:ext cx="1506360" cy="1207242"/>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969" name="グループ 755"/>
          <p:cNvGrpSpPr/>
          <p:nvPr/>
        </p:nvGrpSpPr>
        <p:grpSpPr>
          <a:xfrm>
            <a:off x="700433" y="3500410"/>
            <a:ext cx="1196644" cy="1570403"/>
            <a:chOff x="1228539" y="3097052"/>
            <a:chExt cx="1196644" cy="1570403"/>
          </a:xfrm>
        </p:grpSpPr>
        <p:pic>
          <p:nvPicPr>
            <p:cNvPr id="1970" name="図 1012"/>
            <p:cNvPicPr>
              <a:picLocks noChangeAspect="1"/>
            </p:cNvPicPr>
            <p:nvPr/>
          </p:nvPicPr>
          <p:blipFill>
            <a:blip r:embed="rId3">
              <a:extLst>
                <a:ext uri="{BEBA8EAE-BF5A-486C-A8C5-ECC9F3942E4B}">
                  <a14:imgProps xmlns:a14="http://schemas.microsoft.com/office/drawing/2010/main">
                    <a14:imgLayer r:embed="rId4">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1272296" y="3097052"/>
              <a:ext cx="1115190" cy="1263723"/>
            </a:xfrm>
            <a:prstGeom prst="rect">
              <a:avLst/>
            </a:prstGeom>
            <a:noFill/>
            <a:ln>
              <a:noFill/>
            </a:ln>
          </p:spPr>
        </p:pic>
        <p:sp>
          <p:nvSpPr>
            <p:cNvPr id="1971" name="四角形 827"/>
            <p:cNvSpPr/>
            <p:nvPr/>
          </p:nvSpPr>
          <p:spPr>
            <a:xfrm>
              <a:off x="1228539" y="4360775"/>
              <a:ext cx="1196644" cy="306680"/>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あさごはんまん</a:t>
              </a:r>
              <a:endParaRPr lang="ja-JP" altLang="en-US" sz="900" b="1">
                <a:solidFill>
                  <a:schemeClr val="tx1"/>
                </a:solidFill>
              </a:endParaRPr>
            </a:p>
          </p:txBody>
        </p:sp>
      </p:grpSp>
      <p:grpSp>
        <p:nvGrpSpPr>
          <p:cNvPr id="1972" name="グループ 753"/>
          <p:cNvGrpSpPr/>
          <p:nvPr/>
        </p:nvGrpSpPr>
        <p:grpSpPr>
          <a:xfrm>
            <a:off x="2759417" y="464313"/>
            <a:ext cx="1269835" cy="1538646"/>
            <a:chOff x="637378" y="1512491"/>
            <a:chExt cx="1269835" cy="1538646"/>
          </a:xfrm>
        </p:grpSpPr>
        <p:pic>
          <p:nvPicPr>
            <p:cNvPr id="1973" name="図 1016"/>
            <p:cNvPicPr>
              <a:picLocks noChangeAspect="1"/>
            </p:cNvPicPr>
            <p:nvPr/>
          </p:nvPicPr>
          <p:blipFill>
            <a:blip r:embed="rId5">
              <a:extLst>
                <a:ext uri="{BEBA8EAE-BF5A-486C-A8C5-ECC9F3942E4B}">
                  <a14:imgProps xmlns:a14="http://schemas.microsoft.com/office/drawing/2010/main">
                    <a14:imgLayer r:embed="rId6">
                      <a14:imgEffect>
                        <a14:backgroundRemoval t="3770" b="96072" l="3479" r="94550">
                          <a14:foregroundMark x1="35250" y1="43590" x2="35250" y2="43590"/>
                          <a14:foregroundMark x1="42209" y1="45249" x2="42209" y2="45249"/>
                          <a14:foregroundMark x1="64297" y1="43590" x2="64297" y2="43590"/>
                          <a14:foregroundMark x1="71256" y1="47662" x2="71256" y2="47662"/>
                        </a14:backgroundRemoval>
                      </a14:imgEffect>
                    </a14:imgLayer>
                  </a14:imgProps>
                </a:ext>
              </a:extLst>
            </a:blip>
            <a:stretch>
              <a:fillRect/>
            </a:stretch>
          </p:blipFill>
          <p:spPr>
            <a:xfrm>
              <a:off x="637378" y="1512491"/>
              <a:ext cx="1269835" cy="1274356"/>
            </a:xfrm>
            <a:prstGeom prst="rect">
              <a:avLst/>
            </a:prstGeom>
            <a:noFill/>
            <a:ln>
              <a:noFill/>
            </a:ln>
          </p:spPr>
        </p:pic>
        <p:sp>
          <p:nvSpPr>
            <p:cNvPr id="1974" name="四角形 828"/>
            <p:cNvSpPr/>
            <p:nvPr/>
          </p:nvSpPr>
          <p:spPr>
            <a:xfrm>
              <a:off x="938180" y="2739553"/>
              <a:ext cx="888681" cy="31158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はやねちゃん</a:t>
              </a:r>
              <a:endParaRPr lang="ja-JP" altLang="en-US" sz="900" b="1">
                <a:solidFill>
                  <a:schemeClr val="tx1"/>
                </a:solidFill>
              </a:endParaRPr>
            </a:p>
          </p:txBody>
        </p:sp>
      </p:grpSp>
      <p:grpSp>
        <p:nvGrpSpPr>
          <p:cNvPr id="1975" name="グループ 757"/>
          <p:cNvGrpSpPr/>
          <p:nvPr/>
        </p:nvGrpSpPr>
        <p:grpSpPr>
          <a:xfrm>
            <a:off x="2170024" y="2528277"/>
            <a:ext cx="1009560" cy="1490291"/>
            <a:chOff x="3136900" y="3838922"/>
            <a:chExt cx="1009560" cy="1490291"/>
          </a:xfrm>
        </p:grpSpPr>
        <p:pic>
          <p:nvPicPr>
            <p:cNvPr id="1976" name="図 1014"/>
            <p:cNvPicPr>
              <a:picLocks noChangeAspect="1"/>
            </p:cNvPicPr>
            <p:nvPr/>
          </p:nvPicPr>
          <p:blipFill>
            <a:blip r:embed="rId7">
              <a:extLst>
                <a:ext uri="{BEBA8EAE-BF5A-486C-A8C5-ECC9F3942E4B}">
                  <a14:imgProps xmlns:a14="http://schemas.microsoft.com/office/drawing/2010/main">
                    <a14:imgLayer r:embed="rId8">
                      <a14:imgEffect>
                        <a14:backgroundRemoval t="1558" b="98019" l="3281" r="96524">
                          <a14:foregroundMark x1="15637" y1="73513" x2="15637" y2="73513"/>
                          <a14:foregroundMark x1="86486" y1="75071" x2="86486" y2="75071"/>
                          <a14:foregroundMark x1="37259" y1="22096" x2="37259" y2="22096"/>
                          <a14:foregroundMark x1="48649" y1="8215" x2="48649" y2="8215"/>
                        </a14:backgroundRemoval>
                      </a14:imgEffect>
                    </a14:imgLayer>
                  </a14:imgProps>
                </a:ext>
              </a:extLst>
            </a:blip>
            <a:stretch>
              <a:fillRect/>
            </a:stretch>
          </p:blipFill>
          <p:spPr>
            <a:xfrm>
              <a:off x="3136900" y="3838922"/>
              <a:ext cx="907869" cy="1237367"/>
            </a:xfrm>
            <a:prstGeom prst="rect">
              <a:avLst/>
            </a:prstGeom>
            <a:noFill/>
            <a:ln>
              <a:noFill/>
            </a:ln>
          </p:spPr>
        </p:pic>
        <p:sp>
          <p:nvSpPr>
            <p:cNvPr id="1977" name="四角形 829"/>
            <p:cNvSpPr/>
            <p:nvPr/>
          </p:nvSpPr>
          <p:spPr>
            <a:xfrm>
              <a:off x="3136900" y="5030661"/>
              <a:ext cx="1009560" cy="29855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みそしるちゃん</a:t>
              </a:r>
              <a:endParaRPr lang="ja-JP" altLang="en-US" sz="900" b="1">
                <a:solidFill>
                  <a:schemeClr val="tx1"/>
                </a:solidFill>
              </a:endParaRPr>
            </a:p>
          </p:txBody>
        </p:sp>
      </p:grpSp>
      <p:grpSp>
        <p:nvGrpSpPr>
          <p:cNvPr id="1978" name="グループ 763"/>
          <p:cNvGrpSpPr/>
          <p:nvPr/>
        </p:nvGrpSpPr>
        <p:grpSpPr>
          <a:xfrm>
            <a:off x="274719" y="1791081"/>
            <a:ext cx="1088713" cy="1528350"/>
            <a:chOff x="5723307" y="3800863"/>
            <a:chExt cx="1088713" cy="1528350"/>
          </a:xfrm>
        </p:grpSpPr>
        <p:pic>
          <p:nvPicPr>
            <p:cNvPr id="1979" name="図 1017"/>
            <p:cNvPicPr>
              <a:picLocks noChangeAspect="1"/>
            </p:cNvPicPr>
            <p:nvPr/>
          </p:nvPicPr>
          <p:blipFill>
            <a:blip r:embed="rId9">
              <a:extLst>
                <a:ext uri="{BEBA8EAE-BF5A-486C-A8C5-ECC9F3942E4B}">
                  <a14:imgProps xmlns:a14="http://schemas.microsoft.com/office/drawing/2010/main">
                    <a14:imgLayer r:embed="rId10">
                      <a14:imgEffect>
                        <a14:backgroundRemoval t="2608" b="98260" l="4512" r="94589">
                          <a14:foregroundMark x1="13718" y1="15652" x2="13718" y2="15652"/>
                          <a14:foregroundMark x1="82491" y1="18986" x2="82491" y2="18986"/>
                          <a14:foregroundMark x1="64440" y1="32754" x2="64440" y2="32754"/>
                          <a14:foregroundMark x1="33213" y1="33333" x2="33213" y2="33333"/>
                          <a14:foregroundMark x1="29964" y1="45652" x2="29964" y2="45652"/>
                          <a14:foregroundMark x1="35379" y1="48406" x2="35379" y2="48406"/>
                          <a14:foregroundMark x1="44043" y1="49855" x2="44043" y2="49855"/>
                          <a14:foregroundMark x1="55235" y1="49710" x2="55415" y2="49710"/>
                          <a14:foregroundMark x1="66787" y1="44783" x2="66787" y2="44783"/>
                        </a14:backgroundRemoval>
                      </a14:imgEffect>
                    </a14:imgLayer>
                  </a14:imgProps>
                </a:ext>
              </a:extLst>
            </a:blip>
            <a:stretch>
              <a:fillRect/>
            </a:stretch>
          </p:blipFill>
          <p:spPr>
            <a:xfrm>
              <a:off x="5723307" y="3800863"/>
              <a:ext cx="1024036" cy="1275426"/>
            </a:xfrm>
            <a:prstGeom prst="rect">
              <a:avLst/>
            </a:prstGeom>
            <a:noFill/>
            <a:ln>
              <a:noFill/>
            </a:ln>
          </p:spPr>
        </p:pic>
        <p:sp>
          <p:nvSpPr>
            <p:cNvPr id="1980" name="四角形 830"/>
            <p:cNvSpPr/>
            <p:nvPr/>
          </p:nvSpPr>
          <p:spPr>
            <a:xfrm>
              <a:off x="5723307" y="4991371"/>
              <a:ext cx="1088713" cy="3378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よふかしおに</a:t>
              </a:r>
              <a:endParaRPr lang="ja-JP" altLang="en-US" sz="900" b="1">
                <a:solidFill>
                  <a:schemeClr val="tx1"/>
                </a:solidFill>
              </a:endParaRPr>
            </a:p>
          </p:txBody>
        </p:sp>
      </p:grpSp>
      <p:grpSp>
        <p:nvGrpSpPr>
          <p:cNvPr id="1981" name="グループ 828"/>
          <p:cNvGrpSpPr/>
          <p:nvPr/>
        </p:nvGrpSpPr>
        <p:grpSpPr>
          <a:xfrm>
            <a:off x="6682460" y="2781630"/>
            <a:ext cx="1167828" cy="1878340"/>
            <a:chOff x="8281035" y="1167550"/>
            <a:chExt cx="1167828" cy="1878340"/>
          </a:xfrm>
        </p:grpSpPr>
        <p:pic>
          <p:nvPicPr>
            <p:cNvPr id="1982" name="Picture 916" descr="C:\Users\222199.esc\AppData\Local\Microsoft\Windows\INetCache\Content.Word\ハハハ大臣.png"/>
            <p:cNvPicPr>
              <a:picLocks noChangeAspect="1" noChangeArrowheads="1"/>
            </p:cNvPicPr>
            <p:nvPr/>
          </p:nvPicPr>
          <p:blipFill>
            <a:blip r:embed="rId11"/>
            <a:stretch>
              <a:fillRect/>
            </a:stretch>
          </p:blipFill>
          <p:spPr>
            <a:xfrm>
              <a:off x="8281035" y="1167550"/>
              <a:ext cx="1167828" cy="1570712"/>
            </a:xfrm>
            <a:prstGeom prst="rect">
              <a:avLst/>
            </a:prstGeom>
            <a:noFill/>
            <a:ln>
              <a:noFill/>
            </a:ln>
          </p:spPr>
        </p:pic>
        <p:sp>
          <p:nvSpPr>
            <p:cNvPr id="1983" name="四角形 831"/>
            <p:cNvSpPr/>
            <p:nvPr/>
          </p:nvSpPr>
          <p:spPr>
            <a:xfrm>
              <a:off x="8418974" y="2738262"/>
              <a:ext cx="825500" cy="307628"/>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ハハハ大臣</a:t>
              </a:r>
              <a:endParaRPr lang="ja-JP" altLang="en-US" sz="900" b="1">
                <a:solidFill>
                  <a:schemeClr val="tx1"/>
                </a:solidFill>
              </a:endParaRPr>
            </a:p>
          </p:txBody>
        </p:sp>
      </p:grpSp>
      <p:grpSp>
        <p:nvGrpSpPr>
          <p:cNvPr id="1984" name="グループ 759"/>
          <p:cNvGrpSpPr/>
          <p:nvPr/>
        </p:nvGrpSpPr>
        <p:grpSpPr>
          <a:xfrm>
            <a:off x="1547378" y="837201"/>
            <a:ext cx="1003808" cy="1468609"/>
            <a:chOff x="2074085" y="351095"/>
            <a:chExt cx="1003808" cy="1468609"/>
          </a:xfrm>
        </p:grpSpPr>
        <p:pic>
          <p:nvPicPr>
            <p:cNvPr id="1985" name="図 1015"/>
            <p:cNvPicPr>
              <a:picLocks noChangeAspect="1"/>
            </p:cNvPicPr>
            <p:nvPr/>
          </p:nvPicPr>
          <p:blipFill>
            <a:blip r:embed="rId12">
              <a:extLst>
                <a:ext uri="{BEBA8EAE-BF5A-486C-A8C5-ECC9F3942E4B}">
                  <a14:imgProps xmlns:a14="http://schemas.microsoft.com/office/drawing/2010/main">
                    <a14:imgLayer r:embed="rId13">
                      <a14:imgEffect>
                        <a14:backgroundRemoval t="0" b="96511" l="0" r="100000">
                          <a14:foregroundMark x1="41155" y1="43571" x2="41155" y2="43571"/>
                          <a14:foregroundMark x1="60830" y1="39571" x2="60830" y2="39571"/>
                        </a14:backgroundRemoval>
                      </a14:imgEffect>
                    </a14:imgLayer>
                  </a14:imgProps>
                </a:ext>
              </a:extLst>
            </a:blip>
            <a:stretch>
              <a:fillRect/>
            </a:stretch>
          </p:blipFill>
          <p:spPr>
            <a:xfrm>
              <a:off x="2074085" y="351095"/>
              <a:ext cx="1003808" cy="1246393"/>
            </a:xfrm>
            <a:prstGeom prst="rect">
              <a:avLst/>
            </a:prstGeom>
            <a:noFill/>
            <a:ln>
              <a:noFill/>
            </a:ln>
          </p:spPr>
        </p:pic>
        <p:sp>
          <p:nvSpPr>
            <p:cNvPr id="1986" name="四角形 832"/>
            <p:cNvSpPr/>
            <p:nvPr/>
          </p:nvSpPr>
          <p:spPr>
            <a:xfrm>
              <a:off x="2093489" y="1480098"/>
              <a:ext cx="965000" cy="339606"/>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はやおきくん</a:t>
              </a:r>
              <a:endParaRPr lang="ja-JP" altLang="en-US" sz="900" b="1">
                <a:solidFill>
                  <a:schemeClr val="tx1"/>
                </a:solidFill>
              </a:endParaRPr>
            </a:p>
          </p:txBody>
        </p:sp>
      </p:grpSp>
      <p:grpSp>
        <p:nvGrpSpPr>
          <p:cNvPr id="1987" name="グループ 761"/>
          <p:cNvGrpSpPr/>
          <p:nvPr/>
        </p:nvGrpSpPr>
        <p:grpSpPr>
          <a:xfrm>
            <a:off x="5665589" y="572212"/>
            <a:ext cx="1016871" cy="1371106"/>
            <a:chOff x="4489969" y="108992"/>
            <a:chExt cx="1016871" cy="1371106"/>
          </a:xfrm>
        </p:grpSpPr>
        <p:pic>
          <p:nvPicPr>
            <p:cNvPr id="1988" name="オブジェクト 918"/>
            <p:cNvPicPr>
              <a:picLocks noChangeAspect="1"/>
            </p:cNvPicPr>
            <p:nvPr/>
          </p:nvPicPr>
          <p:blipFill>
            <a:blip r:embed="rId14"/>
            <a:stretch>
              <a:fillRect/>
            </a:stretch>
          </p:blipFill>
          <p:spPr>
            <a:xfrm>
              <a:off x="4589143" y="108992"/>
              <a:ext cx="795537" cy="1058558"/>
            </a:xfrm>
            <a:prstGeom prst="rect">
              <a:avLst/>
            </a:prstGeom>
          </p:spPr>
        </p:pic>
        <p:sp>
          <p:nvSpPr>
            <p:cNvPr id="1989" name="四角形 833"/>
            <p:cNvSpPr/>
            <p:nvPr/>
          </p:nvSpPr>
          <p:spPr>
            <a:xfrm>
              <a:off x="4489969" y="1135157"/>
              <a:ext cx="1016871" cy="34494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歯をまもる君</a:t>
              </a:r>
              <a:endParaRPr lang="ja-JP" altLang="en-US" sz="900" b="1">
                <a:solidFill>
                  <a:schemeClr val="tx1"/>
                </a:solidFill>
              </a:endParaRPr>
            </a:p>
          </p:txBody>
        </p:sp>
      </p:grpSp>
      <p:grpSp>
        <p:nvGrpSpPr>
          <p:cNvPr id="1990" name="グループ 765"/>
          <p:cNvGrpSpPr/>
          <p:nvPr/>
        </p:nvGrpSpPr>
        <p:grpSpPr>
          <a:xfrm>
            <a:off x="6937487" y="1116207"/>
            <a:ext cx="1084805" cy="1380103"/>
            <a:chOff x="6796576" y="498094"/>
            <a:chExt cx="1084805" cy="1380103"/>
          </a:xfrm>
        </p:grpSpPr>
        <p:pic>
          <p:nvPicPr>
            <p:cNvPr id="1991" name="オブジェクト 919"/>
            <p:cNvPicPr>
              <a:picLocks noChangeAspect="1"/>
            </p:cNvPicPr>
            <p:nvPr/>
          </p:nvPicPr>
          <p:blipFill>
            <a:blip r:embed="rId15"/>
            <a:stretch>
              <a:fillRect/>
            </a:stretch>
          </p:blipFill>
          <p:spPr>
            <a:xfrm>
              <a:off x="6796576" y="498094"/>
              <a:ext cx="1084803" cy="1067387"/>
            </a:xfrm>
            <a:prstGeom prst="rect">
              <a:avLst/>
            </a:prstGeom>
          </p:spPr>
        </p:pic>
        <p:sp>
          <p:nvSpPr>
            <p:cNvPr id="1992" name="四角形 834"/>
            <p:cNvSpPr/>
            <p:nvPr/>
          </p:nvSpPr>
          <p:spPr>
            <a:xfrm>
              <a:off x="6897354" y="1533256"/>
              <a:ext cx="984027" cy="34494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デンちゃん</a:t>
              </a:r>
              <a:endParaRPr lang="ja-JP" altLang="en-US" sz="900" b="1">
                <a:solidFill>
                  <a:schemeClr val="tx1"/>
                </a:solidFill>
              </a:endParaRPr>
            </a:p>
          </p:txBody>
        </p:sp>
      </p:grpSp>
      <p:grpSp>
        <p:nvGrpSpPr>
          <p:cNvPr id="1993" name="グループ 767"/>
          <p:cNvGrpSpPr/>
          <p:nvPr/>
        </p:nvGrpSpPr>
        <p:grpSpPr>
          <a:xfrm>
            <a:off x="8293582" y="1541259"/>
            <a:ext cx="1280041" cy="1440330"/>
            <a:chOff x="7902059" y="1512491"/>
            <a:chExt cx="1280041" cy="1440330"/>
          </a:xfrm>
        </p:grpSpPr>
        <p:pic>
          <p:nvPicPr>
            <p:cNvPr id="1994" name="オブジェクト 917"/>
            <p:cNvPicPr>
              <a:picLocks noChangeAspect="1"/>
            </p:cNvPicPr>
            <p:nvPr/>
          </p:nvPicPr>
          <p:blipFill>
            <a:blip r:embed="rId16"/>
            <a:stretch>
              <a:fillRect/>
            </a:stretch>
          </p:blipFill>
          <p:spPr>
            <a:xfrm>
              <a:off x="7917270" y="1512491"/>
              <a:ext cx="906407" cy="1155524"/>
            </a:xfrm>
            <a:prstGeom prst="rect">
              <a:avLst/>
            </a:prstGeom>
          </p:spPr>
        </p:pic>
        <p:sp>
          <p:nvSpPr>
            <p:cNvPr id="1995" name="四角形 835"/>
            <p:cNvSpPr/>
            <p:nvPr/>
          </p:nvSpPr>
          <p:spPr>
            <a:xfrm>
              <a:off x="7902059" y="2620873"/>
              <a:ext cx="1280041" cy="331948"/>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ハハハのハーちゃん</a:t>
              </a:r>
              <a:endParaRPr lang="ja-JP" altLang="en-US" sz="900" b="1">
                <a:solidFill>
                  <a:schemeClr val="tx1"/>
                </a:solidFill>
              </a:endParaRPr>
            </a:p>
          </p:txBody>
        </p:sp>
      </p:grpSp>
      <p:sp>
        <p:nvSpPr>
          <p:cNvPr id="1996" name="四角形 1029"/>
          <p:cNvSpPr/>
          <p:nvPr/>
        </p:nvSpPr>
        <p:spPr>
          <a:xfrm>
            <a:off x="7698474" y="4764133"/>
            <a:ext cx="1875150" cy="40925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©やなせたかし／やなせスタジオ</a:t>
            </a:r>
            <a:endParaRPr lang="ja-JP" altLang="en-US" sz="800" b="1">
              <a:solidFill>
                <a:schemeClr val="tx1"/>
              </a:solidFill>
            </a:endParaRPr>
          </a:p>
        </p:txBody>
      </p:sp>
      <p:sp>
        <p:nvSpPr>
          <p:cNvPr id="1997" name="四角形 873"/>
          <p:cNvSpPr/>
          <p:nvPr/>
        </p:nvSpPr>
        <p:spPr>
          <a:xfrm>
            <a:off x="7510507" y="572212"/>
            <a:ext cx="2240138" cy="373885"/>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100" b="1">
                <a:solidFill>
                  <a:schemeClr val="tx1"/>
                </a:solidFill>
              </a:rPr>
              <a:t>高知県歯の健康キャラクター</a:t>
            </a:r>
            <a:endParaRPr lang="ja-JP" altLang="en-US" sz="1100" b="1">
              <a:solidFill>
                <a:schemeClr val="tx1"/>
              </a:solidFill>
            </a:endParaRPr>
          </a:p>
        </p:txBody>
      </p:sp>
      <p:sp>
        <p:nvSpPr>
          <p:cNvPr id="1998" name="四角形 917"/>
          <p:cNvSpPr/>
          <p:nvPr/>
        </p:nvSpPr>
        <p:spPr>
          <a:xfrm>
            <a:off x="236689" y="464313"/>
            <a:ext cx="2621377" cy="373885"/>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100" b="1">
                <a:solidFill>
                  <a:schemeClr val="tx1"/>
                </a:solidFill>
              </a:rPr>
              <a:t>早ね早おき朝ごはんキャラクター</a:t>
            </a:r>
            <a:endParaRPr lang="ja-JP" altLang="en-US" sz="1100" b="1">
              <a:solidFill>
                <a:schemeClr val="tx1"/>
              </a:solidFill>
            </a:endParaRPr>
          </a:p>
        </p:txBody>
      </p:sp>
      <p:pic>
        <p:nvPicPr>
          <p:cNvPr id="1999" name="グラフィックス 76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54507" y="2083594"/>
            <a:ext cx="2064809" cy="2205989"/>
          </a:xfrm>
          <a:prstGeom prst="rect">
            <a:avLst/>
          </a:prstGeom>
        </p:spPr>
      </p:pic>
    </p:spTree>
    <p:extLst>
      <p:ext uri="{BB962C8B-B14F-4D97-AF65-F5344CB8AC3E}">
        <p14:creationId xmlns:p14="http://schemas.microsoft.com/office/powerpoint/2010/main" val="2421709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167" name="グラフィックス 76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739" y="2999502"/>
            <a:ext cx="3005342" cy="252708"/>
          </a:xfrm>
          <a:prstGeom prst="rect">
            <a:avLst/>
          </a:prstGeom>
        </p:spPr>
      </p:pic>
      <p:sp>
        <p:nvSpPr>
          <p:cNvPr id="1168" name="テキスト ボックス 758"/>
          <p:cNvSpPr txBox="1"/>
          <p:nvPr/>
        </p:nvSpPr>
        <p:spPr>
          <a:xfrm>
            <a:off x="1778933" y="5475653"/>
            <a:ext cx="860081"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700" b="1" dirty="0">
                <a:solidFill>
                  <a:srgbClr val="F5B7C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出生率</a:t>
            </a:r>
          </a:p>
        </p:txBody>
      </p:sp>
      <p:sp>
        <p:nvSpPr>
          <p:cNvPr id="1169" name="テキスト 759"/>
          <p:cNvSpPr txBox="1"/>
          <p:nvPr/>
        </p:nvSpPr>
        <p:spPr>
          <a:xfrm>
            <a:off x="7358033" y="5720981"/>
            <a:ext cx="3753036" cy="245328"/>
          </a:xfrm>
          <a:prstGeom prst="rect">
            <a:avLst/>
          </a:prstGeom>
          <a:ln/>
        </p:spPr>
        <p:txBody>
          <a:bodyPr wrap="square">
            <a:spAutoFit/>
          </a:bodyPr>
          <a:lstStyle/>
          <a:p>
            <a:pPr fontAlgn="base">
              <a:defRPr lang="ja-JP" altLang="en-US"/>
            </a:pPr>
            <a:r>
              <a:rPr lang="ja-JP" altLang="en-US" sz="500" dirty="0">
                <a:solidFill>
                  <a:srgbClr val="231815"/>
                </a:solidFill>
                <a:latin typeface="ＭＳ Ｐ明朝" panose="02020600040205080304" pitchFamily="18" charset="-128"/>
                <a:ea typeface="ＭＳ Ｐ明朝" panose="02020600040205080304" pitchFamily="18" charset="-128"/>
              </a:rPr>
              <a:t>出典：令和２年以前は国勢調査結果（総務省統計）、</a:t>
            </a:r>
            <a:endParaRPr lang="en-US" altLang="ja-JP" sz="500" dirty="0">
              <a:solidFill>
                <a:srgbClr val="231815"/>
              </a:solidFill>
              <a:latin typeface="ＭＳ Ｐ明朝" panose="02020600040205080304" pitchFamily="18" charset="-128"/>
              <a:ea typeface="ＭＳ Ｐ明朝" panose="02020600040205080304" pitchFamily="18" charset="-128"/>
            </a:endParaRPr>
          </a:p>
          <a:p>
            <a:pPr fontAlgn="base">
              <a:defRPr lang="ja-JP" altLang="en-US"/>
            </a:pPr>
            <a:r>
              <a:rPr lang="ja-JP" altLang="en-US" sz="500" dirty="0">
                <a:solidFill>
                  <a:srgbClr val="231815"/>
                </a:solidFill>
                <a:latin typeface="ＭＳ Ｐ明朝" panose="02020600040205080304" pitchFamily="18" charset="-128"/>
                <a:ea typeface="ＭＳ Ｐ明朝" panose="02020600040205080304" pitchFamily="18" charset="-128"/>
              </a:rPr>
              <a:t>令和７年以降は都道府県の将来推計人口（平成</a:t>
            </a:r>
            <a:r>
              <a:rPr lang="en-US" altLang="ja-JP" sz="500" dirty="0">
                <a:solidFill>
                  <a:srgbClr val="231815"/>
                </a:solidFill>
                <a:latin typeface="ＭＳ Ｐ明朝" panose="02020600040205080304" pitchFamily="18" charset="-128"/>
                <a:ea typeface="ＭＳ Ｐ明朝" panose="02020600040205080304" pitchFamily="18" charset="-128"/>
              </a:rPr>
              <a:t>30</a:t>
            </a:r>
            <a:r>
              <a:rPr lang="ja-JP" altLang="en-US" sz="500" dirty="0">
                <a:solidFill>
                  <a:srgbClr val="231815"/>
                </a:solidFill>
                <a:latin typeface="ＭＳ Ｐ明朝" panose="02020600040205080304" pitchFamily="18" charset="-128"/>
                <a:ea typeface="ＭＳ Ｐ明朝" panose="02020600040205080304" pitchFamily="18" charset="-128"/>
              </a:rPr>
              <a:t>年　国立社会保障・人口問題研究所）</a:t>
            </a:r>
          </a:p>
        </p:txBody>
      </p:sp>
      <p:graphicFrame>
        <p:nvGraphicFramePr>
          <p:cNvPr id="1170" name="グラフ 760"/>
          <p:cNvGraphicFramePr/>
          <p:nvPr>
            <p:extLst>
              <p:ext uri="{D42A27DB-BD31-4B8C-83A1-F6EECF244321}">
                <p14:modId xmlns:p14="http://schemas.microsoft.com/office/powerpoint/2010/main" val="1837685692"/>
              </p:ext>
            </p:extLst>
          </p:nvPr>
        </p:nvGraphicFramePr>
        <p:xfrm>
          <a:off x="645537" y="3848253"/>
          <a:ext cx="4995656" cy="1730782"/>
        </p:xfrm>
        <a:graphic>
          <a:graphicData uri="http://schemas.openxmlformats.org/drawingml/2006/chart">
            <c:chart xmlns:c="http://schemas.openxmlformats.org/drawingml/2006/chart" xmlns:r="http://schemas.openxmlformats.org/officeDocument/2006/relationships" r:id="rId3"/>
          </a:graphicData>
        </a:graphic>
      </p:graphicFrame>
      <p:sp>
        <p:nvSpPr>
          <p:cNvPr id="1171" name="テキスト 761"/>
          <p:cNvSpPr txBox="1"/>
          <p:nvPr/>
        </p:nvSpPr>
        <p:spPr>
          <a:xfrm>
            <a:off x="843309" y="3848406"/>
            <a:ext cx="381151" cy="183773"/>
          </a:xfrm>
          <a:prstGeom prst="rect">
            <a:avLst/>
          </a:prstGeom>
        </p:spPr>
        <p:txBody>
          <a:bodyPr wrap="square">
            <a:spAutoFit/>
          </a:bodyPr>
          <a:lstStyle/>
          <a:p>
            <a:pPr>
              <a:defRPr lang="ja-JP" altLang="en-US"/>
            </a:pPr>
            <a:r>
              <a:rPr lang="ja-JP" altLang="en-US" sz="600" b="1">
                <a:latin typeface="ＭＳ Ｐゴシック"/>
                <a:ea typeface="ＭＳ Ｐゴシック"/>
              </a:rPr>
              <a:t>（人）</a:t>
            </a:r>
            <a:endParaRPr lang="ja-JP" altLang="en-US" b="1">
              <a:latin typeface="ＭＳ Ｐゴシック"/>
              <a:ea typeface="ＭＳ Ｐゴシック"/>
            </a:endParaRPr>
          </a:p>
        </p:txBody>
      </p:sp>
      <p:sp>
        <p:nvSpPr>
          <p:cNvPr id="1172" name="テキスト ボックス 762"/>
          <p:cNvSpPr txBox="1"/>
          <p:nvPr/>
        </p:nvSpPr>
        <p:spPr>
          <a:xfrm>
            <a:off x="9392490" y="5170902"/>
            <a:ext cx="527492"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173" name="テキスト ボックス 763"/>
          <p:cNvSpPr txBox="1"/>
          <p:nvPr/>
        </p:nvSpPr>
        <p:spPr>
          <a:xfrm>
            <a:off x="282074" y="2976104"/>
            <a:ext cx="3273583" cy="276106"/>
          </a:xfrm>
          <a:prstGeom prst="rect">
            <a:avLst/>
          </a:prstGeom>
          <a:noFill/>
        </p:spPr>
        <p:txBody>
          <a:bodyPr wrap="square">
            <a:spAutoFit/>
          </a:bodyPr>
          <a:lstStyle/>
          <a:p>
            <a:r>
              <a:rPr lang="ja-JP" altLang="en-US" sz="1200" b="1" dirty="0">
                <a:solidFill>
                  <a:srgbClr val="577C03"/>
                </a:solidFill>
                <a:latin typeface="ＭＳ Ｐ明朝" panose="02020600040205080304" pitchFamily="18" charset="-128"/>
                <a:ea typeface="ＭＳ Ｐ明朝" panose="02020600040205080304" pitchFamily="18" charset="-128"/>
              </a:rPr>
              <a:t>高知県の出生数と高齢化率の推移</a:t>
            </a:r>
            <a:endParaRPr sz="1200"/>
          </a:p>
        </p:txBody>
      </p:sp>
      <p:graphicFrame>
        <p:nvGraphicFramePr>
          <p:cNvPr id="1174" name="グラフ 765"/>
          <p:cNvGraphicFramePr/>
          <p:nvPr/>
        </p:nvGraphicFramePr>
        <p:xfrm>
          <a:off x="6079493" y="3989771"/>
          <a:ext cx="3477873" cy="1731210"/>
        </p:xfrm>
        <a:graphic>
          <a:graphicData uri="http://schemas.openxmlformats.org/drawingml/2006/chart">
            <c:chart xmlns:c="http://schemas.openxmlformats.org/drawingml/2006/chart" xmlns:r="http://schemas.openxmlformats.org/officeDocument/2006/relationships" r:id="rId4"/>
          </a:graphicData>
        </a:graphic>
      </p:graphicFrame>
      <p:sp>
        <p:nvSpPr>
          <p:cNvPr id="1175" name="テキスト ボックス 766"/>
          <p:cNvSpPr txBox="1"/>
          <p:nvPr/>
        </p:nvSpPr>
        <p:spPr>
          <a:xfrm>
            <a:off x="9392490" y="4032179"/>
            <a:ext cx="704668"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grpSp>
        <p:nvGrpSpPr>
          <p:cNvPr id="1176" name="グループ 767"/>
          <p:cNvGrpSpPr/>
          <p:nvPr/>
        </p:nvGrpSpPr>
        <p:grpSpPr>
          <a:xfrm>
            <a:off x="7925181" y="5119683"/>
            <a:ext cx="1309370" cy="173883"/>
            <a:chOff x="2639291" y="2348566"/>
            <a:chExt cx="1514391" cy="409949"/>
          </a:xfrm>
        </p:grpSpPr>
        <p:sp>
          <p:nvSpPr>
            <p:cNvPr id="1177" name="直線 8"/>
            <p:cNvSpPr/>
            <p:nvPr/>
          </p:nvSpPr>
          <p:spPr>
            <a:xfrm>
              <a:off x="2639291" y="2366309"/>
              <a:ext cx="1514391" cy="9338"/>
            </a:xfrm>
            <a:prstGeom prst="line">
              <a:avLst/>
            </a:prstGeom>
            <a:ln>
              <a:headEnd type="triangle"/>
              <a:tailEnd type="triangle"/>
            </a:ln>
          </p:spPr>
          <p:style>
            <a:lnRef idx="1">
              <a:schemeClr val="dk1"/>
            </a:lnRef>
            <a:fillRef idx="0">
              <a:schemeClr val="dk1"/>
            </a:fillRef>
            <a:effectRef idx="0">
              <a:schemeClr val="dk1"/>
            </a:effectRef>
            <a:fontRef idx="minor">
              <a:schemeClr val="tx1"/>
            </a:fontRef>
          </p:style>
          <p:txBody>
            <a:bodyPr/>
            <a:lstStyle/>
            <a:p>
              <a:endParaRPr lang="ja-JP" altLang="en-US" sz="1000"/>
            </a:p>
          </p:txBody>
        </p:sp>
        <p:sp>
          <p:nvSpPr>
            <p:cNvPr id="1178" name="テキスト 9"/>
            <p:cNvSpPr txBox="1"/>
            <p:nvPr/>
          </p:nvSpPr>
          <p:spPr>
            <a:xfrm>
              <a:off x="3048223" y="2348566"/>
              <a:ext cx="952612" cy="409949"/>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推計</a:t>
              </a:r>
            </a:p>
          </p:txBody>
        </p:sp>
      </p:grpSp>
      <p:sp>
        <p:nvSpPr>
          <p:cNvPr id="1179" name="テキスト ボックス 771"/>
          <p:cNvSpPr txBox="1"/>
          <p:nvPr/>
        </p:nvSpPr>
        <p:spPr>
          <a:xfrm>
            <a:off x="5917204" y="4032179"/>
            <a:ext cx="483328"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千人</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180" name="テキスト ボックス 772"/>
          <p:cNvSpPr txBox="1"/>
          <p:nvPr/>
        </p:nvSpPr>
        <p:spPr>
          <a:xfrm>
            <a:off x="3330881" y="2999187"/>
            <a:ext cx="5248985" cy="460772"/>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　</a:t>
            </a:r>
            <a:r>
              <a:rPr lang="ja-JP" altLang="en-US" sz="1200" dirty="0">
                <a:solidFill>
                  <a:srgbClr val="231815"/>
                </a:solidFill>
                <a:latin typeface="ＭＳ Ｐ明朝" panose="02020600040205080304" pitchFamily="18" charset="-128"/>
                <a:ea typeface="ＭＳ Ｐ明朝" panose="02020600040205080304" pitchFamily="18" charset="-128"/>
              </a:rPr>
              <a:t>出生数は低下し、少子化が進行しています。</a:t>
            </a:r>
            <a:endParaRPr sz="1200"/>
          </a:p>
          <a:p>
            <a:pPr fontAlgn="base"/>
            <a:r>
              <a:rPr lang="ja-JP" altLang="en-US" sz="1200" dirty="0">
                <a:solidFill>
                  <a:srgbClr val="231815"/>
                </a:solidFill>
                <a:latin typeface="ＭＳ Ｐ明朝" panose="02020600040205080304" pitchFamily="18" charset="-128"/>
                <a:ea typeface="ＭＳ Ｐ明朝" panose="02020600040205080304" pitchFamily="18" charset="-128"/>
              </a:rPr>
              <a:t>　高齢化率は、総</a:t>
            </a:r>
            <a:r>
              <a:rPr lang="ja-JP" altLang="en-US" sz="1200" dirty="0">
                <a:solidFill>
                  <a:srgbClr val="231815"/>
                </a:solidFill>
                <a:latin typeface="ＭＳ Ｐ明朝" panose="02020600040205080304" pitchFamily="18" charset="-128"/>
                <a:ea typeface="ＭＳ Ｐ明朝" panose="02020600040205080304" pitchFamily="18" charset="-128"/>
              </a:rPr>
              <a:t>人口が減少することから、令和</a:t>
            </a:r>
            <a:r>
              <a:rPr lang="en-US" altLang="ja-JP" sz="1200" dirty="0">
                <a:solidFill>
                  <a:srgbClr val="231815"/>
                </a:solidFill>
                <a:latin typeface="ＭＳ Ｐ明朝" panose="02020600040205080304" pitchFamily="18" charset="-128"/>
                <a:ea typeface="ＭＳ Ｐ明朝" panose="02020600040205080304" pitchFamily="18" charset="-128"/>
              </a:rPr>
              <a:t>2</a:t>
            </a:r>
            <a:r>
              <a:rPr lang="ja-JP" altLang="en-US" sz="1200" dirty="0">
                <a:solidFill>
                  <a:srgbClr val="231815"/>
                </a:solidFill>
                <a:latin typeface="ＭＳ Ｐ明朝" panose="02020600040205080304" pitchFamily="18" charset="-128"/>
                <a:ea typeface="ＭＳ Ｐ明朝" panose="02020600040205080304" pitchFamily="18" charset="-128"/>
              </a:rPr>
              <a:t>年以降も上昇する見込みです</a:t>
            </a:r>
            <a:r>
              <a:rPr lang="ja-JP" altLang="en-US" sz="1000" dirty="0">
                <a:solidFill>
                  <a:srgbClr val="231815"/>
                </a:solidFill>
                <a:latin typeface="ＭＳ Ｐ明朝" panose="02020600040205080304" pitchFamily="18" charset="-128"/>
                <a:ea typeface="ＭＳ Ｐ明朝" panose="02020600040205080304" pitchFamily="18" charset="-128"/>
              </a:rPr>
              <a:t>。</a:t>
            </a:r>
            <a:endParaRPr lang="en-US" altLang="ja-JP" sz="1000" b="0" i="0" u="none" strike="noStrike" baseline="0" dirty="0">
              <a:solidFill>
                <a:srgbClr val="231815"/>
              </a:solidFill>
              <a:latin typeface="ＭＳ Ｐ明朝" panose="02020600040205080304" pitchFamily="18" charset="-128"/>
              <a:ea typeface="ＭＳ Ｐ明朝" panose="02020600040205080304" pitchFamily="18" charset="-128"/>
            </a:endParaRPr>
          </a:p>
        </p:txBody>
      </p:sp>
      <p:pic>
        <p:nvPicPr>
          <p:cNvPr id="1181" name="グラフィックス 78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385" y="429155"/>
            <a:ext cx="810499" cy="247193"/>
          </a:xfrm>
          <a:prstGeom prst="rect">
            <a:avLst/>
          </a:prstGeom>
        </p:spPr>
      </p:pic>
      <p:sp>
        <p:nvSpPr>
          <p:cNvPr id="1182" name="テキスト ボックス 780"/>
          <p:cNvSpPr txBox="1"/>
          <p:nvPr/>
        </p:nvSpPr>
        <p:spPr>
          <a:xfrm>
            <a:off x="1151182" y="429155"/>
            <a:ext cx="7807580" cy="460772"/>
          </a:xfrm>
          <a:prstGeom prst="rect">
            <a:avLst/>
          </a:prstGeom>
          <a:noFill/>
        </p:spPr>
        <p:txBody>
          <a:bodyPr wrap="square">
            <a:spAutoFit/>
          </a:bodyPr>
          <a:lstStyle/>
          <a:p>
            <a:pPr fontAlgn="base"/>
            <a:r>
              <a:rPr lang="ja-JP" altLang="en-US" sz="1200" dirty="0">
                <a:solidFill>
                  <a:srgbClr val="231815"/>
                </a:solidFill>
                <a:latin typeface="ＭＳ Ｐ明朝" panose="02020600040205080304" pitchFamily="18" charset="-128"/>
                <a:ea typeface="ＭＳ Ｐ明朝" panose="02020600040205080304" pitchFamily="18" charset="-128"/>
              </a:rPr>
              <a:t>本県の</a:t>
            </a:r>
            <a:r>
              <a:rPr lang="en-US" altLang="ja-JP" sz="1200" dirty="0">
                <a:solidFill>
                  <a:srgbClr val="231815"/>
                </a:solidFill>
                <a:latin typeface="ＭＳ Ｐ明朝" panose="02020600040205080304" pitchFamily="18" charset="-128"/>
                <a:ea typeface="ＭＳ Ｐ明朝" panose="02020600040205080304" pitchFamily="18" charset="-128"/>
              </a:rPr>
              <a:t>40-64</a:t>
            </a:r>
            <a:r>
              <a:rPr lang="ja-JP" altLang="en-US" sz="1200" dirty="0">
                <a:solidFill>
                  <a:srgbClr val="231815"/>
                </a:solidFill>
                <a:latin typeface="ＭＳ Ｐ明朝" panose="02020600040205080304" pitchFamily="18" charset="-128"/>
                <a:ea typeface="ＭＳ Ｐ明朝" panose="02020600040205080304" pitchFamily="18" charset="-128"/>
              </a:rPr>
              <a:t>歳の死亡率は</a:t>
            </a:r>
            <a:r>
              <a:rPr lang="ja-JP" altLang="en-US" sz="1200" dirty="0">
                <a:solidFill>
                  <a:srgbClr val="231815"/>
                </a:solidFill>
                <a:latin typeface="ＭＳ Ｐ明朝" panose="02020600040205080304" pitchFamily="18" charset="-128"/>
                <a:ea typeface="ＭＳ Ｐ明朝" panose="02020600040205080304" pitchFamily="18" charset="-128"/>
              </a:rPr>
              <a:t>平成27年と比較して、男性は低下しており、女性は増加しています。</a:t>
            </a:r>
            <a:endParaRPr lang="ja-JP" altLang="en-US" sz="1200" spc="20" dirty="0">
              <a:solidFill>
                <a:srgbClr val="231815"/>
              </a:solidFill>
              <a:latin typeface="ＭＳ Ｐ明朝" panose="02020600040205080304" pitchFamily="18" charset="-128"/>
              <a:ea typeface="ＭＳ Ｐ明朝" panose="02020600040205080304" pitchFamily="18" charset="-128"/>
            </a:endParaRPr>
          </a:p>
          <a:p>
            <a:pPr fontAlgn="base"/>
            <a:r>
              <a:rPr lang="ja-JP" altLang="en-US" sz="1200" dirty="0">
                <a:solidFill>
                  <a:srgbClr val="231815"/>
                </a:solidFill>
                <a:latin typeface="ＭＳ Ｐ明朝" panose="02020600040205080304" pitchFamily="18" charset="-128"/>
                <a:ea typeface="ＭＳ Ｐ明朝" panose="02020600040205080304" pitchFamily="18" charset="-128"/>
              </a:rPr>
              <a:t>また、男女ともに全国平均より高いです。</a:t>
            </a:r>
            <a:endParaRPr lang="ja-JP" altLang="en-US" sz="1200" dirty="0">
              <a:solidFill>
                <a:srgbClr val="231815"/>
              </a:solidFill>
              <a:latin typeface="ＭＳ Ｐ明朝" panose="02020600040205080304" pitchFamily="18" charset="-128"/>
              <a:ea typeface="ＭＳ Ｐ明朝" panose="02020600040205080304" pitchFamily="18" charset="-128"/>
            </a:endParaRPr>
          </a:p>
        </p:txBody>
      </p:sp>
      <p:sp>
        <p:nvSpPr>
          <p:cNvPr id="1183" name="テキスト ボックス 781"/>
          <p:cNvSpPr txBox="1"/>
          <p:nvPr/>
        </p:nvSpPr>
        <p:spPr>
          <a:xfrm>
            <a:off x="298370" y="411783"/>
            <a:ext cx="1705623" cy="276106"/>
          </a:xfrm>
          <a:prstGeom prst="rect">
            <a:avLst/>
          </a:prstGeom>
          <a:noFill/>
        </p:spPr>
        <p:txBody>
          <a:bodyPr wrap="square">
            <a:spAutoFit/>
          </a:bodyPr>
          <a:lstStyle/>
          <a:p>
            <a:r>
              <a:rPr lang="ja-JP" altLang="en-US" sz="1200" b="1" dirty="0">
                <a:solidFill>
                  <a:srgbClr val="577C03"/>
                </a:solidFill>
                <a:latin typeface="ＭＳ Ｐ明朝" panose="02020600040205080304" pitchFamily="18" charset="-128"/>
                <a:ea typeface="ＭＳ Ｐ明朝" panose="02020600040205080304" pitchFamily="18" charset="-128"/>
              </a:rPr>
              <a:t>死亡率</a:t>
            </a:r>
            <a:endParaRPr sz="1200"/>
          </a:p>
        </p:txBody>
      </p:sp>
      <p:sp>
        <p:nvSpPr>
          <p:cNvPr id="1184" name="テキスト ボックス 76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a:t>
            </a:r>
            <a:endParaRPr lang="ja-JP" altLang="en-US" sz="700" dirty="0">
              <a:latin typeface="ＭＳ Ｐ明朝" panose="02020600040205080304" pitchFamily="18" charset="-128"/>
              <a:ea typeface="ＭＳ Ｐ明朝" panose="02020600040205080304" pitchFamily="18" charset="-128"/>
            </a:endParaRPr>
          </a:p>
        </p:txBody>
      </p:sp>
      <p:graphicFrame>
        <p:nvGraphicFramePr>
          <p:cNvPr id="1185" name="四角形 755"/>
          <p:cNvGraphicFramePr/>
          <p:nvPr/>
        </p:nvGraphicFramePr>
        <p:xfrm>
          <a:off x="768473" y="795164"/>
          <a:ext cx="8478938" cy="2060173"/>
        </p:xfrm>
        <a:graphic>
          <a:graphicData uri="http://schemas.openxmlformats.org/drawingml/2006/chart">
            <c:chart xmlns:c="http://schemas.openxmlformats.org/drawingml/2006/chart" xmlns:r="http://schemas.openxmlformats.org/officeDocument/2006/relationships" r:id="rId7"/>
          </a:graphicData>
        </a:graphic>
      </p:graphicFrame>
      <p:sp>
        <p:nvSpPr>
          <p:cNvPr id="1186" name="テキスト 757"/>
          <p:cNvSpPr txBox="1"/>
          <p:nvPr/>
        </p:nvSpPr>
        <p:spPr>
          <a:xfrm>
            <a:off x="7566430" y="2881225"/>
            <a:ext cx="1904359" cy="168384"/>
          </a:xfrm>
          <a:prstGeom prst="rect">
            <a:avLst/>
          </a:prstGeom>
        </p:spPr>
        <p:txBody>
          <a:bodyPr wrap="square">
            <a:spAutoFit/>
          </a:bodyPr>
          <a:p>
            <a:pPr>
              <a:defRPr lang="ja-JP" altLang="en-US"/>
            </a:pPr>
            <a:r>
              <a:rPr lang="ja-JP" altLang="en-US" sz="500">
                <a:solidFill>
                  <a:schemeClr val="tx1"/>
                </a:solidFill>
                <a:latin typeface="ＭＳ Ｐ明朝"/>
                <a:ea typeface="ＭＳ Ｐ明朝"/>
              </a:rPr>
              <a:t>出典：</a:t>
            </a:r>
            <a:r>
              <a:rPr lang="ja-JP" altLang="en-US" sz="500">
                <a:solidFill>
                  <a:schemeClr val="tx1"/>
                </a:solidFill>
                <a:latin typeface="ＭＳ Ｐ明朝"/>
                <a:ea typeface="ＭＳ Ｐ明朝"/>
              </a:rPr>
              <a:t>人口動態調査と人口推計をもとに保健政策課で試算</a:t>
            </a:r>
            <a:endParaRPr lang="ja-JP" altLang="en-US" sz="500">
              <a:solidFill>
                <a:schemeClr val="tx1"/>
              </a:solidFill>
              <a:latin typeface="ＭＳ Ｐ明朝"/>
              <a:ea typeface="ＭＳ Ｐ明朝"/>
            </a:endParaRPr>
          </a:p>
        </p:txBody>
      </p:sp>
      <p:sp>
        <p:nvSpPr>
          <p:cNvPr id="1187" name="四角形 752"/>
          <p:cNvSpPr/>
          <p:nvPr/>
        </p:nvSpPr>
        <p:spPr>
          <a:xfrm>
            <a:off x="1591736" y="5443905"/>
            <a:ext cx="859956" cy="251623"/>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defRPr lang="ja-JP" altLang="en-US"/>
            </a:pPr>
            <a:r>
              <a:rPr lang="ja-JP" altLang="en-US" sz="800">
                <a:solidFill>
                  <a:srgbClr val="FFA6A6"/>
                </a:solidFill>
                <a:latin typeface="ＭＳ Ｐ明朝"/>
                <a:ea typeface="ＭＳ Ｐ明朝"/>
              </a:rPr>
              <a:t>■</a:t>
            </a:r>
            <a:r>
              <a:rPr lang="ja-JP" altLang="en-US" sz="800">
                <a:solidFill>
                  <a:schemeClr val="tx1"/>
                </a:solidFill>
                <a:latin typeface="Meiryo UI"/>
                <a:ea typeface="Meiryo UI"/>
              </a:rPr>
              <a:t>出生数</a:t>
            </a:r>
            <a:endParaRPr lang="ja-JP" altLang="en-US">
              <a:solidFill>
                <a:schemeClr val="tx1"/>
              </a:solidFill>
              <a:latin typeface="Meiryo UI"/>
              <a:ea typeface="Meiryo UI"/>
            </a:endParaRPr>
          </a:p>
        </p:txBody>
      </p:sp>
      <p:grpSp>
        <p:nvGrpSpPr>
          <p:cNvPr id="1188" name="グループ 796"/>
          <p:cNvGrpSpPr/>
          <p:nvPr/>
        </p:nvGrpSpPr>
        <p:grpSpPr>
          <a:xfrm>
            <a:off x="431705" y="812821"/>
            <a:ext cx="472413" cy="2236788"/>
            <a:chOff x="-912378" y="1418015"/>
            <a:chExt cx="472413" cy="2236788"/>
          </a:xfrm>
        </p:grpSpPr>
        <p:sp>
          <p:nvSpPr>
            <p:cNvPr id="1189" name="テキスト ボックス 764"/>
            <p:cNvSpPr txBox="1">
              <a:spLocks noChangeArrowheads="1"/>
            </p:cNvSpPr>
            <p:nvPr/>
          </p:nvSpPr>
          <p:spPr>
            <a:xfrm>
              <a:off x="-912378" y="1418015"/>
              <a:ext cx="336768" cy="2236788"/>
            </a:xfrm>
            <a:prstGeom prst="rect">
              <a:avLst/>
            </a:prstGeom>
            <a:noFill/>
            <a:ln>
              <a:miter/>
            </a:ln>
          </p:spPr>
          <p:txBody>
            <a:bodyPr vert="eaVert" wrap="square">
              <a:spAutoFit/>
            </a:bodyPr>
            <a:lstStyle/>
            <a:p>
              <a:pPr algn="ctr" fontAlgn="base" latinLnBrk="0"/>
              <a:r>
                <a:rPr lang="ja-JP" altLang="en-US" sz="1000" noProof="0" dirty="0" err="0">
                  <a:latin typeface="メイリオ" pitchFamily="55" charset="-128"/>
                  <a:ea typeface="メイリオ" pitchFamily="55" charset="-128"/>
                </a:rPr>
                <a:t>死亡率（人口　</a:t>
              </a:r>
              <a:r>
                <a:rPr lang="ja-JP" altLang="en-US" sz="1000" noProof="0" dirty="0" err="0">
                  <a:latin typeface="メイリオ" pitchFamily="55" charset="-128"/>
                  <a:ea typeface="メイリオ" pitchFamily="55" charset="-128"/>
                </a:rPr>
                <a:t>万対）</a:t>
              </a:r>
            </a:p>
          </p:txBody>
        </p:sp>
        <p:sp>
          <p:nvSpPr>
            <p:cNvPr id="1190" name="テキスト 795"/>
            <p:cNvSpPr txBox="1"/>
            <p:nvPr/>
          </p:nvSpPr>
          <p:spPr>
            <a:xfrm>
              <a:off x="-912378" y="2629488"/>
              <a:ext cx="472413" cy="219680"/>
            </a:xfrm>
            <a:prstGeom prst="rect">
              <a:avLst/>
            </a:prstGeom>
          </p:spPr>
          <p:txBody>
            <a:bodyPr vertOverflow="overflow" horzOverflow="overflow" vert="horz" wrap="square" rtlCol="0" anchor="t" anchorCtr="0">
              <a:spAutoFit/>
            </a:bodyPr>
            <a:p>
              <a:pPr defTabSz="457200" fontAlgn="base">
                <a:lnSpc>
                  <a:spcPts val="1000"/>
                </a:lnSpc>
              </a:pPr>
              <a:r>
                <a:rPr lang="ja-JP" altLang="en-US" sz="1000" spc="70" dirty="0">
                  <a:solidFill>
                    <a:srgbClr val="231815"/>
                  </a:solidFill>
                  <a:latin typeface="メイリオ"/>
                  <a:ea typeface="メイリオ"/>
                </a:rPr>
                <a:t>10</a:t>
              </a:r>
              <a:endParaRPr lang="ja-JP" altLang="en-US" sz="1000" spc="70" dirty="0">
                <a:solidFill>
                  <a:srgbClr val="231815"/>
                </a:solidFill>
                <a:latin typeface="メイリオ"/>
                <a:ea typeface="メイリオ"/>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92" name="グラフィックス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36534" y="1123351"/>
            <a:ext cx="7412161" cy="3201790"/>
          </a:xfrm>
          <a:prstGeom prst="rect">
            <a:avLst/>
          </a:prstGeom>
        </p:spPr>
      </p:pic>
      <p:pic>
        <p:nvPicPr>
          <p:cNvPr id="1193"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119" y="744346"/>
            <a:ext cx="1629333" cy="253984"/>
          </a:xfrm>
          <a:prstGeom prst="rect">
            <a:avLst/>
          </a:prstGeom>
        </p:spPr>
      </p:pic>
      <p:pic>
        <p:nvPicPr>
          <p:cNvPr id="1194"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119" y="503658"/>
            <a:ext cx="312000" cy="149538"/>
          </a:xfrm>
          <a:prstGeom prst="rect">
            <a:avLst/>
          </a:prstGeom>
        </p:spPr>
      </p:pic>
      <p:pic>
        <p:nvPicPr>
          <p:cNvPr id="1195" name="グラフィックス 1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5119" y="4476041"/>
            <a:ext cx="1575663" cy="257031"/>
          </a:xfrm>
          <a:prstGeom prst="rect">
            <a:avLst/>
          </a:prstGeom>
        </p:spPr>
      </p:pic>
      <p:sp>
        <p:nvSpPr>
          <p:cNvPr id="1196" name="タイトル 1"/>
          <p:cNvSpPr txBox="1"/>
          <p:nvPr/>
        </p:nvSpPr>
        <p:spPr>
          <a:xfrm>
            <a:off x="1228672" y="369775"/>
            <a:ext cx="814231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健康管理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～望ましい生活習慣とは～</a:t>
            </a:r>
            <a:endParaRPr sz="1300"/>
          </a:p>
        </p:txBody>
      </p:sp>
      <p:pic>
        <p:nvPicPr>
          <p:cNvPr id="1197" name="グラフィックス 4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5119" y="701363"/>
            <a:ext cx="8112000" cy="8072"/>
          </a:xfrm>
          <a:prstGeom prst="rect">
            <a:avLst/>
          </a:prstGeom>
        </p:spPr>
      </p:pic>
      <p:sp>
        <p:nvSpPr>
          <p:cNvPr id="1198" name="タイトル 1"/>
          <p:cNvSpPr txBox="1"/>
          <p:nvPr/>
        </p:nvSpPr>
        <p:spPr>
          <a:xfrm>
            <a:off x="2514453" y="692238"/>
            <a:ext cx="689986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記入例にならい、学校がある日の平均的な時間の使い方を円グラフに</a:t>
            </a:r>
            <a:r>
              <a:rPr lang="ja-JP" altLang="en-US" sz="1100" b="1" spc="70" dirty="0">
                <a:solidFill>
                  <a:srgbClr val="567C03"/>
                </a:solidFill>
                <a:latin typeface="ＭＳ Ｐ明朝" panose="02020600040205080304" pitchFamily="18" charset="-128"/>
                <a:ea typeface="ＭＳ Ｐ明朝" panose="02020600040205080304" pitchFamily="18" charset="-128"/>
              </a:rPr>
              <a:t>書いてみよう。</a:t>
            </a:r>
            <a:endParaRPr b="1"/>
          </a:p>
        </p:txBody>
      </p:sp>
      <p:sp>
        <p:nvSpPr>
          <p:cNvPr id="1199" name="タイトル 1"/>
          <p:cNvSpPr txBox="1"/>
          <p:nvPr/>
        </p:nvSpPr>
        <p:spPr>
          <a:xfrm>
            <a:off x="2514453" y="4393725"/>
            <a:ext cx="689986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望ましい生活習慣を定着させるための</a:t>
            </a:r>
            <a:r>
              <a:rPr lang="en-US" altLang="ja-JP" sz="1100" b="1" spc="70" dirty="0">
                <a:solidFill>
                  <a:srgbClr val="567C03"/>
                </a:solidFill>
                <a:latin typeface="ＭＳ Ｐ明朝" panose="02020600040205080304" pitchFamily="18" charset="-128"/>
                <a:ea typeface="ＭＳ Ｐ明朝" panose="02020600040205080304" pitchFamily="18" charset="-128"/>
              </a:rPr>
              <a:t>1</a:t>
            </a:r>
            <a:r>
              <a:rPr lang="ja-JP" altLang="en-US" sz="1100" b="1" spc="70" dirty="0">
                <a:solidFill>
                  <a:srgbClr val="567C03"/>
                </a:solidFill>
                <a:latin typeface="ＭＳ Ｐ明朝" panose="02020600040205080304" pitchFamily="18" charset="-128"/>
                <a:ea typeface="ＭＳ Ｐ明朝" panose="02020600040205080304" pitchFamily="18" charset="-128"/>
              </a:rPr>
              <a:t>日の目安時間を知ろう。</a:t>
            </a:r>
            <a:endParaRPr b="1"/>
          </a:p>
        </p:txBody>
      </p:sp>
      <p:pic>
        <p:nvPicPr>
          <p:cNvPr id="1200" name="グラフィックス 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3473" y="4916038"/>
            <a:ext cx="8460574" cy="1630203"/>
          </a:xfrm>
          <a:prstGeom prst="rect">
            <a:avLst/>
          </a:prstGeom>
        </p:spPr>
      </p:pic>
      <p:sp>
        <p:nvSpPr>
          <p:cNvPr id="1201" name="テキスト ボックス 1"/>
          <p:cNvSpPr txBox="1"/>
          <p:nvPr/>
        </p:nvSpPr>
        <p:spPr>
          <a:xfrm>
            <a:off x="4307190" y="660519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a:t>
            </a:r>
            <a:endParaRPr lang="ja-JP" altLang="en-US" sz="700" dirty="0">
              <a:latin typeface="ＭＳ Ｐ明朝" panose="02020600040205080304" pitchFamily="18" charset="-128"/>
              <a:ea typeface="ＭＳ Ｐ明朝" panose="02020600040205080304" pitchFamily="18" charset="-128"/>
            </a:endParaRPr>
          </a:p>
        </p:txBody>
      </p:sp>
      <p:pic>
        <p:nvPicPr>
          <p:cNvPr id="1202" name="グラフィックス 1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0519" y="181290"/>
            <a:ext cx="9153069" cy="244286"/>
          </a:xfrm>
          <a:prstGeom prst="rect">
            <a:avLst/>
          </a:prstGeom>
        </p:spPr>
      </p:pic>
      <p:sp>
        <p:nvSpPr>
          <p:cNvPr id="1203" name="タイトル 1"/>
          <p:cNvSpPr txBox="1"/>
          <p:nvPr/>
        </p:nvSpPr>
        <p:spPr>
          <a:xfrm>
            <a:off x="393932" y="89394"/>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Ⅱ</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健康のために自分ができること</a:t>
            </a:r>
          </a:p>
        </p:txBody>
      </p:sp>
    </p:spTree>
    <p:extLst>
      <p:ext uri="{BB962C8B-B14F-4D97-AF65-F5344CB8AC3E}">
        <p14:creationId xmlns:p14="http://schemas.microsoft.com/office/powerpoint/2010/main" val="291966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05" name="グラフィックス 1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6151" y="500063"/>
            <a:ext cx="1213333" cy="313692"/>
          </a:xfrm>
          <a:prstGeom prst="rect">
            <a:avLst/>
          </a:prstGeom>
        </p:spPr>
      </p:pic>
      <p:pic>
        <p:nvPicPr>
          <p:cNvPr id="1206" name="グラフィックス 2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9444" y="928132"/>
            <a:ext cx="7400080" cy="3310752"/>
          </a:xfrm>
          <a:prstGeom prst="rect">
            <a:avLst/>
          </a:prstGeom>
        </p:spPr>
      </p:pic>
      <p:pic>
        <p:nvPicPr>
          <p:cNvPr id="1207" name="グラフィックス 2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6027" y="5092822"/>
            <a:ext cx="6239123" cy="306022"/>
          </a:xfrm>
          <a:prstGeom prst="rect">
            <a:avLst/>
          </a:prstGeom>
        </p:spPr>
      </p:pic>
      <p:pic>
        <p:nvPicPr>
          <p:cNvPr id="1208" name="グラフィックス 3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9484" y="4270886"/>
            <a:ext cx="6240000" cy="443865"/>
          </a:xfrm>
          <a:prstGeom prst="rect">
            <a:avLst/>
          </a:prstGeom>
        </p:spPr>
      </p:pic>
      <p:sp>
        <p:nvSpPr>
          <p:cNvPr id="1209" name="タイトル 1"/>
          <p:cNvSpPr txBox="1"/>
          <p:nvPr/>
        </p:nvSpPr>
        <p:spPr>
          <a:xfrm>
            <a:off x="-8941565" y="2877894"/>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endParaRPr lang="ja-JP" altLang="en-US" sz="1100" spc="70" dirty="0">
              <a:solidFill>
                <a:srgbClr val="567C03"/>
              </a:solidFill>
              <a:latin typeface="ＭＳ Ｐ明朝" panose="02020600040205080304" pitchFamily="18" charset="-128"/>
              <a:ea typeface="ＭＳ Ｐ明朝" panose="02020600040205080304" pitchFamily="18" charset="-128"/>
            </a:endParaRPr>
          </a:p>
        </p:txBody>
      </p:sp>
      <p:sp>
        <p:nvSpPr>
          <p:cNvPr id="1210" name="タイトル 1"/>
          <p:cNvSpPr txBox="1"/>
          <p:nvPr/>
        </p:nvSpPr>
        <p:spPr>
          <a:xfrm>
            <a:off x="2249984" y="500052"/>
            <a:ext cx="689986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生活習慣チェックリストを基に目標を立てよう。</a:t>
            </a:r>
            <a:endParaRPr b="1"/>
          </a:p>
        </p:txBody>
      </p:sp>
      <p:sp>
        <p:nvSpPr>
          <p:cNvPr id="1211" name="テキスト ボックス 1"/>
          <p:cNvSpPr txBox="1"/>
          <p:nvPr/>
        </p:nvSpPr>
        <p:spPr>
          <a:xfrm>
            <a:off x="4307190" y="65829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4</a:t>
            </a:r>
            <a:endParaRPr lang="ja-JP" altLang="en-US" sz="700" dirty="0">
              <a:latin typeface="ＭＳ Ｐ明朝" panose="02020600040205080304" pitchFamily="18" charset="-128"/>
              <a:ea typeface="ＭＳ Ｐ明朝" panose="02020600040205080304" pitchFamily="18" charset="-128"/>
            </a:endParaRPr>
          </a:p>
        </p:txBody>
      </p:sp>
      <p:pic>
        <p:nvPicPr>
          <p:cNvPr id="1212" name="図 924"/>
          <p:cNvPicPr>
            <a:picLocks noChangeAspect="1"/>
          </p:cNvPicPr>
          <p:nvPr/>
        </p:nvPicPr>
        <p:blipFill>
          <a:blip r:embed="rId9">
            <a:extLst>
              <a:ext uri="{BEBA8EAE-BF5A-486C-A8C5-ECC9F3942E4B}">
                <a14:imgProps xmlns:a14="http://schemas.microsoft.com/office/drawing/2010/main">
                  <a14:imgLayer r:embed="rId10">
                    <a14:imgEffect>
                      <a14:backgroundRemoval t="709" b="96169" l="989" r="95159">
                        <a14:foregroundMark x1="35644" y1="46809" x2="35644" y2="46809"/>
                        <a14:foregroundMark x1="40792" y1="47695" x2="40792" y2="47695"/>
                        <a14:foregroundMark x1="65347" y1="47518" x2="65347" y2="47518"/>
                        <a14:foregroundMark x1="70099" y1="52837" x2="70099" y2="52837"/>
                        <a14:foregroundMark x1="70891" y1="50709" x2="70891" y2="50709"/>
                        <a14:foregroundMark x1="66931" y1="54965" x2="66931" y2="54965"/>
                        <a14:foregroundMark x1="69052" y1="53984" x2="69052" y2="53984"/>
                      </a14:backgroundRemoval>
                    </a14:imgEffect>
                  </a14:imgLayer>
                </a14:imgProps>
              </a:ext>
            </a:extLst>
          </a:blip>
          <a:stretch>
            <a:fillRect/>
          </a:stretch>
        </p:blipFill>
        <p:spPr>
          <a:xfrm>
            <a:off x="8441092" y="4787327"/>
            <a:ext cx="1094828" cy="1207987"/>
          </a:xfrm>
          <a:prstGeom prst="rect">
            <a:avLst/>
          </a:prstGeom>
          <a:noFill/>
          <a:ln>
            <a:noFill/>
          </a:ln>
        </p:spPr>
      </p:pic>
      <p:pic>
        <p:nvPicPr>
          <p:cNvPr id="1213" name="図 927"/>
          <p:cNvPicPr>
            <a:picLocks noChangeAspect="1"/>
          </p:cNvPicPr>
          <p:nvPr/>
        </p:nvPicPr>
        <p:blipFill>
          <a:blip r:embed="rId11">
            <a:extLst>
              <a:ext uri="{BEBA8EAE-BF5A-486C-A8C5-ECC9F3942E4B}">
                <a14:imgProps xmlns:a14="http://schemas.microsoft.com/office/drawing/2010/main">
                  <a14:imgLayer r:embed="rId12">
                    <a14:imgEffect>
                      <a14:backgroundRemoval t="0" b="96511" l="0" r="100000">
                        <a14:foregroundMark x1="41155" y1="43571" x2="41155" y2="43571"/>
                        <a14:foregroundMark x1="60830" y1="39571" x2="60830" y2="39571"/>
                      </a14:backgroundRemoval>
                    </a14:imgEffect>
                  </a14:imgLayer>
                </a14:imgProps>
              </a:ext>
            </a:extLst>
          </a:blip>
          <a:stretch>
            <a:fillRect/>
          </a:stretch>
        </p:blipFill>
        <p:spPr>
          <a:xfrm>
            <a:off x="374950" y="1413362"/>
            <a:ext cx="942401" cy="1170146"/>
          </a:xfrm>
          <a:prstGeom prst="rect">
            <a:avLst/>
          </a:prstGeom>
          <a:noFill/>
          <a:ln>
            <a:noFill/>
          </a:ln>
        </p:spPr>
      </p:pic>
      <p:pic>
        <p:nvPicPr>
          <p:cNvPr id="1214" name="図 930"/>
          <p:cNvPicPr>
            <a:picLocks noChangeAspect="1"/>
          </p:cNvPicPr>
          <p:nvPr/>
        </p:nvPicPr>
        <p:blipFill>
          <a:blip r:embed="rId13">
            <a:extLst>
              <a:ext uri="{BEBA8EAE-BF5A-486C-A8C5-ECC9F3942E4B}">
                <a14:imgProps xmlns:a14="http://schemas.microsoft.com/office/drawing/2010/main">
                  <a14:imgLayer r:embed="rId14">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514823" y="5011134"/>
            <a:ext cx="1036169" cy="1174177"/>
          </a:xfrm>
          <a:prstGeom prst="rect">
            <a:avLst/>
          </a:prstGeom>
          <a:noFill/>
          <a:ln>
            <a:noFill/>
          </a:ln>
        </p:spPr>
      </p:pic>
      <p:pic>
        <p:nvPicPr>
          <p:cNvPr id="1215" name="グラフィックス 93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41092" y="6510563"/>
            <a:ext cx="1088159" cy="72393"/>
          </a:xfrm>
          <a:prstGeom prst="rect">
            <a:avLst/>
          </a:prstGeom>
        </p:spPr>
      </p:pic>
      <p:sp>
        <p:nvSpPr>
          <p:cNvPr id="1216" name="四角形 753"/>
          <p:cNvSpPr/>
          <p:nvPr/>
        </p:nvSpPr>
        <p:spPr>
          <a:xfrm>
            <a:off x="374950" y="2584450"/>
            <a:ext cx="802528" cy="14542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はやおきくん</a:t>
            </a:r>
            <a:endParaRPr lang="ja-JP" altLang="en-US" sz="800" b="1">
              <a:solidFill>
                <a:schemeClr val="tx1"/>
              </a:solidFill>
            </a:endParaRPr>
          </a:p>
        </p:txBody>
      </p:sp>
      <p:sp>
        <p:nvSpPr>
          <p:cNvPr id="1217" name="四角形 754"/>
          <p:cNvSpPr/>
          <p:nvPr/>
        </p:nvSpPr>
        <p:spPr>
          <a:xfrm>
            <a:off x="523272" y="6149115"/>
            <a:ext cx="1019272" cy="23586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あさごはんまん</a:t>
            </a:r>
            <a:endParaRPr lang="ja-JP" altLang="en-US" sz="800" b="1">
              <a:solidFill>
                <a:schemeClr val="tx1"/>
              </a:solidFill>
            </a:endParaRPr>
          </a:p>
        </p:txBody>
      </p:sp>
      <p:sp>
        <p:nvSpPr>
          <p:cNvPr id="1218" name="四角形 755"/>
          <p:cNvSpPr/>
          <p:nvPr/>
        </p:nvSpPr>
        <p:spPr>
          <a:xfrm>
            <a:off x="8528291" y="5995314"/>
            <a:ext cx="927100" cy="243615"/>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はや</a:t>
            </a:r>
            <a:r>
              <a:rPr lang="ja-JP" altLang="en-US" sz="800" b="1">
                <a:solidFill>
                  <a:schemeClr val="tx1"/>
                </a:solidFill>
              </a:rPr>
              <a:t>ねちゃん</a:t>
            </a:r>
            <a:endParaRPr lang="ja-JP" altLang="en-US" sz="800" b="1">
              <a:solidFill>
                <a:schemeClr val="tx1"/>
              </a:solidFill>
            </a:endParaRPr>
          </a:p>
        </p:txBody>
      </p:sp>
    </p:spTree>
    <p:extLst>
      <p:ext uri="{BB962C8B-B14F-4D97-AF65-F5344CB8AC3E}">
        <p14:creationId xmlns:p14="http://schemas.microsoft.com/office/powerpoint/2010/main" val="291966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24" name="グラフィックス 2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60341" y="2490386"/>
            <a:ext cx="8142313" cy="337516"/>
          </a:xfrm>
          <a:prstGeom prst="rect">
            <a:avLst/>
          </a:prstGeom>
        </p:spPr>
      </p:pic>
      <p:sp>
        <p:nvSpPr>
          <p:cNvPr id="1225" name="タイトル 1"/>
          <p:cNvSpPr txBox="1"/>
          <p:nvPr/>
        </p:nvSpPr>
        <p:spPr>
          <a:xfrm>
            <a:off x="1153377" y="190274"/>
            <a:ext cx="8649229" cy="40599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健康診断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～自分のからだを知ろう。健康診断がからだ（健康）を守る～</a:t>
            </a:r>
            <a:endParaRPr sz="1300"/>
          </a:p>
        </p:txBody>
      </p:sp>
      <p:sp>
        <p:nvSpPr>
          <p:cNvPr id="1226" name="タイトル 1"/>
          <p:cNvSpPr txBox="1"/>
          <p:nvPr/>
        </p:nvSpPr>
        <p:spPr>
          <a:xfrm>
            <a:off x="2012764" y="475257"/>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自分の体格指数を計算してみよう。</a:t>
            </a:r>
            <a:endParaRPr b="1"/>
          </a:p>
        </p:txBody>
      </p:sp>
      <p:sp>
        <p:nvSpPr>
          <p:cNvPr id="1227" name="タイトル 1"/>
          <p:cNvSpPr txBox="1"/>
          <p:nvPr/>
        </p:nvSpPr>
        <p:spPr>
          <a:xfrm>
            <a:off x="2437704" y="2176653"/>
            <a:ext cx="6576014"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学校で実施される健康診断の内容と目的を知ろう。</a:t>
            </a:r>
            <a:endParaRPr b="1"/>
          </a:p>
        </p:txBody>
      </p:sp>
      <p:grpSp>
        <p:nvGrpSpPr>
          <p:cNvPr id="1228" name="グループ 821"/>
          <p:cNvGrpSpPr/>
          <p:nvPr/>
        </p:nvGrpSpPr>
        <p:grpSpPr>
          <a:xfrm>
            <a:off x="1035835" y="4306760"/>
            <a:ext cx="2066817" cy="1871568"/>
            <a:chOff x="730876" y="4699446"/>
            <a:chExt cx="2066817" cy="1871568"/>
          </a:xfrm>
        </p:grpSpPr>
        <p:pic>
          <p:nvPicPr>
            <p:cNvPr id="1229" name="グラフィックス 4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876" y="4699446"/>
              <a:ext cx="2066817" cy="867307"/>
            </a:xfrm>
            <a:prstGeom prst="rect">
              <a:avLst/>
            </a:prstGeom>
          </p:spPr>
        </p:pic>
        <p:pic>
          <p:nvPicPr>
            <p:cNvPr id="1230" name="グラフィックス 4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138" y="5527773"/>
              <a:ext cx="1416942" cy="1043241"/>
            </a:xfrm>
            <a:prstGeom prst="rect">
              <a:avLst/>
            </a:prstGeom>
          </p:spPr>
        </p:pic>
      </p:grpSp>
      <p:sp>
        <p:nvSpPr>
          <p:cNvPr id="1231" name="タイトル 1"/>
          <p:cNvSpPr txBox="1"/>
          <p:nvPr/>
        </p:nvSpPr>
        <p:spPr>
          <a:xfrm>
            <a:off x="1035835" y="4202780"/>
            <a:ext cx="2231994" cy="93230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300"/>
              </a:lnSpc>
            </a:pP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高知家をこれから</a:t>
            </a: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支える君たち！</a:t>
            </a:r>
          </a:p>
          <a:p>
            <a:pPr defTabSz="457200">
              <a:lnSpc>
                <a:spcPts val="1300"/>
              </a:lnSpc>
            </a:pP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健康は</a:t>
            </a: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大家族の宝やきね！</a:t>
            </a:r>
            <a:endPar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300"/>
              </a:lnSpc>
            </a:pP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みんなぁで高知家を</a:t>
            </a: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もっと元気にするぞね！</a:t>
            </a:r>
          </a:p>
        </p:txBody>
      </p:sp>
      <p:sp>
        <p:nvSpPr>
          <p:cNvPr id="1232" name="タイトル 1"/>
          <p:cNvSpPr txBox="1"/>
          <p:nvPr/>
        </p:nvSpPr>
        <p:spPr>
          <a:xfrm>
            <a:off x="916990" y="2418155"/>
            <a:ext cx="8229016" cy="481978"/>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30000"/>
              </a:lnSpc>
            </a:pPr>
            <a:r>
              <a:rPr lang="ja-JP" altLang="en-US" sz="900" spc="70" dirty="0">
                <a:latin typeface="ＭＳ Ｐ明朝" panose="02020600040205080304" pitchFamily="18" charset="-128"/>
                <a:ea typeface="ＭＳ Ｐ明朝" panose="02020600040205080304" pitchFamily="18" charset="-128"/>
              </a:rPr>
              <a:t>◆</a:t>
            </a:r>
            <a:r>
              <a:rPr lang="ja-JP" altLang="en-US" sz="900" spc="50" dirty="0">
                <a:latin typeface="ＭＳ Ｐ明朝" panose="02020600040205080304" pitchFamily="18" charset="-128"/>
                <a:ea typeface="ＭＳ Ｐ明朝" panose="02020600040205080304" pitchFamily="18" charset="-128"/>
              </a:rPr>
              <a:t>学校保健安全法施行規則の規定により、毎学年</a:t>
            </a:r>
            <a:r>
              <a:rPr lang="en-US" altLang="ja-JP" sz="900" spc="50" dirty="0">
                <a:latin typeface="ＭＳ Ｐ明朝" panose="02020600040205080304" pitchFamily="18" charset="-128"/>
                <a:ea typeface="ＭＳ Ｐ明朝" panose="02020600040205080304" pitchFamily="18" charset="-128"/>
              </a:rPr>
              <a:t>4</a:t>
            </a:r>
            <a:r>
              <a:rPr lang="ja-JP" altLang="en-US" sz="900" spc="50" dirty="0">
                <a:latin typeface="ＭＳ Ｐ明朝" panose="02020600040205080304" pitchFamily="18" charset="-128"/>
                <a:ea typeface="ＭＳ Ｐ明朝" panose="02020600040205080304" pitchFamily="18" charset="-128"/>
              </a:rPr>
              <a:t>月から</a:t>
            </a:r>
            <a:r>
              <a:rPr lang="en-US" altLang="ja-JP" sz="900" spc="50" dirty="0">
                <a:latin typeface="ＭＳ Ｐ明朝" panose="02020600040205080304" pitchFamily="18" charset="-128"/>
                <a:ea typeface="ＭＳ Ｐ明朝" panose="02020600040205080304" pitchFamily="18" charset="-128"/>
              </a:rPr>
              <a:t>6</a:t>
            </a:r>
            <a:r>
              <a:rPr lang="ja-JP" altLang="en-US" sz="900" spc="50" dirty="0">
                <a:latin typeface="ＭＳ Ｐ明朝" panose="02020600040205080304" pitchFamily="18" charset="-128"/>
                <a:ea typeface="ＭＳ Ｐ明朝" panose="02020600040205080304" pitchFamily="18" charset="-128"/>
              </a:rPr>
              <a:t>月</a:t>
            </a:r>
            <a:r>
              <a:rPr lang="en-US" altLang="ja-JP" sz="900" spc="50" dirty="0">
                <a:latin typeface="ＭＳ Ｐ明朝" panose="02020600040205080304" pitchFamily="18" charset="-128"/>
                <a:ea typeface="ＭＳ Ｐ明朝" panose="02020600040205080304" pitchFamily="18" charset="-128"/>
              </a:rPr>
              <a:t>30</a:t>
            </a:r>
            <a:r>
              <a:rPr lang="ja-JP" altLang="en-US" sz="900" spc="50" dirty="0">
                <a:latin typeface="ＭＳ Ｐ明朝" panose="02020600040205080304" pitchFamily="18" charset="-128"/>
                <a:ea typeface="ＭＳ Ｐ明朝" panose="02020600040205080304" pitchFamily="18" charset="-128"/>
              </a:rPr>
              <a:t>日までに以下の目的で実施されています。</a:t>
            </a:r>
          </a:p>
          <a:p>
            <a:pPr defTabSz="457200">
              <a:lnSpc>
                <a:spcPct val="130000"/>
              </a:lnSpc>
            </a:pPr>
            <a:r>
              <a:rPr lang="ja-JP" altLang="en-US" sz="900" spc="70" dirty="0">
                <a:latin typeface="ＭＳ Ｐ明朝" panose="02020600040205080304" pitchFamily="18" charset="-128"/>
                <a:ea typeface="ＭＳ Ｐ明朝" panose="02020600040205080304" pitchFamily="18" charset="-128"/>
              </a:rPr>
              <a:t>　　①個々の健康状態の把握　　②疾病の早期発見・治療　　③学校の健康教育の資料とする　　</a:t>
            </a:r>
            <a:r>
              <a:rPr lang="ja-JP" altLang="en-US" sz="900" spc="70" dirty="0">
                <a:latin typeface="ＭＳ Ｐ明朝" panose="02020600040205080304" pitchFamily="18" charset="-128"/>
                <a:ea typeface="ＭＳ Ｐ明朝" panose="02020600040205080304" pitchFamily="18" charset="-128"/>
              </a:rPr>
              <a:t>④学校経営及び個別指導の資料とし、個別の健康生活の改善、向上に役立たせる</a:t>
            </a:r>
          </a:p>
        </p:txBody>
      </p:sp>
      <p:pic>
        <p:nvPicPr>
          <p:cNvPr id="1233" name="グラフィックス 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168" y="318504"/>
            <a:ext cx="312000" cy="149538"/>
          </a:xfrm>
          <a:prstGeom prst="rect">
            <a:avLst/>
          </a:prstGeom>
        </p:spPr>
      </p:pic>
      <p:pic>
        <p:nvPicPr>
          <p:cNvPr id="1234" name="グラフィックス 2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432" y="589604"/>
            <a:ext cx="1213332" cy="199385"/>
          </a:xfrm>
          <a:prstGeom prst="rect">
            <a:avLst/>
          </a:prstGeom>
        </p:spPr>
      </p:pic>
      <p:pic>
        <p:nvPicPr>
          <p:cNvPr id="1235" name="グラフィックス 2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1377" y="688732"/>
            <a:ext cx="8301495" cy="1495657"/>
          </a:xfrm>
          <a:prstGeom prst="rect">
            <a:avLst/>
          </a:prstGeom>
        </p:spPr>
      </p:pic>
      <p:pic>
        <p:nvPicPr>
          <p:cNvPr id="1236" name="グラフィックス 39"/>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05434" y="4960784"/>
            <a:ext cx="1074378" cy="1309911"/>
          </a:xfrm>
          <a:prstGeom prst="rect">
            <a:avLst/>
          </a:prstGeom>
        </p:spPr>
      </p:pic>
      <p:sp>
        <p:nvSpPr>
          <p:cNvPr id="1237" name="テキスト ボックス 2"/>
          <p:cNvSpPr txBox="1"/>
          <p:nvPr/>
        </p:nvSpPr>
        <p:spPr>
          <a:xfrm>
            <a:off x="4310149" y="6658839"/>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5</a:t>
            </a:r>
            <a:endParaRPr lang="ja-JP" altLang="en-US" sz="700" dirty="0">
              <a:latin typeface="ＭＳ Ｐ明朝" panose="02020600040205080304" pitchFamily="18" charset="-128"/>
              <a:ea typeface="ＭＳ Ｐ明朝" panose="02020600040205080304" pitchFamily="18" charset="-128"/>
            </a:endParaRPr>
          </a:p>
        </p:txBody>
      </p:sp>
      <p:pic>
        <p:nvPicPr>
          <p:cNvPr id="1238" name="グラフィックス 45"/>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9432" y="2291001"/>
            <a:ext cx="1629346" cy="199385"/>
          </a:xfrm>
          <a:prstGeom prst="rect">
            <a:avLst/>
          </a:prstGeom>
        </p:spPr>
      </p:pic>
      <p:grpSp>
        <p:nvGrpSpPr>
          <p:cNvPr id="1239" name="グループ化 46"/>
          <p:cNvGrpSpPr/>
          <p:nvPr/>
        </p:nvGrpSpPr>
        <p:grpSpPr>
          <a:xfrm>
            <a:off x="799432" y="2996716"/>
            <a:ext cx="3389811" cy="513739"/>
            <a:chOff x="582492" y="4427599"/>
            <a:chExt cx="1970119" cy="742068"/>
          </a:xfrm>
        </p:grpSpPr>
        <p:pic>
          <p:nvPicPr>
            <p:cNvPr id="1240" name="グラフィックス 37"/>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2492" y="4455093"/>
              <a:ext cx="1476000" cy="714574"/>
            </a:xfrm>
            <a:prstGeom prst="rect">
              <a:avLst/>
            </a:prstGeom>
          </p:spPr>
        </p:pic>
        <p:sp>
          <p:nvSpPr>
            <p:cNvPr id="1241" name="タイトル 1"/>
            <p:cNvSpPr txBox="1"/>
            <p:nvPr/>
          </p:nvSpPr>
          <p:spPr>
            <a:xfrm>
              <a:off x="606578" y="4427599"/>
              <a:ext cx="1946033" cy="6183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spc="70" dirty="0">
                  <a:solidFill>
                    <a:srgbClr val="567C03"/>
                  </a:solidFill>
                  <a:latin typeface="ＭＳ Ｐ明朝" panose="02020600040205080304" pitchFamily="18" charset="-128"/>
                  <a:ea typeface="ＭＳ Ｐ明朝" panose="02020600040205080304" pitchFamily="18" charset="-128"/>
                </a:rPr>
                <a:t>中学校で受ける</a:t>
              </a:r>
              <a:r>
                <a:rPr lang="ja-JP" altLang="en-US" sz="1100" spc="70" dirty="0">
                  <a:solidFill>
                    <a:srgbClr val="567C03"/>
                  </a:solidFill>
                  <a:latin typeface="ＭＳ Ｐ明朝" panose="02020600040205080304" pitchFamily="18" charset="-128"/>
                  <a:ea typeface="ＭＳ Ｐ明朝" panose="02020600040205080304" pitchFamily="18" charset="-128"/>
                </a:rPr>
                <a:t>健康診断とその目的</a:t>
              </a:r>
            </a:p>
          </p:txBody>
        </p:sp>
      </p:grpSp>
      <p:pic>
        <p:nvPicPr>
          <p:cNvPr id="1242" name="グラフィックス 794"/>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592436" y="2900133"/>
            <a:ext cx="3152294" cy="3680562"/>
          </a:xfrm>
          <a:prstGeom prst="rect">
            <a:avLst/>
          </a:prstGeom>
        </p:spPr>
      </p:pic>
    </p:spTree>
    <p:extLst>
      <p:ext uri="{BB962C8B-B14F-4D97-AF65-F5344CB8AC3E}">
        <p14:creationId xmlns:p14="http://schemas.microsoft.com/office/powerpoint/2010/main" val="334450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44" name="グラフィックス 2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1039" y="1863102"/>
            <a:ext cx="8225255" cy="2943707"/>
          </a:xfrm>
          <a:prstGeom prst="rect">
            <a:avLst/>
          </a:prstGeom>
        </p:spPr>
      </p:pic>
      <p:sp>
        <p:nvSpPr>
          <p:cNvPr id="1245" name="タイトル 1"/>
          <p:cNvSpPr txBox="1"/>
          <p:nvPr/>
        </p:nvSpPr>
        <p:spPr>
          <a:xfrm>
            <a:off x="1143710" y="451999"/>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歯・ロ腔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～歯と口の健康は、全身の健康に欠かせません～</a:t>
            </a:r>
            <a:endParaRPr sz="1300"/>
          </a:p>
        </p:txBody>
      </p:sp>
      <p:sp>
        <p:nvSpPr>
          <p:cNvPr id="1246" name="タイトル 1"/>
          <p:cNvSpPr txBox="1"/>
          <p:nvPr/>
        </p:nvSpPr>
        <p:spPr>
          <a:xfrm>
            <a:off x="2058638" y="972567"/>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自分の歯の状態をチェックシートで確かめよう</a:t>
            </a:r>
            <a:r>
              <a:rPr lang="ja-JP" altLang="en-US" sz="1100" spc="70" dirty="0">
                <a:solidFill>
                  <a:srgbClr val="567C03"/>
                </a:solidFill>
                <a:latin typeface="ＭＳ Ｐ明朝" panose="02020600040205080304" pitchFamily="18" charset="-128"/>
                <a:ea typeface="ＭＳ Ｐ明朝" panose="02020600040205080304" pitchFamily="18" charset="-128"/>
              </a:rPr>
              <a:t>。</a:t>
            </a:r>
          </a:p>
        </p:txBody>
      </p:sp>
      <p:sp>
        <p:nvSpPr>
          <p:cNvPr id="1247" name="タイトル 1"/>
          <p:cNvSpPr txBox="1"/>
          <p:nvPr/>
        </p:nvSpPr>
        <p:spPr>
          <a:xfrm>
            <a:off x="845305" y="1969893"/>
            <a:ext cx="4479170" cy="27301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冷たい物や甘い物が歯にしみる。</a:t>
            </a:r>
            <a:endParaRPr sz="1100"/>
          </a:p>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甘い飲み物をよく飲む。</a:t>
            </a:r>
            <a:endParaRPr sz="1100"/>
          </a:p>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歯に食べ物がよくはさまる。</a:t>
            </a:r>
            <a:endParaRPr sz="1100"/>
          </a:p>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150" dirty="0">
                <a:solidFill>
                  <a:srgbClr val="F39800"/>
                </a:solidFill>
                <a:latin typeface="ＭＳ Ｐ明朝" panose="02020600040205080304" pitchFamily="18" charset="-128"/>
                <a:ea typeface="ＭＳ Ｐ明朝" panose="02020600040205080304" pitchFamily="18" charset="-128"/>
              </a:rPr>
              <a:t> </a:t>
            </a:r>
            <a:r>
              <a:rPr lang="en-US" altLang="ja-JP" sz="1100" spc="-150" dirty="0">
                <a:latin typeface="ＭＳ Ｐ明朝" panose="02020600040205080304" pitchFamily="18" charset="-128"/>
                <a:ea typeface="ＭＳ Ｐ明朝" panose="02020600040205080304" pitchFamily="18" charset="-128"/>
              </a:rPr>
              <a:t>1</a:t>
            </a:r>
            <a:r>
              <a:rPr lang="ja-JP" altLang="en-US" sz="1100" spc="70" dirty="0">
                <a:latin typeface="ＭＳ Ｐ明朝" panose="02020600040205080304" pitchFamily="18" charset="-128"/>
                <a:ea typeface="ＭＳ Ｐ明朝" panose="02020600040205080304" pitchFamily="18" charset="-128"/>
              </a:rPr>
              <a:t>日に</a:t>
            </a:r>
            <a:r>
              <a:rPr lang="en-US" altLang="ja-JP" sz="1100" spc="70" dirty="0">
                <a:latin typeface="ＭＳ Ｐ明朝" panose="02020600040205080304" pitchFamily="18" charset="-128"/>
                <a:ea typeface="ＭＳ Ｐ明朝" panose="02020600040205080304" pitchFamily="18" charset="-128"/>
              </a:rPr>
              <a:t>1</a:t>
            </a:r>
            <a:r>
              <a:rPr lang="ja-JP" altLang="en-US" sz="1100" spc="70" dirty="0">
                <a:latin typeface="ＭＳ Ｐ明朝" panose="02020600040205080304" pitchFamily="18" charset="-128"/>
                <a:ea typeface="ＭＳ Ｐ明朝" panose="02020600040205080304" pitchFamily="18" charset="-128"/>
              </a:rPr>
              <a:t>度も歯みがきをしないことがよくある。</a:t>
            </a:r>
            <a:endParaRPr sz="1100"/>
          </a:p>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定期検診は受けていない。</a:t>
            </a:r>
            <a:endParaRPr sz="1100"/>
          </a:p>
          <a:p>
            <a:pPr defTabSz="457200">
              <a:lnSpc>
                <a:spcPct val="140000"/>
              </a:lnSpc>
            </a:pPr>
            <a:r>
              <a:rPr lang="ja-JP" altLang="en-US" sz="1100" spc="70" dirty="0">
                <a:solidFill>
                  <a:srgbClr val="E60012"/>
                </a:solidFill>
                <a:latin typeface="ＭＳ Ｐ明朝" panose="02020600040205080304" pitchFamily="18" charset="-128"/>
                <a:ea typeface="ＭＳ Ｐ明朝" panose="02020600040205080304" pitchFamily="18" charset="-128"/>
              </a:rPr>
              <a:t>□</a:t>
            </a:r>
            <a:r>
              <a:rPr lang="ja-JP" altLang="en-US" sz="1100" dirty="0">
                <a:latin typeface="ＭＳ Ｐ明朝" panose="02020600040205080304" pitchFamily="18" charset="-128"/>
                <a:ea typeface="ＭＳ Ｐ明朝" panose="02020600040205080304" pitchFamily="18" charset="-128"/>
              </a:rPr>
              <a:t>温かい物が強くしみて、その後は痛みが長く続くことがある。</a:t>
            </a:r>
            <a:endParaRPr sz="1100"/>
          </a:p>
          <a:p>
            <a:pPr defTabSz="457200">
              <a:lnSpc>
                <a:spcPct val="140000"/>
              </a:lnSpc>
            </a:pPr>
            <a:r>
              <a:rPr lang="ja-JP" altLang="en-US" sz="1100" spc="70" dirty="0">
                <a:solidFill>
                  <a:srgbClr val="E60012"/>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自然に歯が痛むことがよくある。</a:t>
            </a:r>
            <a:endParaRPr sz="1100"/>
          </a:p>
          <a:p>
            <a:pPr defTabSz="457200">
              <a:lnSpc>
                <a:spcPct val="140000"/>
              </a:lnSpc>
            </a:pPr>
            <a:r>
              <a:rPr lang="ja-JP" altLang="en-US" sz="1100" spc="70" dirty="0">
                <a:solidFill>
                  <a:srgbClr val="E60012"/>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歯に黒っぽい変色があり、徐々に広がっている。</a:t>
            </a:r>
            <a:endParaRPr sz="1100"/>
          </a:p>
          <a:p>
            <a:pPr defTabSz="457200">
              <a:lnSpc>
                <a:spcPct val="140000"/>
              </a:lnSpc>
            </a:pPr>
            <a:r>
              <a:rPr lang="ja-JP" altLang="en-US" sz="1100" spc="70" dirty="0">
                <a:solidFill>
                  <a:srgbClr val="E60012"/>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痛みはないが穴のあいている歯がある。</a:t>
            </a:r>
            <a:endParaRPr sz="1100"/>
          </a:p>
          <a:p>
            <a:pPr defTabSz="457200">
              <a:lnSpc>
                <a:spcPct val="140000"/>
              </a:lnSpc>
            </a:pPr>
            <a:r>
              <a:rPr lang="ja-JP" altLang="en-US" sz="1100" spc="70" dirty="0">
                <a:solidFill>
                  <a:srgbClr val="1E79BE"/>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現在、上記に該当する項目はない。</a:t>
            </a:r>
            <a:endParaRPr sz="1100"/>
          </a:p>
        </p:txBody>
      </p:sp>
      <p:sp>
        <p:nvSpPr>
          <p:cNvPr id="1248" name="タイトル 1"/>
          <p:cNvSpPr txBox="1"/>
          <p:nvPr/>
        </p:nvSpPr>
        <p:spPr>
          <a:xfrm>
            <a:off x="5324475" y="2342594"/>
            <a:ext cx="4034336" cy="2250800"/>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200"/>
              </a:lnSpc>
            </a:pPr>
            <a:r>
              <a:rPr lang="ja-JP" altLang="en-US" sz="1200" spc="70" dirty="0">
                <a:solidFill>
                  <a:srgbClr val="F39800"/>
                </a:solidFill>
                <a:latin typeface="ＭＳ Ｐ明朝" panose="02020600040205080304" pitchFamily="18" charset="-128"/>
                <a:ea typeface="ＭＳ Ｐ明朝" panose="02020600040205080304" pitchFamily="18" charset="-128"/>
              </a:rPr>
              <a:t>□黄色＝要注意です！</a:t>
            </a:r>
            <a:endParaRPr sz="1200"/>
          </a:p>
          <a:p>
            <a:pPr defTabSz="457200">
              <a:lnSpc>
                <a:spcPts val="1200"/>
              </a:lnSpc>
            </a:pPr>
            <a:r>
              <a:rPr lang="en-US" altLang="ja-JP" sz="1000" spc="70" dirty="0">
                <a:latin typeface="ＭＳ Ｐ明朝" panose="02020600040205080304" pitchFamily="18" charset="-128"/>
                <a:ea typeface="ＭＳ Ｐ明朝" panose="02020600040205080304" pitchFamily="18" charset="-128"/>
              </a:rPr>
              <a:t>1</a:t>
            </a:r>
            <a:r>
              <a:rPr lang="ja-JP" altLang="en-US" sz="1000" spc="70" dirty="0">
                <a:latin typeface="ＭＳ Ｐ明朝" panose="02020600040205080304" pitchFamily="18" charset="-128"/>
                <a:ea typeface="ＭＳ Ｐ明朝" panose="02020600040205080304" pitchFamily="18" charset="-128"/>
              </a:rPr>
              <a:t>つでも該当する場合は、むし歯の可能性が少な</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からずあるものと思われます。歯科医院で診てもら</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いましょう。</a:t>
            </a:r>
            <a:endParaRPr sz="1000"/>
          </a:p>
          <a:p>
            <a:pPr defTabSz="457200">
              <a:lnSpc>
                <a:spcPts val="1200"/>
              </a:lnSpc>
            </a:pPr>
            <a:endParaRPr lang="ja-JP" altLang="en-US" sz="1000" spc="70" dirty="0">
              <a:latin typeface="ＭＳ Ｐ明朝" panose="02020600040205080304" pitchFamily="18" charset="-128"/>
              <a:ea typeface="ＭＳ Ｐ明朝" panose="02020600040205080304" pitchFamily="18" charset="-128"/>
            </a:endParaRPr>
          </a:p>
          <a:p>
            <a:pPr defTabSz="457200">
              <a:lnSpc>
                <a:spcPts val="1200"/>
              </a:lnSpc>
            </a:pPr>
            <a:r>
              <a:rPr lang="ja-JP" altLang="en-US" sz="1200" spc="70" dirty="0">
                <a:solidFill>
                  <a:srgbClr val="E60012"/>
                </a:solidFill>
                <a:latin typeface="ＭＳ Ｐ明朝" panose="02020600040205080304" pitchFamily="18" charset="-128"/>
                <a:ea typeface="ＭＳ Ｐ明朝" panose="02020600040205080304" pitchFamily="18" charset="-128"/>
              </a:rPr>
              <a:t>□赤色＝むし歯がある可能性が高い！</a:t>
            </a:r>
            <a:endParaRPr sz="1200"/>
          </a:p>
          <a:p>
            <a:pPr defTabSz="457200">
              <a:lnSpc>
                <a:spcPts val="1200"/>
              </a:lnSpc>
            </a:pPr>
            <a:r>
              <a:rPr lang="en-US" altLang="ja-JP" sz="1000" spc="70" dirty="0">
                <a:latin typeface="ＭＳ Ｐ明朝" panose="02020600040205080304" pitchFamily="18" charset="-128"/>
                <a:ea typeface="ＭＳ Ｐ明朝" panose="02020600040205080304" pitchFamily="18" charset="-128"/>
              </a:rPr>
              <a:t>1</a:t>
            </a:r>
            <a:r>
              <a:rPr lang="ja-JP" altLang="en-US" sz="1000" spc="70" dirty="0">
                <a:latin typeface="ＭＳ Ｐ明朝" panose="02020600040205080304" pitchFamily="18" charset="-128"/>
                <a:ea typeface="ＭＳ Ｐ明朝" panose="02020600040205080304" pitchFamily="18" charset="-128"/>
              </a:rPr>
              <a:t>つでも該当する場合は、むし歯になっている可</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能性が極めて高いです。速やかに歯科医院を受</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診しましょう。</a:t>
            </a:r>
            <a:endParaRPr sz="1000"/>
          </a:p>
          <a:p>
            <a:pPr defTabSz="457200">
              <a:lnSpc>
                <a:spcPts val="1200"/>
              </a:lnSpc>
            </a:pPr>
            <a:endParaRPr lang="ja-JP" altLang="en-US" sz="1000" spc="70" dirty="0">
              <a:latin typeface="ＭＳ Ｐ明朝" panose="02020600040205080304" pitchFamily="18" charset="-128"/>
              <a:ea typeface="ＭＳ Ｐ明朝" panose="02020600040205080304" pitchFamily="18" charset="-128"/>
            </a:endParaRPr>
          </a:p>
          <a:p>
            <a:pPr defTabSz="457200">
              <a:lnSpc>
                <a:spcPts val="1200"/>
              </a:lnSpc>
            </a:pPr>
            <a:r>
              <a:rPr lang="ja-JP" altLang="en-US" sz="1200" spc="70" dirty="0">
                <a:solidFill>
                  <a:srgbClr val="1E79BE"/>
                </a:solidFill>
                <a:latin typeface="ＭＳ Ｐ明朝" panose="02020600040205080304" pitchFamily="18" charset="-128"/>
                <a:ea typeface="ＭＳ Ｐ明朝" panose="02020600040205080304" pitchFamily="18" charset="-128"/>
              </a:rPr>
              <a:t>□青色＝ひとまず安心！</a:t>
            </a:r>
            <a:endParaRPr sz="12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むし歯の可能性は低いと思われますが、今後も定</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期検診を受け、異常を感じたら早めに処置をして</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もらいましょう。</a:t>
            </a:r>
            <a:endParaRPr sz="1000"/>
          </a:p>
        </p:txBody>
      </p:sp>
      <p:pic>
        <p:nvPicPr>
          <p:cNvPr id="1249" name="グラフィックス 1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301" y="603466"/>
            <a:ext cx="261408" cy="187935"/>
          </a:xfrm>
          <a:prstGeom prst="rect">
            <a:avLst/>
          </a:prstGeom>
        </p:spPr>
      </p:pic>
      <p:pic>
        <p:nvPicPr>
          <p:cNvPr id="1250" name="グラフィックス 2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4475" y="1971746"/>
            <a:ext cx="468000" cy="180777"/>
          </a:xfrm>
          <a:prstGeom prst="rect">
            <a:avLst/>
          </a:prstGeom>
        </p:spPr>
      </p:pic>
      <p:sp>
        <p:nvSpPr>
          <p:cNvPr id="1251" name="テキスト ボックス 30"/>
          <p:cNvSpPr txBox="1"/>
          <p:nvPr/>
        </p:nvSpPr>
        <p:spPr>
          <a:xfrm>
            <a:off x="5913626" y="1971746"/>
            <a:ext cx="3320555" cy="245328"/>
          </a:xfrm>
          <a:prstGeom prst="rect">
            <a:avLst/>
          </a:prstGeom>
          <a:noFill/>
        </p:spPr>
        <p:txBody>
          <a:bodyPr wrap="square">
            <a:spAutoFit/>
          </a:bodyPr>
          <a:lstStyle/>
          <a:p>
            <a:r>
              <a:rPr lang="ja-JP" altLang="en-US" sz="1000" spc="70" dirty="0">
                <a:latin typeface="ＭＳ Ｐ明朝" panose="02020600040205080304" pitchFamily="18" charset="-128"/>
                <a:ea typeface="ＭＳ Ｐ明朝" panose="02020600040205080304" pitchFamily="18" charset="-128"/>
              </a:rPr>
              <a:t>チェック欄の色によって危険度が違うよ</a:t>
            </a:r>
            <a:r>
              <a:rPr lang="ja-JP" altLang="en-US" sz="800" spc="70" dirty="0">
                <a:latin typeface="ＭＳ Ｐ明朝" panose="02020600040205080304" pitchFamily="18" charset="-128"/>
                <a:ea typeface="ＭＳ Ｐ明朝" panose="02020600040205080304" pitchFamily="18" charset="-128"/>
              </a:rPr>
              <a:t>。</a:t>
            </a:r>
            <a:endParaRPr lang="ja-JP" altLang="en-US" sz="800" dirty="0"/>
          </a:p>
        </p:txBody>
      </p:sp>
      <p:pic>
        <p:nvPicPr>
          <p:cNvPr id="1252" name="グラフィックス 3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305" y="1019381"/>
            <a:ext cx="1213333" cy="334452"/>
          </a:xfrm>
          <a:prstGeom prst="rect">
            <a:avLst/>
          </a:prstGeom>
        </p:spPr>
      </p:pic>
      <p:pic>
        <p:nvPicPr>
          <p:cNvPr id="1253" name="グラフィックス 7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1606" y="876043"/>
            <a:ext cx="8112000" cy="8072"/>
          </a:xfrm>
          <a:prstGeom prst="rect">
            <a:avLst/>
          </a:prstGeom>
        </p:spPr>
      </p:pic>
      <p:sp>
        <p:nvSpPr>
          <p:cNvPr id="1254" name="テキスト ボックス 7"/>
          <p:cNvSpPr txBox="1"/>
          <p:nvPr/>
        </p:nvSpPr>
        <p:spPr>
          <a:xfrm>
            <a:off x="4311798" y="6615558"/>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6</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78579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56" name="グラフィックス 7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6611" y="976250"/>
            <a:ext cx="7261994" cy="5543640"/>
          </a:xfrm>
          <a:prstGeom prst="rect">
            <a:avLst/>
          </a:prstGeom>
        </p:spPr>
      </p:pic>
      <p:pic>
        <p:nvPicPr>
          <p:cNvPr id="1257" name="グラフィックス 6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2539" y="3196818"/>
            <a:ext cx="2009950" cy="409281"/>
          </a:xfrm>
          <a:prstGeom prst="rect">
            <a:avLst/>
          </a:prstGeom>
        </p:spPr>
      </p:pic>
      <p:pic>
        <p:nvPicPr>
          <p:cNvPr id="1258" name="グラフィックス 6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6097" y="4511893"/>
            <a:ext cx="1716000" cy="333469"/>
          </a:xfrm>
          <a:prstGeom prst="rect">
            <a:avLst/>
          </a:prstGeom>
        </p:spPr>
      </p:pic>
      <p:pic>
        <p:nvPicPr>
          <p:cNvPr id="1259" name="グラフィックス 5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1583" y="4908740"/>
            <a:ext cx="2185028" cy="824825"/>
          </a:xfrm>
          <a:prstGeom prst="rect">
            <a:avLst/>
          </a:prstGeom>
        </p:spPr>
      </p:pic>
      <p:pic>
        <p:nvPicPr>
          <p:cNvPr id="1260" name="グラフィックス 4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3964" y="3070880"/>
            <a:ext cx="2317807" cy="2768007"/>
          </a:xfrm>
          <a:prstGeom prst="rect">
            <a:avLst/>
          </a:prstGeom>
        </p:spPr>
      </p:pic>
      <p:pic>
        <p:nvPicPr>
          <p:cNvPr id="1261" name="グラフィックス 40"/>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1612" y="1090861"/>
            <a:ext cx="2392768" cy="331443"/>
          </a:xfrm>
          <a:prstGeom prst="rect">
            <a:avLst/>
          </a:prstGeom>
        </p:spPr>
      </p:pic>
      <p:pic>
        <p:nvPicPr>
          <p:cNvPr id="1262" name="グラフィックス 4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1167" y="3070660"/>
            <a:ext cx="2349557" cy="2772311"/>
          </a:xfrm>
          <a:prstGeom prst="rect">
            <a:avLst/>
          </a:prstGeom>
        </p:spPr>
      </p:pic>
      <p:sp>
        <p:nvSpPr>
          <p:cNvPr id="1263" name="タイトル 1"/>
          <p:cNvSpPr txBox="1"/>
          <p:nvPr/>
        </p:nvSpPr>
        <p:spPr>
          <a:xfrm>
            <a:off x="551167" y="3494055"/>
            <a:ext cx="1422335" cy="643694"/>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歯こうの中の細菌</a:t>
            </a:r>
            <a:r>
              <a:rPr lang="ja-JP" altLang="en-US" sz="800" spc="70" dirty="0">
                <a:latin typeface="ＭＳ Ｐ明朝" panose="02020600040205080304" pitchFamily="18" charset="-128"/>
                <a:ea typeface="ＭＳ Ｐ明朝" panose="02020600040205080304" pitchFamily="18" charset="-128"/>
              </a:rPr>
              <a:t>が</a:t>
            </a:r>
            <a:r>
              <a:rPr lang="ja-JP" altLang="en-US" sz="800" spc="70" dirty="0">
                <a:latin typeface="ＭＳ Ｐ明朝" panose="02020600040205080304" pitchFamily="18" charset="-128"/>
                <a:ea typeface="ＭＳ Ｐ明朝" panose="02020600040205080304" pitchFamily="18" charset="-128"/>
              </a:rPr>
              <a:t>糖分を</a:t>
            </a:r>
            <a:endParaRPr lang="ja-JP" altLang="en-US" sz="800" spc="70" dirty="0">
              <a:latin typeface="ＭＳ Ｐ明朝" panose="02020600040205080304" pitchFamily="18" charset="-128"/>
              <a:ea typeface="ＭＳ Ｐ明朝" panose="02020600040205080304" pitchFamily="18" charset="-128"/>
            </a:endParaRPr>
          </a:p>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酸に変</a:t>
            </a:r>
            <a:r>
              <a:rPr lang="ja-JP" altLang="en-US" sz="800" spc="70" dirty="0">
                <a:latin typeface="ＭＳ Ｐ明朝" panose="02020600040205080304" pitchFamily="18" charset="-128"/>
                <a:ea typeface="ＭＳ Ｐ明朝" panose="02020600040205080304" pitchFamily="18" charset="-128"/>
              </a:rPr>
              <a:t>え、</a:t>
            </a:r>
            <a:r>
              <a:rPr lang="ja-JP" altLang="en-US" sz="800" spc="70" dirty="0">
                <a:latin typeface="ＭＳ Ｐ明朝" panose="02020600040205080304" pitchFamily="18" charset="-128"/>
                <a:ea typeface="ＭＳ Ｐ明朝" panose="02020600040205080304" pitchFamily="18" charset="-128"/>
              </a:rPr>
              <a:t>エナメル質を</a:t>
            </a:r>
            <a:endParaRPr lang="ja-JP" altLang="en-US" sz="800" spc="70" dirty="0">
              <a:latin typeface="ＭＳ Ｐ明朝" panose="02020600040205080304" pitchFamily="18" charset="-128"/>
              <a:ea typeface="ＭＳ Ｐ明朝" panose="02020600040205080304" pitchFamily="18" charset="-128"/>
            </a:endParaRPr>
          </a:p>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とかし</a:t>
            </a:r>
            <a:r>
              <a:rPr lang="ja-JP" altLang="en-US" sz="800" spc="70" dirty="0">
                <a:latin typeface="ＭＳ Ｐ明朝" panose="02020600040205080304" pitchFamily="18" charset="-128"/>
                <a:ea typeface="ＭＳ Ｐ明朝" panose="02020600040205080304" pitchFamily="18" charset="-128"/>
              </a:rPr>
              <a:t>始める。</a:t>
            </a:r>
            <a:endParaRPr lang="ja-JP" altLang="en-US" sz="800" spc="70" dirty="0">
              <a:latin typeface="ＭＳ Ｐ明朝" panose="02020600040205080304" pitchFamily="18" charset="-128"/>
              <a:ea typeface="ＭＳ Ｐ明朝" panose="02020600040205080304" pitchFamily="18" charset="-128"/>
            </a:endParaRPr>
          </a:p>
        </p:txBody>
      </p:sp>
      <p:pic>
        <p:nvPicPr>
          <p:cNvPr id="1264" name="グラフィックス 7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57064" y="2064375"/>
            <a:ext cx="832000" cy="286614"/>
          </a:xfrm>
          <a:prstGeom prst="rect">
            <a:avLst/>
          </a:prstGeom>
        </p:spPr>
      </p:pic>
      <p:sp>
        <p:nvSpPr>
          <p:cNvPr id="1265" name="タイトル 1"/>
          <p:cNvSpPr txBox="1"/>
          <p:nvPr/>
        </p:nvSpPr>
        <p:spPr>
          <a:xfrm>
            <a:off x="1995137" y="548687"/>
            <a:ext cx="479736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歯と健康の関係と高知県の現状について考えよう。</a:t>
            </a:r>
            <a:endParaRPr b="1"/>
          </a:p>
        </p:txBody>
      </p:sp>
      <p:sp>
        <p:nvSpPr>
          <p:cNvPr id="1266" name="タイトル 1"/>
          <p:cNvSpPr txBox="1"/>
          <p:nvPr/>
        </p:nvSpPr>
        <p:spPr>
          <a:xfrm>
            <a:off x="572802" y="4370710"/>
            <a:ext cx="1418954" cy="520742"/>
          </a:xfrm>
          <a:prstGeom prst="rect">
            <a:avLst/>
          </a:prstGeom>
        </p:spPr>
        <p:txBody>
          <a:bodyPr vert="horz" lIns="91440" tIns="45720" rIns="91440" bIns="45720" rtlCol="0" anchor="t" anchorCtr="0">
            <a:normAutofit fontScale="700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30000"/>
              </a:lnSpc>
            </a:pPr>
            <a:r>
              <a:rPr lang="ja-JP" altLang="en-US" sz="1142" spc="70" dirty="0">
                <a:latin typeface="ＭＳ Ｐ明朝"/>
                <a:ea typeface="ＭＳ Ｐ明朝"/>
              </a:rPr>
              <a:t>むし歯が進み、</a:t>
            </a:r>
            <a:r>
              <a:rPr lang="ja-JP" altLang="en-US" sz="1142" spc="70" dirty="0">
                <a:latin typeface="ＭＳ Ｐ明朝"/>
                <a:ea typeface="ＭＳ Ｐ明朝"/>
              </a:rPr>
              <a:t>ぞ</a:t>
            </a:r>
            <a:r>
              <a:rPr lang="ja-JP" altLang="en-US" sz="1142" spc="70" dirty="0">
                <a:latin typeface="ＭＳ Ｐ明朝"/>
                <a:ea typeface="ＭＳ Ｐ明朝"/>
              </a:rPr>
              <a:t>うげ質</a:t>
            </a:r>
            <a:endParaRPr lang="ja-JP" altLang="en-US" sz="1142" spc="70" dirty="0">
              <a:latin typeface="ＭＳ Ｐ明朝"/>
              <a:ea typeface="ＭＳ Ｐ明朝"/>
            </a:endParaRPr>
          </a:p>
          <a:p>
            <a:pPr defTabSz="457200">
              <a:lnSpc>
                <a:spcPct val="130000"/>
              </a:lnSpc>
            </a:pPr>
            <a:r>
              <a:rPr lang="ja-JP" altLang="en-US" sz="1142" spc="70" dirty="0">
                <a:latin typeface="ＭＳ Ｐ明朝"/>
                <a:ea typeface="ＭＳ Ｐ明朝"/>
              </a:rPr>
              <a:t>まで達する</a:t>
            </a:r>
            <a:r>
              <a:rPr lang="ja-JP" altLang="en-US" sz="1142" spc="70" dirty="0">
                <a:latin typeface="ＭＳ Ｐ明朝"/>
                <a:ea typeface="ＭＳ Ｐ明朝"/>
              </a:rPr>
              <a:t>と、冷たい</a:t>
            </a:r>
            <a:endParaRPr lang="en-US" altLang="ja-JP" sz="1142" spc="70" dirty="0">
              <a:latin typeface="ＭＳ Ｐ明朝"/>
              <a:ea typeface="ＭＳ Ｐ明朝"/>
            </a:endParaRPr>
          </a:p>
          <a:p>
            <a:pPr defTabSz="457200">
              <a:lnSpc>
                <a:spcPct val="130000"/>
              </a:lnSpc>
            </a:pPr>
            <a:r>
              <a:rPr lang="ja-JP" altLang="en-US" sz="1142" spc="70" dirty="0">
                <a:latin typeface="ＭＳ Ｐ明朝"/>
                <a:ea typeface="ＭＳ Ｐ明朝"/>
              </a:rPr>
              <a:t>飲み物</a:t>
            </a:r>
            <a:r>
              <a:rPr lang="ja-JP" altLang="en-US" sz="1142" spc="70" dirty="0">
                <a:latin typeface="ＭＳ Ｐ明朝"/>
                <a:ea typeface="ＭＳ Ｐ明朝"/>
              </a:rPr>
              <a:t>がしみる</a:t>
            </a:r>
            <a:r>
              <a:rPr lang="ja-JP" altLang="en-US" sz="1142" spc="70" dirty="0">
                <a:latin typeface="ＭＳ Ｐ明朝"/>
                <a:ea typeface="ＭＳ Ｐ明朝"/>
              </a:rPr>
              <a:t>。</a:t>
            </a:r>
            <a:endParaRPr sz="1142">
              <a:latin typeface="ＭＳ Ｐ明朝"/>
              <a:ea typeface="ＭＳ Ｐ明朝"/>
            </a:endParaRPr>
          </a:p>
        </p:txBody>
      </p:sp>
      <p:sp>
        <p:nvSpPr>
          <p:cNvPr id="1267" name="タイトル 1"/>
          <p:cNvSpPr txBox="1"/>
          <p:nvPr/>
        </p:nvSpPr>
        <p:spPr>
          <a:xfrm>
            <a:off x="572802" y="5214521"/>
            <a:ext cx="1436349" cy="608314"/>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歯ずいまで達す</a:t>
            </a:r>
            <a:r>
              <a:rPr lang="ja-JP" altLang="en-US" sz="800" spc="70" dirty="0">
                <a:latin typeface="ＭＳ Ｐ明朝" panose="02020600040205080304" pitchFamily="18" charset="-128"/>
                <a:ea typeface="ＭＳ Ｐ明朝" panose="02020600040205080304" pitchFamily="18" charset="-128"/>
              </a:rPr>
              <a:t>ると、</a:t>
            </a:r>
            <a:endParaRPr sz="800"/>
          </a:p>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激しく痛み</a:t>
            </a:r>
            <a:r>
              <a:rPr lang="ja-JP" altLang="en-US" sz="800" spc="70" dirty="0">
                <a:latin typeface="ＭＳ Ｐ明朝" panose="02020600040205080304" pitchFamily="18" charset="-128"/>
                <a:ea typeface="ＭＳ Ｐ明朝" panose="02020600040205080304" pitchFamily="18" charset="-128"/>
              </a:rPr>
              <a:t>出す。</a:t>
            </a:r>
            <a:endParaRPr sz="800"/>
          </a:p>
        </p:txBody>
      </p:sp>
      <p:sp>
        <p:nvSpPr>
          <p:cNvPr id="1268" name="タイトル 1"/>
          <p:cNvSpPr txBox="1"/>
          <p:nvPr/>
        </p:nvSpPr>
        <p:spPr>
          <a:xfrm>
            <a:off x="3628916" y="3889547"/>
            <a:ext cx="2657385" cy="401786"/>
          </a:xfrm>
          <a:prstGeom prst="rect">
            <a:avLst/>
          </a:prstGeom>
        </p:spPr>
        <p:txBody>
          <a:bodyPr vert="horz" lIns="91440" tIns="45720" rIns="91440" bIns="45720" rtlCol="0" anchor="t" anchorCtr="0">
            <a:normAutofit fontScale="3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900"/>
              </a:lnSpc>
            </a:pPr>
            <a:r>
              <a:rPr lang="ja-JP" altLang="en-US" sz="2500" spc="70" dirty="0">
                <a:latin typeface="ＭＳ Ｐ明朝" panose="02020600040205080304" pitchFamily="18" charset="-128"/>
                <a:ea typeface="ＭＳ Ｐ明朝" panose="02020600040205080304" pitchFamily="18" charset="-128"/>
              </a:rPr>
              <a:t>ロの中にいるミュータンス</a:t>
            </a:r>
            <a:r>
              <a:rPr lang="ja-JP" altLang="en-US" sz="2500" spc="70" dirty="0">
                <a:latin typeface="ＭＳ Ｐ明朝" panose="02020600040205080304" pitchFamily="18" charset="-128"/>
                <a:ea typeface="ＭＳ Ｐ明朝" panose="02020600040205080304" pitchFamily="18" charset="-128"/>
              </a:rPr>
              <a:t>菌</a:t>
            </a:r>
            <a:r>
              <a:rPr lang="ja-JP" altLang="en-US" sz="2500" spc="70" dirty="0">
                <a:latin typeface="ＭＳ Ｐ明朝" panose="02020600040205080304" pitchFamily="18" charset="-128"/>
                <a:ea typeface="ＭＳ Ｐ明朝" panose="02020600040205080304" pitchFamily="18" charset="-128"/>
              </a:rPr>
              <a:t>が糖分を分解して、</a:t>
            </a:r>
            <a:endParaRPr sz="2800"/>
          </a:p>
          <a:p>
            <a:pPr defTabSz="457200">
              <a:lnSpc>
                <a:spcPts val="900"/>
              </a:lnSpc>
            </a:pPr>
            <a:r>
              <a:rPr lang="ja-JP" altLang="en-US" sz="2500" spc="70" dirty="0">
                <a:latin typeface="ＭＳ Ｐ明朝" panose="02020600040205080304" pitchFamily="18" charset="-128"/>
                <a:ea typeface="ＭＳ Ｐ明朝" panose="02020600040205080304" pitchFamily="18" charset="-128"/>
              </a:rPr>
              <a:t>ね</a:t>
            </a:r>
            <a:r>
              <a:rPr lang="ja-JP" altLang="en-US" sz="2500" spc="70" dirty="0">
                <a:latin typeface="ＭＳ Ｐ明朝" panose="02020600040205080304" pitchFamily="18" charset="-128"/>
                <a:ea typeface="ＭＳ Ｐ明朝" panose="02020600040205080304" pitchFamily="18" charset="-128"/>
              </a:rPr>
              <a:t>ばねばと歯にこびりつき、</a:t>
            </a:r>
            <a:r>
              <a:rPr lang="ja-JP" altLang="en-US" sz="2500" spc="70" dirty="0">
                <a:latin typeface="ＭＳ Ｐ明朝" panose="02020600040205080304" pitchFamily="18" charset="-128"/>
                <a:ea typeface="ＭＳ Ｐ明朝" panose="02020600040205080304" pitchFamily="18" charset="-128"/>
              </a:rPr>
              <a:t>歯こうができる</a:t>
            </a:r>
            <a:r>
              <a:rPr lang="ja-JP" altLang="en-US" sz="2500" spc="70" dirty="0">
                <a:latin typeface="ＭＳ Ｐ明朝" panose="02020600040205080304" pitchFamily="18" charset="-128"/>
                <a:ea typeface="ＭＳ Ｐ明朝" panose="02020600040205080304" pitchFamily="18" charset="-128"/>
              </a:rPr>
              <a:t>　</a:t>
            </a:r>
            <a:r>
              <a:rPr lang="ja-JP" altLang="en-US" sz="2800" spc="70" dirty="0">
                <a:latin typeface="ＭＳ Ｐ明朝" panose="02020600040205080304" pitchFamily="18" charset="-128"/>
                <a:ea typeface="ＭＳ Ｐ明朝" panose="02020600040205080304" pitchFamily="18" charset="-128"/>
              </a:rPr>
              <a:t>　</a:t>
            </a:r>
            <a:endParaRPr lang="ja-JP" altLang="en-US" sz="2500" spc="70" dirty="0">
              <a:latin typeface="ＭＳ Ｐ明朝" panose="02020600040205080304" pitchFamily="18" charset="-128"/>
              <a:ea typeface="ＭＳ Ｐ明朝" panose="02020600040205080304" pitchFamily="18" charset="-128"/>
            </a:endParaRPr>
          </a:p>
        </p:txBody>
      </p:sp>
      <p:sp>
        <p:nvSpPr>
          <p:cNvPr id="1269" name="タイトル 1"/>
          <p:cNvSpPr txBox="1"/>
          <p:nvPr/>
        </p:nvSpPr>
        <p:spPr>
          <a:xfrm>
            <a:off x="7110874" y="3985717"/>
            <a:ext cx="2795126" cy="92292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900"/>
              </a:lnSpc>
            </a:pPr>
            <a:r>
              <a:rPr lang="ja-JP" altLang="en-US" sz="800" spc="70" dirty="0">
                <a:latin typeface="ＭＳ Ｐ明朝" panose="02020600040205080304" pitchFamily="18" charset="-128"/>
                <a:ea typeface="ＭＳ Ｐ明朝" panose="02020600040205080304" pitchFamily="18" charset="-128"/>
              </a:rPr>
              <a:t>歯と歯ぐきの間にすき間ができ、</a:t>
            </a:r>
            <a:endParaRPr sz="800"/>
          </a:p>
          <a:p>
            <a:pPr defTabSz="457200">
              <a:lnSpc>
                <a:spcPts val="900"/>
              </a:lnSpc>
            </a:pPr>
            <a:r>
              <a:rPr lang="ja-JP" altLang="en-US" sz="800" spc="70" dirty="0">
                <a:latin typeface="ＭＳ Ｐ明朝" panose="02020600040205080304" pitchFamily="18" charset="-128"/>
                <a:ea typeface="ＭＳ Ｐ明朝" panose="02020600040205080304" pitchFamily="18" charset="-128"/>
              </a:rPr>
              <a:t>歯こう</a:t>
            </a:r>
            <a:r>
              <a:rPr lang="ja-JP" altLang="en-US" sz="800" spc="70" dirty="0">
                <a:latin typeface="ＭＳ Ｐ明朝" panose="02020600040205080304" pitchFamily="18" charset="-128"/>
                <a:ea typeface="ＭＳ Ｐ明朝" panose="02020600040205080304" pitchFamily="18" charset="-128"/>
              </a:rPr>
              <a:t>がたまりやすくなる。</a:t>
            </a:r>
            <a:endParaRPr sz="800"/>
          </a:p>
          <a:p>
            <a:pPr defTabSz="457200">
              <a:lnSpc>
                <a:spcPts val="900"/>
              </a:lnSpc>
            </a:pPr>
            <a:r>
              <a:rPr lang="ja-JP" altLang="en-US" sz="800" spc="70" dirty="0">
                <a:latin typeface="ＭＳ Ｐ明朝" panose="02020600040205080304" pitchFamily="18" charset="-128"/>
                <a:ea typeface="ＭＳ Ｐ明朝" panose="02020600040205080304" pitchFamily="18" charset="-128"/>
              </a:rPr>
              <a:t>歯こう中の細菌の出す毒素によって</a:t>
            </a:r>
            <a:endParaRPr sz="800"/>
          </a:p>
          <a:p>
            <a:pPr defTabSz="457200">
              <a:lnSpc>
                <a:spcPts val="900"/>
              </a:lnSpc>
            </a:pPr>
            <a:r>
              <a:rPr lang="ja-JP" altLang="en-US" sz="800" spc="70" dirty="0">
                <a:latin typeface="ＭＳ Ｐ明朝" panose="02020600040205080304" pitchFamily="18" charset="-128"/>
                <a:ea typeface="ＭＳ Ｐ明朝" panose="02020600040205080304" pitchFamily="18" charset="-128"/>
              </a:rPr>
              <a:t>歯</a:t>
            </a:r>
            <a:r>
              <a:rPr lang="ja-JP" altLang="en-US" sz="800" spc="70" dirty="0">
                <a:latin typeface="ＭＳ Ｐ明朝" panose="02020600040205080304" pitchFamily="18" charset="-128"/>
                <a:ea typeface="ＭＳ Ｐ明朝" panose="02020600040205080304" pitchFamily="18" charset="-128"/>
              </a:rPr>
              <a:t>ぐきが赤くはれたり、出血したりする。</a:t>
            </a:r>
            <a:endParaRPr sz="800"/>
          </a:p>
        </p:txBody>
      </p:sp>
      <p:pic>
        <p:nvPicPr>
          <p:cNvPr id="1270" name="グラフィックス 3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2128" y="618012"/>
            <a:ext cx="1213333" cy="289430"/>
          </a:xfrm>
          <a:prstGeom prst="rect">
            <a:avLst/>
          </a:prstGeom>
        </p:spPr>
      </p:pic>
      <p:sp>
        <p:nvSpPr>
          <p:cNvPr id="1271" name="タイトル 1"/>
          <p:cNvSpPr txBox="1"/>
          <p:nvPr/>
        </p:nvSpPr>
        <p:spPr>
          <a:xfrm>
            <a:off x="1001612" y="1069393"/>
            <a:ext cx="2439843" cy="3525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10000"/>
              </a:lnSpc>
            </a:pPr>
            <a:r>
              <a:rPr lang="ja-JP" altLang="en-US" sz="1100" spc="70" dirty="0">
                <a:solidFill>
                  <a:schemeClr val="bg1"/>
                </a:solidFill>
                <a:latin typeface="ＭＳ Ｐ明朝" panose="02020600040205080304" pitchFamily="18" charset="-128"/>
                <a:ea typeface="ＭＳ Ｐ明朝" panose="02020600040205080304" pitchFamily="18" charset="-128"/>
              </a:rPr>
              <a:t>むし歯や歯周病の原因</a:t>
            </a:r>
          </a:p>
        </p:txBody>
      </p:sp>
      <p:sp>
        <p:nvSpPr>
          <p:cNvPr id="1272" name="テキスト ボックス 45"/>
          <p:cNvSpPr txBox="1"/>
          <p:nvPr/>
        </p:nvSpPr>
        <p:spPr>
          <a:xfrm>
            <a:off x="572802" y="3091175"/>
            <a:ext cx="1829858" cy="271489"/>
          </a:xfrm>
          <a:prstGeom prst="rect">
            <a:avLst/>
          </a:prstGeom>
          <a:noFill/>
        </p:spPr>
        <p:txBody>
          <a:bodyPr wrap="square">
            <a:spAutoFit/>
          </a:bodyPr>
          <a:lstStyle/>
          <a:p>
            <a:pPr defTabSz="457200">
              <a:lnSpc>
                <a:spcPct val="130000"/>
              </a:lnSpc>
            </a:pPr>
            <a:r>
              <a:rPr lang="ja-JP" altLang="en-US" sz="900" b="1" spc="70" dirty="0">
                <a:solidFill>
                  <a:srgbClr val="567C03"/>
                </a:solidFill>
                <a:latin typeface="ＭＳ Ｐ明朝" panose="02020600040205080304" pitchFamily="18" charset="-128"/>
                <a:ea typeface="ＭＳ Ｐ明朝" panose="02020600040205080304" pitchFamily="18" charset="-128"/>
              </a:rPr>
              <a:t>■むし歯の進み方</a:t>
            </a:r>
            <a:endParaRPr b="1"/>
          </a:p>
        </p:txBody>
      </p:sp>
      <p:sp>
        <p:nvSpPr>
          <p:cNvPr id="1273" name="テキスト ボックス 50"/>
          <p:cNvSpPr txBox="1"/>
          <p:nvPr/>
        </p:nvSpPr>
        <p:spPr>
          <a:xfrm>
            <a:off x="6873973" y="3129969"/>
            <a:ext cx="1829858" cy="271489"/>
          </a:xfrm>
          <a:prstGeom prst="rect">
            <a:avLst/>
          </a:prstGeom>
          <a:noFill/>
        </p:spPr>
        <p:txBody>
          <a:bodyPr wrap="square">
            <a:spAutoFit/>
          </a:bodyPr>
          <a:lstStyle/>
          <a:p>
            <a:pPr defTabSz="457200">
              <a:lnSpc>
                <a:spcPct val="130000"/>
              </a:lnSpc>
            </a:pPr>
            <a:r>
              <a:rPr lang="ja-JP" altLang="en-US" sz="900" b="1" spc="70" dirty="0">
                <a:solidFill>
                  <a:srgbClr val="567C03"/>
                </a:solidFill>
                <a:latin typeface="ＭＳ Ｐ明朝" panose="02020600040205080304" pitchFamily="18" charset="-128"/>
                <a:ea typeface="ＭＳ Ｐ明朝" panose="02020600040205080304" pitchFamily="18" charset="-128"/>
              </a:rPr>
              <a:t>■歯周病の進み方</a:t>
            </a:r>
            <a:endParaRPr b="1"/>
          </a:p>
        </p:txBody>
      </p:sp>
      <p:sp>
        <p:nvSpPr>
          <p:cNvPr id="1274" name="タイトル 1"/>
          <p:cNvSpPr txBox="1"/>
          <p:nvPr/>
        </p:nvSpPr>
        <p:spPr>
          <a:xfrm>
            <a:off x="7111190" y="5518678"/>
            <a:ext cx="2008997" cy="214887"/>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900"/>
              </a:lnSpc>
            </a:pPr>
            <a:r>
              <a:rPr lang="ja-JP" altLang="en-US" sz="800" spc="70" dirty="0">
                <a:latin typeface="ＭＳ Ｐ明朝" panose="02020600040205080304" pitchFamily="18" charset="-128"/>
                <a:ea typeface="ＭＳ Ｐ明朝" panose="02020600040205080304" pitchFamily="18" charset="-128"/>
              </a:rPr>
              <a:t>すき間がさらに深くなり、歯を支える骨</a:t>
            </a:r>
            <a:endParaRPr lang="en-US" altLang="ja-JP" sz="800" spc="70" dirty="0">
              <a:latin typeface="ＭＳ Ｐ明朝" panose="02020600040205080304" pitchFamily="18" charset="-128"/>
              <a:ea typeface="ＭＳ Ｐ明朝" panose="02020600040205080304" pitchFamily="18" charset="-128"/>
            </a:endParaRPr>
          </a:p>
          <a:p>
            <a:pPr defTabSz="457200">
              <a:lnSpc>
                <a:spcPts val="900"/>
              </a:lnSpc>
            </a:pPr>
            <a:r>
              <a:rPr lang="ja-JP" altLang="en-US" sz="800" spc="70" dirty="0">
                <a:latin typeface="ＭＳ Ｐ明朝" panose="02020600040205080304" pitchFamily="18" charset="-128"/>
                <a:ea typeface="ＭＳ Ｐ明朝" panose="02020600040205080304" pitchFamily="18" charset="-128"/>
              </a:rPr>
              <a:t>までとかす。</a:t>
            </a:r>
            <a:endParaRPr lang="en-US" altLang="ja-JP" sz="800" spc="70" dirty="0">
              <a:latin typeface="ＭＳ Ｐ明朝" panose="02020600040205080304" pitchFamily="18" charset="-128"/>
              <a:ea typeface="ＭＳ Ｐ明朝" panose="02020600040205080304" pitchFamily="18" charset="-128"/>
            </a:endParaRPr>
          </a:p>
        </p:txBody>
      </p:sp>
      <p:sp>
        <p:nvSpPr>
          <p:cNvPr id="1275" name="タイトル 1"/>
          <p:cNvSpPr txBox="1"/>
          <p:nvPr/>
        </p:nvSpPr>
        <p:spPr>
          <a:xfrm>
            <a:off x="3850812" y="5072991"/>
            <a:ext cx="2126570" cy="496324"/>
          </a:xfrm>
          <a:prstGeom prst="rect">
            <a:avLst/>
          </a:prstGeom>
        </p:spPr>
        <p:txBody>
          <a:bodyPr vert="horz" lIns="91440" tIns="45720" rIns="91440" bIns="45720" rtlCol="0" anchor="t" anchorCtr="0">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800" b="1" dirty="0">
                <a:latin typeface="ＭＳ Ｐゴシック" panose="020B0600070205080204" pitchFamily="50" charset="-128"/>
                <a:ea typeface="ＭＳ Ｐゴシック" panose="020B0600070205080204" pitchFamily="50" charset="-128"/>
                <a:cs typeface="M+ 1c bold" panose="020B0702020203020207" pitchFamily="50" charset="-128"/>
              </a:rPr>
              <a:t>むし歯</a:t>
            </a:r>
            <a:endParaRPr lang="en-US" altLang="ja-JP" sz="1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defTabSz="457200"/>
            <a:r>
              <a:rPr lang="ja-JP" altLang="en-US" sz="1800" b="1" dirty="0">
                <a:latin typeface="ＭＳ Ｐゴシック" panose="020B0600070205080204" pitchFamily="50" charset="-128"/>
                <a:ea typeface="ＭＳ Ｐゴシック" panose="020B0600070205080204" pitchFamily="50" charset="-128"/>
                <a:cs typeface="M+ 1c bold" panose="020B0702020203020207" pitchFamily="50" charset="-128"/>
              </a:rPr>
              <a:t>歯周病</a:t>
            </a:r>
          </a:p>
        </p:txBody>
      </p:sp>
      <p:sp>
        <p:nvSpPr>
          <p:cNvPr id="1276" name="タイトル 1"/>
          <p:cNvSpPr txBox="1"/>
          <p:nvPr/>
        </p:nvSpPr>
        <p:spPr>
          <a:xfrm>
            <a:off x="6201000" y="2100980"/>
            <a:ext cx="744129" cy="213404"/>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900"/>
              </a:lnSpc>
            </a:pPr>
            <a:r>
              <a:rPr lang="ja-JP" altLang="en-US" sz="1000" b="1" spc="70" dirty="0">
                <a:latin typeface="ＭＳ Ｐ明朝" panose="02020600040205080304" pitchFamily="18" charset="-128"/>
                <a:ea typeface="ＭＳ Ｐ明朝" panose="02020600040205080304" pitchFamily="18" charset="-128"/>
              </a:rPr>
              <a:t>糖分</a:t>
            </a:r>
            <a:endParaRPr sz="1000" b="1"/>
          </a:p>
        </p:txBody>
      </p:sp>
      <p:sp>
        <p:nvSpPr>
          <p:cNvPr id="1277" name="タイトル 1"/>
          <p:cNvSpPr txBox="1"/>
          <p:nvPr/>
        </p:nvSpPr>
        <p:spPr>
          <a:xfrm>
            <a:off x="3945235" y="4612807"/>
            <a:ext cx="1935714" cy="13164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900"/>
              </a:lnSpc>
            </a:pPr>
            <a:r>
              <a:rPr lang="ja-JP" altLang="en-US" sz="1000" b="1" spc="70" dirty="0">
                <a:latin typeface="ＭＳ Ｐ明朝" panose="02020600040205080304" pitchFamily="18" charset="-128"/>
                <a:ea typeface="ＭＳ Ｐ明朝" panose="02020600040205080304" pitchFamily="18" charset="-128"/>
              </a:rPr>
              <a:t>歯　垢</a:t>
            </a:r>
            <a:endParaRPr sz="1000" b="1"/>
          </a:p>
        </p:txBody>
      </p:sp>
      <p:sp>
        <p:nvSpPr>
          <p:cNvPr id="1278" name="タイトル 1"/>
          <p:cNvSpPr txBox="1"/>
          <p:nvPr/>
        </p:nvSpPr>
        <p:spPr>
          <a:xfrm>
            <a:off x="3945235" y="4483376"/>
            <a:ext cx="1935714" cy="12943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900"/>
              </a:lnSpc>
            </a:pPr>
            <a:r>
              <a:rPr lang="ja-JP" altLang="en-US" sz="500" spc="70" dirty="0">
                <a:latin typeface="ＭＳ Ｐ明朝" panose="02020600040205080304" pitchFamily="18" charset="-128"/>
                <a:ea typeface="ＭＳ Ｐ明朝" panose="02020600040205080304" pitchFamily="18" charset="-128"/>
              </a:rPr>
              <a:t>し　　　こう</a:t>
            </a:r>
          </a:p>
        </p:txBody>
      </p:sp>
      <p:sp>
        <p:nvSpPr>
          <p:cNvPr id="1279" name="タイトル 1"/>
          <p:cNvSpPr txBox="1"/>
          <p:nvPr/>
        </p:nvSpPr>
        <p:spPr>
          <a:xfrm>
            <a:off x="3770661" y="3277221"/>
            <a:ext cx="2183018" cy="248474"/>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900"/>
              </a:lnSpc>
            </a:pPr>
            <a:r>
              <a:rPr lang="ja-JP" altLang="en-US" sz="1200" b="1" spc="70" dirty="0">
                <a:latin typeface="ＭＳ Ｐ明朝" panose="02020600040205080304" pitchFamily="18" charset="-128"/>
                <a:ea typeface="ＭＳ Ｐ明朝" panose="02020600040205080304" pitchFamily="18" charset="-128"/>
              </a:rPr>
              <a:t>ミュータンス菌</a:t>
            </a:r>
            <a:endParaRPr sz="1200" b="1"/>
          </a:p>
        </p:txBody>
      </p:sp>
      <p:sp>
        <p:nvSpPr>
          <p:cNvPr id="1280" name="テキスト ボックス 7"/>
          <p:cNvSpPr txBox="1"/>
          <p:nvPr/>
        </p:nvSpPr>
        <p:spPr>
          <a:xfrm>
            <a:off x="4311798" y="6615558"/>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7</a:t>
            </a:r>
            <a:endParaRPr lang="ja-JP" altLang="en-US" sz="700" dirty="0">
              <a:latin typeface="ＭＳ Ｐ明朝" panose="02020600040205080304" pitchFamily="18" charset="-128"/>
              <a:ea typeface="ＭＳ Ｐ明朝" panose="02020600040205080304" pitchFamily="18" charset="-128"/>
            </a:endParaRPr>
          </a:p>
        </p:txBody>
      </p:sp>
      <p:sp>
        <p:nvSpPr>
          <p:cNvPr id="1281" name="図形 959"/>
          <p:cNvSpPr/>
          <p:nvPr/>
        </p:nvSpPr>
        <p:spPr>
          <a:xfrm>
            <a:off x="4690983" y="3627610"/>
            <a:ext cx="373062" cy="261937"/>
          </a:xfrm>
          <a:prstGeom prst="downArrow">
            <a:avLst/>
          </a:prstGeom>
          <a:solidFill>
            <a:schemeClr val="accent6"/>
          </a:solidFill>
          <a:ln w="1905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82" name="図形 960"/>
          <p:cNvSpPr/>
          <p:nvPr/>
        </p:nvSpPr>
        <p:spPr>
          <a:xfrm>
            <a:off x="4690983" y="4194879"/>
            <a:ext cx="373062" cy="261937"/>
          </a:xfrm>
          <a:prstGeom prst="downArrow">
            <a:avLst/>
          </a:prstGeom>
          <a:solidFill>
            <a:schemeClr val="accent6"/>
          </a:solidFill>
          <a:ln w="1905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Tree>
    <p:extLst>
      <p:ext uri="{BB962C8B-B14F-4D97-AF65-F5344CB8AC3E}">
        <p14:creationId xmlns:p14="http://schemas.microsoft.com/office/powerpoint/2010/main" val="1785795387"/>
      </p:ext>
    </p:extLst>
  </p:cSld>
  <p:clrMapOvr>
    <a:masterClrMapping/>
  </p:clrMapOvr>
</p:sld>
</file>

<file path=ppt/theme/theme1.xml><?xml version="1.0" encoding="utf-8"?>
<a:theme xmlns:a="http://schemas.openxmlformats.org/drawingml/2006/main" name="Office テーマ">
  <a:themeElements>
    <a:clrScheme name="スペック">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テーマ">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txDef>
      <a:spPr>
        <a:custGeom>
          <a:avLst/>
          <a:gdLst/>
          <a:ahLst/>
          <a:cxnLst/>
          <a:rect l="l" t="t" r="r" b="b"/>
          <a:pathLst/>
        </a:custGeom>
      </a:spPr>
      <a:bodyPr vertOverflow="overflow" horzOverflow="overflow" wrap="square" rtlCol="0" anchor="t" anchorCtr="0">
        <a:spAutoFit/>
      </a:bodyPr>
      <a:lstStyle>
        <a:defPPr defTabSz="457200" fontAlgn="base">
          <a:lnSpc>
            <a:spcPts val="1000"/>
          </a:lnSpc>
          <a:defRPr lang="ja-JP" altLang="en-US" sz="600" spc="70" dirty="0">
            <a:solidFill>
              <a:srgbClr val="231815"/>
            </a:solidFill>
            <a:latin typeface="ＭＳ Ｐ明朝"/>
            <a:ea typeface="ＭＳ Ｐ明朝"/>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vt="http://schemas.openxmlformats.org/officeDocument/2006/docPropsVTypes" xmlns="http://schemas.openxmlformats.org/officeDocument/2006/extended-properties">
  <Template>Office Theme</Template>
  <TotalTime>3101</TotalTime>
  <Words>5663</Words>
  <Application>JUST Focus</Application>
  <Paragraphs>753</Paragraph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22</vt:i4>
      </vt:variant>
    </vt:vector>
  </HeadingPairs>
  <TitlesOfParts>
    <vt:vector size="30" baseType="lpstr">
      <vt:lpstr>Aptos</vt:lpstr>
      <vt:lpstr>Aptos Display</vt:lpstr>
      <vt:lpstr>ＭＳ Ｐゴシック</vt:lpstr>
      <vt:lpstr>ＭＳ Ｐ明朝</vt:lpstr>
      <vt:lpstr>メイリオ</vt:lpstr>
      <vt:lpstr>游ゴシック</vt:lpstr>
      <vt:lpstr>Arial</vt:lpstr>
      <vt:lpstr>Office テーマ</vt:lpstr>
      <vt:lpstr>PowerPoint プレゼンテーション</vt:lpstr>
      <vt:lpstr>みなさん一人ひとりは、高知家にとってかけがえのない大切な 子どもたちです。 ここには、みなさんに知ってほしいことや学んでもらいたいことを掲載しています。 みなさん一人ひとりが、将来の夢や目標を実現するためには、 まず、自分自身のからだや心を健康に保つことが大切です。 そこで、今、みなさんに毎日の生活の中で気をつけてもらいたいことをこの冊子にまとめました。健やかな心身で、みなさんの夢をかなえて下さい。みんな応援しています。 また、みなさんが大人になったら家族のために行動してほしい ことも掲載していますので、みなさんの未来の子どもたちのためにも、ぜひ覚えておいてください。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5.0.2</AppVersion>
  <PresentationFormat>ユーザー設定</PresentationFormat>
  <Slides>38</Slides>
  <Notes>19</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fuyuko masaki</dc:creator>
  <cp:lastModifiedBy>459936</cp:lastModifiedBy>
  <cp:lastPrinted>2024-05-29T00:37:24Z</cp:lastPrinted>
  <dcterms:created xsi:type="dcterms:W3CDTF">2024-04-09T13:56:36Z</dcterms:created>
  <dcterms:modified xsi:type="dcterms:W3CDTF">2026-07-06T11:29:09Z</dcterms:modified>
  <cp:revision>177</cp:revision>
</cp:coreProperties>
</file>

<file path=docProps/custom.xml><?xml version="1.0" encoding="utf-8"?>
<Properties xmlns:vt="http://schemas.openxmlformats.org/officeDocument/2006/docPropsVTypes" xmlns="http://schemas.openxmlformats.org/officeDocument/2006/custom-properties"/>
</file>