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?><Relationships xmlns="http://schemas.openxmlformats.org/package/2006/relationships"><Relationship Id="rId2" Type="http://schemas.openxmlformats.org/package/2006/relationships/metadata/thumbnail" Target="docProps/thumbnail.jpeg" /><Relationship Id="rId3" Type="http://schemas.openxmlformats.org/package/2006/relationships/metadata/core-properties" Target="docProps/core.xml" /><Relationship Id="rId4" Type="http://schemas.openxmlformats.org/officeDocument/2006/relationships/extended-properties" Target="docProps/app.xml" /><Relationship Id="rId5" Type="http://schemas.openxmlformats.org/officeDocument/2006/relationships/custom-properties" Target="docProps/custom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3"/>
  </p:notesMasterIdLst>
  <p:sldIdLst>
    <p:sldId id="266" r:id="rId4"/>
    <p:sldId id="279" r:id="rId5"/>
    <p:sldId id="280" r:id="rId6"/>
    <p:sldId id="292" r:id="rId7"/>
    <p:sldId id="281" r:id="rId8"/>
    <p:sldId id="293" r:id="rId9"/>
    <p:sldId id="282" r:id="rId10"/>
    <p:sldId id="294" r:id="rId11"/>
    <p:sldId id="283" r:id="rId12"/>
    <p:sldId id="295" r:id="rId13"/>
    <p:sldId id="284" r:id="rId14"/>
    <p:sldId id="296" r:id="rId15"/>
    <p:sldId id="286" r:id="rId16"/>
    <p:sldId id="297" r:id="rId17"/>
    <p:sldId id="287" r:id="rId18"/>
    <p:sldId id="299" r:id="rId19"/>
    <p:sldId id="285" r:id="rId20"/>
    <p:sldId id="300" r:id="rId21"/>
    <p:sldId id="288" r:id="rId22"/>
    <p:sldId id="301" r:id="rId23"/>
    <p:sldId id="289" r:id="rId24"/>
    <p:sldId id="290" r:id="rId25"/>
    <p:sldId id="303" r:id="rId26"/>
    <p:sldId id="291" r:id="rId27"/>
    <p:sldId id="264" r:id="rId2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21B"/>
    <a:srgbClr val="F8BF62"/>
    <a:srgbClr val="5DA1D2"/>
    <a:srgbClr val="4691CA"/>
    <a:srgbClr val="F29C9F"/>
    <a:srgbClr val="D7E7AF"/>
    <a:srgbClr val="BAE3F9"/>
    <a:srgbClr val="61C1BE"/>
    <a:srgbClr val="E7D5E8"/>
    <a:srgbClr val="C1D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rgbClr val="00000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rgbClr val="00000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17"/>
    <p:restoredTop sz="74240" autoAdjust="0"/>
  </p:normalViewPr>
  <p:slideViewPr>
    <p:cSldViewPr snapToGrid="0">
      <p:cViewPr varScale="0">
        <p:scale>
          <a:sx n="100" d="100"/>
          <a:sy n="100" d="100"/>
        </p:scale>
        <p:origin x="-2268" y="-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"/>
    </p:cViewPr>
  </p:sorterViewPr>
  <p:gridSpacing cx="72008" cy="72008"/>
</p:viewPr>
</file>

<file path=ppt/_rels/presentation.xml.rels><?xml version="1.0" encoding="UTF-8"?><Relationships xmlns="http://schemas.openxmlformats.org/package/2006/relationships"><Relationship Id="rId1" Type="http://schemas.openxmlformats.org/officeDocument/2006/relationships/theme" Target="theme/theme1.xml" /><Relationship Id="rId2" Type="http://schemas.openxmlformats.org/officeDocument/2006/relationships/slideMaster" Target="slideMasters/slideMaster1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presProps" Target="presProps.xml" /><Relationship Id="rId30" Type="http://schemas.openxmlformats.org/officeDocument/2006/relationships/viewProps" Target="viewProps.xml" /><Relationship Id="rId31" Type="http://schemas.openxmlformats.org/officeDocument/2006/relationships/tableStyles" Target="tableStyles.xml" /></Relationships>
</file>

<file path=ppt/charts/_rels/chart1.xml.rels><?xml version="1.0" encoding="UTF-8"?><Relationships xmlns="http://schemas.openxmlformats.org/package/2006/relationships"><Relationship Id="rId1" Type="http://schemas.openxmlformats.org/officeDocument/2006/relationships/oleObject" Target="file:///\\nas2023\intra\131601\10%20&#22320;&#22495;&#20445;&#20581;&#25285;&#24403;\&#12464;&#12521;&#12501;&#31561;&#12487;&#12540;&#12479;&#9733;\00_&#12464;&#12521;&#12501;&#36039;&#26009;&#65288;&#27515;&#20129;&#32113;&#35336;&#65289;.xlsx" TargetMode="External" /><Relationship Id="rId2" Type="http://schemas.microsoft.com/office/2011/relationships/chartColorStyle" Target="colors1.xml" /><Relationship Id="rId3" Type="http://schemas.microsoft.com/office/2011/relationships/chartStyle" Target="style1.xml" /></Relationships>
</file>

<file path=ppt/charts/_rels/chart2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.xlsx" /><Relationship Id="rId2" Type="http://schemas.microsoft.com/office/2011/relationships/chartColorStyle" Target="colors2.xml" /><Relationship Id="rId3" Type="http://schemas.microsoft.com/office/2011/relationships/chartStyle" Target="style2.xml" /></Relationships>
</file>

<file path=ppt/charts/_rels/chart3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1.xlsx" /><Relationship Id="rId2" Type="http://schemas.microsoft.com/office/2011/relationships/chartColorStyle" Target="colors3.xml" /><Relationship Id="rId3" Type="http://schemas.microsoft.com/office/2011/relationships/chartStyle" Target="style3.xml" /></Relationships>
</file>

<file path=ppt/charts/_rels/chart4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3.xlsx" /><Relationship Id="rId2" Type="http://schemas.microsoft.com/office/2011/relationships/chartColorStyle" Target="colors4.xml" /><Relationship Id="rId3" Type="http://schemas.microsoft.com/office/2011/relationships/chartStyle" Target="style4.xml" /></Relationships>
</file>

<file path=ppt/charts/_rels/chart5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4.xlsx" /><Relationship Id="rId2" Type="http://schemas.microsoft.com/office/2011/relationships/chartColorStyle" Target="colors5.xml" /><Relationship Id="rId3" Type="http://schemas.microsoft.com/office/2011/relationships/chartStyle" Target="style5.xml" /></Relationships>
</file>

<file path=ppt/charts/_rels/chart6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5.xlsx" /><Relationship Id="rId2" Type="http://schemas.microsoft.com/office/2011/relationships/chartColorStyle" Target="colors6.xml" /><Relationship Id="rId3" Type="http://schemas.microsoft.com/office/2011/relationships/chartStyle" Target="style6.xml" /></Relationships>
</file>

<file path=ppt/charts/_rels/chart7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6.xlsx" /><Relationship Id="rId2" Type="http://schemas.microsoft.com/office/2011/relationships/chartColorStyle" Target="colors7.xml" /><Relationship Id="rId3" Type="http://schemas.microsoft.com/office/2011/relationships/chartStyle" Target="style7.xml" /></Relationships>
</file>

<file path=ppt/charts/_rels/chart8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7.xlsx" /><Relationship Id="rId2" Type="http://schemas.microsoft.com/office/2011/relationships/chartColorStyle" Target="colors8.xml" /><Relationship Id="rId3" Type="http://schemas.microsoft.com/office/2011/relationships/chartStyle" Target="style8.xml" /></Relationships>
</file>

<file path=ppt/charts/chart1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01204819277107"/>
          <c:y val="6.5217391304347824e-002"/>
          <c:w val="0.66746987951807224"/>
          <c:h val="0.86024844720496896"/>
        </c:manualLayout>
      </c:layout>
      <c:pieChart>
        <c:varyColors val="1"/>
        <c:ser>
          <c:idx val="0"/>
          <c:order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5400000" scaled="0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0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0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gradFill>
                <a:gsLst>
                  <a:gs pos="0">
                    <a:schemeClr val="accent2">
                      <a:lumMod val="60000"/>
                    </a:schemeClr>
                  </a:gs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</a:gsLst>
                <a:lin ang="5400000" scaled="0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gradFill>
                <a:gsLst>
                  <a:gs pos="0">
                    <a:schemeClr val="accent4">
                      <a:lumMod val="60000"/>
                    </a:schemeClr>
                  </a:gs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</a:gsLst>
                <a:lin ang="5400000" scaled="0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 rot="0" spcFirstLastPara="1" vertOverflow="ellipsis" horzOverflow="overflow" wrap="square" lIns="36576" tIns="18288" rIns="36576" bIns="18288" anchor="ctr" anchorCtr="1">
                    <a:spAutoFit/>
                  </a:bodyPr>
                  <a:lstStyle/>
                  <a:p>
                    <a:pPr algn="ctr" rtl="0">
                      <a:def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defRPr>
                    </a:pPr>
                    <a:r>
                      <a: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rPr>
                      <a:t>がん</a:t>
                    </a:r>
                    <a:endParaRPr kumimoji="0" lang="ja-JP" altLang="en-US" sz="800" b="1" kern="120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+mn-cs"/>
                    </a:endParaRPr>
                  </a:p>
                  <a:p>
                    <a:pPr algn="ctr" rtl="0">
                      <a:def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defRPr>
                    </a:pPr>
                    <a:r>
                      <a: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rPr>
                      <a:t> 21.8%</a:t>
                    </a:r>
                    <a:endParaRPr kumimoji="0" lang="ja-JP" altLang="en-US" sz="800" b="1" kern="120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 rot="0" spcFirstLastPara="1" vertOverflow="ellipsis" horzOverflow="overflow" wrap="square" lIns="36576" tIns="18288" rIns="36576" bIns="18288" anchor="ctr" anchorCtr="1">
                    <a:spAutoFit/>
                  </a:bodyPr>
                  <a:lstStyle/>
                  <a:p>
                    <a:pPr algn="ctr" rtl="0">
                      <a:def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defRPr>
                    </a:pPr>
                    <a:r>
                      <a: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rPr>
                      <a:t>心臓病</a:t>
                    </a:r>
                    <a:endParaRPr kumimoji="0" lang="ja-JP" altLang="en-US" sz="800" b="1" kern="120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+mn-cs"/>
                    </a:endParaRPr>
                  </a:p>
                  <a:p>
                    <a:pPr algn="ctr" rtl="0">
                      <a:def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defRPr>
                    </a:pPr>
                    <a:r>
                      <a: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rPr>
                      <a:t>14.4%</a:t>
                    </a:r>
                    <a:endParaRPr kumimoji="0" lang="ja-JP" altLang="en-US" sz="800" b="1" kern="120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285248078929893"/>
                  <c:y val="-0.14100943903751162"/>
                </c:manualLayout>
              </c:layout>
              <c:tx>
                <c:rich>
                  <a:bodyPr rot="0" spcFirstLastPara="1" vertOverflow="ellipsis" horzOverflow="overflow" wrap="square" lIns="36576" tIns="18288" rIns="36576" bIns="18288" anchor="ctr" anchorCtr="1">
                    <a:spAutoFit/>
                  </a:bodyPr>
                  <a:lstStyle/>
                  <a:p>
                    <a:pPr algn="ctr" rtl="0">
                      <a:def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defRPr>
                    </a:pPr>
                    <a:r>
                      <a: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rPr>
                      <a:t>脳卒中</a:t>
                    </a:r>
                    <a:endParaRPr kumimoji="0" lang="ja-JP" altLang="en-US" sz="800" b="1" kern="120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+mn-cs"/>
                    </a:endParaRPr>
                  </a:p>
                  <a:p>
                    <a:pPr algn="ctr" rtl="0">
                      <a:def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defRPr>
                    </a:pPr>
                    <a:r>
                      <a: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rPr>
                      <a:t>6.6%</a:t>
                    </a:r>
                    <a:endParaRPr kumimoji="0" lang="ja-JP" altLang="en-US" sz="800" b="1" kern="120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2253676121810074e-002"/>
                  <c:y val="-7.4508240817723878e-002"/>
                </c:manualLayout>
              </c:layout>
              <c:tx>
                <c:rich>
                  <a:bodyPr rot="0" spcFirstLastPara="1" vertOverflow="ellipsis" horzOverflow="overflow" wrap="square" lIns="36576" tIns="18288" rIns="36576" bIns="18288" anchor="ctr" anchorCtr="1">
                    <a:spAutoFit/>
                  </a:bodyPr>
                  <a:lstStyle/>
                  <a:p>
                    <a:pPr algn="ctr" rtl="0">
                      <a:def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defRPr>
                    </a:pPr>
                    <a:r>
                      <a: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rPr>
                      <a:t>肺炎</a:t>
                    </a:r>
                    <a:endParaRPr kumimoji="0" lang="ja-JP" altLang="en-US" sz="800" b="1" kern="120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+mn-cs"/>
                    </a:endParaRPr>
                  </a:p>
                  <a:p>
                    <a:pPr algn="ctr" rtl="0">
                      <a:def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defRPr>
                    </a:pPr>
                    <a:r>
                      <a: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rPr>
                      <a:t>6.2%</a:t>
                    </a:r>
                    <a:endParaRPr kumimoji="0" lang="ja-JP" altLang="en-US" sz="800" b="1" kern="120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251841381273124"/>
                  <c:y val="-4.0881302880618184e-002"/>
                </c:manualLayout>
              </c:layout>
              <c:tx>
                <c:rich>
                  <a:bodyPr rot="0" spcFirstLastPara="1" vertOverflow="ellipsis" horzOverflow="overflow" wrap="square" lIns="36576" tIns="18288" rIns="36576" bIns="18288" anchor="ctr" anchorCtr="1">
                    <a:spAutoFit/>
                  </a:bodyPr>
                  <a:lstStyle/>
                  <a:p>
                    <a:pPr algn="ctr" rtl="0">
                      <a:def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defRPr>
                    </a:pPr>
                    <a:r>
                      <a: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rPr>
                      <a:t>その他</a:t>
                    </a:r>
                    <a:endParaRPr kumimoji="0" lang="ja-JP" altLang="en-US" sz="800" b="1" kern="120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+mn-cs"/>
                    </a:endParaRPr>
                  </a:p>
                  <a:p>
                    <a:pPr algn="ctr" rtl="0">
                      <a:def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defRPr>
                    </a:pPr>
                    <a:r>
                      <a:rPr kumimoji="0" lang="ja-JP" altLang="en-US" sz="800" b="1" kern="1200">
                        <a:solidFill>
                          <a:schemeClr val="tx1"/>
                        </a:solidFill>
                        <a:latin typeface="ＭＳ Ｐゴシック"/>
                        <a:ea typeface="ＭＳ Ｐゴシック"/>
                        <a:cs typeface="+mn-cs"/>
                      </a:rPr>
                      <a:t>51.0%</a:t>
                    </a:r>
                    <a:endParaRPr kumimoji="0" lang="ja-JP" altLang="en-US" sz="800" b="1" kern="120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6576" tIns="18288" rIns="36576" bIns="18288" anchor="ctr" anchorCtr="1">
                <a:spAutoFit/>
              </a:bodyPr>
              <a:lstStyle/>
              <a:p>
                <a:pPr algn="ctr" rtl="0">
                  <a:defRPr kumimoji="0" lang="ja-JP" altLang="en-US" sz="800" b="1" kern="120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+mn-cs"/>
                  </a:defRPr>
                </a:pPr>
                <a:endParaRPr lang="ja-JP" alt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noFill/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'[0]d9'!$AF$27:$AF$31</c:f>
              <c:strCache>
                <c:ptCount val="5"/>
                <c:pt idx="0">
                  <c:v>がん</c:v>
                </c:pt>
                <c:pt idx="1">
                  <c:v>心臓病</c:v>
                </c:pt>
                <c:pt idx="2">
                  <c:v>脳卒中</c:v>
                </c:pt>
                <c:pt idx="3">
                  <c:v>肺炎</c:v>
                </c:pt>
                <c:pt idx="4">
                  <c:v>その他</c:v>
                </c:pt>
              </c:strCache>
            </c:strRef>
          </c:cat>
          <c:val>
            <c:numRef>
              <c:f>'[00_グラフ資料（死亡統計）.xlsx]d9'!$AG$27:$AG$31</c:f>
              <c:numCache>
                <c:formatCode>0.0%</c:formatCode>
                <c:ptCount val="5"/>
                <c:pt idx="0">
                  <c:v>0.21750152985400822</c:v>
                </c:pt>
                <c:pt idx="1">
                  <c:v>0.14415595768860914</c:v>
                </c:pt>
                <c:pt idx="2">
                  <c:v>6.6264533613078061e-002</c:v>
                </c:pt>
                <c:pt idx="3">
                  <c:v>6.2418043535274061e-002</c:v>
                </c:pt>
                <c:pt idx="4">
                  <c:v>0.50965993530903053</c:v>
                </c:pt>
              </c:numCache>
            </c:numRef>
          </c:val>
        </c:ser>
        <c:dLbls>
          <c:spPr>
            <a:noFill/>
            <a:ln>
              <a:noFill/>
            </a:ln>
            <a:effectLst/>
          </c:spPr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197" kern="120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 altLang="en-US" sz="1197" kern="120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endParaRPr>
            </a:p>
          </c:txPr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 vertOverflow="overflow" horzOverflow="overflow" anchor="ctr" anchorCtr="1"/>
    <a:lstStyle/>
    <a:p>
      <a:pPr algn="ctr" rtl="0">
        <a:defRPr lang="ja-JP" altLang="en-US" sz="1000">
          <a:solidFill>
            <a:schemeClr val="tx1"/>
          </a:solidFill>
        </a:defRPr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hart2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05887083712643"/>
          <c:y val="7.6338677926187579e-002"/>
          <c:w val="0.85603592626382519"/>
          <c:h val="0.57615668222406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=Sheet1!$B$1</c:f>
              <c:strCache>
                <c:ptCount val="1"/>
                <c:pt idx="0">
                  <c:v>全国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spAutoFit/>
                </a:bodyPr>
                <a:lstStyle/>
                <a:p>
                  <a:pPr marL="0" algn="l" defTabSz="457200" rtl="0" eaLnBrk="1" latinLnBrk="0" hangingPunct="1">
                    <a:defRPr lang="en-US" altLang="ja-JP" sz="7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noAutofit/>
                </a:bodyPr>
                <a:lstStyle/>
                <a:p>
                  <a:pPr marL="0" algn="l" defTabSz="457200" rtl="0" eaLnBrk="1" latinLnBrk="0" hangingPunct="1">
                    <a:defRPr lang="en-US" altLang="ja-JP" sz="7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814229249011856e-002"/>
                      <c:h val="9.1743119266055051e-00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7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=Sheet1!$B$2:$B$3</c:f>
              <c:numCache>
                <c:formatCode>General</c:formatCode>
                <c:ptCount val="2"/>
                <c:pt idx="0">
                  <c:v>71.8</c:v>
                </c:pt>
                <c:pt idx="1">
                  <c:v>73.8</c:v>
                </c:pt>
              </c:numCache>
            </c:numRef>
          </c:val>
        </c:ser>
        <c:ser>
          <c:idx val="1"/>
          <c:order val="1"/>
          <c:tx>
            <c:strRef>
              <c:f>=Sheet1!$C$1</c:f>
              <c:strCache>
                <c:ptCount val="1"/>
                <c:pt idx="0">
                  <c:v>高知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1.296774662060523e-003"/>
                  <c:y val="4.2295263550771747e-0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spAutoFit/>
                </a:bodyPr>
                <a:lstStyle/>
                <a:p>
                  <a:pPr marL="0" algn="l" defTabSz="457200" rtl="0" eaLnBrk="1" latinLnBrk="0" hangingPunct="1">
                    <a:defRPr lang="en-US" altLang="ja-JP" sz="7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7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=Sheet1!$C$2:$C$3</c:f>
              <c:numCache>
                <c:formatCode>General</c:formatCode>
                <c:ptCount val="2"/>
                <c:pt idx="0">
                  <c:v>67.5</c:v>
                </c:pt>
                <c:pt idx="1">
                  <c:v>70.7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"/>
        <c:axId val="2"/>
      </c:barChart>
      <c:catAx>
        <c:axId val="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1000">
                <a:solidFill>
                  <a:schemeClr val="tx1"/>
                </a:solidFill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80"/>
          <c:min val="2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l" defTabSz="457200" rtl="0" eaLnBrk="1" latinLnBrk="0" hangingPunct="1">
              <a:defRPr lang="en-US" altLang="ja-JP" sz="7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6864042904380925"/>
          <c:y val="0.75793674442140835"/>
          <c:w val="0.45944872633134742"/>
          <c:h val="0.14243430032903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marL="0" algn="l" defTabSz="457200" rtl="0" eaLnBrk="1" latinLnBrk="0" hangingPunct="1">
            <a:defRPr lang="en-US" altLang="ja-JP" sz="7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>
      <a:noFill/>
    </a:ln>
    <a:effectLst>
      <a:softEdge rad="0"/>
    </a:effectLst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hart3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05887083712643"/>
          <c:y val="7.6338677926187579e-002"/>
          <c:w val="0.85603592626382519"/>
          <c:h val="0.57615668222406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=Sheet1!$B$1</c:f>
              <c:strCache>
                <c:ptCount val="1"/>
                <c:pt idx="0">
                  <c:v>全国</c:v>
                </c:pt>
              </c:strCache>
            </c:strRef>
          </c:tx>
          <c:spPr>
            <a:solidFill>
              <a:srgbClr val="8FC31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FC31F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8FC31F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1.7737471532011807e-003"/>
                  <c:y val="3.2722194129403546e-002"/>
                </c:manualLayout>
              </c:layout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spAutoFit/>
                </a:bodyPr>
                <a:lstStyle/>
                <a:p>
                  <a:pPr marL="0" algn="l" defTabSz="457200" rtl="0" eaLnBrk="1" latinLnBrk="0" hangingPunct="1">
                    <a:defRPr lang="en-US" altLang="ja-JP" sz="7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096571586139283e-003"/>
                  <c:y val="1.1372294059572829e-002"/>
                </c:manualLayout>
              </c:layout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noAutofit/>
                </a:bodyPr>
                <a:lstStyle/>
                <a:p>
                  <a:pPr marL="0" algn="l" defTabSz="457200" rtl="0" eaLnBrk="1" latinLnBrk="0" hangingPunct="1">
                    <a:defRPr lang="en-US" altLang="ja-JP" sz="7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94941634241245"/>
                      <c:h val="7.3394495412844041e-002"/>
                    </c:manualLayout>
                  </c15:layout>
                </c:ext>
              </c:extLst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7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=Sheet1!$B$2:$B$3</c:f>
              <c:numCache>
                <c:formatCode>General</c:formatCode>
                <c:ptCount val="2"/>
                <c:pt idx="0">
                  <c:v>9.8000000000000007</c:v>
                </c:pt>
                <c:pt idx="1">
                  <c:v>17.3</c:v>
                </c:pt>
              </c:numCache>
            </c:numRef>
          </c:val>
        </c:ser>
        <c:ser>
          <c:idx val="1"/>
          <c:order val="1"/>
          <c:tx>
            <c:strRef>
              <c:f>=Sheet1!$C$1</c:f>
              <c:strCache>
                <c:ptCount val="1"/>
                <c:pt idx="0">
                  <c:v>高知</c:v>
                </c:pt>
              </c:strCache>
            </c:strRef>
          </c:tx>
          <c:spPr>
            <a:solidFill>
              <a:srgbClr val="F6AD3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6AD3C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1.3272465455436747e-003"/>
                  <c:y val="3.3669965566230829e-0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spAutoFit/>
                </a:bodyPr>
                <a:lstStyle/>
                <a:p>
                  <a:pPr marL="0" algn="l" defTabSz="457200" rtl="0" eaLnBrk="1" latinLnBrk="0" hangingPunct="1">
                    <a:defRPr lang="en-US" altLang="ja-JP" sz="7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7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=Sheet1!$C$2:$C$3</c:f>
              <c:numCache>
                <c:formatCode>General</c:formatCode>
                <c:ptCount val="2"/>
                <c:pt idx="0">
                  <c:v>11.1</c:v>
                </c:pt>
                <c:pt idx="1">
                  <c:v>16.3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"/>
        <c:axId val="2"/>
      </c:barChart>
      <c:catAx>
        <c:axId val="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1000">
                <a:solidFill>
                  <a:schemeClr val="tx1"/>
                </a:solidFill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20"/>
          <c:min val="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l" defTabSz="457200" rtl="0" eaLnBrk="1" latinLnBrk="0" hangingPunct="1">
              <a:defRPr lang="en-US" altLang="ja-JP" sz="7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9185453366739134"/>
          <c:y val="0.75793699750122845"/>
          <c:w val="0.45944872633134742"/>
          <c:h val="0.14243430032903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marL="0" algn="l" defTabSz="457200" rtl="0" eaLnBrk="1" latinLnBrk="0" hangingPunct="1">
            <a:defRPr lang="en-US" altLang="ja-JP" sz="7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>
      <a:noFill/>
    </a:ln>
    <a:effectLst>
      <a:softEdge rad="0"/>
    </a:effectLst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hart4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05887083712643"/>
          <c:y val="7.6338677926187579e-002"/>
          <c:w val="0.85603592626382519"/>
          <c:h val="0.57615668222406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=Sheet1!$B$1</c:f>
              <c:strCache>
                <c:ptCount val="1"/>
                <c:pt idx="0">
                  <c:v>毎日食べている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ctr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国語</c:v>
                </c:pt>
                <c:pt idx="1">
                  <c:v>算数</c:v>
                </c:pt>
              </c:strCache>
            </c:strRef>
          </c:cat>
          <c:val>
            <c:numRef>
              <c:f>=Sheet1!$B$2:$B$3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65</c:v>
                </c:pt>
              </c:numCache>
            </c:numRef>
          </c:val>
        </c:ser>
        <c:ser>
          <c:idx val="1"/>
          <c:order val="1"/>
          <c:tx>
            <c:strRef>
              <c:f>=Sheet1!$C$1</c:f>
              <c:strCache>
                <c:ptCount val="1"/>
                <c:pt idx="0">
                  <c:v>どちらかといえば、食べている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ctr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国語</c:v>
                </c:pt>
                <c:pt idx="1">
                  <c:v>算数</c:v>
                </c:pt>
              </c:strCache>
            </c:strRef>
          </c:cat>
          <c:val>
            <c:numRef>
              <c:f>=Sheet1!$C$2:$C$3</c:f>
              <c:numCache>
                <c:formatCode>General</c:formatCode>
                <c:ptCount val="2"/>
                <c:pt idx="0">
                  <c:v>64.2</c:v>
                </c:pt>
                <c:pt idx="1">
                  <c:v>58.3</c:v>
                </c:pt>
              </c:numCache>
            </c:numRef>
          </c:val>
        </c:ser>
        <c:ser>
          <c:idx val="2"/>
          <c:order val="2"/>
          <c:tx>
            <c:strRef>
              <c:f>=Sheet1!$D$1</c:f>
              <c:strCache>
                <c:ptCount val="1"/>
                <c:pt idx="0">
                  <c:v>あまり食べていない</c:v>
                </c:pt>
              </c:strCache>
            </c:strRef>
          </c:tx>
          <c:spPr>
            <a:solidFill>
              <a:srgbClr val="8FC3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ctr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国語</c:v>
                </c:pt>
                <c:pt idx="1">
                  <c:v>算数</c:v>
                </c:pt>
              </c:strCache>
            </c:strRef>
          </c:cat>
          <c:val>
            <c:numRef>
              <c:f>=Sheet1!$D$2:$D$3</c:f>
              <c:numCache>
                <c:formatCode>General</c:formatCode>
                <c:ptCount val="2"/>
                <c:pt idx="0">
                  <c:v>58.3</c:v>
                </c:pt>
                <c:pt idx="1">
                  <c:v>51.1</c:v>
                </c:pt>
              </c:numCache>
            </c:numRef>
          </c:val>
        </c:ser>
        <c:ser>
          <c:idx val="3"/>
          <c:order val="3"/>
          <c:tx>
            <c:strRef>
              <c:f>=Sheet1!$E$1</c:f>
              <c:strCache>
                <c:ptCount val="1"/>
                <c:pt idx="0">
                  <c:v>全く食べていない</c:v>
                </c:pt>
              </c:strCache>
            </c:strRef>
          </c:tx>
          <c:spPr>
            <a:solidFill>
              <a:srgbClr val="B09DC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ctr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国語</c:v>
                </c:pt>
                <c:pt idx="1">
                  <c:v>算数</c:v>
                </c:pt>
              </c:strCache>
            </c:strRef>
          </c:cat>
          <c:val>
            <c:numRef>
              <c:f>=Sheet1!$E$2:$E$3</c:f>
              <c:numCache>
                <c:formatCode>General</c:formatCode>
                <c:ptCount val="2"/>
                <c:pt idx="0">
                  <c:v>54.7</c:v>
                </c:pt>
                <c:pt idx="1">
                  <c:v>49.9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8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"/>
        <c:axId val="2"/>
      </c:barChart>
      <c:catAx>
        <c:axId val="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800">
                <a:solidFill>
                  <a:schemeClr val="tx1"/>
                </a:solidFill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80"/>
          <c:min val="4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ctr" defTabSz="457200" rtl="0" eaLnBrk="1" latinLnBrk="0" hangingPunct="1">
              <a:defRPr lang="en-US" altLang="ja-JP" sz="8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softEdge rad="0"/>
    </a:effectLst>
  </c:spPr>
  <c:txPr>
    <a:bodyPr vertOverflow="overflow" horzOverflow="overflow" anchor="ctr" anchorCtr="1"/>
    <a:lstStyle/>
    <a:p>
      <a:pPr algn="ctr" rtl="0">
        <a:defRPr lang="ja-JP" altLang="en-US" sz="8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hart5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7556270096463"/>
          <c:y val="0.11949685534591195"/>
          <c:w val="0.864951768488746"/>
          <c:h val="0.81761006289308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=Sheet1!$B$1</c:f>
              <c:strCache>
                <c:ptCount val="1"/>
                <c:pt idx="0">
                  <c:v>全国</c:v>
                </c:pt>
              </c:strCache>
            </c:strRef>
          </c:tx>
          <c:spPr>
            <a:solidFill>
              <a:srgbClr val="8FC31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8FC31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/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spAutoFit/>
                </a:bodyPr>
                <a:lstStyle/>
                <a:p>
                  <a:pPr marL="0" algn="ctr" defTabSz="457200" rtl="0" eaLnBrk="1" latinLnBrk="0" hangingPunct="1">
                    <a:lnSpc>
                      <a:spcPct val="100000"/>
                    </a:lnSpc>
                    <a:spcBef>
                      <a:spcPct val="0"/>
                    </a:spcBef>
                    <a:defRPr kumimoji="1" lang="en-US" altLang="ja-JP" sz="10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ctr" defTabSz="457200" rtl="0" eaLnBrk="1" latinLnBrk="0" hangingPunct="1">
                  <a:lnSpc>
                    <a:spcPct val="100000"/>
                  </a:lnSpc>
                  <a:spcBef>
                    <a:spcPct val="0"/>
                  </a:spcBef>
                  <a:defRPr kumimoji="1" lang="en-US" altLang="ja-JP" sz="10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=Sheet1!$B$2:$B$3</c:f>
              <c:numCache>
                <c:formatCode>General</c:formatCode>
                <c:ptCount val="2"/>
                <c:pt idx="0">
                  <c:v>9.8000000000000007</c:v>
                </c:pt>
                <c:pt idx="1">
                  <c:v>17.3</c:v>
                </c:pt>
              </c:numCache>
            </c:numRef>
          </c:val>
        </c:ser>
        <c:ser>
          <c:idx val="1"/>
          <c:order val="1"/>
          <c:tx>
            <c:strRef>
              <c:f>=Sheet1!$C$1</c:f>
              <c:strCache>
                <c:ptCount val="1"/>
                <c:pt idx="0">
                  <c:v>高知</c:v>
                </c:pt>
              </c:strCache>
            </c:strRef>
          </c:tx>
          <c:spPr>
            <a:solidFill>
              <a:srgbClr val="F6AD3C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ctr" defTabSz="457200" rtl="0" eaLnBrk="1" latinLnBrk="0" hangingPunct="1">
                  <a:lnSpc>
                    <a:spcPct val="100000"/>
                  </a:lnSpc>
                  <a:spcBef>
                    <a:spcPct val="0"/>
                  </a:spcBef>
                  <a:defRPr kumimoji="1" lang="en-US" altLang="ja-JP" sz="10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=Sheet1!$C$2:$C$3</c:f>
              <c:numCache>
                <c:formatCode>General</c:formatCode>
                <c:ptCount val="2"/>
                <c:pt idx="0">
                  <c:v>11.1</c:v>
                </c:pt>
                <c:pt idx="1">
                  <c:v>16.3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"/>
        <c:axId val="2"/>
      </c:barChart>
      <c:catAx>
        <c:axId val="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1000">
                <a:solidFill>
                  <a:schemeClr val="tx1"/>
                </a:solidFill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2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defRPr kumimoji="1" lang="en-US" altLang="ja-JP" sz="8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vertOverflow="overflow" horzOverflow="overflow" anchor="ctr" anchorCtr="1"/>
    <a:lstStyle/>
    <a:p>
      <a:pPr algn="ctr" rtl="0">
        <a:defRPr lang="ja-JP" altLang="en-US" sz="1000">
          <a:solidFill>
            <a:schemeClr val="tx1"/>
          </a:solidFill>
        </a:defRPr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hart6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03780068728522e-002"/>
          <c:y val="5.2863436123348019e-002"/>
          <c:w val="0.63115693012600227"/>
          <c:h val="0.8149779735682819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=Sheet1!$B$1</c:f>
              <c:strCache>
                <c:ptCount val="1"/>
                <c:pt idx="0">
                  <c:v>10時間以上</c:v>
                </c:pt>
              </c:strCache>
            </c:strRef>
          </c:tx>
          <c:spPr>
            <a:solidFill>
              <a:srgbClr val="B1D6EB"/>
            </a:solidFill>
            <a:ln w="3175">
              <a:solidFill>
                <a:srgbClr val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1D6EB"/>
              </a:solidFill>
              <a:ln w="3175">
                <a:solidFill>
                  <a:srgbClr val="000000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B1D6EB"/>
              </a:solidFill>
              <a:ln w="3175">
                <a:solidFill>
                  <a:srgbClr val="000000"/>
                </a:solidFill>
              </a:ln>
              <a:effectLst/>
            </c:spPr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spAutoFit/>
                </a:bodyPr>
                <a:lstStyle/>
                <a:p>
                  <a:pPr marL="0" algn="l" defTabSz="457200" rtl="0" eaLnBrk="1" latinLnBrk="0" hangingPunct="1">
                    <a:defRPr kumimoji="0" lang="en-US" altLang="ja-JP" sz="900" b="1" i="0" u="none" strike="noStrike" kern="1200" baseline="0">
                      <a:solidFill>
                        <a:prstClr val="black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 sz="900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spAutoFit/>
                </a:bodyPr>
                <a:lstStyle/>
                <a:p>
                  <a:pPr marL="0" algn="l" defTabSz="457200" rtl="0" eaLnBrk="1" latinLnBrk="0" hangingPunct="1">
                    <a:defRPr kumimoji="0" lang="en-US" altLang="ja-JP" sz="900" b="1" i="0" u="none" strike="noStrike" kern="1200" baseline="0">
                      <a:solidFill>
                        <a:prstClr val="black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 sz="900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kumimoji="0" lang="en-US" altLang="ja-JP" sz="900" b="1" i="0" u="none" strike="noStrike" kern="1200" baseline="0">
                    <a:solidFill>
                      <a:prstClr val="black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=Sheet1!$A$2:$A$5</c:f>
              <c:strCache>
                <c:ptCount val="4"/>
                <c:pt idx="0">
                  <c:v>全国（男子）</c:v>
                </c:pt>
                <c:pt idx="1">
                  <c:v>高知（男子）</c:v>
                </c:pt>
                <c:pt idx="2">
                  <c:v>全国（女子）</c:v>
                </c:pt>
                <c:pt idx="3">
                  <c:v>高知（女子）</c:v>
                </c:pt>
              </c:strCache>
            </c:strRef>
          </c:cat>
          <c:val>
            <c:numRef>
              <c:f>=Sheet1!$B$2:$B$5</c:f>
              <c:numCache>
                <c:formatCode>General</c:formatCode>
                <c:ptCount val="4"/>
                <c:pt idx="0" formatCode="0.0_ ">
                  <c:v>10.8</c:v>
                </c:pt>
                <c:pt idx="1">
                  <c:v>9.6</c:v>
                </c:pt>
                <c:pt idx="2">
                  <c:v>10.1</c:v>
                </c:pt>
                <c:pt idx="3">
                  <c:v>8.8000000000000007</c:v>
                </c:pt>
              </c:numCache>
            </c:numRef>
          </c:val>
        </c:ser>
        <c:ser>
          <c:idx val="1"/>
          <c:order val="1"/>
          <c:tx>
            <c:strRef>
              <c:f>=Sheet1!$C$1</c:f>
              <c:strCache>
                <c:ptCount val="1"/>
                <c:pt idx="0">
                  <c:v>９時間以上10時間未満</c:v>
                </c:pt>
              </c:strCache>
            </c:strRef>
          </c:tx>
          <c:spPr>
            <a:solidFill>
              <a:srgbClr val="F29C9F"/>
            </a:solidFill>
            <a:ln w="6350">
              <a:solidFill>
                <a:srgbClr val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kumimoji="0" lang="en-US" altLang="ja-JP" sz="900" b="1" i="0" u="none" strike="noStrike" kern="1200" baseline="0">
                    <a:solidFill>
                      <a:prstClr val="black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=Sheet1!$A$2:$A$5</c:f>
              <c:strCache>
                <c:ptCount val="4"/>
                <c:pt idx="0">
                  <c:v>全国（男子）</c:v>
                </c:pt>
                <c:pt idx="1">
                  <c:v>高知（男子）</c:v>
                </c:pt>
                <c:pt idx="2">
                  <c:v>全国（女子）</c:v>
                </c:pt>
                <c:pt idx="3">
                  <c:v>高知（女子）</c:v>
                </c:pt>
              </c:strCache>
            </c:strRef>
          </c:cat>
          <c:val>
            <c:numRef>
              <c:f>=Sheet1!$C$2:$C$5</c:f>
              <c:numCache>
                <c:formatCode>General</c:formatCode>
                <c:ptCount val="4"/>
                <c:pt idx="0">
                  <c:v>28.2</c:v>
                </c:pt>
                <c:pt idx="1">
                  <c:v>25.3</c:v>
                </c:pt>
                <c:pt idx="2">
                  <c:v>30.2</c:v>
                </c:pt>
                <c:pt idx="3">
                  <c:v>26.8</c:v>
                </c:pt>
              </c:numCache>
            </c:numRef>
          </c:val>
        </c:ser>
        <c:ser>
          <c:idx val="2"/>
          <c:order val="2"/>
          <c:tx>
            <c:strRef>
              <c:f>=Sheet1!$D$1</c:f>
              <c:strCache>
                <c:ptCount val="1"/>
                <c:pt idx="0">
                  <c:v>８時間以上９時間未満</c:v>
                </c:pt>
              </c:strCache>
            </c:strRef>
          </c:tx>
          <c:spPr>
            <a:solidFill>
              <a:srgbClr val="C1DB81"/>
            </a:solidFill>
            <a:ln w="3175">
              <a:solidFill>
                <a:srgbClr val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kumimoji="0" lang="en-US" altLang="ja-JP" sz="900" b="1" i="0" u="none" strike="noStrike" kern="1200" baseline="0">
                    <a:solidFill>
                      <a:prstClr val="black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=Sheet1!$A$2:$A$5</c:f>
              <c:strCache>
                <c:ptCount val="4"/>
                <c:pt idx="0">
                  <c:v>全国（男子）</c:v>
                </c:pt>
                <c:pt idx="1">
                  <c:v>高知（男子）</c:v>
                </c:pt>
                <c:pt idx="2">
                  <c:v>全国（女子）</c:v>
                </c:pt>
                <c:pt idx="3">
                  <c:v>高知（女子）</c:v>
                </c:pt>
              </c:strCache>
            </c:strRef>
          </c:cat>
          <c:val>
            <c:numRef>
              <c:f>=Sheet1!$D$2:$D$5</c:f>
              <c:numCache>
                <c:formatCode>General</c:formatCode>
                <c:ptCount val="4"/>
                <c:pt idx="0">
                  <c:v>32.799999999999997</c:v>
                </c:pt>
                <c:pt idx="1">
                  <c:v>32.6</c:v>
                </c:pt>
                <c:pt idx="2">
                  <c:v>33.5</c:v>
                </c:pt>
                <c:pt idx="3">
                  <c:v>35.1</c:v>
                </c:pt>
              </c:numCache>
            </c:numRef>
          </c:val>
        </c:ser>
        <c:ser>
          <c:idx val="3"/>
          <c:order val="3"/>
          <c:tx>
            <c:strRef>
              <c:f>=Sheet1!$E$1</c:f>
              <c:strCache>
                <c:ptCount val="1"/>
                <c:pt idx="0">
                  <c:v>７時間以上８時間未満</c:v>
                </c:pt>
              </c:strCache>
            </c:strRef>
          </c:tx>
          <c:spPr>
            <a:solidFill>
              <a:srgbClr val="E7D5E8"/>
            </a:solidFill>
            <a:ln w="3175">
              <a:solidFill>
                <a:srgbClr val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kumimoji="0" lang="en-US" altLang="ja-JP" sz="900" b="1" i="0" u="none" strike="noStrike" kern="1200" baseline="0">
                    <a:solidFill>
                      <a:prstClr val="black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=Sheet1!$A$2:$A$5</c:f>
              <c:strCache>
                <c:ptCount val="4"/>
                <c:pt idx="0">
                  <c:v>全国（男子）</c:v>
                </c:pt>
                <c:pt idx="1">
                  <c:v>高知（男子）</c:v>
                </c:pt>
                <c:pt idx="2">
                  <c:v>全国（女子）</c:v>
                </c:pt>
                <c:pt idx="3">
                  <c:v>高知（女子）</c:v>
                </c:pt>
              </c:strCache>
            </c:strRef>
          </c:cat>
          <c:val>
            <c:numRef>
              <c:f>=Sheet1!$E$2:$E$5</c:f>
              <c:numCache>
                <c:formatCode>General</c:formatCode>
                <c:ptCount val="4"/>
                <c:pt idx="0">
                  <c:v>17.2</c:v>
                </c:pt>
                <c:pt idx="1" formatCode="0.0_ ">
                  <c:v>20.3</c:v>
                </c:pt>
                <c:pt idx="2">
                  <c:v>16.7</c:v>
                </c:pt>
                <c:pt idx="3">
                  <c:v>19.8</c:v>
                </c:pt>
              </c:numCache>
            </c:numRef>
          </c:val>
        </c:ser>
        <c:ser>
          <c:idx val="4"/>
          <c:order val="4"/>
          <c:tx>
            <c:strRef>
              <c:f>=Sheet1!$F$1</c:f>
              <c:strCache>
                <c:ptCount val="1"/>
                <c:pt idx="0">
                  <c:v>６時間以上７時間未満</c:v>
                </c:pt>
              </c:strCache>
            </c:strRef>
          </c:tx>
          <c:spPr>
            <a:solidFill>
              <a:srgbClr val="61C1BE"/>
            </a:solidFill>
            <a:ln w="3175">
              <a:solidFill>
                <a:srgbClr val="000000"/>
              </a:solidFill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kumimoji="0" lang="en-US" altLang="ja-JP" sz="900" b="1" i="0" u="none" strike="noStrike" kern="1200" baseline="0">
                    <a:solidFill>
                      <a:prstClr val="black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=Sheet1!$A$2:$A$5</c:f>
              <c:strCache>
                <c:ptCount val="4"/>
                <c:pt idx="0">
                  <c:v>全国（男子）</c:v>
                </c:pt>
                <c:pt idx="1">
                  <c:v>高知（男子）</c:v>
                </c:pt>
                <c:pt idx="2">
                  <c:v>全国（女子）</c:v>
                </c:pt>
                <c:pt idx="3">
                  <c:v>高知（女子）</c:v>
                </c:pt>
              </c:strCache>
            </c:strRef>
          </c:cat>
          <c:val>
            <c:numRef>
              <c:f>=Sheet1!$F$2:$F$5</c:f>
              <c:numCache>
                <c:formatCode>General</c:formatCode>
                <c:ptCount val="4"/>
                <c:pt idx="0">
                  <c:v>7.5</c:v>
                </c:pt>
                <c:pt idx="1">
                  <c:v>8</c:v>
                </c:pt>
                <c:pt idx="2">
                  <c:v>7.2</c:v>
                </c:pt>
                <c:pt idx="3">
                  <c:v>7.4</c:v>
                </c:pt>
              </c:numCache>
            </c:numRef>
          </c:val>
        </c:ser>
        <c:ser>
          <c:idx val="5"/>
          <c:order val="5"/>
          <c:tx>
            <c:strRef>
              <c:f>=Sheet1!$G$1</c:f>
              <c:strCache>
                <c:ptCount val="1"/>
                <c:pt idx="0">
                  <c:v>６時間未満</c:v>
                </c:pt>
              </c:strCache>
            </c:strRef>
          </c:tx>
          <c:spPr>
            <a:solidFill>
              <a:srgbClr val="F5A21B"/>
            </a:solidFill>
            <a:ln w="3175">
              <a:solidFill>
                <a:srgbClr val="000000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5A21B"/>
              </a:solidFill>
              <a:ln w="3175">
                <a:solidFill>
                  <a:srgbClr val="000000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5A21B"/>
              </a:solidFill>
              <a:ln w="3175">
                <a:solidFill>
                  <a:srgbClr val="000000"/>
                </a:solidFill>
              </a:ln>
              <a:effectLst/>
            </c:spPr>
          </c:dPt>
          <c:dLbls>
            <c:dLbl>
              <c:idx val="2"/>
              <c:layout/>
              <c:tx>
                <c:rich>
                  <a:bodyPr rot="0" spcFirstLastPara="1" vertOverflow="overflow" horzOverflow="overflow" wrap="square" anchor="ctr" anchorCtr="0">
                    <a:spAutoFit/>
                  </a:bodyPr>
                  <a:lstStyle/>
                  <a:p>
                    <a:pPr marL="0" algn="l" defTabSz="457200" rtl="0" eaLnBrk="1" latinLnBrk="0" hangingPunct="1">
                      <a:defRPr kumimoji="0" lang="en-US" altLang="ja-JP" sz="900" b="1" i="0" u="none" strike="noStrike" kern="1200" baseline="0">
                        <a:solidFill>
                          <a:prstClr val="black"/>
                        </a:solidFill>
                        <a:latin typeface="ＭＳ Ｐゴシック"/>
                        <a:ea typeface="ＭＳ Ｐゴシック"/>
                        <a:cs typeface="M+ 1c bold"/>
                      </a:defRPr>
                    </a:pPr>
                    <a:fld id="{E9E53291-178B-4FAB-A511-A7A0F2248700}" type="VALUE">
                      <a:rPr kumimoji="0" lang="en-US" altLang="ja-JP" sz="900" b="1" i="0" u="none" strike="noStrike" kern="1200" baseline="0">
                        <a:solidFill>
                          <a:prstClr val="black"/>
                        </a:solidFill>
                        <a:latin typeface="ＭＳ Ｐゴシック"/>
                        <a:ea typeface="ＭＳ Ｐゴシック"/>
                        <a:cs typeface="M+ 1c bold"/>
                      </a:rPr>
                      <a:t>[値]</a:t>
                    </a:fld>
                    <a:endParaRPr kumimoji="0" lang="ja-JP" altLang="en-US" sz="900" b="1" i="0" u="none" strike="noStrike" kern="1200" baseline="0">
                      <a:solidFill>
                        <a:prstClr val="black"/>
                      </a:solidFill>
                      <a:latin typeface="ＭＳ Ｐゴシック"/>
                      <a:ea typeface="ＭＳ Ｐゴシック"/>
                      <a:cs typeface="M+ 1c bold"/>
                    </a:endParaRPr>
                  </a:p>
                </c:rich>
              </c:tx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spAutoFit/>
                </a:bodyPr>
                <a:lstStyle/>
                <a:p>
                  <a:pPr marL="0" algn="l" defTabSz="457200" rtl="0" eaLnBrk="1" latinLnBrk="0" hangingPunct="1">
                    <a:defRPr kumimoji="0" lang="en-US" altLang="ja-JP" sz="900" b="1" i="0" u="none" strike="noStrike" kern="1200" baseline="0">
                      <a:solidFill>
                        <a:prstClr val="black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 sz="900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kumimoji="0" lang="en-US" altLang="ja-JP" sz="900" b="1" i="0" u="none" strike="noStrike" kern="1200" baseline="0">
                    <a:solidFill>
                      <a:prstClr val="black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=Sheet1!$A$2:$A$5</c:f>
              <c:strCache>
                <c:ptCount val="4"/>
                <c:pt idx="0">
                  <c:v>全国（男子）</c:v>
                </c:pt>
                <c:pt idx="1">
                  <c:v>高知（男子）</c:v>
                </c:pt>
                <c:pt idx="2">
                  <c:v>全国（女子）</c:v>
                </c:pt>
                <c:pt idx="3">
                  <c:v>高知（女子）</c:v>
                </c:pt>
              </c:strCache>
            </c:strRef>
          </c:cat>
          <c:val>
            <c:numRef>
              <c:f>=Sheet1!$G$2:$G$5</c:f>
              <c:numCache>
                <c:formatCode>General</c:formatCode>
                <c:ptCount val="4"/>
                <c:pt idx="0">
                  <c:v>3.5</c:v>
                </c:pt>
                <c:pt idx="1">
                  <c:v>4.3</c:v>
                </c:pt>
                <c:pt idx="2">
                  <c:v>2.4</c:v>
                </c:pt>
                <c:pt idx="3" formatCode="0.0_ ">
                  <c:v>2.2000000000000002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"/>
        <c:axId val="2"/>
      </c:barChart>
      <c:catAx>
        <c:axId val="1"/>
        <c:scaling>
          <c:orientation val="maxMin"/>
        </c:scaling>
        <c:delete val="0"/>
        <c:axPos val="l"/>
        <c:numFmt formatCode="0.0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l" defTabSz="457200" rtl="0" eaLnBrk="1" latinLnBrk="0" hangingPunct="1">
              <a:lnSpc>
                <a:spcPct val="150000"/>
              </a:lnSpc>
              <a:defRPr lang="en-US" altLang="ja-JP" sz="700" b="1" i="0" u="none" strike="noStrike" kern="1200" baseline="0">
                <a:solidFill>
                  <a:prstClr val="black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0"/>
        <c:axPos val="t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_ 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l" defTabSz="457200" rtl="0" eaLnBrk="1" latinLnBrk="0" hangingPunct="1">
              <a:defRPr lang="en-US" altLang="ja-JP" sz="700" b="1" i="0" u="none" strike="noStrike" kern="1200" baseline="0">
                <a:solidFill>
                  <a:prstClr val="black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288659793814428"/>
          <c:y val="4.4247787610619468e-003"/>
          <c:w val="0.22909507445589919"/>
          <c:h val="0.977876106194690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marL="0" algn="ctr" defTabSz="457200" rtl="0" eaLnBrk="1" latinLnBrk="0" hangingPunct="1">
            <a:lnSpc>
              <a:spcPct val="150000"/>
            </a:lnSpc>
            <a:defRPr kumimoji="0" lang="en-US" altLang="ja-JP" sz="8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hart7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73454141638482"/>
          <c:y val="0.10386481892977555"/>
          <c:w val="0.78798081873706527"/>
          <c:h val="0.595168592160948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=Sheet1!$A$2</c:f>
              <c:strCache>
                <c:ptCount val="1"/>
                <c:pt idx="0">
                  <c:v>全国</c:v>
                </c:pt>
              </c:strCache>
            </c:strRef>
          </c:tx>
          <c:spPr>
            <a:solidFill>
              <a:srgbClr val="D7E7AF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altLang="ja-JP" sz="7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=Sheet1!$B$1:$E$1</c:f>
              <c:strCache>
                <c:ptCount val="4"/>
                <c:pt idx="0">
                  <c:v>10歳</c:v>
                </c:pt>
                <c:pt idx="1">
                  <c:v>11歳</c:v>
                </c:pt>
                <c:pt idx="2">
                  <c:v>12歳</c:v>
                </c:pt>
                <c:pt idx="3">
                  <c:v>17歳</c:v>
                </c:pt>
              </c:strCache>
            </c:strRef>
          </c:cat>
          <c:val>
            <c:numRef>
              <c:f>=Sheet1!$B$2:$E$2</c:f>
              <c:numCache>
                <c:formatCode>General</c:formatCode>
                <c:ptCount val="4"/>
                <c:pt idx="0">
                  <c:v>31.9</c:v>
                </c:pt>
                <c:pt idx="1">
                  <c:v>24.5</c:v>
                </c:pt>
                <c:pt idx="2">
                  <c:v>23</c:v>
                </c:pt>
                <c:pt idx="3">
                  <c:v>36.9</c:v>
                </c:pt>
              </c:numCache>
            </c:numRef>
          </c:val>
        </c:ser>
        <c:ser>
          <c:idx val="1"/>
          <c:order val="1"/>
          <c:tx>
            <c:strRef>
              <c:f>=Sheet1!$A$3</c:f>
              <c:strCache>
                <c:ptCount val="1"/>
                <c:pt idx="0">
                  <c:v>高知</c:v>
                </c:pt>
              </c:strCache>
            </c:strRef>
          </c:tx>
          <c:spPr>
            <a:solidFill>
              <a:srgbClr val="BAE3F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AE3F9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altLang="ja-JP" sz="7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altLang="ja-JP" sz="7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=Sheet1!$B$1:$E$1</c:f>
              <c:strCache>
                <c:ptCount val="4"/>
                <c:pt idx="0">
                  <c:v>10歳</c:v>
                </c:pt>
                <c:pt idx="1">
                  <c:v>11歳</c:v>
                </c:pt>
                <c:pt idx="2">
                  <c:v>12歳</c:v>
                </c:pt>
                <c:pt idx="3">
                  <c:v>17歳</c:v>
                </c:pt>
              </c:strCache>
            </c:strRef>
          </c:cat>
          <c:val>
            <c:numRef>
              <c:f>=Sheet1!$B$3:$E$3</c:f>
              <c:numCache>
                <c:formatCode>General</c:formatCode>
                <c:ptCount val="4"/>
                <c:pt idx="0" formatCode="0.0_ ">
                  <c:v>38.799999999999997</c:v>
                </c:pt>
                <c:pt idx="1" formatCode="0.0_ ">
                  <c:v>25.7</c:v>
                </c:pt>
                <c:pt idx="2">
                  <c:v>26.1</c:v>
                </c:pt>
                <c:pt idx="3">
                  <c:v>36.299999999999997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s>
        <c:gapWidth val="89"/>
        <c:overlap val="0"/>
        <c:axId val="1"/>
        <c:axId val="2"/>
      </c:barChart>
      <c:catAx>
        <c:axId val="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algn="ctr" rtl="0">
              <a:defRPr lang="en-US" altLang="ja-JP" sz="9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50"/>
          <c:min val="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algn="ctr" rtl="0">
              <a:defRPr lang="en-US" altLang="ja-JP" sz="7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10"/>
        <c:min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054979049519451"/>
          <c:y val="0.83541685991112158"/>
          <c:w val="0.24412017670648409"/>
          <c:h val="7.9324810901517009e-0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algn="l" rtl="0">
            <a:defRPr lang="en-US" altLang="ja-JP" sz="10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hart8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73454141638482"/>
          <c:y val="0.10386481892977555"/>
          <c:w val="0.78798081873706527"/>
          <c:h val="0.595168592160948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=Sheet1!$A$2</c:f>
              <c:strCache>
                <c:ptCount val="1"/>
                <c:pt idx="0">
                  <c:v>全国</c:v>
                </c:pt>
              </c:strCache>
            </c:strRef>
          </c:tx>
          <c:spPr>
            <a:solidFill>
              <a:srgbClr val="D7E7A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7E7AF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1">
                  <a:spAutoFit/>
                </a:bodyPr>
                <a:lstStyle/>
                <a:p>
                  <a:pPr algn="ctr" rtl="0">
                    <a:defRPr kumimoji="0" lang="en-US" altLang="ja-JP" sz="7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1">
                <a:spAutoFit/>
              </a:bodyPr>
              <a:lstStyle/>
              <a:p>
                <a:pPr algn="ctr" rtl="0">
                  <a:defRPr kumimoji="0" lang="en-US" altLang="ja-JP" sz="7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=Sheet1!$B$1:$E$1</c:f>
              <c:strCache>
                <c:ptCount val="4"/>
                <c:pt idx="0">
                  <c:v>10歳</c:v>
                </c:pt>
                <c:pt idx="1">
                  <c:v>11歳</c:v>
                </c:pt>
                <c:pt idx="2">
                  <c:v>12歳</c:v>
                </c:pt>
                <c:pt idx="3">
                  <c:v>17歳</c:v>
                </c:pt>
              </c:strCache>
            </c:strRef>
          </c:cat>
          <c:val>
            <c:numRef>
              <c:f>=Sheet1!$B$2:$E$2</c:f>
              <c:numCache>
                <c:formatCode>General</c:formatCode>
                <c:ptCount val="4"/>
                <c:pt idx="0">
                  <c:v>2.8</c:v>
                </c:pt>
                <c:pt idx="1">
                  <c:v>2.8</c:v>
                </c:pt>
                <c:pt idx="2" formatCode="0.0_ ">
                  <c:v>3.2</c:v>
                </c:pt>
                <c:pt idx="3">
                  <c:v>3.3</c:v>
                </c:pt>
              </c:numCache>
            </c:numRef>
          </c:val>
        </c:ser>
        <c:ser>
          <c:idx val="1"/>
          <c:order val="1"/>
          <c:tx>
            <c:strRef>
              <c:f>=Sheet1!$A$3</c:f>
              <c:strCache>
                <c:ptCount val="1"/>
                <c:pt idx="0">
                  <c:v>高知</c:v>
                </c:pt>
              </c:strCache>
            </c:strRef>
          </c:tx>
          <c:spPr>
            <a:solidFill>
              <a:srgbClr val="BAE3F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AE3F9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BAE3F9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en-US" altLang="ja-JP" sz="7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en-US" altLang="ja-JP" sz="7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en-US" altLang="ja-JP" sz="7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=Sheet1!$B$1:$E$1</c:f>
              <c:strCache>
                <c:ptCount val="4"/>
                <c:pt idx="0">
                  <c:v>10歳</c:v>
                </c:pt>
                <c:pt idx="1">
                  <c:v>11歳</c:v>
                </c:pt>
                <c:pt idx="2">
                  <c:v>12歳</c:v>
                </c:pt>
                <c:pt idx="3">
                  <c:v>17歳</c:v>
                </c:pt>
              </c:strCache>
            </c:strRef>
          </c:cat>
          <c:val>
            <c:numRef>
              <c:f>=Sheet1!$B$3:$E$3</c:f>
              <c:numCache>
                <c:formatCode>General</c:formatCode>
                <c:ptCount val="4"/>
                <c:pt idx="0">
                  <c:v>2.6</c:v>
                </c:pt>
                <c:pt idx="1">
                  <c:v>2.4</c:v>
                </c:pt>
                <c:pt idx="2">
                  <c:v>2.2999999999999998</c:v>
                </c:pt>
                <c:pt idx="3">
                  <c:v>3.2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s>
        <c:gapWidth val="89"/>
        <c:overlap val="0"/>
        <c:axId val="1"/>
        <c:axId val="2"/>
      </c:barChart>
      <c:catAx>
        <c:axId val="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algn="ctr" rtl="0">
              <a:defRPr lang="en-US" altLang="ja-JP" sz="7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1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algn="ctr" rtl="0">
              <a:defRPr lang="en-US" altLang="ja-JP" sz="7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2"/>
        <c:min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513274336283184"/>
          <c:y val="0.83333333333333337"/>
          <c:w val="0.3163716814159292"/>
          <c:h val="0.1419753086419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algn="l" rtl="0">
            <a:defRPr lang="en-US" altLang="ja-JP" sz="10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olors1.xml><?xml version="1.0" encoding="utf-8"?>
<cs:colorStyle xmlns:a="http://schemas.openxmlformats.org/drawingml/2006/main" xmlns:cs="http://schemas.microsoft.com/office/drawing/2012/chartStyle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a="http://schemas.openxmlformats.org/drawingml/2006/main" xmlns:cs="http://schemas.microsoft.com/office/drawing/2012/chartStyle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0">
            <a:schemeClr val="phClr"/>
          </a:gs>
          <a:gs pos="100000">
            <a:schemeClr val="phClr">
              <a:lumMod val="60000"/>
              <a:lumOff val="40000"/>
            </a:schemeClr>
          </a:gs>
        </a:gsLst>
        <a:lin ang="5400000" scaled="0"/>
        <a:tileRect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0">
            <a:schemeClr val="phClr"/>
          </a:gs>
          <a:gs pos="100000">
            <a:schemeClr val="phClr">
              <a:lumMod val="60000"/>
              <a:lumOff val="40000"/>
            </a:schemeClr>
          </a:gs>
        </a:gsLst>
        <a:lin ang="5400000" scaled="0"/>
        <a:tileRect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a="http://schemas.openxmlformats.org/drawingml/2006/main" xmlns:cs="http://schemas.microsoft.com/office/drawing/2012/chartStyle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a="http://schemas.openxmlformats.org/drawingml/2006/main" xmlns:cs="http://schemas.microsoft.com/office/drawing/2012/chartStyle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1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FB3AD-21FD-427F-A5EC-665915F90B54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102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99896" y="1143000"/>
            <a:ext cx="445821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103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104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5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36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2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10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00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200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74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21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44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4"/>
            <a:ext cx="854392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70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0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1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89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7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58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60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6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6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035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6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85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7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72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75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76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45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08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094724"/>
      </p:ext>
    </p:extLst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27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5F65CD-9A7A-4799-9AEA-F2F35A33E7D8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10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87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svg1.svg" /><Relationship Id="rId3" Type="http://schemas.openxmlformats.org/officeDocument/2006/relationships/image" Target="../media/image2.png" /><Relationship Id="rId4" Type="http://schemas.openxmlformats.org/officeDocument/2006/relationships/image" Target="../media/svg2.svg" /><Relationship Id="rId5" Type="http://schemas.openxmlformats.org/officeDocument/2006/relationships/image" Target="../media/image3.png" /><Relationship Id="rId6" Type="http://schemas.openxmlformats.org/officeDocument/2006/relationships/image" Target="../media/svg3.svg" /><Relationship Id="rId7" Type="http://schemas.openxmlformats.org/officeDocument/2006/relationships/image" Target="../media/image4.png" /><Relationship Id="rId8" Type="http://schemas.openxmlformats.org/officeDocument/2006/relationships/image" Target="../media/svg4.svg" /><Relationship Id="rId9" Type="http://schemas.openxmlformats.org/officeDocument/2006/relationships/image" Target="../media/image5.png" /><Relationship Id="rId10" Type="http://schemas.openxmlformats.org/officeDocument/2006/relationships/image" Target="../media/svg5.svg" /><Relationship Id="rId11" Type="http://schemas.openxmlformats.org/officeDocument/2006/relationships/image" Target="../media/image6.png" /><Relationship Id="rId12" Type="http://schemas.openxmlformats.org/officeDocument/2006/relationships/image" Target="../media/svg6.svg" /><Relationship Id="rId13" Type="http://schemas.openxmlformats.org/officeDocument/2006/relationships/slideLayout" Target="../slideLayouts/slideLayout7.xml" 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45.png" /><Relationship Id="rId3" Type="http://schemas.openxmlformats.org/officeDocument/2006/relationships/image" Target="../media/svg43.svg" /><Relationship Id="rId4" Type="http://schemas.openxmlformats.org/officeDocument/2006/relationships/image" Target="../media/image46.png" /><Relationship Id="rId5" Type="http://schemas.openxmlformats.org/officeDocument/2006/relationships/image" Target="../media/svg44.svg" /><Relationship Id="rId6" Type="http://schemas.openxmlformats.org/officeDocument/2006/relationships/image" Target="../media/image47.png" /><Relationship Id="rId7" Type="http://schemas.openxmlformats.org/officeDocument/2006/relationships/image" Target="../media/svg45.svg" /><Relationship Id="rId8" Type="http://schemas.openxmlformats.org/officeDocument/2006/relationships/image" Target="../media/image48.png" /><Relationship Id="rId9" Type="http://schemas.openxmlformats.org/officeDocument/2006/relationships/image" Target="../media/svg46.svg" /><Relationship Id="rId10" Type="http://schemas.openxmlformats.org/officeDocument/2006/relationships/image" Target="../media/image49.png" /><Relationship Id="rId11" Type="http://schemas.openxmlformats.org/officeDocument/2006/relationships/image" Target="../media/svg47.svg" /><Relationship Id="rId12" Type="http://schemas.openxmlformats.org/officeDocument/2006/relationships/slideLayout" Target="../slideLayouts/slideLayout7.xml" 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50.png" /><Relationship Id="rId3" Type="http://schemas.openxmlformats.org/officeDocument/2006/relationships/image" Target="../media/svg48.svg" /><Relationship Id="rId4" Type="http://schemas.openxmlformats.org/officeDocument/2006/relationships/image" Target="../media/image44.png" /><Relationship Id="rId5" Type="http://schemas.openxmlformats.org/officeDocument/2006/relationships/image" Target="../media/svg42.svg" /><Relationship Id="rId6" Type="http://schemas.openxmlformats.org/officeDocument/2006/relationships/slideLayout" Target="../slideLayouts/slideLayout7.xml" 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51.png" /><Relationship Id="rId3" Type="http://schemas.openxmlformats.org/officeDocument/2006/relationships/image" Target="../media/svg49.svg" /><Relationship Id="rId4" Type="http://schemas.openxmlformats.org/officeDocument/2006/relationships/image" Target="../media/image52.png" /><Relationship Id="rId5" Type="http://schemas.openxmlformats.org/officeDocument/2006/relationships/image" Target="../media/svg50.svg" /><Relationship Id="rId6" Type="http://schemas.openxmlformats.org/officeDocument/2006/relationships/image" Target="../media/image53.png" /><Relationship Id="rId7" Type="http://schemas.openxmlformats.org/officeDocument/2006/relationships/image" Target="../media/svg51.svg" /><Relationship Id="rId8" Type="http://schemas.openxmlformats.org/officeDocument/2006/relationships/slideLayout" Target="../slideLayouts/slideLayout7.xml" 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54.png" /><Relationship Id="rId3" Type="http://schemas.openxmlformats.org/officeDocument/2006/relationships/image" Target="../media/svg52.svg" /><Relationship Id="rId4" Type="http://schemas.openxmlformats.org/officeDocument/2006/relationships/image" Target="../media/image55.png" /><Relationship Id="rId5" Type="http://schemas.openxmlformats.org/officeDocument/2006/relationships/image" Target="../media/svg53.svg" /><Relationship Id="rId6" Type="http://schemas.openxmlformats.org/officeDocument/2006/relationships/image" Target="../media/image56.png" /><Relationship Id="rId7" Type="http://schemas.openxmlformats.org/officeDocument/2006/relationships/image" Target="../media/svg54.svg" /><Relationship Id="rId8" Type="http://schemas.openxmlformats.org/officeDocument/2006/relationships/image" Target="../media/image57.png" /><Relationship Id="rId9" Type="http://schemas.openxmlformats.org/officeDocument/2006/relationships/image" Target="../media/svg55.svg" /><Relationship Id="rId10" Type="http://schemas.openxmlformats.org/officeDocument/2006/relationships/slideLayout" Target="../slideLayouts/slideLayout7.xml" 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58.png" /><Relationship Id="rId3" Type="http://schemas.openxmlformats.org/officeDocument/2006/relationships/image" Target="../media/svg56.svg" /><Relationship Id="rId4" Type="http://schemas.openxmlformats.org/officeDocument/2006/relationships/image" Target="../media/image59.png" /><Relationship Id="rId5" Type="http://schemas.openxmlformats.org/officeDocument/2006/relationships/image" Target="../media/svg57.svg" /><Relationship Id="rId6" Type="http://schemas.openxmlformats.org/officeDocument/2006/relationships/image" Target="../media/image60.png" /><Relationship Id="rId7" Type="http://schemas.openxmlformats.org/officeDocument/2006/relationships/image" Target="../media/image61.png" /><Relationship Id="rId8" Type="http://schemas.openxmlformats.org/officeDocument/2006/relationships/slideLayout" Target="../slideLayouts/slideLayout7.xml" 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62.png" /><Relationship Id="rId3" Type="http://schemas.openxmlformats.org/officeDocument/2006/relationships/image" Target="../media/svg58.svg" /><Relationship Id="rId4" Type="http://schemas.openxmlformats.org/officeDocument/2006/relationships/chart" Target="../charts/chart6.xml" /><Relationship Id="rId5" Type="http://schemas.openxmlformats.org/officeDocument/2006/relationships/image" Target="../media/image63.png" /><Relationship Id="rId6" Type="http://schemas.openxmlformats.org/officeDocument/2006/relationships/image" Target="../media/svg59.svg" /><Relationship Id="rId7" Type="http://schemas.openxmlformats.org/officeDocument/2006/relationships/image" Target="../media/image64.png" /><Relationship Id="rId8" Type="http://schemas.openxmlformats.org/officeDocument/2006/relationships/image" Target="../media/svg60.svg" /><Relationship Id="rId9" Type="http://schemas.openxmlformats.org/officeDocument/2006/relationships/slideLayout" Target="../slideLayouts/slideLayout7.xml" /></Relationships>
</file>

<file path=ppt/slides/_rels/slide16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65.png" /><Relationship Id="rId3" Type="http://schemas.openxmlformats.org/officeDocument/2006/relationships/image" Target="../media/svg61.svg" /><Relationship Id="rId4" Type="http://schemas.openxmlformats.org/officeDocument/2006/relationships/image" Target="../media/image66.png" /><Relationship Id="rId5" Type="http://schemas.openxmlformats.org/officeDocument/2006/relationships/image" Target="../media/svg62.svg" /><Relationship Id="rId6" Type="http://schemas.openxmlformats.org/officeDocument/2006/relationships/image" Target="../media/image67.png" /><Relationship Id="rId7" Type="http://schemas.openxmlformats.org/officeDocument/2006/relationships/image" Target="../media/svg63.svg" /><Relationship Id="rId8" Type="http://schemas.openxmlformats.org/officeDocument/2006/relationships/image" Target="../media/image68.png" /><Relationship Id="rId9" Type="http://schemas.openxmlformats.org/officeDocument/2006/relationships/image" Target="../media/svg64.svg" /><Relationship Id="rId10" Type="http://schemas.openxmlformats.org/officeDocument/2006/relationships/slideLayout" Target="../slideLayouts/slideLayout7.xml" /></Relationships>
</file>

<file path=ppt/slides/_rels/slide17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69.png" /><Relationship Id="rId3" Type="http://schemas.openxmlformats.org/officeDocument/2006/relationships/image" Target="../media/svg65.svg" /><Relationship Id="rId4" Type="http://schemas.openxmlformats.org/officeDocument/2006/relationships/image" Target="../media/image70.png" /><Relationship Id="rId5" Type="http://schemas.openxmlformats.org/officeDocument/2006/relationships/image" Target="../media/svg66.svg" /><Relationship Id="rId6" Type="http://schemas.openxmlformats.org/officeDocument/2006/relationships/image" Target="../media/image71.png" /><Relationship Id="rId7" Type="http://schemas.openxmlformats.org/officeDocument/2006/relationships/image" Target="../media/svg67.svg" /><Relationship Id="rId8" Type="http://schemas.openxmlformats.org/officeDocument/2006/relationships/image" Target="../media/image72.png" /><Relationship Id="rId9" Type="http://schemas.openxmlformats.org/officeDocument/2006/relationships/image" Target="../media/svg68.svg" /><Relationship Id="rId10" Type="http://schemas.openxmlformats.org/officeDocument/2006/relationships/image" Target="../media/image73.png" /><Relationship Id="rId11" Type="http://schemas.openxmlformats.org/officeDocument/2006/relationships/image" Target="../media/svg69.svg" /><Relationship Id="rId12" Type="http://schemas.openxmlformats.org/officeDocument/2006/relationships/slideLayout" Target="../slideLayouts/slideLayout7.xml" /></Relationships>
</file>

<file path=ppt/slides/_rels/slide18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74.png" /><Relationship Id="rId3" Type="http://schemas.openxmlformats.org/officeDocument/2006/relationships/image" Target="../media/svg70.svg" /><Relationship Id="rId4" Type="http://schemas.openxmlformats.org/officeDocument/2006/relationships/image" Target="../media/image75.png" /><Relationship Id="rId5" Type="http://schemas.openxmlformats.org/officeDocument/2006/relationships/image" Target="../media/svg71.svg" /><Relationship Id="rId6" Type="http://schemas.openxmlformats.org/officeDocument/2006/relationships/image" Target="../media/image76.png" /><Relationship Id="rId7" Type="http://schemas.openxmlformats.org/officeDocument/2006/relationships/image" Target="../media/svg72.svg" /><Relationship Id="rId8" Type="http://schemas.openxmlformats.org/officeDocument/2006/relationships/image" Target="../media/image77.png" /><Relationship Id="rId9" Type="http://schemas.openxmlformats.org/officeDocument/2006/relationships/image" Target="../media/svg73.svg" /><Relationship Id="rId10" Type="http://schemas.openxmlformats.org/officeDocument/2006/relationships/image" Target="../media/image78.png" /><Relationship Id="rId11" Type="http://schemas.openxmlformats.org/officeDocument/2006/relationships/image" Target="../media/svg74.svg" /><Relationship Id="rId12" Type="http://schemas.openxmlformats.org/officeDocument/2006/relationships/slideLayout" Target="../slideLayouts/slideLayout7.xml" /></Relationships>
</file>

<file path=ppt/slides/_rels/slide19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79.png" /><Relationship Id="rId3" Type="http://schemas.openxmlformats.org/officeDocument/2006/relationships/image" Target="../media/svg75.svg" /><Relationship Id="rId4" Type="http://schemas.openxmlformats.org/officeDocument/2006/relationships/image" Target="../media/image80.png" /><Relationship Id="rId5" Type="http://schemas.openxmlformats.org/officeDocument/2006/relationships/image" Target="../media/svg76.svg" /><Relationship Id="rId6" Type="http://schemas.openxmlformats.org/officeDocument/2006/relationships/chart" Target="../charts/chart7.xml" /><Relationship Id="rId7" Type="http://schemas.openxmlformats.org/officeDocument/2006/relationships/chart" Target="../charts/chart8.xml" /><Relationship Id="rId8" Type="http://schemas.openxmlformats.org/officeDocument/2006/relationships/image" Target="../media/image81.png" /><Relationship Id="rId9" Type="http://schemas.openxmlformats.org/officeDocument/2006/relationships/image" Target="../media/svg77.svg" /><Relationship Id="rId10" Type="http://schemas.openxmlformats.org/officeDocument/2006/relationships/image" Target="../media/image82.png" /><Relationship Id="rId11" Type="http://schemas.openxmlformats.org/officeDocument/2006/relationships/image" Target="../media/svg78.svg" /><Relationship Id="rId12" Type="http://schemas.openxmlformats.org/officeDocument/2006/relationships/slideLayout" Target="../slideLayouts/slideLayout7.xml" 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8.png" /><Relationship Id="rId3" Type="http://schemas.openxmlformats.org/officeDocument/2006/relationships/image" Target="../media/svg7.svg" /><Relationship Id="rId4" Type="http://schemas.openxmlformats.org/officeDocument/2006/relationships/image" Target="../media/image9.png" /><Relationship Id="rId5" Type="http://schemas.openxmlformats.org/officeDocument/2006/relationships/slideLayout" Target="../slideLayouts/slideLayout7.xml" /></Relationships>
</file>

<file path=ppt/slides/_rels/slide20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83.png" /><Relationship Id="rId3" Type="http://schemas.openxmlformats.org/officeDocument/2006/relationships/image" Target="../media/svg79.svg" /><Relationship Id="rId4" Type="http://schemas.openxmlformats.org/officeDocument/2006/relationships/image" Target="../media/image84.png" /><Relationship Id="rId5" Type="http://schemas.openxmlformats.org/officeDocument/2006/relationships/image" Target="../media/svg80.svg" /><Relationship Id="rId6" Type="http://schemas.openxmlformats.org/officeDocument/2006/relationships/image" Target="../media/image85.png" /><Relationship Id="rId7" Type="http://schemas.openxmlformats.org/officeDocument/2006/relationships/image" Target="../media/svg81.svg" /><Relationship Id="rId8" Type="http://schemas.openxmlformats.org/officeDocument/2006/relationships/image" Target="../media/image86.png" /><Relationship Id="rId9" Type="http://schemas.openxmlformats.org/officeDocument/2006/relationships/image" Target="../media/svg82.svg" /><Relationship Id="rId10" Type="http://schemas.openxmlformats.org/officeDocument/2006/relationships/slideLayout" Target="../slideLayouts/slideLayout7.xml" /></Relationships>
</file>

<file path=ppt/slides/_rels/slide21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87.png" /><Relationship Id="rId3" Type="http://schemas.openxmlformats.org/officeDocument/2006/relationships/image" Target="../media/svg83.svg" /><Relationship Id="rId4" Type="http://schemas.openxmlformats.org/officeDocument/2006/relationships/image" Target="../media/image88.png" /><Relationship Id="rId5" Type="http://schemas.openxmlformats.org/officeDocument/2006/relationships/image" Target="../media/svg84.svg" /><Relationship Id="rId6" Type="http://schemas.openxmlformats.org/officeDocument/2006/relationships/image" Target="../media/image89.png" /><Relationship Id="rId7" Type="http://schemas.openxmlformats.org/officeDocument/2006/relationships/image" Target="../media/svg85.svg" /><Relationship Id="rId8" Type="http://schemas.openxmlformats.org/officeDocument/2006/relationships/image" Target="../media/image90.png" /><Relationship Id="rId9" Type="http://schemas.openxmlformats.org/officeDocument/2006/relationships/slideLayout" Target="../slideLayouts/slideLayout7.xml" /></Relationships>
</file>

<file path=ppt/slides/_rels/slide22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91.png" /><Relationship Id="rId3" Type="http://schemas.openxmlformats.org/officeDocument/2006/relationships/image" Target="../media/svg86.svg" /><Relationship Id="rId4" Type="http://schemas.openxmlformats.org/officeDocument/2006/relationships/image" Target="../media/image92.png" /><Relationship Id="rId5" Type="http://schemas.openxmlformats.org/officeDocument/2006/relationships/image" Target="../media/svg87.svg" /><Relationship Id="rId6" Type="http://schemas.openxmlformats.org/officeDocument/2006/relationships/image" Target="../media/image93.png" /><Relationship Id="rId7" Type="http://schemas.openxmlformats.org/officeDocument/2006/relationships/image" Target="../media/svg88.svg" /><Relationship Id="rId8" Type="http://schemas.openxmlformats.org/officeDocument/2006/relationships/image" Target="../media/image94.png" /><Relationship Id="rId9" Type="http://schemas.openxmlformats.org/officeDocument/2006/relationships/image" Target="../media/svg89.svg" /><Relationship Id="rId10" Type="http://schemas.openxmlformats.org/officeDocument/2006/relationships/image" Target="../media/image95.png" /><Relationship Id="rId11" Type="http://schemas.openxmlformats.org/officeDocument/2006/relationships/image" Target="../media/svg90.svg" /><Relationship Id="rId12" Type="http://schemas.openxmlformats.org/officeDocument/2006/relationships/slideLayout" Target="../slideLayouts/slideLayout7.xml" /></Relationships>
</file>

<file path=ppt/slides/_rels/slide23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96.png" /><Relationship Id="rId3" Type="http://schemas.openxmlformats.org/officeDocument/2006/relationships/image" Target="../media/svg91.svg" /><Relationship Id="rId4" Type="http://schemas.openxmlformats.org/officeDocument/2006/relationships/image" Target="../media/image97.png" /><Relationship Id="rId5" Type="http://schemas.openxmlformats.org/officeDocument/2006/relationships/image" Target="../media/svg92.svg" /><Relationship Id="rId6" Type="http://schemas.openxmlformats.org/officeDocument/2006/relationships/image" Target="../media/image98.png" /><Relationship Id="rId7" Type="http://schemas.openxmlformats.org/officeDocument/2006/relationships/image" Target="../media/svg93.svg" /><Relationship Id="rId8" Type="http://schemas.openxmlformats.org/officeDocument/2006/relationships/slideLayout" Target="../slideLayouts/slideLayout7.xml" /></Relationships>
</file>

<file path=ppt/slides/_rels/slide24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99.png" /><Relationship Id="rId3" Type="http://schemas.openxmlformats.org/officeDocument/2006/relationships/image" Target="../media/svg94.svg" /><Relationship Id="rId4" Type="http://schemas.openxmlformats.org/officeDocument/2006/relationships/image" Target="../media/image100.png" /><Relationship Id="rId5" Type="http://schemas.openxmlformats.org/officeDocument/2006/relationships/image" Target="../media/svg95.svg" /><Relationship Id="rId6" Type="http://schemas.openxmlformats.org/officeDocument/2006/relationships/image" Target="../media/image101.png" /><Relationship Id="rId7" Type="http://schemas.openxmlformats.org/officeDocument/2006/relationships/image" Target="../media/svg96.svg" /><Relationship Id="rId8" Type="http://schemas.openxmlformats.org/officeDocument/2006/relationships/image" Target="../media/image102.png" /><Relationship Id="rId9" Type="http://schemas.openxmlformats.org/officeDocument/2006/relationships/image" Target="../media/svg97.svg" /><Relationship Id="rId10" Type="http://schemas.openxmlformats.org/officeDocument/2006/relationships/image" Target="../media/image103.png" /><Relationship Id="rId11" Type="http://schemas.openxmlformats.org/officeDocument/2006/relationships/image" Target="../media/svg98.svg" /><Relationship Id="rId12" Type="http://schemas.openxmlformats.org/officeDocument/2006/relationships/image" Target="../media/image104.png" /><Relationship Id="rId13" Type="http://schemas.openxmlformats.org/officeDocument/2006/relationships/image" Target="../media/svg99.svg" /><Relationship Id="rId14" Type="http://schemas.openxmlformats.org/officeDocument/2006/relationships/image" Target="../media/image105.png" /><Relationship Id="rId15" Type="http://schemas.openxmlformats.org/officeDocument/2006/relationships/image" Target="../media/svg100.svg" /><Relationship Id="rId16" Type="http://schemas.openxmlformats.org/officeDocument/2006/relationships/slideLayout" Target="../slideLayouts/slideLayout7.xml" /></Relationships>
</file>

<file path=ppt/slides/_rels/slide25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slideLayout" Target="../slideLayouts/slideLayout7.xml" 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10.png" /><Relationship Id="rId3" Type="http://schemas.openxmlformats.org/officeDocument/2006/relationships/image" Target="../media/svg8.svg" /><Relationship Id="rId4" Type="http://schemas.openxmlformats.org/officeDocument/2006/relationships/image" Target="../media/image11.png" /><Relationship Id="rId5" Type="http://schemas.openxmlformats.org/officeDocument/2006/relationships/image" Target="../media/svg9.svg" /><Relationship Id="rId6" Type="http://schemas.openxmlformats.org/officeDocument/2006/relationships/image" Target="../media/image12.png" /><Relationship Id="rId7" Type="http://schemas.openxmlformats.org/officeDocument/2006/relationships/image" Target="../media/svg10.svg" /><Relationship Id="rId8" Type="http://schemas.openxmlformats.org/officeDocument/2006/relationships/image" Target="../media/image13.png" /><Relationship Id="rId9" Type="http://schemas.openxmlformats.org/officeDocument/2006/relationships/image" Target="../media/svg11.svg" /><Relationship Id="rId10" Type="http://schemas.openxmlformats.org/officeDocument/2006/relationships/image" Target="../media/image14.png" /><Relationship Id="rId11" Type="http://schemas.openxmlformats.org/officeDocument/2006/relationships/image" Target="../media/svg12.svg" /><Relationship Id="rId12" Type="http://schemas.openxmlformats.org/officeDocument/2006/relationships/chart" Target="../charts/chart1.xml" /><Relationship Id="rId13" Type="http://schemas.openxmlformats.org/officeDocument/2006/relationships/slideLayout" Target="../slideLayouts/slideLayout7.xml" 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15.png" /><Relationship Id="rId3" Type="http://schemas.openxmlformats.org/officeDocument/2006/relationships/image" Target="../media/svg13.svg" /><Relationship Id="rId4" Type="http://schemas.openxmlformats.org/officeDocument/2006/relationships/image" Target="../media/image16.png" /><Relationship Id="rId5" Type="http://schemas.openxmlformats.org/officeDocument/2006/relationships/image" Target="../media/svg14.svg" /><Relationship Id="rId6" Type="http://schemas.openxmlformats.org/officeDocument/2006/relationships/image" Target="../media/image17.png" /><Relationship Id="rId7" Type="http://schemas.openxmlformats.org/officeDocument/2006/relationships/image" Target="../media/svg15.svg" /><Relationship Id="rId8" Type="http://schemas.openxmlformats.org/officeDocument/2006/relationships/chart" Target="../charts/chart2.xml" /><Relationship Id="rId9" Type="http://schemas.openxmlformats.org/officeDocument/2006/relationships/chart" Target="../charts/chart3.xml" /><Relationship Id="rId10" Type="http://schemas.openxmlformats.org/officeDocument/2006/relationships/image" Target="../media/image18.png" /><Relationship Id="rId11" Type="http://schemas.openxmlformats.org/officeDocument/2006/relationships/image" Target="../media/svg16.svg" /><Relationship Id="rId12" Type="http://schemas.openxmlformats.org/officeDocument/2006/relationships/slideLayout" Target="../slideLayouts/slideLayout7.xml" 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19.png" /><Relationship Id="rId3" Type="http://schemas.openxmlformats.org/officeDocument/2006/relationships/image" Target="../media/svg17.svg" /><Relationship Id="rId4" Type="http://schemas.openxmlformats.org/officeDocument/2006/relationships/image" Target="../media/image20.png" /><Relationship Id="rId5" Type="http://schemas.openxmlformats.org/officeDocument/2006/relationships/image" Target="../media/svg18.svg" /><Relationship Id="rId6" Type="http://schemas.openxmlformats.org/officeDocument/2006/relationships/image" Target="../media/image21.png" /><Relationship Id="rId7" Type="http://schemas.openxmlformats.org/officeDocument/2006/relationships/image" Target="../media/svg19.svg" /><Relationship Id="rId8" Type="http://schemas.openxmlformats.org/officeDocument/2006/relationships/image" Target="../media/image22.png" /><Relationship Id="rId9" Type="http://schemas.openxmlformats.org/officeDocument/2006/relationships/image" Target="../media/svg20.svg" /><Relationship Id="rId10" Type="http://schemas.openxmlformats.org/officeDocument/2006/relationships/slideLayout" Target="../slideLayouts/slideLayout7.xml" 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23.png" /><Relationship Id="rId3" Type="http://schemas.openxmlformats.org/officeDocument/2006/relationships/image" Target="../media/svg21.svg" /><Relationship Id="rId4" Type="http://schemas.openxmlformats.org/officeDocument/2006/relationships/chart" Target="../charts/chart4.xml" /><Relationship Id="rId5" Type="http://schemas.openxmlformats.org/officeDocument/2006/relationships/slideLayout" Target="../slideLayouts/slideLayout7.xml" 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24.png" /><Relationship Id="rId3" Type="http://schemas.openxmlformats.org/officeDocument/2006/relationships/image" Target="../media/svg22.svg" /><Relationship Id="rId4" Type="http://schemas.openxmlformats.org/officeDocument/2006/relationships/image" Target="../media/image25.png" /><Relationship Id="rId5" Type="http://schemas.openxmlformats.org/officeDocument/2006/relationships/image" Target="../media/svg23.svg" /><Relationship Id="rId6" Type="http://schemas.openxmlformats.org/officeDocument/2006/relationships/image" Target="../media/image26.png" /><Relationship Id="rId7" Type="http://schemas.openxmlformats.org/officeDocument/2006/relationships/image" Target="../media/svg24.svg" /><Relationship Id="rId8" Type="http://schemas.openxmlformats.org/officeDocument/2006/relationships/image" Target="../media/image27.png" /><Relationship Id="rId9" Type="http://schemas.openxmlformats.org/officeDocument/2006/relationships/image" Target="../media/svg25.svg" /><Relationship Id="rId10" Type="http://schemas.openxmlformats.org/officeDocument/2006/relationships/image" Target="../media/image28.png" /><Relationship Id="rId11" Type="http://schemas.openxmlformats.org/officeDocument/2006/relationships/image" Target="../media/svg26.svg" /><Relationship Id="rId12" Type="http://schemas.openxmlformats.org/officeDocument/2006/relationships/image" Target="../media/image29.png" /><Relationship Id="rId13" Type="http://schemas.openxmlformats.org/officeDocument/2006/relationships/image" Target="../media/svg27.svg" /><Relationship Id="rId14" Type="http://schemas.openxmlformats.org/officeDocument/2006/relationships/image" Target="../media/image30.png" /><Relationship Id="rId15" Type="http://schemas.openxmlformats.org/officeDocument/2006/relationships/image" Target="../media/svg28.svg" /><Relationship Id="rId16" Type="http://schemas.openxmlformats.org/officeDocument/2006/relationships/image" Target="../media/image31.png" /><Relationship Id="rId17" Type="http://schemas.openxmlformats.org/officeDocument/2006/relationships/image" Target="../media/svg29.svg" /><Relationship Id="rId18" Type="http://schemas.openxmlformats.org/officeDocument/2006/relationships/image" Target="../media/image32.png" /><Relationship Id="rId19" Type="http://schemas.openxmlformats.org/officeDocument/2006/relationships/image" Target="../media/svg30.svg" /><Relationship Id="rId20" Type="http://schemas.openxmlformats.org/officeDocument/2006/relationships/image" Target="../media/image33.png" /><Relationship Id="rId21" Type="http://schemas.openxmlformats.org/officeDocument/2006/relationships/image" Target="../media/svg31.svg" /><Relationship Id="rId22" Type="http://schemas.openxmlformats.org/officeDocument/2006/relationships/image" Target="../media/image34.png" /><Relationship Id="rId23" Type="http://schemas.openxmlformats.org/officeDocument/2006/relationships/image" Target="../media/svg32.svg" /><Relationship Id="rId24" Type="http://schemas.openxmlformats.org/officeDocument/2006/relationships/slideLayout" Target="../slideLayouts/slideLayout7.xml" 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35.png" /><Relationship Id="rId3" Type="http://schemas.openxmlformats.org/officeDocument/2006/relationships/image" Target="../media/svg33.svg" /><Relationship Id="rId4" Type="http://schemas.openxmlformats.org/officeDocument/2006/relationships/image" Target="../media/image36.png" /><Relationship Id="rId5" Type="http://schemas.openxmlformats.org/officeDocument/2006/relationships/image" Target="../media/svg34.svg" /><Relationship Id="rId6" Type="http://schemas.openxmlformats.org/officeDocument/2006/relationships/image" Target="../media/image37.png" /><Relationship Id="rId7" Type="http://schemas.openxmlformats.org/officeDocument/2006/relationships/image" Target="../media/svg35.svg" /><Relationship Id="rId8" Type="http://schemas.openxmlformats.org/officeDocument/2006/relationships/image" Target="../media/image38.png" /><Relationship Id="rId9" Type="http://schemas.openxmlformats.org/officeDocument/2006/relationships/image" Target="../media/svg36.svg" /><Relationship Id="rId10" Type="http://schemas.openxmlformats.org/officeDocument/2006/relationships/image" Target="../media/image39.png" /><Relationship Id="rId11" Type="http://schemas.openxmlformats.org/officeDocument/2006/relationships/image" Target="../media/svg37.svg" /><Relationship Id="rId12" Type="http://schemas.openxmlformats.org/officeDocument/2006/relationships/image" Target="../media/image40.png" /><Relationship Id="rId13" Type="http://schemas.openxmlformats.org/officeDocument/2006/relationships/image" Target="../media/svg38.svg" /><Relationship Id="rId14" Type="http://schemas.openxmlformats.org/officeDocument/2006/relationships/slideLayout" Target="../slideLayouts/slideLayout7.xml" 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41.png" /><Relationship Id="rId3" Type="http://schemas.openxmlformats.org/officeDocument/2006/relationships/image" Target="../media/svg39.svg" /><Relationship Id="rId4" Type="http://schemas.openxmlformats.org/officeDocument/2006/relationships/image" Target="../media/image42.png" /><Relationship Id="rId5" Type="http://schemas.openxmlformats.org/officeDocument/2006/relationships/image" Target="../media/svg40.svg" /><Relationship Id="rId6" Type="http://schemas.openxmlformats.org/officeDocument/2006/relationships/chart" Target="../charts/chart5.xml" /><Relationship Id="rId7" Type="http://schemas.openxmlformats.org/officeDocument/2006/relationships/image" Target="../media/image43.png" /><Relationship Id="rId8" Type="http://schemas.openxmlformats.org/officeDocument/2006/relationships/image" Target="../media/svg41.svg" /><Relationship Id="rId9" Type="http://schemas.openxmlformats.org/officeDocument/2006/relationships/image" Target="../media/image44.png" /><Relationship Id="rId10" Type="http://schemas.openxmlformats.org/officeDocument/2006/relationships/image" Target="../media/svg42.svg" /><Relationship Id="rId1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グラフィックス 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1"/>
            <a:ext cx="9906000" cy="6858000"/>
          </a:xfrm>
          <a:prstGeom prst="rect">
            <a:avLst/>
          </a:prstGeom>
        </p:spPr>
      </p:pic>
      <p:pic>
        <p:nvPicPr>
          <p:cNvPr id="1108" name="グラフィックス 3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436" y="379676"/>
            <a:ext cx="8206548" cy="5385868"/>
          </a:xfrm>
          <a:prstGeom prst="rect">
            <a:avLst/>
          </a:prstGeom>
        </p:spPr>
      </p:pic>
      <p:pic>
        <p:nvPicPr>
          <p:cNvPr id="1109" name="グラフィックス 18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0118" y="1044493"/>
            <a:ext cx="7197021" cy="4813217"/>
          </a:xfrm>
          <a:prstGeom prst="rect">
            <a:avLst/>
          </a:prstGeom>
        </p:spPr>
      </p:pic>
      <p:sp>
        <p:nvSpPr>
          <p:cNvPr id="1110" name="テキスト ボックス 7"/>
          <p:cNvSpPr txBox="1"/>
          <p:nvPr/>
        </p:nvSpPr>
        <p:spPr>
          <a:xfrm>
            <a:off x="1172256" y="452352"/>
            <a:ext cx="7775891" cy="5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300" b="1" i="0" u="none" strike="noStrike" baseline="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よりよい生活習慣のために</a:t>
            </a:r>
            <a:endParaRPr lang="ja-JP" altLang="en-US" sz="3300" b="1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11" name="テキスト ボックス 24"/>
          <p:cNvSpPr txBox="1"/>
          <p:nvPr/>
        </p:nvSpPr>
        <p:spPr>
          <a:xfrm>
            <a:off x="3970656" y="2671261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早おき</a:t>
            </a:r>
          </a:p>
        </p:txBody>
      </p:sp>
      <p:sp>
        <p:nvSpPr>
          <p:cNvPr id="1112" name="テキスト ボックス 26"/>
          <p:cNvSpPr txBox="1"/>
          <p:nvPr/>
        </p:nvSpPr>
        <p:spPr>
          <a:xfrm>
            <a:off x="1804322" y="3095810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睡眠</a:t>
            </a:r>
          </a:p>
        </p:txBody>
      </p:sp>
      <p:sp>
        <p:nvSpPr>
          <p:cNvPr id="1113" name="テキスト ボックス 27"/>
          <p:cNvSpPr txBox="1"/>
          <p:nvPr/>
        </p:nvSpPr>
        <p:spPr>
          <a:xfrm>
            <a:off x="2174181" y="4380380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夕食</a:t>
            </a:r>
          </a:p>
        </p:txBody>
      </p:sp>
      <p:sp>
        <p:nvSpPr>
          <p:cNvPr id="1114" name="テキスト ボックス 28"/>
          <p:cNvSpPr txBox="1"/>
          <p:nvPr/>
        </p:nvSpPr>
        <p:spPr>
          <a:xfrm>
            <a:off x="3878982" y="4855102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</a:t>
            </a:r>
          </a:p>
        </p:txBody>
      </p:sp>
      <p:sp>
        <p:nvSpPr>
          <p:cNvPr id="1115" name="テキスト ボックス 30"/>
          <p:cNvSpPr txBox="1"/>
          <p:nvPr/>
        </p:nvSpPr>
        <p:spPr>
          <a:xfrm>
            <a:off x="5554326" y="4380380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勉強</a:t>
            </a:r>
          </a:p>
        </p:txBody>
      </p:sp>
      <p:sp>
        <p:nvSpPr>
          <p:cNvPr id="1116" name="テキスト ボックス 31"/>
          <p:cNvSpPr txBox="1"/>
          <p:nvPr/>
        </p:nvSpPr>
        <p:spPr>
          <a:xfrm>
            <a:off x="5912594" y="3034817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朝ごはん</a:t>
            </a:r>
          </a:p>
        </p:txBody>
      </p:sp>
      <p:sp>
        <p:nvSpPr>
          <p:cNvPr id="1117" name="テキスト ボックス 12"/>
          <p:cNvSpPr txBox="1"/>
          <p:nvPr/>
        </p:nvSpPr>
        <p:spPr>
          <a:xfrm>
            <a:off x="2208745" y="3034817"/>
            <a:ext cx="1265814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rgbClr val="0070C0"/>
                </a:solidFill>
                <a:latin typeface="ＭＳゴシック"/>
              </a:rPr>
              <a:t>すいみん</a:t>
            </a:r>
            <a:endParaRPr lang="ja-JP" altLang="en-US" sz="800" b="1" dirty="0">
              <a:solidFill>
                <a:srgbClr val="0070C0"/>
              </a:solidFill>
            </a:endParaRPr>
          </a:p>
        </p:txBody>
      </p:sp>
      <p:pic>
        <p:nvPicPr>
          <p:cNvPr id="1118" name="グラフィックス 3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4146" y="5302179"/>
            <a:ext cx="2079496" cy="398958"/>
          </a:xfrm>
          <a:prstGeom prst="rect">
            <a:avLst/>
          </a:prstGeom>
        </p:spPr>
      </p:pic>
      <p:pic>
        <p:nvPicPr>
          <p:cNvPr id="1119" name="グラフィックス 39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91861" y="5853975"/>
            <a:ext cx="5432249" cy="749250"/>
          </a:xfrm>
          <a:prstGeom prst="rect">
            <a:avLst/>
          </a:prstGeom>
        </p:spPr>
      </p:pic>
      <p:pic>
        <p:nvPicPr>
          <p:cNvPr id="1120" name="グラフィックス 43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74541" y="1044493"/>
            <a:ext cx="4948174" cy="1426268"/>
          </a:xfrm>
          <a:prstGeom prst="rect">
            <a:avLst/>
          </a:prstGeom>
        </p:spPr>
      </p:pic>
      <p:sp>
        <p:nvSpPr>
          <p:cNvPr id="1121" name="テキスト 498"/>
          <p:cNvSpPr txBox="1"/>
          <p:nvPr/>
        </p:nvSpPr>
        <p:spPr>
          <a:xfrm>
            <a:off x="3118805" y="5860162"/>
            <a:ext cx="522589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22" name="テキスト 499"/>
          <p:cNvSpPr txBox="1"/>
          <p:nvPr/>
        </p:nvSpPr>
        <p:spPr>
          <a:xfrm>
            <a:off x="3118805" y="6196781"/>
            <a:ext cx="522589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23" name="テキスト 500"/>
          <p:cNvSpPr txBox="1"/>
          <p:nvPr/>
        </p:nvSpPr>
        <p:spPr>
          <a:xfrm>
            <a:off x="5029892" y="6012562"/>
            <a:ext cx="2461226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0335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3" name="図 70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sp>
        <p:nvSpPr>
          <p:cNvPr id="1354" name="テキスト ボックス 34"/>
          <p:cNvSpPr txBox="1"/>
          <p:nvPr/>
        </p:nvSpPr>
        <p:spPr>
          <a:xfrm>
            <a:off x="901447" y="603095"/>
            <a:ext cx="6006051" cy="170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③どれくらい体を動かしているかな？ 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日の運動についてしらべてみよう。</a:t>
            </a:r>
          </a:p>
        </p:txBody>
      </p:sp>
      <p:sp>
        <p:nvSpPr>
          <p:cNvPr id="1355" name="四角形: 角を丸くする 35"/>
          <p:cNvSpPr/>
          <p:nvPr/>
        </p:nvSpPr>
        <p:spPr>
          <a:xfrm>
            <a:off x="903465" y="3218483"/>
            <a:ext cx="184304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学校以外の時間</a:t>
            </a:r>
            <a:endParaRPr kumimoji="1"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56" name="四角形: 角を丸くする 36"/>
          <p:cNvSpPr/>
          <p:nvPr/>
        </p:nvSpPr>
        <p:spPr>
          <a:xfrm>
            <a:off x="1067874" y="1009093"/>
            <a:ext cx="1843045" cy="210517"/>
          </a:xfrm>
          <a:prstGeom prst="roundRect">
            <a:avLst/>
          </a:prstGeom>
          <a:solidFill>
            <a:srgbClr val="E62E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学校の時間</a:t>
            </a:r>
            <a:endParaRPr kumimoji="1"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357" name="グラフィックス 4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7927" y="1043213"/>
            <a:ext cx="629638" cy="164607"/>
          </a:xfrm>
          <a:prstGeom prst="rect">
            <a:avLst/>
          </a:prstGeom>
        </p:spPr>
      </p:pic>
      <p:pic>
        <p:nvPicPr>
          <p:cNvPr id="1358" name="グラフィックス 4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3108" y="3218483"/>
            <a:ext cx="629638" cy="164607"/>
          </a:xfrm>
          <a:prstGeom prst="rect">
            <a:avLst/>
          </a:prstGeom>
        </p:spPr>
      </p:pic>
      <p:sp>
        <p:nvSpPr>
          <p:cNvPr id="1359" name="テキスト ボックス 44"/>
          <p:cNvSpPr txBox="1"/>
          <p:nvPr/>
        </p:nvSpPr>
        <p:spPr>
          <a:xfrm>
            <a:off x="3904473" y="960909"/>
            <a:ext cx="3232371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合計　　時間　　分</a:t>
            </a:r>
          </a:p>
        </p:txBody>
      </p:sp>
      <p:sp>
        <p:nvSpPr>
          <p:cNvPr id="1360" name="テキスト ボックス 46"/>
          <p:cNvSpPr txBox="1"/>
          <p:nvPr/>
        </p:nvSpPr>
        <p:spPr>
          <a:xfrm>
            <a:off x="3522746" y="3201975"/>
            <a:ext cx="3232371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61CBF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合計　　時間　　分</a:t>
            </a:r>
          </a:p>
        </p:txBody>
      </p:sp>
      <p:pic>
        <p:nvPicPr>
          <p:cNvPr id="1361" name="グラフィックス 4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465" y="1336189"/>
            <a:ext cx="8013792" cy="1469975"/>
          </a:xfrm>
          <a:prstGeom prst="rect">
            <a:avLst/>
          </a:prstGeom>
        </p:spPr>
      </p:pic>
      <p:pic>
        <p:nvPicPr>
          <p:cNvPr id="1362" name="グラフィックス 50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1447" y="3802841"/>
            <a:ext cx="7962751" cy="1238599"/>
          </a:xfrm>
          <a:prstGeom prst="rect">
            <a:avLst/>
          </a:prstGeom>
        </p:spPr>
      </p:pic>
      <p:pic>
        <p:nvPicPr>
          <p:cNvPr id="1363" name="グラフィックス 54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322" y="5345650"/>
            <a:ext cx="8077878" cy="481993"/>
          </a:xfrm>
          <a:prstGeom prst="rect">
            <a:avLst/>
          </a:prstGeom>
        </p:spPr>
      </p:pic>
      <p:sp>
        <p:nvSpPr>
          <p:cNvPr id="1364" name="テキスト ボックス 64"/>
          <p:cNvSpPr txBox="1"/>
          <p:nvPr/>
        </p:nvSpPr>
        <p:spPr>
          <a:xfrm>
            <a:off x="832280" y="5456288"/>
            <a:ext cx="8101087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学校の時間</a:t>
            </a:r>
            <a:r>
              <a:rPr lang="en-US" altLang="ja-JP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〔</a:t>
            </a:r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時間　　分</a:t>
            </a:r>
            <a:r>
              <a:rPr lang="en-US" altLang="ja-JP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〕</a:t>
            </a:r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＋ 学校以外の時間</a:t>
            </a:r>
            <a:r>
              <a:rPr lang="en-US" altLang="ja-JP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〔</a:t>
            </a:r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時間　　分</a:t>
            </a:r>
            <a:r>
              <a:rPr lang="en-US" altLang="ja-JP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〕</a:t>
            </a:r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r>
              <a:rPr lang="en-US" altLang="ja-JP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= 1</a:t>
            </a:r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日の体を動かす時間</a:t>
            </a:r>
            <a:r>
              <a:rPr lang="en-US" altLang="ja-JP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〔</a:t>
            </a:r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時間　　分</a:t>
            </a:r>
            <a:r>
              <a:rPr lang="en-US" altLang="ja-JP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〕</a:t>
            </a:r>
            <a:endParaRPr lang="ja-JP" altLang="en-US" sz="900" b="1" dirty="0">
              <a:solidFill>
                <a:srgbClr val="4691C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65" name="テキスト ボックス 1"/>
          <p:cNvSpPr txBox="1"/>
          <p:nvPr/>
        </p:nvSpPr>
        <p:spPr>
          <a:xfrm>
            <a:off x="9254820" y="6598395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⑧</a:t>
            </a:r>
          </a:p>
        </p:txBody>
      </p:sp>
      <p:sp>
        <p:nvSpPr>
          <p:cNvPr id="1366" name="テキスト 677"/>
          <p:cNvSpPr txBox="1"/>
          <p:nvPr/>
        </p:nvSpPr>
        <p:spPr>
          <a:xfrm>
            <a:off x="1070509" y="2208451"/>
            <a:ext cx="768163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67" name="テキスト 678"/>
          <p:cNvSpPr txBox="1"/>
          <p:nvPr/>
        </p:nvSpPr>
        <p:spPr>
          <a:xfrm>
            <a:off x="1042004" y="4552444"/>
            <a:ext cx="768163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6067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9" name="図 25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370" name="グラフィックス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477" y="2829494"/>
            <a:ext cx="7892352" cy="3316364"/>
          </a:xfrm>
          <a:prstGeom prst="rect">
            <a:avLst/>
          </a:prstGeom>
        </p:spPr>
      </p:pic>
      <p:pic>
        <p:nvPicPr>
          <p:cNvPr id="1371" name="グラフィックス 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543" y="1130624"/>
            <a:ext cx="7869814" cy="1170196"/>
          </a:xfrm>
          <a:prstGeom prst="rect">
            <a:avLst/>
          </a:prstGeom>
        </p:spPr>
      </p:pic>
      <p:sp>
        <p:nvSpPr>
          <p:cNvPr id="1372" name="四角形: 角を丸くする 6"/>
          <p:cNvSpPr/>
          <p:nvPr/>
        </p:nvSpPr>
        <p:spPr>
          <a:xfrm>
            <a:off x="989336" y="617135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STEP2</a:t>
            </a:r>
          </a:p>
        </p:txBody>
      </p:sp>
      <p:sp>
        <p:nvSpPr>
          <p:cNvPr id="1373" name="テキスト ボックス 7"/>
          <p:cNvSpPr txBox="1"/>
          <p:nvPr/>
        </p:nvSpPr>
        <p:spPr>
          <a:xfrm>
            <a:off x="2321361" y="614576"/>
            <a:ext cx="5876708" cy="213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運動の効果を考えてみよう！</a:t>
            </a:r>
          </a:p>
        </p:txBody>
      </p:sp>
      <p:sp>
        <p:nvSpPr>
          <p:cNvPr id="1374" name="テキスト ボックス 8"/>
          <p:cNvSpPr txBox="1"/>
          <p:nvPr/>
        </p:nvSpPr>
        <p:spPr>
          <a:xfrm>
            <a:off x="834672" y="877601"/>
            <a:ext cx="6006051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①運動をするとどんないいことがあるだろう。友達と意見交換をしてみよう。</a:t>
            </a:r>
          </a:p>
        </p:txBody>
      </p:sp>
      <p:sp>
        <p:nvSpPr>
          <p:cNvPr id="1375" name="テキスト ボックス 9"/>
          <p:cNvSpPr txBox="1"/>
          <p:nvPr/>
        </p:nvSpPr>
        <p:spPr>
          <a:xfrm>
            <a:off x="834672" y="2521000"/>
            <a:ext cx="6006051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②運動することについて考えよう。</a:t>
            </a:r>
          </a:p>
        </p:txBody>
      </p:sp>
      <p:sp>
        <p:nvSpPr>
          <p:cNvPr id="1376" name="テキスト ボックス 1"/>
          <p:cNvSpPr txBox="1"/>
          <p:nvPr/>
        </p:nvSpPr>
        <p:spPr>
          <a:xfrm>
            <a:off x="9254820" y="644913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⑨</a:t>
            </a:r>
          </a:p>
        </p:txBody>
      </p:sp>
    </p:spTree>
    <p:extLst>
      <p:ext uri="{BB962C8B-B14F-4D97-AF65-F5344CB8AC3E}">
        <p14:creationId xmlns:p14="http://schemas.microsoft.com/office/powerpoint/2010/main" val="777143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8" name="図 25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379" name="グラフィックス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956" y="628264"/>
            <a:ext cx="7524507" cy="1862364"/>
          </a:xfrm>
          <a:prstGeom prst="rect">
            <a:avLst/>
          </a:prstGeom>
        </p:spPr>
      </p:pic>
      <p:pic>
        <p:nvPicPr>
          <p:cNvPr id="1380" name="グラフィックス 2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452" y="4558259"/>
            <a:ext cx="6338231" cy="1890879"/>
          </a:xfrm>
          <a:prstGeom prst="rect">
            <a:avLst/>
          </a:prstGeom>
        </p:spPr>
      </p:pic>
      <p:pic>
        <p:nvPicPr>
          <p:cNvPr id="1381" name="グラフィックス 1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27696" y="2790810"/>
            <a:ext cx="7050608" cy="1662487"/>
          </a:xfrm>
          <a:prstGeom prst="rect">
            <a:avLst/>
          </a:prstGeom>
        </p:spPr>
      </p:pic>
      <p:sp>
        <p:nvSpPr>
          <p:cNvPr id="1382" name="テキスト ボックス 10"/>
          <p:cNvSpPr txBox="1"/>
          <p:nvPr/>
        </p:nvSpPr>
        <p:spPr>
          <a:xfrm>
            <a:off x="906956" y="967189"/>
            <a:ext cx="6338231" cy="953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運動といっても、体育の授業やスポーツばかりではありません。ふだんの生</a:t>
            </a:r>
            <a:endParaRPr sz="3200"/>
          </a:p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活の中でも行っているものがたくさんあります。たとえば、犬の散歩や布団を</a:t>
            </a:r>
            <a:endParaRPr sz="3200"/>
          </a:p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しくなどのお手伝いもりっぱな運動です。</a:t>
            </a:r>
            <a:r>
              <a:rPr lang="ja-JP" altLang="en-US" sz="1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歩いて登校すること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もいい運動に</a:t>
            </a:r>
            <a:endParaRPr sz="3200"/>
          </a:p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なります。</a:t>
            </a:r>
            <a:r>
              <a:rPr lang="ja-JP" altLang="en-US" sz="1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目安は</a:t>
            </a:r>
            <a:r>
              <a:rPr lang="en-US" altLang="ja-JP" sz="1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</a:t>
            </a:r>
            <a:r>
              <a:rPr lang="en-US" altLang="ja-JP" sz="1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60</a:t>
            </a:r>
            <a:r>
              <a:rPr lang="ja-JP" altLang="en-US" sz="1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分！</a:t>
            </a:r>
          </a:p>
        </p:txBody>
      </p:sp>
      <p:sp>
        <p:nvSpPr>
          <p:cNvPr id="1383" name="テキスト ボックス 12"/>
          <p:cNvSpPr txBox="1"/>
          <p:nvPr/>
        </p:nvSpPr>
        <p:spPr>
          <a:xfrm>
            <a:off x="3236992" y="5211757"/>
            <a:ext cx="4740395" cy="58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運動をするとどんないいことがあるのかな？</a:t>
            </a:r>
            <a:endParaRPr sz="2400"/>
          </a:p>
          <a:p>
            <a:r>
              <a:rPr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次のページで見てみよう。</a:t>
            </a:r>
          </a:p>
        </p:txBody>
      </p:sp>
      <p:sp>
        <p:nvSpPr>
          <p:cNvPr id="1384" name="テキスト ボックス 11"/>
          <p:cNvSpPr txBox="1"/>
          <p:nvPr/>
        </p:nvSpPr>
        <p:spPr>
          <a:xfrm>
            <a:off x="2736075" y="3176917"/>
            <a:ext cx="5742229" cy="1276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一人でもできる運動も友達や家族と一緒にすると楽しかったり、継続</a:t>
            </a:r>
            <a:endParaRPr sz="1400"/>
          </a:p>
          <a:p>
            <a:pPr>
              <a:lnSpc>
                <a:spcPct val="2000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できたりするね。また、学校での水泳大会や陸上記録会、駅伝大会</a:t>
            </a:r>
            <a:endParaRPr sz="1400"/>
          </a:p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の練習に積極的に参加することも、運動をする時間の確保につなが</a:t>
            </a:r>
            <a:endParaRPr sz="1400"/>
          </a:p>
          <a:p>
            <a:pPr>
              <a:lnSpc>
                <a:spcPct val="1500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るよ！</a:t>
            </a:r>
            <a:endParaRPr sz="1400"/>
          </a:p>
        </p:txBody>
      </p:sp>
      <p:sp>
        <p:nvSpPr>
          <p:cNvPr id="1385" name="テキスト ボックス 23"/>
          <p:cNvSpPr txBox="1"/>
          <p:nvPr/>
        </p:nvSpPr>
        <p:spPr>
          <a:xfrm>
            <a:off x="7262765" y="3108508"/>
            <a:ext cx="884939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けいぞく</a:t>
            </a:r>
            <a:endParaRPr sz="700"/>
          </a:p>
        </p:txBody>
      </p:sp>
      <p:sp>
        <p:nvSpPr>
          <p:cNvPr id="1386" name="テキスト ボックス 24"/>
          <p:cNvSpPr txBox="1"/>
          <p:nvPr/>
        </p:nvSpPr>
        <p:spPr>
          <a:xfrm>
            <a:off x="6478700" y="3750162"/>
            <a:ext cx="989050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かくほ</a:t>
            </a:r>
            <a:endParaRPr sz="700"/>
          </a:p>
        </p:txBody>
      </p:sp>
      <p:sp>
        <p:nvSpPr>
          <p:cNvPr id="1387" name="テキスト ボックス 1"/>
          <p:cNvSpPr txBox="1"/>
          <p:nvPr/>
        </p:nvSpPr>
        <p:spPr>
          <a:xfrm>
            <a:off x="9254820" y="6449138"/>
            <a:ext cx="629706" cy="33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⑩</a:t>
            </a:r>
          </a:p>
        </p:txBody>
      </p:sp>
    </p:spTree>
    <p:extLst>
      <p:ext uri="{BB962C8B-B14F-4D97-AF65-F5344CB8AC3E}">
        <p14:creationId xmlns:p14="http://schemas.microsoft.com/office/powerpoint/2010/main" val="777143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9" name="図 51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390" name="グラフィックス 3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784" y="4181983"/>
            <a:ext cx="7883144" cy="1694670"/>
          </a:xfrm>
          <a:prstGeom prst="rect">
            <a:avLst/>
          </a:prstGeom>
        </p:spPr>
      </p:pic>
      <p:pic>
        <p:nvPicPr>
          <p:cNvPr id="1391" name="グラフィックス 1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2848" y="495831"/>
            <a:ext cx="2652173" cy="375246"/>
          </a:xfrm>
          <a:prstGeom prst="rect">
            <a:avLst/>
          </a:prstGeom>
        </p:spPr>
      </p:pic>
      <p:pic>
        <p:nvPicPr>
          <p:cNvPr id="1392" name="グラフィックス 1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4969" y="1203668"/>
            <a:ext cx="8006252" cy="2489702"/>
          </a:xfrm>
          <a:prstGeom prst="rect">
            <a:avLst/>
          </a:prstGeom>
        </p:spPr>
      </p:pic>
      <p:sp>
        <p:nvSpPr>
          <p:cNvPr id="1393" name="テキスト ボックス 8"/>
          <p:cNvSpPr txBox="1"/>
          <p:nvPr/>
        </p:nvSpPr>
        <p:spPr>
          <a:xfrm>
            <a:off x="1522887" y="951325"/>
            <a:ext cx="2309847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おいしくごはんが</a:t>
            </a:r>
          </a:p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食べられます！</a:t>
            </a:r>
          </a:p>
        </p:txBody>
      </p:sp>
      <p:sp>
        <p:nvSpPr>
          <p:cNvPr id="1394" name="テキスト ボックス 9"/>
          <p:cNvSpPr txBox="1"/>
          <p:nvPr/>
        </p:nvSpPr>
        <p:spPr>
          <a:xfrm>
            <a:off x="4078923" y="951325"/>
            <a:ext cx="2309847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ぐっすり眠ること</a:t>
            </a:r>
          </a:p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ができます！</a:t>
            </a:r>
          </a:p>
        </p:txBody>
      </p:sp>
      <p:sp>
        <p:nvSpPr>
          <p:cNvPr id="1395" name="テキスト ボックス 10"/>
          <p:cNvSpPr txBox="1"/>
          <p:nvPr/>
        </p:nvSpPr>
        <p:spPr>
          <a:xfrm>
            <a:off x="7022905" y="944883"/>
            <a:ext cx="2309847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肥満防止に</a:t>
            </a:r>
            <a:endParaRPr lang="en-US" altLang="ja-JP" sz="13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つながります！</a:t>
            </a:r>
            <a:endParaRPr lang="en-US" altLang="ja-JP" sz="13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96" name="テキスト ボックス 11"/>
          <p:cNvSpPr txBox="1"/>
          <p:nvPr/>
        </p:nvSpPr>
        <p:spPr>
          <a:xfrm>
            <a:off x="6620940" y="2448519"/>
            <a:ext cx="2309847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脳が活性化し、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学力の</a:t>
            </a:r>
            <a:endParaRPr lang="ja-JP" altLang="en-US" sz="13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向上にも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つながります！</a:t>
            </a:r>
            <a:endParaRPr lang="ja-JP" altLang="en-US" sz="13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97" name="テキスト ボックス 12"/>
          <p:cNvSpPr txBox="1"/>
          <p:nvPr/>
        </p:nvSpPr>
        <p:spPr>
          <a:xfrm>
            <a:off x="3611971" y="2448519"/>
            <a:ext cx="3072096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心肺機能を高め、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病気になりにくい</a:t>
            </a:r>
            <a:endParaRPr lang="en-US" altLang="ja-JP" sz="13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じょうぶな体をつくります。　</a:t>
            </a:r>
          </a:p>
        </p:txBody>
      </p:sp>
      <p:sp>
        <p:nvSpPr>
          <p:cNvPr id="1398" name="テキスト ボックス 13"/>
          <p:cNvSpPr txBox="1"/>
          <p:nvPr/>
        </p:nvSpPr>
        <p:spPr>
          <a:xfrm>
            <a:off x="1265682" y="2379269"/>
            <a:ext cx="2824256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ストレス解消になり、 </a:t>
            </a:r>
            <a:endParaRPr lang="en-US" altLang="ja-JP" sz="13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気分がすっきりします！ </a:t>
            </a:r>
          </a:p>
        </p:txBody>
      </p:sp>
      <p:sp>
        <p:nvSpPr>
          <p:cNvPr id="1399" name="テキスト ボックス 14"/>
          <p:cNvSpPr txBox="1"/>
          <p:nvPr/>
        </p:nvSpPr>
        <p:spPr>
          <a:xfrm>
            <a:off x="1772136" y="2310019"/>
            <a:ext cx="905675" cy="13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かいしょう</a:t>
            </a:r>
          </a:p>
        </p:txBody>
      </p:sp>
      <p:pic>
        <p:nvPicPr>
          <p:cNvPr id="1400" name="グラフィックス 20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0635" y="309348"/>
            <a:ext cx="1002201" cy="891514"/>
          </a:xfrm>
          <a:prstGeom prst="rect">
            <a:avLst/>
          </a:prstGeom>
        </p:spPr>
      </p:pic>
      <p:sp>
        <p:nvSpPr>
          <p:cNvPr id="1401" name="四角形: 角を丸くする 24"/>
          <p:cNvSpPr/>
          <p:nvPr/>
        </p:nvSpPr>
        <p:spPr>
          <a:xfrm>
            <a:off x="849256" y="3832839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STEP3</a:t>
            </a:r>
          </a:p>
        </p:txBody>
      </p:sp>
      <p:sp>
        <p:nvSpPr>
          <p:cNvPr id="1402" name="テキスト ボックス 25"/>
          <p:cNvSpPr txBox="1"/>
          <p:nvPr/>
        </p:nvSpPr>
        <p:spPr>
          <a:xfrm>
            <a:off x="2266317" y="3790333"/>
            <a:ext cx="7193291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自分の課題を見つけよう。それを改善するために、どのようなことをするのかを考えよう。</a:t>
            </a:r>
          </a:p>
        </p:txBody>
      </p:sp>
      <p:sp>
        <p:nvSpPr>
          <p:cNvPr id="1403" name="テキスト ボックス 31"/>
          <p:cNvSpPr txBox="1"/>
          <p:nvPr/>
        </p:nvSpPr>
        <p:spPr>
          <a:xfrm>
            <a:off x="1030110" y="4264702"/>
            <a:ext cx="2574969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わたしの課題は：</a:t>
            </a:r>
          </a:p>
        </p:txBody>
      </p:sp>
      <p:sp>
        <p:nvSpPr>
          <p:cNvPr id="1404" name="テキスト ボックス 32"/>
          <p:cNvSpPr txBox="1"/>
          <p:nvPr/>
        </p:nvSpPr>
        <p:spPr>
          <a:xfrm>
            <a:off x="1000562" y="5122821"/>
            <a:ext cx="5209034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改善するためにわたしは： （何を、いつ、どこで、何回ぐらい行うのか）</a:t>
            </a:r>
          </a:p>
        </p:txBody>
      </p:sp>
      <p:sp>
        <p:nvSpPr>
          <p:cNvPr id="1405" name="テキスト ボックス 33"/>
          <p:cNvSpPr txBox="1"/>
          <p:nvPr/>
        </p:nvSpPr>
        <p:spPr>
          <a:xfrm>
            <a:off x="2224973" y="579317"/>
            <a:ext cx="3568078" cy="175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運動するとこんないいことがあるよ！</a:t>
            </a:r>
          </a:p>
        </p:txBody>
      </p:sp>
      <p:sp>
        <p:nvSpPr>
          <p:cNvPr id="1406" name="テキスト ボックス 42"/>
          <p:cNvSpPr txBox="1"/>
          <p:nvPr/>
        </p:nvSpPr>
        <p:spPr>
          <a:xfrm>
            <a:off x="5310370" y="5754050"/>
            <a:ext cx="1440149" cy="12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ふ</a:t>
            </a:r>
          </a:p>
        </p:txBody>
      </p:sp>
      <p:sp>
        <p:nvSpPr>
          <p:cNvPr id="1407" name="テキスト ボックス 43"/>
          <p:cNvSpPr txBox="1"/>
          <p:nvPr/>
        </p:nvSpPr>
        <p:spPr>
          <a:xfrm>
            <a:off x="998040" y="5050255"/>
            <a:ext cx="552603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かいぜん</a:t>
            </a:r>
          </a:p>
        </p:txBody>
      </p:sp>
      <p:sp>
        <p:nvSpPr>
          <p:cNvPr id="1408" name="テキスト ボックス 44"/>
          <p:cNvSpPr txBox="1"/>
          <p:nvPr/>
        </p:nvSpPr>
        <p:spPr>
          <a:xfrm>
            <a:off x="1513168" y="4190551"/>
            <a:ext cx="548847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かだい</a:t>
            </a:r>
          </a:p>
        </p:txBody>
      </p:sp>
      <p:sp>
        <p:nvSpPr>
          <p:cNvPr id="1409" name="テキスト ボックス 45"/>
          <p:cNvSpPr txBox="1"/>
          <p:nvPr/>
        </p:nvSpPr>
        <p:spPr>
          <a:xfrm>
            <a:off x="2686470" y="3731737"/>
            <a:ext cx="552603" cy="117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solidFill>
                  <a:srgbClr val="61CBF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かだい</a:t>
            </a:r>
          </a:p>
        </p:txBody>
      </p:sp>
      <p:sp>
        <p:nvSpPr>
          <p:cNvPr id="1410" name="テキスト ボックス 46"/>
          <p:cNvSpPr txBox="1"/>
          <p:nvPr/>
        </p:nvSpPr>
        <p:spPr>
          <a:xfrm>
            <a:off x="4112487" y="3731737"/>
            <a:ext cx="849172" cy="117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solidFill>
                  <a:srgbClr val="61CBF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かいぜん</a:t>
            </a:r>
          </a:p>
        </p:txBody>
      </p:sp>
      <p:sp>
        <p:nvSpPr>
          <p:cNvPr id="1411" name="テキスト ボックス 47"/>
          <p:cNvSpPr txBox="1"/>
          <p:nvPr/>
        </p:nvSpPr>
        <p:spPr>
          <a:xfrm>
            <a:off x="3467360" y="2379269"/>
            <a:ext cx="1460735" cy="13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しんぱいきのう</a:t>
            </a:r>
          </a:p>
        </p:txBody>
      </p:sp>
      <p:sp>
        <p:nvSpPr>
          <p:cNvPr id="1412" name="テキスト ボックス 48"/>
          <p:cNvSpPr txBox="1"/>
          <p:nvPr/>
        </p:nvSpPr>
        <p:spPr>
          <a:xfrm>
            <a:off x="6226915" y="2379269"/>
            <a:ext cx="1460735" cy="13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のう</a:t>
            </a:r>
          </a:p>
        </p:txBody>
      </p:sp>
      <p:sp>
        <p:nvSpPr>
          <p:cNvPr id="1413" name="テキスト ボックス 49"/>
          <p:cNvSpPr txBox="1"/>
          <p:nvPr/>
        </p:nvSpPr>
        <p:spPr>
          <a:xfrm>
            <a:off x="6939964" y="2379269"/>
            <a:ext cx="1053575" cy="13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かっせいか</a:t>
            </a:r>
          </a:p>
        </p:txBody>
      </p:sp>
      <p:sp>
        <p:nvSpPr>
          <p:cNvPr id="1414" name="テキスト ボックス 50"/>
          <p:cNvSpPr txBox="1"/>
          <p:nvPr/>
        </p:nvSpPr>
        <p:spPr>
          <a:xfrm>
            <a:off x="6939964" y="875633"/>
            <a:ext cx="1053575" cy="13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ひまん</a:t>
            </a:r>
          </a:p>
        </p:txBody>
      </p:sp>
      <p:sp>
        <p:nvSpPr>
          <p:cNvPr id="1415" name="テキスト ボックス 1"/>
          <p:cNvSpPr txBox="1"/>
          <p:nvPr/>
        </p:nvSpPr>
        <p:spPr>
          <a:xfrm>
            <a:off x="9254820" y="63596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⑪</a:t>
            </a:r>
          </a:p>
        </p:txBody>
      </p:sp>
      <p:sp>
        <p:nvSpPr>
          <p:cNvPr id="1416" name="テキスト 643"/>
          <p:cNvSpPr txBox="1"/>
          <p:nvPr/>
        </p:nvSpPr>
        <p:spPr>
          <a:xfrm>
            <a:off x="1032831" y="4510030"/>
            <a:ext cx="7936220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17" name="テキスト 644"/>
          <p:cNvSpPr txBox="1"/>
          <p:nvPr/>
        </p:nvSpPr>
        <p:spPr>
          <a:xfrm>
            <a:off x="1050801" y="5449534"/>
            <a:ext cx="7936220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4313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図 51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sp>
        <p:nvSpPr>
          <p:cNvPr id="1420" name="四角形: 角を丸くする 26"/>
          <p:cNvSpPr/>
          <p:nvPr/>
        </p:nvSpPr>
        <p:spPr>
          <a:xfrm>
            <a:off x="896583" y="416918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STEP4</a:t>
            </a:r>
          </a:p>
        </p:txBody>
      </p:sp>
      <p:sp>
        <p:nvSpPr>
          <p:cNvPr id="1421" name="テキスト ボックス 27"/>
          <p:cNvSpPr txBox="1"/>
          <p:nvPr/>
        </p:nvSpPr>
        <p:spPr>
          <a:xfrm>
            <a:off x="2252826" y="416918"/>
            <a:ext cx="6337217" cy="181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運動やスポーツに親しむ場面を考えながら、</a:t>
            </a:r>
            <a:r>
              <a:rPr lang="en-US" altLang="ja-JP" sz="1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週間の計画を立てよう。</a:t>
            </a:r>
          </a:p>
        </p:txBody>
      </p:sp>
      <p:sp>
        <p:nvSpPr>
          <p:cNvPr id="1422" name="テキスト ボックス 28"/>
          <p:cNvSpPr txBox="1"/>
          <p:nvPr/>
        </p:nvSpPr>
        <p:spPr>
          <a:xfrm>
            <a:off x="1812558" y="627435"/>
            <a:ext cx="6777485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週間調べてみよう！ </a:t>
            </a:r>
            <a:r>
              <a:rPr lang="en-US" altLang="ja-JP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</a:t>
            </a:r>
            <a:r>
              <a:rPr lang="en-US" altLang="ja-JP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60</a:t>
            </a:r>
            <a:r>
              <a:rPr lang="ja-JP" altLang="en-US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分！ </a:t>
            </a:r>
            <a:r>
              <a:rPr lang="en-US" altLang="ja-JP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週間で</a:t>
            </a:r>
            <a:r>
              <a:rPr lang="en-US" altLang="ja-JP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420</a:t>
            </a:r>
            <a:r>
              <a:rPr lang="ja-JP" altLang="en-US" sz="105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分！無理せず時間を増やしていこう！</a:t>
            </a:r>
          </a:p>
        </p:txBody>
      </p:sp>
      <p:pic>
        <p:nvPicPr>
          <p:cNvPr id="1423" name="グラフィックス 3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135" y="4002195"/>
            <a:ext cx="8130820" cy="1053963"/>
          </a:xfrm>
          <a:prstGeom prst="rect">
            <a:avLst/>
          </a:prstGeom>
        </p:spPr>
      </p:pic>
      <p:sp>
        <p:nvSpPr>
          <p:cNvPr id="1424" name="四角形: 角を丸くする 38"/>
          <p:cNvSpPr/>
          <p:nvPr/>
        </p:nvSpPr>
        <p:spPr>
          <a:xfrm>
            <a:off x="920801" y="3710146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STEP5</a:t>
            </a:r>
          </a:p>
        </p:txBody>
      </p:sp>
      <p:sp>
        <p:nvSpPr>
          <p:cNvPr id="1425" name="テキスト ボックス 39"/>
          <p:cNvSpPr txBox="1"/>
          <p:nvPr/>
        </p:nvSpPr>
        <p:spPr>
          <a:xfrm>
            <a:off x="2252826" y="3728894"/>
            <a:ext cx="6777484" cy="19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実際に取り組んでみてどうだったかを振り返ってみよう。</a:t>
            </a:r>
          </a:p>
        </p:txBody>
      </p:sp>
      <p:sp>
        <p:nvSpPr>
          <p:cNvPr id="1426" name="テキスト ボックス 41"/>
          <p:cNvSpPr txBox="1"/>
          <p:nvPr/>
        </p:nvSpPr>
        <p:spPr>
          <a:xfrm>
            <a:off x="1771023" y="3654882"/>
            <a:ext cx="1440149" cy="12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じっさい</a:t>
            </a:r>
          </a:p>
        </p:txBody>
      </p:sp>
      <p:sp>
        <p:nvSpPr>
          <p:cNvPr id="1427" name="テキスト ボックス 42"/>
          <p:cNvSpPr txBox="1"/>
          <p:nvPr/>
        </p:nvSpPr>
        <p:spPr>
          <a:xfrm>
            <a:off x="4071827" y="3654882"/>
            <a:ext cx="1440149" cy="12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ふ</a:t>
            </a:r>
          </a:p>
        </p:txBody>
      </p:sp>
      <p:sp>
        <p:nvSpPr>
          <p:cNvPr id="1428" name="テキスト ボックス 1"/>
          <p:cNvSpPr txBox="1"/>
          <p:nvPr/>
        </p:nvSpPr>
        <p:spPr>
          <a:xfrm>
            <a:off x="9254820" y="6359668"/>
            <a:ext cx="629706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⑫</a:t>
            </a:r>
          </a:p>
        </p:txBody>
      </p:sp>
      <p:pic>
        <p:nvPicPr>
          <p:cNvPr id="1429" name="グラフィックス 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6136" y="880458"/>
            <a:ext cx="8133727" cy="2829688"/>
          </a:xfrm>
          <a:prstGeom prst="rect">
            <a:avLst/>
          </a:prstGeom>
        </p:spPr>
      </p:pic>
      <p:sp>
        <p:nvSpPr>
          <p:cNvPr id="1430" name="テキスト 595"/>
          <p:cNvSpPr txBox="1"/>
          <p:nvPr/>
        </p:nvSpPr>
        <p:spPr>
          <a:xfrm>
            <a:off x="4613384" y="5039231"/>
            <a:ext cx="808051" cy="199162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 lang="ja-JP" altLang="en-US"/>
            </a:pPr>
            <a:r>
              <a:rPr lang="ja-JP" altLang="en-US" sz="700"/>
              <a:t>よぼうせっしゅ</a:t>
            </a:r>
            <a:endParaRPr lang="ja-JP" altLang="en-US"/>
          </a:p>
        </p:txBody>
      </p:sp>
      <p:sp>
        <p:nvSpPr>
          <p:cNvPr id="1431" name="テキスト 598"/>
          <p:cNvSpPr txBox="1"/>
          <p:nvPr/>
        </p:nvSpPr>
        <p:spPr>
          <a:xfrm>
            <a:off x="920801" y="5291212"/>
            <a:ext cx="808051" cy="199162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 lang="ja-JP" altLang="en-US"/>
            </a:pPr>
            <a:r>
              <a:rPr lang="ja-JP" altLang="en-US" sz="700"/>
              <a:t>よぼうせっしゅ</a:t>
            </a:r>
            <a:endParaRPr lang="ja-JP" altLang="en-US"/>
          </a:p>
        </p:txBody>
      </p:sp>
      <p:pic>
        <p:nvPicPr>
          <p:cNvPr id="1432" name="図 5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17" y="5056158"/>
            <a:ext cx="7334250" cy="1385176"/>
          </a:xfrm>
          <a:prstGeom prst="rect">
            <a:avLst/>
          </a:prstGeom>
        </p:spPr>
      </p:pic>
      <p:sp>
        <p:nvSpPr>
          <p:cNvPr id="1433" name="テキスト 600"/>
          <p:cNvSpPr txBox="1"/>
          <p:nvPr/>
        </p:nvSpPr>
        <p:spPr>
          <a:xfrm>
            <a:off x="2252826" y="5692125"/>
            <a:ext cx="811257" cy="199162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 lang="ja-JP" altLang="en-US"/>
            </a:pPr>
            <a:r>
              <a:rPr lang="ja-JP" altLang="en-US" sz="700"/>
              <a:t>にほんのうえん</a:t>
            </a:r>
            <a:endParaRPr lang="ja-JP" altLang="en-US" sz="700"/>
          </a:p>
        </p:txBody>
      </p:sp>
      <p:sp>
        <p:nvSpPr>
          <p:cNvPr id="1434" name="テキスト 601"/>
          <p:cNvSpPr txBox="1"/>
          <p:nvPr/>
        </p:nvSpPr>
        <p:spPr>
          <a:xfrm>
            <a:off x="4218004" y="5692125"/>
            <a:ext cx="721489" cy="199162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 lang="ja-JP" altLang="en-US"/>
            </a:pPr>
            <a:r>
              <a:rPr lang="ja-JP" altLang="en-US" sz="700"/>
              <a:t>はしょうふう</a:t>
            </a:r>
            <a:endParaRPr lang="ja-JP" altLang="en-US" sz="700"/>
          </a:p>
        </p:txBody>
      </p:sp>
      <p:sp>
        <p:nvSpPr>
          <p:cNvPr id="1435" name="テキスト 602"/>
          <p:cNvSpPr txBox="1"/>
          <p:nvPr/>
        </p:nvSpPr>
        <p:spPr>
          <a:xfrm>
            <a:off x="4160181" y="5291212"/>
            <a:ext cx="631721" cy="199162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 lang="ja-JP" altLang="en-US"/>
            </a:pPr>
            <a:r>
              <a:rPr lang="ja-JP" altLang="en-US" sz="700"/>
              <a:t>ちゅうしゃ</a:t>
            </a:r>
            <a:endParaRPr lang="ja-JP" altLang="en-US" sz="700"/>
          </a:p>
        </p:txBody>
      </p:sp>
      <p:sp>
        <p:nvSpPr>
          <p:cNvPr id="1436" name="テキスト 603"/>
          <p:cNvSpPr txBox="1"/>
          <p:nvPr/>
        </p:nvSpPr>
        <p:spPr>
          <a:xfrm>
            <a:off x="4951545" y="5692125"/>
            <a:ext cx="631721" cy="199162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 lang="ja-JP" altLang="en-US"/>
            </a:pPr>
            <a:r>
              <a:rPr lang="ja-JP" altLang="en-US" sz="700"/>
              <a:t>ちゅうしゃ</a:t>
            </a:r>
            <a:endParaRPr lang="ja-JP" altLang="en-US" sz="700"/>
          </a:p>
        </p:txBody>
      </p:sp>
      <p:sp>
        <p:nvSpPr>
          <p:cNvPr id="1437" name="テキスト 604"/>
          <p:cNvSpPr txBox="1"/>
          <p:nvPr/>
        </p:nvSpPr>
        <p:spPr>
          <a:xfrm>
            <a:off x="5778898" y="5921338"/>
            <a:ext cx="808051" cy="199162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 lang="ja-JP" altLang="en-US"/>
            </a:pPr>
            <a:r>
              <a:rPr lang="ja-JP" altLang="en-US" sz="700"/>
              <a:t>よぼうせっしゅ</a:t>
            </a:r>
            <a:endParaRPr lang="ja-JP" altLang="en-US"/>
          </a:p>
        </p:txBody>
      </p:sp>
      <p:pic>
        <p:nvPicPr>
          <p:cNvPr id="1438" name="図 6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8543" y="5291212"/>
            <a:ext cx="1143000" cy="1200150"/>
          </a:xfrm>
          <a:prstGeom prst="rect">
            <a:avLst/>
          </a:prstGeom>
        </p:spPr>
      </p:pic>
      <p:sp>
        <p:nvSpPr>
          <p:cNvPr id="1439" name="テキスト 645"/>
          <p:cNvSpPr txBox="1"/>
          <p:nvPr/>
        </p:nvSpPr>
        <p:spPr>
          <a:xfrm>
            <a:off x="894569" y="5136954"/>
            <a:ext cx="6749263" cy="1614934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ja-JP" altLang="en-US" sz="1200"/>
              <a:t>運動の他にも、病気にならないよう体を守るために「予防接種</a:t>
            </a:r>
            <a:r>
              <a:rPr lang="ja-JP" altLang="en-US" sz="1200"/>
              <a:t>」があります。</a:t>
            </a:r>
            <a:endParaRPr lang="ja-JP" altLang="en-US" sz="1200"/>
          </a:p>
          <a:p>
            <a:pPr algn="l"/>
            <a:endParaRPr lang="ja-JP" altLang="en-US" sz="300"/>
          </a:p>
          <a:p>
            <a:pPr>
              <a:defRPr lang="ja-JP" altLang="en-US"/>
            </a:pPr>
            <a:r>
              <a:rPr lang="ja-JP" altLang="en-US" sz="1200"/>
              <a:t>予防接種は、</a:t>
            </a:r>
            <a:r>
              <a:rPr lang="ja-JP" altLang="en-US" sz="1200" b="1"/>
              <a:t>病気にかからないようにするための注射</a:t>
            </a:r>
            <a:r>
              <a:rPr lang="ja-JP" altLang="en-US" sz="1200"/>
              <a:t>で、</a:t>
            </a:r>
            <a:r>
              <a:rPr lang="ja-JP" altLang="en-US" sz="1200"/>
              <a:t>ワクチンが体に「</a:t>
            </a:r>
            <a:r>
              <a:rPr lang="ja-JP" altLang="en-US" sz="1200" b="1"/>
              <a:t>病気とたたかう力</a:t>
            </a:r>
            <a:r>
              <a:rPr lang="ja-JP" altLang="en-US" sz="1200"/>
              <a:t>」を作ってくれます。</a:t>
            </a:r>
            <a:endParaRPr lang="ja-JP" altLang="en-US" sz="1200"/>
          </a:p>
          <a:p>
            <a:pPr>
              <a:defRPr lang="ja-JP" altLang="en-US"/>
            </a:pPr>
            <a:endParaRPr lang="ja-JP" altLang="en-US" sz="300"/>
          </a:p>
          <a:p>
            <a:pPr>
              <a:defRPr lang="ja-JP" altLang="en-US"/>
            </a:pPr>
            <a:r>
              <a:rPr lang="ja-JP" altLang="en-US" sz="1200"/>
              <a:t>小学生のあいだに「</a:t>
            </a:r>
            <a:r>
              <a:rPr lang="ja-JP" altLang="en-US" sz="1200" b="1"/>
              <a:t>日本脳炎</a:t>
            </a:r>
            <a:r>
              <a:rPr lang="ja-JP" altLang="en-US" sz="1200"/>
              <a:t>」、「</a:t>
            </a:r>
            <a:r>
              <a:rPr lang="ja-JP" altLang="en-US" sz="1200" b="1"/>
              <a:t>ジフテリアと破傷風</a:t>
            </a:r>
            <a:r>
              <a:rPr lang="ja-JP" altLang="en-US" sz="1200"/>
              <a:t>」の注射を忘れずに受けましょう！</a:t>
            </a:r>
            <a:endParaRPr lang="ja-JP" altLang="en-US" sz="1200"/>
          </a:p>
          <a:p>
            <a:pPr>
              <a:defRPr lang="ja-JP" altLang="en-US"/>
            </a:pPr>
            <a:endParaRPr lang="ja-JP" altLang="en-US" sz="300"/>
          </a:p>
          <a:p>
            <a:pPr>
              <a:defRPr lang="ja-JP" altLang="en-US"/>
            </a:pPr>
            <a:r>
              <a:rPr lang="ja-JP" altLang="en-US" sz="1200"/>
              <a:t>女の子は、小学６年生から高校１年生までの間に「</a:t>
            </a:r>
            <a:r>
              <a:rPr lang="ja-JP" altLang="en-US" sz="1200" b="1"/>
              <a:t>ＨＰＶワクチン</a:t>
            </a:r>
            <a:r>
              <a:rPr lang="ja-JP" altLang="en-US" sz="1200"/>
              <a:t>」の予防接種を受けることができます。</a:t>
            </a:r>
            <a:endParaRPr lang="ja-JP" altLang="en-US" sz="1200"/>
          </a:p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4313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1" name="図 695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442" name="グラフィックス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2100" y="5012458"/>
            <a:ext cx="2218284" cy="811574"/>
          </a:xfrm>
          <a:prstGeom prst="rect">
            <a:avLst/>
          </a:prstGeom>
        </p:spPr>
      </p:pic>
      <p:sp>
        <p:nvSpPr>
          <p:cNvPr id="1443" name="テキスト ボックス 3"/>
          <p:cNvSpPr txBox="1"/>
          <p:nvPr/>
        </p:nvSpPr>
        <p:spPr>
          <a:xfrm>
            <a:off x="927793" y="491862"/>
            <a:ext cx="83178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４　休養と睡眠 </a:t>
            </a:r>
            <a:r>
              <a:rPr lang="en-US" altLang="ja-JP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― </a:t>
            </a:r>
            <a:r>
              <a:rPr lang="ja-JP" altLang="en-US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高知家 休み方改革 </a:t>
            </a:r>
            <a:r>
              <a:rPr lang="en-US" altLang="ja-JP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― </a:t>
            </a:r>
            <a:endParaRPr lang="ja-JP" altLang="en-US" sz="2000" b="1" u="sng" dirty="0">
              <a:solidFill>
                <a:srgbClr val="4691C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graphicFrame>
        <p:nvGraphicFramePr>
          <p:cNvPr id="1444" name="グラフ 9"/>
          <p:cNvGraphicFramePr/>
          <p:nvPr>
            <p:extLst>
              <p:ext uri="{D42A27DB-BD31-4B8C-83A1-F6EECF244321}">
                <p14:modId xmlns:p14="http://schemas.microsoft.com/office/powerpoint/2010/main" val="2137169485"/>
              </p:ext>
            </p:extLst>
          </p:nvPr>
        </p:nvGraphicFramePr>
        <p:xfrm>
          <a:off x="741726" y="2154193"/>
          <a:ext cx="8317807" cy="2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45" name="グラフィックス 12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997" y="4630245"/>
            <a:ext cx="5284975" cy="1608436"/>
          </a:xfrm>
          <a:prstGeom prst="rect">
            <a:avLst/>
          </a:prstGeom>
        </p:spPr>
      </p:pic>
      <p:sp>
        <p:nvSpPr>
          <p:cNvPr id="1446" name="四角形: 角を丸くする 15"/>
          <p:cNvSpPr/>
          <p:nvPr/>
        </p:nvSpPr>
        <p:spPr>
          <a:xfrm>
            <a:off x="966881" y="834789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</a:p>
        </p:txBody>
      </p:sp>
      <p:sp>
        <p:nvSpPr>
          <p:cNvPr id="1447" name="テキスト ボックス 16"/>
          <p:cNvSpPr txBox="1"/>
          <p:nvPr/>
        </p:nvSpPr>
        <p:spPr>
          <a:xfrm>
            <a:off x="2334901" y="832585"/>
            <a:ext cx="2493357" cy="19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グラフを見て考えよう！</a:t>
            </a:r>
          </a:p>
        </p:txBody>
      </p:sp>
      <p:sp>
        <p:nvSpPr>
          <p:cNvPr id="1448" name="テキスト ボックス 17"/>
          <p:cNvSpPr txBox="1"/>
          <p:nvPr/>
        </p:nvSpPr>
        <p:spPr>
          <a:xfrm>
            <a:off x="1635549" y="417285"/>
            <a:ext cx="1440149" cy="14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</a:p>
        </p:txBody>
      </p:sp>
      <p:sp>
        <p:nvSpPr>
          <p:cNvPr id="1449" name="テキスト ボックス 20"/>
          <p:cNvSpPr txBox="1"/>
          <p:nvPr/>
        </p:nvSpPr>
        <p:spPr>
          <a:xfrm>
            <a:off x="4108183" y="425944"/>
            <a:ext cx="1440149" cy="14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かいかく</a:t>
            </a:r>
          </a:p>
        </p:txBody>
      </p:sp>
      <p:sp>
        <p:nvSpPr>
          <p:cNvPr id="1450" name="テキスト ボックス 25"/>
          <p:cNvSpPr txBox="1"/>
          <p:nvPr/>
        </p:nvSpPr>
        <p:spPr>
          <a:xfrm>
            <a:off x="6500461" y="5179675"/>
            <a:ext cx="2209923" cy="33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全国と高知県を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比べてみてみよう！</a:t>
            </a:r>
          </a:p>
        </p:txBody>
      </p:sp>
      <p:sp>
        <p:nvSpPr>
          <p:cNvPr id="1451" name="テキスト ボックス 26"/>
          <p:cNvSpPr txBox="1"/>
          <p:nvPr/>
        </p:nvSpPr>
        <p:spPr>
          <a:xfrm>
            <a:off x="1295022" y="1987286"/>
            <a:ext cx="2583902" cy="33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小学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5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年生の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日の睡眠時間</a:t>
            </a:r>
          </a:p>
        </p:txBody>
      </p:sp>
      <p:pic>
        <p:nvPicPr>
          <p:cNvPr id="1452" name="グラフィックス 42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8257" y="1010608"/>
            <a:ext cx="4011130" cy="1037122"/>
          </a:xfrm>
          <a:prstGeom prst="rect">
            <a:avLst/>
          </a:prstGeom>
        </p:spPr>
      </p:pic>
      <p:sp>
        <p:nvSpPr>
          <p:cNvPr id="1453" name="テキスト ボックス 40"/>
          <p:cNvSpPr txBox="1"/>
          <p:nvPr/>
        </p:nvSpPr>
        <p:spPr>
          <a:xfrm>
            <a:off x="4925035" y="1388015"/>
            <a:ext cx="2913872" cy="5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高知県の子どもは、睡眠時間が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少ないって、本当なのかな？</a:t>
            </a:r>
          </a:p>
        </p:txBody>
      </p:sp>
      <p:sp>
        <p:nvSpPr>
          <p:cNvPr id="1454" name="テキスト ボックス 5"/>
          <p:cNvSpPr txBox="1"/>
          <p:nvPr/>
        </p:nvSpPr>
        <p:spPr>
          <a:xfrm>
            <a:off x="5103143" y="4237637"/>
            <a:ext cx="384103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（令和７年度全国体力・運動能力、運動習慣等調査）</a:t>
            </a:r>
          </a:p>
        </p:txBody>
      </p:sp>
      <p:sp>
        <p:nvSpPr>
          <p:cNvPr id="1455" name="テキスト ボックス 6"/>
          <p:cNvSpPr txBox="1"/>
          <p:nvPr/>
        </p:nvSpPr>
        <p:spPr>
          <a:xfrm>
            <a:off x="1975409" y="1941572"/>
            <a:ext cx="1223128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</a:p>
        </p:txBody>
      </p:sp>
      <p:sp>
        <p:nvSpPr>
          <p:cNvPr id="1456" name="テキスト ボックス 2"/>
          <p:cNvSpPr txBox="1"/>
          <p:nvPr/>
        </p:nvSpPr>
        <p:spPr>
          <a:xfrm>
            <a:off x="9059532" y="6429919"/>
            <a:ext cx="629706" cy="33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⑬</a:t>
            </a:r>
          </a:p>
        </p:txBody>
      </p:sp>
      <p:sp>
        <p:nvSpPr>
          <p:cNvPr id="1457" name="テキスト ボックス 38"/>
          <p:cNvSpPr txBox="1"/>
          <p:nvPr/>
        </p:nvSpPr>
        <p:spPr>
          <a:xfrm>
            <a:off x="5873274" y="1342148"/>
            <a:ext cx="878849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</a:p>
        </p:txBody>
      </p:sp>
      <p:sp>
        <p:nvSpPr>
          <p:cNvPr id="1458" name="テキスト 696"/>
          <p:cNvSpPr txBox="1"/>
          <p:nvPr/>
        </p:nvSpPr>
        <p:spPr>
          <a:xfrm>
            <a:off x="1296777" y="4900211"/>
            <a:ext cx="437407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2056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0" name="図 54" descr="図形, 正方形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461" name="グラフィックス 4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3207" y="1401903"/>
            <a:ext cx="5940457" cy="4277878"/>
          </a:xfrm>
          <a:prstGeom prst="rect">
            <a:avLst/>
          </a:prstGeom>
        </p:spPr>
      </p:pic>
      <p:sp>
        <p:nvSpPr>
          <p:cNvPr id="1462" name="四角形: 角を丸くする 18"/>
          <p:cNvSpPr/>
          <p:nvPr/>
        </p:nvSpPr>
        <p:spPr>
          <a:xfrm>
            <a:off x="907363" y="645518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  <a:endParaRPr kumimoji="1" lang="en-US" altLang="ja-JP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63" name="テキスト ボックス 19"/>
          <p:cNvSpPr txBox="1"/>
          <p:nvPr/>
        </p:nvSpPr>
        <p:spPr>
          <a:xfrm>
            <a:off x="2334901" y="645518"/>
            <a:ext cx="4363716" cy="19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ぐっすり眠るとどんないいことがあるかな？</a:t>
            </a:r>
          </a:p>
        </p:txBody>
      </p:sp>
      <p:sp>
        <p:nvSpPr>
          <p:cNvPr id="1464" name="テキスト ボックス 27"/>
          <p:cNvSpPr txBox="1"/>
          <p:nvPr/>
        </p:nvSpPr>
        <p:spPr>
          <a:xfrm>
            <a:off x="1863207" y="1833507"/>
            <a:ext cx="2642374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寝るための準備を行い、決まった</a:t>
            </a:r>
            <a:endParaRPr sz="2000"/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時間にふとんに入ります。</a:t>
            </a:r>
          </a:p>
        </p:txBody>
      </p:sp>
      <p:sp>
        <p:nvSpPr>
          <p:cNvPr id="1465" name="テキスト ボックス 28"/>
          <p:cNvSpPr txBox="1"/>
          <p:nvPr/>
        </p:nvSpPr>
        <p:spPr>
          <a:xfrm>
            <a:off x="5363072" y="1165433"/>
            <a:ext cx="3162287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夜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9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時には寝て、朝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7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時に起きる。</a:t>
            </a:r>
            <a:endParaRPr sz="2000"/>
          </a:p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小学生は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10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時間程度睡眠時間を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とることが理想的です。</a:t>
            </a:r>
          </a:p>
        </p:txBody>
      </p:sp>
      <p:sp>
        <p:nvSpPr>
          <p:cNvPr id="1466" name="テキスト ボックス 29"/>
          <p:cNvSpPr txBox="1"/>
          <p:nvPr/>
        </p:nvSpPr>
        <p:spPr>
          <a:xfrm>
            <a:off x="996429" y="4557749"/>
            <a:ext cx="1637613" cy="70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休み時間や放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課後に体を使っ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た遊びや運動を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行いましょう！気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分がリフレッシュし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ます！</a:t>
            </a:r>
          </a:p>
        </p:txBody>
      </p:sp>
      <p:sp>
        <p:nvSpPr>
          <p:cNvPr id="1467" name="テキスト ボックス 30"/>
          <p:cNvSpPr txBox="1"/>
          <p:nvPr/>
        </p:nvSpPr>
        <p:spPr>
          <a:xfrm>
            <a:off x="7500308" y="3108314"/>
            <a:ext cx="187190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朝起きたらカーテン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を開けて</a:t>
            </a: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太陽の光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をあびましょう！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68" name="テキスト ボックス 31"/>
          <p:cNvSpPr txBox="1"/>
          <p:nvPr/>
        </p:nvSpPr>
        <p:spPr>
          <a:xfrm rot="1029467">
            <a:off x="6642968" y="2249501"/>
            <a:ext cx="2030847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おはよう！</a:t>
            </a:r>
          </a:p>
        </p:txBody>
      </p:sp>
      <p:sp>
        <p:nvSpPr>
          <p:cNvPr id="1469" name="テキスト ボックス 32"/>
          <p:cNvSpPr txBox="1"/>
          <p:nvPr/>
        </p:nvSpPr>
        <p:spPr>
          <a:xfrm rot="20460403">
            <a:off x="1118214" y="2300485"/>
            <a:ext cx="2030847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おやすみなさい！</a:t>
            </a:r>
          </a:p>
        </p:txBody>
      </p:sp>
      <p:sp>
        <p:nvSpPr>
          <p:cNvPr id="1470" name="テキスト ボックス 33"/>
          <p:cNvSpPr txBox="1"/>
          <p:nvPr/>
        </p:nvSpPr>
        <p:spPr>
          <a:xfrm>
            <a:off x="7280905" y="3769836"/>
            <a:ext cx="1477196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いただきます！</a:t>
            </a:r>
            <a:endParaRPr b="1"/>
          </a:p>
        </p:txBody>
      </p:sp>
      <p:sp>
        <p:nvSpPr>
          <p:cNvPr id="1471" name="テキスト ボックス 34"/>
          <p:cNvSpPr txBox="1"/>
          <p:nvPr/>
        </p:nvSpPr>
        <p:spPr>
          <a:xfrm>
            <a:off x="3223757" y="3081379"/>
            <a:ext cx="3484416" cy="426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7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生活のリズムが</a:t>
            </a:r>
          </a:p>
          <a:p>
            <a:pPr algn="ctr"/>
            <a:r>
              <a:rPr lang="ja-JP" altLang="en-US" sz="17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よくなっていくね！</a:t>
            </a:r>
          </a:p>
        </p:txBody>
      </p:sp>
      <p:sp>
        <p:nvSpPr>
          <p:cNvPr id="1472" name="テキスト ボックス 35"/>
          <p:cNvSpPr txBox="1"/>
          <p:nvPr/>
        </p:nvSpPr>
        <p:spPr>
          <a:xfrm>
            <a:off x="1694497" y="3395961"/>
            <a:ext cx="1782363" cy="818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体と頭を使って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ほどよい疲れ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早めに睡魔！</a:t>
            </a:r>
          </a:p>
        </p:txBody>
      </p:sp>
      <p:sp>
        <p:nvSpPr>
          <p:cNvPr id="1473" name="テキスト ボックス 36"/>
          <p:cNvSpPr txBox="1"/>
          <p:nvPr/>
        </p:nvSpPr>
        <p:spPr>
          <a:xfrm>
            <a:off x="3682663" y="2453927"/>
            <a:ext cx="2540674" cy="319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早く寝ついて</a:t>
            </a:r>
            <a:endParaRPr lang="en-US" altLang="ja-JP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グッスリ眠る</a:t>
            </a:r>
          </a:p>
        </p:txBody>
      </p:sp>
      <p:sp>
        <p:nvSpPr>
          <p:cNvPr id="1474" name="テキスト ボックス 37"/>
          <p:cNvSpPr txBox="1"/>
          <p:nvPr/>
        </p:nvSpPr>
        <p:spPr>
          <a:xfrm>
            <a:off x="7376156" y="2561016"/>
            <a:ext cx="1778627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自分でスッキリと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目覚める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75" name="テキスト ボックス 1"/>
          <p:cNvSpPr txBox="1"/>
          <p:nvPr/>
        </p:nvSpPr>
        <p:spPr>
          <a:xfrm>
            <a:off x="2621043" y="5707103"/>
            <a:ext cx="2123239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体調万全！勉強に集中！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外遊び！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76" name="テキスト ボックス 4"/>
          <p:cNvSpPr txBox="1"/>
          <p:nvPr/>
        </p:nvSpPr>
        <p:spPr>
          <a:xfrm>
            <a:off x="4952999" y="5700955"/>
            <a:ext cx="2755304" cy="358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胃腸快調！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しっかり朝食、排便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OK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！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77" name="テキスト ボックス 7"/>
          <p:cNvSpPr txBox="1"/>
          <p:nvPr/>
        </p:nvSpPr>
        <p:spPr>
          <a:xfrm>
            <a:off x="1880525" y="1726866"/>
            <a:ext cx="270430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</a:p>
        </p:txBody>
      </p:sp>
      <p:sp>
        <p:nvSpPr>
          <p:cNvPr id="1478" name="テキスト ボックス 8"/>
          <p:cNvSpPr txBox="1"/>
          <p:nvPr/>
        </p:nvSpPr>
        <p:spPr>
          <a:xfrm>
            <a:off x="2279326" y="1718207"/>
            <a:ext cx="878849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じゅんび</a:t>
            </a:r>
          </a:p>
        </p:txBody>
      </p:sp>
      <p:sp>
        <p:nvSpPr>
          <p:cNvPr id="1479" name="テキスト ボックス 10"/>
          <p:cNvSpPr txBox="1"/>
          <p:nvPr/>
        </p:nvSpPr>
        <p:spPr>
          <a:xfrm>
            <a:off x="2327590" y="3583962"/>
            <a:ext cx="878849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つか</a:t>
            </a:r>
          </a:p>
        </p:txBody>
      </p:sp>
      <p:sp>
        <p:nvSpPr>
          <p:cNvPr id="1480" name="テキスト ボックス 11"/>
          <p:cNvSpPr txBox="1"/>
          <p:nvPr/>
        </p:nvSpPr>
        <p:spPr>
          <a:xfrm>
            <a:off x="2256706" y="3825627"/>
            <a:ext cx="878849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すいま</a:t>
            </a:r>
          </a:p>
        </p:txBody>
      </p:sp>
      <p:sp>
        <p:nvSpPr>
          <p:cNvPr id="1481" name="テキスト ボックス 13"/>
          <p:cNvSpPr txBox="1"/>
          <p:nvPr/>
        </p:nvSpPr>
        <p:spPr>
          <a:xfrm>
            <a:off x="4394011" y="2388250"/>
            <a:ext cx="878849" cy="13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</a:p>
        </p:txBody>
      </p:sp>
      <p:sp>
        <p:nvSpPr>
          <p:cNvPr id="1482" name="テキスト ボックス 21"/>
          <p:cNvSpPr txBox="1"/>
          <p:nvPr/>
        </p:nvSpPr>
        <p:spPr>
          <a:xfrm>
            <a:off x="5809663" y="1123250"/>
            <a:ext cx="522709" cy="206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</a:p>
        </p:txBody>
      </p:sp>
      <p:sp>
        <p:nvSpPr>
          <p:cNvPr id="1483" name="テキスト ボックス 22"/>
          <p:cNvSpPr txBox="1"/>
          <p:nvPr/>
        </p:nvSpPr>
        <p:spPr>
          <a:xfrm>
            <a:off x="6267852" y="1335675"/>
            <a:ext cx="878849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</a:p>
        </p:txBody>
      </p:sp>
      <p:sp>
        <p:nvSpPr>
          <p:cNvPr id="1484" name="テキスト ボックス 23"/>
          <p:cNvSpPr txBox="1"/>
          <p:nvPr/>
        </p:nvSpPr>
        <p:spPr>
          <a:xfrm>
            <a:off x="6122656" y="5871568"/>
            <a:ext cx="878849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はいべん</a:t>
            </a:r>
          </a:p>
        </p:txBody>
      </p:sp>
      <p:sp>
        <p:nvSpPr>
          <p:cNvPr id="1485" name="テキスト ボックス 24"/>
          <p:cNvSpPr txBox="1"/>
          <p:nvPr/>
        </p:nvSpPr>
        <p:spPr>
          <a:xfrm>
            <a:off x="3054965" y="5650288"/>
            <a:ext cx="619038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ばんぜん</a:t>
            </a:r>
          </a:p>
        </p:txBody>
      </p:sp>
      <p:pic>
        <p:nvPicPr>
          <p:cNvPr id="1486" name="グラフィックス 4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5769" y="5282092"/>
            <a:ext cx="1292370" cy="1067664"/>
          </a:xfrm>
          <a:prstGeom prst="rect">
            <a:avLst/>
          </a:prstGeom>
        </p:spPr>
      </p:pic>
      <p:pic>
        <p:nvPicPr>
          <p:cNvPr id="1487" name="グラフィックス 5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1353" y="4076720"/>
            <a:ext cx="1387902" cy="962058"/>
          </a:xfrm>
          <a:prstGeom prst="rect">
            <a:avLst/>
          </a:prstGeom>
        </p:spPr>
      </p:pic>
      <p:pic>
        <p:nvPicPr>
          <p:cNvPr id="1488" name="グラフィックス 53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90178" y="3628608"/>
            <a:ext cx="1125643" cy="1171831"/>
          </a:xfrm>
          <a:prstGeom prst="rect">
            <a:avLst/>
          </a:prstGeom>
        </p:spPr>
      </p:pic>
      <p:sp>
        <p:nvSpPr>
          <p:cNvPr id="1489" name="テキスト ボックス 2"/>
          <p:cNvSpPr txBox="1"/>
          <p:nvPr/>
        </p:nvSpPr>
        <p:spPr>
          <a:xfrm>
            <a:off x="9059532" y="6429919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⑭</a:t>
            </a:r>
          </a:p>
        </p:txBody>
      </p:sp>
    </p:spTree>
    <p:extLst>
      <p:ext uri="{BB962C8B-B14F-4D97-AF65-F5344CB8AC3E}">
        <p14:creationId xmlns:p14="http://schemas.microsoft.com/office/powerpoint/2010/main" val="2302056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図 66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8965"/>
            <a:ext cx="9981599" cy="6858000"/>
          </a:xfrm>
          <a:prstGeom prst="rect">
            <a:avLst/>
          </a:prstGeom>
        </p:spPr>
      </p:pic>
      <p:pic>
        <p:nvPicPr>
          <p:cNvPr id="1492" name="グラフィックス 58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8466" y="3977865"/>
            <a:ext cx="3943907" cy="2076684"/>
          </a:xfrm>
          <a:prstGeom prst="rect">
            <a:avLst/>
          </a:prstGeom>
        </p:spPr>
      </p:pic>
      <p:pic>
        <p:nvPicPr>
          <p:cNvPr id="1493" name="グラフィックス 58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047" y="3977865"/>
            <a:ext cx="3943907" cy="2076684"/>
          </a:xfrm>
          <a:prstGeom prst="rect">
            <a:avLst/>
          </a:prstGeom>
        </p:spPr>
      </p:pic>
      <p:pic>
        <p:nvPicPr>
          <p:cNvPr id="1494" name="グラフィックス 58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5194" y="1517293"/>
            <a:ext cx="3943907" cy="2233100"/>
          </a:xfrm>
          <a:prstGeom prst="rect">
            <a:avLst/>
          </a:prstGeom>
        </p:spPr>
      </p:pic>
      <p:pic>
        <p:nvPicPr>
          <p:cNvPr id="1495" name="グラフィックス 3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364" y="1517293"/>
            <a:ext cx="3943907" cy="2233100"/>
          </a:xfrm>
          <a:prstGeom prst="rect">
            <a:avLst/>
          </a:prstGeom>
        </p:spPr>
      </p:pic>
      <p:sp>
        <p:nvSpPr>
          <p:cNvPr id="1496" name="四角形: 角を丸くする 3"/>
          <p:cNvSpPr/>
          <p:nvPr/>
        </p:nvSpPr>
        <p:spPr>
          <a:xfrm>
            <a:off x="989338" y="514080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  <a:endParaRPr kumimoji="1" lang="en-US" altLang="ja-JP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97" name="テキスト ボックス 4"/>
          <p:cNvSpPr txBox="1"/>
          <p:nvPr/>
        </p:nvSpPr>
        <p:spPr>
          <a:xfrm>
            <a:off x="2321361" y="511876"/>
            <a:ext cx="6229681" cy="213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早く寝るためには、どうしたらよいのかな？</a:t>
            </a:r>
          </a:p>
        </p:txBody>
      </p:sp>
      <p:sp>
        <p:nvSpPr>
          <p:cNvPr id="1498" name="テキスト ボックス 10"/>
          <p:cNvSpPr txBox="1"/>
          <p:nvPr/>
        </p:nvSpPr>
        <p:spPr>
          <a:xfrm>
            <a:off x="1556201" y="1599586"/>
            <a:ext cx="3973787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寝る前には食べない！</a:t>
            </a:r>
            <a:endParaRPr sz="2000"/>
          </a:p>
        </p:txBody>
      </p:sp>
      <p:sp>
        <p:nvSpPr>
          <p:cNvPr id="1499" name="テキスト ボックス 11"/>
          <p:cNvSpPr txBox="1"/>
          <p:nvPr/>
        </p:nvSpPr>
        <p:spPr>
          <a:xfrm>
            <a:off x="5436202" y="1599479"/>
            <a:ext cx="3534951" cy="70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寝る前にテレビ、テレビゲーム、</a:t>
            </a:r>
            <a:r>
              <a:rPr lang="ja-JP" altLang="en-US" sz="2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スマホやパソコンは止める！</a:t>
            </a:r>
            <a:endParaRPr sz="2000"/>
          </a:p>
        </p:txBody>
      </p:sp>
      <p:sp>
        <p:nvSpPr>
          <p:cNvPr id="1500" name="テキスト ボックス 12"/>
          <p:cNvSpPr txBox="1"/>
          <p:nvPr/>
        </p:nvSpPr>
        <p:spPr>
          <a:xfrm>
            <a:off x="5213587" y="4067011"/>
            <a:ext cx="3713666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2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お風呂は寝る</a:t>
            </a:r>
            <a:r>
              <a:rPr lang="en-US" altLang="ja-JP" sz="2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2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時間ぐらい前に！</a:t>
            </a:r>
            <a:endParaRPr sz="2000"/>
          </a:p>
        </p:txBody>
      </p:sp>
      <p:sp>
        <p:nvSpPr>
          <p:cNvPr id="1501" name="テキスト ボックス 13"/>
          <p:cNvSpPr txBox="1"/>
          <p:nvPr/>
        </p:nvSpPr>
        <p:spPr>
          <a:xfrm>
            <a:off x="1019224" y="4067011"/>
            <a:ext cx="3495566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寝る前は部屋を暗くする！</a:t>
            </a:r>
            <a:endParaRPr sz="2000"/>
          </a:p>
        </p:txBody>
      </p:sp>
      <p:sp>
        <p:nvSpPr>
          <p:cNvPr id="1502" name="テキスト ボックス 14"/>
          <p:cNvSpPr txBox="1"/>
          <p:nvPr/>
        </p:nvSpPr>
        <p:spPr>
          <a:xfrm>
            <a:off x="1104530" y="1998803"/>
            <a:ext cx="3746061" cy="113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食べたものがある程度消化されないと</a:t>
            </a:r>
            <a:endParaRPr sz="1500" b="1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グッスリ眠れません。できるだけ寝る</a:t>
            </a:r>
            <a:r>
              <a:rPr lang="en-US" altLang="ja-JP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2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</a:t>
            </a:r>
            <a:endParaRPr sz="1500" b="1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間前までに食べるようにしましょう！</a:t>
            </a:r>
            <a:endParaRPr sz="1500" b="1"/>
          </a:p>
        </p:txBody>
      </p:sp>
      <p:sp>
        <p:nvSpPr>
          <p:cNvPr id="1503" name="テキスト ボックス 15"/>
          <p:cNvSpPr txBox="1"/>
          <p:nvPr/>
        </p:nvSpPr>
        <p:spPr>
          <a:xfrm>
            <a:off x="5213587" y="4492409"/>
            <a:ext cx="3464614" cy="1499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お風呂に入った直後は体温が高いた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め寝つきがよくありません。</a:t>
            </a:r>
            <a:endParaRPr sz="150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寝る</a:t>
            </a:r>
            <a:r>
              <a:rPr lang="en-US" altLang="ja-JP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時間ぐらい前までには入るように</a:t>
            </a:r>
            <a:endParaRPr sz="150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しましょう！</a:t>
            </a:r>
            <a:endParaRPr sz="1500"/>
          </a:p>
        </p:txBody>
      </p:sp>
      <p:sp>
        <p:nvSpPr>
          <p:cNvPr id="1504" name="テキスト ボックス 16"/>
          <p:cNvSpPr txBox="1"/>
          <p:nvPr/>
        </p:nvSpPr>
        <p:spPr>
          <a:xfrm>
            <a:off x="1159779" y="4515492"/>
            <a:ext cx="3545464" cy="1476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500" b="1" kern="1200" spc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光には、睡眠や眠気をコントロールす</a:t>
            </a:r>
            <a:r>
              <a:rPr lang="ja-JP" altLang="en-US" sz="1500" b="1" kern="1200" spc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る働きがあります。部屋の電気を消して</a:t>
            </a:r>
            <a:r>
              <a:rPr lang="ja-JP" altLang="en-US" sz="1500" b="1" kern="1200" spc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なるべく暗くすると、眠りに入りやすくなり</a:t>
            </a:r>
            <a:r>
              <a:rPr lang="ja-JP" altLang="en-US" sz="1500" b="1" kern="1200" spc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ます！</a:t>
            </a:r>
            <a:endParaRPr sz="1500" kern="1200" spc="0"/>
          </a:p>
        </p:txBody>
      </p:sp>
      <p:pic>
        <p:nvPicPr>
          <p:cNvPr id="1505" name="グラフィックス 2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3204" y="3123435"/>
            <a:ext cx="1457387" cy="623888"/>
          </a:xfrm>
          <a:prstGeom prst="rect">
            <a:avLst/>
          </a:prstGeom>
        </p:spPr>
      </p:pic>
      <p:pic>
        <p:nvPicPr>
          <p:cNvPr id="1506" name="グラフィックス 3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1853" y="3123435"/>
            <a:ext cx="843700" cy="629059"/>
          </a:xfrm>
          <a:prstGeom prst="rect">
            <a:avLst/>
          </a:prstGeom>
        </p:spPr>
      </p:pic>
      <p:pic>
        <p:nvPicPr>
          <p:cNvPr id="1507" name="グラフィックス 3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49058" y="5516188"/>
            <a:ext cx="801533" cy="645306"/>
          </a:xfrm>
          <a:prstGeom prst="rect">
            <a:avLst/>
          </a:prstGeom>
        </p:spPr>
      </p:pic>
      <p:pic>
        <p:nvPicPr>
          <p:cNvPr id="1508" name="グラフィックス 37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06634" y="5512329"/>
            <a:ext cx="852467" cy="649165"/>
          </a:xfrm>
          <a:prstGeom prst="rect">
            <a:avLst/>
          </a:prstGeom>
        </p:spPr>
      </p:pic>
      <p:sp>
        <p:nvSpPr>
          <p:cNvPr id="1509" name="テキスト ボックス 43"/>
          <p:cNvSpPr txBox="1"/>
          <p:nvPr/>
        </p:nvSpPr>
        <p:spPr>
          <a:xfrm>
            <a:off x="5255585" y="2121753"/>
            <a:ext cx="3735501" cy="1476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テレビやゲームの画面が発するチカチカした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光は、脳を興奮させて眠気を減らしてしまいま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す。布団に入る</a:t>
            </a:r>
            <a:r>
              <a:rPr lang="en-US" altLang="ja-JP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時間前には、テレビやゲーム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は止めるようにしましょう！</a:t>
            </a:r>
            <a:endParaRPr sz="1500"/>
          </a:p>
        </p:txBody>
      </p:sp>
      <p:sp>
        <p:nvSpPr>
          <p:cNvPr id="1510" name="テキスト ボックス 45"/>
          <p:cNvSpPr txBox="1"/>
          <p:nvPr/>
        </p:nvSpPr>
        <p:spPr>
          <a:xfrm>
            <a:off x="2562108" y="447953"/>
            <a:ext cx="437317" cy="12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</a:p>
        </p:txBody>
      </p:sp>
      <p:sp>
        <p:nvSpPr>
          <p:cNvPr id="1511" name="テキスト ボックス 49"/>
          <p:cNvSpPr txBox="1"/>
          <p:nvPr/>
        </p:nvSpPr>
        <p:spPr>
          <a:xfrm>
            <a:off x="1056190" y="1525982"/>
            <a:ext cx="1440149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</a:p>
        </p:txBody>
      </p:sp>
      <p:sp>
        <p:nvSpPr>
          <p:cNvPr id="1512" name="テキスト ボックス 50"/>
          <p:cNvSpPr txBox="1"/>
          <p:nvPr/>
        </p:nvSpPr>
        <p:spPr>
          <a:xfrm>
            <a:off x="4932954" y="1525875"/>
            <a:ext cx="1440149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</a:p>
        </p:txBody>
      </p:sp>
      <p:sp>
        <p:nvSpPr>
          <p:cNvPr id="1513" name="テキスト ボックス 51"/>
          <p:cNvSpPr txBox="1"/>
          <p:nvPr/>
        </p:nvSpPr>
        <p:spPr>
          <a:xfrm>
            <a:off x="5904773" y="3993407"/>
            <a:ext cx="1067098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</a:p>
        </p:txBody>
      </p:sp>
      <p:sp>
        <p:nvSpPr>
          <p:cNvPr id="1514" name="テキスト ボックス 53"/>
          <p:cNvSpPr txBox="1"/>
          <p:nvPr/>
        </p:nvSpPr>
        <p:spPr>
          <a:xfrm>
            <a:off x="1883711" y="4515492"/>
            <a:ext cx="783137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15" name="テキスト ボックス 54"/>
          <p:cNvSpPr txBox="1"/>
          <p:nvPr/>
        </p:nvSpPr>
        <p:spPr>
          <a:xfrm>
            <a:off x="2487680" y="4515492"/>
            <a:ext cx="6909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ねむけ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16" name="テキスト ボックス 55"/>
          <p:cNvSpPr txBox="1"/>
          <p:nvPr/>
        </p:nvSpPr>
        <p:spPr>
          <a:xfrm>
            <a:off x="1584306" y="2341579"/>
            <a:ext cx="6909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ねむ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17" name="テキスト ボックス 56"/>
          <p:cNvSpPr txBox="1"/>
          <p:nvPr/>
        </p:nvSpPr>
        <p:spPr>
          <a:xfrm>
            <a:off x="3551753" y="2323790"/>
            <a:ext cx="577337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18" name="テキスト ボックス 57"/>
          <p:cNvSpPr txBox="1"/>
          <p:nvPr/>
        </p:nvSpPr>
        <p:spPr>
          <a:xfrm>
            <a:off x="2216622" y="5193061"/>
            <a:ext cx="6909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ねむ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19" name="テキスト ボックス 58"/>
          <p:cNvSpPr txBox="1"/>
          <p:nvPr/>
        </p:nvSpPr>
        <p:spPr>
          <a:xfrm>
            <a:off x="5184501" y="5185269"/>
            <a:ext cx="6909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20" name="テキスト ボックス 59"/>
          <p:cNvSpPr txBox="1"/>
          <p:nvPr/>
        </p:nvSpPr>
        <p:spPr>
          <a:xfrm>
            <a:off x="5789487" y="2446494"/>
            <a:ext cx="6909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のう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21" name="テキスト ボックス 60"/>
          <p:cNvSpPr txBox="1"/>
          <p:nvPr/>
        </p:nvSpPr>
        <p:spPr>
          <a:xfrm>
            <a:off x="6266163" y="2446494"/>
            <a:ext cx="6909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こうふん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22" name="テキスト ボックス 61"/>
          <p:cNvSpPr txBox="1"/>
          <p:nvPr/>
        </p:nvSpPr>
        <p:spPr>
          <a:xfrm>
            <a:off x="7078921" y="2446494"/>
            <a:ext cx="6909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ねむけ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23" name="テキスト ボックス 63"/>
          <p:cNvSpPr txBox="1"/>
          <p:nvPr/>
        </p:nvSpPr>
        <p:spPr>
          <a:xfrm>
            <a:off x="7576134" y="2449819"/>
            <a:ext cx="6909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へ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24" name="テキスト ボックス 2"/>
          <p:cNvSpPr txBox="1"/>
          <p:nvPr/>
        </p:nvSpPr>
        <p:spPr>
          <a:xfrm>
            <a:off x="9059532" y="6394657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⑮</a:t>
            </a:r>
          </a:p>
        </p:txBody>
      </p:sp>
      <p:sp>
        <p:nvSpPr>
          <p:cNvPr id="1525" name="テキスト ボックス 52"/>
          <p:cNvSpPr txBox="1"/>
          <p:nvPr/>
        </p:nvSpPr>
        <p:spPr>
          <a:xfrm>
            <a:off x="757198" y="3984748"/>
            <a:ext cx="1440149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</a:p>
        </p:txBody>
      </p:sp>
      <p:sp>
        <p:nvSpPr>
          <p:cNvPr id="1526" name="テキスト ボックス 635"/>
          <p:cNvSpPr txBox="1"/>
          <p:nvPr/>
        </p:nvSpPr>
        <p:spPr>
          <a:xfrm>
            <a:off x="5133379" y="4831880"/>
            <a:ext cx="540236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  <a:endParaRPr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33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8" name="図 66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981599" cy="6858000"/>
          </a:xfrm>
          <a:prstGeom prst="rect">
            <a:avLst/>
          </a:prstGeom>
        </p:spPr>
      </p:pic>
      <p:sp>
        <p:nvSpPr>
          <p:cNvPr id="1529" name="四角形: 角を丸くする 5"/>
          <p:cNvSpPr/>
          <p:nvPr/>
        </p:nvSpPr>
        <p:spPr>
          <a:xfrm>
            <a:off x="852561" y="567382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  <a:endParaRPr kumimoji="1" lang="en-US" altLang="ja-JP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30" name="テキスト ボックス 6"/>
          <p:cNvSpPr txBox="1"/>
          <p:nvPr/>
        </p:nvSpPr>
        <p:spPr>
          <a:xfrm>
            <a:off x="2330738" y="586130"/>
            <a:ext cx="6389087" cy="19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自分の睡眠を見つめ直して、目標を立てて取り組んでみよう！</a:t>
            </a:r>
          </a:p>
        </p:txBody>
      </p:sp>
      <p:sp>
        <p:nvSpPr>
          <p:cNvPr id="1531" name="テキスト ボックス 7"/>
          <p:cNvSpPr txBox="1"/>
          <p:nvPr/>
        </p:nvSpPr>
        <p:spPr>
          <a:xfrm>
            <a:off x="2940222" y="3570989"/>
            <a:ext cx="6965780" cy="19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目標を達成するために、何をするのか、具体的に書いてみよう！</a:t>
            </a:r>
          </a:p>
        </p:txBody>
      </p:sp>
      <p:sp>
        <p:nvSpPr>
          <p:cNvPr id="1532" name="テキスト ボックス 8"/>
          <p:cNvSpPr txBox="1"/>
          <p:nvPr/>
        </p:nvSpPr>
        <p:spPr>
          <a:xfrm>
            <a:off x="2936214" y="4886882"/>
            <a:ext cx="6263841" cy="202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目標を守れたか</a:t>
            </a:r>
            <a:r>
              <a:rPr lang="en-US" altLang="ja-JP" sz="13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3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週間チェックしてみよう！</a:t>
            </a:r>
          </a:p>
        </p:txBody>
      </p:sp>
      <p:sp>
        <p:nvSpPr>
          <p:cNvPr id="1533" name="テキスト ボックス 9"/>
          <p:cNvSpPr txBox="1"/>
          <p:nvPr/>
        </p:nvSpPr>
        <p:spPr>
          <a:xfrm>
            <a:off x="5851305" y="6160273"/>
            <a:ext cx="3602312" cy="234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これからも続けよう！</a:t>
            </a:r>
          </a:p>
        </p:txBody>
      </p:sp>
      <p:sp>
        <p:nvSpPr>
          <p:cNvPr id="1534" name="テキスト ボックス 21"/>
          <p:cNvSpPr txBox="1"/>
          <p:nvPr/>
        </p:nvSpPr>
        <p:spPr>
          <a:xfrm rot="21060000">
            <a:off x="526840" y="3479033"/>
            <a:ext cx="32536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さぁ、やるぞ！</a:t>
            </a:r>
          </a:p>
        </p:txBody>
      </p:sp>
      <p:pic>
        <p:nvPicPr>
          <p:cNvPr id="1535" name="グラフィックス 2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80000">
            <a:off x="1047542" y="3884767"/>
            <a:ext cx="1491510" cy="1405983"/>
          </a:xfrm>
          <a:prstGeom prst="rect">
            <a:avLst/>
          </a:prstGeom>
        </p:spPr>
      </p:pic>
      <p:pic>
        <p:nvPicPr>
          <p:cNvPr id="1536" name="グラフィックス 2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260" y="5290747"/>
            <a:ext cx="7591221" cy="857330"/>
          </a:xfrm>
          <a:prstGeom prst="rect">
            <a:avLst/>
          </a:prstGeom>
        </p:spPr>
      </p:pic>
      <p:pic>
        <p:nvPicPr>
          <p:cNvPr id="1537" name="グラフィックス 2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25991" y="5927963"/>
            <a:ext cx="748149" cy="623235"/>
          </a:xfrm>
          <a:prstGeom prst="rect">
            <a:avLst/>
          </a:prstGeom>
        </p:spPr>
      </p:pic>
      <p:sp>
        <p:nvSpPr>
          <p:cNvPr id="1538" name="テキスト ボックス 47"/>
          <p:cNvSpPr txBox="1"/>
          <p:nvPr/>
        </p:nvSpPr>
        <p:spPr>
          <a:xfrm>
            <a:off x="2330660" y="520146"/>
            <a:ext cx="1362069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</a:p>
        </p:txBody>
      </p:sp>
      <p:sp>
        <p:nvSpPr>
          <p:cNvPr id="1539" name="テキスト ボックス 48"/>
          <p:cNvSpPr txBox="1"/>
          <p:nvPr/>
        </p:nvSpPr>
        <p:spPr>
          <a:xfrm>
            <a:off x="2905402" y="3497385"/>
            <a:ext cx="1440149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たっせい</a:t>
            </a:r>
            <a:endParaRPr sz="600"/>
          </a:p>
        </p:txBody>
      </p:sp>
      <p:pic>
        <p:nvPicPr>
          <p:cNvPr id="1540" name="グラフィックス 6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89641" y="3840852"/>
            <a:ext cx="6123328" cy="915955"/>
          </a:xfrm>
          <a:prstGeom prst="rect">
            <a:avLst/>
          </a:prstGeom>
        </p:spPr>
      </p:pic>
      <p:pic>
        <p:nvPicPr>
          <p:cNvPr id="1541" name="グラフィックス 69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9289" y="1033730"/>
            <a:ext cx="7750536" cy="2394844"/>
          </a:xfrm>
          <a:prstGeom prst="rect">
            <a:avLst/>
          </a:prstGeom>
        </p:spPr>
      </p:pic>
      <p:sp>
        <p:nvSpPr>
          <p:cNvPr id="1542" name="テキスト ボックス 2"/>
          <p:cNvSpPr txBox="1"/>
          <p:nvPr/>
        </p:nvSpPr>
        <p:spPr>
          <a:xfrm>
            <a:off x="9059532" y="6394657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⑯</a:t>
            </a:r>
          </a:p>
        </p:txBody>
      </p:sp>
      <p:sp>
        <p:nvSpPr>
          <p:cNvPr id="1543" name="テキスト 685"/>
          <p:cNvSpPr txBox="1"/>
          <p:nvPr/>
        </p:nvSpPr>
        <p:spPr>
          <a:xfrm>
            <a:off x="3590841" y="1635265"/>
            <a:ext cx="136215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44" name="テキスト 686"/>
          <p:cNvSpPr txBox="1"/>
          <p:nvPr/>
        </p:nvSpPr>
        <p:spPr>
          <a:xfrm>
            <a:off x="3590841" y="2335563"/>
            <a:ext cx="136215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45" name="テキスト 687"/>
          <p:cNvSpPr txBox="1"/>
          <p:nvPr/>
        </p:nvSpPr>
        <p:spPr>
          <a:xfrm>
            <a:off x="3590841" y="2925607"/>
            <a:ext cx="136215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46" name="テキスト 688"/>
          <p:cNvSpPr txBox="1"/>
          <p:nvPr/>
        </p:nvSpPr>
        <p:spPr>
          <a:xfrm>
            <a:off x="7173927" y="1635265"/>
            <a:ext cx="136215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47" name="テキスト 689"/>
          <p:cNvSpPr txBox="1"/>
          <p:nvPr/>
        </p:nvSpPr>
        <p:spPr>
          <a:xfrm>
            <a:off x="7173927" y="2854913"/>
            <a:ext cx="136215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48" name="テキスト 690"/>
          <p:cNvSpPr txBox="1"/>
          <p:nvPr/>
        </p:nvSpPr>
        <p:spPr>
          <a:xfrm>
            <a:off x="7263833" y="1635265"/>
            <a:ext cx="136215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49" name="テキスト 693"/>
          <p:cNvSpPr txBox="1"/>
          <p:nvPr/>
        </p:nvSpPr>
        <p:spPr>
          <a:xfrm>
            <a:off x="7173927" y="2231152"/>
            <a:ext cx="136215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46833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1" name="図 77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552" name="グラフィックス 7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2598" y="1124026"/>
            <a:ext cx="7997911" cy="1542070"/>
          </a:xfrm>
          <a:prstGeom prst="rect">
            <a:avLst/>
          </a:prstGeom>
        </p:spPr>
      </p:pic>
      <p:pic>
        <p:nvPicPr>
          <p:cNvPr id="1553" name="グラフィックス 4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3794" y="337080"/>
            <a:ext cx="1670128" cy="1232899"/>
          </a:xfrm>
          <a:prstGeom prst="rect">
            <a:avLst/>
          </a:prstGeom>
        </p:spPr>
      </p:pic>
      <p:sp>
        <p:nvSpPr>
          <p:cNvPr id="1554" name="テキスト ボックス 3"/>
          <p:cNvSpPr txBox="1"/>
          <p:nvPr/>
        </p:nvSpPr>
        <p:spPr>
          <a:xfrm>
            <a:off x="927793" y="475993"/>
            <a:ext cx="33166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５　</a:t>
            </a:r>
            <a:r>
              <a:rPr lang="en-US" altLang="ja-JP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r>
              <a:rPr lang="ja-JP" altLang="en-US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歯の大切さ</a:t>
            </a:r>
          </a:p>
        </p:txBody>
      </p:sp>
      <p:sp>
        <p:nvSpPr>
          <p:cNvPr id="1555" name="テキスト ボックス 4"/>
          <p:cNvSpPr txBox="1"/>
          <p:nvPr/>
        </p:nvSpPr>
        <p:spPr>
          <a:xfrm>
            <a:off x="927793" y="2087212"/>
            <a:ext cx="4311382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歯は、むし歯はなく、白い状態です。</a:t>
            </a: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歯ぐきと歯の境目は、ピンク色できれいな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口の中です。</a:t>
            </a:r>
          </a:p>
        </p:txBody>
      </p:sp>
      <p:sp>
        <p:nvSpPr>
          <p:cNvPr id="1556" name="テキスト ボックス 5"/>
          <p:cNvSpPr txBox="1"/>
          <p:nvPr/>
        </p:nvSpPr>
        <p:spPr>
          <a:xfrm>
            <a:off x="5000915" y="2120007"/>
            <a:ext cx="4311382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むし歯になった黒い部分が見えます。</a:t>
            </a: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歯ぐきと歯の境目が赤くはれている部分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があります。</a:t>
            </a:r>
          </a:p>
        </p:txBody>
      </p:sp>
      <p:sp>
        <p:nvSpPr>
          <p:cNvPr id="1557" name="四角形: 角を丸くする 6"/>
          <p:cNvSpPr/>
          <p:nvPr/>
        </p:nvSpPr>
        <p:spPr>
          <a:xfrm>
            <a:off x="989338" y="834789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</a:p>
        </p:txBody>
      </p:sp>
      <p:sp>
        <p:nvSpPr>
          <p:cNvPr id="1558" name="テキスト ボックス 7"/>
          <p:cNvSpPr txBox="1"/>
          <p:nvPr/>
        </p:nvSpPr>
        <p:spPr>
          <a:xfrm>
            <a:off x="2357358" y="832585"/>
            <a:ext cx="5474959" cy="19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自分の歯を大切にできているかな？チェックしてみよう。</a:t>
            </a:r>
          </a:p>
        </p:txBody>
      </p:sp>
      <p:sp>
        <p:nvSpPr>
          <p:cNvPr id="1559" name="四角形: 角を丸くする 9"/>
          <p:cNvSpPr/>
          <p:nvPr/>
        </p:nvSpPr>
        <p:spPr>
          <a:xfrm>
            <a:off x="989338" y="2696195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STEP2</a:t>
            </a:r>
          </a:p>
        </p:txBody>
      </p:sp>
      <p:sp>
        <p:nvSpPr>
          <p:cNvPr id="1560" name="テキスト ボックス 10"/>
          <p:cNvSpPr txBox="1"/>
          <p:nvPr/>
        </p:nvSpPr>
        <p:spPr>
          <a:xfrm>
            <a:off x="2361717" y="2663400"/>
            <a:ext cx="6389087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高知県の子どもの歯や口の中は健康かな？</a:t>
            </a:r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自分の学校を調べてみよう！</a:t>
            </a:r>
          </a:p>
        </p:txBody>
      </p:sp>
      <p:sp>
        <p:nvSpPr>
          <p:cNvPr id="1561" name="テキスト ボックス 11"/>
          <p:cNvSpPr txBox="1"/>
          <p:nvPr/>
        </p:nvSpPr>
        <p:spPr>
          <a:xfrm>
            <a:off x="1655351" y="3215594"/>
            <a:ext cx="2512273" cy="33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むし歯になっている人の割合</a:t>
            </a:r>
          </a:p>
        </p:txBody>
      </p:sp>
      <p:graphicFrame>
        <p:nvGraphicFramePr>
          <p:cNvPr id="1562" name="グラフ 17"/>
          <p:cNvGraphicFramePr/>
          <p:nvPr>
            <p:extLst>
              <p:ext uri="{D42A27DB-BD31-4B8C-83A1-F6EECF244321}">
                <p14:modId xmlns:p14="http://schemas.microsoft.com/office/powerpoint/2010/main" val="3490884197"/>
              </p:ext>
            </p:extLst>
          </p:nvPr>
        </p:nvGraphicFramePr>
        <p:xfrm>
          <a:off x="855148" y="3461116"/>
          <a:ext cx="4025206" cy="2371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63" name="テキスト ボックス 21"/>
          <p:cNvSpPr txBox="1"/>
          <p:nvPr/>
        </p:nvSpPr>
        <p:spPr>
          <a:xfrm>
            <a:off x="3078940" y="3219188"/>
            <a:ext cx="1685392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</a:t>
            </a:r>
            <a:r>
              <a:rPr lang="en-US" altLang="ja-JP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※</a:t>
            </a:r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処置完了者を含む）</a:t>
            </a:r>
          </a:p>
        </p:txBody>
      </p:sp>
      <p:sp>
        <p:nvSpPr>
          <p:cNvPr id="1564" name="テキスト ボックス 22"/>
          <p:cNvSpPr txBox="1"/>
          <p:nvPr/>
        </p:nvSpPr>
        <p:spPr>
          <a:xfrm>
            <a:off x="2798696" y="3153279"/>
            <a:ext cx="846135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わりあい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65" name="テキスト ボックス 23"/>
          <p:cNvSpPr txBox="1"/>
          <p:nvPr/>
        </p:nvSpPr>
        <p:spPr>
          <a:xfrm>
            <a:off x="3415244" y="3144620"/>
            <a:ext cx="1349088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しょちかんりょうしゃ</a:t>
            </a:r>
            <a:endParaRPr lang="en-US" altLang="ja-JP" sz="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graphicFrame>
        <p:nvGraphicFramePr>
          <p:cNvPr id="1566" name="グラフ 24"/>
          <p:cNvGraphicFramePr/>
          <p:nvPr>
            <p:extLst>
              <p:ext uri="{D42A27DB-BD31-4B8C-83A1-F6EECF244321}">
                <p14:modId xmlns:p14="http://schemas.microsoft.com/office/powerpoint/2010/main" val="2101429975"/>
              </p:ext>
            </p:extLst>
          </p:nvPr>
        </p:nvGraphicFramePr>
        <p:xfrm>
          <a:off x="5031417" y="3669125"/>
          <a:ext cx="4311382" cy="2099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67" name="テキスト ボックス 25"/>
          <p:cNvSpPr txBox="1"/>
          <p:nvPr/>
        </p:nvSpPr>
        <p:spPr>
          <a:xfrm>
            <a:off x="5000915" y="3211888"/>
            <a:ext cx="4215550" cy="358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歯肉に炎症があり、歯科医師の診断が必要と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判断された人の割合</a:t>
            </a:r>
          </a:p>
        </p:txBody>
      </p:sp>
      <p:sp>
        <p:nvSpPr>
          <p:cNvPr id="1568" name="テキスト ボックス 26"/>
          <p:cNvSpPr txBox="1"/>
          <p:nvPr/>
        </p:nvSpPr>
        <p:spPr>
          <a:xfrm>
            <a:off x="1194482" y="3242272"/>
            <a:ext cx="460869" cy="33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(%)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69" name="テキスト ボックス 27"/>
          <p:cNvSpPr txBox="1"/>
          <p:nvPr/>
        </p:nvSpPr>
        <p:spPr>
          <a:xfrm>
            <a:off x="5325825" y="3429000"/>
            <a:ext cx="460869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(%)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0" name="テキスト ボックス 28"/>
          <p:cNvSpPr txBox="1"/>
          <p:nvPr/>
        </p:nvSpPr>
        <p:spPr>
          <a:xfrm>
            <a:off x="5601136" y="3152563"/>
            <a:ext cx="846135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しにく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1" name="テキスト ボックス 29"/>
          <p:cNvSpPr txBox="1"/>
          <p:nvPr/>
        </p:nvSpPr>
        <p:spPr>
          <a:xfrm>
            <a:off x="6006886" y="3152562"/>
            <a:ext cx="846135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えんしょう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2" name="テキスト ボックス 30"/>
          <p:cNvSpPr txBox="1"/>
          <p:nvPr/>
        </p:nvSpPr>
        <p:spPr>
          <a:xfrm>
            <a:off x="6694336" y="3152562"/>
            <a:ext cx="985544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しかいし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3" name="テキスト ボックス 31"/>
          <p:cNvSpPr txBox="1"/>
          <p:nvPr/>
        </p:nvSpPr>
        <p:spPr>
          <a:xfrm>
            <a:off x="7202358" y="3152562"/>
            <a:ext cx="985544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しんだん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4" name="テキスト ボックス 32"/>
          <p:cNvSpPr txBox="1"/>
          <p:nvPr/>
        </p:nvSpPr>
        <p:spPr>
          <a:xfrm>
            <a:off x="6201564" y="3368856"/>
            <a:ext cx="985544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はんだん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5" name="テキスト ボックス 33"/>
          <p:cNvSpPr txBox="1"/>
          <p:nvPr/>
        </p:nvSpPr>
        <p:spPr>
          <a:xfrm>
            <a:off x="7021376" y="3368856"/>
            <a:ext cx="985544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わりあい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6" name="テキスト ボックス 36"/>
          <p:cNvSpPr txBox="1"/>
          <p:nvPr/>
        </p:nvSpPr>
        <p:spPr>
          <a:xfrm>
            <a:off x="7262971" y="5662241"/>
            <a:ext cx="2216273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（出典：令和７年度学校保健統計調査）</a:t>
            </a:r>
            <a:endParaRPr lang="ja-JP" altLang="en-US" sz="6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7" name="テキスト ボックス 40"/>
          <p:cNvSpPr txBox="1"/>
          <p:nvPr/>
        </p:nvSpPr>
        <p:spPr>
          <a:xfrm>
            <a:off x="1527182" y="2277448"/>
            <a:ext cx="846135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さかい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8" name="テキスト ボックス 41"/>
          <p:cNvSpPr txBox="1"/>
          <p:nvPr/>
        </p:nvSpPr>
        <p:spPr>
          <a:xfrm>
            <a:off x="5582238" y="2313952"/>
            <a:ext cx="846135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さかい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579" name="グラフィックス 4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072" y="495334"/>
            <a:ext cx="2424171" cy="339212"/>
          </a:xfrm>
          <a:prstGeom prst="rect">
            <a:avLst/>
          </a:prstGeom>
        </p:spPr>
      </p:pic>
      <p:sp>
        <p:nvSpPr>
          <p:cNvPr id="1580" name="テキスト ボックス 46"/>
          <p:cNvSpPr txBox="1"/>
          <p:nvPr/>
        </p:nvSpPr>
        <p:spPr>
          <a:xfrm>
            <a:off x="5607029" y="531812"/>
            <a:ext cx="1984879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いつまでもじょうぶな</a:t>
            </a:r>
            <a:r>
              <a:rPr lang="ja-JP" altLang="en-US" sz="10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歯でいよう！</a:t>
            </a:r>
          </a:p>
        </p:txBody>
      </p:sp>
      <p:sp>
        <p:nvSpPr>
          <p:cNvPr id="1581" name="テキスト ボックス 1"/>
          <p:cNvSpPr txBox="1"/>
          <p:nvPr/>
        </p:nvSpPr>
        <p:spPr>
          <a:xfrm>
            <a:off x="9059532" y="6582485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⑰</a:t>
            </a:r>
          </a:p>
        </p:txBody>
      </p:sp>
      <p:pic>
        <p:nvPicPr>
          <p:cNvPr id="1582" name="グラフィックス 709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51281" y="5712895"/>
            <a:ext cx="791980" cy="617419"/>
          </a:xfrm>
          <a:prstGeom prst="rect">
            <a:avLst/>
          </a:prstGeom>
        </p:spPr>
      </p:pic>
      <p:sp>
        <p:nvSpPr>
          <p:cNvPr id="1583" name="テキスト ボックス 569"/>
          <p:cNvSpPr txBox="1"/>
          <p:nvPr/>
        </p:nvSpPr>
        <p:spPr>
          <a:xfrm>
            <a:off x="3428311" y="5525828"/>
            <a:ext cx="2512273" cy="783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00" b="1">
                <a:solidFill>
                  <a:schemeClr val="tx1"/>
                </a:solidFill>
                <a:latin typeface="ＭＳ Ｐゴシック"/>
                <a:ea typeface="ＭＳ Ｐゴシック"/>
              </a:rPr>
              <a:t>むし歯と歯周病（歯肉炎、歯周炎）は歯を</a:t>
            </a:r>
            <a:endParaRPr lang="ja-JP" altLang="en-US" sz="1000" b="1">
              <a:solidFill>
                <a:schemeClr val="tx1"/>
              </a:solidFill>
              <a:latin typeface="ＭＳ Ｐゴシック"/>
              <a:ea typeface="ＭＳ Ｐゴシック"/>
            </a:endParaRPr>
          </a:p>
          <a:p>
            <a:pPr>
              <a:lnSpc>
                <a:spcPct val="150000"/>
              </a:lnSpc>
            </a:pPr>
            <a:r>
              <a:rPr lang="ja-JP" altLang="en-US" sz="1000" b="1">
                <a:solidFill>
                  <a:schemeClr val="tx1"/>
                </a:solidFill>
                <a:latin typeface="ＭＳ Ｐゴシック"/>
                <a:ea typeface="ＭＳ Ｐゴシック"/>
              </a:rPr>
              <a:t>失う原因となる</a:t>
            </a:r>
            <a:r>
              <a:rPr lang="ja-JP" altLang="en-US" sz="1000" b="1">
                <a:solidFill>
                  <a:schemeClr val="tx1"/>
                </a:solidFill>
                <a:latin typeface="ＭＳ Ｐゴシック"/>
                <a:ea typeface="ＭＳ Ｐゴシック"/>
              </a:rPr>
              <a:t>主なお口の病気です。</a:t>
            </a:r>
            <a:endParaRPr lang="ja-JP" altLang="en-US" sz="1000" b="1">
              <a:solidFill>
                <a:schemeClr val="tx1"/>
              </a:solidFill>
              <a:latin typeface="ＭＳ Ｐゴシック"/>
              <a:ea typeface="ＭＳ Ｐゴシック"/>
            </a:endParaRPr>
          </a:p>
          <a:p>
            <a:pPr>
              <a:lnSpc>
                <a:spcPct val="150000"/>
              </a:lnSpc>
            </a:pPr>
            <a:r>
              <a:rPr lang="ja-JP" altLang="en-US" sz="1000" b="1">
                <a:solidFill>
                  <a:schemeClr val="tx1"/>
                </a:solidFill>
                <a:latin typeface="ＭＳ Ｐゴシック"/>
                <a:ea typeface="ＭＳ Ｐゴシック"/>
              </a:rPr>
              <a:t>歯肉炎</a:t>
            </a:r>
            <a:r>
              <a:rPr lang="ja-JP" altLang="en-US" sz="1000" b="1">
                <a:solidFill>
                  <a:schemeClr val="tx1"/>
                </a:solidFill>
                <a:latin typeface="ＭＳ Ｐゴシック"/>
                <a:ea typeface="ＭＳ Ｐゴシック"/>
              </a:rPr>
              <a:t>は歯周炎の前段階のことです。</a:t>
            </a:r>
            <a:endParaRPr lang="ja-JP" altLang="en-US" sz="1050" b="1">
              <a:solidFill>
                <a:schemeClr val="tx1"/>
              </a:solidFill>
              <a:latin typeface="ＭＳ Ｐゴシック"/>
              <a:ea typeface="ＭＳ Ｐゴシック"/>
            </a:endParaRPr>
          </a:p>
        </p:txBody>
      </p:sp>
      <p:sp>
        <p:nvSpPr>
          <p:cNvPr id="1584" name="テキスト 570"/>
          <p:cNvSpPr txBox="1"/>
          <p:nvPr/>
        </p:nvSpPr>
        <p:spPr>
          <a:xfrm>
            <a:off x="3827558" y="5478468"/>
            <a:ext cx="657788" cy="183773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600">
                <a:latin typeface="ＭＳ Ｐゴシック"/>
                <a:ea typeface="ＭＳ Ｐゴシック"/>
              </a:rPr>
              <a:t>ししゅうびょう</a:t>
            </a:r>
            <a:endParaRPr lang="ja-JP" altLang="en-US" sz="600">
              <a:latin typeface="ＭＳ Ｐゴシック"/>
              <a:ea typeface="ＭＳ Ｐゴシック"/>
            </a:endParaRPr>
          </a:p>
        </p:txBody>
      </p:sp>
      <p:sp>
        <p:nvSpPr>
          <p:cNvPr id="1585" name="テキスト 572"/>
          <p:cNvSpPr txBox="1"/>
          <p:nvPr/>
        </p:nvSpPr>
        <p:spPr>
          <a:xfrm>
            <a:off x="4363950" y="5478467"/>
            <a:ext cx="640996" cy="183773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600">
                <a:latin typeface="ＭＳ Ｐゴシック"/>
                <a:ea typeface="ＭＳ Ｐゴシック"/>
              </a:rPr>
              <a:t>しにくえん</a:t>
            </a:r>
            <a:endParaRPr lang="ja-JP" altLang="en-US" sz="600">
              <a:latin typeface="ＭＳ Ｐゴシック"/>
              <a:ea typeface="ＭＳ Ｐゴシック"/>
            </a:endParaRPr>
          </a:p>
        </p:txBody>
      </p:sp>
      <p:sp>
        <p:nvSpPr>
          <p:cNvPr id="1586" name="テキスト 573"/>
          <p:cNvSpPr txBox="1"/>
          <p:nvPr/>
        </p:nvSpPr>
        <p:spPr>
          <a:xfrm>
            <a:off x="4800418" y="5478468"/>
            <a:ext cx="755842" cy="183773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600">
                <a:latin typeface="ＭＳ Ｐゴシック"/>
                <a:ea typeface="ＭＳ Ｐゴシック"/>
              </a:rPr>
              <a:t>ししゅうえん</a:t>
            </a:r>
            <a:endParaRPr lang="ja-JP" altLang="en-US" sz="600">
              <a:latin typeface="ＭＳ Ｐゴシック"/>
              <a:ea typeface="ＭＳ Ｐゴシック"/>
            </a:endParaRPr>
          </a:p>
        </p:txBody>
      </p:sp>
      <p:sp>
        <p:nvSpPr>
          <p:cNvPr id="1587" name="テキスト 574"/>
          <p:cNvSpPr txBox="1"/>
          <p:nvPr/>
        </p:nvSpPr>
        <p:spPr>
          <a:xfrm>
            <a:off x="3445953" y="5941154"/>
            <a:ext cx="798495" cy="183773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600">
                <a:latin typeface="ＭＳ Ｐゴシック"/>
                <a:ea typeface="ＭＳ Ｐゴシック"/>
              </a:rPr>
              <a:t>しにくえん</a:t>
            </a:r>
            <a:endParaRPr lang="ja-JP" altLang="en-US" sz="600">
              <a:latin typeface="ＭＳ Ｐゴシック"/>
              <a:ea typeface="ＭＳ Ｐゴシック"/>
            </a:endParaRPr>
          </a:p>
        </p:txBody>
      </p:sp>
      <p:sp>
        <p:nvSpPr>
          <p:cNvPr id="1588" name="テキスト 575"/>
          <p:cNvSpPr txBox="1"/>
          <p:nvPr/>
        </p:nvSpPr>
        <p:spPr>
          <a:xfrm>
            <a:off x="1971675" y="6286500"/>
            <a:ext cx="182880" cy="368439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89" name="テキスト 576"/>
          <p:cNvSpPr txBox="1"/>
          <p:nvPr/>
        </p:nvSpPr>
        <p:spPr>
          <a:xfrm>
            <a:off x="3947199" y="5941154"/>
            <a:ext cx="737248" cy="18096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600">
                <a:latin typeface="ＭＳ Ｐゴシック"/>
                <a:ea typeface="ＭＳ Ｐゴシック"/>
              </a:rPr>
              <a:t>ししゅうえん</a:t>
            </a:r>
            <a:endParaRPr lang="ja-JP" altLang="en-US" sz="600">
              <a:latin typeface="ＭＳ Ｐゴシック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67921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図 33" descr="図形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7799" y="0"/>
            <a:ext cx="9981599" cy="6858000"/>
          </a:xfrm>
          <a:prstGeom prst="rect">
            <a:avLst/>
          </a:prstGeom>
        </p:spPr>
      </p:pic>
      <p:sp>
        <p:nvSpPr>
          <p:cNvPr id="1126" name="テキスト ボックス 13"/>
          <p:cNvSpPr txBox="1"/>
          <p:nvPr/>
        </p:nvSpPr>
        <p:spPr>
          <a:xfrm>
            <a:off x="2337835" y="1674825"/>
            <a:ext cx="4871416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高知家の小学生のみなさんへ</a:t>
            </a:r>
          </a:p>
        </p:txBody>
      </p:sp>
      <p:sp>
        <p:nvSpPr>
          <p:cNvPr id="1127" name="テキスト ボックス 14"/>
          <p:cNvSpPr txBox="1"/>
          <p:nvPr/>
        </p:nvSpPr>
        <p:spPr>
          <a:xfrm>
            <a:off x="1235950" y="2043264"/>
            <a:ext cx="7759145" cy="2353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みなさん一人ひとりは、高知家にとってかけがえのない大切な子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どもたちです。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ここでは、みなさんに学んでほしいことを紹介しています。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みなさん一人ひとりが、自分自身の将来の夢や目標を実現するた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めには、まず、からだや心を健康に保つことが大切です。そこで、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この教材では、今みなさんに毎日の生活の中で、気をつけてもらい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たいことをまとめました。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また、みなさんが大人になったとき、家族のために行動してほし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いことも紹介しています。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どうか、みなさんの将来の家族のためにも、覚えておいてくださ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い。</a:t>
            </a:r>
          </a:p>
        </p:txBody>
      </p:sp>
      <p:sp>
        <p:nvSpPr>
          <p:cNvPr id="1128" name="テキスト ボックス 16"/>
          <p:cNvSpPr txBox="1"/>
          <p:nvPr/>
        </p:nvSpPr>
        <p:spPr>
          <a:xfrm>
            <a:off x="5202593" y="2670164"/>
            <a:ext cx="797909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じつげん</a:t>
            </a:r>
          </a:p>
        </p:txBody>
      </p:sp>
      <p:sp>
        <p:nvSpPr>
          <p:cNvPr id="1129" name="テキスト ボックス 18"/>
          <p:cNvSpPr txBox="1"/>
          <p:nvPr/>
        </p:nvSpPr>
        <p:spPr>
          <a:xfrm>
            <a:off x="3480326" y="2992234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>
                <a:latin typeface="ＭＳ Ｐ明朝"/>
                <a:ea typeface="ＭＳ Ｐ明朝"/>
              </a:rPr>
              <a:t>きょうざい</a:t>
            </a:r>
            <a:endParaRPr sz="700" b="1">
              <a:latin typeface="ＭＳ Ｐ明朝"/>
              <a:ea typeface="ＭＳ Ｐ明朝"/>
            </a:endParaRPr>
          </a:p>
        </p:txBody>
      </p:sp>
      <p:sp>
        <p:nvSpPr>
          <p:cNvPr id="1130" name="テキスト ボックス 22"/>
          <p:cNvSpPr txBox="1"/>
          <p:nvPr/>
        </p:nvSpPr>
        <p:spPr>
          <a:xfrm rot="21172394">
            <a:off x="7653933" y="620444"/>
            <a:ext cx="2962700" cy="830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みんなでさらに</a:t>
            </a:r>
            <a:endParaRPr lang="en-US" altLang="ja-JP" sz="12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パワーアップした</a:t>
            </a:r>
            <a:endParaRPr lang="en-US" altLang="ja-JP" sz="12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スーパーげんきくんを</a:t>
            </a:r>
          </a:p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目指そう！</a:t>
            </a:r>
          </a:p>
        </p:txBody>
      </p:sp>
      <p:sp>
        <p:nvSpPr>
          <p:cNvPr id="1131" name="テキスト ボックス 23"/>
          <p:cNvSpPr txBox="1"/>
          <p:nvPr/>
        </p:nvSpPr>
        <p:spPr>
          <a:xfrm rot="445399">
            <a:off x="2140320" y="548338"/>
            <a:ext cx="1838677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一緒に学ぼう！</a:t>
            </a:r>
          </a:p>
        </p:txBody>
      </p:sp>
      <p:sp>
        <p:nvSpPr>
          <p:cNvPr id="1132" name="テキスト ボックス 25"/>
          <p:cNvSpPr txBox="1"/>
          <p:nvPr/>
        </p:nvSpPr>
        <p:spPr>
          <a:xfrm>
            <a:off x="3796028" y="2673363"/>
            <a:ext cx="797968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しょうらい</a:t>
            </a:r>
          </a:p>
        </p:txBody>
      </p:sp>
      <p:pic>
        <p:nvPicPr>
          <p:cNvPr id="1133" name="グラフィックス 3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3078" y="439973"/>
            <a:ext cx="6245922" cy="1362087"/>
          </a:xfrm>
          <a:prstGeom prst="rect">
            <a:avLst/>
          </a:prstGeom>
        </p:spPr>
      </p:pic>
      <p:sp>
        <p:nvSpPr>
          <p:cNvPr id="1134" name="テキスト ボックス 589"/>
          <p:cNvSpPr txBox="1"/>
          <p:nvPr/>
        </p:nvSpPr>
        <p:spPr>
          <a:xfrm>
            <a:off x="2459792" y="3948246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しょうらい</a:t>
            </a:r>
          </a:p>
        </p:txBody>
      </p:sp>
      <p:grpSp>
        <p:nvGrpSpPr>
          <p:cNvPr id="1135" name="グループ 590"/>
          <p:cNvGrpSpPr/>
          <p:nvPr/>
        </p:nvGrpSpPr>
        <p:grpSpPr>
          <a:xfrm>
            <a:off x="1489383" y="4383641"/>
            <a:ext cx="6232525" cy="1898323"/>
            <a:chOff x="4140319" y="4824413"/>
            <a:chExt cx="6232525" cy="1898323"/>
          </a:xfrm>
        </p:grpSpPr>
        <p:sp>
          <p:nvSpPr>
            <p:cNvPr id="1136" name="四角形 408"/>
            <p:cNvSpPr/>
            <p:nvPr/>
          </p:nvSpPr>
          <p:spPr>
            <a:xfrm>
              <a:off x="4140319" y="4824413"/>
              <a:ext cx="6232525" cy="189832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 cap="flat" cmpd="sng" algn="ctr">
              <a:noFill/>
              <a:prstDash val="solid"/>
              <a:miter lim="800000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 lang="ja-JP" altLang="en-US"/>
              </a:pPr>
              <a:endParaRPr lang="ja-JP" altLang="en-US"/>
            </a:p>
          </p:txBody>
        </p:sp>
        <p:sp>
          <p:nvSpPr>
            <p:cNvPr id="1137" name="テキスト 410"/>
            <p:cNvSpPr txBox="1"/>
            <p:nvPr/>
          </p:nvSpPr>
          <p:spPr>
            <a:xfrm>
              <a:off x="4217602" y="4907747"/>
              <a:ext cx="6077960" cy="178421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 lang="ja-JP" altLang="en-US"/>
              </a:pPr>
              <a:r>
                <a:rPr lang="ja-JP" altLang="en-US" sz="1400" b="1"/>
                <a:t>目　次</a:t>
              </a:r>
              <a:endParaRPr lang="ja-JP" altLang="en-US" sz="1400" b="1"/>
            </a:p>
            <a:p>
              <a:pPr>
                <a:defRPr lang="ja-JP" altLang="en-US"/>
              </a:pPr>
              <a:endParaRPr lang="ja-JP" altLang="en-US" sz="1400"/>
            </a:p>
            <a:p>
              <a:pPr>
                <a:defRPr lang="ja-JP" altLang="en-US"/>
              </a:pPr>
              <a:r>
                <a:rPr lang="ja-JP" altLang="en-US" sz="1400" b="1"/>
                <a:t>１　望ましい生活習慣・・・・・・・・・・・・・・・・・・・・・１</a:t>
              </a:r>
              <a:endParaRPr lang="ja-JP" altLang="en-US" sz="1400" b="1"/>
            </a:p>
            <a:p>
              <a:pPr>
                <a:defRPr lang="ja-JP" altLang="en-US"/>
              </a:pPr>
              <a:endParaRPr lang="ja-JP" altLang="en-US" sz="300" b="0"/>
            </a:p>
            <a:p>
              <a:pPr>
                <a:defRPr lang="ja-JP" altLang="en-US"/>
              </a:pPr>
              <a:r>
                <a:rPr lang="ja-JP" altLang="en-US" sz="1400" b="1"/>
                <a:t>２</a:t>
              </a:r>
              <a:r>
                <a:rPr lang="ja-JP" altLang="en-US" sz="1400" b="1"/>
                <a:t>　健康な体は食べたものからつくられる</a:t>
              </a:r>
              <a:r>
                <a:rPr lang="ja-JP" altLang="en-US" sz="1400" b="1">
                  <a:latin typeface="+mn-ea"/>
                </a:rPr>
                <a:t>‼</a:t>
              </a:r>
              <a:r>
                <a:rPr lang="ja-JP" altLang="en-US" sz="1400" b="1"/>
                <a:t>・・・・・・・・・・・３</a:t>
              </a:r>
              <a:endParaRPr lang="ja-JP" altLang="en-US" sz="1400" b="1"/>
            </a:p>
            <a:p>
              <a:pPr>
                <a:defRPr lang="ja-JP" altLang="en-US"/>
              </a:pPr>
              <a:endParaRPr lang="ja-JP" altLang="en-US" sz="300" b="0"/>
            </a:p>
            <a:p>
              <a:pPr>
                <a:defRPr lang="ja-JP" altLang="en-US"/>
              </a:pPr>
              <a:r>
                <a:rPr lang="ja-JP" altLang="en-US" sz="1400" b="1"/>
                <a:t>３　運動と健康な体づくりについて考えよう！</a:t>
              </a:r>
              <a:r>
                <a:rPr lang="ja-JP" altLang="en-US" sz="1400" b="1"/>
                <a:t>・・・・・・・・・・７</a:t>
              </a:r>
              <a:endParaRPr lang="ja-JP" altLang="en-US" sz="1400" b="1"/>
            </a:p>
            <a:p>
              <a:pPr>
                <a:defRPr lang="ja-JP" altLang="en-US"/>
              </a:pPr>
              <a:endParaRPr lang="ja-JP" altLang="en-US" sz="300" b="0"/>
            </a:p>
            <a:p>
              <a:pPr>
                <a:defRPr lang="ja-JP" altLang="en-US"/>
              </a:pPr>
              <a:r>
                <a:rPr lang="ja-JP" altLang="en-US" sz="1400" b="1"/>
                <a:t>４　休養と睡眠－高知家 休み方改革－・・・・・・・・・・・・・１３</a:t>
              </a:r>
              <a:endParaRPr lang="ja-JP" altLang="en-US" sz="1400" b="1"/>
            </a:p>
            <a:p>
              <a:pPr>
                <a:defRPr lang="ja-JP" altLang="en-US"/>
              </a:pPr>
              <a:endParaRPr lang="ja-JP" altLang="en-US" sz="300" b="0"/>
            </a:p>
            <a:p>
              <a:pPr>
                <a:defRPr lang="ja-JP" altLang="en-US"/>
              </a:pPr>
              <a:r>
                <a:rPr lang="ja-JP" altLang="en-US" sz="1400" b="1"/>
                <a:t>５</a:t>
              </a:r>
              <a:r>
                <a:rPr lang="ja-JP" altLang="en-US" sz="1400" b="1"/>
                <a:t>　</a:t>
              </a:r>
              <a:r>
                <a:rPr lang="ja-JP" altLang="en-US" sz="1400" b="1"/>
                <a:t>歯の</a:t>
              </a:r>
              <a:r>
                <a:rPr lang="ja-JP" altLang="en-US" sz="1400" b="1"/>
                <a:t>大切さ ・・・・・・・・・・・・・・・・・・・・・・・１７</a:t>
              </a:r>
              <a:endParaRPr lang="ja-JP" altLang="en-US" sz="1400" b="1"/>
            </a:p>
          </p:txBody>
        </p:sp>
        <p:sp>
          <p:nvSpPr>
            <p:cNvPr id="1138" name="直線 498"/>
            <p:cNvSpPr/>
            <p:nvPr/>
          </p:nvSpPr>
          <p:spPr>
            <a:xfrm>
              <a:off x="4140319" y="5214072"/>
              <a:ext cx="6226563" cy="9525"/>
            </a:xfrm>
            <a:prstGeom prst="line">
              <a:avLst/>
            </a:prstGeom>
            <a:ln w="2857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/>
            <a:p>
              <a:pPr/>
            </a:p>
          </p:txBody>
        </p:sp>
      </p:grpSp>
      <p:sp>
        <p:nvSpPr>
          <p:cNvPr id="1139" name="テキスト 596"/>
          <p:cNvSpPr txBox="1"/>
          <p:nvPr/>
        </p:nvSpPr>
        <p:spPr>
          <a:xfrm>
            <a:off x="2993163" y="4782825"/>
            <a:ext cx="679477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 b="1">
                <a:latin typeface="ＭＳ Ｐ明朝"/>
                <a:ea typeface="ＭＳ Ｐ明朝"/>
              </a:rPr>
              <a:t>しゅうかん</a:t>
            </a:r>
            <a:endParaRPr lang="ja-JP" altLang="en-US" sz="700" b="1">
              <a:latin typeface="ＭＳ Ｐ明朝"/>
              <a:ea typeface="ＭＳ Ｐ明朝"/>
            </a:endParaRPr>
          </a:p>
        </p:txBody>
      </p:sp>
      <p:sp>
        <p:nvSpPr>
          <p:cNvPr id="1140" name="テキスト 597"/>
          <p:cNvSpPr txBox="1"/>
          <p:nvPr/>
        </p:nvSpPr>
        <p:spPr>
          <a:xfrm>
            <a:off x="2451133" y="5589143"/>
            <a:ext cx="679477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 b="1">
                <a:latin typeface="ＭＳ Ｐ明朝"/>
                <a:ea typeface="ＭＳ Ｐ明朝"/>
              </a:rPr>
              <a:t>すいみん</a:t>
            </a:r>
            <a:endParaRPr lang="ja-JP" altLang="en-US" sz="700" b="1">
              <a:latin typeface="ＭＳ Ｐ明朝"/>
              <a:ea typeface="ＭＳ Ｐ明朝"/>
            </a:endParaRPr>
          </a:p>
        </p:txBody>
      </p:sp>
      <p:sp>
        <p:nvSpPr>
          <p:cNvPr id="1141" name="テキスト 598"/>
          <p:cNvSpPr txBox="1"/>
          <p:nvPr/>
        </p:nvSpPr>
        <p:spPr>
          <a:xfrm>
            <a:off x="4119995" y="5580651"/>
            <a:ext cx="650502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 b="1">
                <a:latin typeface="ＭＳ Ｐ明朝"/>
                <a:ea typeface="ＭＳ Ｐ明朝"/>
              </a:rPr>
              <a:t>かいかく</a:t>
            </a:r>
            <a:endParaRPr lang="ja-JP" altLang="en-US" sz="700" b="1">
              <a:latin typeface="ＭＳ Ｐ明朝"/>
              <a:ea typeface="ＭＳ Ｐ明朝"/>
            </a:endParaRPr>
          </a:p>
        </p:txBody>
      </p:sp>
      <p:pic>
        <p:nvPicPr>
          <p:cNvPr id="1142" name="図 5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55" y="498460"/>
            <a:ext cx="1007969" cy="107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34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1" name="図 77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981599" cy="6858000"/>
          </a:xfrm>
          <a:prstGeom prst="rect">
            <a:avLst/>
          </a:prstGeom>
        </p:spPr>
      </p:pic>
      <p:pic>
        <p:nvPicPr>
          <p:cNvPr id="1592" name="グラフィックス 5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40000">
            <a:off x="7525255" y="2813310"/>
            <a:ext cx="1534278" cy="1574494"/>
          </a:xfrm>
          <a:prstGeom prst="rect">
            <a:avLst/>
          </a:prstGeom>
        </p:spPr>
      </p:pic>
      <p:pic>
        <p:nvPicPr>
          <p:cNvPr id="1593" name="グラフィックス 5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2338" y="797864"/>
            <a:ext cx="3414109" cy="1757388"/>
          </a:xfrm>
          <a:prstGeom prst="rect">
            <a:avLst/>
          </a:prstGeom>
        </p:spPr>
      </p:pic>
      <p:pic>
        <p:nvPicPr>
          <p:cNvPr id="1594" name="グラフィックス 5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66271" y="794172"/>
            <a:ext cx="3407307" cy="1751940"/>
          </a:xfrm>
          <a:prstGeom prst="rect">
            <a:avLst/>
          </a:prstGeom>
        </p:spPr>
      </p:pic>
      <p:sp>
        <p:nvSpPr>
          <p:cNvPr id="1595" name="テキスト ボックス 59"/>
          <p:cNvSpPr txBox="1"/>
          <p:nvPr/>
        </p:nvSpPr>
        <p:spPr>
          <a:xfrm rot="21131255">
            <a:off x="5613393" y="2720642"/>
            <a:ext cx="2519972" cy="58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保健室の先生に</a:t>
            </a:r>
            <a:endParaRPr lang="en-US" altLang="ja-JP" sz="1600" b="1" dirty="0">
              <a:solidFill>
                <a:schemeClr val="accent4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教えてもらおう！</a:t>
            </a:r>
          </a:p>
        </p:txBody>
      </p:sp>
      <p:pic>
        <p:nvPicPr>
          <p:cNvPr id="1596" name="グラフィックス 70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3095" y="3600923"/>
            <a:ext cx="7634049" cy="2302829"/>
          </a:xfrm>
          <a:prstGeom prst="rect">
            <a:avLst/>
          </a:prstGeom>
        </p:spPr>
      </p:pic>
      <p:sp>
        <p:nvSpPr>
          <p:cNvPr id="1597" name="テキスト ボックス 71"/>
          <p:cNvSpPr txBox="1"/>
          <p:nvPr/>
        </p:nvSpPr>
        <p:spPr>
          <a:xfrm>
            <a:off x="1813478" y="4115447"/>
            <a:ext cx="6910972" cy="19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グラフから読み取ってみよう！分かったことや考えたことは何かな？</a:t>
            </a:r>
          </a:p>
        </p:txBody>
      </p:sp>
      <p:sp>
        <p:nvSpPr>
          <p:cNvPr id="1598" name="テキスト ボックス 1"/>
          <p:cNvSpPr txBox="1"/>
          <p:nvPr/>
        </p:nvSpPr>
        <p:spPr>
          <a:xfrm>
            <a:off x="9059532" y="6582485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⑱</a:t>
            </a:r>
          </a:p>
        </p:txBody>
      </p:sp>
      <p:sp>
        <p:nvSpPr>
          <p:cNvPr id="1599" name="テキスト 713"/>
          <p:cNvSpPr txBox="1"/>
          <p:nvPr/>
        </p:nvSpPr>
        <p:spPr>
          <a:xfrm>
            <a:off x="1171659" y="1078938"/>
            <a:ext cx="6418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00" name="テキスト 717"/>
          <p:cNvSpPr txBox="1"/>
          <p:nvPr/>
        </p:nvSpPr>
        <p:spPr>
          <a:xfrm>
            <a:off x="2598483" y="1047119"/>
            <a:ext cx="6418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01" name="テキスト 718"/>
          <p:cNvSpPr txBox="1"/>
          <p:nvPr/>
        </p:nvSpPr>
        <p:spPr>
          <a:xfrm>
            <a:off x="2166979" y="1905674"/>
            <a:ext cx="6418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02" name="テキスト 719"/>
          <p:cNvSpPr txBox="1"/>
          <p:nvPr/>
        </p:nvSpPr>
        <p:spPr>
          <a:xfrm>
            <a:off x="5429081" y="1047119"/>
            <a:ext cx="6418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03" name="テキスト 720"/>
          <p:cNvSpPr txBox="1"/>
          <p:nvPr/>
        </p:nvSpPr>
        <p:spPr>
          <a:xfrm>
            <a:off x="6873269" y="1047119"/>
            <a:ext cx="6418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04" name="テキスト 721"/>
          <p:cNvSpPr txBox="1"/>
          <p:nvPr/>
        </p:nvSpPr>
        <p:spPr>
          <a:xfrm>
            <a:off x="6449015" y="1905674"/>
            <a:ext cx="6418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7921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6" name="図 26" descr="図形, 正方形_x000a__x000a_自動的に生成された説明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599" y="0"/>
            <a:ext cx="9981599" cy="6858000"/>
          </a:xfrm>
          <a:prstGeom prst="rect">
            <a:avLst/>
          </a:prstGeom>
        </p:spPr>
      </p:pic>
      <p:sp>
        <p:nvSpPr>
          <p:cNvPr id="1607" name="四角形: 角を丸くする 1"/>
          <p:cNvSpPr/>
          <p:nvPr/>
        </p:nvSpPr>
        <p:spPr>
          <a:xfrm>
            <a:off x="926449" y="525852"/>
            <a:ext cx="1332025" cy="21051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考えよう！</a:t>
            </a:r>
          </a:p>
        </p:txBody>
      </p:sp>
      <p:sp>
        <p:nvSpPr>
          <p:cNvPr id="1608" name="テキスト ボックス 2"/>
          <p:cNvSpPr txBox="1"/>
          <p:nvPr/>
        </p:nvSpPr>
        <p:spPr>
          <a:xfrm>
            <a:off x="2321361" y="487262"/>
            <a:ext cx="7147479" cy="239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3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きれいな歯・ロでいるためには？</a:t>
            </a:r>
          </a:p>
        </p:txBody>
      </p:sp>
      <p:sp>
        <p:nvSpPr>
          <p:cNvPr id="1609" name="テキスト ボックス 7"/>
          <p:cNvSpPr txBox="1"/>
          <p:nvPr/>
        </p:nvSpPr>
        <p:spPr>
          <a:xfrm>
            <a:off x="2156261" y="779412"/>
            <a:ext cx="7147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むし歯や歯周病のないきれいな歯・ロでいるためには、４つのポイントがあります。</a:t>
            </a: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あなたが、ふだんから気を付けて、できていることに〇をしてみよう。</a:t>
            </a:r>
          </a:p>
        </p:txBody>
      </p:sp>
      <p:sp>
        <p:nvSpPr>
          <p:cNvPr id="1610" name="テキスト ボックス 8"/>
          <p:cNvSpPr txBox="1"/>
          <p:nvPr/>
        </p:nvSpPr>
        <p:spPr>
          <a:xfrm>
            <a:off x="2637148" y="717826"/>
            <a:ext cx="865985" cy="117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ししゅうびょう</a:t>
            </a:r>
          </a:p>
        </p:txBody>
      </p:sp>
      <p:pic>
        <p:nvPicPr>
          <p:cNvPr id="1611" name="グラフィックス 1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239" y="1385717"/>
            <a:ext cx="4798504" cy="5009631"/>
          </a:xfrm>
          <a:prstGeom prst="rect">
            <a:avLst/>
          </a:prstGeom>
        </p:spPr>
      </p:pic>
      <p:pic>
        <p:nvPicPr>
          <p:cNvPr id="1612" name="グラフィックス 1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283"/>
          <a:stretch>
            <a:fillRect/>
          </a:stretch>
        </p:blipFill>
        <p:spPr>
          <a:xfrm>
            <a:off x="6271316" y="2118070"/>
            <a:ext cx="2700437" cy="1064953"/>
          </a:xfrm>
          <a:custGeom>
            <a:avLst/>
            <a:gdLst/>
            <a:ahLst/>
            <a:cxnLst/>
            <a:rect l="l" t="t" r="r" b="b"/>
            <a:pathLst>
              <a:path w="21600" h="21600" extrusionOk="1">
                <a:moveTo>
                  <a:pt x="21600" y="0"/>
                </a:moveTo>
                <a:lnTo>
                  <a:pt x="21600" y="21600"/>
                </a:lnTo>
                <a:lnTo>
                  <a:pt x="1015" y="20950"/>
                </a:lnTo>
                <a:cubicBezTo>
                  <a:pt x="1015" y="20950"/>
                  <a:pt x="994" y="20680"/>
                  <a:pt x="1079" y="21275"/>
                </a:cubicBezTo>
                <a:cubicBezTo>
                  <a:pt x="-1797" y="16565"/>
                  <a:pt x="1909" y="3735"/>
                  <a:pt x="1909" y="3735"/>
                </a:cubicBezTo>
                <a:lnTo>
                  <a:pt x="21217" y="4223"/>
                </a:lnTo>
                <a:lnTo>
                  <a:pt x="21600" y="0"/>
                </a:lnTo>
                <a:close/>
              </a:path>
            </a:pathLst>
          </a:custGeom>
        </p:spPr>
      </p:pic>
      <p:sp>
        <p:nvSpPr>
          <p:cNvPr id="1613" name="テキスト ボックス 20"/>
          <p:cNvSpPr txBox="1"/>
          <p:nvPr/>
        </p:nvSpPr>
        <p:spPr>
          <a:xfrm>
            <a:off x="5507358" y="1589016"/>
            <a:ext cx="5152166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歯みがきだけじゃ、スーパーげんきくんのようなきれいな歯・口に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ならないの？</a:t>
            </a:r>
          </a:p>
        </p:txBody>
      </p:sp>
      <p:sp>
        <p:nvSpPr>
          <p:cNvPr id="1614" name="テキスト ボックス 22"/>
          <p:cNvSpPr txBox="1"/>
          <p:nvPr/>
        </p:nvSpPr>
        <p:spPr>
          <a:xfrm>
            <a:off x="6101548" y="4091119"/>
            <a:ext cx="865985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ししゅうびょう</a:t>
            </a:r>
          </a:p>
        </p:txBody>
      </p:sp>
      <p:sp>
        <p:nvSpPr>
          <p:cNvPr id="1615" name="テキスト ボックス 23"/>
          <p:cNvSpPr txBox="1"/>
          <p:nvPr/>
        </p:nvSpPr>
        <p:spPr>
          <a:xfrm>
            <a:off x="6025685" y="4912552"/>
            <a:ext cx="865985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しゅうかん</a:t>
            </a:r>
          </a:p>
        </p:txBody>
      </p:sp>
      <p:pic>
        <p:nvPicPr>
          <p:cNvPr id="1616" name="グラフィックス 25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-5263" r="13425" b="-1619"/>
          <a:stretch>
            <a:fillRect/>
          </a:stretch>
        </p:blipFill>
        <p:spPr>
          <a:xfrm>
            <a:off x="5597840" y="3897904"/>
            <a:ext cx="3003144" cy="2212255"/>
          </a:xfrm>
          <a:custGeom>
            <a:avLst/>
            <a:gdLst/>
            <a:ahLst/>
            <a:cxnLst/>
            <a:rect l="l" t="t" r="r" b="b"/>
            <a:pathLst>
              <a:path w="21600" h="21600" extrusionOk="1">
                <a:moveTo>
                  <a:pt x="20634" y="1754"/>
                </a:moveTo>
                <a:lnTo>
                  <a:pt x="20304" y="7785"/>
                </a:lnTo>
                <a:lnTo>
                  <a:pt x="21600" y="21600"/>
                </a:lnTo>
                <a:lnTo>
                  <a:pt x="0" y="21271"/>
                </a:lnTo>
                <a:lnTo>
                  <a:pt x="0" y="1096"/>
                </a:lnTo>
                <a:lnTo>
                  <a:pt x="20547" y="0"/>
                </a:lnTo>
                <a:lnTo>
                  <a:pt x="20634" y="1754"/>
                </a:lnTo>
                <a:close/>
              </a:path>
            </a:pathLst>
          </a:custGeom>
        </p:spPr>
      </p:pic>
      <p:sp>
        <p:nvSpPr>
          <p:cNvPr id="1617" name="テキスト ボックス 3"/>
          <p:cNvSpPr txBox="1"/>
          <p:nvPr/>
        </p:nvSpPr>
        <p:spPr>
          <a:xfrm>
            <a:off x="9067961" y="6582720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⑲</a:t>
            </a:r>
          </a:p>
        </p:txBody>
      </p:sp>
      <p:pic>
        <p:nvPicPr>
          <p:cNvPr id="1618" name="オブジェクト 6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828" y="785081"/>
            <a:ext cx="685634" cy="912320"/>
          </a:xfrm>
          <a:prstGeom prst="rect">
            <a:avLst/>
          </a:prstGeom>
        </p:spPr>
      </p:pic>
      <p:sp>
        <p:nvSpPr>
          <p:cNvPr id="1619" name="テキスト ボックス 21"/>
          <p:cNvSpPr txBox="1"/>
          <p:nvPr/>
        </p:nvSpPr>
        <p:spPr>
          <a:xfrm>
            <a:off x="5730001" y="4139710"/>
            <a:ext cx="5152166" cy="1545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むし歯や歯周病を予防するためには、</a:t>
            </a:r>
          </a:p>
          <a:p>
            <a:pPr>
              <a:lnSpc>
                <a:spcPct val="150000"/>
              </a:lnSpc>
            </a:pP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 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あまいものの食べ方に注意すること</a:t>
            </a:r>
          </a:p>
          <a:p>
            <a:pPr>
              <a:lnSpc>
                <a:spcPct val="150000"/>
              </a:lnSpc>
            </a:pP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2 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歯みがきで歯をきれいにすること</a:t>
            </a:r>
          </a:p>
          <a:p>
            <a:pPr>
              <a:lnSpc>
                <a:spcPct val="150000"/>
              </a:lnSpc>
            </a:pP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3 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むし歯になりにくい歯にすること</a:t>
            </a:r>
          </a:p>
          <a:p>
            <a:pPr>
              <a:lnSpc>
                <a:spcPct val="150000"/>
              </a:lnSpc>
            </a:pP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4 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生活習慣をよくすること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</a:t>
            </a: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4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つのポイントがあるんだよ。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それぞれのポイントに気をつけ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ることで、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いつまでもきれいな歯・ロの状態でいられるんだよ。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20" name="四角形 570"/>
          <p:cNvSpPr/>
          <p:nvPr/>
        </p:nvSpPr>
        <p:spPr>
          <a:xfrm>
            <a:off x="926449" y="1629835"/>
            <a:ext cx="1016871" cy="344941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r>
              <a:rPr lang="ja-JP" altLang="en-US" sz="900" b="1">
                <a:solidFill>
                  <a:schemeClr val="tx1"/>
                </a:solidFill>
              </a:rPr>
              <a:t>歯をまもる君</a:t>
            </a:r>
            <a:endParaRPr lang="ja-JP" altLang="en-US" sz="900" b="1">
              <a:solidFill>
                <a:schemeClr val="tx1"/>
              </a:solidFill>
            </a:endParaRPr>
          </a:p>
        </p:txBody>
      </p:sp>
      <p:sp>
        <p:nvSpPr>
          <p:cNvPr id="1621" name="四角形 571"/>
          <p:cNvSpPr/>
          <p:nvPr/>
        </p:nvSpPr>
        <p:spPr>
          <a:xfrm>
            <a:off x="660892" y="1802305"/>
            <a:ext cx="1660469" cy="27755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r>
              <a:rPr lang="ja-JP" altLang="en-US" sz="700" b="1">
                <a:solidFill>
                  <a:schemeClr val="tx1"/>
                </a:solidFill>
              </a:rPr>
              <a:t>©やなせたかし／やなせスタジオ</a:t>
            </a:r>
            <a:endParaRPr lang="ja-JP" altLang="en-US" sz="700" b="1">
              <a:solidFill>
                <a:schemeClr val="tx1"/>
              </a:solidFill>
            </a:endParaRPr>
          </a:p>
        </p:txBody>
      </p:sp>
      <p:pic>
        <p:nvPicPr>
          <p:cNvPr id="1622" name="グラフィックス 58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093" b="-9"/>
          <a:stretch>
            <a:fillRect/>
          </a:stretch>
        </p:blipFill>
        <p:spPr>
          <a:xfrm>
            <a:off x="5507358" y="2199243"/>
            <a:ext cx="900246" cy="1062324"/>
          </a:xfrm>
          <a:custGeom>
            <a:avLst/>
            <a:gdLst/>
            <a:ahLst/>
            <a:cxnLst/>
            <a:rect l="l" t="t" r="r" b="b"/>
            <a:pathLst>
              <a:path w="21600" h="21600" extrusionOk="1">
                <a:moveTo>
                  <a:pt x="21600" y="0"/>
                </a:moveTo>
                <a:cubicBezTo>
                  <a:pt x="21718" y="7308"/>
                  <a:pt x="13852" y="16241"/>
                  <a:pt x="17747" y="21275"/>
                </a:cubicBez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</p:spPr>
      </p:pic>
      <p:pic>
        <p:nvPicPr>
          <p:cNvPr id="1623" name="グラフィックス 58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2985" t="30295"/>
          <a:stretch>
            <a:fillRect/>
          </a:stretch>
        </p:blipFill>
        <p:spPr>
          <a:xfrm>
            <a:off x="8424434" y="4792176"/>
            <a:ext cx="879307" cy="1317983"/>
          </a:xfrm>
          <a:custGeom>
            <a:avLst/>
            <a:gdLst/>
            <a:ahLst/>
            <a:cxnLst/>
            <a:rect l="l" t="t" r="r" b="b"/>
            <a:pathLst>
              <a:path w="21600" h="21600" extrusionOk="1">
                <a:moveTo>
                  <a:pt x="21600" y="183"/>
                </a:moveTo>
                <a:lnTo>
                  <a:pt x="21600" y="21600"/>
                </a:lnTo>
                <a:lnTo>
                  <a:pt x="3099" y="21417"/>
                </a:lnTo>
                <a:lnTo>
                  <a:pt x="0" y="0"/>
                </a:lnTo>
                <a:lnTo>
                  <a:pt x="21600" y="1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8161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5" name="図 5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626" name="グラフィックス 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9742" y="434394"/>
            <a:ext cx="3356921" cy="2247357"/>
          </a:xfrm>
          <a:prstGeom prst="rect">
            <a:avLst/>
          </a:prstGeom>
        </p:spPr>
      </p:pic>
      <p:sp>
        <p:nvSpPr>
          <p:cNvPr id="1627" name="四角形: 角を丸くする 1"/>
          <p:cNvSpPr/>
          <p:nvPr/>
        </p:nvSpPr>
        <p:spPr>
          <a:xfrm>
            <a:off x="989338" y="522092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STEP2</a:t>
            </a:r>
          </a:p>
        </p:txBody>
      </p:sp>
      <p:sp>
        <p:nvSpPr>
          <p:cNvPr id="1628" name="テキスト ボックス 2"/>
          <p:cNvSpPr txBox="1"/>
          <p:nvPr/>
        </p:nvSpPr>
        <p:spPr>
          <a:xfrm>
            <a:off x="2357358" y="473707"/>
            <a:ext cx="3057922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あなたがこれから気を付けて</a:t>
            </a:r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いきたいことを書いてみよう。</a:t>
            </a:r>
          </a:p>
        </p:txBody>
      </p:sp>
      <p:pic>
        <p:nvPicPr>
          <p:cNvPr id="1629" name="グラフィックス 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574" y="2678696"/>
            <a:ext cx="8245925" cy="3747870"/>
          </a:xfrm>
          <a:prstGeom prst="rect">
            <a:avLst/>
          </a:prstGeom>
        </p:spPr>
      </p:pic>
      <p:pic>
        <p:nvPicPr>
          <p:cNvPr id="1630" name="グラフィックス 1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9336" y="1075702"/>
            <a:ext cx="4406568" cy="1287015"/>
          </a:xfrm>
          <a:prstGeom prst="rect">
            <a:avLst/>
          </a:prstGeom>
        </p:spPr>
      </p:pic>
      <p:pic>
        <p:nvPicPr>
          <p:cNvPr id="1631" name="グラフィックス 1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1508" y="3610602"/>
            <a:ext cx="4414397" cy="2409309"/>
          </a:xfrm>
          <a:prstGeom prst="rect">
            <a:avLst/>
          </a:prstGeom>
        </p:spPr>
      </p:pic>
      <p:sp>
        <p:nvSpPr>
          <p:cNvPr id="1632" name="テキスト ボックス 13"/>
          <p:cNvSpPr txBox="1"/>
          <p:nvPr/>
        </p:nvSpPr>
        <p:spPr>
          <a:xfrm>
            <a:off x="1211058" y="3735169"/>
            <a:ext cx="4230591" cy="1245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食事をしている時に、何気なくしている「かむ」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運動は、</a:t>
            </a:r>
          </a:p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実は私たちの体にたくさんのよい効果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をもたらしてくれます。</a:t>
            </a:r>
          </a:p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“ひみこのはがい一ぜ”の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８つの効果をお家の人にも教えてあげましょう。</a:t>
            </a:r>
          </a:p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たくさんかむことは大変だけど、家族やクラスみ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んなで取り組むと</a:t>
            </a:r>
          </a:p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続けていけるかもしれませんね。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33" name="テキスト ボックス 14"/>
          <p:cNvSpPr txBox="1"/>
          <p:nvPr/>
        </p:nvSpPr>
        <p:spPr>
          <a:xfrm>
            <a:off x="846692" y="2877937"/>
            <a:ext cx="4959325" cy="40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5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おうちの人に教えてあげよう</a:t>
            </a:r>
          </a:p>
          <a:p>
            <a:r>
              <a:rPr lang="ja-JP" altLang="en-US" sz="155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～たくさんかむと、よいことたくさん～</a:t>
            </a:r>
          </a:p>
        </p:txBody>
      </p:sp>
      <p:pic>
        <p:nvPicPr>
          <p:cNvPr id="1634" name="グラフィックス 16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78803" y="6105639"/>
            <a:ext cx="1917101" cy="108587"/>
          </a:xfrm>
          <a:prstGeom prst="rect">
            <a:avLst/>
          </a:prstGeom>
        </p:spPr>
      </p:pic>
      <p:sp>
        <p:nvSpPr>
          <p:cNvPr id="1635" name="テキスト ボックス 17"/>
          <p:cNvSpPr txBox="1"/>
          <p:nvPr/>
        </p:nvSpPr>
        <p:spPr>
          <a:xfrm>
            <a:off x="5559742" y="732609"/>
            <a:ext cx="3684593" cy="193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1000" b="1" spc="-1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むし歯予防に使われるフッ素は、正しく</a:t>
            </a:r>
            <a:r>
              <a:rPr lang="ja-JP" altLang="en-US" sz="1000" b="1" spc="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はフッ化物（フッ化</a:t>
            </a:r>
          </a:p>
          <a:p>
            <a:pPr>
              <a:lnSpc>
                <a:spcPts val="1600"/>
              </a:lnSpc>
            </a:pPr>
            <a:r>
              <a:rPr lang="ja-JP" altLang="en-US" sz="1000" b="1" spc="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ナ</a:t>
            </a:r>
            <a:r>
              <a:rPr lang="ja-JP" altLang="en-US" sz="1000" b="1" spc="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トリウム）と言われ</a:t>
            </a:r>
            <a:r>
              <a:rPr lang="ja-JP" altLang="en-US" sz="1000" b="1" spc="-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るものです。フッ素は、むし歯になりにく</a:t>
            </a:r>
            <a:endParaRPr lang="ja-JP" altLang="en-US" sz="1000" b="1" spc="3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1600"/>
              </a:lnSpc>
            </a:pPr>
            <a:r>
              <a:rPr lang="ja-JP" altLang="en-US" sz="1000" b="1" spc="-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い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強い歯にする効果があり、むし歯予防に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大きな役割を果た</a:t>
            </a:r>
          </a:p>
          <a:p>
            <a:pPr>
              <a:lnSpc>
                <a:spcPts val="16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てくれます。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1600"/>
              </a:lnSpc>
            </a:pPr>
            <a:r>
              <a:rPr lang="ja-JP" altLang="en-US" sz="1000" b="1" kern="1100" spc="-1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みなさんが使う歯みがき粉の多くにもフ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ッ素は入っています</a:t>
            </a:r>
          </a:p>
          <a:p>
            <a:pPr>
              <a:lnSpc>
                <a:spcPts val="16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し、歯医者さんでも、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むし歯予防のために歯に直接塗ってもら</a:t>
            </a:r>
          </a:p>
          <a:p>
            <a:pPr>
              <a:lnSpc>
                <a:spcPts val="16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うことができます。学校によって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は、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フッ素の</a:t>
            </a:r>
          </a:p>
          <a:p>
            <a:pPr>
              <a:lnSpc>
                <a:spcPts val="16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入った水で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ブクブクうがい（フッ素洗口）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16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を行っているところもあります。</a:t>
            </a:r>
          </a:p>
        </p:txBody>
      </p:sp>
      <p:sp>
        <p:nvSpPr>
          <p:cNvPr id="1636" name="テキスト ボックス 18"/>
          <p:cNvSpPr txBox="1"/>
          <p:nvPr/>
        </p:nvSpPr>
        <p:spPr>
          <a:xfrm>
            <a:off x="5628451" y="425172"/>
            <a:ext cx="3219501" cy="22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むし歯予防のフッ素って何？</a:t>
            </a:r>
          </a:p>
        </p:txBody>
      </p:sp>
      <p:sp>
        <p:nvSpPr>
          <p:cNvPr id="1637" name="テキスト ボックス 20"/>
          <p:cNvSpPr txBox="1"/>
          <p:nvPr/>
        </p:nvSpPr>
        <p:spPr>
          <a:xfrm>
            <a:off x="7588200" y="579600"/>
            <a:ext cx="1276510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かぶつ</a:t>
            </a:r>
          </a:p>
        </p:txBody>
      </p:sp>
      <p:sp>
        <p:nvSpPr>
          <p:cNvPr id="1638" name="テキスト ボックス 21"/>
          <p:cNvSpPr txBox="1"/>
          <p:nvPr/>
        </p:nvSpPr>
        <p:spPr>
          <a:xfrm>
            <a:off x="7731068" y="1006407"/>
            <a:ext cx="1276510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やくわり</a:t>
            </a:r>
          </a:p>
        </p:txBody>
      </p:sp>
      <p:sp>
        <p:nvSpPr>
          <p:cNvPr id="1639" name="テキスト ボックス 22"/>
          <p:cNvSpPr txBox="1"/>
          <p:nvPr/>
        </p:nvSpPr>
        <p:spPr>
          <a:xfrm>
            <a:off x="7530278" y="793321"/>
            <a:ext cx="266197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</a:t>
            </a:r>
          </a:p>
        </p:txBody>
      </p:sp>
      <p:sp>
        <p:nvSpPr>
          <p:cNvPr id="1640" name="テキスト ボックス 23"/>
          <p:cNvSpPr txBox="1"/>
          <p:nvPr/>
        </p:nvSpPr>
        <p:spPr>
          <a:xfrm>
            <a:off x="7800340" y="1396937"/>
            <a:ext cx="266197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</a:t>
            </a:r>
          </a:p>
        </p:txBody>
      </p:sp>
      <p:sp>
        <p:nvSpPr>
          <p:cNvPr id="1641" name="テキスト ボックス 24"/>
          <p:cNvSpPr txBox="1"/>
          <p:nvPr/>
        </p:nvSpPr>
        <p:spPr>
          <a:xfrm>
            <a:off x="7437547" y="1602458"/>
            <a:ext cx="1681725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ちょくせつぬ</a:t>
            </a:r>
          </a:p>
        </p:txBody>
      </p:sp>
      <p:sp>
        <p:nvSpPr>
          <p:cNvPr id="1642" name="テキスト ボックス 26"/>
          <p:cNvSpPr txBox="1"/>
          <p:nvPr/>
        </p:nvSpPr>
        <p:spPr>
          <a:xfrm>
            <a:off x="2321363" y="3830155"/>
            <a:ext cx="1681725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こうか</a:t>
            </a:r>
          </a:p>
        </p:txBody>
      </p:sp>
      <p:sp>
        <p:nvSpPr>
          <p:cNvPr id="1643" name="テキスト ボックス 27"/>
          <p:cNvSpPr txBox="1"/>
          <p:nvPr/>
        </p:nvSpPr>
        <p:spPr>
          <a:xfrm>
            <a:off x="2612029" y="4069223"/>
            <a:ext cx="975400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こうか</a:t>
            </a:r>
          </a:p>
        </p:txBody>
      </p:sp>
      <p:sp>
        <p:nvSpPr>
          <p:cNvPr id="1644" name="テキスト ボックス 7"/>
          <p:cNvSpPr txBox="1"/>
          <p:nvPr/>
        </p:nvSpPr>
        <p:spPr>
          <a:xfrm>
            <a:off x="9059532" y="6582720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⑳</a:t>
            </a:r>
          </a:p>
        </p:txBody>
      </p:sp>
      <p:sp>
        <p:nvSpPr>
          <p:cNvPr id="1645" name="テキスト ボックス 4"/>
          <p:cNvSpPr txBox="1"/>
          <p:nvPr/>
        </p:nvSpPr>
        <p:spPr>
          <a:xfrm>
            <a:off x="7186343" y="312571"/>
            <a:ext cx="636109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</a:t>
            </a:r>
            <a:endParaRPr lang="en-US" altLang="ja-JP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46" name="テキスト ボックス 9"/>
          <p:cNvSpPr txBox="1"/>
          <p:nvPr/>
        </p:nvSpPr>
        <p:spPr>
          <a:xfrm>
            <a:off x="7200000" y="2014501"/>
            <a:ext cx="266197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</a:t>
            </a:r>
          </a:p>
        </p:txBody>
      </p:sp>
      <p:sp>
        <p:nvSpPr>
          <p:cNvPr id="1647" name="テキスト ボックス 11"/>
          <p:cNvSpPr txBox="1"/>
          <p:nvPr/>
        </p:nvSpPr>
        <p:spPr>
          <a:xfrm>
            <a:off x="7053148" y="580132"/>
            <a:ext cx="266197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</a:t>
            </a:r>
          </a:p>
        </p:txBody>
      </p:sp>
    </p:spTree>
    <p:extLst>
      <p:ext uri="{BB962C8B-B14F-4D97-AF65-F5344CB8AC3E}">
        <p14:creationId xmlns:p14="http://schemas.microsoft.com/office/powerpoint/2010/main" val="4102138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9" name="図 5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650" name="グラフィックス 3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9565" y="1803563"/>
            <a:ext cx="2873436" cy="849792"/>
          </a:xfrm>
          <a:prstGeom prst="rect">
            <a:avLst/>
          </a:prstGeom>
        </p:spPr>
      </p:pic>
      <p:sp>
        <p:nvSpPr>
          <p:cNvPr id="1651" name="四角形: 角を丸くする 28"/>
          <p:cNvSpPr/>
          <p:nvPr/>
        </p:nvSpPr>
        <p:spPr>
          <a:xfrm>
            <a:off x="926450" y="673765"/>
            <a:ext cx="1513366" cy="20954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やってみよう！</a:t>
            </a:r>
          </a:p>
        </p:txBody>
      </p:sp>
      <p:sp>
        <p:nvSpPr>
          <p:cNvPr id="1652" name="テキスト ボックス 29"/>
          <p:cNvSpPr txBox="1"/>
          <p:nvPr/>
        </p:nvSpPr>
        <p:spPr>
          <a:xfrm>
            <a:off x="2479461" y="673765"/>
            <a:ext cx="7147479" cy="212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回の食事で何回かんでいるか数えてみましょう。周りの人と比べてみましょう。</a:t>
            </a:r>
          </a:p>
        </p:txBody>
      </p:sp>
      <p:pic>
        <p:nvPicPr>
          <p:cNvPr id="1653" name="グラフィックス 3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4342" y="1296722"/>
            <a:ext cx="5082721" cy="4683211"/>
          </a:xfrm>
          <a:prstGeom prst="rect">
            <a:avLst/>
          </a:prstGeom>
        </p:spPr>
      </p:pic>
      <p:sp>
        <p:nvSpPr>
          <p:cNvPr id="1654" name="テキスト ボックス 38"/>
          <p:cNvSpPr txBox="1"/>
          <p:nvPr/>
        </p:nvSpPr>
        <p:spPr>
          <a:xfrm>
            <a:off x="6495428" y="1974990"/>
            <a:ext cx="1999448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１口で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30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回かむこと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</a:t>
            </a:r>
            <a:endParaRPr sz="2000"/>
          </a:p>
          <a:p>
            <a:pPr>
              <a:lnSpc>
                <a:spcPct val="150000"/>
              </a:lnSpc>
            </a:pP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めざしてみよう！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55" name="テキスト ボックス 39"/>
          <p:cNvSpPr txBox="1"/>
          <p:nvPr/>
        </p:nvSpPr>
        <p:spPr>
          <a:xfrm>
            <a:off x="7383366" y="4602068"/>
            <a:ext cx="1999448" cy="1014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卑弥呼の時代は</a:t>
            </a:r>
            <a:endParaRPr sz="2000"/>
          </a:p>
          <a:p>
            <a:pPr>
              <a:lnSpc>
                <a:spcPct val="150000"/>
              </a:lnSpc>
            </a:pPr>
            <a:r>
              <a:rPr lang="en-US" altLang="ja-JP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回の食事で</a:t>
            </a:r>
            <a:endParaRPr sz="2000"/>
          </a:p>
          <a:p>
            <a:pPr>
              <a:lnSpc>
                <a:spcPct val="150000"/>
              </a:lnSpc>
            </a:pPr>
            <a:r>
              <a:rPr lang="en-US" altLang="ja-JP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4,000</a:t>
            </a:r>
            <a:r>
              <a:rPr lang="ja-JP" alt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回近く</a:t>
            </a:r>
            <a:endParaRPr sz="2000"/>
          </a:p>
          <a:p>
            <a:pPr>
              <a:lnSpc>
                <a:spcPct val="150000"/>
              </a:lnSpc>
            </a:pPr>
            <a:r>
              <a:rPr lang="ja-JP" alt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かんでいたんだって</a:t>
            </a:r>
          </a:p>
        </p:txBody>
      </p:sp>
      <p:sp>
        <p:nvSpPr>
          <p:cNvPr id="1656" name="テキスト ボックス 40"/>
          <p:cNvSpPr txBox="1"/>
          <p:nvPr/>
        </p:nvSpPr>
        <p:spPr>
          <a:xfrm>
            <a:off x="7434539" y="4518851"/>
            <a:ext cx="1999448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ひみこ</a:t>
            </a:r>
          </a:p>
        </p:txBody>
      </p:sp>
      <p:pic>
        <p:nvPicPr>
          <p:cNvPr id="1657" name="グラフィックス 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8642" y="4602068"/>
            <a:ext cx="1276510" cy="1416595"/>
          </a:xfrm>
          <a:prstGeom prst="rect">
            <a:avLst/>
          </a:prstGeom>
        </p:spPr>
      </p:pic>
      <p:sp>
        <p:nvSpPr>
          <p:cNvPr id="1658" name="テキスト ボックス 7"/>
          <p:cNvSpPr txBox="1"/>
          <p:nvPr/>
        </p:nvSpPr>
        <p:spPr>
          <a:xfrm>
            <a:off x="9067961" y="6582720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㉑</a:t>
            </a:r>
          </a:p>
        </p:txBody>
      </p:sp>
      <p:sp>
        <p:nvSpPr>
          <p:cNvPr id="1659" name="テキスト 747"/>
          <p:cNvSpPr txBox="1"/>
          <p:nvPr/>
        </p:nvSpPr>
        <p:spPr>
          <a:xfrm>
            <a:off x="5124956" y="1475111"/>
            <a:ext cx="573186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60" name="テキスト 748"/>
          <p:cNvSpPr txBox="1"/>
          <p:nvPr/>
        </p:nvSpPr>
        <p:spPr>
          <a:xfrm>
            <a:off x="3179525" y="1853693"/>
            <a:ext cx="145825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61" name="テキスト 749"/>
          <p:cNvSpPr txBox="1"/>
          <p:nvPr/>
        </p:nvSpPr>
        <p:spPr>
          <a:xfrm>
            <a:off x="4705265" y="1853759"/>
            <a:ext cx="1503568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62" name="テキスト 750"/>
          <p:cNvSpPr txBox="1"/>
          <p:nvPr/>
        </p:nvSpPr>
        <p:spPr>
          <a:xfrm>
            <a:off x="3181240" y="3136982"/>
            <a:ext cx="1146372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63" name="テキスト 751"/>
          <p:cNvSpPr txBox="1"/>
          <p:nvPr/>
        </p:nvSpPr>
        <p:spPr>
          <a:xfrm>
            <a:off x="4662787" y="3138240"/>
            <a:ext cx="1188518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64" name="テキスト 752"/>
          <p:cNvSpPr txBox="1"/>
          <p:nvPr/>
        </p:nvSpPr>
        <p:spPr>
          <a:xfrm>
            <a:off x="3182253" y="3896503"/>
            <a:ext cx="1484978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65" name="テキスト 753"/>
          <p:cNvSpPr txBox="1"/>
          <p:nvPr/>
        </p:nvSpPr>
        <p:spPr>
          <a:xfrm>
            <a:off x="4679270" y="3901536"/>
            <a:ext cx="1520426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66" name="テキスト 754"/>
          <p:cNvSpPr txBox="1"/>
          <p:nvPr/>
        </p:nvSpPr>
        <p:spPr>
          <a:xfrm>
            <a:off x="3181251" y="5246449"/>
            <a:ext cx="114980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67" name="テキスト 755"/>
          <p:cNvSpPr txBox="1"/>
          <p:nvPr/>
        </p:nvSpPr>
        <p:spPr>
          <a:xfrm>
            <a:off x="4707039" y="5246240"/>
            <a:ext cx="1147810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2138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" name="図 36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75597" y="0"/>
            <a:ext cx="9981599" cy="6858000"/>
          </a:xfrm>
          <a:prstGeom prst="rect">
            <a:avLst/>
          </a:prstGeom>
        </p:spPr>
      </p:pic>
      <p:pic>
        <p:nvPicPr>
          <p:cNvPr id="1670" name="グラフィックス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1009" y="1200150"/>
            <a:ext cx="6853090" cy="1437542"/>
          </a:xfrm>
          <a:prstGeom prst="rect">
            <a:avLst/>
          </a:prstGeom>
        </p:spPr>
      </p:pic>
      <p:pic>
        <p:nvPicPr>
          <p:cNvPr id="1671" name="グラフィックス 1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88280" y="2771574"/>
            <a:ext cx="5144603" cy="1150507"/>
          </a:xfrm>
          <a:prstGeom prst="rect">
            <a:avLst/>
          </a:prstGeom>
        </p:spPr>
      </p:pic>
      <p:pic>
        <p:nvPicPr>
          <p:cNvPr id="1672" name="グラフィックス 1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7359" y="4544729"/>
            <a:ext cx="3948962" cy="1333166"/>
          </a:xfrm>
          <a:prstGeom prst="rect">
            <a:avLst/>
          </a:prstGeom>
        </p:spPr>
      </p:pic>
      <p:pic>
        <p:nvPicPr>
          <p:cNvPr id="1673" name="グラフィックス 14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7871" y="3935136"/>
            <a:ext cx="7336912" cy="757048"/>
          </a:xfrm>
          <a:prstGeom prst="rect">
            <a:avLst/>
          </a:prstGeom>
        </p:spPr>
      </p:pic>
      <p:pic>
        <p:nvPicPr>
          <p:cNvPr id="1674" name="グラフィックス 6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65126" y="670413"/>
            <a:ext cx="6671660" cy="630848"/>
          </a:xfrm>
          <a:prstGeom prst="rect">
            <a:avLst/>
          </a:prstGeom>
        </p:spPr>
      </p:pic>
      <p:pic>
        <p:nvPicPr>
          <p:cNvPr id="1675" name="グラフィックス 10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84187" y="2790853"/>
            <a:ext cx="860972" cy="1128028"/>
          </a:xfrm>
          <a:prstGeom prst="rect">
            <a:avLst/>
          </a:prstGeom>
        </p:spPr>
      </p:pic>
      <p:pic>
        <p:nvPicPr>
          <p:cNvPr id="1676" name="グラフィックス 18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83149" y="5876750"/>
            <a:ext cx="5380950" cy="523248"/>
          </a:xfrm>
          <a:prstGeom prst="rect">
            <a:avLst/>
          </a:prstGeom>
        </p:spPr>
      </p:pic>
      <p:sp>
        <p:nvSpPr>
          <p:cNvPr id="1677" name="テキスト ボックス 19"/>
          <p:cNvSpPr txBox="1"/>
          <p:nvPr/>
        </p:nvSpPr>
        <p:spPr>
          <a:xfrm>
            <a:off x="3303965" y="859326"/>
            <a:ext cx="4911862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みんな、スーパーげんきくんをパワーアップさせる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ための方法はもうバッチリだね！</a:t>
            </a:r>
          </a:p>
        </p:txBody>
      </p:sp>
      <p:sp>
        <p:nvSpPr>
          <p:cNvPr id="1678" name="テキスト ボックス 22"/>
          <p:cNvSpPr txBox="1"/>
          <p:nvPr/>
        </p:nvSpPr>
        <p:spPr>
          <a:xfrm>
            <a:off x="2267830" y="1564482"/>
            <a:ext cx="3722192" cy="818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ぼくのように元気いっぱいパワーアップ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するためには、</a:t>
            </a: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自分で立てた目標を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毎日続けることがとても大切なんだ！</a:t>
            </a: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がんばって続けていこう！</a:t>
            </a:r>
          </a:p>
        </p:txBody>
      </p:sp>
      <p:sp>
        <p:nvSpPr>
          <p:cNvPr id="1679" name="テキスト ボックス 23"/>
          <p:cNvSpPr txBox="1"/>
          <p:nvPr/>
        </p:nvSpPr>
        <p:spPr>
          <a:xfrm rot="20893510">
            <a:off x="5103965" y="1262436"/>
            <a:ext cx="3514995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600" b="1" dirty="0">
                <a:solidFill>
                  <a:schemeClr val="accent5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パワーアップ！</a:t>
            </a:r>
          </a:p>
        </p:txBody>
      </p:sp>
      <p:sp>
        <p:nvSpPr>
          <p:cNvPr id="1680" name="テキスト ボックス 25"/>
          <p:cNvSpPr txBox="1"/>
          <p:nvPr/>
        </p:nvSpPr>
        <p:spPr>
          <a:xfrm rot="20817502">
            <a:off x="890793" y="260438"/>
            <a:ext cx="3253649" cy="234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できたかな？</a:t>
            </a:r>
          </a:p>
        </p:txBody>
      </p:sp>
      <p:sp>
        <p:nvSpPr>
          <p:cNvPr id="1681" name="テキスト ボックス 26"/>
          <p:cNvSpPr txBox="1"/>
          <p:nvPr/>
        </p:nvSpPr>
        <p:spPr>
          <a:xfrm>
            <a:off x="848677" y="2366730"/>
            <a:ext cx="3253649" cy="40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rgbClr val="92D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さあ、最後の</a:t>
            </a:r>
            <a:endParaRPr lang="en-US" altLang="ja-JP" sz="1600" b="1" dirty="0">
              <a:solidFill>
                <a:srgbClr val="92D05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600" b="1" dirty="0">
                <a:solidFill>
                  <a:srgbClr val="92D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ミッションだ！</a:t>
            </a:r>
          </a:p>
        </p:txBody>
      </p:sp>
      <p:sp>
        <p:nvSpPr>
          <p:cNvPr id="1682" name="テキスト ボックス 27"/>
          <p:cNvSpPr txBox="1"/>
          <p:nvPr/>
        </p:nvSpPr>
        <p:spPr>
          <a:xfrm>
            <a:off x="3626132" y="2772085"/>
            <a:ext cx="4857973" cy="1060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ここまで進んだ君は自分のことだけでなく、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周りの人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のことも考えられるように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なっているぞ！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そんな君に、習ったことを友だちやおうちの人にも伝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えることのできる</a:t>
            </a: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「リトルドクター」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に任命するよ！</a:t>
            </a:r>
            <a:endParaRPr lang="ja-JP" altLang="en-US" sz="105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83" name="テキスト ボックス 28"/>
          <p:cNvSpPr txBox="1"/>
          <p:nvPr/>
        </p:nvSpPr>
        <p:spPr>
          <a:xfrm>
            <a:off x="4624028" y="3429000"/>
            <a:ext cx="903978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にんめい</a:t>
            </a:r>
            <a:endParaRPr sz="600"/>
          </a:p>
        </p:txBody>
      </p:sp>
      <p:sp>
        <p:nvSpPr>
          <p:cNvPr id="1684" name="テキスト ボックス 29"/>
          <p:cNvSpPr txBox="1"/>
          <p:nvPr/>
        </p:nvSpPr>
        <p:spPr>
          <a:xfrm>
            <a:off x="2383951" y="3926128"/>
            <a:ext cx="5062503" cy="622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あなたをリトルドクターに任命します！</a:t>
            </a:r>
          </a:p>
        </p:txBody>
      </p:sp>
      <p:sp>
        <p:nvSpPr>
          <p:cNvPr id="1685" name="テキスト ボックス 33"/>
          <p:cNvSpPr txBox="1"/>
          <p:nvPr/>
        </p:nvSpPr>
        <p:spPr>
          <a:xfrm>
            <a:off x="5476150" y="3918881"/>
            <a:ext cx="903978" cy="171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にんめい</a:t>
            </a:r>
          </a:p>
        </p:txBody>
      </p:sp>
      <p:sp>
        <p:nvSpPr>
          <p:cNvPr id="1686" name="テキスト ボックス 34"/>
          <p:cNvSpPr txBox="1"/>
          <p:nvPr/>
        </p:nvSpPr>
        <p:spPr>
          <a:xfrm rot="20583235">
            <a:off x="2123658" y="4389061"/>
            <a:ext cx="3253649" cy="511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学んだことを</a:t>
            </a:r>
            <a:endParaRPr lang="en-US" altLang="ja-JP" sz="1400" b="1" dirty="0">
              <a:solidFill>
                <a:srgbClr val="E62E8B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4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おうちの人に</a:t>
            </a:r>
            <a:endParaRPr lang="en-US" altLang="ja-JP" sz="1400" b="1" dirty="0">
              <a:solidFill>
                <a:srgbClr val="E62E8B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400" b="1" dirty="0">
                <a:solidFill>
                  <a:srgbClr val="E62E8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伝えてね！</a:t>
            </a:r>
          </a:p>
        </p:txBody>
      </p:sp>
      <p:sp>
        <p:nvSpPr>
          <p:cNvPr id="1687" name="テキスト ボックス 35"/>
          <p:cNvSpPr txBox="1"/>
          <p:nvPr/>
        </p:nvSpPr>
        <p:spPr>
          <a:xfrm>
            <a:off x="1474250" y="5831044"/>
            <a:ext cx="2628076" cy="61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保護者の方へ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</a:p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お子さんからお話を聞いたら</a:t>
            </a:r>
          </a:p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メッセージをお願いします。</a:t>
            </a:r>
            <a:endParaRPr lang="ja-JP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88" name="テキスト ボックス 37"/>
          <p:cNvSpPr txBox="1"/>
          <p:nvPr/>
        </p:nvSpPr>
        <p:spPr>
          <a:xfrm>
            <a:off x="9059532" y="6582720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㉒</a:t>
            </a:r>
          </a:p>
        </p:txBody>
      </p:sp>
    </p:spTree>
    <p:extLst>
      <p:ext uri="{BB962C8B-B14F-4D97-AF65-F5344CB8AC3E}">
        <p14:creationId xmlns:p14="http://schemas.microsoft.com/office/powerpoint/2010/main" val="1230634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0" name="図 3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grpSp>
        <p:nvGrpSpPr>
          <p:cNvPr id="1691" name="グループ化 13"/>
          <p:cNvGrpSpPr/>
          <p:nvPr/>
        </p:nvGrpSpPr>
        <p:grpSpPr>
          <a:xfrm>
            <a:off x="1488956" y="3429000"/>
            <a:ext cx="6928087" cy="2709477"/>
            <a:chOff x="1020233" y="6204031"/>
            <a:chExt cx="4796368" cy="2662658"/>
          </a:xfrm>
        </p:grpSpPr>
        <p:sp>
          <p:nvSpPr>
            <p:cNvPr id="1692" name="正方形/長方形 14"/>
            <p:cNvSpPr/>
            <p:nvPr/>
          </p:nvSpPr>
          <p:spPr>
            <a:xfrm>
              <a:off x="1020233" y="6204031"/>
              <a:ext cx="4796368" cy="266265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4691C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693" name="グループ化 15"/>
            <p:cNvGrpSpPr/>
            <p:nvPr/>
          </p:nvGrpSpPr>
          <p:grpSpPr>
            <a:xfrm>
              <a:off x="1435449" y="6315061"/>
              <a:ext cx="4213808" cy="2500471"/>
              <a:chOff x="1435449" y="6685451"/>
              <a:chExt cx="4213808" cy="2500471"/>
            </a:xfrm>
          </p:grpSpPr>
          <p:sp>
            <p:nvSpPr>
              <p:cNvPr id="1694" name="テキスト ボックス 16"/>
              <p:cNvSpPr txBox="1"/>
              <p:nvPr/>
            </p:nvSpPr>
            <p:spPr>
              <a:xfrm>
                <a:off x="1463913" y="6685451"/>
                <a:ext cx="3930175" cy="3015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4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よりよい生活習慣のために（令和８年４月）</a:t>
                </a:r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</a:t>
                </a:r>
                <a:endPara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  <p:sp>
            <p:nvSpPr>
              <p:cNvPr id="1695" name="テキスト ボックス 17"/>
              <p:cNvSpPr txBox="1"/>
              <p:nvPr/>
            </p:nvSpPr>
            <p:spPr>
              <a:xfrm>
                <a:off x="1460849" y="6993228"/>
                <a:ext cx="3930175" cy="8157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作成</a:t>
                </a:r>
                <a:r>
                  <a:rPr lang="en-US" altLang="ja-JP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•</a:t>
                </a:r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発行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高知県健康政策部保健政策課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高知県教育委員会事務局保健体育課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高知県教育委員会事務局生涯学習課</a:t>
                </a:r>
              </a:p>
            </p:txBody>
          </p:sp>
          <p:sp>
            <p:nvSpPr>
              <p:cNvPr id="1696" name="テキスト ボックス 18"/>
              <p:cNvSpPr txBox="1"/>
              <p:nvPr/>
            </p:nvSpPr>
            <p:spPr>
              <a:xfrm>
                <a:off x="1435449" y="7751622"/>
                <a:ext cx="1110901" cy="117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作成協力者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青木　美紀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秋月　けい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内田　裕文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里富　未桜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栁原　陽子</a:t>
                </a:r>
              </a:p>
            </p:txBody>
          </p:sp>
          <p:sp>
            <p:nvSpPr>
              <p:cNvPr id="1697" name="テキスト ボックス 19"/>
              <p:cNvSpPr txBox="1"/>
              <p:nvPr/>
            </p:nvSpPr>
            <p:spPr>
              <a:xfrm>
                <a:off x="2565749" y="7751622"/>
                <a:ext cx="1993551" cy="117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香美市立楠目小学校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高知市立一宮小学校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高知市立潮江小学校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香南市立香我美中学校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南国市立長岡小学校</a:t>
                </a:r>
              </a:p>
            </p:txBody>
          </p:sp>
          <p:sp>
            <p:nvSpPr>
              <p:cNvPr id="1698" name="テキスト ボックス 20"/>
              <p:cNvSpPr txBox="1"/>
              <p:nvPr/>
            </p:nvSpPr>
            <p:spPr>
              <a:xfrm>
                <a:off x="4267549" y="7751622"/>
                <a:ext cx="990251" cy="117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altLang="zh-TW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養護教諭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栄養教諭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  <a:endParaRPr lang="ja-JP" altLang="en-US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  <p:sp>
            <p:nvSpPr>
              <p:cNvPr id="1699" name="テキスト ボックス 21"/>
              <p:cNvSpPr txBox="1"/>
              <p:nvPr/>
            </p:nvSpPr>
            <p:spPr>
              <a:xfrm>
                <a:off x="1719082" y="8939701"/>
                <a:ext cx="3930175" cy="241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(50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音順・所属は平成</a:t>
                </a:r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31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年</a:t>
                </a:r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3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月時点）　</a:t>
                </a:r>
                <a:endPara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6097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図 133" descr="図形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981599" cy="6858000"/>
          </a:xfrm>
          <a:prstGeom prst="rect">
            <a:avLst/>
          </a:prstGeom>
        </p:spPr>
      </p:pic>
      <p:pic>
        <p:nvPicPr>
          <p:cNvPr id="1145" name="グラフィックス 1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2844" y="3818383"/>
            <a:ext cx="7215530" cy="266025"/>
          </a:xfrm>
          <a:prstGeom prst="rect">
            <a:avLst/>
          </a:prstGeom>
        </p:spPr>
      </p:pic>
      <p:pic>
        <p:nvPicPr>
          <p:cNvPr id="1146" name="グラフィックス 1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3973" y="1565208"/>
            <a:ext cx="5712028" cy="2428818"/>
          </a:xfrm>
          <a:prstGeom prst="rect">
            <a:avLst/>
          </a:prstGeom>
        </p:spPr>
      </p:pic>
      <p:pic>
        <p:nvPicPr>
          <p:cNvPr id="1147" name="グラフィックス 1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4108" y="424811"/>
            <a:ext cx="4004891" cy="1373874"/>
          </a:xfrm>
          <a:prstGeom prst="rect">
            <a:avLst/>
          </a:prstGeom>
        </p:spPr>
      </p:pic>
      <p:pic>
        <p:nvPicPr>
          <p:cNvPr id="1148" name="グラフィックス 11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6829" y="567571"/>
            <a:ext cx="4018447" cy="3142894"/>
          </a:xfrm>
          <a:prstGeom prst="rect">
            <a:avLst/>
          </a:prstGeom>
        </p:spPr>
      </p:pic>
      <p:sp>
        <p:nvSpPr>
          <p:cNvPr id="1149" name="テキスト ボックス 3"/>
          <p:cNvSpPr txBox="1"/>
          <p:nvPr/>
        </p:nvSpPr>
        <p:spPr>
          <a:xfrm>
            <a:off x="706829" y="225203"/>
            <a:ext cx="571202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１　望ましい生活習慣</a:t>
            </a:r>
          </a:p>
        </p:txBody>
      </p:sp>
      <p:pic>
        <p:nvPicPr>
          <p:cNvPr id="1150" name="グラフィックス 19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69056" y="4767377"/>
            <a:ext cx="6539318" cy="1330593"/>
          </a:xfrm>
          <a:prstGeom prst="rect">
            <a:avLst/>
          </a:prstGeom>
        </p:spPr>
      </p:pic>
      <p:sp>
        <p:nvSpPr>
          <p:cNvPr id="1151" name="テキスト ボックス 72"/>
          <p:cNvSpPr txBox="1"/>
          <p:nvPr/>
        </p:nvSpPr>
        <p:spPr>
          <a:xfrm>
            <a:off x="2084993" y="740379"/>
            <a:ext cx="2317884" cy="414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solidFill>
                  <a:srgbClr val="3DAE3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高知県民の死亡原因</a:t>
            </a:r>
            <a:r>
              <a:rPr lang="ja-JP" altLang="en-US" sz="1050" b="1" dirty="0">
                <a:solidFill>
                  <a:srgbClr val="3DAE3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で多いのは、</a:t>
            </a:r>
          </a:p>
          <a:p>
            <a:r>
              <a:rPr lang="ja-JP" altLang="en-US" sz="1050" b="1" dirty="0">
                <a:solidFill>
                  <a:srgbClr val="3DAE3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どんな病</a:t>
            </a:r>
            <a:r>
              <a:rPr lang="ja-JP" altLang="en-US" sz="1050" b="1" dirty="0">
                <a:solidFill>
                  <a:srgbClr val="3DAE3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気かな？</a:t>
            </a:r>
          </a:p>
        </p:txBody>
      </p:sp>
      <p:sp>
        <p:nvSpPr>
          <p:cNvPr id="1152" name="テキスト ボックス 75"/>
          <p:cNvSpPr txBox="1"/>
          <p:nvPr/>
        </p:nvSpPr>
        <p:spPr>
          <a:xfrm>
            <a:off x="3024137" y="683720"/>
            <a:ext cx="565291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solidFill>
                  <a:srgbClr val="3DAE3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げんいん</a:t>
            </a:r>
            <a:endParaRPr sz="500"/>
          </a:p>
        </p:txBody>
      </p:sp>
      <p:sp>
        <p:nvSpPr>
          <p:cNvPr id="1153" name="テキスト ボックス 76"/>
          <p:cNvSpPr txBox="1"/>
          <p:nvPr/>
        </p:nvSpPr>
        <p:spPr>
          <a:xfrm>
            <a:off x="767817" y="1476267"/>
            <a:ext cx="2568688" cy="114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高知県民の</a:t>
            </a:r>
          </a:p>
          <a:p>
            <a:r>
              <a:rPr lang="ja-JP" altLang="en-US" sz="10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〇がん</a:t>
            </a:r>
            <a:endParaRPr>
              <a:solidFill>
                <a:schemeClr val="tx1"/>
              </a:solidFill>
            </a:endParaRPr>
          </a:p>
          <a:p>
            <a:r>
              <a:rPr lang="ja-JP" altLang="en-US" sz="10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〇心臓病（しんぞうびょう）</a:t>
            </a:r>
            <a:endParaRPr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〇脳卒中（のうそっちゅう）</a:t>
            </a:r>
            <a:endParaRPr>
              <a:solidFill>
                <a:schemeClr val="tx1"/>
              </a:solidFill>
            </a:endParaRP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の死亡率は、どれも全国の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悪い方の仲間に入ります！</a:t>
            </a:r>
          </a:p>
        </p:txBody>
      </p:sp>
      <p:sp>
        <p:nvSpPr>
          <p:cNvPr id="1154" name="テキスト ボックス 80"/>
          <p:cNvSpPr txBox="1"/>
          <p:nvPr/>
        </p:nvSpPr>
        <p:spPr>
          <a:xfrm>
            <a:off x="2703010" y="3157454"/>
            <a:ext cx="930320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しゅうかん</a:t>
            </a:r>
            <a:endParaRPr sz="500"/>
          </a:p>
        </p:txBody>
      </p:sp>
      <p:grpSp>
        <p:nvGrpSpPr>
          <p:cNvPr id="1155" name="グループ化 86"/>
          <p:cNvGrpSpPr/>
          <p:nvPr/>
        </p:nvGrpSpPr>
        <p:grpSpPr>
          <a:xfrm>
            <a:off x="1566658" y="2959591"/>
            <a:ext cx="3191932" cy="491060"/>
            <a:chOff x="3930895" y="848236"/>
            <a:chExt cx="2209799" cy="709311"/>
          </a:xfrm>
        </p:grpSpPr>
        <p:sp>
          <p:nvSpPr>
            <p:cNvPr id="1156" name="テキスト ボックス 78"/>
            <p:cNvSpPr txBox="1"/>
            <p:nvPr/>
          </p:nvSpPr>
          <p:spPr>
            <a:xfrm>
              <a:off x="3930895" y="885760"/>
              <a:ext cx="2209799" cy="6717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などは生活習慣病といって、子どもの</a:t>
              </a:r>
            </a:p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頃からの望ましくない生活習慣が原因</a:t>
              </a:r>
            </a:p>
            <a:p>
              <a:pPr>
                <a:lnSpc>
                  <a:spcPct val="150000"/>
                </a:lnSpc>
              </a:pPr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で起こる場合があります！</a:t>
              </a:r>
            </a:p>
          </p:txBody>
        </p:sp>
        <p:sp>
          <p:nvSpPr>
            <p:cNvPr id="1157" name="テキスト ボックス 81"/>
            <p:cNvSpPr txBox="1"/>
            <p:nvPr/>
          </p:nvSpPr>
          <p:spPr>
            <a:xfrm>
              <a:off x="4177199" y="848236"/>
              <a:ext cx="644068" cy="243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しゅうかん</a:t>
              </a:r>
              <a:endParaRPr sz="500"/>
            </a:p>
          </p:txBody>
        </p:sp>
        <p:sp>
          <p:nvSpPr>
            <p:cNvPr id="1158" name="テキスト ボックス 82"/>
            <p:cNvSpPr txBox="1"/>
            <p:nvPr/>
          </p:nvSpPr>
          <p:spPr>
            <a:xfrm>
              <a:off x="4990835" y="1121532"/>
              <a:ext cx="644068" cy="243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げんいん</a:t>
              </a:r>
              <a:endParaRPr sz="500"/>
            </a:p>
          </p:txBody>
        </p:sp>
      </p:grpSp>
      <p:grpSp>
        <p:nvGrpSpPr>
          <p:cNvPr id="1159" name="グループ化 85"/>
          <p:cNvGrpSpPr/>
          <p:nvPr/>
        </p:nvGrpSpPr>
        <p:grpSpPr>
          <a:xfrm>
            <a:off x="921355" y="2688402"/>
            <a:ext cx="3191932" cy="317602"/>
            <a:chOff x="1160647" y="3672408"/>
            <a:chExt cx="2209799" cy="458758"/>
          </a:xfrm>
        </p:grpSpPr>
        <p:sp>
          <p:nvSpPr>
            <p:cNvPr id="1160" name="テキスト ボックス 79"/>
            <p:cNvSpPr txBox="1"/>
            <p:nvPr/>
          </p:nvSpPr>
          <p:spPr>
            <a:xfrm>
              <a:off x="1160647" y="3765688"/>
              <a:ext cx="2209799" cy="365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50" b="1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〇がん 　〇心臓病 　〇脳卒中</a:t>
              </a:r>
              <a:endParaRPr sz="1050">
                <a:solidFill>
                  <a:schemeClr val="tx1"/>
                </a:solidFill>
              </a:endParaRPr>
            </a:p>
          </p:txBody>
        </p:sp>
        <p:sp>
          <p:nvSpPr>
            <p:cNvPr id="1161" name="テキスト ボックス 83"/>
            <p:cNvSpPr txBox="1"/>
            <p:nvPr/>
          </p:nvSpPr>
          <p:spPr>
            <a:xfrm>
              <a:off x="1949508" y="3684916"/>
              <a:ext cx="644068" cy="243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b="1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しんぞうびょう</a:t>
              </a: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162" name="テキスト ボックス 84"/>
            <p:cNvSpPr txBox="1"/>
            <p:nvPr/>
          </p:nvSpPr>
          <p:spPr>
            <a:xfrm>
              <a:off x="2387686" y="3672408"/>
              <a:ext cx="644068" cy="243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b="1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のうそっちゅう</a:t>
              </a:r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1163" name="テキスト ボックス 89"/>
          <p:cNvSpPr txBox="1"/>
          <p:nvPr/>
        </p:nvSpPr>
        <p:spPr>
          <a:xfrm>
            <a:off x="1566658" y="3797953"/>
            <a:ext cx="4954261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子どもの頃からの望ましくない生活習慣は</a:t>
            </a:r>
          </a:p>
        </p:txBody>
      </p:sp>
      <p:sp>
        <p:nvSpPr>
          <p:cNvPr id="1164" name="テキスト ボックス 90"/>
          <p:cNvSpPr txBox="1"/>
          <p:nvPr/>
        </p:nvSpPr>
        <p:spPr>
          <a:xfrm>
            <a:off x="6249366" y="3565360"/>
            <a:ext cx="3005454" cy="70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これだ</a:t>
            </a:r>
            <a:r>
              <a:rPr lang="en-US" altLang="ja-JP" sz="4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!</a:t>
            </a:r>
            <a:endParaRPr lang="ja-JP" altLang="en-US" sz="36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65" name="テキスト ボックス 92"/>
          <p:cNvSpPr txBox="1"/>
          <p:nvPr/>
        </p:nvSpPr>
        <p:spPr>
          <a:xfrm>
            <a:off x="3943393" y="3732043"/>
            <a:ext cx="1005559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しゅうかん</a:t>
            </a:r>
          </a:p>
        </p:txBody>
      </p:sp>
      <p:sp>
        <p:nvSpPr>
          <p:cNvPr id="1166" name="テキスト ボックス 95"/>
          <p:cNvSpPr txBox="1"/>
          <p:nvPr/>
        </p:nvSpPr>
        <p:spPr>
          <a:xfrm>
            <a:off x="3864954" y="4491271"/>
            <a:ext cx="2218308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運動不足</a:t>
            </a:r>
            <a:endParaRPr sz="1300"/>
          </a:p>
        </p:txBody>
      </p:sp>
      <p:sp>
        <p:nvSpPr>
          <p:cNvPr id="1167" name="テキスト ボックス 96"/>
          <p:cNvSpPr txBox="1"/>
          <p:nvPr/>
        </p:nvSpPr>
        <p:spPr>
          <a:xfrm>
            <a:off x="6520919" y="4543755"/>
            <a:ext cx="2218308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不規則な生活</a:t>
            </a:r>
            <a:endParaRPr sz="1300"/>
          </a:p>
        </p:txBody>
      </p:sp>
      <p:grpSp>
        <p:nvGrpSpPr>
          <p:cNvPr id="1168" name="グループ 608"/>
          <p:cNvGrpSpPr/>
          <p:nvPr/>
        </p:nvGrpSpPr>
        <p:grpSpPr>
          <a:xfrm>
            <a:off x="1717190" y="4383207"/>
            <a:ext cx="2374446" cy="367851"/>
            <a:chOff x="1928855" y="4460297"/>
            <a:chExt cx="2374446" cy="367851"/>
          </a:xfrm>
        </p:grpSpPr>
        <p:sp>
          <p:nvSpPr>
            <p:cNvPr id="1169" name="テキスト ボックス 93"/>
            <p:cNvSpPr txBox="1"/>
            <p:nvPr/>
          </p:nvSpPr>
          <p:spPr>
            <a:xfrm>
              <a:off x="2084993" y="4536653"/>
              <a:ext cx="2218308" cy="291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3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塩分や糖分の取りすぎ</a:t>
              </a:r>
              <a:endParaRPr sz="1300"/>
            </a:p>
          </p:txBody>
        </p:sp>
        <p:sp>
          <p:nvSpPr>
            <p:cNvPr id="1170" name="テキスト ボックス 97"/>
            <p:cNvSpPr txBox="1"/>
            <p:nvPr/>
          </p:nvSpPr>
          <p:spPr>
            <a:xfrm>
              <a:off x="1928855" y="4463049"/>
              <a:ext cx="840670" cy="199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7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えんぶん</a:t>
              </a:r>
              <a:endParaRPr sz="700"/>
            </a:p>
          </p:txBody>
        </p:sp>
        <p:sp>
          <p:nvSpPr>
            <p:cNvPr id="1171" name="テキスト ボックス 98"/>
            <p:cNvSpPr txBox="1"/>
            <p:nvPr/>
          </p:nvSpPr>
          <p:spPr>
            <a:xfrm>
              <a:off x="2448811" y="4460297"/>
              <a:ext cx="745336" cy="199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7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とうぶん</a:t>
              </a:r>
              <a:endParaRPr sz="700"/>
            </a:p>
          </p:txBody>
        </p:sp>
      </p:grpSp>
      <p:sp>
        <p:nvSpPr>
          <p:cNvPr id="1172" name="テキスト ボックス 128"/>
          <p:cNvSpPr txBox="1"/>
          <p:nvPr/>
        </p:nvSpPr>
        <p:spPr>
          <a:xfrm>
            <a:off x="2233107" y="175979"/>
            <a:ext cx="1186318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しゅうかん</a:t>
            </a:r>
          </a:p>
        </p:txBody>
      </p:sp>
      <p:grpSp>
        <p:nvGrpSpPr>
          <p:cNvPr id="1173" name="グループ化 131"/>
          <p:cNvGrpSpPr/>
          <p:nvPr/>
        </p:nvGrpSpPr>
        <p:grpSpPr>
          <a:xfrm>
            <a:off x="5018961" y="563716"/>
            <a:ext cx="2650169" cy="621958"/>
            <a:chOff x="3819760" y="310349"/>
            <a:chExt cx="1726898" cy="898382"/>
          </a:xfrm>
        </p:grpSpPr>
        <p:sp>
          <p:nvSpPr>
            <p:cNvPr id="1174" name="テキスト ボックス 127"/>
            <p:cNvSpPr txBox="1"/>
            <p:nvPr/>
          </p:nvSpPr>
          <p:spPr>
            <a:xfrm>
              <a:off x="3834197" y="343118"/>
              <a:ext cx="1712461" cy="8656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solidFill>
                    <a:srgbClr val="4691CA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健康によい生活習慣を身</a:t>
              </a:r>
              <a:r>
                <a:rPr lang="ja-JP" altLang="en-US" sz="1100" b="1" dirty="0">
                  <a:solidFill>
                    <a:srgbClr val="4691CA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につけて、</a:t>
              </a:r>
            </a:p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solidFill>
                    <a:srgbClr val="4691CA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生活習慣病を</a:t>
              </a:r>
              <a:r>
                <a:rPr lang="ja-JP" altLang="en-US" sz="1100" b="1" dirty="0">
                  <a:solidFill>
                    <a:srgbClr val="4691CA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予防しよう！</a:t>
              </a:r>
              <a:endParaRPr lang="ja-JP" altLang="en-US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  <p:sp>
          <p:nvSpPr>
            <p:cNvPr id="1175" name="テキスト ボックス 129"/>
            <p:cNvSpPr txBox="1"/>
            <p:nvPr/>
          </p:nvSpPr>
          <p:spPr>
            <a:xfrm>
              <a:off x="4195539" y="310349"/>
              <a:ext cx="821297" cy="243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b="1" dirty="0">
                  <a:solidFill>
                    <a:srgbClr val="4691CA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しゅうかん</a:t>
              </a:r>
            </a:p>
          </p:txBody>
        </p:sp>
        <p:sp>
          <p:nvSpPr>
            <p:cNvPr id="1176" name="テキスト ボックス 130"/>
            <p:cNvSpPr txBox="1"/>
            <p:nvPr/>
          </p:nvSpPr>
          <p:spPr>
            <a:xfrm>
              <a:off x="3819760" y="679330"/>
              <a:ext cx="693518" cy="243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b="1" dirty="0">
                  <a:solidFill>
                    <a:srgbClr val="4691CA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しゅうかん</a:t>
              </a:r>
            </a:p>
          </p:txBody>
        </p:sp>
      </p:grpSp>
      <p:sp>
        <p:nvSpPr>
          <p:cNvPr id="1177" name="テキスト ボックス 1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①</a:t>
            </a:r>
          </a:p>
        </p:txBody>
      </p:sp>
      <p:sp>
        <p:nvSpPr>
          <p:cNvPr id="1178" name="テキスト ボックス 2"/>
          <p:cNvSpPr txBox="1"/>
          <p:nvPr/>
        </p:nvSpPr>
        <p:spPr>
          <a:xfrm>
            <a:off x="8257551" y="3565360"/>
            <a:ext cx="1859612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（出典：令和６</a:t>
            </a: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年人口動態統計</a:t>
            </a:r>
            <a:r>
              <a:rPr lang="zh-TW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）</a:t>
            </a:r>
            <a:endParaRPr lang="ja-JP" altLang="en-US" sz="6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79" name="テキスト ボックス 570"/>
          <p:cNvSpPr txBox="1"/>
          <p:nvPr/>
        </p:nvSpPr>
        <p:spPr>
          <a:xfrm>
            <a:off x="5138715" y="1972111"/>
            <a:ext cx="3191932" cy="33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>
                <a:latin typeface="ＭＳ Ｐゴシック"/>
                <a:ea typeface="ＭＳ Ｐゴシック"/>
              </a:rPr>
              <a:t>死亡の原因（高知県）</a:t>
            </a:r>
            <a:endParaRPr b="1">
              <a:latin typeface="ＭＳ Ｐゴシック"/>
              <a:ea typeface="ＭＳ Ｐゴシック"/>
            </a:endParaRPr>
          </a:p>
        </p:txBody>
      </p:sp>
      <p:graphicFrame>
        <p:nvGraphicFramePr>
          <p:cNvPr id="1180" name="グラフ 571"/>
          <p:cNvGraphicFramePr/>
          <p:nvPr/>
        </p:nvGraphicFramePr>
        <p:xfrm>
          <a:off x="4895188" y="2209964"/>
          <a:ext cx="2050378" cy="1381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181" name="テキスト ボックス 573"/>
          <p:cNvSpPr txBox="1"/>
          <p:nvPr/>
        </p:nvSpPr>
        <p:spPr>
          <a:xfrm>
            <a:off x="7337349" y="2150733"/>
            <a:ext cx="1401878" cy="1309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　　 　</a:t>
            </a:r>
            <a:r>
              <a:rPr lang="en-US" altLang="ja-JP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21.8 </a:t>
            </a:r>
            <a:r>
              <a:rPr lang="ja-JP" altLang="en-US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％</a:t>
            </a:r>
            <a:endParaRPr lang="en-US" altLang="ja-JP" sz="9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300"/>
              </a:lnSpc>
              <a:spcBef>
                <a:spcPts val="0"/>
              </a:spcBef>
              <a:spcAft>
                <a:spcPts val="0"/>
              </a:spcAft>
            </a:pPr>
            <a:endParaRPr lang="en-US" altLang="ja-JP" sz="9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心臓病　　</a:t>
            </a:r>
            <a:r>
              <a:rPr lang="en-US" altLang="ja-JP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14.4 </a:t>
            </a:r>
            <a:r>
              <a:rPr lang="ja-JP" altLang="en-US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％</a:t>
            </a:r>
            <a:endParaRPr lang="en-US" altLang="ja-JP" sz="9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endParaRPr lang="en-US" altLang="ja-JP" sz="9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脳卒中　　  </a:t>
            </a:r>
            <a:r>
              <a:rPr lang="en-US" altLang="ja-JP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6.6</a:t>
            </a:r>
            <a:r>
              <a:rPr lang="en-US" altLang="ja-JP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r>
              <a:rPr lang="ja-JP" altLang="en-US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％</a:t>
            </a:r>
            <a:endParaRPr lang="en-US" altLang="ja-JP" sz="9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900" b="0" kern="700" spc="4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endParaRPr lang="en-US" altLang="ja-JP" sz="900" b="0" kern="700" spc="4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肺炎　　　   </a:t>
            </a:r>
            <a:r>
              <a:rPr lang="en-US" altLang="ja-JP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6.2</a:t>
            </a:r>
            <a:r>
              <a:rPr lang="ja-JP" altLang="en-US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％</a:t>
            </a:r>
            <a:endParaRPr lang="en-US" altLang="ja-JP" sz="9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200"/>
              </a:lnSpc>
              <a:spcBef>
                <a:spcPts val="0"/>
              </a:spcBef>
              <a:spcAft>
                <a:spcPts val="0"/>
              </a:spcAft>
            </a:pPr>
            <a:endParaRPr lang="ja-JP" altLang="en-US" sz="9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その他     </a:t>
            </a:r>
            <a:r>
              <a:rPr lang="en-US" altLang="ja-JP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51.0</a:t>
            </a:r>
            <a:r>
              <a:rPr lang="en-US" altLang="ja-JP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r>
              <a:rPr lang="ja-JP" altLang="en-US" sz="9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％</a:t>
            </a:r>
            <a:endParaRPr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87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図 133" descr="図形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7800" y="0"/>
            <a:ext cx="9981599" cy="6858000"/>
          </a:xfrm>
          <a:prstGeom prst="rect">
            <a:avLst/>
          </a:prstGeom>
        </p:spPr>
      </p:pic>
      <p:pic>
        <p:nvPicPr>
          <p:cNvPr id="1184" name="グラフィックス 2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22" y="708570"/>
            <a:ext cx="7963020" cy="2152762"/>
          </a:xfrm>
          <a:prstGeom prst="rect">
            <a:avLst/>
          </a:prstGeom>
        </p:spPr>
      </p:pic>
      <p:sp>
        <p:nvSpPr>
          <p:cNvPr id="1185" name="正方形/長方形 32"/>
          <p:cNvSpPr/>
          <p:nvPr/>
        </p:nvSpPr>
        <p:spPr>
          <a:xfrm>
            <a:off x="803465" y="3259123"/>
            <a:ext cx="8185574" cy="2646613"/>
          </a:xfrm>
          <a:prstGeom prst="rect">
            <a:avLst/>
          </a:prstGeom>
          <a:solidFill>
            <a:schemeClr val="bg1"/>
          </a:solidFill>
          <a:ln w="22225">
            <a:solidFill>
              <a:srgbClr val="A65C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86" name="グラフィックス 2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5909" y="869814"/>
            <a:ext cx="2829724" cy="974532"/>
          </a:xfrm>
          <a:prstGeom prst="rect">
            <a:avLst/>
          </a:prstGeom>
        </p:spPr>
      </p:pic>
      <p:pic>
        <p:nvPicPr>
          <p:cNvPr id="1187" name="グラフィックス 2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49736" y="4582430"/>
            <a:ext cx="3725897" cy="1936570"/>
          </a:xfrm>
          <a:prstGeom prst="rect">
            <a:avLst/>
          </a:prstGeom>
        </p:spPr>
      </p:pic>
      <p:graphicFrame>
        <p:nvGraphicFramePr>
          <p:cNvPr id="1188" name="グラフ 41"/>
          <p:cNvGraphicFramePr/>
          <p:nvPr>
            <p:extLst>
              <p:ext uri="{D42A27DB-BD31-4B8C-83A1-F6EECF244321}">
                <p14:modId xmlns:p14="http://schemas.microsoft.com/office/powerpoint/2010/main" val="3604059593"/>
              </p:ext>
            </p:extLst>
          </p:nvPr>
        </p:nvGraphicFramePr>
        <p:xfrm>
          <a:off x="1006671" y="1518395"/>
          <a:ext cx="2414668" cy="1043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89" name="テキスト ボックス 42"/>
          <p:cNvSpPr txBox="1"/>
          <p:nvPr/>
        </p:nvSpPr>
        <p:spPr>
          <a:xfrm>
            <a:off x="2967626" y="1348432"/>
            <a:ext cx="497415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％</a:t>
            </a:r>
            <a:r>
              <a:rPr lang="en-US" altLang="ja-JP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　</a:t>
            </a:r>
          </a:p>
        </p:txBody>
      </p:sp>
      <p:sp>
        <p:nvSpPr>
          <p:cNvPr id="1190" name="テキスト ボックス 43"/>
          <p:cNvSpPr txBox="1"/>
          <p:nvPr/>
        </p:nvSpPr>
        <p:spPr>
          <a:xfrm>
            <a:off x="1229754" y="1333043"/>
            <a:ext cx="962251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男子</a:t>
            </a:r>
          </a:p>
        </p:txBody>
      </p:sp>
      <p:sp>
        <p:nvSpPr>
          <p:cNvPr id="1191" name="テキスト ボックス 44"/>
          <p:cNvSpPr txBox="1"/>
          <p:nvPr/>
        </p:nvSpPr>
        <p:spPr>
          <a:xfrm>
            <a:off x="2306730" y="1303844"/>
            <a:ext cx="962251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女子</a:t>
            </a:r>
          </a:p>
        </p:txBody>
      </p:sp>
      <p:sp>
        <p:nvSpPr>
          <p:cNvPr id="1192" name="テキスト ボックス 46"/>
          <p:cNvSpPr txBox="1"/>
          <p:nvPr/>
        </p:nvSpPr>
        <p:spPr>
          <a:xfrm>
            <a:off x="1194033" y="949661"/>
            <a:ext cx="2225393" cy="383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日の睡眠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</a:t>
            </a: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8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時間以上の割合</a:t>
            </a:r>
            <a:endParaRPr sz="2800"/>
          </a:p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（小学</a:t>
            </a: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5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年生）</a:t>
            </a:r>
          </a:p>
        </p:txBody>
      </p:sp>
      <p:graphicFrame>
        <p:nvGraphicFramePr>
          <p:cNvPr id="1193" name="グラフ 54"/>
          <p:cNvGraphicFramePr/>
          <p:nvPr>
            <p:extLst>
              <p:ext uri="{D42A27DB-BD31-4B8C-83A1-F6EECF244321}">
                <p14:modId xmlns:p14="http://schemas.microsoft.com/office/powerpoint/2010/main" val="1030908600"/>
              </p:ext>
            </p:extLst>
          </p:nvPr>
        </p:nvGraphicFramePr>
        <p:xfrm>
          <a:off x="3480403" y="1509453"/>
          <a:ext cx="2452793" cy="1043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194" name="テキスト ボックス 61"/>
          <p:cNvSpPr txBox="1"/>
          <p:nvPr/>
        </p:nvSpPr>
        <p:spPr>
          <a:xfrm>
            <a:off x="3781282" y="1303844"/>
            <a:ext cx="962251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男子</a:t>
            </a:r>
          </a:p>
        </p:txBody>
      </p:sp>
      <p:sp>
        <p:nvSpPr>
          <p:cNvPr id="1195" name="テキスト ボックス 62"/>
          <p:cNvSpPr txBox="1"/>
          <p:nvPr/>
        </p:nvSpPr>
        <p:spPr>
          <a:xfrm>
            <a:off x="4841676" y="1333043"/>
            <a:ext cx="962251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女子</a:t>
            </a:r>
          </a:p>
        </p:txBody>
      </p:sp>
      <p:sp>
        <p:nvSpPr>
          <p:cNvPr id="1196" name="テキスト ボックス 63"/>
          <p:cNvSpPr txBox="1"/>
          <p:nvPr/>
        </p:nvSpPr>
        <p:spPr>
          <a:xfrm>
            <a:off x="5684488" y="1363821"/>
            <a:ext cx="497415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％</a:t>
            </a:r>
            <a:r>
              <a:rPr lang="en-US" altLang="ja-JP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　</a:t>
            </a:r>
          </a:p>
        </p:txBody>
      </p:sp>
      <p:sp>
        <p:nvSpPr>
          <p:cNvPr id="1197" name="テキスト ボックス 64"/>
          <p:cNvSpPr txBox="1"/>
          <p:nvPr/>
        </p:nvSpPr>
        <p:spPr>
          <a:xfrm>
            <a:off x="3508494" y="949661"/>
            <a:ext cx="2225393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一週間の総運動時間</a:t>
            </a: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60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分未満の割合</a:t>
            </a:r>
            <a:endParaRPr sz="900"/>
          </a:p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（小学</a:t>
            </a:r>
            <a:r>
              <a: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5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年生）</a:t>
            </a:r>
            <a:endParaRPr sz="900"/>
          </a:p>
        </p:txBody>
      </p:sp>
      <p:sp>
        <p:nvSpPr>
          <p:cNvPr id="1198" name="テキスト ボックス 65"/>
          <p:cNvSpPr txBox="1"/>
          <p:nvPr/>
        </p:nvSpPr>
        <p:spPr>
          <a:xfrm>
            <a:off x="1579314" y="887132"/>
            <a:ext cx="604032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</a:p>
        </p:txBody>
      </p:sp>
      <p:sp>
        <p:nvSpPr>
          <p:cNvPr id="1199" name="テキスト ボックス 68"/>
          <p:cNvSpPr txBox="1"/>
          <p:nvPr/>
        </p:nvSpPr>
        <p:spPr>
          <a:xfrm>
            <a:off x="2682267" y="878473"/>
            <a:ext cx="604032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わりあい</a:t>
            </a:r>
          </a:p>
        </p:txBody>
      </p:sp>
      <p:sp>
        <p:nvSpPr>
          <p:cNvPr id="1200" name="テキスト ボックス 69"/>
          <p:cNvSpPr txBox="1"/>
          <p:nvPr/>
        </p:nvSpPr>
        <p:spPr>
          <a:xfrm>
            <a:off x="5089115" y="869814"/>
            <a:ext cx="604032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わりあい</a:t>
            </a:r>
          </a:p>
        </p:txBody>
      </p:sp>
      <p:grpSp>
        <p:nvGrpSpPr>
          <p:cNvPr id="1201" name="グループ化 87"/>
          <p:cNvGrpSpPr/>
          <p:nvPr/>
        </p:nvGrpSpPr>
        <p:grpSpPr>
          <a:xfrm>
            <a:off x="-3045074" y="159099"/>
            <a:ext cx="3676325" cy="3100829"/>
            <a:chOff x="-290239" y="-1011322"/>
            <a:chExt cx="2545148" cy="3554204"/>
          </a:xfrm>
        </p:grpSpPr>
        <p:sp>
          <p:nvSpPr>
            <p:cNvPr id="1202" name="テキスト ボックス 77"/>
            <p:cNvSpPr txBox="1"/>
            <p:nvPr/>
          </p:nvSpPr>
          <p:spPr>
            <a:xfrm>
              <a:off x="-290239" y="2367517"/>
              <a:ext cx="290239" cy="175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4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りつ</a:t>
              </a:r>
            </a:p>
          </p:txBody>
        </p:sp>
      </p:grpSp>
      <p:sp>
        <p:nvSpPr>
          <p:cNvPr id="1203" name="テキスト ボックス 101"/>
          <p:cNvSpPr txBox="1"/>
          <p:nvPr/>
        </p:nvSpPr>
        <p:spPr>
          <a:xfrm>
            <a:off x="6410198" y="1236970"/>
            <a:ext cx="745336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しゅうかん</a:t>
            </a:r>
          </a:p>
        </p:txBody>
      </p:sp>
      <p:sp>
        <p:nvSpPr>
          <p:cNvPr id="1204" name="テキスト ボックス 102"/>
          <p:cNvSpPr txBox="1"/>
          <p:nvPr/>
        </p:nvSpPr>
        <p:spPr>
          <a:xfrm>
            <a:off x="6387645" y="2031266"/>
            <a:ext cx="2544595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自分の生活を振り返り、</a:t>
            </a:r>
          </a:p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比べてみよう！</a:t>
            </a:r>
          </a:p>
        </p:txBody>
      </p:sp>
      <p:sp>
        <p:nvSpPr>
          <p:cNvPr id="1205" name="テキスト ボックス 103"/>
          <p:cNvSpPr txBox="1"/>
          <p:nvPr/>
        </p:nvSpPr>
        <p:spPr>
          <a:xfrm>
            <a:off x="7066683" y="1965640"/>
            <a:ext cx="745336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ふ</a:t>
            </a:r>
          </a:p>
        </p:txBody>
      </p:sp>
      <p:pic>
        <p:nvPicPr>
          <p:cNvPr id="1206" name="グラフィックス 105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96251" y="3365612"/>
            <a:ext cx="4090516" cy="197070"/>
          </a:xfrm>
          <a:prstGeom prst="rect">
            <a:avLst/>
          </a:prstGeom>
        </p:spPr>
      </p:pic>
      <p:sp>
        <p:nvSpPr>
          <p:cNvPr id="1207" name="テキスト ボックス 106"/>
          <p:cNvSpPr txBox="1"/>
          <p:nvPr/>
        </p:nvSpPr>
        <p:spPr>
          <a:xfrm>
            <a:off x="860215" y="3429000"/>
            <a:ext cx="3981461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望ましい生活習慣を作るための</a:t>
            </a:r>
            <a:r>
              <a:rPr lang="en-US" altLang="ja-JP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3</a:t>
            </a:r>
            <a:r>
              <a:rPr lang="ja-JP" altLang="en-US" sz="12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つのポイント</a:t>
            </a:r>
            <a:endParaRPr sz="1200"/>
          </a:p>
        </p:txBody>
      </p:sp>
      <p:sp>
        <p:nvSpPr>
          <p:cNvPr id="1208" name="テキスト ボックス 108"/>
          <p:cNvSpPr txBox="1"/>
          <p:nvPr/>
        </p:nvSpPr>
        <p:spPr>
          <a:xfrm>
            <a:off x="1584000" y="3348000"/>
            <a:ext cx="745336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しゅうかん</a:t>
            </a:r>
          </a:p>
        </p:txBody>
      </p:sp>
      <p:sp>
        <p:nvSpPr>
          <p:cNvPr id="1209" name="テキスト ボックス 111"/>
          <p:cNvSpPr txBox="1"/>
          <p:nvPr/>
        </p:nvSpPr>
        <p:spPr>
          <a:xfrm>
            <a:off x="4950779" y="3337114"/>
            <a:ext cx="3981461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できているものには□にチェックを入れてみよう！</a:t>
            </a:r>
          </a:p>
        </p:txBody>
      </p:sp>
      <p:sp>
        <p:nvSpPr>
          <p:cNvPr id="1210" name="テキスト ボックス 112"/>
          <p:cNvSpPr txBox="1"/>
          <p:nvPr/>
        </p:nvSpPr>
        <p:spPr>
          <a:xfrm>
            <a:off x="1416902" y="3710467"/>
            <a:ext cx="6653261" cy="1732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□朝食を食べよう！</a:t>
            </a:r>
            <a:endParaRPr sz="1400"/>
          </a:p>
          <a:p>
            <a:pPr>
              <a:lnSpc>
                <a:spcPts val="16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□バランスよく食べよう！</a:t>
            </a:r>
            <a:endParaRPr lang="ja-JP" altLang="en-US" sz="300" b="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16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□お菓子やジュースを食べたり、飲んだりするときは、時間や量を考えよう！</a:t>
            </a:r>
            <a:endParaRPr lang="ja-JP" altLang="en-US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ts val="16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□休み時間には、外で元気に遊ぼう！</a:t>
            </a:r>
            <a:endParaRPr sz="1400"/>
          </a:p>
          <a:p>
            <a:pPr>
              <a:lnSpc>
                <a:spcPts val="16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□毎日、歩いて学校に行こう！</a:t>
            </a:r>
            <a:endParaRPr sz="1400"/>
          </a:p>
          <a:p>
            <a:pPr>
              <a:lnSpc>
                <a:spcPts val="16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□休みの日にも運動しよう！</a:t>
            </a:r>
            <a:endParaRPr sz="1400"/>
          </a:p>
          <a:p>
            <a:pPr>
              <a:lnSpc>
                <a:spcPts val="16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□早寝・早起きをしよう！</a:t>
            </a:r>
            <a:endParaRPr sz="1400"/>
          </a:p>
          <a:p>
            <a:pPr>
              <a:lnSpc>
                <a:spcPts val="1600"/>
              </a:lnSpc>
            </a:pP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□朝は自分で起きよう！</a:t>
            </a:r>
            <a:endParaRPr sz="1400"/>
          </a:p>
        </p:txBody>
      </p:sp>
      <p:sp>
        <p:nvSpPr>
          <p:cNvPr id="1211" name="テキスト ボックス 113"/>
          <p:cNvSpPr txBox="1"/>
          <p:nvPr/>
        </p:nvSpPr>
        <p:spPr>
          <a:xfrm>
            <a:off x="968143" y="3932421"/>
            <a:ext cx="697436" cy="296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16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食事</a:t>
            </a:r>
            <a:endParaRPr lang="en-US" altLang="ja-JP" sz="16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12" name="テキスト ボックス 114"/>
          <p:cNvSpPr txBox="1"/>
          <p:nvPr/>
        </p:nvSpPr>
        <p:spPr>
          <a:xfrm>
            <a:off x="968143" y="4515496"/>
            <a:ext cx="697436" cy="296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16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</a:t>
            </a:r>
            <a:endParaRPr lang="en-US" altLang="ja-JP" sz="16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13" name="テキスト ボックス 115"/>
          <p:cNvSpPr txBox="1"/>
          <p:nvPr/>
        </p:nvSpPr>
        <p:spPr>
          <a:xfrm>
            <a:off x="968143" y="5052319"/>
            <a:ext cx="697436" cy="296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16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睡眠</a:t>
            </a:r>
            <a:endParaRPr lang="en-US" altLang="ja-JP" sz="16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14" name="テキスト ボックス 116"/>
          <p:cNvSpPr txBox="1"/>
          <p:nvPr/>
        </p:nvSpPr>
        <p:spPr>
          <a:xfrm>
            <a:off x="1013443" y="4877205"/>
            <a:ext cx="697436" cy="296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6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  <a:endParaRPr lang="en-US" altLang="ja-JP" sz="6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15" name="テキスト ボックス 117"/>
          <p:cNvSpPr txBox="1"/>
          <p:nvPr/>
        </p:nvSpPr>
        <p:spPr>
          <a:xfrm>
            <a:off x="1764000" y="4071249"/>
            <a:ext cx="526426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/>
                <a:ea typeface="ＭＳ Ｐゴシック"/>
                <a:cs typeface="Noto Serif JP Medium"/>
              </a:rPr>
              <a:t>か 　　し</a:t>
            </a:r>
            <a:endParaRPr sz="600" b="1">
              <a:latin typeface="ＭＳ Ｐゴシック"/>
              <a:ea typeface="ＭＳ Ｐゴシック"/>
            </a:endParaRPr>
          </a:p>
        </p:txBody>
      </p:sp>
      <p:sp>
        <p:nvSpPr>
          <p:cNvPr id="1216" name="テキスト ボックス 118"/>
          <p:cNvSpPr txBox="1"/>
          <p:nvPr/>
        </p:nvSpPr>
        <p:spPr>
          <a:xfrm>
            <a:off x="1570052" y="4878000"/>
            <a:ext cx="745336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  <a:endParaRPr b="1"/>
          </a:p>
        </p:txBody>
      </p:sp>
      <p:sp>
        <p:nvSpPr>
          <p:cNvPr id="1217" name="テキスト ボックス 119"/>
          <p:cNvSpPr txBox="1"/>
          <p:nvPr/>
        </p:nvSpPr>
        <p:spPr>
          <a:xfrm>
            <a:off x="5382472" y="4812120"/>
            <a:ext cx="1684211" cy="296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がんばって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やってみよう！</a:t>
            </a:r>
          </a:p>
        </p:txBody>
      </p:sp>
      <p:sp>
        <p:nvSpPr>
          <p:cNvPr id="1218" name="テキスト ボックス 132"/>
          <p:cNvSpPr txBox="1"/>
          <p:nvPr/>
        </p:nvSpPr>
        <p:spPr>
          <a:xfrm>
            <a:off x="6301803" y="1015750"/>
            <a:ext cx="2317884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高知県の小学生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生活習慣はどう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かな？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19" name="テキスト ボックス 1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②</a:t>
            </a:r>
          </a:p>
        </p:txBody>
      </p:sp>
      <p:sp>
        <p:nvSpPr>
          <p:cNvPr id="1220" name="テキスト ボックス 9"/>
          <p:cNvSpPr txBox="1"/>
          <p:nvPr/>
        </p:nvSpPr>
        <p:spPr>
          <a:xfrm>
            <a:off x="3233699" y="2553079"/>
            <a:ext cx="3019666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</a:t>
            </a: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出典：令和７</a:t>
            </a: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年度全国体力・運動能力、運動習慣等調査</a:t>
            </a:r>
            <a:r>
              <a:rPr lang="zh-TW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）</a:t>
            </a:r>
            <a:endParaRPr lang="ja-JP" altLang="en-US" sz="6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9887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2" name="図 44" descr="図形, 正方形_x000a__x000a_自動的に生成された説明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8816" y="0"/>
            <a:ext cx="9981599" cy="6858000"/>
          </a:xfrm>
          <a:prstGeom prst="rect">
            <a:avLst/>
          </a:prstGeom>
        </p:spPr>
      </p:pic>
      <p:pic>
        <p:nvPicPr>
          <p:cNvPr id="1223" name="グラフィックス 3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9593" y="554844"/>
            <a:ext cx="3094086" cy="1078774"/>
          </a:xfrm>
          <a:prstGeom prst="rect">
            <a:avLst/>
          </a:prstGeom>
        </p:spPr>
      </p:pic>
      <p:pic>
        <p:nvPicPr>
          <p:cNvPr id="1224" name="グラフィックス 3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050" y="4258324"/>
            <a:ext cx="9005869" cy="2340144"/>
          </a:xfrm>
          <a:prstGeom prst="rect">
            <a:avLst/>
          </a:prstGeom>
        </p:spPr>
      </p:pic>
      <p:sp>
        <p:nvSpPr>
          <p:cNvPr id="1225" name="テキスト ボックス 3"/>
          <p:cNvSpPr txBox="1"/>
          <p:nvPr/>
        </p:nvSpPr>
        <p:spPr>
          <a:xfrm>
            <a:off x="854850" y="465324"/>
            <a:ext cx="8459068" cy="429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2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２　健康な体は食べたものからつくられる</a:t>
            </a:r>
            <a:r>
              <a:rPr lang="en-US" altLang="ja-JP" sz="22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!!</a:t>
            </a:r>
            <a:endParaRPr lang="ja-JP" altLang="en-US" sz="2200" b="1" u="sng" dirty="0">
              <a:solidFill>
                <a:srgbClr val="4691C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26" name="正方形/長方形 40"/>
          <p:cNvSpPr/>
          <p:nvPr/>
        </p:nvSpPr>
        <p:spPr>
          <a:xfrm>
            <a:off x="3700329" y="4223751"/>
            <a:ext cx="2382751" cy="252921"/>
          </a:xfrm>
          <a:prstGeom prst="rect">
            <a:avLst/>
          </a:prstGeom>
          <a:solidFill>
            <a:srgbClr val="D2ECF7"/>
          </a:solidFill>
          <a:ln>
            <a:noFill/>
          </a:ln>
          <a:effectLst>
            <a:outerShdw dist="50800" dir="2820000" algn="ctr" rotWithShape="0">
              <a:srgbClr val="4691CA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その②　体温を上げる</a:t>
            </a:r>
          </a:p>
        </p:txBody>
      </p:sp>
      <p:sp>
        <p:nvSpPr>
          <p:cNvPr id="1227" name="四角形: 角を丸くする 6"/>
          <p:cNvSpPr/>
          <p:nvPr/>
        </p:nvSpPr>
        <p:spPr>
          <a:xfrm>
            <a:off x="989338" y="988972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28" name="テキスト ボックス 7"/>
          <p:cNvSpPr txBox="1"/>
          <p:nvPr/>
        </p:nvSpPr>
        <p:spPr>
          <a:xfrm>
            <a:off x="2321361" y="923383"/>
            <a:ext cx="3688341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自分の朝食を振り返ってみよう！</a:t>
            </a:r>
          </a:p>
        </p:txBody>
      </p:sp>
      <p:sp>
        <p:nvSpPr>
          <p:cNvPr id="1229" name="テキスト ボックス 8"/>
          <p:cNvSpPr txBox="1"/>
          <p:nvPr/>
        </p:nvSpPr>
        <p:spPr>
          <a:xfrm>
            <a:off x="2127020" y="3538739"/>
            <a:ext cx="330937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朝食の働きを知ろう！</a:t>
            </a:r>
          </a:p>
        </p:txBody>
      </p:sp>
      <p:sp>
        <p:nvSpPr>
          <p:cNvPr id="1230" name="四角形: 角を丸くする 9"/>
          <p:cNvSpPr/>
          <p:nvPr/>
        </p:nvSpPr>
        <p:spPr>
          <a:xfrm>
            <a:off x="828077" y="3538739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</a:p>
        </p:txBody>
      </p:sp>
      <p:sp>
        <p:nvSpPr>
          <p:cNvPr id="1231" name="テキスト ボックス 10"/>
          <p:cNvSpPr txBox="1"/>
          <p:nvPr/>
        </p:nvSpPr>
        <p:spPr>
          <a:xfrm>
            <a:off x="6083080" y="843499"/>
            <a:ext cx="204992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自分の朝食がどれに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近いか</a:t>
            </a: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選んで、〇を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つけよう。</a:t>
            </a:r>
          </a:p>
        </p:txBody>
      </p:sp>
      <p:sp>
        <p:nvSpPr>
          <p:cNvPr id="1232" name="テキスト ボックス 11"/>
          <p:cNvSpPr txBox="1"/>
          <p:nvPr/>
        </p:nvSpPr>
        <p:spPr>
          <a:xfrm>
            <a:off x="5436398" y="3323742"/>
            <a:ext cx="3452963" cy="429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朝食は「からだの目覚まし時計」！</a:t>
            </a:r>
          </a:p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３食の中で、朝食が最も大切です。</a:t>
            </a:r>
          </a:p>
        </p:txBody>
      </p:sp>
      <p:sp>
        <p:nvSpPr>
          <p:cNvPr id="1233" name="テキスト ボックス 12"/>
          <p:cNvSpPr txBox="1"/>
          <p:nvPr/>
        </p:nvSpPr>
        <p:spPr>
          <a:xfrm>
            <a:off x="1494090" y="4866482"/>
            <a:ext cx="2287619" cy="113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脳のエネルギー源は、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食事から摂ったブドウ糖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です。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朝食を食べること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でエネルギー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が補給さ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れ、勉強への集中力や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記憶力がアップします。</a:t>
            </a:r>
          </a:p>
        </p:txBody>
      </p:sp>
      <p:sp>
        <p:nvSpPr>
          <p:cNvPr id="1234" name="テキスト ボックス 13"/>
          <p:cNvSpPr txBox="1"/>
          <p:nvPr/>
        </p:nvSpPr>
        <p:spPr>
          <a:xfrm>
            <a:off x="4037217" y="4939406"/>
            <a:ext cx="1914308" cy="92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人は眠っている間は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体温が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下がっていま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す。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朝食を食べる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こと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で体温が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上がるので、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元気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に活動できるよう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になります。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35" name="テキスト ボックス 14"/>
          <p:cNvSpPr txBox="1"/>
          <p:nvPr/>
        </p:nvSpPr>
        <p:spPr>
          <a:xfrm>
            <a:off x="6730653" y="4948256"/>
            <a:ext cx="1914308" cy="92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朝食を食べると、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胃や腸が活発に動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き出すので、便が出</a:t>
            </a: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やすくなります。</a:t>
            </a:r>
          </a:p>
        </p:txBody>
      </p:sp>
      <p:sp>
        <p:nvSpPr>
          <p:cNvPr id="1236" name="テキスト ボックス 18"/>
          <p:cNvSpPr txBox="1"/>
          <p:nvPr/>
        </p:nvSpPr>
        <p:spPr>
          <a:xfrm>
            <a:off x="856154" y="3806100"/>
            <a:ext cx="3309378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朝食の大切な働き</a:t>
            </a:r>
          </a:p>
        </p:txBody>
      </p:sp>
      <p:pic>
        <p:nvPicPr>
          <p:cNvPr id="1237" name="グラフィックス 2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9338" y="1456589"/>
            <a:ext cx="7527695" cy="1529451"/>
          </a:xfrm>
          <a:prstGeom prst="rect">
            <a:avLst/>
          </a:prstGeom>
        </p:spPr>
      </p:pic>
      <p:pic>
        <p:nvPicPr>
          <p:cNvPr id="1238" name="グラフィックス 33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79061" y="3134863"/>
            <a:ext cx="3894734" cy="1018269"/>
          </a:xfrm>
          <a:prstGeom prst="rect">
            <a:avLst/>
          </a:prstGeom>
        </p:spPr>
      </p:pic>
      <p:sp>
        <p:nvSpPr>
          <p:cNvPr id="1239" name="正方形/長方形 38"/>
          <p:cNvSpPr/>
          <p:nvPr/>
        </p:nvSpPr>
        <p:spPr>
          <a:xfrm>
            <a:off x="739073" y="4223751"/>
            <a:ext cx="2663491" cy="252921"/>
          </a:xfrm>
          <a:prstGeom prst="rect">
            <a:avLst/>
          </a:prstGeom>
          <a:solidFill>
            <a:srgbClr val="D2ECF7"/>
          </a:solidFill>
          <a:ln>
            <a:noFill/>
          </a:ln>
          <a:effectLst>
            <a:outerShdw dist="50800" dir="2820000" algn="ctr" rotWithShape="0">
              <a:srgbClr val="4691CA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その①　脳のエネルギー源</a:t>
            </a:r>
          </a:p>
        </p:txBody>
      </p:sp>
      <p:sp>
        <p:nvSpPr>
          <p:cNvPr id="1240" name="正方形/長方形 41"/>
          <p:cNvSpPr/>
          <p:nvPr/>
        </p:nvSpPr>
        <p:spPr>
          <a:xfrm>
            <a:off x="6551766" y="4258324"/>
            <a:ext cx="2043444" cy="252921"/>
          </a:xfrm>
          <a:prstGeom prst="rect">
            <a:avLst/>
          </a:prstGeom>
          <a:solidFill>
            <a:srgbClr val="D2ECF7"/>
          </a:solidFill>
          <a:ln>
            <a:noFill/>
          </a:ln>
          <a:effectLst>
            <a:outerShdw dist="50800" dir="2820000" algn="ctr" rotWithShape="0">
              <a:srgbClr val="4691CA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その③　便秘予防</a:t>
            </a:r>
          </a:p>
        </p:txBody>
      </p:sp>
      <p:sp>
        <p:nvSpPr>
          <p:cNvPr id="1241" name="テキスト ボックス 1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③</a:t>
            </a:r>
          </a:p>
        </p:txBody>
      </p:sp>
      <p:sp>
        <p:nvSpPr>
          <p:cNvPr id="1242" name="テキスト ボックス 19"/>
          <p:cNvSpPr txBox="1"/>
          <p:nvPr/>
        </p:nvSpPr>
        <p:spPr>
          <a:xfrm>
            <a:off x="7452229" y="4183756"/>
            <a:ext cx="637484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b="1" dirty="0">
                <a:solidFill>
                  <a:srgbClr val="5DA1D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べんぴ</a:t>
            </a:r>
          </a:p>
        </p:txBody>
      </p:sp>
      <p:sp>
        <p:nvSpPr>
          <p:cNvPr id="1243" name="テキスト ボックス 22"/>
          <p:cNvSpPr txBox="1"/>
          <p:nvPr/>
        </p:nvSpPr>
        <p:spPr>
          <a:xfrm>
            <a:off x="1698150" y="4149120"/>
            <a:ext cx="637484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b="1" dirty="0">
                <a:solidFill>
                  <a:srgbClr val="5DA1D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のう</a:t>
            </a:r>
            <a:endParaRPr lang="en-US" altLang="ja-JP" sz="600" b="1" dirty="0">
              <a:solidFill>
                <a:srgbClr val="5DA1D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44" name="テキスト ボックス 25"/>
          <p:cNvSpPr txBox="1"/>
          <p:nvPr/>
        </p:nvSpPr>
        <p:spPr>
          <a:xfrm>
            <a:off x="1289912" y="4842421"/>
            <a:ext cx="765512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のう</a:t>
            </a:r>
          </a:p>
        </p:txBody>
      </p:sp>
      <p:sp>
        <p:nvSpPr>
          <p:cNvPr id="1245" name="テキスト ボックス 26"/>
          <p:cNvSpPr txBox="1"/>
          <p:nvPr/>
        </p:nvSpPr>
        <p:spPr>
          <a:xfrm>
            <a:off x="1698150" y="5041648"/>
            <a:ext cx="745336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と</a:t>
            </a:r>
          </a:p>
        </p:txBody>
      </p:sp>
      <p:sp>
        <p:nvSpPr>
          <p:cNvPr id="1246" name="テキスト ボックス 28"/>
          <p:cNvSpPr txBox="1"/>
          <p:nvPr/>
        </p:nvSpPr>
        <p:spPr>
          <a:xfrm>
            <a:off x="1122771" y="5457552"/>
            <a:ext cx="1396822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ほきゅう</a:t>
            </a:r>
          </a:p>
        </p:txBody>
      </p:sp>
      <p:sp>
        <p:nvSpPr>
          <p:cNvPr id="1247" name="テキスト ボックス 29"/>
          <p:cNvSpPr txBox="1"/>
          <p:nvPr/>
        </p:nvSpPr>
        <p:spPr>
          <a:xfrm>
            <a:off x="1174725" y="5659135"/>
            <a:ext cx="1047841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きおく</a:t>
            </a:r>
          </a:p>
        </p:txBody>
      </p:sp>
      <p:sp>
        <p:nvSpPr>
          <p:cNvPr id="1248" name="テキスト 570"/>
          <p:cNvSpPr txBox="1"/>
          <p:nvPr/>
        </p:nvSpPr>
        <p:spPr>
          <a:xfrm>
            <a:off x="2815354" y="2520332"/>
            <a:ext cx="4375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49" name="テキスト 571"/>
          <p:cNvSpPr txBox="1"/>
          <p:nvPr/>
        </p:nvSpPr>
        <p:spPr>
          <a:xfrm>
            <a:off x="5436398" y="2520332"/>
            <a:ext cx="4375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50" name="テキスト 572"/>
          <p:cNvSpPr txBox="1"/>
          <p:nvPr/>
        </p:nvSpPr>
        <p:spPr>
          <a:xfrm>
            <a:off x="7992213" y="2488513"/>
            <a:ext cx="43751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8472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2" name="図 44" descr="図形, 正方形_x000a__x000a_自動的に生成された説明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8816" y="0"/>
            <a:ext cx="9981599" cy="6858000"/>
          </a:xfrm>
          <a:prstGeom prst="rect">
            <a:avLst/>
          </a:prstGeom>
        </p:spPr>
      </p:pic>
      <p:sp>
        <p:nvSpPr>
          <p:cNvPr id="1253" name="テキスト ボックス 20"/>
          <p:cNvSpPr txBox="1"/>
          <p:nvPr/>
        </p:nvSpPr>
        <p:spPr>
          <a:xfrm>
            <a:off x="2905092" y="3429000"/>
            <a:ext cx="5045767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これからどんな朝食をとりたいか考えよう！</a:t>
            </a:r>
          </a:p>
        </p:txBody>
      </p:sp>
      <p:sp>
        <p:nvSpPr>
          <p:cNvPr id="1254" name="四角形: 角を丸くする 21"/>
          <p:cNvSpPr/>
          <p:nvPr/>
        </p:nvSpPr>
        <p:spPr>
          <a:xfrm>
            <a:off x="1333941" y="3494589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</a:p>
        </p:txBody>
      </p:sp>
      <p:pic>
        <p:nvPicPr>
          <p:cNvPr id="1255" name="グラフィックス 2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338" y="3870976"/>
            <a:ext cx="7926061" cy="1615043"/>
          </a:xfrm>
          <a:prstGeom prst="rect">
            <a:avLst/>
          </a:prstGeom>
        </p:spPr>
      </p:pic>
      <p:sp>
        <p:nvSpPr>
          <p:cNvPr id="1256" name="テキスト ボックス 24"/>
          <p:cNvSpPr txBox="1"/>
          <p:nvPr/>
        </p:nvSpPr>
        <p:spPr>
          <a:xfrm>
            <a:off x="1264296" y="3870976"/>
            <a:ext cx="191430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（目標）</a:t>
            </a:r>
          </a:p>
        </p:txBody>
      </p:sp>
      <p:sp>
        <p:nvSpPr>
          <p:cNvPr id="1257" name="テキスト ボックス 42"/>
          <p:cNvSpPr txBox="1"/>
          <p:nvPr/>
        </p:nvSpPr>
        <p:spPr>
          <a:xfrm>
            <a:off x="5366628" y="3005463"/>
            <a:ext cx="3259227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（出典：令和６年度全国学力・学習状況調査）</a:t>
            </a:r>
          </a:p>
        </p:txBody>
      </p:sp>
      <p:sp>
        <p:nvSpPr>
          <p:cNvPr id="1258" name="テキスト ボックス 50"/>
          <p:cNvSpPr txBox="1"/>
          <p:nvPr/>
        </p:nvSpPr>
        <p:spPr>
          <a:xfrm>
            <a:off x="726295" y="762346"/>
            <a:ext cx="5462321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朝食と学力（平均正答率）との関係　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[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高知県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]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（小学６年生）</a:t>
            </a:r>
          </a:p>
        </p:txBody>
      </p:sp>
      <p:sp>
        <p:nvSpPr>
          <p:cNvPr id="1259" name="テキスト ボックス 57"/>
          <p:cNvSpPr txBox="1"/>
          <p:nvPr/>
        </p:nvSpPr>
        <p:spPr>
          <a:xfrm>
            <a:off x="5684223" y="1661138"/>
            <a:ext cx="2624038" cy="92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00" b="1" dirty="0">
                <a:solidFill>
                  <a:srgbClr val="4E95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■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毎日食べている 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solidFill>
                  <a:srgbClr val="E59ED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■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どちらかといえば、食べている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solidFill>
                  <a:srgbClr val="8FC31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■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あまり食べていない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900" b="1" dirty="0">
                <a:solidFill>
                  <a:srgbClr val="B09DC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■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全く食べていない </a:t>
            </a:r>
          </a:p>
        </p:txBody>
      </p:sp>
      <p:sp>
        <p:nvSpPr>
          <p:cNvPr id="1260" name="テキスト ボックス 1"/>
          <p:cNvSpPr txBox="1"/>
          <p:nvPr/>
        </p:nvSpPr>
        <p:spPr>
          <a:xfrm>
            <a:off x="9254820" y="6448874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④</a:t>
            </a:r>
          </a:p>
        </p:txBody>
      </p:sp>
      <p:grpSp>
        <p:nvGrpSpPr>
          <p:cNvPr id="1261" name="グループ 570"/>
          <p:cNvGrpSpPr/>
          <p:nvPr/>
        </p:nvGrpSpPr>
        <p:grpSpPr>
          <a:xfrm>
            <a:off x="987965" y="1190796"/>
            <a:ext cx="4607050" cy="2717819"/>
            <a:chOff x="1180946" y="1128933"/>
            <a:chExt cx="4247029" cy="2167292"/>
          </a:xfrm>
        </p:grpSpPr>
        <p:graphicFrame>
          <p:nvGraphicFramePr>
            <p:cNvPr id="1262" name="グラフ 48"/>
            <p:cNvGraphicFramePr/>
            <p:nvPr>
              <p:extLst>
                <p:ext uri="{D42A27DB-BD31-4B8C-83A1-F6EECF244321}">
                  <p14:modId xmlns:p14="http://schemas.microsoft.com/office/powerpoint/2010/main" val="199307460"/>
                </p:ext>
              </p:extLst>
            </p:nvPr>
          </p:nvGraphicFramePr>
          <p:xfrm>
            <a:off x="1486937" y="1228514"/>
            <a:ext cx="3941038" cy="20677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63" name="テキスト ボックス 52"/>
            <p:cNvSpPr txBox="1"/>
            <p:nvPr/>
          </p:nvSpPr>
          <p:spPr>
            <a:xfrm>
              <a:off x="1204858" y="1504002"/>
              <a:ext cx="282079" cy="994558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 algn="ctr">
                <a:defRPr sz="1197" b="0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(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平均正答率</a:t>
              </a:r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)</a:t>
              </a:r>
            </a:p>
          </p:txBody>
        </p:sp>
        <p:sp>
          <p:nvSpPr>
            <p:cNvPr id="1264" name="テキスト ボックス 4"/>
            <p:cNvSpPr txBox="1"/>
            <p:nvPr/>
          </p:nvSpPr>
          <p:spPr>
            <a:xfrm>
              <a:off x="1264296" y="1128933"/>
              <a:ext cx="782109" cy="1588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en-US" altLang="ja-JP" sz="800" b="1" i="0" u="none" strike="noStrike" kern="1200" baseline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defRPr>
              </a:pPr>
              <a:r>
                <a:rPr lang="ja-JP" altLang="en-US" sz="7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（％）</a:t>
              </a:r>
            </a:p>
          </p:txBody>
        </p:sp>
        <p:sp>
          <p:nvSpPr>
            <p:cNvPr id="1265" name="テキスト ボックス 2"/>
            <p:cNvSpPr txBox="1"/>
            <p:nvPr/>
          </p:nvSpPr>
          <p:spPr>
            <a:xfrm>
              <a:off x="1944336" y="2576017"/>
              <a:ext cx="1298479" cy="195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国語</a:t>
              </a:r>
              <a:endPara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  <p:sp>
          <p:nvSpPr>
            <p:cNvPr id="1266" name="テキスト ボックス 5"/>
            <p:cNvSpPr txBox="1"/>
            <p:nvPr/>
          </p:nvSpPr>
          <p:spPr>
            <a:xfrm>
              <a:off x="3757343" y="2576017"/>
              <a:ext cx="1298479" cy="195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算数</a:t>
              </a:r>
              <a:endPara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</p:grpSp>
      <p:sp>
        <p:nvSpPr>
          <p:cNvPr id="1267" name="テキスト ボックス 30"/>
          <p:cNvSpPr txBox="1"/>
          <p:nvPr/>
        </p:nvSpPr>
        <p:spPr>
          <a:xfrm>
            <a:off x="2184615" y="670459"/>
            <a:ext cx="1229544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へいきんせいとうりつ</a:t>
            </a:r>
            <a:endParaRPr sz="600"/>
          </a:p>
        </p:txBody>
      </p:sp>
      <p:sp>
        <p:nvSpPr>
          <p:cNvPr id="1268" name="テキスト 573"/>
          <p:cNvSpPr txBox="1"/>
          <p:nvPr/>
        </p:nvSpPr>
        <p:spPr>
          <a:xfrm>
            <a:off x="1119230" y="4146857"/>
            <a:ext cx="7715479" cy="1330021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84725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0" name="図 83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48816" y="0"/>
            <a:ext cx="9981599" cy="6858000"/>
          </a:xfrm>
          <a:prstGeom prst="rect">
            <a:avLst/>
          </a:prstGeom>
        </p:spPr>
      </p:pic>
      <p:pic>
        <p:nvPicPr>
          <p:cNvPr id="1271" name="グラフィックス 1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937" y="2937345"/>
            <a:ext cx="4713661" cy="1046859"/>
          </a:xfrm>
          <a:prstGeom prst="rect">
            <a:avLst/>
          </a:prstGeom>
        </p:spPr>
      </p:pic>
      <p:pic>
        <p:nvPicPr>
          <p:cNvPr id="1272" name="グラフィックス 1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76956" y="2937415"/>
            <a:ext cx="3110181" cy="1052417"/>
          </a:xfrm>
          <a:prstGeom prst="rect">
            <a:avLst/>
          </a:prstGeom>
        </p:spPr>
      </p:pic>
      <p:pic>
        <p:nvPicPr>
          <p:cNvPr id="1273" name="グラフィックス 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29178" y="815540"/>
            <a:ext cx="829296" cy="812142"/>
          </a:xfrm>
          <a:prstGeom prst="rect">
            <a:avLst/>
          </a:prstGeom>
        </p:spPr>
      </p:pic>
      <p:pic>
        <p:nvPicPr>
          <p:cNvPr id="1274" name="グラフィックス 4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32637" y="1022003"/>
            <a:ext cx="3017170" cy="482509"/>
          </a:xfrm>
          <a:prstGeom prst="rect">
            <a:avLst/>
          </a:prstGeom>
        </p:spPr>
      </p:pic>
      <p:pic>
        <p:nvPicPr>
          <p:cNvPr id="1275" name="グラフィックス 2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0283" y="4097357"/>
            <a:ext cx="8189883" cy="1359110"/>
          </a:xfrm>
          <a:prstGeom prst="rect">
            <a:avLst/>
          </a:prstGeom>
        </p:spPr>
      </p:pic>
      <p:pic>
        <p:nvPicPr>
          <p:cNvPr id="1276" name="グラフィックス 12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0283" y="1716648"/>
            <a:ext cx="4025603" cy="1106391"/>
          </a:xfrm>
          <a:prstGeom prst="rect">
            <a:avLst/>
          </a:prstGeom>
        </p:spPr>
      </p:pic>
      <p:pic>
        <p:nvPicPr>
          <p:cNvPr id="1277" name="グラフィックス 14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10640" y="1714571"/>
            <a:ext cx="4025600" cy="1107937"/>
          </a:xfrm>
          <a:prstGeom prst="rect">
            <a:avLst/>
          </a:prstGeom>
        </p:spPr>
      </p:pic>
      <p:sp>
        <p:nvSpPr>
          <p:cNvPr id="1278" name="四角形: 角を丸くする 47"/>
          <p:cNvSpPr/>
          <p:nvPr/>
        </p:nvSpPr>
        <p:spPr>
          <a:xfrm>
            <a:off x="926449" y="525852"/>
            <a:ext cx="1332025" cy="21051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考えよう！</a:t>
            </a:r>
          </a:p>
        </p:txBody>
      </p:sp>
      <p:pic>
        <p:nvPicPr>
          <p:cNvPr id="1279" name="グラフィックス 70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4056" y="2291190"/>
            <a:ext cx="3776306" cy="527443"/>
          </a:xfrm>
          <a:prstGeom prst="rect">
            <a:avLst/>
          </a:prstGeom>
        </p:spPr>
      </p:pic>
      <p:sp>
        <p:nvSpPr>
          <p:cNvPr id="1280" name="テキスト ボックス 49"/>
          <p:cNvSpPr txBox="1"/>
          <p:nvPr/>
        </p:nvSpPr>
        <p:spPr>
          <a:xfrm>
            <a:off x="2321361" y="524045"/>
            <a:ext cx="7147479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バランスのよい朝食メニューを考えてみよう！</a:t>
            </a:r>
          </a:p>
        </p:txBody>
      </p:sp>
      <p:sp>
        <p:nvSpPr>
          <p:cNvPr id="1281" name="テキスト ボックス 55"/>
          <p:cNvSpPr txBox="1"/>
          <p:nvPr/>
        </p:nvSpPr>
        <p:spPr>
          <a:xfrm>
            <a:off x="2584644" y="1063649"/>
            <a:ext cx="3500279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主食・主菜・副菜の３つをそろえることで、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栄養バランスがよくなります。</a:t>
            </a:r>
          </a:p>
        </p:txBody>
      </p:sp>
      <p:sp>
        <p:nvSpPr>
          <p:cNvPr id="1282" name="テキスト ボックス 56"/>
          <p:cNvSpPr txBox="1"/>
          <p:nvPr/>
        </p:nvSpPr>
        <p:spPr>
          <a:xfrm>
            <a:off x="1006939" y="1922751"/>
            <a:ext cx="3918948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ごはんやパン、めん類（おもにエネルギーのもとに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なる食品）</a:t>
            </a:r>
          </a:p>
        </p:txBody>
      </p:sp>
      <p:sp>
        <p:nvSpPr>
          <p:cNvPr id="1283" name="テキスト ボックス 57"/>
          <p:cNvSpPr txBox="1"/>
          <p:nvPr/>
        </p:nvSpPr>
        <p:spPr>
          <a:xfrm>
            <a:off x="5133817" y="1992199"/>
            <a:ext cx="3779246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肉や魚、たまごや大豆（おもに体をつくるもとにな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る食品）などを多く使ったおかず</a:t>
            </a:r>
          </a:p>
        </p:txBody>
      </p:sp>
      <p:sp>
        <p:nvSpPr>
          <p:cNvPr id="1284" name="テキスト ボックス 58"/>
          <p:cNvSpPr txBox="1"/>
          <p:nvPr/>
        </p:nvSpPr>
        <p:spPr>
          <a:xfrm>
            <a:off x="932310" y="3165940"/>
            <a:ext cx="4562916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野菜やきのこ、いもや海藻類（おもに体の調子を整えるもと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になる食品）などを多く使った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おかず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85" name="テキスト ボックス 59"/>
          <p:cNvSpPr txBox="1"/>
          <p:nvPr/>
        </p:nvSpPr>
        <p:spPr>
          <a:xfrm>
            <a:off x="5895100" y="3165940"/>
            <a:ext cx="2836243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牛乳・乳製品・果物など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286" name="グラフィックス 74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79148" y="2268540"/>
            <a:ext cx="3688587" cy="537210"/>
          </a:xfrm>
          <a:prstGeom prst="rect">
            <a:avLst/>
          </a:prstGeom>
        </p:spPr>
      </p:pic>
      <p:pic>
        <p:nvPicPr>
          <p:cNvPr id="1287" name="グラフィックス 76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89338" y="3377167"/>
            <a:ext cx="4463840" cy="556564"/>
          </a:xfrm>
          <a:prstGeom prst="rect">
            <a:avLst/>
          </a:prstGeom>
        </p:spPr>
      </p:pic>
      <p:pic>
        <p:nvPicPr>
          <p:cNvPr id="1288" name="グラフィックス 78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895100" y="3429000"/>
            <a:ext cx="2673893" cy="504731"/>
          </a:xfrm>
          <a:prstGeom prst="rect">
            <a:avLst/>
          </a:prstGeom>
        </p:spPr>
      </p:pic>
      <p:sp>
        <p:nvSpPr>
          <p:cNvPr id="1289" name="テキスト ボックス 79"/>
          <p:cNvSpPr txBox="1"/>
          <p:nvPr/>
        </p:nvSpPr>
        <p:spPr>
          <a:xfrm>
            <a:off x="1968807" y="3112950"/>
            <a:ext cx="970255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かいそうるい</a:t>
            </a:r>
          </a:p>
        </p:txBody>
      </p:sp>
      <p:sp>
        <p:nvSpPr>
          <p:cNvPr id="1290" name="テキスト ボックス 80"/>
          <p:cNvSpPr txBox="1"/>
          <p:nvPr/>
        </p:nvSpPr>
        <p:spPr>
          <a:xfrm>
            <a:off x="5982832" y="3112950"/>
            <a:ext cx="759500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にゅう</a:t>
            </a:r>
          </a:p>
        </p:txBody>
      </p:sp>
      <p:sp>
        <p:nvSpPr>
          <p:cNvPr id="1291" name="テキスト ボックス 81"/>
          <p:cNvSpPr txBox="1"/>
          <p:nvPr/>
        </p:nvSpPr>
        <p:spPr>
          <a:xfrm>
            <a:off x="6186384" y="3112950"/>
            <a:ext cx="1146532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にゅうせいひん</a:t>
            </a:r>
          </a:p>
        </p:txBody>
      </p:sp>
      <p:sp>
        <p:nvSpPr>
          <p:cNvPr id="1292" name="テキスト ボックス 82"/>
          <p:cNvSpPr txBox="1"/>
          <p:nvPr/>
        </p:nvSpPr>
        <p:spPr>
          <a:xfrm>
            <a:off x="6665962" y="3112950"/>
            <a:ext cx="979429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くだもの</a:t>
            </a:r>
          </a:p>
        </p:txBody>
      </p:sp>
      <p:sp>
        <p:nvSpPr>
          <p:cNvPr id="1293" name="テキスト ボックス 1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⑤</a:t>
            </a:r>
          </a:p>
        </p:txBody>
      </p:sp>
      <p:sp>
        <p:nvSpPr>
          <p:cNvPr id="1294" name="テキスト ボックス 11"/>
          <p:cNvSpPr txBox="1"/>
          <p:nvPr/>
        </p:nvSpPr>
        <p:spPr>
          <a:xfrm>
            <a:off x="1034056" y="1746871"/>
            <a:ext cx="3918948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F5A21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主食</a:t>
            </a:r>
          </a:p>
        </p:txBody>
      </p:sp>
      <p:sp>
        <p:nvSpPr>
          <p:cNvPr id="1295" name="テキスト ボックス 13"/>
          <p:cNvSpPr txBox="1"/>
          <p:nvPr/>
        </p:nvSpPr>
        <p:spPr>
          <a:xfrm>
            <a:off x="5133817" y="1746871"/>
            <a:ext cx="3918948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主菜</a:t>
            </a:r>
          </a:p>
        </p:txBody>
      </p:sp>
      <p:sp>
        <p:nvSpPr>
          <p:cNvPr id="1296" name="テキスト ボックス 15"/>
          <p:cNvSpPr txBox="1"/>
          <p:nvPr/>
        </p:nvSpPr>
        <p:spPr>
          <a:xfrm>
            <a:off x="953611" y="2951814"/>
            <a:ext cx="3918948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副菜</a:t>
            </a:r>
          </a:p>
        </p:txBody>
      </p:sp>
      <p:sp>
        <p:nvSpPr>
          <p:cNvPr id="1297" name="テキスト ボックス 19"/>
          <p:cNvSpPr txBox="1"/>
          <p:nvPr/>
        </p:nvSpPr>
        <p:spPr>
          <a:xfrm>
            <a:off x="5725998" y="2959084"/>
            <a:ext cx="2734585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その他</a:t>
            </a:r>
          </a:p>
        </p:txBody>
      </p:sp>
    </p:spTree>
    <p:extLst>
      <p:ext uri="{BB962C8B-B14F-4D97-AF65-F5344CB8AC3E}">
        <p14:creationId xmlns:p14="http://schemas.microsoft.com/office/powerpoint/2010/main" val="2625078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9" name="図 83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48816" y="0"/>
            <a:ext cx="9981599" cy="6858000"/>
          </a:xfrm>
          <a:prstGeom prst="rect">
            <a:avLst/>
          </a:prstGeom>
        </p:spPr>
      </p:pic>
      <p:sp>
        <p:nvSpPr>
          <p:cNvPr id="1300" name="正方形/長方形 67"/>
          <p:cNvSpPr/>
          <p:nvPr/>
        </p:nvSpPr>
        <p:spPr>
          <a:xfrm>
            <a:off x="4941406" y="5207557"/>
            <a:ext cx="3831072" cy="48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01" name="グラフィックス 4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060" y="2414682"/>
            <a:ext cx="7942520" cy="1224264"/>
          </a:xfrm>
          <a:prstGeom prst="rect">
            <a:avLst/>
          </a:prstGeom>
        </p:spPr>
      </p:pic>
      <p:pic>
        <p:nvPicPr>
          <p:cNvPr id="1302" name="グラフィックス 2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991" y="4057587"/>
            <a:ext cx="3957834" cy="1764371"/>
          </a:xfrm>
          <a:prstGeom prst="rect">
            <a:avLst/>
          </a:prstGeom>
        </p:spPr>
      </p:pic>
      <p:pic>
        <p:nvPicPr>
          <p:cNvPr id="1303" name="グラフィックス 2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39243" y="3819726"/>
            <a:ext cx="3943256" cy="792417"/>
          </a:xfrm>
          <a:prstGeom prst="rect">
            <a:avLst/>
          </a:prstGeom>
        </p:spPr>
      </p:pic>
      <p:pic>
        <p:nvPicPr>
          <p:cNvPr id="1304" name="グラフィックス 40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6991" y="6136930"/>
            <a:ext cx="2943366" cy="270865"/>
          </a:xfrm>
          <a:prstGeom prst="rect">
            <a:avLst/>
          </a:prstGeom>
        </p:spPr>
      </p:pic>
      <p:sp>
        <p:nvSpPr>
          <p:cNvPr id="1305" name="四角形: 角を丸くする 45"/>
          <p:cNvSpPr/>
          <p:nvPr/>
        </p:nvSpPr>
        <p:spPr>
          <a:xfrm>
            <a:off x="844060" y="2135866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</a:t>
            </a:r>
            <a:endParaRPr kumimoji="1" lang="en-US" altLang="ja-JP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06" name="テキスト ボックス 46"/>
          <p:cNvSpPr txBox="1"/>
          <p:nvPr/>
        </p:nvSpPr>
        <p:spPr>
          <a:xfrm>
            <a:off x="2308000" y="2135866"/>
            <a:ext cx="3688341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思ったことや感じたことを書こう！</a:t>
            </a:r>
          </a:p>
        </p:txBody>
      </p:sp>
      <p:sp>
        <p:nvSpPr>
          <p:cNvPr id="1307" name="テキスト ボックス 60"/>
          <p:cNvSpPr txBox="1"/>
          <p:nvPr/>
        </p:nvSpPr>
        <p:spPr>
          <a:xfrm>
            <a:off x="1007681" y="4094240"/>
            <a:ext cx="3583570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☆おやつク～イズ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☆  </a:t>
            </a:r>
            <a:r>
              <a:rPr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Let's Challenge!!</a:t>
            </a:r>
            <a:endParaRPr lang="ja-JP" altLang="en-US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08" name="テキスト ボックス 61"/>
          <p:cNvSpPr txBox="1"/>
          <p:nvPr/>
        </p:nvSpPr>
        <p:spPr>
          <a:xfrm>
            <a:off x="870989" y="4389475"/>
            <a:ext cx="3887682" cy="1307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Q1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．子どものうちは、お菓子やジュースを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どれだけとっても太らない？</a:t>
            </a:r>
            <a:endParaRPr sz="1000"/>
          </a:p>
          <a:p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　はい ・ いいえ　）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endParaRPr lang="ja-JP" altLang="en-US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Q2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．おやつの</a:t>
            </a:r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SOS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、</a:t>
            </a:r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S</a:t>
            </a:r>
            <a:r>
              <a:rPr lang="ja-JP" altLang="en-US" sz="10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（砂糖）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、</a:t>
            </a:r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O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（油）、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もう一つの</a:t>
            </a:r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S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は何？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　酒 ・ 塩　）</a:t>
            </a:r>
            <a:endParaRPr lang="ja-JP" altLang="en-US" sz="1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endParaRPr lang="ja-JP" altLang="en-US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Q3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．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おやつのエネルギー、多いのはどっち？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　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　おにぎり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個 ・ チョコレート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枚　）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09" name="テキスト ボックス 62"/>
          <p:cNvSpPr txBox="1"/>
          <p:nvPr/>
        </p:nvSpPr>
        <p:spPr>
          <a:xfrm>
            <a:off x="4855315" y="3922344"/>
            <a:ext cx="4321084" cy="5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おやつ（間食）は、</a:t>
            </a:r>
            <a:r>
              <a: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</a:t>
            </a:r>
            <a:r>
              <a: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3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回の食事で足りない栄養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を補う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ため</a:t>
            </a:r>
            <a:endParaRPr lang="ja-JP" altLang="en-US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のものです。かしこい食べ方には、</a:t>
            </a:r>
            <a:r>
              <a: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3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つのコツ</a:t>
            </a:r>
            <a:r>
              <a: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があります！</a:t>
            </a:r>
            <a:endParaRPr sz="1100"/>
          </a:p>
        </p:txBody>
      </p:sp>
      <p:sp>
        <p:nvSpPr>
          <p:cNvPr id="1310" name="テキスト ボックス 84"/>
          <p:cNvSpPr txBox="1"/>
          <p:nvPr/>
        </p:nvSpPr>
        <p:spPr>
          <a:xfrm>
            <a:off x="7747594" y="3891132"/>
            <a:ext cx="759500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おぎな</a:t>
            </a:r>
            <a:endParaRPr sz="600"/>
          </a:p>
        </p:txBody>
      </p:sp>
      <p:sp>
        <p:nvSpPr>
          <p:cNvPr id="1311" name="テキスト ボックス 1"/>
          <p:cNvSpPr txBox="1"/>
          <p:nvPr/>
        </p:nvSpPr>
        <p:spPr>
          <a:xfrm>
            <a:off x="9254820" y="6598468"/>
            <a:ext cx="629706" cy="33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⑥</a:t>
            </a:r>
          </a:p>
        </p:txBody>
      </p:sp>
      <p:sp>
        <p:nvSpPr>
          <p:cNvPr id="1312" name="テキスト ボックス 7"/>
          <p:cNvSpPr txBox="1"/>
          <p:nvPr/>
        </p:nvSpPr>
        <p:spPr>
          <a:xfrm>
            <a:off x="4989311" y="5305110"/>
            <a:ext cx="3945670" cy="39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3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コツ②　</a:t>
            </a:r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量　</a:t>
            </a:r>
            <a:r>
              <a:rPr lang="ja-JP" altLang="en-US" sz="13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食べすぎないように量を考えて食べよう！</a:t>
            </a:r>
            <a:endParaRPr sz="1300"/>
          </a:p>
        </p:txBody>
      </p:sp>
      <p:sp>
        <p:nvSpPr>
          <p:cNvPr id="1313" name="テキスト ボックス 2"/>
          <p:cNvSpPr txBox="1"/>
          <p:nvPr/>
        </p:nvSpPr>
        <p:spPr>
          <a:xfrm>
            <a:off x="2560813" y="4056214"/>
            <a:ext cx="1229544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レッツ</a:t>
            </a:r>
            <a:endParaRPr sz="600"/>
          </a:p>
        </p:txBody>
      </p:sp>
      <p:sp>
        <p:nvSpPr>
          <p:cNvPr id="1314" name="テキスト ボックス 3"/>
          <p:cNvSpPr txBox="1"/>
          <p:nvPr/>
        </p:nvSpPr>
        <p:spPr>
          <a:xfrm>
            <a:off x="3175585" y="4056215"/>
            <a:ext cx="1229544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チャレンジ</a:t>
            </a:r>
            <a:endParaRPr sz="600"/>
          </a:p>
        </p:txBody>
      </p:sp>
      <p:sp>
        <p:nvSpPr>
          <p:cNvPr id="1315" name="テキスト ボックス 5"/>
          <p:cNvSpPr txBox="1"/>
          <p:nvPr/>
        </p:nvSpPr>
        <p:spPr>
          <a:xfrm>
            <a:off x="1693228" y="4438387"/>
            <a:ext cx="1229544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  し</a:t>
            </a:r>
            <a:endParaRPr sz="600" b="0"/>
          </a:p>
        </p:txBody>
      </p:sp>
      <p:sp>
        <p:nvSpPr>
          <p:cNvPr id="1316" name="テキスト ボックス 17"/>
          <p:cNvSpPr txBox="1"/>
          <p:nvPr/>
        </p:nvSpPr>
        <p:spPr>
          <a:xfrm>
            <a:off x="1693228" y="4831366"/>
            <a:ext cx="1229544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さとう</a:t>
            </a:r>
            <a:endParaRPr sz="600" b="0"/>
          </a:p>
        </p:txBody>
      </p:sp>
      <p:pic>
        <p:nvPicPr>
          <p:cNvPr id="1317" name="グラフィックス 59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6765" y="847350"/>
            <a:ext cx="7796897" cy="866186"/>
          </a:xfrm>
          <a:prstGeom prst="rect">
            <a:avLst/>
          </a:prstGeom>
        </p:spPr>
      </p:pic>
      <p:sp>
        <p:nvSpPr>
          <p:cNvPr id="1318" name="四角形: 角を丸くする 591"/>
          <p:cNvSpPr/>
          <p:nvPr/>
        </p:nvSpPr>
        <p:spPr>
          <a:xfrm>
            <a:off x="844060" y="603708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STEP4</a:t>
            </a:r>
          </a:p>
        </p:txBody>
      </p:sp>
      <p:sp>
        <p:nvSpPr>
          <p:cNvPr id="1319" name="テキスト ボックス 592"/>
          <p:cNvSpPr txBox="1"/>
          <p:nvPr/>
        </p:nvSpPr>
        <p:spPr>
          <a:xfrm>
            <a:off x="2308000" y="570913"/>
            <a:ext cx="506227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目標を守れたか</a:t>
            </a:r>
            <a:r>
              <a:rPr lang="en-US" altLang="ja-JP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週間チェックしてみよう！</a:t>
            </a:r>
          </a:p>
        </p:txBody>
      </p:sp>
      <p:sp>
        <p:nvSpPr>
          <p:cNvPr id="1320" name="テキスト 600"/>
          <p:cNvSpPr txBox="1"/>
          <p:nvPr/>
        </p:nvSpPr>
        <p:spPr>
          <a:xfrm>
            <a:off x="885066" y="2410752"/>
            <a:ext cx="7884285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21" name="正方形/長方形 626"/>
          <p:cNvSpPr/>
          <p:nvPr/>
        </p:nvSpPr>
        <p:spPr>
          <a:xfrm>
            <a:off x="4941410" y="5696632"/>
            <a:ext cx="3826586" cy="48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2" name="正方形/長方形 627"/>
          <p:cNvSpPr/>
          <p:nvPr/>
        </p:nvSpPr>
        <p:spPr>
          <a:xfrm>
            <a:off x="4941408" y="4718482"/>
            <a:ext cx="3828895" cy="48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3" name="テキスト ボックス 6"/>
          <p:cNvSpPr txBox="1"/>
          <p:nvPr/>
        </p:nvSpPr>
        <p:spPr>
          <a:xfrm>
            <a:off x="4989311" y="4772627"/>
            <a:ext cx="3643120" cy="39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3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コツ①　</a:t>
            </a:r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</a:t>
            </a:r>
            <a:r>
              <a:rPr lang="ja-JP" altLang="en-US" sz="13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食事の前や寝る前はひかえよう！</a:t>
            </a:r>
            <a:endParaRPr sz="1300"/>
          </a:p>
        </p:txBody>
      </p:sp>
      <p:sp>
        <p:nvSpPr>
          <p:cNvPr id="1324" name="テキスト ボックス 10"/>
          <p:cNvSpPr txBox="1"/>
          <p:nvPr/>
        </p:nvSpPr>
        <p:spPr>
          <a:xfrm>
            <a:off x="6826658" y="4713513"/>
            <a:ext cx="326444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</a:t>
            </a:r>
            <a:endParaRPr sz="700"/>
          </a:p>
        </p:txBody>
      </p:sp>
      <p:sp>
        <p:nvSpPr>
          <p:cNvPr id="1325" name="テキスト ボックス 9"/>
          <p:cNvSpPr txBox="1"/>
          <p:nvPr/>
        </p:nvSpPr>
        <p:spPr>
          <a:xfrm>
            <a:off x="4989311" y="5745408"/>
            <a:ext cx="3544175" cy="39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3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コツ③　</a:t>
            </a:r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内容 </a:t>
            </a:r>
            <a:r>
              <a:rPr lang="ja-JP" altLang="en-US" sz="13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体によい組み合わせを考えよう！</a:t>
            </a:r>
            <a:endParaRPr sz="1300"/>
          </a:p>
        </p:txBody>
      </p:sp>
      <p:pic>
        <p:nvPicPr>
          <p:cNvPr id="1326" name="グラフィックス 30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76667" y="5559452"/>
            <a:ext cx="957341" cy="90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78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8" name="図 631" descr="図形, 正方形_x000a__x000a_自動的に生成された説明"/>
          <p:cNvPicPr/>
          <p:nvPr/>
        </p:nvPicPr>
        <p:blipFill>
          <a:blip r:embed="rId1"/>
          <a:stretch>
            <a:fillRect/>
          </a:stretch>
        </p:blipFill>
        <p:spPr>
          <a:xfrm>
            <a:off x="-48816" y="0"/>
            <a:ext cx="9981599" cy="6858000"/>
          </a:xfrm>
          <a:prstGeom prst="rect">
            <a:avLst/>
          </a:prstGeom>
        </p:spPr>
      </p:pic>
      <p:pic>
        <p:nvPicPr>
          <p:cNvPr id="1329" name="グラフィックス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1983" y="928690"/>
            <a:ext cx="4040369" cy="1324376"/>
          </a:xfrm>
          <a:prstGeom prst="rect">
            <a:avLst/>
          </a:prstGeom>
        </p:spPr>
      </p:pic>
      <p:pic>
        <p:nvPicPr>
          <p:cNvPr id="1330" name="グラフィックス 2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961" y="862926"/>
            <a:ext cx="4996249" cy="3882827"/>
          </a:xfrm>
          <a:prstGeom prst="rect">
            <a:avLst/>
          </a:prstGeom>
        </p:spPr>
      </p:pic>
      <p:graphicFrame>
        <p:nvGraphicFramePr>
          <p:cNvPr id="1331" name="グラフ 10"/>
          <p:cNvGraphicFramePr/>
          <p:nvPr>
            <p:extLst>
              <p:ext uri="{D42A27DB-BD31-4B8C-83A1-F6EECF244321}">
                <p14:modId xmlns:p14="http://schemas.microsoft.com/office/powerpoint/2010/main" val="1835544470"/>
              </p:ext>
            </p:extLst>
          </p:nvPr>
        </p:nvGraphicFramePr>
        <p:xfrm>
          <a:off x="1148713" y="2011609"/>
          <a:ext cx="2967813" cy="1521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32" name="テキスト ボックス 16"/>
          <p:cNvSpPr txBox="1"/>
          <p:nvPr/>
        </p:nvSpPr>
        <p:spPr>
          <a:xfrm>
            <a:off x="1655351" y="3757185"/>
            <a:ext cx="2796000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457200" rtl="0" eaLnBrk="1" latinLnBrk="0" hangingPunct="1">
              <a:defRPr sz="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7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（出典：令和７</a:t>
            </a:r>
            <a:r>
              <a:rPr lang="ja-JP" altLang="en-US" sz="7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年度全国体力・運動能力、運動習慣等調査）</a:t>
            </a:r>
            <a:endParaRPr lang="ja-JP" altLang="ja-JP" sz="500" b="1" kern="1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3" name="テキスト ボックス 17"/>
          <p:cNvSpPr txBox="1"/>
          <p:nvPr/>
        </p:nvSpPr>
        <p:spPr>
          <a:xfrm>
            <a:off x="1762289" y="1986040"/>
            <a:ext cx="870330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男子</a:t>
            </a:r>
            <a:endParaRPr lang="en-US" altLang="ja-JP" sz="700" b="1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4" name="テキスト ボックス 18"/>
          <p:cNvSpPr txBox="1"/>
          <p:nvPr/>
        </p:nvSpPr>
        <p:spPr>
          <a:xfrm>
            <a:off x="3067499" y="1986040"/>
            <a:ext cx="870330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solidFill>
                  <a:srgbClr val="E59ED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女子</a:t>
            </a:r>
            <a:endParaRPr lang="en-US" altLang="ja-JP" sz="700" b="1" dirty="0">
              <a:solidFill>
                <a:srgbClr val="E59EDD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335" name="グラフィックス 2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19364" y="2426668"/>
            <a:ext cx="4067482" cy="1529679"/>
          </a:xfrm>
          <a:prstGeom prst="rect">
            <a:avLst/>
          </a:prstGeom>
        </p:spPr>
      </p:pic>
      <p:pic>
        <p:nvPicPr>
          <p:cNvPr id="1336" name="グラフィックス 30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3078" y="4831352"/>
            <a:ext cx="7554553" cy="1096222"/>
          </a:xfrm>
          <a:prstGeom prst="rect">
            <a:avLst/>
          </a:prstGeom>
        </p:spPr>
      </p:pic>
      <p:sp>
        <p:nvSpPr>
          <p:cNvPr id="1337" name="四角形: 角を丸くする 31"/>
          <p:cNvSpPr/>
          <p:nvPr/>
        </p:nvSpPr>
        <p:spPr>
          <a:xfrm>
            <a:off x="989338" y="864767"/>
            <a:ext cx="1332025" cy="210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endParaRPr kumimoji="1" lang="en-US" altLang="ja-JP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38" name="テキスト ボックス 32"/>
          <p:cNvSpPr txBox="1"/>
          <p:nvPr/>
        </p:nvSpPr>
        <p:spPr>
          <a:xfrm>
            <a:off x="2321361" y="880149"/>
            <a:ext cx="3171663" cy="19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自分の生活を振り返ってみよう。</a:t>
            </a:r>
          </a:p>
        </p:txBody>
      </p:sp>
      <p:sp>
        <p:nvSpPr>
          <p:cNvPr id="1339" name="テキスト ボックス 33"/>
          <p:cNvSpPr txBox="1"/>
          <p:nvPr/>
        </p:nvSpPr>
        <p:spPr>
          <a:xfrm>
            <a:off x="749065" y="4497473"/>
            <a:ext cx="7022864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②運動する時間が短いのはどうしてだろう。原因を考えてみよう。</a:t>
            </a:r>
          </a:p>
        </p:txBody>
      </p:sp>
      <p:sp>
        <p:nvSpPr>
          <p:cNvPr id="1340" name="テキスト ボックス 55"/>
          <p:cNvSpPr txBox="1"/>
          <p:nvPr/>
        </p:nvSpPr>
        <p:spPr>
          <a:xfrm>
            <a:off x="749065" y="1117385"/>
            <a:ext cx="6006051" cy="170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①グラフを見て考えよう。</a:t>
            </a:r>
          </a:p>
        </p:txBody>
      </p:sp>
      <p:sp>
        <p:nvSpPr>
          <p:cNvPr id="1341" name="テキスト ボックス 59"/>
          <p:cNvSpPr txBox="1"/>
          <p:nvPr/>
        </p:nvSpPr>
        <p:spPr>
          <a:xfrm>
            <a:off x="5062291" y="1224344"/>
            <a:ext cx="2473555" cy="5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健康によい生活習慣を</a:t>
            </a:r>
            <a:r>
              <a:rPr lang="ja-JP" altLang="en-US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身につけて、</a:t>
            </a:r>
          </a:p>
          <a:p>
            <a:pPr>
              <a:lnSpc>
                <a:spcPct val="150000"/>
              </a:lnSpc>
            </a:pPr>
            <a:r>
              <a:rPr lang="ja-JP" altLang="en-US" sz="11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生活習慣病を予防しよう！</a:t>
            </a:r>
            <a:endParaRPr lang="ja-JP" altLang="en-US" sz="1100" b="1" dirty="0">
              <a:solidFill>
                <a:srgbClr val="4691C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2" name="テキスト ボックス 60"/>
          <p:cNvSpPr txBox="1"/>
          <p:nvPr/>
        </p:nvSpPr>
        <p:spPr>
          <a:xfrm>
            <a:off x="5719494" y="1210270"/>
            <a:ext cx="1032016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しゅうかん</a:t>
            </a:r>
          </a:p>
        </p:txBody>
      </p:sp>
      <p:sp>
        <p:nvSpPr>
          <p:cNvPr id="1343" name="テキスト ボックス 61"/>
          <p:cNvSpPr txBox="1"/>
          <p:nvPr/>
        </p:nvSpPr>
        <p:spPr>
          <a:xfrm>
            <a:off x="4984221" y="1457876"/>
            <a:ext cx="1186318" cy="1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しゅうかん</a:t>
            </a:r>
          </a:p>
        </p:txBody>
      </p:sp>
      <p:sp>
        <p:nvSpPr>
          <p:cNvPr id="1344" name="テキスト ボックス 62"/>
          <p:cNvSpPr txBox="1"/>
          <p:nvPr/>
        </p:nvSpPr>
        <p:spPr>
          <a:xfrm>
            <a:off x="3292033" y="809503"/>
            <a:ext cx="179995" cy="12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ふ</a:t>
            </a:r>
          </a:p>
        </p:txBody>
      </p:sp>
      <p:sp>
        <p:nvSpPr>
          <p:cNvPr id="1345" name="テキスト ボックス 63"/>
          <p:cNvSpPr txBox="1"/>
          <p:nvPr/>
        </p:nvSpPr>
        <p:spPr>
          <a:xfrm>
            <a:off x="2783005" y="4430218"/>
            <a:ext cx="989050" cy="117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げんいん</a:t>
            </a:r>
          </a:p>
        </p:txBody>
      </p:sp>
      <p:sp>
        <p:nvSpPr>
          <p:cNvPr id="1346" name="テキスト ボックス 69"/>
          <p:cNvSpPr txBox="1"/>
          <p:nvPr/>
        </p:nvSpPr>
        <p:spPr>
          <a:xfrm>
            <a:off x="825317" y="426375"/>
            <a:ext cx="83178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691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３　運動と健康な体づくりについて考えよう！</a:t>
            </a:r>
          </a:p>
        </p:txBody>
      </p:sp>
      <p:sp>
        <p:nvSpPr>
          <p:cNvPr id="1347" name="テキスト ボックス 74"/>
          <p:cNvSpPr txBox="1"/>
          <p:nvPr/>
        </p:nvSpPr>
        <p:spPr>
          <a:xfrm>
            <a:off x="1390851" y="1617601"/>
            <a:ext cx="2606338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457200" rtl="0" eaLnBrk="1" latinLnBrk="0" hangingPunct="1">
              <a:defRPr sz="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9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一週間の総運動時間</a:t>
            </a:r>
            <a:r>
              <a:rPr lang="en-US" altLang="ja-JP" sz="9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60</a:t>
            </a:r>
            <a:r>
              <a:rPr lang="ja-JP" altLang="en-US" sz="9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分未満の割合</a:t>
            </a:r>
            <a:endParaRPr sz="800"/>
          </a:p>
          <a:p>
            <a:pPr marL="0" algn="ctr" defTabSz="457200" rtl="0" eaLnBrk="1" latinLnBrk="0" hangingPunct="1">
              <a:defRPr sz="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9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（小学</a:t>
            </a:r>
            <a:r>
              <a:rPr lang="en-US" altLang="zh-CN" sz="9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5</a:t>
            </a:r>
            <a:r>
              <a:rPr lang="zh-CN" altLang="en-US" sz="9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年生）</a:t>
            </a:r>
            <a:endParaRPr lang="ja-JP" altLang="ja-JP" sz="700" b="1" kern="1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8" name="テキスト ボックス 76"/>
          <p:cNvSpPr txBox="1"/>
          <p:nvPr/>
        </p:nvSpPr>
        <p:spPr>
          <a:xfrm>
            <a:off x="1231147" y="3533590"/>
            <a:ext cx="1822204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全国 　　高知</a:t>
            </a:r>
            <a:endParaRPr lang="en-US" altLang="ja-JP" sz="7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9" name="テキスト ボックス 77"/>
          <p:cNvSpPr txBox="1"/>
          <p:nvPr/>
        </p:nvSpPr>
        <p:spPr>
          <a:xfrm>
            <a:off x="2560926" y="3533590"/>
            <a:ext cx="1822204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全国 　　高知</a:t>
            </a:r>
            <a:endParaRPr lang="en-US" altLang="ja-JP" sz="7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50" name="テキスト ボックス 1"/>
          <p:cNvSpPr txBox="1"/>
          <p:nvPr/>
        </p:nvSpPr>
        <p:spPr>
          <a:xfrm>
            <a:off x="9254820" y="6598395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⑦</a:t>
            </a:r>
          </a:p>
        </p:txBody>
      </p:sp>
      <p:sp>
        <p:nvSpPr>
          <p:cNvPr id="1351" name="テキスト ボックス 2"/>
          <p:cNvSpPr txBox="1"/>
          <p:nvPr/>
        </p:nvSpPr>
        <p:spPr>
          <a:xfrm>
            <a:off x="825317" y="1965469"/>
            <a:ext cx="1040217" cy="12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457200" rtl="0" eaLnBrk="1" latinLnBrk="0" hangingPunct="1">
              <a:defRPr sz="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6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</a:t>
            </a:r>
            <a:r>
              <a:rPr lang="en-US" altLang="ja-JP" sz="6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%</a:t>
            </a:r>
            <a:r>
              <a:rPr lang="ja-JP" altLang="en-US" sz="600" b="1" kern="1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）</a:t>
            </a:r>
            <a:endParaRPr lang="ja-JP" altLang="ja-JP" sz="600" b="1" kern="1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6067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lnDef>
      <a:spPr>
        <a:custGeom>
          <a:avLst/>
          <a:gdLst/>
          <a:ahLst/>
          <a:cxnLst/>
          <a:rect l="l" t="t" r="r" b="b"/>
          <a:pathLst/>
        </a:custGeom>
      </a:spPr>
      <a:bodyPr vertOverflow="overflow" horzOverflow="overflow"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lnDef>
      <a:spPr>
        <a:custGeom>
          <a:avLst/>
          <a:gdLst/>
          <a:ahLst/>
          <a:cxnLst/>
          <a:rect l="l" t="t" r="r" b="b"/>
          <a:pathLst/>
        </a:custGeom>
      </a:spPr>
      <a:bodyPr vertOverflow="overflow" horzOverflow="overflow"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:vt="http://schemas.openxmlformats.org/officeDocument/2006/docPropsVTypes" xmlns="http://schemas.openxmlformats.org/officeDocument/2006/extended-properties">
  <Template>Office Theme</Template>
  <TotalTime>3265</TotalTime>
  <Words>3018</Words>
  <Application>JUST Focus</Application>
  <Paragraphs>552</Paragraph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ＭＳ Ｐゴシック</vt:lpstr>
      <vt:lpstr>ＭＳ Ｐ明朝</vt:lpstr>
      <vt:lpstr>ＭＳゴシック</vt:lpstr>
      <vt:lpstr>游ゴシック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4.1.7</AppVersion>
  <PresentationFormat>ユーザー設定</PresentationFormat>
  <Slides>25</Slides>
  <Notes>0</Notes>
  <HiddenSlides>0</HiddenSlides>
  <MMClips>0</MMClips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プレゼンテーション</dc:title>
  <dc:creator>fuyuko masaki</dc:creator>
  <cp:lastModifiedBy>459936</cp:lastModifiedBy>
  <cp:lastPrinted>2024-04-09T14:59:28Z</cp:lastPrinted>
  <dcterms:created xsi:type="dcterms:W3CDTF">2024-04-09T13:56:36Z</dcterms:created>
  <dcterms:modified xsi:type="dcterms:W3CDTF">2026-07-07T01:12:03Z</dcterms:modified>
  <cp:revision>153</cp:revision>
</cp:coreProperties>
</file>

<file path=docProps/custom.xml><?xml version="1.0" encoding="utf-8"?>
<Properties xmlns:vt="http://schemas.openxmlformats.org/officeDocument/2006/docPropsVTypes" xmlns="http://schemas.openxmlformats.org/officeDocument/2006/custom-properties"/>
</file>