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7"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269"/>
    <p:restoredTop sz="94660"/>
  </p:normalViewPr>
  <p:slideViewPr>
    <p:cSldViewPr>
      <p:cViewPr varScale="1">
        <p:scale>
          <a:sx n="110" d="100"/>
          <a:sy n="110" d="100"/>
        </p:scale>
        <p:origin x="2064" y="114"/>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kumimoji="1" lang="ja-JP" altLang="en-US"/>
              <a:t>参考資料④</a:t>
            </a:r>
          </a:p>
        </p:txBody>
      </p:sp>
      <p:sp>
        <p:nvSpPr>
          <p:cNvPr id="1109"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Meiryo UI"/>
                <a:ea typeface="Meiryo UI"/>
              </a:defRPr>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Meiryo UI"/>
                <a:ea typeface="Meiryo UI"/>
              </a:defRPr>
            </a:lvl1pPr>
          </a:lstStyle>
          <a:p>
            <a:r>
              <a:rPr kumimoji="1" lang="ja-JP" altLang="en-US"/>
              <a:t>参考資料④</a:t>
            </a:r>
          </a:p>
        </p:txBody>
      </p:sp>
      <p:sp>
        <p:nvSpPr>
          <p:cNvPr id="1102"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lvl1pPr>
              <a:defRPr>
                <a:latin typeface="Meiryo UI"/>
                <a:ea typeface="Meiryo UI"/>
              </a:defRPr>
            </a:lvl1pPr>
            <a:lvl2pPr>
              <a:defRPr>
                <a:latin typeface="Meiryo UI"/>
                <a:ea typeface="Meiryo UI"/>
              </a:defRPr>
            </a:lvl2pPr>
            <a:lvl3pPr>
              <a:defRPr>
                <a:latin typeface="Meiryo UI"/>
                <a:ea typeface="Meiryo UI"/>
              </a:defRPr>
            </a:lvl3pPr>
            <a:lvl4pPr>
              <a:defRPr>
                <a:latin typeface="Meiryo UI"/>
                <a:ea typeface="Meiryo UI"/>
              </a:defRPr>
            </a:lvl4pPr>
            <a:lvl5pPr>
              <a:defRPr>
                <a:latin typeface="Meiryo UI"/>
                <a:ea typeface="Meiryo UI"/>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Meiryo UI"/>
                <a:ea typeface="Meiryo UI"/>
              </a:defRPr>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Meiryo UI"/>
                <a:ea typeface="Meiryo UI"/>
              </a:defRPr>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24"/>
          <p:cNvSpPr>
            <a:spLocks noGrp="1" noRot="1" noChangeAspect="1"/>
          </p:cNvSpPr>
          <p:nvPr>
            <p:ph type="sldImg" idx="2"/>
          </p:nvPr>
        </p:nvSpPr>
        <p:spPr>
          <a:prstGeom prst="rect">
            <a:avLst/>
          </a:prstGeom>
        </p:spPr>
        <p:txBody>
          <a:bodyPr/>
          <a:lstStyle/>
          <a:p>
            <a:endParaRPr kumimoji="1" lang="ja-JP" altLang="en-US"/>
          </a:p>
        </p:txBody>
      </p:sp>
      <p:sp>
        <p:nvSpPr>
          <p:cNvPr id="1132" name="四角形 25"/>
          <p:cNvSpPr>
            <a:spLocks noGrp="1"/>
          </p:cNvSpPr>
          <p:nvPr>
            <p:ph type="body" sz="quarter" idx="3"/>
          </p:nvPr>
        </p:nvSpPr>
        <p:spPr>
          <a:prstGeom prst="rect">
            <a:avLst/>
          </a:prstGeom>
        </p:spPr>
        <p:txBody>
          <a:bodyPr/>
          <a:lstStyle/>
          <a:p>
            <a:endParaRPr kumimoji="1" lang="ja-JP" altLang="en-US"/>
          </a:p>
        </p:txBody>
      </p:sp>
      <p:sp>
        <p:nvSpPr>
          <p:cNvPr id="1133" name="四角形 2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95300" y="1652802"/>
            <a:ext cx="8915400" cy="13441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495300" y="3092963"/>
            <a:ext cx="89154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C1CE411C-C203-4ECE-90C4-499D9D57E278}" type="datetime1">
              <a:rPr kumimoji="1" lang="ja-JP" altLang="en-US" smtClean="0"/>
              <a:t>2024/2/15</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95300" y="1736814"/>
            <a:ext cx="8915400" cy="42364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54B2054F-5178-4A00-9794-745ED896513C}" type="datetime1">
              <a:rPr kumimoji="1" lang="ja-JP" altLang="en-US" smtClean="0"/>
              <a:t>2024/2/15</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40"/>
            <a:ext cx="2228850" cy="5698643"/>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95300" y="274640"/>
            <a:ext cx="6521450" cy="56986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5082931-72FF-428C-A749-958289843CB8}" type="datetime1">
              <a:rPr kumimoji="1" lang="ja-JP" altLang="en-US" smtClean="0"/>
              <a:t>2024/2/15</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495300" y="1736814"/>
            <a:ext cx="8915400" cy="428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8BC859C1-C1DF-4D3B-828E-FAD520854DC3}" type="datetime1">
              <a:rPr kumimoji="1" lang="ja-JP" altLang="en-US" smtClean="0"/>
              <a:t>2024/2/15</a:t>
            </a:fld>
            <a:endParaRPr kumimoji="1" lang="ja-JP" altLang="en-US"/>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95300" y="2948946"/>
            <a:ext cx="8915400" cy="1056116"/>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495300" y="1184749"/>
            <a:ext cx="8915400" cy="1764198"/>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BD8A8229-949B-4D25-82C5-7DE3EE635537}" type="datetime1">
              <a:rPr kumimoji="1" lang="ja-JP" altLang="en-US" smtClean="0"/>
              <a:t>2024/2/15</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495300" y="1736815"/>
            <a:ext cx="4301683" cy="423647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5070013" y="1736815"/>
            <a:ext cx="4340687" cy="423647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6B698A0F-8C8B-4B03-B840-2AA5847D4758}" type="datetime1">
              <a:rPr kumimoji="1" lang="ja-JP" altLang="en-US" smtClean="0"/>
              <a:t>2024/2/15</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495300" y="1535114"/>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495300" y="2174875"/>
            <a:ext cx="4301683" cy="379840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5109017" y="1535114"/>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5109017" y="2174875"/>
            <a:ext cx="4301683" cy="3798407"/>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7BDD97BB-A428-46D3-B654-DB32EC8AB5E5}" type="datetime1">
              <a:rPr kumimoji="1" lang="ja-JP" altLang="en-US" smtClean="0"/>
              <a:t>2024/2/15</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94F4D553-9F53-4D68-8226-F829D33014E4}" type="datetime1">
              <a:rPr kumimoji="1" lang="ja-JP" altLang="en-US" smtClean="0"/>
              <a:t>2024/2/15</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695CFD37-7BE0-4601-9F6A-EAE81D560484}" type="datetime1">
              <a:rPr kumimoji="1" lang="ja-JP" altLang="en-US" smtClean="0"/>
              <a:t>2024/2/15</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1" y="273049"/>
            <a:ext cx="3259006" cy="1162051"/>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3938887" y="273052"/>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495302" y="1700808"/>
            <a:ext cx="3259005"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C12FDBA-9B54-4AAC-BD06-2EF78A32F3A7}" type="datetime1">
              <a:rPr kumimoji="1" lang="ja-JP" altLang="en-US" smtClean="0"/>
              <a:t>2024/2/15</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689140"/>
            <a:ext cx="5943600" cy="566739"/>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941645" y="212642"/>
            <a:ext cx="5943600" cy="4378830"/>
          </a:xfrm>
        </p:spPr>
        <p:txBody>
          <a:bodyPr/>
          <a:lstStyle>
            <a:lvl1pPr marL="0" indent="0">
              <a:buNone/>
              <a:defRPr sz="3200">
                <a:latin typeface="Meiryo UI"/>
                <a:ea typeface="Meiryo UI"/>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941645" y="5301211"/>
            <a:ext cx="5943600" cy="6720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C2F9C03A-3868-482D-8C65-4C86A855DC16}" type="datetime1">
              <a:rPr kumimoji="1" lang="ja-JP" altLang="en-US" smtClean="0"/>
              <a:t>2024/2/15</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2"/>
            <a:ext cx="4446494" cy="365125"/>
          </a:xfrm>
          <a:prstGeom prst="rect">
            <a:avLst/>
          </a:prstGeom>
        </p:spPr>
        <p:txBody>
          <a:bodyPr vert="horz" lIns="91440" tIns="45720" rIns="91440" bIns="45720" rtlCol="0" anchor="ctr"/>
          <a:lstStyle>
            <a:lvl1pPr algn="ctr">
              <a:defRPr sz="1200">
                <a:solidFill>
                  <a:schemeClr val="tx1"/>
                </a:solidFill>
                <a:latin typeface="Meiryo UI"/>
                <a:ea typeface="Meiryo UI"/>
              </a:defRPr>
            </a:lvl1pPr>
          </a:lstStyle>
          <a:p>
            <a:endParaRPr kumimoji="1" lang="ja-JP" altLang="en-US"/>
          </a:p>
        </p:txBody>
      </p:sp>
      <p:sp>
        <p:nvSpPr>
          <p:cNvPr id="1026" name="タイトル プレースホルダー 1"/>
          <p:cNvSpPr>
            <a:spLocks noGrp="1"/>
          </p:cNvSpPr>
          <p:nvPr>
            <p:ph type="title"/>
          </p:nvPr>
        </p:nvSpPr>
        <p:spPr>
          <a:xfrm>
            <a:off x="495300" y="418653"/>
            <a:ext cx="8915400" cy="99412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495300" y="1736814"/>
            <a:ext cx="8915400" cy="4281338"/>
          </a:xfrm>
          <a:prstGeom prst="rect">
            <a:avLst/>
          </a:prstGeom>
        </p:spPr>
        <p:txBody>
          <a:bodyPr vert="horz" lIns="91440" tIns="45720" rIns="91440" bIns="45720" rtlCol="0">
            <a:normAutofit/>
          </a:bodyPr>
          <a:lstStyle>
            <a:lvl1pPr>
              <a:defRPr>
                <a:latin typeface="Meiryo UI"/>
                <a:ea typeface="Meiryo UI"/>
              </a:defRPr>
            </a:lvl1pPr>
            <a:lvl2pPr>
              <a:defRPr>
                <a:latin typeface="Meiryo UI"/>
                <a:ea typeface="Meiryo UI"/>
              </a:defRPr>
            </a:lvl2pPr>
            <a:lvl3pPr>
              <a:defRPr>
                <a:latin typeface="Meiryo UI"/>
                <a:ea typeface="Meiryo UI"/>
              </a:defRPr>
            </a:lvl3pPr>
            <a:lvl4pPr>
              <a:defRPr>
                <a:latin typeface="Meiryo UI"/>
                <a:ea typeface="Meiryo UI"/>
              </a:defRPr>
            </a:lvl4pPr>
            <a:lvl5pPr>
              <a:defRPr>
                <a:latin typeface="Meiryo UI"/>
                <a:ea typeface="Meiryo UI"/>
              </a:defRPr>
            </a:lvl5pPr>
            <a:lvl6pPr>
              <a:defRPr>
                <a:latin typeface="Meiryo UI"/>
                <a:ea typeface="Meiryo UI"/>
              </a:defRPr>
            </a:lvl6pPr>
            <a:lvl7pPr>
              <a:defRPr>
                <a:latin typeface="Meiryo UI"/>
              </a:defRPr>
            </a:lvl7pPr>
            <a:lvl8pPr>
              <a:defRPr>
                <a:latin typeface="Meiryo UI"/>
              </a:defRPr>
            </a:lvl8pPr>
            <a:lvl9pPr>
              <a:defRPr>
                <a:latin typeface="Meiryo UI"/>
                <a:ea typeface="Meiryo UI"/>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495300" y="6237312"/>
            <a:ext cx="2039431" cy="365125"/>
          </a:xfrm>
          <a:prstGeom prst="rect">
            <a:avLst/>
          </a:prstGeom>
        </p:spPr>
        <p:txBody>
          <a:bodyPr vert="horz" lIns="91440" tIns="45720" rIns="91440" bIns="45720" rtlCol="0" anchor="ctr"/>
          <a:lstStyle>
            <a:lvl1pPr algn="l">
              <a:defRPr sz="1200">
                <a:solidFill>
                  <a:schemeClr val="tx1"/>
                </a:solidFill>
                <a:latin typeface="Meiryo UI"/>
                <a:ea typeface="Meiryo UI"/>
              </a:defRPr>
            </a:lvl1pPr>
          </a:lstStyle>
          <a:p>
            <a:fld id="{DDAF832A-29CF-451E-B278-63D1AFDB1F3D}" type="datetime1">
              <a:rPr kumimoji="1" lang="ja-JP" altLang="en-US" smtClean="0"/>
              <a:t>2024/2/15</a:t>
            </a:fld>
            <a:endParaRPr kumimoji="1" lang="ja-JP" altLang="en-US"/>
          </a:p>
        </p:txBody>
      </p:sp>
      <p:sp>
        <p:nvSpPr>
          <p:cNvPr id="1029" name="スライド番号プレースホルダー 5"/>
          <p:cNvSpPr>
            <a:spLocks noGrp="1"/>
          </p:cNvSpPr>
          <p:nvPr>
            <p:ph type="sldNum" sz="quarter" idx="4"/>
          </p:nvPr>
        </p:nvSpPr>
        <p:spPr>
          <a:xfrm>
            <a:off x="7332264" y="6237312"/>
            <a:ext cx="2078436" cy="365125"/>
          </a:xfrm>
          <a:prstGeom prst="rect">
            <a:avLst/>
          </a:prstGeom>
        </p:spPr>
        <p:txBody>
          <a:bodyPr vert="horz" lIns="91440" tIns="45720" rIns="91440" bIns="45720" rtlCol="0" anchor="ctr"/>
          <a:lstStyle>
            <a:lvl1pPr algn="r">
              <a:defRPr sz="1200">
                <a:solidFill>
                  <a:schemeClr val="tx1"/>
                </a:solidFill>
                <a:latin typeface="Meiryo UI"/>
                <a:ea typeface="Meiryo UI"/>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テキスト ボックス 27"/>
          <p:cNvSpPr txBox="1">
            <a:spLocks noChangeArrowheads="1"/>
          </p:cNvSpPr>
          <p:nvPr/>
        </p:nvSpPr>
        <p:spPr>
          <a:xfrm>
            <a:off x="-15000" y="333000"/>
            <a:ext cx="4856416" cy="276106"/>
          </a:xfrm>
          <a:prstGeom prst="rect">
            <a:avLst/>
          </a:prstGeom>
          <a:noFill/>
          <a:ln>
            <a:miter/>
          </a:ln>
        </p:spPr>
        <p:txBody>
          <a:bodyPr vert="horz" wrap="square">
            <a:spAutoFit/>
          </a:bodyPr>
          <a:lstStyle/>
          <a:p>
            <a:pPr algn="ctr" eaLnBrk="1" fontAlgn="base" latinLnBrk="0" hangingPunct="1"/>
            <a:r>
              <a:rPr lang="ja-JP" altLang="en-US" sz="1200">
                <a:solidFill>
                  <a:schemeClr val="tx1"/>
                </a:solidFill>
                <a:latin typeface="Meiryo UI"/>
                <a:ea typeface="Meiryo UI"/>
              </a:rPr>
              <a:t>《　概　要　》　</a:t>
            </a:r>
            <a:endParaRPr lang="ja-JP" altLang="en-US" sz="1400">
              <a:solidFill>
                <a:schemeClr val="tx1"/>
              </a:solidFill>
              <a:latin typeface="Meiryo UI"/>
              <a:ea typeface="Meiryo UI"/>
            </a:endParaRPr>
          </a:p>
        </p:txBody>
      </p:sp>
      <p:graphicFrame>
        <p:nvGraphicFramePr>
          <p:cNvPr id="1113" name="四角形 34"/>
          <p:cNvGraphicFramePr>
            <a:graphicFrameLocks noGrp="1"/>
          </p:cNvGraphicFramePr>
          <p:nvPr>
            <p:extLst>
              <p:ext uri="{D42A27DB-BD31-4B8C-83A1-F6EECF244321}">
                <p14:modId xmlns:p14="http://schemas.microsoft.com/office/powerpoint/2010/main" val="953476774"/>
              </p:ext>
            </p:extLst>
          </p:nvPr>
        </p:nvGraphicFramePr>
        <p:xfrm>
          <a:off x="57000" y="57150"/>
          <a:ext cx="9719998" cy="275760"/>
        </p:xfrm>
        <a:graphic>
          <a:graphicData uri="http://schemas.openxmlformats.org/drawingml/2006/table">
            <a:tbl>
              <a:tblPr firstRow="1" bandRow="1">
                <a:tableStyleId>{5A111915-BE36-4E01-A7E5-04B1672EAD32}</a:tableStyleId>
              </a:tblPr>
              <a:tblGrid>
                <a:gridCol w="901199">
                  <a:extLst>
                    <a:ext uri="{9D8B030D-6E8A-4147-A177-3AD203B41FA5}">
                      <a16:colId xmlns:a16="http://schemas.microsoft.com/office/drawing/2014/main" val="20000"/>
                    </a:ext>
                  </a:extLst>
                </a:gridCol>
                <a:gridCol w="8818799">
                  <a:extLst>
                    <a:ext uri="{9D8B030D-6E8A-4147-A177-3AD203B41FA5}">
                      <a16:colId xmlns:a16="http://schemas.microsoft.com/office/drawing/2014/main" val="20001"/>
                    </a:ext>
                  </a:extLst>
                </a:gridCol>
              </a:tblGrid>
              <a:tr h="275760">
                <a:tc>
                  <a:txBody>
                    <a:bodyPr/>
                    <a:lstStyle/>
                    <a:p>
                      <a:pPr algn="ctr"/>
                      <a:r>
                        <a:rPr kumimoji="1" lang="ja-JP" altLang="en-US" sz="1200" dirty="0">
                          <a:solidFill>
                            <a:schemeClr val="bg1"/>
                          </a:solidFill>
                          <a:latin typeface="Meiryo UI"/>
                          <a:ea typeface="Meiryo UI"/>
                        </a:rPr>
                        <a:t>市町村名</a:t>
                      </a:r>
                    </a:p>
                  </a:txBody>
                  <a:tcPr/>
                </a:tc>
                <a:tc>
                  <a:txBody>
                    <a:bodyPr/>
                    <a:lstStyle/>
                    <a:p>
                      <a:r>
                        <a:rPr kumimoji="1" lang="ja-JP" altLang="en-US" sz="1200" dirty="0">
                          <a:solidFill>
                            <a:srgbClr val="FF0000"/>
                          </a:solidFill>
                          <a:latin typeface="Meiryo UI"/>
                          <a:ea typeface="Meiryo UI"/>
                        </a:rPr>
                        <a:t>中土佐町</a:t>
                      </a:r>
                    </a:p>
                  </a:txBody>
                  <a:tcPr>
                    <a:noFill/>
                  </a:tcPr>
                </a:tc>
                <a:extLst>
                  <a:ext uri="{0D108BD9-81ED-4DB2-BD59-A6C34878D82A}">
                    <a16:rowId xmlns:a16="http://schemas.microsoft.com/office/drawing/2014/main" val="10000"/>
                  </a:ext>
                </a:extLst>
              </a:tr>
            </a:tbl>
          </a:graphicData>
        </a:graphic>
      </p:graphicFrame>
      <p:sp>
        <p:nvSpPr>
          <p:cNvPr id="1114" name="図形 44"/>
          <p:cNvSpPr/>
          <p:nvPr/>
        </p:nvSpPr>
        <p:spPr>
          <a:xfrm>
            <a:off x="59092" y="593151"/>
            <a:ext cx="4860977" cy="4182726"/>
          </a:xfrm>
          <a:prstGeom prst="roundRect">
            <a:avLst>
              <a:gd name="adj" fmla="val 0"/>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solidFill>
                <a:schemeClr val="tx1"/>
              </a:solidFill>
            </a:endParaRPr>
          </a:p>
        </p:txBody>
      </p:sp>
      <p:sp>
        <p:nvSpPr>
          <p:cNvPr id="1115" name="四角形 53"/>
          <p:cNvSpPr/>
          <p:nvPr/>
        </p:nvSpPr>
        <p:spPr>
          <a:xfrm>
            <a:off x="10177782" y="6419874"/>
            <a:ext cx="2078436" cy="365125"/>
          </a:xfrm>
          <a:prstGeom prst="rect">
            <a:avLst/>
          </a:prstGeom>
        </p:spPr>
        <p:txBody>
          <a:bodyPr vert="horz" lIns="91440" tIns="45720" rIns="91440" bIns="45720" rtlCol="0" anchor="ctr"/>
          <a:lstStyle>
            <a:lvl1pPr algn="r">
              <a:defRPr sz="1200">
                <a:solidFill>
                  <a:schemeClr val="tx1"/>
                </a:solidFill>
                <a:latin typeface="Meiryo UI"/>
                <a:ea typeface="Meiryo UI"/>
              </a:defRPr>
            </a:lvl1pPr>
          </a:lstStyle>
          <a:p>
            <a:fld id="{2C9400E4-C46D-48FA-AEA0-ED136F70A0E5}" type="slidenum">
              <a:rPr kumimoji="1" lang="ja-JP" altLang="en-US" smtClean="0"/>
              <a:t>1</a:t>
            </a:fld>
            <a:endParaRPr kumimoji="1" lang="ja-JP" altLang="en-US"/>
          </a:p>
        </p:txBody>
      </p:sp>
      <p:sp>
        <p:nvSpPr>
          <p:cNvPr id="1116" name="四角形 96"/>
          <p:cNvSpPr/>
          <p:nvPr/>
        </p:nvSpPr>
        <p:spPr>
          <a:xfrm>
            <a:off x="61142" y="587678"/>
            <a:ext cx="899794" cy="179705"/>
          </a:xfrm>
          <a:prstGeom prst="rect">
            <a:avLst/>
          </a:prstGeom>
          <a:solidFill>
            <a:schemeClr val="accent1">
              <a:lumMod val="60000"/>
              <a:lumOff val="40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050" b="1">
                <a:solidFill>
                  <a:schemeClr val="tx1"/>
                </a:solidFill>
                <a:latin typeface="Meiryo UI"/>
                <a:ea typeface="Meiryo UI"/>
              </a:rPr>
              <a:t>取組概要</a:t>
            </a:r>
            <a:endParaRPr lang="ja-JP" altLang="en-US" sz="1200" b="1">
              <a:solidFill>
                <a:schemeClr val="tx1"/>
              </a:solidFill>
              <a:latin typeface="Meiryo UI"/>
              <a:ea typeface="Meiryo UI"/>
            </a:endParaRPr>
          </a:p>
        </p:txBody>
      </p:sp>
      <p:sp>
        <p:nvSpPr>
          <p:cNvPr id="1117" name="テキスト 97"/>
          <p:cNvSpPr txBox="1"/>
          <p:nvPr/>
        </p:nvSpPr>
        <p:spPr>
          <a:xfrm>
            <a:off x="61054" y="764973"/>
            <a:ext cx="4856087" cy="3970318"/>
          </a:xfrm>
          <a:prstGeom prst="rect">
            <a:avLst/>
          </a:prstGeom>
        </p:spPr>
        <p:txBody>
          <a:bodyPr wrap="square">
            <a:spAutoFit/>
          </a:bodyPr>
          <a:lstStyle/>
          <a:p>
            <a:pPr marL="0" indent="0">
              <a:buNone/>
              <a:defRPr lang="ja-JP" altLang="en-US"/>
            </a:pPr>
            <a:r>
              <a:rPr lang="ja-JP" altLang="en-US" sz="1050" b="1" dirty="0">
                <a:solidFill>
                  <a:schemeClr val="tx1"/>
                </a:solidFill>
                <a:latin typeface="+mn-ea"/>
                <a:ea typeface="+mn-ea"/>
              </a:rPr>
              <a:t>（１）導入実績（実施地区及び団体、導入回数）</a:t>
            </a:r>
          </a:p>
          <a:p>
            <a:pPr marL="0" indent="0">
              <a:buNone/>
              <a:defRPr lang="ja-JP" altLang="en-US"/>
            </a:pPr>
            <a:r>
              <a:rPr lang="ja-JP" altLang="en-US" sz="1050" kern="1200" spc="0" dirty="0">
                <a:solidFill>
                  <a:schemeClr val="tx1"/>
                </a:solidFill>
                <a:latin typeface="+mn-ea"/>
                <a:ea typeface="+mn-ea"/>
              </a:rPr>
              <a:t>　①上ノ加江地区（団体名：自然隊）　１回</a:t>
            </a:r>
          </a:p>
          <a:p>
            <a:pPr marL="0" indent="0">
              <a:buNone/>
              <a:defRPr lang="ja-JP" altLang="en-US"/>
            </a:pPr>
            <a:r>
              <a:rPr lang="ja-JP" altLang="en-US" sz="1050" kern="1200" spc="0" dirty="0">
                <a:solidFill>
                  <a:schemeClr val="tx1"/>
                </a:solidFill>
                <a:latin typeface="+mn-ea"/>
                <a:ea typeface="+mn-ea"/>
              </a:rPr>
              <a:t>　②笹場地区（団体名：笹場地区会）　１回</a:t>
            </a:r>
            <a:endParaRPr lang="ja-JP" altLang="en-US" sz="1050" dirty="0">
              <a:solidFill>
                <a:schemeClr val="tx1"/>
              </a:solidFill>
              <a:latin typeface="+mn-ea"/>
              <a:ea typeface="+mn-ea"/>
            </a:endParaRPr>
          </a:p>
          <a:p>
            <a:pPr marL="0" indent="0">
              <a:buNone/>
              <a:defRPr lang="ja-JP" altLang="en-US"/>
            </a:pPr>
            <a:r>
              <a:rPr lang="ja-JP" altLang="en-US" sz="1050" dirty="0">
                <a:solidFill>
                  <a:schemeClr val="tx1"/>
                </a:solidFill>
                <a:latin typeface="+mn-ea"/>
                <a:ea typeface="+mn-ea"/>
              </a:rPr>
              <a:t>　　　　　　　　　　　　　　　　　計</a:t>
            </a:r>
            <a:r>
              <a:rPr lang="ja-JP" altLang="en-US" sz="1050" dirty="0">
                <a:latin typeface="+mn-ea"/>
              </a:rPr>
              <a:t>２</a:t>
            </a:r>
            <a:r>
              <a:rPr lang="ja-JP" altLang="en-US" sz="1050" dirty="0">
                <a:solidFill>
                  <a:schemeClr val="tx1"/>
                </a:solidFill>
                <a:latin typeface="+mn-ea"/>
                <a:ea typeface="+mn-ea"/>
              </a:rPr>
              <a:t>回導入</a:t>
            </a:r>
            <a:endParaRPr lang="ja-JP" altLang="en-US" sz="1050" kern="1200" spc="0" dirty="0">
              <a:solidFill>
                <a:schemeClr val="tx1"/>
              </a:solidFill>
              <a:latin typeface="+mn-ea"/>
              <a:ea typeface="+mn-ea"/>
            </a:endParaRPr>
          </a:p>
          <a:p>
            <a:pPr marL="0" indent="0">
              <a:buNone/>
              <a:defRPr lang="ja-JP" altLang="en-US"/>
            </a:pPr>
            <a:endParaRPr lang="ja-JP" altLang="en-US" sz="1050" dirty="0">
              <a:solidFill>
                <a:schemeClr val="tx1"/>
              </a:solidFill>
              <a:latin typeface="+mn-ea"/>
              <a:ea typeface="+mn-ea"/>
            </a:endParaRPr>
          </a:p>
          <a:p>
            <a:pPr marL="0" indent="0">
              <a:buNone/>
              <a:defRPr lang="ja-JP" altLang="en-US"/>
            </a:pPr>
            <a:r>
              <a:rPr lang="ja-JP" altLang="en-US" sz="1050" b="1" dirty="0">
                <a:solidFill>
                  <a:schemeClr val="tx1"/>
                </a:solidFill>
                <a:latin typeface="+mn-ea"/>
                <a:ea typeface="+mn-ea"/>
              </a:rPr>
              <a:t>（２）運用方法（効率的な利用方法、持続可能な仕組みづくりや担い手確保に</a:t>
            </a:r>
          </a:p>
          <a:p>
            <a:pPr marL="0" indent="0">
              <a:buNone/>
              <a:defRPr lang="ja-JP" altLang="en-US"/>
            </a:pPr>
            <a:r>
              <a:rPr lang="ja-JP" altLang="en-US" sz="1050" b="1" dirty="0">
                <a:solidFill>
                  <a:schemeClr val="tx1"/>
                </a:solidFill>
                <a:latin typeface="+mn-ea"/>
                <a:ea typeface="+mn-ea"/>
              </a:rPr>
              <a:t>　　　向けた工夫などを記載）</a:t>
            </a:r>
          </a:p>
          <a:p>
            <a:pPr marL="0" indent="0">
              <a:buNone/>
              <a:defRPr lang="ja-JP" altLang="en-US"/>
            </a:pPr>
            <a:r>
              <a:rPr lang="ja-JP" altLang="en-US" sz="1050" dirty="0">
                <a:solidFill>
                  <a:schemeClr val="tx1"/>
                </a:solidFill>
                <a:latin typeface="+mn-ea"/>
                <a:ea typeface="+mn-ea"/>
              </a:rPr>
              <a:t>（保管先）防災倉庫</a:t>
            </a:r>
          </a:p>
          <a:p>
            <a:pPr marL="0" indent="0">
              <a:buNone/>
              <a:defRPr lang="ja-JP" altLang="en-US"/>
            </a:pPr>
            <a:r>
              <a:rPr lang="ja-JP" altLang="en-US" sz="1050" dirty="0">
                <a:solidFill>
                  <a:schemeClr val="tx1"/>
                </a:solidFill>
                <a:latin typeface="+mn-ea"/>
                <a:ea typeface="+mn-ea"/>
              </a:rPr>
              <a:t>（運搬方法）</a:t>
            </a:r>
            <a:r>
              <a:rPr lang="ja-JP" altLang="en-US" sz="1050" dirty="0">
                <a:latin typeface="+mn-ea"/>
              </a:rPr>
              <a:t>利用者</a:t>
            </a:r>
            <a:r>
              <a:rPr lang="ja-JP" altLang="en-US" sz="1050" dirty="0">
                <a:solidFill>
                  <a:schemeClr val="tx1"/>
                </a:solidFill>
                <a:latin typeface="+mn-ea"/>
                <a:ea typeface="+mn-ea"/>
              </a:rPr>
              <a:t>の車両（軽トラック）で利用者自身が行う。</a:t>
            </a:r>
          </a:p>
          <a:p>
            <a:pPr marL="0" indent="0">
              <a:buNone/>
              <a:defRPr lang="ja-JP" altLang="en-US"/>
            </a:pPr>
            <a:r>
              <a:rPr lang="ja-JP" altLang="en-US" sz="1050" dirty="0">
                <a:solidFill>
                  <a:schemeClr val="tx1"/>
                </a:solidFill>
                <a:latin typeface="+mn-ea"/>
                <a:ea typeface="+mn-ea"/>
              </a:rPr>
              <a:t>（予約方法）危機管理室に連絡（電話またはメール）</a:t>
            </a:r>
          </a:p>
          <a:p>
            <a:pPr marL="0" indent="0">
              <a:buNone/>
              <a:defRPr lang="ja-JP" altLang="en-US"/>
            </a:pPr>
            <a:r>
              <a:rPr lang="ja-JP" altLang="en-US" sz="1050" dirty="0">
                <a:solidFill>
                  <a:schemeClr val="tx1"/>
                </a:solidFill>
                <a:latin typeface="+mn-ea"/>
                <a:ea typeface="+mn-ea"/>
              </a:rPr>
              <a:t>（利用料金）無料</a:t>
            </a:r>
          </a:p>
          <a:p>
            <a:pPr marL="0" indent="0">
              <a:buNone/>
              <a:defRPr lang="ja-JP" altLang="en-US"/>
            </a:pPr>
            <a:r>
              <a:rPr lang="ja-JP" altLang="en-US" sz="1050" dirty="0">
                <a:solidFill>
                  <a:schemeClr val="tx1"/>
                </a:solidFill>
                <a:latin typeface="+mn-ea"/>
                <a:ea typeface="+mn-ea"/>
              </a:rPr>
              <a:t>（利用に関するルール）</a:t>
            </a:r>
          </a:p>
          <a:p>
            <a:pPr marL="0" indent="0">
              <a:buNone/>
              <a:defRPr lang="ja-JP" altLang="en-US"/>
            </a:pPr>
            <a:r>
              <a:rPr lang="ja-JP" altLang="en-US" sz="1050" dirty="0">
                <a:solidFill>
                  <a:schemeClr val="tx1"/>
                </a:solidFill>
                <a:latin typeface="+mn-ea"/>
                <a:ea typeface="+mn-ea"/>
              </a:rPr>
              <a:t>　・事前に役場担当者から操作説明を受けること。もしくは初回操作時に役場</a:t>
            </a:r>
            <a:endParaRPr lang="en-US" altLang="ja-JP" sz="1050" dirty="0">
              <a:solidFill>
                <a:schemeClr val="tx1"/>
              </a:solidFill>
              <a:latin typeface="+mn-ea"/>
              <a:ea typeface="+mn-ea"/>
            </a:endParaRPr>
          </a:p>
          <a:p>
            <a:pPr marL="0" indent="0">
              <a:buNone/>
              <a:defRPr lang="ja-JP" altLang="en-US"/>
            </a:pPr>
            <a:r>
              <a:rPr lang="ja-JP" altLang="en-US" sz="1050" dirty="0">
                <a:latin typeface="+mn-ea"/>
              </a:rPr>
              <a:t>　　</a:t>
            </a:r>
            <a:r>
              <a:rPr lang="ja-JP" altLang="en-US" sz="1050" dirty="0">
                <a:solidFill>
                  <a:schemeClr val="tx1"/>
                </a:solidFill>
                <a:latin typeface="+mn-ea"/>
                <a:ea typeface="+mn-ea"/>
              </a:rPr>
              <a:t>担当者が同行すること。</a:t>
            </a:r>
          </a:p>
          <a:p>
            <a:pPr marL="0" indent="0">
              <a:buNone/>
              <a:defRPr lang="ja-JP" altLang="en-US"/>
            </a:pPr>
            <a:r>
              <a:rPr lang="ja-JP" altLang="en-US" sz="1050" dirty="0">
                <a:solidFill>
                  <a:schemeClr val="tx1"/>
                </a:solidFill>
                <a:latin typeface="+mn-ea"/>
                <a:ea typeface="+mn-ea"/>
              </a:rPr>
              <a:t>　・</a:t>
            </a:r>
            <a:r>
              <a:rPr lang="ja-JP" altLang="en-US" sz="1050" dirty="0">
                <a:latin typeface="+mn-ea"/>
              </a:rPr>
              <a:t>利用者</a:t>
            </a:r>
            <a:r>
              <a:rPr lang="ja-JP" altLang="en-US" sz="1050" dirty="0">
                <a:solidFill>
                  <a:schemeClr val="tx1"/>
                </a:solidFill>
                <a:latin typeface="+mn-ea"/>
                <a:ea typeface="+mn-ea"/>
              </a:rPr>
              <a:t>は団体であること。</a:t>
            </a:r>
            <a:endParaRPr lang="en-US" altLang="ja-JP" sz="1050" dirty="0">
              <a:solidFill>
                <a:schemeClr val="tx1"/>
              </a:solidFill>
              <a:latin typeface="+mn-ea"/>
              <a:ea typeface="+mn-ea"/>
            </a:endParaRPr>
          </a:p>
          <a:p>
            <a:pPr marL="0" indent="0">
              <a:buNone/>
              <a:defRPr lang="ja-JP" altLang="en-US"/>
            </a:pPr>
            <a:r>
              <a:rPr lang="ja-JP" altLang="en-US" sz="1050" dirty="0">
                <a:latin typeface="+mn-ea"/>
              </a:rPr>
              <a:t>　・燃料は利用者の負担であること。</a:t>
            </a:r>
            <a:endParaRPr lang="en-US" altLang="ja-JP" sz="1050" dirty="0">
              <a:latin typeface="+mn-ea"/>
            </a:endParaRPr>
          </a:p>
          <a:p>
            <a:pPr marL="0" indent="0">
              <a:buNone/>
              <a:defRPr lang="ja-JP" altLang="en-US"/>
            </a:pPr>
            <a:r>
              <a:rPr lang="ja-JP" altLang="en-US" sz="1050" dirty="0">
                <a:solidFill>
                  <a:schemeClr val="tx1"/>
                </a:solidFill>
                <a:latin typeface="+mn-ea"/>
                <a:ea typeface="+mn-ea"/>
              </a:rPr>
              <a:t>　・不具合の発生や故障は必ず役場担当者に報告すること。</a:t>
            </a:r>
            <a:endParaRPr lang="en-US" altLang="ja-JP" sz="1050" dirty="0">
              <a:solidFill>
                <a:schemeClr val="tx1"/>
              </a:solidFill>
              <a:latin typeface="+mn-ea"/>
              <a:ea typeface="+mn-ea"/>
            </a:endParaRPr>
          </a:p>
          <a:p>
            <a:pPr marL="0" indent="0">
              <a:buNone/>
              <a:defRPr lang="ja-JP" altLang="en-US"/>
            </a:pPr>
            <a:r>
              <a:rPr lang="ja-JP" altLang="en-US" sz="1050" dirty="0">
                <a:latin typeface="+mn-ea"/>
              </a:rPr>
              <a:t>　・作業日誌を提出すること。</a:t>
            </a:r>
            <a:endParaRPr lang="ja-JP" altLang="en-US" sz="1050" dirty="0">
              <a:solidFill>
                <a:schemeClr val="tx1"/>
              </a:solidFill>
              <a:latin typeface="+mn-ea"/>
              <a:ea typeface="+mn-ea"/>
            </a:endParaRPr>
          </a:p>
          <a:p>
            <a:pPr marL="0" indent="0">
              <a:buNone/>
              <a:defRPr lang="ja-JP" altLang="en-US"/>
            </a:pPr>
            <a:endParaRPr lang="ja-JP" altLang="en-US" sz="1050" dirty="0">
              <a:solidFill>
                <a:schemeClr val="tx1"/>
              </a:solidFill>
              <a:latin typeface="+mn-ea"/>
              <a:ea typeface="+mn-ea"/>
            </a:endParaRPr>
          </a:p>
          <a:p>
            <a:pPr marL="0" indent="0">
              <a:buNone/>
              <a:defRPr lang="ja-JP" altLang="en-US"/>
            </a:pPr>
            <a:endParaRPr lang="ja-JP" altLang="en-US" sz="1050" dirty="0">
              <a:solidFill>
                <a:srgbClr val="FF0000"/>
              </a:solidFill>
              <a:latin typeface="+mn-ea"/>
              <a:ea typeface="+mn-ea"/>
            </a:endParaRPr>
          </a:p>
          <a:p>
            <a:pPr marL="0" indent="0">
              <a:buNone/>
              <a:defRPr lang="ja-JP" altLang="en-US"/>
            </a:pPr>
            <a:endParaRPr lang="en-US" altLang="ja-JP" sz="1050" dirty="0">
              <a:solidFill>
                <a:schemeClr val="tx1"/>
              </a:solidFill>
              <a:latin typeface="+mn-ea"/>
              <a:ea typeface="+mn-ea"/>
            </a:endParaRPr>
          </a:p>
          <a:p>
            <a:pPr marL="0" indent="0">
              <a:buNone/>
              <a:defRPr lang="ja-JP" altLang="en-US"/>
            </a:pPr>
            <a:r>
              <a:rPr lang="en-US" altLang="ja-JP" sz="1050" dirty="0">
                <a:solidFill>
                  <a:schemeClr val="tx1"/>
                </a:solidFill>
                <a:latin typeface="+mn-ea"/>
                <a:ea typeface="+mn-ea"/>
              </a:rPr>
              <a:t>※</a:t>
            </a:r>
            <a:r>
              <a:rPr lang="ja-JP" altLang="en-US" sz="1050" dirty="0">
                <a:solidFill>
                  <a:schemeClr val="tx1"/>
                </a:solidFill>
                <a:latin typeface="+mn-ea"/>
                <a:ea typeface="+mn-ea"/>
              </a:rPr>
              <a:t>作業の様子</a:t>
            </a:r>
            <a:endParaRPr lang="en-US" altLang="ja-JP" sz="1050" dirty="0">
              <a:solidFill>
                <a:schemeClr val="tx1"/>
              </a:solidFill>
              <a:latin typeface="+mn-ea"/>
              <a:ea typeface="+mn-ea"/>
            </a:endParaRPr>
          </a:p>
          <a:p>
            <a:pPr marL="0" indent="0">
              <a:buNone/>
              <a:defRPr lang="ja-JP" altLang="en-US"/>
            </a:pPr>
            <a:r>
              <a:rPr lang="ja-JP" altLang="en-US" sz="1050" dirty="0">
                <a:latin typeface="+mn-ea"/>
              </a:rPr>
              <a:t>　</a:t>
            </a:r>
            <a:r>
              <a:rPr lang="en-US" altLang="ja-JP" sz="1050">
                <a:latin typeface="+mn-ea"/>
              </a:rPr>
              <a:t>https://youtu.be/7DGmQmZc6qM?si=AGFYXs3rWUmu0wg6</a:t>
            </a:r>
            <a:endParaRPr lang="ja-JP" altLang="en-US" sz="1050" dirty="0">
              <a:solidFill>
                <a:schemeClr val="tx1"/>
              </a:solidFill>
              <a:latin typeface="+mn-ea"/>
              <a:ea typeface="+mn-ea"/>
            </a:endParaRPr>
          </a:p>
          <a:p>
            <a:pPr marL="0" indent="0">
              <a:buNone/>
              <a:defRPr lang="ja-JP" altLang="en-US"/>
            </a:pPr>
            <a:endParaRPr lang="ja-JP" altLang="en-US" sz="1050" dirty="0">
              <a:solidFill>
                <a:schemeClr val="tx1"/>
              </a:solidFill>
              <a:latin typeface="+mn-ea"/>
              <a:ea typeface="+mn-ea"/>
            </a:endParaRPr>
          </a:p>
        </p:txBody>
      </p:sp>
      <p:sp>
        <p:nvSpPr>
          <p:cNvPr id="1118" name="四角形 100"/>
          <p:cNvSpPr/>
          <p:nvPr/>
        </p:nvSpPr>
        <p:spPr>
          <a:xfrm>
            <a:off x="129000" y="5067558"/>
            <a:ext cx="2298007" cy="1501536"/>
          </a:xfrm>
          <a:prstGeom prst="rect">
            <a:avLst/>
          </a:prstGeom>
          <a:solidFill>
            <a:schemeClr val="accent1">
              <a:lumMod val="20000"/>
              <a:lumOff val="80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050" b="1">
              <a:solidFill>
                <a:schemeClr val="tx1"/>
              </a:solidFill>
              <a:latin typeface="Meiryo UI"/>
              <a:ea typeface="Meiryo UI"/>
            </a:endParaRPr>
          </a:p>
        </p:txBody>
      </p:sp>
      <p:sp>
        <p:nvSpPr>
          <p:cNvPr id="1119" name="テキスト 104"/>
          <p:cNvSpPr txBox="1"/>
          <p:nvPr/>
        </p:nvSpPr>
        <p:spPr>
          <a:xfrm>
            <a:off x="214056" y="6583061"/>
            <a:ext cx="2127896" cy="229939"/>
          </a:xfrm>
          <a:prstGeom prst="rect">
            <a:avLst/>
          </a:prstGeom>
          <a:solidFill>
            <a:schemeClr val="bg1"/>
          </a:solidFill>
          <a:ln>
            <a:solidFill>
              <a:schemeClr val="tx1"/>
            </a:solidFill>
            <a:prstDash val="dash"/>
          </a:ln>
        </p:spPr>
        <p:txBody>
          <a:bodyPr wrap="square">
            <a:spAutoFit/>
          </a:bodyPr>
          <a:lstStyle/>
          <a:p>
            <a:pPr algn="ctr">
              <a:defRPr lang="ja-JP" altLang="en-US"/>
            </a:pPr>
            <a:r>
              <a:rPr lang="ja-JP" altLang="en-US" sz="900">
                <a:solidFill>
                  <a:schemeClr val="tx1"/>
                </a:solidFill>
                <a:latin typeface="Meiryo UI"/>
                <a:ea typeface="Meiryo UI"/>
              </a:rPr>
              <a:t>※導入したロボット草刈機の写真</a:t>
            </a:r>
          </a:p>
        </p:txBody>
      </p:sp>
      <p:sp>
        <p:nvSpPr>
          <p:cNvPr id="1120" name="テキスト ボックス 108"/>
          <p:cNvSpPr txBox="1">
            <a:spLocks noChangeArrowheads="1"/>
          </p:cNvSpPr>
          <p:nvPr/>
        </p:nvSpPr>
        <p:spPr>
          <a:xfrm>
            <a:off x="5084694" y="333000"/>
            <a:ext cx="4908306" cy="276106"/>
          </a:xfrm>
          <a:prstGeom prst="rect">
            <a:avLst/>
          </a:prstGeom>
          <a:noFill/>
          <a:ln>
            <a:miter/>
          </a:ln>
        </p:spPr>
        <p:txBody>
          <a:bodyPr vert="horz" wrap="square">
            <a:spAutoFit/>
          </a:bodyPr>
          <a:lstStyle/>
          <a:p>
            <a:pPr algn="ctr" eaLnBrk="1" fontAlgn="base" latinLnBrk="0" hangingPunct="1"/>
            <a:r>
              <a:rPr lang="ja-JP" altLang="en-US" sz="1200">
                <a:solidFill>
                  <a:schemeClr val="tx1"/>
                </a:solidFill>
                <a:latin typeface="Meiryo UI"/>
                <a:ea typeface="Meiryo UI"/>
              </a:rPr>
              <a:t>《　実証結果　》　</a:t>
            </a:r>
            <a:endParaRPr lang="ja-JP" altLang="en-US" sz="1400">
              <a:solidFill>
                <a:schemeClr val="tx1"/>
              </a:solidFill>
              <a:latin typeface="Meiryo UI"/>
              <a:ea typeface="Meiryo UI"/>
            </a:endParaRPr>
          </a:p>
        </p:txBody>
      </p:sp>
      <p:sp>
        <p:nvSpPr>
          <p:cNvPr id="1121" name="図形 116"/>
          <p:cNvSpPr/>
          <p:nvPr/>
        </p:nvSpPr>
        <p:spPr>
          <a:xfrm>
            <a:off x="4988023" y="587678"/>
            <a:ext cx="4860977" cy="6196656"/>
          </a:xfrm>
          <a:prstGeom prst="roundRect">
            <a:avLst>
              <a:gd name="adj" fmla="val 0"/>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solidFill>
                <a:schemeClr val="tx1"/>
              </a:solidFill>
            </a:endParaRPr>
          </a:p>
        </p:txBody>
      </p:sp>
      <p:sp>
        <p:nvSpPr>
          <p:cNvPr id="1122" name="テキスト 117"/>
          <p:cNvSpPr txBox="1"/>
          <p:nvPr/>
        </p:nvSpPr>
        <p:spPr>
          <a:xfrm>
            <a:off x="5021665" y="621342"/>
            <a:ext cx="4823063" cy="6232475"/>
          </a:xfrm>
          <a:prstGeom prst="rect">
            <a:avLst/>
          </a:prstGeom>
        </p:spPr>
        <p:txBody>
          <a:bodyPr wrap="square">
            <a:spAutoFit/>
          </a:bodyPr>
          <a:lstStyle/>
          <a:p>
            <a:pPr marL="0" indent="0">
              <a:buNone/>
              <a:defRPr lang="ja-JP" altLang="en-US"/>
            </a:pPr>
            <a:r>
              <a:rPr lang="ja-JP" altLang="en-US" sz="1050" b="1" dirty="0">
                <a:solidFill>
                  <a:schemeClr val="tx1"/>
                </a:solidFill>
                <a:latin typeface="+mn-ea"/>
                <a:ea typeface="+mn-ea"/>
              </a:rPr>
              <a:t>（１）成果</a:t>
            </a:r>
          </a:p>
          <a:p>
            <a:pPr marL="0" indent="0">
              <a:buNone/>
              <a:defRPr lang="ja-JP" altLang="en-US"/>
            </a:pPr>
            <a:r>
              <a:rPr lang="ja-JP" altLang="en-US" sz="1050" b="0" u="sng" dirty="0">
                <a:solidFill>
                  <a:schemeClr val="tx1"/>
                </a:solidFill>
                <a:latin typeface="+mn-ea"/>
                <a:ea typeface="+mn-ea"/>
              </a:rPr>
              <a:t>（ア）ロボット草刈機の導入による効果</a:t>
            </a:r>
            <a:endParaRPr lang="ja-JP" altLang="en-US" sz="1050" u="sng" dirty="0">
              <a:solidFill>
                <a:schemeClr val="tx1"/>
              </a:solidFill>
              <a:latin typeface="+mn-ea"/>
              <a:ea typeface="+mn-ea"/>
            </a:endParaRPr>
          </a:p>
          <a:p>
            <a:pPr marL="0" indent="0">
              <a:buNone/>
              <a:defRPr lang="ja-JP" altLang="en-US"/>
            </a:pPr>
            <a:r>
              <a:rPr lang="ja-JP" altLang="en-US" sz="1050" dirty="0">
                <a:solidFill>
                  <a:schemeClr val="tx1"/>
                </a:solidFill>
                <a:latin typeface="+mn-ea"/>
                <a:ea typeface="+mn-ea"/>
              </a:rPr>
              <a:t>【定量的】</a:t>
            </a:r>
            <a:endParaRPr lang="ja-JP" altLang="en-US" sz="1050" b="0" dirty="0">
              <a:solidFill>
                <a:schemeClr val="tx1"/>
              </a:solidFill>
              <a:latin typeface="+mn-ea"/>
              <a:ea typeface="+mn-ea"/>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eiryo UI"/>
              <a:ea typeface="Meiryo UI"/>
            </a:endParaRPr>
          </a:p>
          <a:p>
            <a:pPr marL="0" indent="0">
              <a:buNone/>
              <a:defRPr lang="ja-JP" altLang="en-US"/>
            </a:pPr>
            <a:endParaRPr lang="ja-JP" altLang="en-US" sz="1050" dirty="0">
              <a:solidFill>
                <a:schemeClr val="tx1"/>
              </a:solidFill>
              <a:latin typeface="+mn-ea"/>
              <a:ea typeface="+mn-ea"/>
            </a:endParaRPr>
          </a:p>
          <a:p>
            <a:pPr marL="0" indent="0">
              <a:buNone/>
              <a:defRPr lang="ja-JP" altLang="en-US"/>
            </a:pPr>
            <a:r>
              <a:rPr lang="ja-JP" altLang="en-US" sz="1050" dirty="0">
                <a:solidFill>
                  <a:schemeClr val="tx1"/>
                </a:solidFill>
                <a:latin typeface="+mn-ea"/>
                <a:ea typeface="+mn-ea"/>
              </a:rPr>
              <a:t>【定性的】</a:t>
            </a:r>
          </a:p>
          <a:p>
            <a:pPr marL="0" indent="0">
              <a:buNone/>
              <a:defRPr lang="ja-JP" altLang="en-US"/>
            </a:pPr>
            <a:r>
              <a:rPr lang="ja-JP" altLang="en-US" sz="1050" dirty="0">
                <a:solidFill>
                  <a:schemeClr val="tx1"/>
                </a:solidFill>
                <a:latin typeface="+mn-ea"/>
                <a:ea typeface="+mn-ea"/>
              </a:rPr>
              <a:t>・人役以上の効果を感じる。</a:t>
            </a:r>
            <a:endParaRPr lang="en-US" altLang="ja-JP" sz="1050" dirty="0">
              <a:solidFill>
                <a:schemeClr val="tx1"/>
              </a:solidFill>
              <a:latin typeface="+mn-ea"/>
              <a:ea typeface="+mn-ea"/>
            </a:endParaRPr>
          </a:p>
          <a:p>
            <a:pPr marL="0" indent="0">
              <a:buNone/>
              <a:defRPr lang="ja-JP" altLang="en-US"/>
            </a:pPr>
            <a:r>
              <a:rPr lang="ja-JP" altLang="en-US" sz="1050" dirty="0">
                <a:latin typeface="+mn-ea"/>
              </a:rPr>
              <a:t>（作業速度は速くないが、真夏の炎天下に刈払機で作業するよりは楽。）</a:t>
            </a:r>
            <a:endParaRPr lang="ja-JP" altLang="en-US" sz="1050" dirty="0">
              <a:solidFill>
                <a:schemeClr val="tx1"/>
              </a:solidFill>
              <a:latin typeface="+mn-ea"/>
              <a:ea typeface="+mn-ea"/>
            </a:endParaRPr>
          </a:p>
          <a:p>
            <a:pPr marL="0" indent="0">
              <a:buNone/>
              <a:defRPr lang="ja-JP" altLang="en-US"/>
            </a:pPr>
            <a:r>
              <a:rPr lang="ja-JP" altLang="en-US" sz="1050" dirty="0">
                <a:solidFill>
                  <a:schemeClr val="tx1"/>
                </a:solidFill>
                <a:latin typeface="+mn-ea"/>
                <a:ea typeface="+mn-ea"/>
              </a:rPr>
              <a:t>・</a:t>
            </a:r>
            <a:r>
              <a:rPr lang="ja-JP" altLang="en-US" sz="1050" dirty="0">
                <a:latin typeface="+mn-ea"/>
              </a:rPr>
              <a:t>操縦</a:t>
            </a:r>
            <a:r>
              <a:rPr lang="ja-JP" altLang="en-US" sz="1050" dirty="0">
                <a:solidFill>
                  <a:schemeClr val="tx1"/>
                </a:solidFill>
                <a:latin typeface="+mn-ea"/>
                <a:ea typeface="+mn-ea"/>
              </a:rPr>
              <a:t>に慣れるには一定の時間（操縦経験）が必要。</a:t>
            </a:r>
          </a:p>
          <a:p>
            <a:pPr marL="0" indent="0">
              <a:buNone/>
              <a:defRPr lang="ja-JP" altLang="en-US"/>
            </a:pPr>
            <a:r>
              <a:rPr lang="ja-JP" altLang="en-US" sz="1050" dirty="0">
                <a:solidFill>
                  <a:schemeClr val="tx1"/>
                </a:solidFill>
                <a:latin typeface="+mn-ea"/>
                <a:ea typeface="+mn-ea"/>
              </a:rPr>
              <a:t>・</a:t>
            </a:r>
            <a:r>
              <a:rPr lang="ja-JP" altLang="en-US" sz="1050" dirty="0">
                <a:latin typeface="+mn-ea"/>
              </a:rPr>
              <a:t>操縦</a:t>
            </a:r>
            <a:r>
              <a:rPr lang="ja-JP" altLang="en-US" sz="1050" dirty="0">
                <a:solidFill>
                  <a:schemeClr val="tx1"/>
                </a:solidFill>
                <a:latin typeface="+mn-ea"/>
                <a:ea typeface="+mn-ea"/>
              </a:rPr>
              <a:t>に慣れると作業速度が物足りない。</a:t>
            </a:r>
            <a:endParaRPr lang="en-US" altLang="ja-JP" sz="1050" dirty="0">
              <a:solidFill>
                <a:schemeClr val="tx1"/>
              </a:solidFill>
              <a:latin typeface="+mn-ea"/>
              <a:ea typeface="+mn-ea"/>
            </a:endParaRPr>
          </a:p>
          <a:p>
            <a:pPr marL="0" indent="0">
              <a:buNone/>
              <a:defRPr lang="ja-JP" altLang="en-US"/>
            </a:pPr>
            <a:r>
              <a:rPr lang="ja-JP" altLang="en-US" sz="1050" dirty="0">
                <a:latin typeface="+mn-ea"/>
              </a:rPr>
              <a:t>・腰丈の草は刈れなかった。</a:t>
            </a:r>
            <a:endParaRPr lang="en-US" altLang="ja-JP" sz="1050" dirty="0">
              <a:latin typeface="+mn-ea"/>
            </a:endParaRPr>
          </a:p>
          <a:p>
            <a:pPr marL="0" indent="0">
              <a:buNone/>
              <a:defRPr lang="ja-JP" altLang="en-US"/>
            </a:pPr>
            <a:r>
              <a:rPr lang="ja-JP" altLang="en-US" sz="1050" dirty="0">
                <a:solidFill>
                  <a:schemeClr val="tx1"/>
                </a:solidFill>
                <a:latin typeface="+mn-ea"/>
                <a:ea typeface="+mn-ea"/>
              </a:rPr>
              <a:t>・</a:t>
            </a:r>
            <a:r>
              <a:rPr lang="ja-JP" altLang="en-US" sz="1050" dirty="0">
                <a:latin typeface="+mn-ea"/>
              </a:rPr>
              <a:t>刈払機ほどきれいに刈れない。</a:t>
            </a:r>
            <a:endParaRPr lang="ja-JP" altLang="en-US" sz="1050" dirty="0">
              <a:solidFill>
                <a:schemeClr val="tx1"/>
              </a:solidFill>
              <a:latin typeface="+mn-ea"/>
              <a:ea typeface="+mn-ea"/>
            </a:endParaRPr>
          </a:p>
          <a:p>
            <a:pPr marL="0" indent="0">
              <a:buNone/>
              <a:defRPr lang="ja-JP" altLang="en-US"/>
            </a:pPr>
            <a:endParaRPr lang="ja-JP" altLang="en-US" sz="1050" dirty="0">
              <a:solidFill>
                <a:schemeClr val="tx1"/>
              </a:solidFill>
              <a:latin typeface="+mn-ea"/>
              <a:ea typeface="+mn-ea"/>
            </a:endParaRPr>
          </a:p>
          <a:p>
            <a:pPr marL="0" indent="0">
              <a:buNone/>
              <a:defRPr lang="ja-JP" altLang="en-US"/>
            </a:pPr>
            <a:r>
              <a:rPr lang="ja-JP" altLang="en-US" sz="1050" u="sng" dirty="0">
                <a:solidFill>
                  <a:schemeClr val="tx1"/>
                </a:solidFill>
                <a:latin typeface="+mn-ea"/>
                <a:ea typeface="+mn-ea"/>
              </a:rPr>
              <a:t>（イ）持続可能な仕組みづくり（共同利用の方法）</a:t>
            </a:r>
          </a:p>
          <a:p>
            <a:pPr marL="0" indent="0">
              <a:buNone/>
              <a:defRPr lang="ja-JP" altLang="en-US"/>
            </a:pPr>
            <a:r>
              <a:rPr lang="ja-JP" altLang="en-US" sz="1050" dirty="0">
                <a:solidFill>
                  <a:schemeClr val="tx1"/>
                </a:solidFill>
                <a:latin typeface="+mn-ea"/>
                <a:ea typeface="+mn-ea"/>
              </a:rPr>
              <a:t>・ラジコン草刈り機の周知。</a:t>
            </a:r>
          </a:p>
          <a:p>
            <a:pPr marL="0" indent="0">
              <a:buNone/>
              <a:defRPr lang="ja-JP" altLang="en-US"/>
            </a:pPr>
            <a:r>
              <a:rPr lang="ja-JP" altLang="en-US" sz="1050" dirty="0">
                <a:solidFill>
                  <a:schemeClr val="tx1"/>
                </a:solidFill>
                <a:latin typeface="+mn-ea"/>
                <a:ea typeface="+mn-ea"/>
              </a:rPr>
              <a:t>・レンタル方法の周知。</a:t>
            </a:r>
          </a:p>
          <a:p>
            <a:pPr marL="0" indent="0">
              <a:buNone/>
              <a:defRPr lang="ja-JP" altLang="en-US"/>
            </a:pPr>
            <a:r>
              <a:rPr lang="ja-JP" altLang="en-US" sz="1050" dirty="0">
                <a:solidFill>
                  <a:schemeClr val="tx1"/>
                </a:solidFill>
                <a:latin typeface="+mn-ea"/>
                <a:ea typeface="+mn-ea"/>
              </a:rPr>
              <a:t>・</a:t>
            </a:r>
            <a:r>
              <a:rPr lang="ja-JP" altLang="en-US" sz="1050" dirty="0">
                <a:latin typeface="+mn-ea"/>
              </a:rPr>
              <a:t>操縦</a:t>
            </a:r>
            <a:r>
              <a:rPr lang="ja-JP" altLang="en-US" sz="1050" dirty="0">
                <a:solidFill>
                  <a:schemeClr val="tx1"/>
                </a:solidFill>
                <a:latin typeface="+mn-ea"/>
                <a:ea typeface="+mn-ea"/>
              </a:rPr>
              <a:t>経験者を増やす。</a:t>
            </a:r>
          </a:p>
          <a:p>
            <a:pPr marL="0" indent="0">
              <a:buNone/>
              <a:defRPr lang="ja-JP" altLang="en-US"/>
            </a:pPr>
            <a:endParaRPr lang="ja-JP" altLang="en-US" sz="1050" dirty="0">
              <a:solidFill>
                <a:schemeClr val="tx1"/>
              </a:solidFill>
              <a:latin typeface="+mn-ea"/>
              <a:ea typeface="+mn-ea"/>
            </a:endParaRPr>
          </a:p>
          <a:p>
            <a:pPr marL="0" indent="0">
              <a:buNone/>
              <a:defRPr lang="ja-JP" altLang="en-US"/>
            </a:pPr>
            <a:r>
              <a:rPr lang="ja-JP" altLang="en-US" sz="1050" b="1" dirty="0">
                <a:solidFill>
                  <a:schemeClr val="tx1"/>
                </a:solidFill>
                <a:latin typeface="+mn-ea"/>
                <a:ea typeface="+mn-ea"/>
              </a:rPr>
              <a:t>（２）課題</a:t>
            </a:r>
          </a:p>
          <a:p>
            <a:pPr marL="0" indent="0">
              <a:buNone/>
              <a:defRPr lang="ja-JP" altLang="en-US"/>
            </a:pPr>
            <a:r>
              <a:rPr lang="ja-JP" altLang="en-US" sz="1050" dirty="0">
                <a:solidFill>
                  <a:schemeClr val="tx1"/>
                </a:solidFill>
                <a:latin typeface="+mn-ea"/>
                <a:ea typeface="+mn-ea"/>
              </a:rPr>
              <a:t>・ラジコン草刈り機の周知不足。</a:t>
            </a:r>
          </a:p>
          <a:p>
            <a:pPr marL="0" indent="0">
              <a:buNone/>
              <a:defRPr lang="ja-JP" altLang="en-US"/>
            </a:pPr>
            <a:r>
              <a:rPr lang="ja-JP" altLang="en-US" sz="1050" dirty="0">
                <a:solidFill>
                  <a:schemeClr val="tx1"/>
                </a:solidFill>
                <a:latin typeface="+mn-ea"/>
                <a:ea typeface="+mn-ea"/>
              </a:rPr>
              <a:t>・作業速度が遅い。</a:t>
            </a:r>
          </a:p>
          <a:p>
            <a:pPr marL="0" indent="0">
              <a:buNone/>
              <a:defRPr lang="ja-JP" altLang="en-US"/>
            </a:pPr>
            <a:r>
              <a:rPr lang="ja-JP" altLang="en-US" sz="1050" dirty="0">
                <a:solidFill>
                  <a:schemeClr val="tx1"/>
                </a:solidFill>
                <a:latin typeface="+mn-ea"/>
                <a:ea typeface="+mn-ea"/>
              </a:rPr>
              <a:t>・</a:t>
            </a:r>
            <a:r>
              <a:rPr lang="ja-JP" altLang="en-US" sz="1050" dirty="0">
                <a:latin typeface="+mn-ea"/>
              </a:rPr>
              <a:t>操縦</a:t>
            </a:r>
            <a:r>
              <a:rPr lang="ja-JP" altLang="en-US" sz="1050" dirty="0">
                <a:solidFill>
                  <a:schemeClr val="tx1"/>
                </a:solidFill>
                <a:latin typeface="+mn-ea"/>
                <a:ea typeface="+mn-ea"/>
              </a:rPr>
              <a:t>経験者が少ない。</a:t>
            </a:r>
          </a:p>
          <a:p>
            <a:pPr marL="0" indent="0">
              <a:buNone/>
              <a:defRPr lang="ja-JP" altLang="en-US"/>
            </a:pPr>
            <a:endParaRPr lang="ja-JP" altLang="en-US" sz="1050" dirty="0">
              <a:solidFill>
                <a:schemeClr val="tx1"/>
              </a:solidFill>
              <a:latin typeface="+mn-ea"/>
              <a:ea typeface="+mn-ea"/>
            </a:endParaRPr>
          </a:p>
          <a:p>
            <a:pPr marL="0" indent="0">
              <a:buNone/>
              <a:defRPr lang="ja-JP" altLang="en-US"/>
            </a:pPr>
            <a:r>
              <a:rPr lang="ja-JP" altLang="en-US" sz="1050" b="1" dirty="0">
                <a:solidFill>
                  <a:schemeClr val="tx1"/>
                </a:solidFill>
                <a:latin typeface="+mn-ea"/>
                <a:ea typeface="+mn-ea"/>
              </a:rPr>
              <a:t>（３）R６以降の運用方針</a:t>
            </a:r>
            <a:endParaRPr lang="ja-JP" altLang="en-US" sz="1050" dirty="0">
              <a:solidFill>
                <a:schemeClr val="tx1"/>
              </a:solidFill>
              <a:latin typeface="+mn-ea"/>
              <a:ea typeface="+mn-ea"/>
            </a:endParaRPr>
          </a:p>
          <a:p>
            <a:pPr marL="0" indent="0">
              <a:buNone/>
              <a:defRPr lang="ja-JP" altLang="en-US"/>
            </a:pPr>
            <a:r>
              <a:rPr lang="ja-JP" altLang="en-US" sz="1050" dirty="0">
                <a:solidFill>
                  <a:schemeClr val="tx1"/>
                </a:solidFill>
                <a:latin typeface="+mn-ea"/>
                <a:ea typeface="+mn-ea"/>
              </a:rPr>
              <a:t>・ラジコン草刈り機の周知および操縦経験者を増やすことを目標とする。</a:t>
            </a:r>
            <a:endParaRPr lang="ja-JP" altLang="en-US" sz="1050" b="1" dirty="0">
              <a:solidFill>
                <a:schemeClr val="tx1"/>
              </a:solidFill>
              <a:latin typeface="+mn-ea"/>
              <a:ea typeface="+mn-ea"/>
            </a:endParaRPr>
          </a:p>
          <a:p>
            <a:pPr marL="0" indent="0">
              <a:buNone/>
              <a:defRPr lang="ja-JP" altLang="en-US"/>
            </a:pPr>
            <a:r>
              <a:rPr lang="ja-JP" altLang="en-US" sz="1050" dirty="0">
                <a:solidFill>
                  <a:schemeClr val="tx1"/>
                </a:solidFill>
                <a:latin typeface="+mn-ea"/>
                <a:ea typeface="+mn-ea"/>
              </a:rPr>
              <a:t>・利用に関するルールは</a:t>
            </a:r>
            <a:r>
              <a:rPr lang="en-US" altLang="ja-JP" sz="1050" dirty="0">
                <a:solidFill>
                  <a:schemeClr val="tx1"/>
                </a:solidFill>
                <a:latin typeface="+mn-ea"/>
                <a:ea typeface="+mn-ea"/>
              </a:rPr>
              <a:t>R5</a:t>
            </a:r>
            <a:r>
              <a:rPr lang="ja-JP" altLang="en-US" sz="1050" dirty="0">
                <a:solidFill>
                  <a:schemeClr val="tx1"/>
                </a:solidFill>
                <a:latin typeface="+mn-ea"/>
                <a:ea typeface="+mn-ea"/>
              </a:rPr>
              <a:t>を継続する。</a:t>
            </a:r>
            <a:endParaRPr lang="en-US" altLang="ja-JP" sz="1050" dirty="0">
              <a:solidFill>
                <a:schemeClr val="tx1"/>
              </a:solidFill>
              <a:latin typeface="+mn-ea"/>
              <a:ea typeface="+mn-ea"/>
            </a:endParaRPr>
          </a:p>
          <a:p>
            <a:pPr marL="0" indent="0">
              <a:buNone/>
              <a:defRPr lang="ja-JP" altLang="en-US"/>
            </a:pPr>
            <a:r>
              <a:rPr lang="ja-JP" altLang="en-US" sz="1050" dirty="0">
                <a:latin typeface="+mn-ea"/>
              </a:rPr>
              <a:t>　使用料：</a:t>
            </a:r>
            <a:r>
              <a:rPr lang="ja-JP" altLang="en-US" sz="1050" dirty="0">
                <a:solidFill>
                  <a:schemeClr val="tx1"/>
                </a:solidFill>
                <a:latin typeface="+mn-ea"/>
                <a:ea typeface="+mn-ea"/>
              </a:rPr>
              <a:t>無償</a:t>
            </a:r>
          </a:p>
          <a:p>
            <a:pPr marL="0" indent="0">
              <a:buNone/>
              <a:defRPr lang="ja-JP" altLang="en-US"/>
            </a:pPr>
            <a:r>
              <a:rPr lang="ja-JP" altLang="en-US" sz="1050" dirty="0">
                <a:latin typeface="+mn-ea"/>
              </a:rPr>
              <a:t>　</a:t>
            </a:r>
            <a:r>
              <a:rPr lang="ja-JP" altLang="en-US" sz="1050" dirty="0">
                <a:solidFill>
                  <a:schemeClr val="tx1"/>
                </a:solidFill>
                <a:latin typeface="+mn-ea"/>
                <a:ea typeface="+mn-ea"/>
              </a:rPr>
              <a:t>利用者：団体</a:t>
            </a:r>
            <a:endParaRPr lang="en-US" altLang="ja-JP" sz="1050" dirty="0">
              <a:solidFill>
                <a:schemeClr val="tx1"/>
              </a:solidFill>
              <a:latin typeface="+mn-ea"/>
              <a:ea typeface="+mn-ea"/>
            </a:endParaRPr>
          </a:p>
          <a:p>
            <a:pPr marL="0" indent="0">
              <a:buNone/>
              <a:defRPr lang="ja-JP" altLang="en-US"/>
            </a:pPr>
            <a:r>
              <a:rPr lang="ja-JP" altLang="en-US" sz="1050" dirty="0">
                <a:latin typeface="+mn-ea"/>
              </a:rPr>
              <a:t>　燃料費：利用者負担</a:t>
            </a:r>
            <a:endParaRPr lang="en-US" altLang="ja-JP" sz="1050" dirty="0">
              <a:latin typeface="+mn-ea"/>
            </a:endParaRPr>
          </a:p>
          <a:p>
            <a:pPr marL="0" indent="0">
              <a:buNone/>
              <a:defRPr lang="ja-JP" altLang="en-US"/>
            </a:pPr>
            <a:r>
              <a:rPr lang="ja-JP" altLang="en-US" sz="1050" dirty="0">
                <a:solidFill>
                  <a:schemeClr val="tx1"/>
                </a:solidFill>
                <a:latin typeface="+mn-ea"/>
                <a:ea typeface="+mn-ea"/>
              </a:rPr>
              <a:t>　その他：作業日誌の作成</a:t>
            </a:r>
          </a:p>
        </p:txBody>
      </p:sp>
      <p:sp>
        <p:nvSpPr>
          <p:cNvPr id="1123" name="テキスト 30"/>
          <p:cNvSpPr txBox="1"/>
          <p:nvPr/>
        </p:nvSpPr>
        <p:spPr>
          <a:xfrm>
            <a:off x="498179" y="4837619"/>
            <a:ext cx="3878821" cy="229939"/>
          </a:xfrm>
          <a:prstGeom prst="rect">
            <a:avLst/>
          </a:prstGeom>
          <a:solidFill>
            <a:schemeClr val="bg1"/>
          </a:solidFill>
          <a:ln>
            <a:solidFill>
              <a:schemeClr val="tx1"/>
            </a:solidFill>
          </a:ln>
        </p:spPr>
        <p:txBody>
          <a:bodyPr wrap="square">
            <a:spAutoFit/>
          </a:bodyPr>
          <a:lstStyle/>
          <a:p>
            <a:pPr algn="ctr">
              <a:defRPr lang="ja-JP" altLang="en-US"/>
            </a:pPr>
            <a:r>
              <a:rPr lang="ja-JP" altLang="en-US" sz="900">
                <a:solidFill>
                  <a:schemeClr val="tx1"/>
                </a:solidFill>
                <a:latin typeface="Meiryo UI"/>
                <a:ea typeface="Meiryo UI"/>
              </a:rPr>
              <a:t>※適宜、実証事業の様子がわかる写真等を添付してください。</a:t>
            </a:r>
            <a:endParaRPr lang="ja-JP" altLang="en-US" sz="1100">
              <a:solidFill>
                <a:schemeClr val="tx1"/>
              </a:solidFill>
              <a:latin typeface="Meiryo UI"/>
              <a:ea typeface="Meiryo UI"/>
            </a:endParaRPr>
          </a:p>
        </p:txBody>
      </p:sp>
      <p:sp>
        <p:nvSpPr>
          <p:cNvPr id="1124" name="四角形 69"/>
          <p:cNvSpPr/>
          <p:nvPr/>
        </p:nvSpPr>
        <p:spPr>
          <a:xfrm>
            <a:off x="2513706" y="5071441"/>
            <a:ext cx="2298007" cy="1497660"/>
          </a:xfrm>
          <a:prstGeom prst="rect">
            <a:avLst/>
          </a:prstGeom>
          <a:solidFill>
            <a:schemeClr val="accent1">
              <a:lumMod val="20000"/>
              <a:lumOff val="80000"/>
            </a:schemeClr>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050" b="1">
              <a:solidFill>
                <a:schemeClr val="tx1"/>
              </a:solidFill>
              <a:latin typeface="Meiryo UI"/>
              <a:ea typeface="Meiryo UI"/>
            </a:endParaRPr>
          </a:p>
        </p:txBody>
      </p:sp>
      <p:sp>
        <p:nvSpPr>
          <p:cNvPr id="1125" name="テキスト 70"/>
          <p:cNvSpPr txBox="1"/>
          <p:nvPr/>
        </p:nvSpPr>
        <p:spPr>
          <a:xfrm>
            <a:off x="2598762" y="6583061"/>
            <a:ext cx="2127896" cy="229939"/>
          </a:xfrm>
          <a:prstGeom prst="rect">
            <a:avLst/>
          </a:prstGeom>
          <a:solidFill>
            <a:schemeClr val="bg1"/>
          </a:solidFill>
          <a:ln>
            <a:solidFill>
              <a:schemeClr val="tx1"/>
            </a:solidFill>
            <a:prstDash val="dash"/>
          </a:ln>
        </p:spPr>
        <p:txBody>
          <a:bodyPr wrap="square">
            <a:spAutoFit/>
          </a:bodyPr>
          <a:lstStyle/>
          <a:p>
            <a:pPr algn="ctr">
              <a:defRPr lang="ja-JP" altLang="en-US"/>
            </a:pPr>
            <a:r>
              <a:rPr lang="ja-JP" altLang="en-US" sz="900">
                <a:solidFill>
                  <a:schemeClr val="tx1"/>
                </a:solidFill>
                <a:latin typeface="Meiryo UI"/>
                <a:ea typeface="Meiryo UI"/>
              </a:rPr>
              <a:t>※実演会の写真</a:t>
            </a:r>
          </a:p>
        </p:txBody>
      </p:sp>
      <p:graphicFrame>
        <p:nvGraphicFramePr>
          <p:cNvPr id="1126" name="四角形 19"/>
          <p:cNvGraphicFramePr>
            <a:graphicFrameLocks noGrp="1"/>
          </p:cNvGraphicFramePr>
          <p:nvPr>
            <p:extLst>
              <p:ext uri="{D42A27DB-BD31-4B8C-83A1-F6EECF244321}">
                <p14:modId xmlns:p14="http://schemas.microsoft.com/office/powerpoint/2010/main" val="3896076643"/>
              </p:ext>
            </p:extLst>
          </p:nvPr>
        </p:nvGraphicFramePr>
        <p:xfrm>
          <a:off x="5060857" y="1197000"/>
          <a:ext cx="4716142" cy="1259838"/>
        </p:xfrm>
        <a:graphic>
          <a:graphicData uri="http://schemas.openxmlformats.org/drawingml/2006/table">
            <a:tbl>
              <a:tblPr firstRow="1" bandRow="1">
                <a:tableStyleId>{5940675A-B579-460E-94D1-54222C63F5DA}</a:tableStyleId>
              </a:tblPr>
              <a:tblGrid>
                <a:gridCol w="787909">
                  <a:extLst>
                    <a:ext uri="{9D8B030D-6E8A-4147-A177-3AD203B41FA5}">
                      <a16:colId xmlns:a16="http://schemas.microsoft.com/office/drawing/2014/main" val="20000"/>
                    </a:ext>
                  </a:extLst>
                </a:gridCol>
                <a:gridCol w="1123950">
                  <a:extLst>
                    <a:ext uri="{9D8B030D-6E8A-4147-A177-3AD203B41FA5}">
                      <a16:colId xmlns:a16="http://schemas.microsoft.com/office/drawing/2014/main" val="20001"/>
                    </a:ext>
                  </a:extLst>
                </a:gridCol>
                <a:gridCol w="590550">
                  <a:extLst>
                    <a:ext uri="{9D8B030D-6E8A-4147-A177-3AD203B41FA5}">
                      <a16:colId xmlns:a16="http://schemas.microsoft.com/office/drawing/2014/main" val="20002"/>
                    </a:ext>
                  </a:extLst>
                </a:gridCol>
                <a:gridCol w="1114425">
                  <a:extLst>
                    <a:ext uri="{9D8B030D-6E8A-4147-A177-3AD203B41FA5}">
                      <a16:colId xmlns:a16="http://schemas.microsoft.com/office/drawing/2014/main" val="20003"/>
                    </a:ext>
                  </a:extLst>
                </a:gridCol>
                <a:gridCol w="1099308">
                  <a:extLst>
                    <a:ext uri="{9D8B030D-6E8A-4147-A177-3AD203B41FA5}">
                      <a16:colId xmlns:a16="http://schemas.microsoft.com/office/drawing/2014/main" val="20004"/>
                    </a:ext>
                  </a:extLst>
                </a:gridCol>
              </a:tblGrid>
              <a:tr h="209973">
                <a:tc rowSpan="2">
                  <a:txBody>
                    <a:bodyPr/>
                    <a:lstStyle/>
                    <a:p>
                      <a:pPr algn="ctr"/>
                      <a:r>
                        <a:rPr kumimoji="1" lang="ja-JP" altLang="en-US" sz="1000" dirty="0"/>
                        <a:t>作業時間</a:t>
                      </a:r>
                    </a:p>
                  </a:txBody>
                  <a:tcPr marL="47881" marR="47881" marT="23936" marB="23936" anchor="ctr">
                    <a:solidFill>
                      <a:schemeClr val="accent1">
                        <a:lumMod val="20000"/>
                        <a:lumOff val="80000"/>
                      </a:schemeClr>
                    </a:solidFill>
                  </a:tcPr>
                </a:tc>
                <a:tc>
                  <a:txBody>
                    <a:bodyPr/>
                    <a:lstStyle/>
                    <a:p>
                      <a:pPr algn="ctr"/>
                      <a:r>
                        <a:rPr kumimoji="1" lang="ja-JP" altLang="en-US" sz="1000" dirty="0"/>
                        <a:t>導入前</a:t>
                      </a:r>
                    </a:p>
                  </a:txBody>
                  <a:tcPr marL="47881" marR="47881" marT="23936" marB="23936" anchor="ctr">
                    <a:solidFill>
                      <a:schemeClr val="accent1">
                        <a:lumMod val="20000"/>
                        <a:lumOff val="80000"/>
                      </a:schemeClr>
                    </a:solidFill>
                  </a:tcPr>
                </a:tc>
                <a:tc rowSpan="2">
                  <a:txBody>
                    <a:bodyPr/>
                    <a:lstStyle/>
                    <a:p>
                      <a:pPr algn="ctr"/>
                      <a:r>
                        <a:rPr kumimoji="1" lang="ja-JP" altLang="en-US" sz="1000" dirty="0"/>
                        <a:t>→</a:t>
                      </a:r>
                    </a:p>
                  </a:txBody>
                  <a:tcPr marL="47881" marR="47881" marT="23936" marB="23936" anchor="ctr">
                    <a:solidFill>
                      <a:schemeClr val="accent1">
                        <a:lumMod val="20000"/>
                        <a:lumOff val="80000"/>
                      </a:schemeClr>
                    </a:solidFill>
                  </a:tcPr>
                </a:tc>
                <a:tc>
                  <a:txBody>
                    <a:bodyPr/>
                    <a:lstStyle/>
                    <a:p>
                      <a:pPr algn="ctr"/>
                      <a:r>
                        <a:rPr kumimoji="1" lang="ja-JP" altLang="en-US" sz="1000" dirty="0"/>
                        <a:t>導入後</a:t>
                      </a:r>
                    </a:p>
                  </a:txBody>
                  <a:tcPr marL="47881" marR="47881" marT="23936" marB="23936" anchor="ctr">
                    <a:solidFill>
                      <a:schemeClr val="accent1">
                        <a:lumMod val="20000"/>
                        <a:lumOff val="80000"/>
                      </a:schemeClr>
                    </a:solidFill>
                  </a:tcPr>
                </a:tc>
                <a:tc>
                  <a:txBody>
                    <a:bodyPr/>
                    <a:lstStyle/>
                    <a:p>
                      <a:pPr algn="ctr"/>
                      <a:r>
                        <a:rPr kumimoji="1" lang="ja-JP" altLang="en-US" sz="1000" dirty="0"/>
                        <a:t>負担軽減率</a:t>
                      </a:r>
                    </a:p>
                  </a:txBody>
                  <a:tcPr marL="47881" marR="47881" marT="23936" marB="23936" anchor="ctr">
                    <a:solidFill>
                      <a:schemeClr val="accent1">
                        <a:lumMod val="20000"/>
                        <a:lumOff val="80000"/>
                      </a:schemeClr>
                    </a:solidFill>
                  </a:tcPr>
                </a:tc>
                <a:extLst>
                  <a:ext uri="{0D108BD9-81ED-4DB2-BD59-A6C34878D82A}">
                    <a16:rowId xmlns:a16="http://schemas.microsoft.com/office/drawing/2014/main" val="10000"/>
                  </a:ext>
                </a:extLst>
              </a:tr>
              <a:tr h="209973">
                <a:tc vMerge="1">
                  <a:txBody>
                    <a:bodyPr/>
                    <a:lstStyle/>
                    <a:p>
                      <a:endParaRPr kumimoji="1" lang="ja-JP" altLang="en-US" sz="900" dirty="0"/>
                    </a:p>
                  </a:txBody>
                  <a:tcPr marL="47881" marR="47881" marT="23936" marB="23936"/>
                </a:tc>
                <a:tc>
                  <a:txBody>
                    <a:bodyPr/>
                    <a:lstStyle/>
                    <a:p>
                      <a:pPr algn="ctr"/>
                      <a:r>
                        <a:rPr kumimoji="1" lang="ja-JP" altLang="en-US" sz="1000" dirty="0">
                          <a:solidFill>
                            <a:schemeClr val="tx1"/>
                          </a:solidFill>
                        </a:rPr>
                        <a:t>６時間</a:t>
                      </a:r>
                    </a:p>
                  </a:txBody>
                  <a:tcPr marL="47881" marR="47881" marT="23936" marB="23936" anchor="ctr">
                    <a:solidFill>
                      <a:schemeClr val="bg1"/>
                    </a:solidFill>
                  </a:tcPr>
                </a:tc>
                <a:tc vMerge="1">
                  <a:txBody>
                    <a:bodyPr/>
                    <a:lstStyle/>
                    <a:p>
                      <a:pPr algn="ctr"/>
                      <a:endParaRPr kumimoji="1" lang="ja-JP" altLang="en-US"/>
                    </a:p>
                  </a:txBody>
                  <a:tcPr marL="47881" marR="47881" marT="23936" marB="23936" anchor="ctr">
                    <a:solidFill>
                      <a:schemeClr val="bg1"/>
                    </a:solidFill>
                  </a:tcPr>
                </a:tc>
                <a:tc>
                  <a:txBody>
                    <a:bodyPr/>
                    <a:lstStyle/>
                    <a:p>
                      <a:pPr algn="ctr"/>
                      <a:r>
                        <a:rPr kumimoji="1" lang="en-US" altLang="ja-JP" sz="1000" dirty="0">
                          <a:solidFill>
                            <a:schemeClr val="tx1"/>
                          </a:solidFill>
                        </a:rPr>
                        <a:t>12</a:t>
                      </a:r>
                      <a:r>
                        <a:rPr kumimoji="1" lang="ja-JP" altLang="en-US" sz="1000" dirty="0">
                          <a:solidFill>
                            <a:schemeClr val="tx1"/>
                          </a:solidFill>
                        </a:rPr>
                        <a:t>時間</a:t>
                      </a:r>
                    </a:p>
                  </a:txBody>
                  <a:tcPr marL="47881" marR="47881" marT="23936" marB="23936" anchor="ctr">
                    <a:solidFill>
                      <a:schemeClr val="bg1"/>
                    </a:solidFill>
                  </a:tcPr>
                </a:tc>
                <a:tc>
                  <a:txBody>
                    <a:bodyPr/>
                    <a:lstStyle/>
                    <a:p>
                      <a:pPr algn="ctr"/>
                      <a:r>
                        <a:rPr kumimoji="1" lang="en-US" altLang="ja-JP" sz="1000" dirty="0">
                          <a:solidFill>
                            <a:schemeClr val="tx1"/>
                          </a:solidFill>
                        </a:rPr>
                        <a:t>-100</a:t>
                      </a:r>
                      <a:r>
                        <a:rPr kumimoji="1" lang="ja-JP" altLang="en-US" sz="1000" dirty="0">
                          <a:solidFill>
                            <a:schemeClr val="tx1"/>
                          </a:solidFill>
                        </a:rPr>
                        <a:t>％</a:t>
                      </a:r>
                    </a:p>
                  </a:txBody>
                  <a:tcPr marL="47881" marR="47881" marT="23936" marB="23936" anchor="ctr">
                    <a:solidFill>
                      <a:schemeClr val="bg1"/>
                    </a:solidFill>
                  </a:tcPr>
                </a:tc>
                <a:extLst>
                  <a:ext uri="{0D108BD9-81ED-4DB2-BD59-A6C34878D82A}">
                    <a16:rowId xmlns:a16="http://schemas.microsoft.com/office/drawing/2014/main" val="10001"/>
                  </a:ext>
                </a:extLst>
              </a:tr>
              <a:tr h="209973">
                <a:tc rowSpan="2">
                  <a:txBody>
                    <a:bodyPr/>
                    <a:lstStyle/>
                    <a:p>
                      <a:pPr algn="ctr"/>
                      <a:r>
                        <a:rPr kumimoji="1" lang="ja-JP" altLang="en-US" sz="1000" dirty="0"/>
                        <a:t>人役</a:t>
                      </a:r>
                    </a:p>
                  </a:txBody>
                  <a:tcPr marL="47881" marR="47881" marT="23936" marB="23936" anchor="ctr">
                    <a:solidFill>
                      <a:schemeClr val="accent1">
                        <a:lumMod val="20000"/>
                        <a:lumOff val="80000"/>
                      </a:schemeClr>
                    </a:solidFill>
                  </a:tcPr>
                </a:tc>
                <a:tc>
                  <a:txBody>
                    <a:bodyPr/>
                    <a:lstStyle/>
                    <a:p>
                      <a:pPr algn="ctr"/>
                      <a:r>
                        <a:rPr kumimoji="1" lang="ja-JP" altLang="en-US" sz="1000" dirty="0"/>
                        <a:t>導入前</a:t>
                      </a:r>
                    </a:p>
                  </a:txBody>
                  <a:tcPr marL="47881" marR="47881" marT="23936" marB="23936" anchor="ctr">
                    <a:solidFill>
                      <a:schemeClr val="accent1">
                        <a:lumMod val="20000"/>
                        <a:lumOff val="80000"/>
                      </a:schemeClr>
                    </a:solidFill>
                  </a:tcPr>
                </a:tc>
                <a:tc rowSpan="2">
                  <a:txBody>
                    <a:bodyPr/>
                    <a:lstStyle/>
                    <a:p>
                      <a:pPr algn="ctr"/>
                      <a:r>
                        <a:rPr kumimoji="1" lang="ja-JP" altLang="en-US" sz="1000" dirty="0"/>
                        <a:t>→</a:t>
                      </a:r>
                    </a:p>
                  </a:txBody>
                  <a:tcPr marL="47881" marR="47881" marT="23936" marB="23936" anchor="ctr">
                    <a:solidFill>
                      <a:schemeClr val="accent1">
                        <a:lumMod val="20000"/>
                        <a:lumOff val="80000"/>
                      </a:schemeClr>
                    </a:solidFill>
                  </a:tcPr>
                </a:tc>
                <a:tc>
                  <a:txBody>
                    <a:bodyPr/>
                    <a:lstStyle/>
                    <a:p>
                      <a:pPr algn="ctr"/>
                      <a:r>
                        <a:rPr kumimoji="1" lang="ja-JP" altLang="en-US" sz="1000" dirty="0"/>
                        <a:t>導入後</a:t>
                      </a:r>
                    </a:p>
                  </a:txBody>
                  <a:tcPr marL="47881" marR="47881" marT="23936" marB="23936" anchor="ctr">
                    <a:solidFill>
                      <a:schemeClr val="accent1">
                        <a:lumMod val="20000"/>
                        <a:lumOff val="80000"/>
                      </a:schemeClr>
                    </a:solidFill>
                  </a:tcPr>
                </a:tc>
                <a:tc>
                  <a:txBody>
                    <a:bodyPr/>
                    <a:lstStyle/>
                    <a:p>
                      <a:pPr algn="ctr"/>
                      <a:r>
                        <a:rPr kumimoji="1" lang="ja-JP" altLang="en-US" sz="1000" dirty="0"/>
                        <a:t>負担軽減率</a:t>
                      </a:r>
                    </a:p>
                  </a:txBody>
                  <a:tcPr marL="47881" marR="47881" marT="23936" marB="23936" anchor="ctr">
                    <a:solidFill>
                      <a:schemeClr val="accent1">
                        <a:lumMod val="20000"/>
                        <a:lumOff val="80000"/>
                      </a:schemeClr>
                    </a:solidFill>
                  </a:tcPr>
                </a:tc>
                <a:extLst>
                  <a:ext uri="{0D108BD9-81ED-4DB2-BD59-A6C34878D82A}">
                    <a16:rowId xmlns:a16="http://schemas.microsoft.com/office/drawing/2014/main" val="10002"/>
                  </a:ext>
                </a:extLst>
              </a:tr>
              <a:tr h="209973">
                <a:tc vMerge="1">
                  <a:txBody>
                    <a:bodyPr/>
                    <a:lstStyle/>
                    <a:p>
                      <a:endParaRPr kumimoji="1" lang="ja-JP" altLang="en-US" sz="900" dirty="0"/>
                    </a:p>
                  </a:txBody>
                  <a:tcPr marL="47881" marR="47881" marT="23936" marB="23936"/>
                </a:tc>
                <a:tc>
                  <a:txBody>
                    <a:bodyPr/>
                    <a:lstStyle/>
                    <a:p>
                      <a:pPr algn="ctr"/>
                      <a:r>
                        <a:rPr kumimoji="1" lang="ja-JP" altLang="en-US" sz="1000" dirty="0">
                          <a:solidFill>
                            <a:schemeClr val="tx1"/>
                          </a:solidFill>
                        </a:rPr>
                        <a:t>７人</a:t>
                      </a:r>
                    </a:p>
                  </a:txBody>
                  <a:tcPr marL="47881" marR="47881" marT="23936" marB="23936" anchor="ctr">
                    <a:solidFill>
                      <a:schemeClr val="bg1"/>
                    </a:solidFill>
                  </a:tcPr>
                </a:tc>
                <a:tc vMerge="1">
                  <a:txBody>
                    <a:bodyPr/>
                    <a:lstStyle/>
                    <a:p>
                      <a:pPr algn="ctr"/>
                      <a:endParaRPr kumimoji="1" lang="ja-JP" altLang="en-US"/>
                    </a:p>
                  </a:txBody>
                  <a:tcPr marL="47881" marR="47881" marT="23936" marB="23936" anchor="ctr">
                    <a:solidFill>
                      <a:schemeClr val="bg1"/>
                    </a:solidFill>
                  </a:tcPr>
                </a:tc>
                <a:tc>
                  <a:txBody>
                    <a:bodyPr/>
                    <a:lstStyle/>
                    <a:p>
                      <a:pPr algn="ctr"/>
                      <a:r>
                        <a:rPr kumimoji="1" lang="ja-JP" altLang="en-US" sz="1000" dirty="0">
                          <a:solidFill>
                            <a:schemeClr val="tx1"/>
                          </a:solidFill>
                        </a:rPr>
                        <a:t>１人</a:t>
                      </a:r>
                    </a:p>
                  </a:txBody>
                  <a:tcPr marL="47881" marR="47881" marT="23936" marB="23936" anchor="ctr">
                    <a:solidFill>
                      <a:schemeClr val="bg1"/>
                    </a:solidFill>
                  </a:tcPr>
                </a:tc>
                <a:tc>
                  <a:txBody>
                    <a:bodyPr/>
                    <a:lstStyle/>
                    <a:p>
                      <a:pPr algn="ctr"/>
                      <a:r>
                        <a:rPr kumimoji="1" lang="en-US" altLang="ja-JP" sz="1000" dirty="0">
                          <a:solidFill>
                            <a:schemeClr val="tx1"/>
                          </a:solidFill>
                        </a:rPr>
                        <a:t>85</a:t>
                      </a:r>
                      <a:r>
                        <a:rPr kumimoji="1" lang="ja-JP" altLang="en-US" sz="1000" dirty="0">
                          <a:solidFill>
                            <a:schemeClr val="tx1"/>
                          </a:solidFill>
                        </a:rPr>
                        <a:t>％</a:t>
                      </a:r>
                    </a:p>
                  </a:txBody>
                  <a:tcPr marL="47881" marR="47881" marT="23936" marB="23936" anchor="ctr">
                    <a:solidFill>
                      <a:schemeClr val="bg1"/>
                    </a:solidFill>
                  </a:tcPr>
                </a:tc>
                <a:extLst>
                  <a:ext uri="{0D108BD9-81ED-4DB2-BD59-A6C34878D82A}">
                    <a16:rowId xmlns:a16="http://schemas.microsoft.com/office/drawing/2014/main" val="10003"/>
                  </a:ext>
                </a:extLst>
              </a:tr>
              <a:tr h="209973">
                <a:tc rowSpan="2">
                  <a:txBody>
                    <a:bodyPr/>
                    <a:lstStyle/>
                    <a:p>
                      <a:pPr algn="ctr"/>
                      <a:r>
                        <a:rPr kumimoji="1" lang="ja-JP" altLang="en-US" sz="1000" dirty="0"/>
                        <a:t>作業面積</a:t>
                      </a:r>
                    </a:p>
                  </a:txBody>
                  <a:tcPr marL="47881" marR="47881" marT="23936" marB="23936" anchor="ctr">
                    <a:solidFill>
                      <a:schemeClr val="accent1">
                        <a:lumMod val="20000"/>
                        <a:lumOff val="80000"/>
                      </a:schemeClr>
                    </a:solidFill>
                  </a:tcPr>
                </a:tc>
                <a:tc>
                  <a:txBody>
                    <a:bodyPr/>
                    <a:lstStyle/>
                    <a:p>
                      <a:pPr algn="ctr"/>
                      <a:r>
                        <a:rPr kumimoji="1" lang="ja-JP" altLang="en-US" sz="1000" dirty="0"/>
                        <a:t>導入前</a:t>
                      </a:r>
                    </a:p>
                  </a:txBody>
                  <a:tcPr marL="47881" marR="47881" marT="23936" marB="23936" anchor="ctr">
                    <a:solidFill>
                      <a:schemeClr val="accent1">
                        <a:lumMod val="20000"/>
                        <a:lumOff val="80000"/>
                      </a:schemeClr>
                    </a:solidFill>
                  </a:tcPr>
                </a:tc>
                <a:tc rowSpan="2">
                  <a:txBody>
                    <a:bodyPr/>
                    <a:lstStyle/>
                    <a:p>
                      <a:pPr algn="ctr"/>
                      <a:r>
                        <a:rPr kumimoji="1" lang="ja-JP" altLang="en-US" sz="1000" dirty="0"/>
                        <a:t>→</a:t>
                      </a:r>
                    </a:p>
                  </a:txBody>
                  <a:tcPr marL="47881" marR="47881" marT="23936" marB="23936" anchor="ctr">
                    <a:solidFill>
                      <a:schemeClr val="accent1">
                        <a:lumMod val="20000"/>
                        <a:lumOff val="80000"/>
                      </a:schemeClr>
                    </a:solidFill>
                  </a:tcPr>
                </a:tc>
                <a:tc>
                  <a:txBody>
                    <a:bodyPr/>
                    <a:lstStyle/>
                    <a:p>
                      <a:pPr algn="ctr"/>
                      <a:r>
                        <a:rPr kumimoji="1" lang="ja-JP" altLang="en-US" sz="1000" dirty="0"/>
                        <a:t>導入後</a:t>
                      </a:r>
                    </a:p>
                  </a:txBody>
                  <a:tcPr marL="47881" marR="47881" marT="23936" marB="23936" anchor="ctr">
                    <a:solidFill>
                      <a:schemeClr val="accent1">
                        <a:lumMod val="20000"/>
                        <a:lumOff val="80000"/>
                      </a:schemeClr>
                    </a:solidFill>
                  </a:tcPr>
                </a:tc>
                <a:tc>
                  <a:txBody>
                    <a:bodyPr/>
                    <a:lstStyle/>
                    <a:p>
                      <a:pPr algn="ctr"/>
                      <a:r>
                        <a:rPr kumimoji="1" lang="ja-JP" altLang="en-US" sz="1000" dirty="0"/>
                        <a:t>生産性向上率</a:t>
                      </a:r>
                    </a:p>
                  </a:txBody>
                  <a:tcPr marL="47881" marR="47881" marT="23936" marB="23936" anchor="ctr">
                    <a:solidFill>
                      <a:schemeClr val="accent1">
                        <a:lumMod val="20000"/>
                        <a:lumOff val="80000"/>
                      </a:schemeClr>
                    </a:solidFill>
                  </a:tcPr>
                </a:tc>
                <a:extLst>
                  <a:ext uri="{0D108BD9-81ED-4DB2-BD59-A6C34878D82A}">
                    <a16:rowId xmlns:a16="http://schemas.microsoft.com/office/drawing/2014/main" val="10004"/>
                  </a:ext>
                </a:extLst>
              </a:tr>
              <a:tr h="209973">
                <a:tc vMerge="1">
                  <a:txBody>
                    <a:bodyPr/>
                    <a:lstStyle/>
                    <a:p>
                      <a:endParaRPr kumimoji="1" lang="ja-JP" altLang="en-US" sz="900" dirty="0"/>
                    </a:p>
                  </a:txBody>
                  <a:tcPr marL="47881" marR="47881" marT="23936" marB="23936"/>
                </a:tc>
                <a:tc>
                  <a:txBody>
                    <a:bodyPr/>
                    <a:lstStyle/>
                    <a:p>
                      <a:pPr algn="ctr"/>
                      <a:r>
                        <a:rPr kumimoji="1" lang="en-US" altLang="ja-JP" sz="1000" dirty="0">
                          <a:solidFill>
                            <a:schemeClr val="tx1"/>
                          </a:solidFill>
                        </a:rPr>
                        <a:t>8,000</a:t>
                      </a:r>
                      <a:r>
                        <a:rPr kumimoji="1" lang="ja-JP" altLang="en-US" sz="1000" dirty="0">
                          <a:solidFill>
                            <a:schemeClr val="tx1"/>
                          </a:solidFill>
                        </a:rPr>
                        <a:t>㎡</a:t>
                      </a:r>
                    </a:p>
                  </a:txBody>
                  <a:tcPr marL="47881" marR="47881" marT="23936" marB="23936" anchor="ctr">
                    <a:solidFill>
                      <a:schemeClr val="bg1"/>
                    </a:solidFill>
                  </a:tcPr>
                </a:tc>
                <a:tc vMerge="1">
                  <a:txBody>
                    <a:bodyPr/>
                    <a:lstStyle/>
                    <a:p>
                      <a:pPr algn="ctr"/>
                      <a:endParaRPr kumimoji="1" lang="ja-JP" altLang="en-US"/>
                    </a:p>
                  </a:txBody>
                  <a:tcPr marL="47881" marR="47881" marT="23936" marB="23936" anchor="ctr">
                    <a:solidFill>
                      <a:schemeClr val="bg1"/>
                    </a:solidFill>
                  </a:tcPr>
                </a:tc>
                <a:tc>
                  <a:txBody>
                    <a:bodyPr/>
                    <a:lstStyle/>
                    <a:p>
                      <a:pPr algn="ctr"/>
                      <a:r>
                        <a:rPr kumimoji="1" lang="en-US" altLang="ja-JP" sz="1000" dirty="0">
                          <a:solidFill>
                            <a:schemeClr val="tx1"/>
                          </a:solidFill>
                        </a:rPr>
                        <a:t>4,000</a:t>
                      </a:r>
                      <a:r>
                        <a:rPr kumimoji="1" lang="ja-JP" altLang="en-US" sz="1000" dirty="0">
                          <a:solidFill>
                            <a:schemeClr val="tx1"/>
                          </a:solidFill>
                        </a:rPr>
                        <a:t>㎡</a:t>
                      </a:r>
                    </a:p>
                  </a:txBody>
                  <a:tcPr marL="47881" marR="47881" marT="23936" marB="23936" anchor="ctr">
                    <a:solidFill>
                      <a:schemeClr val="bg1"/>
                    </a:solidFill>
                  </a:tcPr>
                </a:tc>
                <a:tc>
                  <a:txBody>
                    <a:bodyPr/>
                    <a:lstStyle/>
                    <a:p>
                      <a:pPr algn="ctr"/>
                      <a:r>
                        <a:rPr kumimoji="1" lang="en-US" altLang="ja-JP" sz="1000" dirty="0">
                          <a:solidFill>
                            <a:schemeClr val="tx1"/>
                          </a:solidFill>
                        </a:rPr>
                        <a:t>-50</a:t>
                      </a:r>
                      <a:r>
                        <a:rPr kumimoji="1" lang="ja-JP" altLang="en-US" sz="1000" dirty="0">
                          <a:solidFill>
                            <a:schemeClr val="tx1"/>
                          </a:solidFill>
                        </a:rPr>
                        <a:t>％</a:t>
                      </a:r>
                    </a:p>
                  </a:txBody>
                  <a:tcPr marL="47881" marR="47881" marT="23936" marB="23936" anchor="ctr">
                    <a:solidFill>
                      <a:schemeClr val="bg1"/>
                    </a:solidFill>
                  </a:tcPr>
                </a:tc>
                <a:extLst>
                  <a:ext uri="{0D108BD9-81ED-4DB2-BD59-A6C34878D82A}">
                    <a16:rowId xmlns:a16="http://schemas.microsoft.com/office/drawing/2014/main" val="10005"/>
                  </a:ext>
                </a:extLst>
              </a:tr>
            </a:tbl>
          </a:graphicData>
        </a:graphic>
      </p:graphicFrame>
      <p:graphicFrame>
        <p:nvGraphicFramePr>
          <p:cNvPr id="1129" name="四角形 21"/>
          <p:cNvGraphicFramePr>
            <a:graphicFrameLocks noGrp="1"/>
          </p:cNvGraphicFramePr>
          <p:nvPr>
            <p:extLst>
              <p:ext uri="{D42A27DB-BD31-4B8C-83A1-F6EECF244321}">
                <p14:modId xmlns:p14="http://schemas.microsoft.com/office/powerpoint/2010/main" val="1841637115"/>
              </p:ext>
            </p:extLst>
          </p:nvPr>
        </p:nvGraphicFramePr>
        <p:xfrm>
          <a:off x="4988023" y="57150"/>
          <a:ext cx="4788976" cy="275760"/>
        </p:xfrm>
        <a:graphic>
          <a:graphicData uri="http://schemas.openxmlformats.org/drawingml/2006/table">
            <a:tbl>
              <a:tblPr firstRow="1" bandRow="1">
                <a:tableStyleId>{5A111915-BE36-4E01-A7E5-04B1672EAD32}</a:tableStyleId>
              </a:tblPr>
              <a:tblGrid>
                <a:gridCol w="1243443">
                  <a:extLst>
                    <a:ext uri="{9D8B030D-6E8A-4147-A177-3AD203B41FA5}">
                      <a16:colId xmlns:a16="http://schemas.microsoft.com/office/drawing/2014/main" val="20000"/>
                    </a:ext>
                  </a:extLst>
                </a:gridCol>
                <a:gridCol w="3545533">
                  <a:extLst>
                    <a:ext uri="{9D8B030D-6E8A-4147-A177-3AD203B41FA5}">
                      <a16:colId xmlns:a16="http://schemas.microsoft.com/office/drawing/2014/main" val="20001"/>
                    </a:ext>
                  </a:extLst>
                </a:gridCol>
              </a:tblGrid>
              <a:tr h="275760">
                <a:tc>
                  <a:txBody>
                    <a:bodyPr/>
                    <a:lstStyle/>
                    <a:p>
                      <a:pPr algn="ctr"/>
                      <a:r>
                        <a:rPr kumimoji="1" lang="ja-JP" altLang="en-US" sz="1200" dirty="0">
                          <a:solidFill>
                            <a:schemeClr val="bg1"/>
                          </a:solidFill>
                          <a:latin typeface="Meiryo UI"/>
                          <a:ea typeface="Meiryo UI"/>
                        </a:rPr>
                        <a:t>導入機種</a:t>
                      </a:r>
                    </a:p>
                  </a:txBody>
                  <a:tcPr/>
                </a:tc>
                <a:tc>
                  <a:txBody>
                    <a:bodyPr/>
                    <a:lstStyle/>
                    <a:p>
                      <a:r>
                        <a:rPr kumimoji="1" lang="ja-JP" altLang="en-US" sz="1200" dirty="0">
                          <a:solidFill>
                            <a:srgbClr val="FF0000"/>
                          </a:solidFill>
                          <a:latin typeface="Meiryo UI"/>
                          <a:ea typeface="Meiryo UI"/>
                        </a:rPr>
                        <a:t>スパイダーモアー　</a:t>
                      </a:r>
                      <a:r>
                        <a:rPr kumimoji="1" lang="en-US" altLang="ja-JP" sz="1200" dirty="0">
                          <a:solidFill>
                            <a:srgbClr val="FF0000"/>
                          </a:solidFill>
                          <a:latin typeface="Meiryo UI"/>
                          <a:ea typeface="Meiryo UI"/>
                        </a:rPr>
                        <a:t>RCSP530</a:t>
                      </a:r>
                      <a:endParaRPr kumimoji="1" lang="ja-JP" altLang="en-US" sz="1200" dirty="0">
                        <a:solidFill>
                          <a:srgbClr val="FF0000"/>
                        </a:solidFill>
                        <a:latin typeface="Meiryo UI"/>
                        <a:ea typeface="Meiryo UI"/>
                      </a:endParaRPr>
                    </a:p>
                  </a:txBody>
                  <a:tcPr>
                    <a:noFill/>
                  </a:tcPr>
                </a:tc>
                <a:extLst>
                  <a:ext uri="{0D108BD9-81ED-4DB2-BD59-A6C34878D82A}">
                    <a16:rowId xmlns:a16="http://schemas.microsoft.com/office/drawing/2014/main" val="10000"/>
                  </a:ext>
                </a:extLst>
              </a:tr>
            </a:tbl>
          </a:graphicData>
        </a:graphic>
      </p:graphicFrame>
      <p:pic>
        <p:nvPicPr>
          <p:cNvPr id="3" name="図 2" descr="ストリート が含まれている画像&#10;&#10;自動的に生成された説明">
            <a:extLst>
              <a:ext uri="{FF2B5EF4-FFF2-40B4-BE49-F238E27FC236}">
                <a16:creationId xmlns:a16="http://schemas.microsoft.com/office/drawing/2014/main" id="{CFFDBCA2-0A70-C2B7-F20F-4838911308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259" y="5093105"/>
            <a:ext cx="1931707" cy="1448780"/>
          </a:xfrm>
          <a:prstGeom prst="rect">
            <a:avLst/>
          </a:prstGeom>
        </p:spPr>
      </p:pic>
      <p:pic>
        <p:nvPicPr>
          <p:cNvPr id="5" name="図 4" descr="草の上にいる子供たち&#10;&#10;中程度の精度で自動的に生成された説明">
            <a:extLst>
              <a:ext uri="{FF2B5EF4-FFF2-40B4-BE49-F238E27FC236}">
                <a16:creationId xmlns:a16="http://schemas.microsoft.com/office/drawing/2014/main" id="{AE0054D4-809C-040E-22F2-51E2F4AF4CC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13956"/>
          <a:stretch/>
        </p:blipFill>
        <p:spPr>
          <a:xfrm>
            <a:off x="2513706" y="5087081"/>
            <a:ext cx="2298007" cy="1482976"/>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lnDef>
      <a:spPr>
        <a:custGeom>
          <a:avLst/>
          <a:gdLst/>
          <a:ahLst/>
          <a:cxnLst/>
          <a:rect l="l" t="t" r="r" b="b"/>
          <a:pathLst/>
        </a:custGeom>
      </a:spPr>
      <a:bodyPr vertOverflow="overflow" horzOverflow="overflow"/>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484</Words>
  <Application>Microsoft Office PowerPoint</Application>
  <PresentationFormat>A4 210 x 297 mm</PresentationFormat>
  <Paragraphs>96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標準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446602</dc:creator>
  <cp:lastModifiedBy>中平 圭祐</cp:lastModifiedBy>
  <cp:revision>178</cp:revision>
  <dcterms:created xsi:type="dcterms:W3CDTF">2022-04-06T12:39:04Z</dcterms:created>
  <dcterms:modified xsi:type="dcterms:W3CDTF">2024-02-14T23:35:55Z</dcterms:modified>
</cp:coreProperties>
</file>