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2"/>
  </p:sldMasterIdLst>
  <p:notesMasterIdLst>
    <p:notesMasterId r:id="rId3"/>
  </p:notesMasterIdLst>
  <p:sldIdLst>
    <p:sldId id="260" r:id="rId4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9A3F"/>
    <a:srgbClr val="407892"/>
    <a:srgbClr val="E6E6E6"/>
    <a:srgbClr val="AF8BC9"/>
    <a:srgbClr val="B2DF80"/>
    <a:srgbClr val="F0EEE7"/>
    <a:srgbClr val="221B15"/>
    <a:srgbClr val="453D3A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99"/>
    <p:restoredTop sz="94660"/>
  </p:normalViewPr>
  <p:slideViewPr>
    <p:cSldViewPr snapToGrid="0">
      <p:cViewPr varScale="0">
        <p:scale>
          <a:sx n="140" d="100"/>
          <a:sy n="140" d="100"/>
        </p:scale>
        <p:origin x="-768" y="3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0283" y="744498"/>
            <a:ext cx="2577108" cy="372248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89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68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55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67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51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34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65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34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45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59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088176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8BA-3254-4A7F-90C6-99CDBC018361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3855-A1DB-4DF6-88C6-004691587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7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microsoft.com/office/2007/relationships/hdphoto" Target="../media/hdphoto1.wdp" /><Relationship Id="rId5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正方形/長方形 10"/>
          <p:cNvSpPr/>
          <p:nvPr/>
        </p:nvSpPr>
        <p:spPr>
          <a:xfrm>
            <a:off x="153023" y="2186595"/>
            <a:ext cx="6462691" cy="10979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正方形/長方形 5"/>
          <p:cNvSpPr/>
          <p:nvPr/>
        </p:nvSpPr>
        <p:spPr>
          <a:xfrm>
            <a:off x="167059" y="3362591"/>
            <a:ext cx="6580020" cy="13841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時下ますますご清祥のこととお喜び申し上げます。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　高知県ではダイワ鮎マスターズ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全国決勝大会の開催に合わせまして、委託事業により水辺の駅あいの里仁淀川に出店ブースを設定することとしています。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先着順で出店ブース２小間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を募集しておりますので、出店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をご希望される場合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12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別紙「申込書」へ必要</a:t>
            </a:r>
            <a:r>
              <a:rPr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事項をご記入</a:t>
            </a:r>
            <a:r>
              <a:rPr lang="ja-JP" altLang="en-US" sz="12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いただき、７</a:t>
            </a:r>
            <a:r>
              <a:rPr lang="ja-JP" altLang="en-US" sz="12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月31</a:t>
            </a:r>
            <a:r>
              <a:rPr lang="ja-JP" altLang="en-US" sz="12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日（水）</a:t>
            </a:r>
            <a:r>
              <a:rPr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  <a:r>
              <a:rPr lang="ja-JP" altLang="en-US" sz="12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にＦＡＸまたはメールにて</a:t>
            </a:r>
            <a:endParaRPr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お申込み</a:t>
            </a:r>
            <a:r>
              <a:rPr lang="ja-JP" altLang="en-US" sz="1200" b="1" u="sng">
                <a:latin typeface="メイリオ" panose="020B0604030504040204" pitchFamily="50" charset="-128"/>
                <a:ea typeface="メイリオ" panose="020B0604030504040204" pitchFamily="50" charset="-128"/>
              </a:rPr>
              <a:t>ください。</a:t>
            </a:r>
            <a:endParaRPr lang="ja-JP" altLang="en-US" sz="1200" b="1" u="sng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　みなさまのご参加をお待ちしております。</a:t>
            </a:r>
            <a:endParaRPr lang="en-US" altLang="ja-JP" sz="1200" dirty="0">
              <a:latin typeface="+mn-ea"/>
            </a:endParaRPr>
          </a:p>
        </p:txBody>
      </p:sp>
      <p:sp>
        <p:nvSpPr>
          <p:cNvPr id="1109" name="テキスト ボックス 29"/>
          <p:cNvSpPr txBox="1"/>
          <p:nvPr/>
        </p:nvSpPr>
        <p:spPr>
          <a:xfrm>
            <a:off x="1922015" y="2229460"/>
            <a:ext cx="3013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chemeClr val="bg1"/>
                </a:solidFill>
              </a:rPr>
              <a:t>出展者募集</a:t>
            </a:r>
          </a:p>
        </p:txBody>
      </p:sp>
      <p:sp>
        <p:nvSpPr>
          <p:cNvPr id="1110" name="テキスト ボックス 4"/>
          <p:cNvSpPr txBox="1"/>
          <p:nvPr/>
        </p:nvSpPr>
        <p:spPr>
          <a:xfrm>
            <a:off x="1557350" y="2911500"/>
            <a:ext cx="3799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-</a:t>
            </a:r>
            <a:r>
              <a:rPr kumimoji="1" lang="ja-JP" altLang="en-US" sz="1400">
                <a:solidFill>
                  <a:schemeClr val="bg1"/>
                </a:solidFill>
              </a:rPr>
              <a:t>天然あゆが集まるイベントに出展しませんか？</a:t>
            </a:r>
            <a:r>
              <a:rPr kumimoji="1" lang="en-US" altLang="ja-JP" sz="1400" dirty="0">
                <a:solidFill>
                  <a:schemeClr val="bg1"/>
                </a:solidFill>
              </a:rPr>
              <a:t>-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1111" name="テキスト ボックス 6"/>
          <p:cNvSpPr txBox="1"/>
          <p:nvPr/>
        </p:nvSpPr>
        <p:spPr>
          <a:xfrm>
            <a:off x="605085" y="5099026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開催日時：</a:t>
            </a:r>
            <a:endParaRPr kumimoji="1" lang="ja-JP" altLang="en-US" sz="1200"/>
          </a:p>
        </p:txBody>
      </p:sp>
      <p:sp>
        <p:nvSpPr>
          <p:cNvPr id="1112" name="テキスト ボックス 7"/>
          <p:cNvSpPr txBox="1"/>
          <p:nvPr/>
        </p:nvSpPr>
        <p:spPr>
          <a:xfrm>
            <a:off x="635029" y="5358796"/>
            <a:ext cx="4087795" cy="460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令和６年８月２４日</a:t>
            </a:r>
            <a:r>
              <a:rPr lang="en-US" altLang="ja-JP" sz="1200" dirty="0"/>
              <a:t>(</a:t>
            </a:r>
            <a:r>
              <a:rPr lang="ja-JP" altLang="en-US" sz="1200"/>
              <a:t>土</a:t>
            </a:r>
            <a:r>
              <a:rPr lang="en-US" altLang="ja-JP" sz="1200" dirty="0"/>
              <a:t>)９時～</a:t>
            </a:r>
            <a:r>
              <a:rPr lang="en-US" altLang="ja-JP" sz="1200" dirty="0">
                <a:latin typeface="+mn-ea"/>
              </a:rPr>
              <a:t>16</a:t>
            </a:r>
            <a:r>
              <a:rPr lang="en-US" altLang="ja-JP" sz="1200" dirty="0"/>
              <a:t>時</a:t>
            </a:r>
            <a:r>
              <a:rPr lang="ja-JP" altLang="en-US" sz="1200"/>
              <a:t>、２５日</a:t>
            </a:r>
            <a:r>
              <a:rPr lang="en-US" altLang="ja-JP" sz="1200" dirty="0"/>
              <a:t>(</a:t>
            </a:r>
            <a:r>
              <a:rPr lang="ja-JP" altLang="en-US" sz="1200"/>
              <a:t>日</a:t>
            </a:r>
            <a:r>
              <a:rPr lang="en-US" altLang="ja-JP" sz="1200" dirty="0"/>
              <a:t>)９時～</a:t>
            </a:r>
            <a:r>
              <a:rPr lang="en-US" altLang="ja-JP" sz="1200" dirty="0">
                <a:latin typeface="+mn-ea"/>
              </a:rPr>
              <a:t>14時30分</a:t>
            </a:r>
            <a:endParaRPr lang="en-US" altLang="ja-JP" sz="1200" dirty="0">
              <a:latin typeface="+mn-ea"/>
              <a:cs typeface="+mn-lt"/>
            </a:endParaRPr>
          </a:p>
          <a:p>
            <a:r>
              <a:rPr lang="ja-JP" altLang="en-US" sz="1200"/>
              <a:t>　※予備日：令和６年９月１４日</a:t>
            </a:r>
            <a:r>
              <a:rPr lang="en-US" altLang="ja-JP" sz="1200" dirty="0"/>
              <a:t>(</a:t>
            </a:r>
            <a:r>
              <a:rPr lang="ja-JP" altLang="en-US" sz="1200"/>
              <a:t>土</a:t>
            </a:r>
            <a:r>
              <a:rPr lang="en-US" altLang="ja-JP" sz="1200" dirty="0"/>
              <a:t>)</a:t>
            </a:r>
            <a:r>
              <a:rPr lang="ja-JP" altLang="en-US" sz="1200"/>
              <a:t>、１５日</a:t>
            </a:r>
            <a:r>
              <a:rPr lang="en-US" altLang="ja-JP" sz="1200" dirty="0"/>
              <a:t>(</a:t>
            </a:r>
            <a:r>
              <a:rPr lang="ja-JP" altLang="en-US" sz="1200"/>
              <a:t>日</a:t>
            </a:r>
            <a:r>
              <a:rPr lang="en-US" altLang="ja-JP" sz="1200" dirty="0"/>
              <a:t>)</a:t>
            </a:r>
          </a:p>
        </p:txBody>
      </p:sp>
      <p:sp>
        <p:nvSpPr>
          <p:cNvPr id="1113" name="テキスト ボックス 9"/>
          <p:cNvSpPr txBox="1"/>
          <p:nvPr/>
        </p:nvSpPr>
        <p:spPr>
          <a:xfrm>
            <a:off x="605085" y="5821485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開催場所：</a:t>
            </a:r>
            <a:endParaRPr kumimoji="1" lang="ja-JP" altLang="en-US" sz="1200"/>
          </a:p>
        </p:txBody>
      </p:sp>
      <p:sp>
        <p:nvSpPr>
          <p:cNvPr id="1114" name="テキスト ボックス 11"/>
          <p:cNvSpPr txBox="1"/>
          <p:nvPr/>
        </p:nvSpPr>
        <p:spPr>
          <a:xfrm>
            <a:off x="1236219" y="5827088"/>
            <a:ext cx="2473572" cy="276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altLang="en-US" sz="1200">
                <a:latin typeface="ＭＳ Ｐゴシック"/>
                <a:ea typeface="ＭＳ Ｐゴシック"/>
                <a:cs typeface="Meiryo"/>
                <a:sym typeface="Meiryo"/>
              </a:rPr>
              <a:t>水辺の駅あいの里仁淀川駐車場</a:t>
            </a:r>
            <a:endParaRPr lang="ja-JP" altLang="en-US" sz="1200" dirty="0">
              <a:latin typeface="ＭＳ Ｐゴシック"/>
              <a:ea typeface="ＭＳ Ｐゴシック"/>
              <a:cs typeface="Meiryo"/>
              <a:sym typeface="Meiryo"/>
            </a:endParaRPr>
          </a:p>
        </p:txBody>
      </p:sp>
      <p:sp>
        <p:nvSpPr>
          <p:cNvPr id="1115" name="テキスト ボックス 12"/>
          <p:cNvSpPr txBox="1"/>
          <p:nvPr/>
        </p:nvSpPr>
        <p:spPr>
          <a:xfrm>
            <a:off x="647220" y="6505930"/>
            <a:ext cx="721489" cy="276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出</a:t>
            </a:r>
            <a:r>
              <a:rPr lang="ja-JP" altLang="en-US" sz="1200"/>
              <a:t>店</a:t>
            </a:r>
            <a:r>
              <a:rPr kumimoji="1" lang="ja-JP" altLang="en-US" sz="1200"/>
              <a:t>料：</a:t>
            </a:r>
          </a:p>
        </p:txBody>
      </p:sp>
      <p:sp>
        <p:nvSpPr>
          <p:cNvPr id="1116" name="テキスト ボックス 13"/>
          <p:cNvSpPr txBox="1"/>
          <p:nvPr/>
        </p:nvSpPr>
        <p:spPr>
          <a:xfrm>
            <a:off x="1675793" y="650593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無料</a:t>
            </a:r>
            <a:endParaRPr lang="en-US" altLang="ja-JP" sz="1200" dirty="0"/>
          </a:p>
        </p:txBody>
      </p:sp>
      <p:sp>
        <p:nvSpPr>
          <p:cNvPr id="1117" name="テキスト ボックス 14"/>
          <p:cNvSpPr txBox="1"/>
          <p:nvPr/>
        </p:nvSpPr>
        <p:spPr>
          <a:xfrm>
            <a:off x="456224" y="627961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【</a:t>
            </a:r>
            <a:r>
              <a:rPr lang="ja-JP" altLang="en-US" sz="1200"/>
              <a:t>募集要項</a:t>
            </a:r>
            <a:r>
              <a:rPr lang="en-US" altLang="ja-JP" sz="1200" dirty="0"/>
              <a:t>】</a:t>
            </a:r>
            <a:endParaRPr kumimoji="1" lang="ja-JP" altLang="en-US" sz="1200"/>
          </a:p>
        </p:txBody>
      </p:sp>
      <p:sp>
        <p:nvSpPr>
          <p:cNvPr id="1118" name="テキスト ボックス 15"/>
          <p:cNvSpPr txBox="1"/>
          <p:nvPr/>
        </p:nvSpPr>
        <p:spPr>
          <a:xfrm>
            <a:off x="647220" y="6755312"/>
            <a:ext cx="1139873" cy="276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出</a:t>
            </a:r>
            <a:r>
              <a:rPr lang="ja-JP" altLang="en-US" sz="1200"/>
              <a:t>店</a:t>
            </a:r>
            <a:r>
              <a:rPr kumimoji="1" lang="ja-JP" altLang="en-US" sz="1200"/>
              <a:t>スペース：</a:t>
            </a:r>
          </a:p>
        </p:txBody>
      </p:sp>
      <p:sp>
        <p:nvSpPr>
          <p:cNvPr id="1119" name="テキスト ボックス 16"/>
          <p:cNvSpPr txBox="1"/>
          <p:nvPr/>
        </p:nvSpPr>
        <p:spPr>
          <a:xfrm>
            <a:off x="1675792" y="6755312"/>
            <a:ext cx="3579644" cy="276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机１つ分（</a:t>
            </a:r>
            <a:r>
              <a:rPr lang="ja-JP" altLang="en-US" sz="1200">
                <a:latin typeface="ＭＳ Ｐゴシック"/>
                <a:ea typeface="ＭＳ Ｐゴシック"/>
              </a:rPr>
              <a:t>900×1200mm</a:t>
            </a:r>
            <a:r>
              <a:rPr lang="ja-JP" altLang="en-US" sz="1200"/>
              <a:t>） </a:t>
            </a:r>
            <a:r>
              <a:rPr lang="en-US" altLang="ja-JP" sz="1200" dirty="0"/>
              <a:t>※</a:t>
            </a:r>
            <a:r>
              <a:rPr lang="ja-JP" altLang="en-US" sz="1200"/>
              <a:t>出店内容により、応相談</a:t>
            </a:r>
            <a:endParaRPr lang="en-US" altLang="ja-JP" sz="1200" dirty="0"/>
          </a:p>
        </p:txBody>
      </p:sp>
      <p:sp>
        <p:nvSpPr>
          <p:cNvPr id="1120" name="テキスト ボックス 17"/>
          <p:cNvSpPr txBox="1"/>
          <p:nvPr/>
        </p:nvSpPr>
        <p:spPr>
          <a:xfrm>
            <a:off x="647220" y="7057638"/>
            <a:ext cx="875377" cy="276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出</a:t>
            </a:r>
            <a:r>
              <a:rPr lang="ja-JP" altLang="en-US" sz="1200"/>
              <a:t>店</a:t>
            </a:r>
            <a:r>
              <a:rPr kumimoji="1" lang="ja-JP" altLang="en-US" sz="1200"/>
              <a:t>内容：</a:t>
            </a:r>
          </a:p>
        </p:txBody>
      </p:sp>
      <p:sp>
        <p:nvSpPr>
          <p:cNvPr id="1121" name="テキスト ボックス 18"/>
          <p:cNvSpPr txBox="1"/>
          <p:nvPr/>
        </p:nvSpPr>
        <p:spPr>
          <a:xfrm>
            <a:off x="1675792" y="7057638"/>
            <a:ext cx="2220297" cy="276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高知県の飲食物や観光等の</a:t>
            </a:r>
            <a:r>
              <a:rPr lang="en-US" altLang="ja-JP" sz="1200" dirty="0">
                <a:latin typeface="+mn-ea"/>
              </a:rPr>
              <a:t>PR</a:t>
            </a:r>
            <a:endParaRPr lang="en-US" altLang="ja-JP" sz="1200" dirty="0">
              <a:latin typeface="+mn-ea"/>
            </a:endParaRPr>
          </a:p>
        </p:txBody>
      </p:sp>
      <p:sp>
        <p:nvSpPr>
          <p:cNvPr id="1122" name="テキスト ボックス 19"/>
          <p:cNvSpPr txBox="1"/>
          <p:nvPr/>
        </p:nvSpPr>
        <p:spPr>
          <a:xfrm>
            <a:off x="456224" y="476948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【</a:t>
            </a:r>
            <a:r>
              <a:rPr lang="ja-JP" altLang="en-US" sz="1200"/>
              <a:t>開催概要</a:t>
            </a:r>
            <a:r>
              <a:rPr lang="en-US" altLang="ja-JP" sz="1200" dirty="0"/>
              <a:t>】</a:t>
            </a:r>
            <a:endParaRPr kumimoji="1" lang="ja-JP" altLang="en-US" sz="1200"/>
          </a:p>
        </p:txBody>
      </p:sp>
      <p:sp>
        <p:nvSpPr>
          <p:cNvPr id="1123" name="テキスト ボックス 21"/>
          <p:cNvSpPr txBox="1"/>
          <p:nvPr/>
        </p:nvSpPr>
        <p:spPr>
          <a:xfrm>
            <a:off x="647220" y="7357209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募集期間：</a:t>
            </a:r>
          </a:p>
        </p:txBody>
      </p:sp>
      <p:sp>
        <p:nvSpPr>
          <p:cNvPr id="1124" name="テキスト ボックス 22"/>
          <p:cNvSpPr txBox="1"/>
          <p:nvPr/>
        </p:nvSpPr>
        <p:spPr>
          <a:xfrm>
            <a:off x="1675792" y="7357209"/>
            <a:ext cx="1803516" cy="276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７月３１日（水）</a:t>
            </a:r>
            <a:r>
              <a:rPr lang="ja-JP" altLang="en-US" sz="1200">
                <a:latin typeface="+mn-ea"/>
              </a:rPr>
              <a:t>　</a:t>
            </a:r>
            <a:r>
              <a:rPr lang="en-US" altLang="ja-JP" sz="1200" dirty="0">
                <a:latin typeface="+mn-ea"/>
              </a:rPr>
              <a:t>17</a:t>
            </a:r>
            <a:r>
              <a:rPr lang="ja-JP" altLang="en-US" sz="1200"/>
              <a:t>時まで</a:t>
            </a:r>
            <a:endParaRPr lang="en-US" altLang="ja-JP" sz="1200" dirty="0"/>
          </a:p>
        </p:txBody>
      </p:sp>
      <p:sp>
        <p:nvSpPr>
          <p:cNvPr id="1125" name="テキスト ボックス 23"/>
          <p:cNvSpPr txBox="1"/>
          <p:nvPr/>
        </p:nvSpPr>
        <p:spPr>
          <a:xfrm>
            <a:off x="647220" y="7869652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申込方法：</a:t>
            </a:r>
          </a:p>
        </p:txBody>
      </p:sp>
      <p:sp>
        <p:nvSpPr>
          <p:cNvPr id="1126" name="テキスト ボックス 24"/>
          <p:cNvSpPr txBox="1"/>
          <p:nvPr/>
        </p:nvSpPr>
        <p:spPr>
          <a:xfrm>
            <a:off x="1675792" y="7869652"/>
            <a:ext cx="2916001" cy="460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別紙「申込書」へ必要事項を記入の上、</a:t>
            </a:r>
            <a:endParaRPr lang="en-US" altLang="ja-JP" sz="1200" dirty="0"/>
          </a:p>
          <a:p>
            <a:r>
              <a:rPr lang="en-US" altLang="ja-JP" sz="1200" dirty="0">
                <a:latin typeface="+mn-ea"/>
              </a:rPr>
              <a:t>FAX</a:t>
            </a:r>
            <a:r>
              <a:rPr lang="ja-JP" altLang="en-US" sz="1200"/>
              <a:t>またはメールにてお申し込みください。</a:t>
            </a:r>
            <a:endParaRPr lang="en-US" altLang="ja-JP" sz="1200" dirty="0"/>
          </a:p>
        </p:txBody>
      </p:sp>
      <p:sp>
        <p:nvSpPr>
          <p:cNvPr id="1127" name="テキスト ボックス 25"/>
          <p:cNvSpPr txBox="1"/>
          <p:nvPr/>
        </p:nvSpPr>
        <p:spPr>
          <a:xfrm>
            <a:off x="647220" y="8351202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連絡先</a:t>
            </a:r>
            <a:r>
              <a:rPr kumimoji="1" lang="ja-JP" altLang="en-US" sz="1200"/>
              <a:t>：</a:t>
            </a:r>
          </a:p>
        </p:txBody>
      </p:sp>
      <p:sp>
        <p:nvSpPr>
          <p:cNvPr id="1128" name="テキスト ボックス 26"/>
          <p:cNvSpPr txBox="1"/>
          <p:nvPr/>
        </p:nvSpPr>
        <p:spPr>
          <a:xfrm>
            <a:off x="1675792" y="8351202"/>
            <a:ext cx="5007919" cy="645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南放セーラー広告（株）　　担当：山砥</a:t>
            </a:r>
            <a:endParaRPr lang="en-US" altLang="ja-JP" sz="1200" dirty="0"/>
          </a:p>
          <a:p>
            <a:r>
              <a:rPr lang="ja-JP" altLang="en-US" sz="1200">
                <a:latin typeface="+mn-ea"/>
              </a:rPr>
              <a:t>高知市北本町１丁目</a:t>
            </a:r>
            <a:r>
              <a:rPr lang="en-US" altLang="ja-JP" sz="1200" dirty="0">
                <a:latin typeface="+mn-ea"/>
              </a:rPr>
              <a:t>10</a:t>
            </a:r>
            <a:r>
              <a:rPr lang="ja-JP" altLang="en-US" sz="1200">
                <a:latin typeface="+mn-ea"/>
              </a:rPr>
              <a:t>番</a:t>
            </a:r>
            <a:r>
              <a:rPr lang="en-US" altLang="ja-JP" sz="1200" dirty="0">
                <a:latin typeface="+mn-ea"/>
              </a:rPr>
              <a:t>28</a:t>
            </a:r>
            <a:r>
              <a:rPr lang="ja-JP" altLang="en-US" sz="1200">
                <a:latin typeface="+mn-ea"/>
              </a:rPr>
              <a:t>号</a:t>
            </a:r>
            <a:endParaRPr lang="en-US" altLang="ja-JP" sz="1200" dirty="0">
              <a:latin typeface="+mn-ea"/>
            </a:endParaRPr>
          </a:p>
          <a:p>
            <a:r>
              <a:rPr lang="en-US" altLang="ja-JP" sz="1200" dirty="0">
                <a:latin typeface="+mn-ea"/>
              </a:rPr>
              <a:t>TEL:088-823-5608</a:t>
            </a:r>
            <a:r>
              <a:rPr lang="ja-JP" altLang="en-US" sz="1200">
                <a:latin typeface="+mn-ea"/>
              </a:rPr>
              <a:t>  </a:t>
            </a:r>
            <a:r>
              <a:rPr lang="en-US" altLang="ja-JP" sz="1200" dirty="0">
                <a:latin typeface="+mn-ea"/>
              </a:rPr>
              <a:t> FAX</a:t>
            </a:r>
            <a:r>
              <a:rPr lang="ja-JP" altLang="en-US" sz="1200">
                <a:latin typeface="+mn-ea"/>
              </a:rPr>
              <a:t>：</a:t>
            </a:r>
            <a:r>
              <a:rPr lang="en-US" altLang="ja-JP" sz="1200" dirty="0">
                <a:latin typeface="+mn-ea"/>
              </a:rPr>
              <a:t>088-823-5615 </a:t>
            </a:r>
            <a:r>
              <a:rPr lang="ja-JP" altLang="en-US" sz="120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Mail: </a:t>
            </a:r>
            <a:r>
              <a:rPr lang="en-US" altLang="ja-JP" sz="1200" dirty="0" err="1">
                <a:latin typeface="+mn-ea"/>
              </a:rPr>
              <a:t>kochi.ayuoukoku@gmail.com</a:t>
            </a:r>
            <a:endParaRPr lang="en-US" altLang="ja-JP" sz="1200" dirty="0">
              <a:latin typeface="+mn-ea"/>
            </a:endParaRPr>
          </a:p>
        </p:txBody>
      </p:sp>
      <p:sp>
        <p:nvSpPr>
          <p:cNvPr id="1129" name="テキスト ボックス 27"/>
          <p:cNvSpPr txBox="1"/>
          <p:nvPr/>
        </p:nvSpPr>
        <p:spPr>
          <a:xfrm>
            <a:off x="647220" y="9075597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主　　催</a:t>
            </a:r>
            <a:r>
              <a:rPr kumimoji="1" lang="ja-JP" altLang="en-US" sz="1200"/>
              <a:t>：</a:t>
            </a:r>
          </a:p>
        </p:txBody>
      </p:sp>
      <p:sp>
        <p:nvSpPr>
          <p:cNvPr id="1130" name="テキスト ボックス 30"/>
          <p:cNvSpPr txBox="1"/>
          <p:nvPr/>
        </p:nvSpPr>
        <p:spPr>
          <a:xfrm>
            <a:off x="1675792" y="9075597"/>
            <a:ext cx="3545980" cy="460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+mn-ea"/>
              </a:rPr>
              <a:t>【PR</a:t>
            </a:r>
            <a:r>
              <a:rPr lang="ja-JP" altLang="en-US" sz="1200">
                <a:latin typeface="+mn-ea"/>
              </a:rPr>
              <a:t>イベント</a:t>
            </a:r>
            <a:r>
              <a:rPr lang="en-US" altLang="ja-JP" sz="1200" dirty="0">
                <a:latin typeface="+mn-ea"/>
              </a:rPr>
              <a:t>】</a:t>
            </a:r>
            <a:r>
              <a:rPr lang="ja-JP" altLang="en-US" sz="1200">
                <a:latin typeface="+mn-ea"/>
              </a:rPr>
              <a:t>　高知県　（水産振興部水産業振興課）</a:t>
            </a:r>
            <a:endParaRPr lang="en-US" altLang="ja-JP" sz="1200" dirty="0">
              <a:latin typeface="+mn-ea"/>
            </a:endParaRPr>
          </a:p>
          <a:p>
            <a:r>
              <a:rPr lang="en-US" altLang="ja-JP" sz="1200" dirty="0">
                <a:latin typeface="+mn-ea"/>
              </a:rPr>
              <a:t>【</a:t>
            </a:r>
            <a:r>
              <a:rPr lang="ja-JP" altLang="en-US" sz="1200">
                <a:latin typeface="+mn-ea"/>
              </a:rPr>
              <a:t>ダイワ鮎マスターズ</a:t>
            </a:r>
            <a:r>
              <a:rPr lang="en-US" altLang="ja-JP" sz="1200" dirty="0">
                <a:latin typeface="+mn-ea"/>
              </a:rPr>
              <a:t>】</a:t>
            </a:r>
            <a:r>
              <a:rPr lang="ja-JP" altLang="en-US" sz="1200">
                <a:latin typeface="+mn-ea"/>
              </a:rPr>
              <a:t>　グローブライド株式</a:t>
            </a:r>
            <a:r>
              <a:rPr lang="ja-JP" altLang="en-US" sz="1200"/>
              <a:t>会社</a:t>
            </a:r>
            <a:endParaRPr lang="en-US" altLang="ja-JP" sz="1200" dirty="0"/>
          </a:p>
        </p:txBody>
      </p:sp>
      <p:grpSp>
        <p:nvGrpSpPr>
          <p:cNvPr id="1131" name="グループ化 34"/>
          <p:cNvGrpSpPr/>
          <p:nvPr/>
        </p:nvGrpSpPr>
        <p:grpSpPr>
          <a:xfrm>
            <a:off x="143465" y="623902"/>
            <a:ext cx="6077634" cy="1492072"/>
            <a:chOff x="-6026146" y="3962755"/>
            <a:chExt cx="6482369" cy="1591435"/>
          </a:xfrm>
        </p:grpSpPr>
        <p:pic>
          <p:nvPicPr>
            <p:cNvPr id="1132" name="図 3" descr="川でカヤックに乗る人_x000a__x000a_中程度の精度で自動的に生成された説明"/>
            <p:cNvPicPr>
              <a:picLocks noChangeAspect="1"/>
            </p:cNvPicPr>
            <p:nvPr/>
          </p:nvPicPr>
          <p:blipFill>
            <a:blip r:embed="rId1"/>
            <a:srcRect l="9802" t="41832" r="2" b="31396"/>
            <a:stretch>
              <a:fillRect/>
            </a:stretch>
          </p:blipFill>
          <p:spPr>
            <a:xfrm>
              <a:off x="-5697969" y="3984530"/>
              <a:ext cx="6154119" cy="1569660"/>
            </a:xfrm>
            <a:prstGeom prst="rect">
              <a:avLst/>
            </a:prstGeom>
          </p:spPr>
        </p:pic>
        <p:sp>
          <p:nvSpPr>
            <p:cNvPr id="1133" name="正方形/長方形 31"/>
            <p:cNvSpPr/>
            <p:nvPr/>
          </p:nvSpPr>
          <p:spPr>
            <a:xfrm>
              <a:off x="-6026146" y="3962755"/>
              <a:ext cx="6482369" cy="159143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4000">
                  <a:srgbClr val="FBFCFE">
                    <a:alpha val="53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34" name="図 32" descr="夜空の月_x000a__x000a_自動的に生成された説明"/>
          <p:cNvPicPr>
            <a:picLocks noChangeAspect="1"/>
          </p:cNvPicPr>
          <p:nvPr/>
        </p:nvPicPr>
        <p:blipFill>
          <a:blip r:embed="rId2"/>
          <a:srcRect t="-4449" r="23039"/>
          <a:stretch>
            <a:fillRect/>
          </a:stretch>
        </p:blipFill>
        <p:spPr>
          <a:xfrm>
            <a:off x="2611577" y="658043"/>
            <a:ext cx="3876157" cy="655310"/>
          </a:xfrm>
          <a:prstGeom prst="rect">
            <a:avLst/>
          </a:prstGeom>
        </p:spPr>
      </p:pic>
      <p:sp>
        <p:nvSpPr>
          <p:cNvPr id="1135" name="テキスト ボックス 33"/>
          <p:cNvSpPr txBox="1"/>
          <p:nvPr/>
        </p:nvSpPr>
        <p:spPr>
          <a:xfrm>
            <a:off x="2958633" y="1284977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全国決勝大会における</a:t>
            </a:r>
            <a:endParaRPr kumimoji="1" lang="en-US" altLang="ja-JP" sz="2400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  <a:p>
            <a:pPr algn="ctr"/>
            <a:r>
              <a:rPr kumimoji="1" lang="en-US" altLang="ja-JP" sz="2400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PR</a:t>
            </a:r>
            <a:r>
              <a:rPr kumimoji="1" lang="ja-JP" altLang="en-US" sz="2400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イベント</a:t>
            </a:r>
          </a:p>
        </p:txBody>
      </p:sp>
      <p:pic>
        <p:nvPicPr>
          <p:cNvPr id="1136" name="図 2" descr="座る, テーブル, 板, 大きい が含まれている画像_x000a__x000a_自動的に生成された説明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2262"/>
          <a:stretch>
            <a:fillRect/>
          </a:stretch>
        </p:blipFill>
        <p:spPr>
          <a:xfrm>
            <a:off x="4689766" y="5272117"/>
            <a:ext cx="2057313" cy="1270228"/>
          </a:xfrm>
          <a:prstGeom prst="rect">
            <a:avLst/>
          </a:prstGeom>
        </p:spPr>
      </p:pic>
      <p:sp>
        <p:nvSpPr>
          <p:cNvPr id="1137" name="フリーフォーム 36"/>
          <p:cNvSpPr/>
          <p:nvPr/>
        </p:nvSpPr>
        <p:spPr>
          <a:xfrm>
            <a:off x="5171704" y="5456712"/>
            <a:ext cx="427512" cy="415636"/>
          </a:xfrm>
          <a:custGeom>
            <a:avLst/>
            <a:gdLst>
              <a:gd name="connsiteX0" fmla="*/ 112815 w 427512"/>
              <a:gd name="connsiteY0" fmla="*/ 356259 h 415636"/>
              <a:gd name="connsiteX1" fmla="*/ 427512 w 427512"/>
              <a:gd name="connsiteY1" fmla="*/ 415636 h 415636"/>
              <a:gd name="connsiteX2" fmla="*/ 403761 w 427512"/>
              <a:gd name="connsiteY2" fmla="*/ 100940 h 415636"/>
              <a:gd name="connsiteX3" fmla="*/ 35626 w 427512"/>
              <a:gd name="connsiteY3" fmla="*/ 0 h 415636"/>
              <a:gd name="connsiteX4" fmla="*/ 0 w 427512"/>
              <a:gd name="connsiteY4" fmla="*/ 225631 h 415636"/>
              <a:gd name="connsiteX5" fmla="*/ 136566 w 427512"/>
              <a:gd name="connsiteY5" fmla="*/ 290945 h 415636"/>
              <a:gd name="connsiteX6" fmla="*/ 112815 w 427512"/>
              <a:gd name="connsiteY6" fmla="*/ 356259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512" h="415636">
                <a:moveTo>
                  <a:pt x="112815" y="356259"/>
                </a:moveTo>
                <a:lnTo>
                  <a:pt x="427512" y="415636"/>
                </a:lnTo>
                <a:lnTo>
                  <a:pt x="403761" y="100940"/>
                </a:lnTo>
                <a:lnTo>
                  <a:pt x="35626" y="0"/>
                </a:lnTo>
                <a:lnTo>
                  <a:pt x="0" y="225631"/>
                </a:lnTo>
                <a:lnTo>
                  <a:pt x="136566" y="290945"/>
                </a:lnTo>
                <a:lnTo>
                  <a:pt x="112815" y="356259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FFFF00"/>
              </a:highlight>
            </a:endParaRPr>
          </a:p>
        </p:txBody>
      </p:sp>
      <p:sp>
        <p:nvSpPr>
          <p:cNvPr id="1138" name="テキスト ボックス 37"/>
          <p:cNvSpPr txBox="1"/>
          <p:nvPr/>
        </p:nvSpPr>
        <p:spPr>
          <a:xfrm rot="618929">
            <a:off x="5114067" y="5537911"/>
            <a:ext cx="541953" cy="199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>
                <a:solidFill>
                  <a:schemeClr val="tx1"/>
                </a:solidFill>
              </a:rPr>
              <a:t>開催場所</a:t>
            </a:r>
            <a:endParaRPr sz="700">
              <a:solidFill>
                <a:schemeClr val="tx1"/>
              </a:solidFill>
            </a:endParaRPr>
          </a:p>
        </p:txBody>
      </p:sp>
      <p:sp>
        <p:nvSpPr>
          <p:cNvPr id="1139" name="テキスト ボックス 38"/>
          <p:cNvSpPr txBox="1"/>
          <p:nvPr/>
        </p:nvSpPr>
        <p:spPr>
          <a:xfrm>
            <a:off x="4764157" y="6514490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000"/>
              <a:t>「水辺の駅あいの里仁淀川」周辺図</a:t>
            </a:r>
            <a:endParaRPr kumimoji="1" lang="en-US" altLang="ja-JP" sz="1000" dirty="0"/>
          </a:p>
          <a:p>
            <a:pPr algn="r"/>
            <a:r>
              <a:rPr lang="ja-JP" altLang="en-US" sz="800"/>
              <a:t>　　　　　　</a:t>
            </a:r>
            <a:r>
              <a:rPr kumimoji="1" lang="ja-JP" altLang="en-US" sz="800"/>
              <a:t>吾川郡いの町柳瀬本村５５１</a:t>
            </a:r>
          </a:p>
        </p:txBody>
      </p:sp>
      <p:sp>
        <p:nvSpPr>
          <p:cNvPr id="1140" name="テキスト ボックス 38"/>
          <p:cNvSpPr txBox="1"/>
          <p:nvPr/>
        </p:nvSpPr>
        <p:spPr>
          <a:xfrm>
            <a:off x="1752002" y="7593546"/>
            <a:ext cx="4418014" cy="276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</a:rPr>
              <a:t>先着順で２小間が集まり次第、募集締切とさせていただきます。</a:t>
            </a:r>
            <a:endParaRPr lang="en-US" altLang="ja-JP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37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793</TotalTime>
  <Words>363</Words>
  <Application>JUST Focus</Application>
  <Paragraphs>43</Paragraph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HGSSoeiKakugothicUB</vt:lpstr>
      <vt:lpstr>メイリオ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4.1.7</AppVersion>
  <PresentationFormat>ユーザー設定</PresentationFormat>
  <Slides>1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USER</dc:creator>
  <cp:lastModifiedBy>907888</cp:lastModifiedBy>
  <cp:lastPrinted>2024-06-03T02:15:01Z</cp:lastPrinted>
  <dcterms:created xsi:type="dcterms:W3CDTF">2019-01-07T03:02:57Z</dcterms:created>
  <dcterms:modified xsi:type="dcterms:W3CDTF">2024-07-16T09:22:38Z</dcterms:modified>
  <cp:revision>99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