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0" saveSubsetFonts="1">
  <p:sldMasterIdLst>
    <p:sldMasterId id="2147483660" r:id="rId2"/>
  </p:sldMasterIdLst>
  <p:notesMasterIdLst>
    <p:notesMasterId r:id="rId3"/>
  </p:notesMasterIdLst>
  <p:handoutMasterIdLst>
    <p:handoutMasterId r:id="rId4"/>
  </p:handoutMasterIdLst>
  <p:sldIdLst>
    <p:sldId id="266" r:id="rId5"/>
    <p:sldId id="313" r:id="rId6"/>
    <p:sldId id="327" r:id="rId7"/>
    <p:sldId id="338" r:id="rId8"/>
    <p:sldId id="350" r:id="rId9"/>
    <p:sldId id="342" r:id="rId10"/>
    <p:sldId id="345" r:id="rId11"/>
    <p:sldId id="344" r:id="rId12"/>
    <p:sldId id="348" r:id="rId13"/>
    <p:sldId id="349" r:id="rId14"/>
    <p:sldId id="341" r:id="rId1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restored">
    <p:restoredLeft sz="3616"/>
    <p:restoredTop sz="76023"/>
  </p:normalViewPr>
  <p:slideViewPr>
    <p:cSldViewPr>
      <p:cViewPr varScale="1">
        <p:scale>
          <a:sx n="87" d="100"/>
          <a:sy n="87" d="100"/>
        </p:scale>
        <p:origin x="-2766" y="-7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ableStyles" Target="tableStyles.xml" /></Relationships>
</file>

<file path=ppt/handoutMasters/_rels/handoutMaster1.xml.rels><?xml version="1.0" encoding="UTF-8"?><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7"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8"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495F-6063-4993-A734-166D669CB266}" type="datetimeFigureOut">
              <a:rPr kumimoji="1" lang="ja-JP" altLang="en-US" smtClean="0"/>
              <a:t>2023/2/5</a:t>
            </a:fld>
            <a:endParaRPr kumimoji="1" lang="ja-JP" altLang="en-US"/>
          </a:p>
        </p:txBody>
      </p:sp>
      <p:sp>
        <p:nvSpPr>
          <p:cNvPr id="1109"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10"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1" y="0"/>
            <a:ext cx="2971800" cy="457200"/>
          </a:xfrm>
          <a:prstGeom prst="rect">
            <a:avLst/>
          </a:prstGeom>
        </p:spPr>
        <p:txBody>
          <a:bodyPr vert="horz" lIns="90638" tIns="45318" rIns="90638" bIns="45318"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4" y="0"/>
            <a:ext cx="2971800" cy="457200"/>
          </a:xfrm>
          <a:prstGeom prst="rect">
            <a:avLst/>
          </a:prstGeom>
        </p:spPr>
        <p:txBody>
          <a:bodyPr vert="horz" lIns="90638" tIns="45318" rIns="90638" bIns="45318" rtlCol="0"/>
          <a:lstStyle>
            <a:lvl1pPr algn="r">
              <a:defRPr sz="1200"/>
            </a:lvl1pPr>
          </a:lstStyle>
          <a:p>
            <a:fld id="{46D06EA9-14B5-4F31-95CC-6AD91D20700D}" type="datetimeFigureOut">
              <a:rPr kumimoji="1" lang="ja-JP" altLang="en-US" smtClean="0"/>
              <a:t>2020/8/4</a:t>
            </a:fld>
            <a:endParaRPr kumimoji="1" lang="ja-JP" altLang="en-US"/>
          </a:p>
        </p:txBody>
      </p:sp>
      <p:sp>
        <p:nvSpPr>
          <p:cNvPr id="1102" name="スライド イメージ プレースホルダー 3"/>
          <p:cNvSpPr>
            <a:spLocks noGrp="1" noRot="1" noChangeAspect="1"/>
          </p:cNvSpPr>
          <p:nvPr>
            <p:ph type="sldImg" idx="2"/>
          </p:nvPr>
        </p:nvSpPr>
        <p:spPr>
          <a:xfrm>
            <a:off x="954493" y="687088"/>
            <a:ext cx="4949015" cy="3426609"/>
          </a:xfrm>
          <a:prstGeom prst="rect">
            <a:avLst/>
          </a:prstGeom>
          <a:noFill/>
          <a:ln w="12700">
            <a:solidFill>
              <a:prstClr val="black"/>
            </a:solidFill>
          </a:ln>
        </p:spPr>
        <p:txBody>
          <a:bodyPr vert="horz" lIns="90638" tIns="45318" rIns="90638" bIns="45318" rtlCol="0" anchor="ctr"/>
          <a:lstStyle/>
          <a:p>
            <a:endParaRPr lang="ja-JP" altLang="en-US"/>
          </a:p>
        </p:txBody>
      </p:sp>
      <p:sp>
        <p:nvSpPr>
          <p:cNvPr id="1103" name="ノート プレースホルダー 4"/>
          <p:cNvSpPr>
            <a:spLocks noGrp="1"/>
          </p:cNvSpPr>
          <p:nvPr>
            <p:ph type="body" sz="quarter" idx="3"/>
          </p:nvPr>
        </p:nvSpPr>
        <p:spPr>
          <a:xfrm>
            <a:off x="685801" y="4343401"/>
            <a:ext cx="5486400" cy="4114800"/>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1" y="8685213"/>
            <a:ext cx="2971800" cy="457200"/>
          </a:xfrm>
          <a:prstGeom prst="rect">
            <a:avLst/>
          </a:prstGeom>
        </p:spPr>
        <p:txBody>
          <a:bodyPr vert="horz" lIns="90638" tIns="45318" rIns="90638" bIns="45318"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4" y="8685213"/>
            <a:ext cx="2971800" cy="457200"/>
          </a:xfrm>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a:t>
            </a:fld>
            <a:endParaRPr kumimoji="1" lang="ja-JP" altLang="en-US"/>
          </a:p>
        </p:txBody>
      </p:sp>
    </p:spTree>
    <p:extLst>
      <p:ext uri="{BB962C8B-B14F-4D97-AF65-F5344CB8AC3E}">
        <p14:creationId xmlns:p14="http://schemas.microsoft.com/office/powerpoint/2010/main" val="5708726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5" name="四角形 9"/>
          <p:cNvSpPr>
            <a:spLocks noGrp="1" noRot="1" noChangeAspect="1"/>
          </p:cNvSpPr>
          <p:nvPr>
            <p:ph type="sldImg" idx="2"/>
          </p:nvPr>
        </p:nvSpPr>
        <p:spPr>
          <a:prstGeom prst="rect">
            <a:avLst/>
          </a:prstGeom>
        </p:spPr>
        <p:txBody>
          <a:bodyPr/>
          <a:lstStyle/>
          <a:p>
            <a:endParaRPr kumimoji="1" lang="ja-JP" altLang="en-US"/>
          </a:p>
        </p:txBody>
      </p:sp>
      <p:sp>
        <p:nvSpPr>
          <p:cNvPr id="1116" name="四角形 10"/>
          <p:cNvSpPr>
            <a:spLocks noGrp="1"/>
          </p:cNvSpPr>
          <p:nvPr>
            <p:ph type="body" sz="quarter" idx="3"/>
          </p:nvPr>
        </p:nvSpPr>
        <p:spPr>
          <a:prstGeom prst="rect">
            <a:avLst/>
          </a:prstGeom>
        </p:spPr>
        <p:txBody>
          <a:bodyPr/>
          <a:lstStyle/>
          <a:p>
            <a:endParaRPr kumimoji="1" lang="ja-JP" altLang="en-US"/>
          </a:p>
        </p:txBody>
      </p:sp>
      <p:sp>
        <p:nvSpPr>
          <p:cNvPr id="1117" name="四角形 11"/>
          <p:cNvSpPr>
            <a:spLocks noGrp="1"/>
          </p:cNvSpPr>
          <p:nvPr>
            <p:ph type="sldNum" sz="quarter" idx="5"/>
          </p:nvPr>
        </p:nvSpPr>
        <p:spPr>
          <a:prstGeom prst="rect">
            <a:avLst/>
          </a:prstGeom>
        </p:spPr>
        <p:txBody>
          <a:bodyPr vert="horz" lIns="90638" tIns="45318" rIns="90638" bIns="45318" rtlCol="0" anchor="b"/>
          <a:lstStyle>
            <a:lvl1pPr algn="r">
              <a:defRPr sz="1200"/>
            </a:lvl1pPr>
          </a:lstStyle>
          <a:p>
            <a:fld id="{58807EA6-0398-4990-8029-A74DB7412258}" type="slidenum">
              <a:rPr kumimoji="1" lang="ja-JP" altLang="en-US" smtClean="0"/>
              <a:t>0</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67" name="四角形 244"/>
          <p:cNvSpPr>
            <a:spLocks noGrp="1" noRot="1" noChangeAspect="1"/>
          </p:cNvSpPr>
          <p:nvPr>
            <p:ph type="sldImg" idx="2"/>
          </p:nvPr>
        </p:nvSpPr>
        <p:spPr>
          <a:prstGeom prst="rect">
            <a:avLst/>
          </a:prstGeom>
        </p:spPr>
        <p:txBody>
          <a:bodyPr/>
          <a:p>
            <a:endParaRPr kumimoji="1" lang="ja-JP" altLang="en-US"/>
          </a:p>
        </p:txBody>
      </p:sp>
      <p:sp>
        <p:nvSpPr>
          <p:cNvPr id="1268" name="四角形 245"/>
          <p:cNvSpPr>
            <a:spLocks noGrp="1"/>
          </p:cNvSpPr>
          <p:nvPr>
            <p:ph type="body" sz="quarter" idx="3"/>
          </p:nvPr>
        </p:nvSpPr>
        <p:spPr>
          <a:prstGeom prst="rect">
            <a:avLst/>
          </a:prstGeom>
        </p:spPr>
        <p:txBody>
          <a:bodyPr/>
          <a:p>
            <a:endParaRPr kumimoji="1" lang="ja-JP" altLang="en-US"/>
          </a:p>
        </p:txBody>
      </p:sp>
      <p:sp>
        <p:nvSpPr>
          <p:cNvPr id="1269"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9</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78" name="四角形 244"/>
          <p:cNvSpPr>
            <a:spLocks noGrp="1" noRot="1" noChangeAspect="1"/>
          </p:cNvSpPr>
          <p:nvPr>
            <p:ph type="sldImg" idx="2"/>
          </p:nvPr>
        </p:nvSpPr>
        <p:spPr>
          <a:prstGeom prst="rect">
            <a:avLst/>
          </a:prstGeom>
        </p:spPr>
        <p:txBody>
          <a:bodyPr/>
          <a:p>
            <a:endParaRPr kumimoji="1" lang="ja-JP" altLang="en-US"/>
          </a:p>
        </p:txBody>
      </p:sp>
      <p:sp>
        <p:nvSpPr>
          <p:cNvPr id="1279" name="四角形 245"/>
          <p:cNvSpPr>
            <a:spLocks noGrp="1"/>
          </p:cNvSpPr>
          <p:nvPr>
            <p:ph type="body" sz="quarter" idx="3"/>
          </p:nvPr>
        </p:nvSpPr>
        <p:spPr>
          <a:prstGeom prst="rect">
            <a:avLst/>
          </a:prstGeom>
        </p:spPr>
        <p:txBody>
          <a:bodyPr/>
          <a:p>
            <a:endParaRPr kumimoji="1" lang="ja-JP" altLang="en-US"/>
          </a:p>
        </p:txBody>
      </p:sp>
      <p:sp>
        <p:nvSpPr>
          <p:cNvPr id="1280"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40" name="四角形 0"/>
          <p:cNvSpPr>
            <a:spLocks noGrp="1" noRot="1" noChangeAspect="1"/>
          </p:cNvSpPr>
          <p:nvPr>
            <p:ph type="sldImg" idx="2"/>
          </p:nvPr>
        </p:nvSpPr>
        <p:spPr>
          <a:prstGeom prst="rect">
            <a:avLst/>
          </a:prstGeom>
        </p:spPr>
        <p:txBody>
          <a:bodyPr/>
          <a:p>
            <a:endParaRPr kumimoji="1" lang="ja-JP" altLang="en-US"/>
          </a:p>
        </p:txBody>
      </p:sp>
      <p:sp>
        <p:nvSpPr>
          <p:cNvPr id="1141" name="四角形 0"/>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60" name="四角形 244"/>
          <p:cNvSpPr>
            <a:spLocks noGrp="1" noRot="1" noChangeAspect="1"/>
          </p:cNvSpPr>
          <p:nvPr>
            <p:ph type="sldImg" idx="2"/>
          </p:nvPr>
        </p:nvSpPr>
        <p:spPr>
          <a:prstGeom prst="rect">
            <a:avLst/>
          </a:prstGeom>
        </p:spPr>
        <p:txBody>
          <a:bodyPr/>
          <a:p>
            <a:endParaRPr kumimoji="1" lang="ja-JP" altLang="en-US"/>
          </a:p>
        </p:txBody>
      </p:sp>
      <p:sp>
        <p:nvSpPr>
          <p:cNvPr id="1161" name="四角形 245"/>
          <p:cNvSpPr>
            <a:spLocks noGrp="1"/>
          </p:cNvSpPr>
          <p:nvPr>
            <p:ph type="body" sz="quarter" idx="3"/>
          </p:nvPr>
        </p:nvSpPr>
        <p:spPr>
          <a:prstGeom prst="rect">
            <a:avLst/>
          </a:prstGeom>
        </p:spPr>
        <p:txBody>
          <a:bodyPr/>
          <a:p>
            <a:endParaRPr kumimoji="1" lang="ja-JP" altLang="en-US"/>
          </a:p>
        </p:txBody>
      </p:sp>
      <p:sp>
        <p:nvSpPr>
          <p:cNvPr id="1162"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73" name="四角形 244"/>
          <p:cNvSpPr>
            <a:spLocks noGrp="1" noRot="1" noChangeAspect="1"/>
          </p:cNvSpPr>
          <p:nvPr>
            <p:ph type="sldImg" idx="2"/>
          </p:nvPr>
        </p:nvSpPr>
        <p:spPr>
          <a:prstGeom prst="rect">
            <a:avLst/>
          </a:prstGeom>
        </p:spPr>
        <p:txBody>
          <a:bodyPr/>
          <a:p>
            <a:endParaRPr kumimoji="1" lang="ja-JP" altLang="en-US"/>
          </a:p>
        </p:txBody>
      </p:sp>
      <p:sp>
        <p:nvSpPr>
          <p:cNvPr id="1174" name="四角形 245"/>
          <p:cNvSpPr>
            <a:spLocks noGrp="1"/>
          </p:cNvSpPr>
          <p:nvPr>
            <p:ph type="body" sz="quarter" idx="3"/>
          </p:nvPr>
        </p:nvSpPr>
        <p:spPr>
          <a:prstGeom prst="rect">
            <a:avLst/>
          </a:prstGeom>
        </p:spPr>
        <p:txBody>
          <a:bodyPr/>
          <a:p>
            <a:endParaRPr kumimoji="1" lang="ja-JP" altLang="en-US"/>
          </a:p>
        </p:txBody>
      </p:sp>
      <p:sp>
        <p:nvSpPr>
          <p:cNvPr id="1175"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86" name="四角形 244"/>
          <p:cNvSpPr>
            <a:spLocks noGrp="1" noRot="1" noChangeAspect="1"/>
          </p:cNvSpPr>
          <p:nvPr>
            <p:ph type="sldImg" idx="2"/>
          </p:nvPr>
        </p:nvSpPr>
        <p:spPr>
          <a:prstGeom prst="rect">
            <a:avLst/>
          </a:prstGeom>
        </p:spPr>
        <p:txBody>
          <a:bodyPr/>
          <a:p>
            <a:endParaRPr kumimoji="1" lang="ja-JP" altLang="en-US"/>
          </a:p>
        </p:txBody>
      </p:sp>
      <p:sp>
        <p:nvSpPr>
          <p:cNvPr id="1187" name="四角形 245"/>
          <p:cNvSpPr>
            <a:spLocks noGrp="1"/>
          </p:cNvSpPr>
          <p:nvPr>
            <p:ph type="body" sz="quarter" idx="3"/>
          </p:nvPr>
        </p:nvSpPr>
        <p:spPr>
          <a:prstGeom prst="rect">
            <a:avLst/>
          </a:prstGeom>
        </p:spPr>
        <p:txBody>
          <a:bodyPr/>
          <a:p>
            <a:endParaRPr kumimoji="1" lang="ja-JP" altLang="en-US"/>
          </a:p>
        </p:txBody>
      </p:sp>
      <p:sp>
        <p:nvSpPr>
          <p:cNvPr id="1188"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20" name="四角形 244"/>
          <p:cNvSpPr>
            <a:spLocks noGrp="1" noRot="1" noChangeAspect="1"/>
          </p:cNvSpPr>
          <p:nvPr>
            <p:ph type="sldImg" idx="2"/>
          </p:nvPr>
        </p:nvSpPr>
        <p:spPr>
          <a:prstGeom prst="rect">
            <a:avLst/>
          </a:prstGeom>
        </p:spPr>
        <p:txBody>
          <a:bodyPr/>
          <a:p>
            <a:endParaRPr kumimoji="1" lang="ja-JP" altLang="en-US"/>
          </a:p>
        </p:txBody>
      </p:sp>
      <p:sp>
        <p:nvSpPr>
          <p:cNvPr id="1221" name="四角形 245"/>
          <p:cNvSpPr>
            <a:spLocks noGrp="1"/>
          </p:cNvSpPr>
          <p:nvPr>
            <p:ph type="body" sz="quarter" idx="3"/>
          </p:nvPr>
        </p:nvSpPr>
        <p:spPr>
          <a:prstGeom prst="rect">
            <a:avLst/>
          </a:prstGeom>
        </p:spPr>
        <p:txBody>
          <a:bodyPr/>
          <a:p>
            <a:endParaRPr kumimoji="1" lang="ja-JP" altLang="en-US"/>
          </a:p>
        </p:txBody>
      </p:sp>
      <p:sp>
        <p:nvSpPr>
          <p:cNvPr id="1222"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5</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35" name="四角形 255"/>
          <p:cNvSpPr>
            <a:spLocks noGrp="1" noRot="1" noChangeAspect="1"/>
          </p:cNvSpPr>
          <p:nvPr>
            <p:ph type="sldImg" idx="2"/>
          </p:nvPr>
        </p:nvSpPr>
        <p:spPr>
          <a:prstGeom prst="rect">
            <a:avLst/>
          </a:prstGeom>
        </p:spPr>
        <p:txBody>
          <a:bodyPr/>
          <a:p>
            <a:endParaRPr kumimoji="1" lang="ja-JP" altLang="en-US"/>
          </a:p>
        </p:txBody>
      </p:sp>
      <p:sp>
        <p:nvSpPr>
          <p:cNvPr id="1236" name="四角形 256"/>
          <p:cNvSpPr>
            <a:spLocks noGrp="1"/>
          </p:cNvSpPr>
          <p:nvPr>
            <p:ph type="body" sz="quarter" idx="3"/>
          </p:nvPr>
        </p:nvSpPr>
        <p:spPr>
          <a:prstGeom prst="rect">
            <a:avLst/>
          </a:prstGeom>
        </p:spPr>
        <p:txBody>
          <a:bodyPr/>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45" name="四角形 244"/>
          <p:cNvSpPr>
            <a:spLocks noGrp="1" noRot="1" noChangeAspect="1"/>
          </p:cNvSpPr>
          <p:nvPr>
            <p:ph type="sldImg" idx="2"/>
          </p:nvPr>
        </p:nvSpPr>
        <p:spPr>
          <a:prstGeom prst="rect">
            <a:avLst/>
          </a:prstGeom>
        </p:spPr>
        <p:txBody>
          <a:bodyPr/>
          <a:p>
            <a:endParaRPr kumimoji="1" lang="ja-JP" altLang="en-US"/>
          </a:p>
        </p:txBody>
      </p:sp>
      <p:sp>
        <p:nvSpPr>
          <p:cNvPr id="1246" name="四角形 245"/>
          <p:cNvSpPr>
            <a:spLocks noGrp="1"/>
          </p:cNvSpPr>
          <p:nvPr>
            <p:ph type="body" sz="quarter" idx="3"/>
          </p:nvPr>
        </p:nvSpPr>
        <p:spPr>
          <a:prstGeom prst="rect">
            <a:avLst/>
          </a:prstGeom>
        </p:spPr>
        <p:txBody>
          <a:bodyPr/>
          <a:p>
            <a:endParaRPr kumimoji="1" lang="ja-JP" altLang="en-US"/>
          </a:p>
        </p:txBody>
      </p:sp>
      <p:sp>
        <p:nvSpPr>
          <p:cNvPr id="1247"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256" name="四角形 244"/>
          <p:cNvSpPr>
            <a:spLocks noGrp="1" noRot="1" noChangeAspect="1"/>
          </p:cNvSpPr>
          <p:nvPr>
            <p:ph type="sldImg" idx="2"/>
          </p:nvPr>
        </p:nvSpPr>
        <p:spPr>
          <a:prstGeom prst="rect">
            <a:avLst/>
          </a:prstGeom>
        </p:spPr>
        <p:txBody>
          <a:bodyPr/>
          <a:p>
            <a:endParaRPr kumimoji="1" lang="ja-JP" altLang="en-US"/>
          </a:p>
        </p:txBody>
      </p:sp>
      <p:sp>
        <p:nvSpPr>
          <p:cNvPr id="1257" name="四角形 245"/>
          <p:cNvSpPr>
            <a:spLocks noGrp="1"/>
          </p:cNvSpPr>
          <p:nvPr>
            <p:ph type="body" sz="quarter" idx="3"/>
          </p:nvPr>
        </p:nvSpPr>
        <p:spPr>
          <a:prstGeom prst="rect">
            <a:avLst/>
          </a:prstGeom>
        </p:spPr>
        <p:txBody>
          <a:bodyPr/>
          <a:p>
            <a:endParaRPr kumimoji="1" lang="ja-JP" altLang="en-US"/>
          </a:p>
        </p:txBody>
      </p:sp>
      <p:sp>
        <p:nvSpPr>
          <p:cNvPr id="1258" name="四角形 24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6</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495300" y="1652803"/>
            <a:ext cx="8915400" cy="1344149"/>
          </a:xfrm>
        </p:spPr>
        <p:txBody>
          <a:bodyPr/>
          <a:lstStyle>
            <a:lvl1pPr>
              <a:defRPr b="0"/>
            </a:lvl1pPr>
          </a:lstStyle>
          <a:p>
            <a:r>
              <a:rPr kumimoji="1" lang="ja-JP" altLang="en-US" smtClean="0"/>
              <a:t>マスター タイトルの書式設定</a:t>
            </a:r>
            <a:endParaRPr kumimoji="1" lang="ja-JP" altLang="en-US" dirty="0"/>
          </a:p>
        </p:txBody>
      </p:sp>
      <p:sp>
        <p:nvSpPr>
          <p:cNvPr id="1032" name="サブタイトル 2"/>
          <p:cNvSpPr>
            <a:spLocks noGrp="1"/>
          </p:cNvSpPr>
          <p:nvPr>
            <p:ph type="subTitle" idx="1"/>
          </p:nvPr>
        </p:nvSpPr>
        <p:spPr>
          <a:xfrm>
            <a:off x="495300" y="3092963"/>
            <a:ext cx="8915400" cy="2304256"/>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33" name="日付プレースホルダー 3"/>
          <p:cNvSpPr>
            <a:spLocks noGrp="1"/>
          </p:cNvSpPr>
          <p:nvPr>
            <p:ph type="dt" sz="half" idx="10"/>
          </p:nvPr>
        </p:nvSpPr>
        <p:spPr/>
        <p:txBody>
          <a:bodyPr/>
          <a:lstStyle/>
          <a:p>
            <a:fld id="{EA04DB69-A41C-46E3-B833-FB3A2BAAF0F0}" type="datetime1">
              <a:rPr kumimoji="1" lang="ja-JP" altLang="en-US" smtClean="0"/>
              <a:t>2023/2/6</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89" name="縦書きテキスト プレースホルダー 2"/>
          <p:cNvSpPr>
            <a:spLocks noGrp="1"/>
          </p:cNvSpPr>
          <p:nvPr>
            <p:ph type="body" orient="vert" idx="1"/>
          </p:nvPr>
        </p:nvSpPr>
        <p:spPr>
          <a:xfrm>
            <a:off x="495300" y="1736814"/>
            <a:ext cx="8915400" cy="423646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0" name="日付プレースホルダー 3"/>
          <p:cNvSpPr>
            <a:spLocks noGrp="1"/>
          </p:cNvSpPr>
          <p:nvPr>
            <p:ph type="dt" sz="half" idx="10"/>
          </p:nvPr>
        </p:nvSpPr>
        <p:spPr/>
        <p:txBody>
          <a:bodyPr/>
          <a:lstStyle/>
          <a:p>
            <a:fld id="{F8B688C2-AEB4-4275-8001-E9B6BEE81B21}" type="datetime1">
              <a:rPr kumimoji="1" lang="ja-JP" altLang="en-US" smtClean="0"/>
              <a:t>2023/2/6</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7181850" y="274639"/>
            <a:ext cx="2228850" cy="5698644"/>
          </a:xfrm>
        </p:spPr>
        <p:txBody>
          <a:bodyPr vert="eaVert"/>
          <a:lstStyle/>
          <a:p>
            <a:r>
              <a:rPr kumimoji="1" lang="ja-JP" altLang="en-US" smtClean="0"/>
              <a:t>マスター タイトルの書式設定</a:t>
            </a:r>
            <a:endParaRPr kumimoji="1" lang="ja-JP" altLang="en-US" dirty="0"/>
          </a:p>
        </p:txBody>
      </p:sp>
      <p:sp>
        <p:nvSpPr>
          <p:cNvPr id="1095" name="縦書きテキスト プレースホルダー 2"/>
          <p:cNvSpPr>
            <a:spLocks noGrp="1"/>
          </p:cNvSpPr>
          <p:nvPr>
            <p:ph type="body" orient="vert" idx="1"/>
          </p:nvPr>
        </p:nvSpPr>
        <p:spPr>
          <a:xfrm>
            <a:off x="495300" y="274639"/>
            <a:ext cx="6521450" cy="569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96" name="日付プレースホルダー 3"/>
          <p:cNvSpPr>
            <a:spLocks noGrp="1"/>
          </p:cNvSpPr>
          <p:nvPr>
            <p:ph type="dt" sz="half" idx="10"/>
          </p:nvPr>
        </p:nvSpPr>
        <p:spPr/>
        <p:txBody>
          <a:bodyPr/>
          <a:lstStyle/>
          <a:p>
            <a:fld id="{39554C83-A803-4E76-BBDB-B2835A5C70A9}" type="datetime1">
              <a:rPr kumimoji="1" lang="ja-JP" altLang="en-US" smtClean="0"/>
              <a:t>2023/2/6</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a:xfrm>
            <a:off x="495300" y="1736813"/>
            <a:ext cx="8915400" cy="428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lvl1pPr>
              <a:defRPr>
                <a:solidFill>
                  <a:schemeClr val="tx1"/>
                </a:solidFill>
              </a:defRPr>
            </a:lvl1pPr>
          </a:lstStyle>
          <a:p>
            <a:fld id="{3D251A32-6924-4BFE-8D98-2229A2D91876}" type="datetime1">
              <a:rPr kumimoji="1" lang="ja-JP" altLang="en-US" smtClean="0"/>
              <a:t>2023/2/6</a:t>
            </a:fld>
            <a:endParaRPr kumimoji="1" lang="ja-JP" altLang="en-US"/>
          </a:p>
        </p:txBody>
      </p:sp>
      <p:sp>
        <p:nvSpPr>
          <p:cNvPr id="1040" name="フッター プレースホルダー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04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a:t>
            </a:fld>
            <a:endParaRPr lang="ja-JP"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495300" y="2948947"/>
            <a:ext cx="8915400" cy="1056117"/>
          </a:xfrm>
        </p:spPr>
        <p:txBody>
          <a:bodyPr anchor="t"/>
          <a:lstStyle>
            <a:lvl1pPr algn="ctr">
              <a:defRPr sz="4000" b="0" cap="all"/>
            </a:lvl1pPr>
          </a:lstStyle>
          <a:p>
            <a:r>
              <a:rPr kumimoji="1" lang="ja-JP" altLang="en-US" smtClean="0"/>
              <a:t>マスター タイトルの書式設定</a:t>
            </a:r>
            <a:endParaRPr kumimoji="1" lang="ja-JP" altLang="en-US" dirty="0"/>
          </a:p>
        </p:txBody>
      </p:sp>
      <p:sp>
        <p:nvSpPr>
          <p:cNvPr id="1044" name="テキスト プレースホルダー 2"/>
          <p:cNvSpPr>
            <a:spLocks noGrp="1"/>
          </p:cNvSpPr>
          <p:nvPr>
            <p:ph type="body" idx="1"/>
          </p:nvPr>
        </p:nvSpPr>
        <p:spPr>
          <a:xfrm>
            <a:off x="495300" y="1184750"/>
            <a:ext cx="8915400" cy="176419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16208EDC-FEFD-430D-8405-F5AB9A58C81E}" type="datetime1">
              <a:rPr kumimoji="1" lang="ja-JP" altLang="en-US" smtClean="0"/>
              <a:t>2023/2/6</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50" name="コンテンツ プレースホルダー 2"/>
          <p:cNvSpPr>
            <a:spLocks noGrp="1"/>
          </p:cNvSpPr>
          <p:nvPr>
            <p:ph sz="half" idx="1"/>
          </p:nvPr>
        </p:nvSpPr>
        <p:spPr>
          <a:xfrm>
            <a:off x="495300" y="1736815"/>
            <a:ext cx="4301683"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1" name="コンテンツ プレースホルダー 3"/>
          <p:cNvSpPr>
            <a:spLocks noGrp="1"/>
          </p:cNvSpPr>
          <p:nvPr>
            <p:ph sz="half" idx="2"/>
          </p:nvPr>
        </p:nvSpPr>
        <p:spPr>
          <a:xfrm>
            <a:off x="5070013" y="1736815"/>
            <a:ext cx="4340687" cy="4236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2" name="日付プレースホルダー 4"/>
          <p:cNvSpPr>
            <a:spLocks noGrp="1"/>
          </p:cNvSpPr>
          <p:nvPr>
            <p:ph type="dt" sz="half" idx="10"/>
          </p:nvPr>
        </p:nvSpPr>
        <p:spPr/>
        <p:txBody>
          <a:bodyPr/>
          <a:lstStyle/>
          <a:p>
            <a:fld id="{9702CDA3-6E76-463E-84F5-72F7B604AA00}" type="datetime1">
              <a:rPr kumimoji="1" lang="ja-JP" altLang="en-US" smtClean="0"/>
              <a:t>2023/2/6</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dirty="0"/>
          </a:p>
        </p:txBody>
      </p:sp>
      <p:sp>
        <p:nvSpPr>
          <p:cNvPr id="1057" name="テキスト プレースホルダー 2"/>
          <p:cNvSpPr>
            <a:spLocks noGrp="1"/>
          </p:cNvSpPr>
          <p:nvPr>
            <p:ph type="body" idx="1"/>
          </p:nvPr>
        </p:nvSpPr>
        <p:spPr>
          <a:xfrm>
            <a:off x="495300"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495300"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59" name="テキスト プレースホルダー 4"/>
          <p:cNvSpPr>
            <a:spLocks noGrp="1"/>
          </p:cNvSpPr>
          <p:nvPr>
            <p:ph type="body" sz="quarter" idx="3"/>
          </p:nvPr>
        </p:nvSpPr>
        <p:spPr>
          <a:xfrm>
            <a:off x="5109017" y="1535113"/>
            <a:ext cx="430168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5109017" y="2174875"/>
            <a:ext cx="4301683" cy="379840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61" name="日付プレースホルダー 6"/>
          <p:cNvSpPr>
            <a:spLocks noGrp="1"/>
          </p:cNvSpPr>
          <p:nvPr>
            <p:ph type="dt" sz="half" idx="10"/>
          </p:nvPr>
        </p:nvSpPr>
        <p:spPr/>
        <p:txBody>
          <a:bodyPr/>
          <a:lstStyle/>
          <a:p>
            <a:fld id="{A7D29697-2015-45CD-8042-00B7BF25AA38}" type="datetime1">
              <a:rPr kumimoji="1" lang="ja-JP" altLang="en-US" smtClean="0"/>
              <a:t>2023/2/6</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dirty="0"/>
          </a:p>
        </p:txBody>
      </p:sp>
      <p:sp>
        <p:nvSpPr>
          <p:cNvPr id="1066" name="日付プレースホルダー 2"/>
          <p:cNvSpPr>
            <a:spLocks noGrp="1"/>
          </p:cNvSpPr>
          <p:nvPr>
            <p:ph type="dt" sz="half" idx="10"/>
          </p:nvPr>
        </p:nvSpPr>
        <p:spPr/>
        <p:txBody>
          <a:bodyPr/>
          <a:lstStyle/>
          <a:p>
            <a:fld id="{8EB0C53C-2FD4-4E29-A469-F2929A0B572E}" type="datetime1">
              <a:rPr kumimoji="1" lang="ja-JP" altLang="en-US" smtClean="0"/>
              <a:t>2023/2/6</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2CE3B0DF-742C-400D-A878-5691E84ABD6D}" type="datetime1">
              <a:rPr kumimoji="1" lang="ja-JP" altLang="en-US" smtClean="0"/>
              <a:t>2023/2/6</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95302" y="273049"/>
            <a:ext cx="3259006" cy="1162051"/>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75" name="コンテンツ プレースホルダー 2"/>
          <p:cNvSpPr>
            <a:spLocks noGrp="1"/>
          </p:cNvSpPr>
          <p:nvPr>
            <p:ph idx="1"/>
          </p:nvPr>
        </p:nvSpPr>
        <p:spPr>
          <a:xfrm>
            <a:off x="3938887" y="273052"/>
            <a:ext cx="5121391" cy="564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76" name="テキスト プレースホルダー 3"/>
          <p:cNvSpPr>
            <a:spLocks noGrp="1"/>
          </p:cNvSpPr>
          <p:nvPr>
            <p:ph type="body" sz="half" idx="2"/>
          </p:nvPr>
        </p:nvSpPr>
        <p:spPr>
          <a:xfrm>
            <a:off x="495302" y="1700809"/>
            <a:ext cx="3259005" cy="4272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9D82F794-5AF4-417E-BC60-B017333973C9}" type="datetime1">
              <a:rPr kumimoji="1" lang="ja-JP" altLang="en-US" smtClean="0"/>
              <a:t>2023/2/6</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941645" y="4689140"/>
            <a:ext cx="5943600" cy="566739"/>
          </a:xfrm>
        </p:spPr>
        <p:txBody>
          <a:bodyPr anchor="b">
            <a:normAutofit/>
          </a:bodyPr>
          <a:lstStyle>
            <a:lvl1pPr algn="l">
              <a:defRPr sz="2400" b="1"/>
            </a:lvl1pPr>
          </a:lstStyle>
          <a:p>
            <a:r>
              <a:rPr kumimoji="1" lang="ja-JP" altLang="en-US" smtClean="0"/>
              <a:t>マスター タイトルの書式設定</a:t>
            </a:r>
            <a:endParaRPr kumimoji="1" lang="ja-JP" altLang="en-US" dirty="0"/>
          </a:p>
        </p:txBody>
      </p:sp>
      <p:sp>
        <p:nvSpPr>
          <p:cNvPr id="1082" name="図プレースホルダー 2"/>
          <p:cNvSpPr>
            <a:spLocks noGrp="1"/>
          </p:cNvSpPr>
          <p:nvPr>
            <p:ph type="pic" idx="1"/>
          </p:nvPr>
        </p:nvSpPr>
        <p:spPr>
          <a:xfrm>
            <a:off x="1941645" y="212643"/>
            <a:ext cx="5943600" cy="4378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dirty="0"/>
          </a:p>
        </p:txBody>
      </p:sp>
      <p:sp>
        <p:nvSpPr>
          <p:cNvPr id="1083" name="テキスト プレースホルダー 3"/>
          <p:cNvSpPr>
            <a:spLocks noGrp="1"/>
          </p:cNvSpPr>
          <p:nvPr>
            <p:ph type="body" sz="half" idx="2"/>
          </p:nvPr>
        </p:nvSpPr>
        <p:spPr>
          <a:xfrm>
            <a:off x="1941645" y="5301209"/>
            <a:ext cx="5943600" cy="6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34929113-B821-4F92-A23B-BC3D8C301EDF}" type="datetime1">
              <a:rPr kumimoji="1" lang="ja-JP" altLang="en-US" smtClean="0"/>
              <a:t>2023/2/6</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2C9400E4-C46D-48FA-AEA0-ED136F70A0E5}" type="slidenum">
              <a:rPr kumimoji="1" lang="ja-JP" altLang="en-US" smtClean="0"/>
              <a:t>‹#›</a:t>
            </a:fld>
            <a:endParaRPr kumimoji="1" lang="ja-JP" altLang="en-US"/>
          </a:p>
        </p:txBody>
      </p:sp>
    </p:spTree>
  </p:cSld>
  <p:clrMapOvr>
    <a:masterClrMapping/>
  </p:clrMapOvr>
  <p:hf hdr="0" ftr="0" dt="0"/>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フッター プレースホルダー 4"/>
          <p:cNvSpPr>
            <a:spLocks noGrp="1"/>
          </p:cNvSpPr>
          <p:nvPr>
            <p:ph type="ftr" sz="quarter" idx="3"/>
          </p:nvPr>
        </p:nvSpPr>
        <p:spPr>
          <a:xfrm>
            <a:off x="2729753" y="6237312"/>
            <a:ext cx="4446494" cy="365125"/>
          </a:xfrm>
          <a:prstGeom prst="rect">
            <a:avLst/>
          </a:prstGeom>
        </p:spPr>
        <p:txBody>
          <a:bodyPr vert="horz" lIns="91440" tIns="45720" rIns="91440" bIns="45720" rtlCol="0" anchor="ctr"/>
          <a:lstStyle>
            <a:lvl1pPr algn="ctr">
              <a:defRPr sz="1200">
                <a:solidFill>
                  <a:schemeClr val="tx1"/>
                </a:solidFill>
                <a:latin typeface="+mn-ea"/>
                <a:ea typeface="+mn-ea"/>
              </a:defRPr>
            </a:lvl1pPr>
          </a:lstStyle>
          <a:p>
            <a:endParaRPr kumimoji="1" lang="ja-JP" altLang="en-US"/>
          </a:p>
        </p:txBody>
      </p:sp>
      <p:sp>
        <p:nvSpPr>
          <p:cNvPr id="1026" name="タイトル プレースホルダー 1"/>
          <p:cNvSpPr>
            <a:spLocks noGrp="1"/>
          </p:cNvSpPr>
          <p:nvPr>
            <p:ph type="title"/>
          </p:nvPr>
        </p:nvSpPr>
        <p:spPr>
          <a:xfrm>
            <a:off x="495300" y="418653"/>
            <a:ext cx="8915400" cy="99412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1027" name="テキスト プレースホルダー 2"/>
          <p:cNvSpPr>
            <a:spLocks noGrp="1"/>
          </p:cNvSpPr>
          <p:nvPr>
            <p:ph type="body" idx="1"/>
          </p:nvPr>
        </p:nvSpPr>
        <p:spPr>
          <a:xfrm>
            <a:off x="495300" y="1736813"/>
            <a:ext cx="8915400" cy="428133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en-US" altLang="ja-JP" dirty="0" smtClean="0"/>
          </a:p>
          <a:p>
            <a:pPr lvl="5"/>
            <a:r>
              <a:rPr kumimoji="1" lang="ja-JP" altLang="en-US" dirty="0" smtClean="0"/>
              <a:t>第 </a:t>
            </a:r>
            <a:r>
              <a:rPr kumimoji="1" lang="en-US" altLang="ja-JP" dirty="0" smtClean="0"/>
              <a:t>6 </a:t>
            </a:r>
            <a:r>
              <a:rPr kumimoji="1" lang="ja-JP" altLang="en-US" dirty="0" smtClean="0"/>
              <a:t>レベル</a:t>
            </a:r>
          </a:p>
          <a:p>
            <a:pPr lvl="6"/>
            <a:r>
              <a:rPr kumimoji="1" lang="ja-JP" altLang="en-US" dirty="0" smtClean="0"/>
              <a:t>第 </a:t>
            </a:r>
            <a:r>
              <a:rPr kumimoji="1" lang="en-US" altLang="ja-JP" dirty="0" smtClean="0"/>
              <a:t>7 </a:t>
            </a:r>
            <a:r>
              <a:rPr kumimoji="1" lang="ja-JP" altLang="en-US" dirty="0" smtClean="0"/>
              <a:t>レベル</a:t>
            </a:r>
          </a:p>
          <a:p>
            <a:pPr lvl="7"/>
            <a:r>
              <a:rPr kumimoji="1" lang="ja-JP" altLang="en-US" dirty="0" smtClean="0"/>
              <a:t>第 </a:t>
            </a:r>
            <a:r>
              <a:rPr kumimoji="1" lang="en-US" altLang="ja-JP" dirty="0" smtClean="0"/>
              <a:t>8 </a:t>
            </a:r>
            <a:r>
              <a:rPr kumimoji="1" lang="ja-JP" altLang="en-US" dirty="0" smtClean="0"/>
              <a:t>レベル</a:t>
            </a:r>
          </a:p>
          <a:p>
            <a:pPr lvl="8"/>
            <a:r>
              <a:rPr kumimoji="1" lang="ja-JP" altLang="en-US" dirty="0" smtClean="0"/>
              <a:t>第 </a:t>
            </a:r>
            <a:r>
              <a:rPr kumimoji="1" lang="en-US" altLang="ja-JP" dirty="0" smtClean="0"/>
              <a:t>9 </a:t>
            </a:r>
            <a:r>
              <a:rPr kumimoji="1" lang="ja-JP" altLang="en-US" dirty="0" smtClean="0"/>
              <a:t>レベル</a:t>
            </a:r>
          </a:p>
        </p:txBody>
      </p:sp>
      <p:sp>
        <p:nvSpPr>
          <p:cNvPr id="1028" name="日付プレースホルダー 3"/>
          <p:cNvSpPr>
            <a:spLocks noGrp="1"/>
          </p:cNvSpPr>
          <p:nvPr>
            <p:ph type="dt" sz="half" idx="2"/>
          </p:nvPr>
        </p:nvSpPr>
        <p:spPr>
          <a:xfrm>
            <a:off x="495300" y="6237312"/>
            <a:ext cx="2039431" cy="365125"/>
          </a:xfrm>
          <a:prstGeom prst="rect">
            <a:avLst/>
          </a:prstGeom>
        </p:spPr>
        <p:txBody>
          <a:bodyPr vert="horz" lIns="91440" tIns="45720" rIns="91440" bIns="45720" rtlCol="0" anchor="ctr"/>
          <a:lstStyle>
            <a:lvl1pPr algn="l">
              <a:defRPr sz="1200">
                <a:solidFill>
                  <a:schemeClr val="tx1"/>
                </a:solidFill>
                <a:latin typeface="+mn-lt"/>
                <a:ea typeface="+mn-ea"/>
              </a:defRPr>
            </a:lvl1pPr>
          </a:lstStyle>
          <a:p>
            <a:fld id="{2B7E36B1-152F-4011-9D0F-8E0DCC9DBD6F}" type="datetime1">
              <a:rPr kumimoji="1" lang="ja-JP" altLang="en-US" smtClean="0"/>
              <a:t>2023/2/6</a:t>
            </a:fld>
            <a:endParaRPr kumimoji="1" lang="ja-JP" altLang="en-US"/>
          </a:p>
        </p:txBody>
      </p:sp>
      <p:sp>
        <p:nvSpPr>
          <p:cNvPr id="1029" name="スライド番号プレースホルダー 5"/>
          <p:cNvSpPr>
            <a:spLocks noGrp="1"/>
          </p:cNvSpPr>
          <p:nvPr>
            <p:ph type="sldNum" sz="quarter" idx="4"/>
          </p:nvPr>
        </p:nvSpPr>
        <p:spPr>
          <a:xfrm>
            <a:off x="7332264" y="6237312"/>
            <a:ext cx="2078436" cy="365125"/>
          </a:xfrm>
          <a:prstGeom prst="rect">
            <a:avLst/>
          </a:prstGeom>
        </p:spPr>
        <p:txBody>
          <a:bodyPr vert="horz" lIns="91440" tIns="45720" rIns="91440" bIns="45720" rtlCol="0" anchor="ctr"/>
          <a:lstStyle>
            <a:lvl1pPr algn="r">
              <a:defRPr sz="1200">
                <a:solidFill>
                  <a:schemeClr val="tx1"/>
                </a:solidFill>
                <a:latin typeface="+mn-lt"/>
                <a:ea typeface="+mn-ea"/>
              </a:defRPr>
            </a:lvl1pPr>
          </a:lstStyle>
          <a:p>
            <a:fld id="{2C9400E4-C46D-48FA-AEA0-ED136F70A0E5}"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572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914400" indent="-4572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714500" indent="-342900" algn="l" defTabSz="914400" rtl="0" eaLnBrk="1" latinLnBrk="0" hangingPunct="1">
        <a:spcBef>
          <a:spcPct val="20000"/>
        </a:spcBef>
        <a:buSzPct val="100000"/>
        <a:buFont typeface="Arial" panose="020B0604020202020204" pitchFamily="34" charset="0"/>
        <a:buChar char="•"/>
        <a:defRPr kumimoji="1" sz="2000" kern="1200">
          <a:solidFill>
            <a:schemeClr val="tx1"/>
          </a:solidFill>
          <a:latin typeface="+mn-lt"/>
          <a:ea typeface="+mn-ea"/>
          <a:cs typeface="+mn-cs"/>
        </a:defRPr>
      </a:lvl4pPr>
      <a:lvl5pPr marL="2171700" marR="0" indent="-3429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000" kern="1200">
          <a:solidFill>
            <a:schemeClr val="tx1"/>
          </a:solidFill>
          <a:latin typeface="+mn-lt"/>
          <a:ea typeface="+mn-ea"/>
          <a:cs typeface="+mn-cs"/>
        </a:defRPr>
      </a:lvl5pPr>
      <a:lvl6pPr marL="2571750" indent="-28575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30289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7pPr>
      <a:lvl8pPr marL="34861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j-ea"/>
          <a:cs typeface="+mn-cs"/>
        </a:defRPr>
      </a:lvl8pPr>
      <a:lvl9pPr marL="3943350" indent="-285750" algn="l" defTabSz="914400" rtl="0" eaLnBrk="1" latinLnBrk="0" hangingPunct="1">
        <a:spcBef>
          <a:spcPct val="2000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Layout" Target="../slideLayouts/slideLayout1.xml" /><Relationship Id="rId5"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slideLayout" Target="../slideLayouts/slideLayout1.xml" /><Relationship Id="rId5"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7.emf" /><Relationship Id="rId2" Type="http://schemas.openxmlformats.org/officeDocument/2006/relationships/slideLayout" Target="../slideLayouts/slideLayout1.xml" /><Relationship Id="rId3"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2" name="タイトル 1"/>
          <p:cNvSpPr>
            <a:spLocks noGrp="1"/>
          </p:cNvSpPr>
          <p:nvPr>
            <p:ph type="ctrTitle"/>
          </p:nvPr>
        </p:nvSpPr>
        <p:spPr>
          <a:xfrm>
            <a:off x="-735" y="1735000"/>
            <a:ext cx="9908571" cy="2045228"/>
          </a:xfrm>
          <a:solidFill>
            <a:srgbClr val="E9FFFF"/>
          </a:solidFill>
          <a:ln>
            <a:noFill/>
          </a:ln>
        </p:spPr>
        <p:txBody>
          <a:bodyPr>
            <a:noAutofit/>
          </a:bodyPr>
          <a:lstStyle/>
          <a:p>
            <a:r>
              <a:rPr kumimoji="1" lang="ja-JP" altLang="en-US" sz="4400" dirty="0">
                <a:latin typeface="メイリオ"/>
                <a:ea typeface="メイリオ"/>
              </a:rPr>
              <a:t>災害時要配慮者の避難支援について</a:t>
            </a:r>
            <a:endParaRPr sz="4400">
              <a:latin typeface="メイリオ"/>
              <a:ea typeface="メイリオ"/>
            </a:endParaRPr>
          </a:p>
          <a:p>
            <a:r>
              <a:rPr kumimoji="1" lang="ja-JP" altLang="en-US" sz="3600" dirty="0">
                <a:latin typeface="メイリオ"/>
                <a:ea typeface="メイリオ"/>
              </a:rPr>
              <a:t>～みんなで逃げる　みんなで助かる～</a:t>
            </a:r>
            <a:endParaRPr kumimoji="1" lang="ja-JP" altLang="en-US" sz="4400" dirty="0">
              <a:latin typeface="メイリオ"/>
              <a:ea typeface="メイリオ"/>
            </a:endParaRPr>
          </a:p>
          <a:p>
            <a:r>
              <a:rPr kumimoji="1" lang="ja-JP" altLang="en-US" sz="3600" dirty="0">
                <a:latin typeface="メイリオ"/>
                <a:ea typeface="メイリオ"/>
              </a:rPr>
              <a:t>【福祉専門職参画</a:t>
            </a:r>
            <a:r>
              <a:rPr kumimoji="1" lang="ja-JP" altLang="en-US" sz="3600" dirty="0">
                <a:latin typeface="メイリオ"/>
                <a:ea typeface="メイリオ"/>
              </a:rPr>
              <a:t>編】</a:t>
            </a:r>
            <a:endParaRPr kumimoji="1" lang="ja-JP" altLang="en-US" sz="3600" dirty="0">
              <a:latin typeface="メイリオ"/>
              <a:ea typeface="メイリオ"/>
            </a:endParaRPr>
          </a:p>
        </p:txBody>
      </p:sp>
      <p:sp>
        <p:nvSpPr>
          <p:cNvPr id="1113" name="サブタイトル 2"/>
          <p:cNvSpPr>
            <a:spLocks noGrp="1"/>
          </p:cNvSpPr>
          <p:nvPr>
            <p:ph type="subTitle" idx="1"/>
          </p:nvPr>
        </p:nvSpPr>
        <p:spPr>
          <a:xfrm>
            <a:off x="4308" y="5728374"/>
            <a:ext cx="9906000" cy="1156626"/>
          </a:xfrm>
        </p:spPr>
        <p:txBody>
          <a:bodyPr>
            <a:noAutofit/>
          </a:bodyPr>
          <a:lstStyle/>
          <a:p>
            <a:r>
              <a:rPr kumimoji="1" lang="ja-JP" altLang="en-US" sz="3200" dirty="0">
                <a:latin typeface="メイリオ"/>
                <a:ea typeface="メイリオ"/>
              </a:rPr>
              <a:t>高知県地域福祉政策課　</a:t>
            </a:r>
            <a:endParaRPr kumimoji="1" lang="ja-JP" altLang="en-US" sz="3200" dirty="0">
              <a:latin typeface="メイリオ"/>
              <a:ea typeface="メイリオ"/>
            </a:endParaRPr>
          </a:p>
          <a:p>
            <a:r>
              <a:rPr kumimoji="1" lang="ja-JP" altLang="en-US" sz="3200" dirty="0">
                <a:latin typeface="メイリオ"/>
                <a:ea typeface="メイリオ"/>
              </a:rPr>
              <a:t>災害時要配慮者支援担当</a:t>
            </a:r>
            <a:endParaRPr kumimoji="1" lang="ja-JP" altLang="en-US" sz="3200" dirty="0">
              <a:latin typeface="メイリオ"/>
              <a:ea typeface="メイリオ"/>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60"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61"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個別避難計画作成のポイント</a:t>
            </a:r>
            <a:r>
              <a:rPr kumimoji="1" lang="ja-JP" altLang="en-US" sz="2400" dirty="0">
                <a:latin typeface="メイリオ"/>
                <a:ea typeface="メイリオ"/>
              </a:rPr>
              <a:t>（</a:t>
            </a:r>
            <a:r>
              <a:rPr kumimoji="1" lang="ja-JP" altLang="en-US" sz="2400" dirty="0">
                <a:latin typeface="メイリオ"/>
                <a:ea typeface="メイリオ"/>
              </a:rPr>
              <a:t>避難に必要な情報に関する項目</a:t>
            </a:r>
            <a:r>
              <a:rPr kumimoji="1" lang="ja-JP" altLang="en-US" sz="2400" dirty="0">
                <a:latin typeface="メイリオ"/>
                <a:ea typeface="メイリオ"/>
              </a:rPr>
              <a:t>）</a:t>
            </a:r>
            <a:endParaRPr kumimoji="1" lang="ja-JP" altLang="en-US" sz="3200" dirty="0">
              <a:latin typeface="メイリオ"/>
              <a:ea typeface="メイリオ"/>
            </a:endParaRPr>
          </a:p>
        </p:txBody>
      </p:sp>
      <p:sp>
        <p:nvSpPr>
          <p:cNvPr id="1262"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63"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9</a:t>
            </a:fld>
            <a:endParaRPr kumimoji="1" lang="ja-JP" altLang="en-US">
              <a:latin typeface="メイリオ"/>
              <a:ea typeface="メイリオ"/>
            </a:endParaRPr>
          </a:p>
        </p:txBody>
      </p:sp>
      <p:sp>
        <p:nvSpPr>
          <p:cNvPr id="1264" name="図形 221"/>
          <p:cNvSpPr/>
          <p:nvPr/>
        </p:nvSpPr>
        <p:spPr>
          <a:xfrm>
            <a:off x="303537" y="837000"/>
            <a:ext cx="9264471" cy="654365"/>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600">
                <a:solidFill>
                  <a:schemeClr val="tx1"/>
                </a:solidFill>
                <a:latin typeface="メイリオ"/>
                <a:ea typeface="メイリオ"/>
              </a:rPr>
              <a:t>防災分野の項目なので、無理に記入する必要はありませんが、普段の業務で把握されている情報があれば記入します。</a:t>
            </a:r>
            <a:endParaRPr lang="ja-JP" altLang="en-US" sz="1600">
              <a:solidFill>
                <a:schemeClr val="tx1"/>
              </a:solidFill>
              <a:latin typeface="メイリオ"/>
              <a:ea typeface="メイリオ"/>
            </a:endParaRPr>
          </a:p>
        </p:txBody>
      </p:sp>
      <p:sp>
        <p:nvSpPr>
          <p:cNvPr id="1265" name="図形 222"/>
          <p:cNvSpPr/>
          <p:nvPr/>
        </p:nvSpPr>
        <p:spPr>
          <a:xfrm>
            <a:off x="273093" y="1411929"/>
            <a:ext cx="9488980" cy="5401474"/>
          </a:xfrm>
          <a:prstGeom prst="rect">
            <a:avLst/>
          </a:prstGeom>
          <a:noFill/>
          <a:ln w="19050" cap="flat" cmpd="sng" algn="ctr">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chorCtr="0"/>
          <a:p>
            <a:pPr algn="l">
              <a:spcBef>
                <a:spcPts val="300"/>
              </a:spcBef>
              <a:defRPr lang="ja-JP" altLang="en-US"/>
            </a:pPr>
            <a:r>
              <a:rPr lang="ja-JP" altLang="en-US" sz="1400">
                <a:solidFill>
                  <a:schemeClr val="tx1"/>
                </a:solidFill>
                <a:latin typeface="メイリオ"/>
                <a:ea typeface="メイリオ"/>
              </a:rPr>
              <a:t>◆</a:t>
            </a:r>
            <a:r>
              <a:rPr lang="ja-JP" altLang="en-US" sz="1400" u="sng">
                <a:solidFill>
                  <a:schemeClr val="tx1"/>
                </a:solidFill>
                <a:latin typeface="メイリオ"/>
                <a:ea typeface="メイリオ"/>
              </a:rPr>
              <a:t>避難先及び避難経路</a:t>
            </a:r>
            <a:endParaRPr lang="ja-JP" altLang="en-US" sz="1400" u="sng"/>
          </a:p>
          <a:p>
            <a:pPr algn="l">
              <a:spcBef>
                <a:spcPts val="300"/>
              </a:spcBef>
              <a:defRPr lang="ja-JP" altLang="en-US"/>
            </a:pPr>
            <a:r>
              <a:rPr lang="ja-JP" altLang="en-US" sz="1400">
                <a:solidFill>
                  <a:schemeClr val="tx1"/>
                </a:solidFill>
                <a:latin typeface="メイリオ"/>
                <a:ea typeface="メイリオ"/>
              </a:rPr>
              <a:t>　・避難先は、避難タワーや体育館以外にも、親族宅等も含まれる</a:t>
            </a:r>
            <a:endParaRPr lang="ja-JP" altLang="en-US" sz="1400"/>
          </a:p>
          <a:p>
            <a:pPr algn="l">
              <a:spcBef>
                <a:spcPts val="300"/>
              </a:spcBef>
              <a:defRPr lang="ja-JP" altLang="en-US"/>
            </a:pPr>
            <a:r>
              <a:rPr lang="ja-JP" altLang="en-US" sz="1400">
                <a:solidFill>
                  <a:schemeClr val="tx1"/>
                </a:solidFill>
                <a:latin typeface="メイリオ"/>
                <a:ea typeface="メイリオ"/>
              </a:rPr>
              <a:t>　・視覚的に把握するため、できるだけ地図を添付</a:t>
            </a:r>
            <a:endParaRPr lang="ja-JP" altLang="en-US" sz="1400"/>
          </a:p>
          <a:p>
            <a:pPr algn="l">
              <a:spcBef>
                <a:spcPts val="300"/>
              </a:spcBef>
              <a:defRPr lang="ja-JP" altLang="en-US"/>
            </a:pPr>
            <a:r>
              <a:rPr lang="ja-JP" altLang="en-US" sz="1400">
                <a:solidFill>
                  <a:schemeClr val="tx1"/>
                </a:solidFill>
                <a:latin typeface="メイリオ"/>
                <a:ea typeface="メイリオ"/>
              </a:rPr>
              <a:t>　・津波到達予測時間や、避難場所までの所要時間を記入することで、実際の避難行動がイメージしやすくなる</a:t>
            </a:r>
            <a:endParaRPr lang="ja-JP" altLang="en-US" sz="1400"/>
          </a:p>
          <a:p>
            <a:pPr algn="l">
              <a:spcBef>
                <a:spcPts val="300"/>
              </a:spcBef>
              <a:defRPr lang="ja-JP" altLang="en-US"/>
            </a:pPr>
            <a:r>
              <a:rPr lang="ja-JP" altLang="en-US" sz="1400">
                <a:solidFill>
                  <a:schemeClr val="tx1"/>
                </a:solidFill>
                <a:latin typeface="メイリオ"/>
                <a:ea typeface="メイリオ"/>
              </a:rPr>
              <a:t>　・記入にあたっては、次の注意点に留意</a:t>
            </a:r>
            <a:endParaRPr lang="ja-JP" altLang="en-US" sz="1400"/>
          </a:p>
          <a:p>
            <a:pPr algn="l">
              <a:spcBef>
                <a:spcPts val="300"/>
              </a:spcBef>
              <a:defRPr lang="ja-JP" altLang="en-US"/>
            </a:pPr>
            <a:r>
              <a:rPr lang="ja-JP" altLang="en-US" sz="1200">
                <a:solidFill>
                  <a:schemeClr val="tx1"/>
                </a:solidFill>
                <a:latin typeface="メイリオ"/>
                <a:ea typeface="メイリオ"/>
              </a:rPr>
              <a:t>　　　➣注意点１：避難場所と避難所は異なります！</a:t>
            </a:r>
            <a:endParaRPr lang="ja-JP" altLang="en-US" sz="1200"/>
          </a:p>
          <a:p>
            <a:pPr algn="l">
              <a:spcBef>
                <a:spcPts val="300"/>
              </a:spcBef>
              <a:defRPr lang="ja-JP" altLang="en-US"/>
            </a:pPr>
            <a:r>
              <a:rPr lang="ja-JP" altLang="en-US" sz="1200">
                <a:solidFill>
                  <a:schemeClr val="tx1"/>
                </a:solidFill>
                <a:latin typeface="メイリオ"/>
                <a:ea typeface="メイリオ"/>
              </a:rPr>
              <a:t>　　　　・避難場所 ⇒ 津波などの災害から一時的に避難をする場所</a:t>
            </a:r>
            <a:r>
              <a:rPr lang="ja-JP" altLang="en-US" sz="1200">
                <a:solidFill>
                  <a:schemeClr val="tx1"/>
                </a:solidFill>
                <a:latin typeface="メイリオ"/>
                <a:ea typeface="メイリオ"/>
              </a:rPr>
              <a:t>（津波避難タワー　等）</a:t>
            </a:r>
            <a:endParaRPr lang="ja-JP" altLang="en-US" sz="1200"/>
          </a:p>
          <a:p>
            <a:pPr algn="l">
              <a:spcBef>
                <a:spcPts val="300"/>
              </a:spcBef>
              <a:defRPr lang="ja-JP" altLang="en-US"/>
            </a:pPr>
            <a:r>
              <a:rPr lang="ja-JP" altLang="en-US" sz="1200">
                <a:solidFill>
                  <a:schemeClr val="tx1"/>
                </a:solidFill>
                <a:latin typeface="メイリオ"/>
                <a:ea typeface="メイリオ"/>
              </a:rPr>
              <a:t>　　　　・避難所　 ⇒ 自宅が損壊した場合やライフライン途絶等により</a:t>
            </a:r>
            <a:r>
              <a:rPr lang="ja-JP" altLang="en-US" sz="1200">
                <a:solidFill>
                  <a:schemeClr val="tx1"/>
                </a:solidFill>
                <a:latin typeface="メイリオ"/>
                <a:ea typeface="メイリオ"/>
              </a:rPr>
              <a:t>一定期間生活する場所（学校の体育館　等）</a:t>
            </a:r>
            <a:endParaRPr lang="ja-JP" altLang="en-US" sz="1200"/>
          </a:p>
          <a:p>
            <a:pPr algn="l">
              <a:spcBef>
                <a:spcPts val="300"/>
              </a:spcBef>
              <a:defRPr lang="ja-JP" altLang="en-US"/>
            </a:pPr>
            <a:r>
              <a:rPr lang="ja-JP" altLang="en-US" sz="1200">
                <a:solidFill>
                  <a:schemeClr val="tx1"/>
                </a:solidFill>
                <a:latin typeface="メイリオ"/>
                <a:ea typeface="メイリオ"/>
              </a:rPr>
              <a:t>　　　➣注意点２：災害の種別（風水害、地震・津波）により、避難先や避難経路が異なる場合があります！</a:t>
            </a:r>
            <a:endParaRPr lang="ja-JP" altLang="en-US" sz="1200"/>
          </a:p>
          <a:p>
            <a:pPr algn="l">
              <a:spcBef>
                <a:spcPts val="300"/>
              </a:spcBef>
              <a:defRPr lang="ja-JP" altLang="en-US"/>
            </a:pPr>
            <a:r>
              <a:rPr lang="ja-JP" altLang="en-US" sz="1200">
                <a:solidFill>
                  <a:schemeClr val="tx1"/>
                </a:solidFill>
                <a:latin typeface="メイリオ"/>
                <a:ea typeface="メイリオ"/>
              </a:rPr>
              <a:t>　　　➣注意点３：自宅周辺の災害リスクがない場合や、頑丈なマンションの上層階に住んでいる場合など、自宅にとどまった方が安　　</a:t>
            </a:r>
            <a:endParaRPr lang="ja-JP" altLang="en-US" sz="1200"/>
          </a:p>
          <a:p>
            <a:pPr algn="l">
              <a:spcBef>
                <a:spcPts val="300"/>
              </a:spcBef>
              <a:defRPr lang="ja-JP" altLang="en-US"/>
            </a:pP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全な場合もあります。ただし、家具固定や食料の備蓄などの自助の取組は必要です。</a:t>
            </a:r>
            <a:endParaRPr lang="ja-JP" altLang="en-US" sz="1400">
              <a:solidFill>
                <a:schemeClr val="tx1"/>
              </a:solidFill>
              <a:latin typeface="メイリオ"/>
              <a:ea typeface="メイリオ"/>
            </a:endParaRPr>
          </a:p>
          <a:p>
            <a:pPr algn="l">
              <a:spcBef>
                <a:spcPts val="300"/>
              </a:spcBef>
              <a:defRPr lang="ja-JP" altLang="en-US"/>
            </a:pPr>
            <a:endParaRPr lang="ja-JP" altLang="en-US" sz="1400"/>
          </a:p>
          <a:p>
            <a:pPr algn="l">
              <a:spcBef>
                <a:spcPts val="300"/>
              </a:spcBef>
              <a:defRPr lang="ja-JP" altLang="en-US"/>
            </a:pPr>
            <a:r>
              <a:rPr lang="ja-JP" altLang="en-US" sz="1400">
                <a:solidFill>
                  <a:schemeClr val="tx1"/>
                </a:solidFill>
                <a:latin typeface="メイリオ"/>
                <a:ea typeface="メイリオ"/>
              </a:rPr>
              <a:t>◆</a:t>
            </a:r>
            <a:r>
              <a:rPr lang="ja-JP" altLang="en-US" sz="1400" u="sng">
                <a:solidFill>
                  <a:schemeClr val="tx1"/>
                </a:solidFill>
                <a:latin typeface="メイリオ"/>
                <a:ea typeface="メイリオ"/>
              </a:rPr>
              <a:t>避難行動支援者</a:t>
            </a:r>
            <a:endParaRPr lang="ja-JP" altLang="en-US" sz="1400" u="sng"/>
          </a:p>
          <a:p>
            <a:pPr algn="l">
              <a:spcBef>
                <a:spcPts val="300"/>
              </a:spcBef>
              <a:defRPr lang="ja-JP" altLang="en-US"/>
            </a:pPr>
            <a:r>
              <a:rPr lang="ja-JP" altLang="en-US" sz="1400">
                <a:solidFill>
                  <a:schemeClr val="tx1"/>
                </a:solidFill>
                <a:latin typeface="メイリオ"/>
                <a:ea typeface="メイリオ"/>
              </a:rPr>
              <a:t>  ・なるべく近くに住んでいる方が基本になりますが、昼間は仕事で不在といった状況なども勘案し、</a:t>
            </a:r>
            <a:r>
              <a:rPr lang="ja-JP" altLang="en-US" sz="1400">
                <a:solidFill>
                  <a:schemeClr val="tx1"/>
                </a:solidFill>
                <a:latin typeface="メイリオ"/>
                <a:ea typeface="メイリオ"/>
              </a:rPr>
              <a:t>総合的に判断</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・本人の希望があれば、その方に打診し、了解を得てから記入</a:t>
            </a:r>
            <a:endParaRPr lang="ja-JP" altLang="en-US" sz="1400"/>
          </a:p>
          <a:p>
            <a:pPr algn="l">
              <a:spcBef>
                <a:spcPts val="300"/>
              </a:spcBef>
              <a:defRPr lang="ja-JP" altLang="en-US"/>
            </a:pPr>
            <a:r>
              <a:rPr lang="ja-JP" altLang="en-US" sz="1400">
                <a:solidFill>
                  <a:schemeClr val="tx1"/>
                </a:solidFill>
                <a:latin typeface="メイリオ"/>
                <a:ea typeface="メイリオ"/>
              </a:rPr>
              <a:t>　・可能であれば複数名の登録が望ましい</a:t>
            </a:r>
            <a:endParaRPr lang="ja-JP" altLang="en-US" sz="1400"/>
          </a:p>
          <a:p>
            <a:pPr algn="l">
              <a:spcBef>
                <a:spcPts val="300"/>
              </a:spcBef>
              <a:defRPr lang="ja-JP" altLang="en-US"/>
            </a:pPr>
            <a:r>
              <a:rPr lang="ja-JP" altLang="en-US" sz="1400">
                <a:solidFill>
                  <a:schemeClr val="tx1"/>
                </a:solidFill>
                <a:latin typeface="メイリオ"/>
                <a:ea typeface="メイリオ"/>
              </a:rPr>
              <a:t>　・適当な方がいない場合は、市町村が地域と調整</a:t>
            </a:r>
            <a:endParaRPr lang="ja-JP" altLang="en-US" sz="1400"/>
          </a:p>
          <a:p>
            <a:pPr algn="l">
              <a:spcBef>
                <a:spcPts val="300"/>
              </a:spcBef>
              <a:defRPr lang="ja-JP" altLang="en-US"/>
            </a:pPr>
            <a:r>
              <a:rPr lang="ja-JP" altLang="en-US" sz="1400">
                <a:solidFill>
                  <a:schemeClr val="tx1"/>
                </a:solidFill>
                <a:latin typeface="メイリオ"/>
                <a:ea typeface="メイリオ"/>
              </a:rPr>
              <a:t>　・個人名の記入は心理的な負担が大きいため、「○○地区自主防災組織」など、団体名を記入する場合もあり</a:t>
            </a:r>
            <a:endParaRPr lang="ja-JP" altLang="en-US" sz="1400"/>
          </a:p>
          <a:p>
            <a:pPr algn="l">
              <a:spcBef>
                <a:spcPts val="300"/>
              </a:spcBef>
              <a:defRPr lang="ja-JP" altLang="en-US"/>
            </a:pP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200">
                <a:solidFill>
                  <a:schemeClr val="tx1"/>
                </a:solidFill>
                <a:latin typeface="メイリオ"/>
                <a:ea typeface="メイリオ"/>
              </a:rPr>
              <a:t>※民生委員の方は普段から要配慮者との関わりが深いため、これまで、複数の方の避難支援者になってしまう事例が多くありました。　　</a:t>
            </a:r>
            <a:endParaRPr lang="ja-JP" altLang="en-US" sz="14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しかし、発災時に一人が複数人の避難支援を行うことは現実的でないため、できるだけ民生委員の方を避難行動支援者とすること</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は極力避けるようにします。</a:t>
            </a:r>
            <a:endParaRPr lang="ja-JP" altLang="en-US" sz="1200">
              <a:solidFill>
                <a:schemeClr val="tx1"/>
              </a:solidFill>
              <a:latin typeface="メイリオ"/>
              <a:ea typeface="メイリオ"/>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71"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72"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最後に（ご承知おきいただきたいポイント）</a:t>
            </a:r>
            <a:endParaRPr kumimoji="1" lang="ja-JP" altLang="en-US" sz="2800" dirty="0">
              <a:latin typeface="メイリオ"/>
              <a:ea typeface="メイリオ"/>
            </a:endParaRPr>
          </a:p>
        </p:txBody>
      </p:sp>
      <p:sp>
        <p:nvSpPr>
          <p:cNvPr id="1273" name="図形 715"/>
          <p:cNvSpPr/>
          <p:nvPr/>
        </p:nvSpPr>
        <p:spPr>
          <a:xfrm>
            <a:off x="1917" y="764561"/>
            <a:ext cx="9904215" cy="4779585"/>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800">
                <a:solidFill>
                  <a:schemeClr val="tx1"/>
                </a:solidFill>
                <a:latin typeface="メイリオ"/>
                <a:ea typeface="メイリオ"/>
              </a:rPr>
              <a:t>　■　市町村の状況により作成方法や内容が、本日の説明と異なる場合があります。</a:t>
            </a:r>
            <a:endParaRPr lang="ja-JP" altLang="en-US" sz="1800">
              <a:solidFill>
                <a:schemeClr val="tx1"/>
              </a:solidFill>
              <a:latin typeface="メイリオ"/>
              <a:ea typeface="メイリオ"/>
            </a:endParaRPr>
          </a:p>
          <a:p>
            <a:pPr algn="l">
              <a:spcBef>
                <a:spcPts val="300"/>
              </a:spcBef>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また、</a:t>
            </a:r>
            <a:r>
              <a:rPr lang="ja-JP" altLang="en-US" sz="1800">
                <a:solidFill>
                  <a:schemeClr val="tx1"/>
                </a:solidFill>
                <a:latin typeface="メイリオ"/>
                <a:ea typeface="メイリオ"/>
              </a:rPr>
              <a:t>職員が直接作成する</a:t>
            </a:r>
            <a:r>
              <a:rPr lang="ja-JP" altLang="en-US" sz="1800">
                <a:solidFill>
                  <a:schemeClr val="tx1"/>
                </a:solidFill>
                <a:latin typeface="メイリオ"/>
                <a:ea typeface="メイリオ"/>
              </a:rPr>
              <a:t>等により、福祉専門職に</a:t>
            </a:r>
            <a:r>
              <a:rPr lang="ja-JP" altLang="en-US" sz="1800">
                <a:solidFill>
                  <a:schemeClr val="tx1"/>
                </a:solidFill>
                <a:latin typeface="メイリオ"/>
                <a:ea typeface="メイリオ"/>
              </a:rPr>
              <a:t>作成を依頼しない市町村</a:t>
            </a:r>
            <a:r>
              <a:rPr lang="ja-JP" altLang="en-US" sz="1800">
                <a:solidFill>
                  <a:schemeClr val="tx1"/>
                </a:solidFill>
                <a:latin typeface="メイリオ"/>
                <a:ea typeface="メイリオ"/>
              </a:rPr>
              <a:t>もあります。</a:t>
            </a:r>
            <a:endParaRPr lang="ja-JP" altLang="en-US" sz="1800">
              <a:solidFill>
                <a:schemeClr val="tx1"/>
              </a:solidFill>
              <a:latin typeface="メイリオ"/>
              <a:ea typeface="メイリオ"/>
            </a:endParaRPr>
          </a:p>
          <a:p>
            <a:pPr algn="l">
              <a:lnSpc>
                <a:spcPct val="100000"/>
              </a:lnSpc>
              <a:spcBef>
                <a:spcPts val="1500"/>
              </a:spcBef>
              <a:spcAft>
                <a:spcPts val="0"/>
              </a:spcAft>
              <a:defRPr lang="ja-JP" altLang="en-US"/>
            </a:pPr>
            <a:r>
              <a:rPr lang="ja-JP" altLang="en-US" sz="1800">
                <a:solidFill>
                  <a:schemeClr val="tx1"/>
                </a:solidFill>
                <a:latin typeface="メイリオ"/>
                <a:ea typeface="メイリオ"/>
              </a:rPr>
              <a:t>　■　</a:t>
            </a:r>
            <a:r>
              <a:rPr lang="ja-JP" altLang="en-US" sz="1800">
                <a:solidFill>
                  <a:srgbClr val="FF0000"/>
                </a:solidFill>
                <a:latin typeface="メイリオ"/>
                <a:ea typeface="メイリオ"/>
              </a:rPr>
              <a:t>作成にあたっては、『普段』の業務で把握されている情報をご記入ください。</a:t>
            </a:r>
            <a:endParaRPr lang="ja-JP" altLang="en-US" sz="1800">
              <a:solidFill>
                <a:srgbClr val="FF0000"/>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計画のすべての項目を記入する必要はありません。</a:t>
            </a:r>
            <a:endParaRPr lang="ja-JP" altLang="en-US" sz="1800">
              <a:solidFill>
                <a:schemeClr val="tx1"/>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可能な範囲でご記入いただき、不明な</a:t>
            </a:r>
            <a:r>
              <a:rPr lang="ja-JP" altLang="en-US" sz="1800">
                <a:solidFill>
                  <a:schemeClr val="tx1"/>
                </a:solidFill>
                <a:latin typeface="メイリオ"/>
                <a:ea typeface="メイリオ"/>
              </a:rPr>
              <a:t>項目は空白のままで構いません。</a:t>
            </a:r>
            <a:endParaRPr lang="ja-JP" altLang="en-US" sz="1800">
              <a:solidFill>
                <a:schemeClr val="tx1"/>
              </a:solidFill>
              <a:latin typeface="メイリオ"/>
              <a:ea typeface="メイリオ"/>
            </a:endParaRPr>
          </a:p>
          <a:p>
            <a:pPr algn="l">
              <a:lnSpc>
                <a:spcPct val="100000"/>
              </a:lnSpc>
              <a:spcBef>
                <a:spcPts val="15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a:t>
            </a:r>
            <a:r>
              <a:rPr lang="ja-JP" altLang="en-US" sz="1800">
                <a:solidFill>
                  <a:schemeClr val="tx1"/>
                </a:solidFill>
                <a:latin typeface="メイリオ"/>
                <a:ea typeface="メイリオ"/>
              </a:rPr>
              <a:t>　</a:t>
            </a:r>
            <a:r>
              <a:rPr lang="ja-JP" altLang="en-US" sz="1800">
                <a:solidFill>
                  <a:srgbClr val="FF0000"/>
                </a:solidFill>
                <a:latin typeface="メイリオ"/>
                <a:ea typeface="メイリオ"/>
              </a:rPr>
              <a:t>計画の実効性を確保するため、計画に基づいた訓練が必要です。</a:t>
            </a:r>
            <a:endParaRPr lang="ja-JP" altLang="en-US" sz="1800">
              <a:solidFill>
                <a:srgbClr val="FF0000"/>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市町村から</a:t>
            </a:r>
            <a:r>
              <a:rPr lang="ja-JP" altLang="en-US" sz="1800">
                <a:solidFill>
                  <a:schemeClr val="tx1"/>
                </a:solidFill>
                <a:latin typeface="メイリオ"/>
                <a:ea typeface="メイリオ"/>
              </a:rPr>
              <a:t>訓練への参画の要請があれば、可能な範囲でご協力をお願いします。</a:t>
            </a:r>
            <a:endParaRPr lang="ja-JP" altLang="en-US" sz="1600">
              <a:solidFill>
                <a:schemeClr val="tx1"/>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また、</a:t>
            </a:r>
            <a:r>
              <a:rPr lang="ja-JP" altLang="en-US" sz="1800">
                <a:solidFill>
                  <a:schemeClr val="tx1"/>
                </a:solidFill>
                <a:latin typeface="メイリオ"/>
                <a:ea typeface="メイリオ"/>
              </a:rPr>
              <a:t>ご本人に</a:t>
            </a:r>
            <a:r>
              <a:rPr lang="ja-JP" altLang="en-US" sz="1800">
                <a:solidFill>
                  <a:schemeClr val="tx1"/>
                </a:solidFill>
                <a:latin typeface="メイリオ"/>
                <a:ea typeface="メイリオ"/>
              </a:rPr>
              <a:t>訓練参加の</a:t>
            </a:r>
            <a:r>
              <a:rPr lang="ja-JP" altLang="en-US" sz="1800">
                <a:solidFill>
                  <a:schemeClr val="tx1"/>
                </a:solidFill>
                <a:latin typeface="メイリオ"/>
                <a:ea typeface="メイリオ"/>
              </a:rPr>
              <a:t>お声がけをお願いします。</a:t>
            </a:r>
            <a:endParaRPr lang="ja-JP" altLang="en-US" sz="1800">
              <a:solidFill>
                <a:schemeClr val="tx1"/>
              </a:solidFill>
              <a:latin typeface="メイリオ"/>
              <a:ea typeface="メイリオ"/>
            </a:endParaRPr>
          </a:p>
          <a:p>
            <a:pPr algn="l">
              <a:lnSpc>
                <a:spcPct val="100000"/>
              </a:lnSpc>
              <a:spcBef>
                <a:spcPts val="1500"/>
              </a:spcBef>
              <a:spcAft>
                <a:spcPts val="0"/>
              </a:spcAft>
              <a:defRPr lang="ja-JP" altLang="en-US"/>
            </a:pPr>
            <a:r>
              <a:rPr lang="ja-JP" altLang="en-US" sz="1800">
                <a:solidFill>
                  <a:schemeClr val="tx1"/>
                </a:solidFill>
                <a:latin typeface="メイリオ"/>
                <a:ea typeface="メイリオ"/>
              </a:rPr>
              <a:t>　■　</a:t>
            </a:r>
            <a:r>
              <a:rPr lang="ja-JP" altLang="en-US" sz="1800">
                <a:solidFill>
                  <a:schemeClr val="tx1"/>
                </a:solidFill>
                <a:latin typeface="メイリオ"/>
                <a:ea typeface="メイリオ"/>
              </a:rPr>
              <a:t>市町村から提供される作成対象者以外に、避難支援が必要と思われる方がいらっしゃいま</a:t>
            </a:r>
            <a:endParaRPr lang="ja-JP" altLang="en-US" sz="1800">
              <a:solidFill>
                <a:schemeClr val="tx1"/>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し</a:t>
            </a:r>
            <a:r>
              <a:rPr lang="ja-JP" altLang="en-US" sz="1800">
                <a:solidFill>
                  <a:schemeClr val="tx1"/>
                </a:solidFill>
                <a:latin typeface="メイリオ"/>
                <a:ea typeface="メイリオ"/>
              </a:rPr>
              <a:t>たら、お</a:t>
            </a:r>
            <a:r>
              <a:rPr lang="ja-JP" altLang="en-US" sz="1800">
                <a:solidFill>
                  <a:schemeClr val="tx1"/>
                </a:solidFill>
                <a:latin typeface="メイリオ"/>
                <a:ea typeface="メイリオ"/>
              </a:rPr>
              <a:t>住まいの市町村担当課へお知らせください。</a:t>
            </a:r>
            <a:endParaRPr lang="ja-JP" altLang="en-US" sz="1800">
              <a:solidFill>
                <a:schemeClr val="tx1"/>
              </a:solidFill>
              <a:latin typeface="メイリオ"/>
              <a:ea typeface="メイリオ"/>
            </a:endParaRPr>
          </a:p>
          <a:p>
            <a:pPr algn="l">
              <a:lnSpc>
                <a:spcPct val="100000"/>
              </a:lnSpc>
              <a:spcBef>
                <a:spcPts val="15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a:t>
            </a:r>
            <a:r>
              <a:rPr lang="ja-JP" altLang="en-US" sz="1800">
                <a:solidFill>
                  <a:schemeClr val="tx1"/>
                </a:solidFill>
                <a:latin typeface="メイリオ"/>
                <a:ea typeface="メイリオ"/>
              </a:rPr>
              <a:t>　命を守るためには、</a:t>
            </a:r>
            <a:r>
              <a:rPr lang="ja-JP" altLang="en-US" sz="1800">
                <a:solidFill>
                  <a:schemeClr val="tx1"/>
                </a:solidFill>
                <a:latin typeface="メイリオ"/>
                <a:ea typeface="メイリオ"/>
              </a:rPr>
              <a:t>避難行動要支援者ご本人の自助の取組も非常に大事です。</a:t>
            </a:r>
            <a:endParaRPr lang="ja-JP" altLang="en-US" sz="1800">
              <a:solidFill>
                <a:schemeClr val="tx1"/>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家具固定、耐震化、非常持ち出し袋の準備や訓練参加など、できる範囲で取り組んでいた　</a:t>
            </a:r>
            <a:endParaRPr lang="ja-JP" altLang="en-US" sz="1800">
              <a:solidFill>
                <a:schemeClr val="tx1"/>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だくよう、機会があればお伝えください。</a:t>
            </a:r>
            <a:endParaRPr lang="ja-JP" altLang="en-US" sz="1800">
              <a:solidFill>
                <a:schemeClr val="tx1"/>
              </a:solidFill>
              <a:latin typeface="メイリオ"/>
              <a:ea typeface="メイリオ"/>
            </a:endParaRPr>
          </a:p>
        </p:txBody>
      </p:sp>
      <p:sp>
        <p:nvSpPr>
          <p:cNvPr id="1274"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75"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10</a:t>
            </a:fld>
            <a:endParaRPr kumimoji="1" lang="ja-JP" altLang="en-US">
              <a:latin typeface="メイリオ"/>
              <a:ea typeface="メイリオ"/>
            </a:endParaRPr>
          </a:p>
        </p:txBody>
      </p:sp>
      <p:sp>
        <p:nvSpPr>
          <p:cNvPr id="1276" name="サブタイトル 250"/>
          <p:cNvSpPr/>
          <p:nvPr/>
        </p:nvSpPr>
        <p:spPr>
          <a:xfrm>
            <a:off x="129000" y="5542058"/>
            <a:ext cx="9628609" cy="982942"/>
          </a:xfrm>
          <a:prstGeom prst="roundRect">
            <a:avLst>
              <a:gd name="adj" fmla="val 7353"/>
            </a:avLst>
          </a:prstGeom>
          <a:solidFill>
            <a:srgbClr val="FFFFBE"/>
          </a:solidFill>
          <a:ln>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800" dirty="0">
                <a:latin typeface="メイリオ"/>
                <a:ea typeface="メイリオ"/>
              </a:rPr>
              <a:t>　高知県では災害時に誰一人取り残されないよう、市町村と連携して個別避難計画の作成、実効性の確保に取り組んでいます。</a:t>
            </a:r>
            <a:endParaRPr kumimoji="1" lang="ja-JP" altLang="en-US" sz="1800" dirty="0">
              <a:latin typeface="メイリオ"/>
              <a:ea typeface="メイリオ"/>
            </a:endParaRPr>
          </a:p>
          <a:p>
            <a:pPr algn="l"/>
            <a:r>
              <a:rPr kumimoji="1" lang="ja-JP" altLang="en-US" sz="1800" dirty="0">
                <a:latin typeface="メイリオ"/>
                <a:ea typeface="メイリオ"/>
              </a:rPr>
              <a:t>　誰もが安心して暮らし続けることができるために、ご理解ご協力をよろしくお願いします。</a:t>
            </a:r>
            <a:endParaRPr kumimoji="1" lang="ja-JP" altLang="en-US" sz="2800" dirty="0">
              <a:latin typeface="メイリオ"/>
              <a:ea typeface="メイリオ"/>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19" name="テキスト 401"/>
          <p:cNvSpPr txBox="1"/>
          <p:nvPr/>
        </p:nvSpPr>
        <p:spPr>
          <a:xfrm>
            <a:off x="6825000" y="2709723"/>
            <a:ext cx="2026933" cy="430887"/>
          </a:xfrm>
          <a:prstGeom prst="rect">
            <a:avLst/>
          </a:prstGeom>
        </p:spPr>
        <p:txBody>
          <a:bodyPr wrap="square" lIns="0" tIns="0" rIns="0" bIns="0">
            <a:spAutoFit/>
          </a:bodyPr>
          <a:lstStyle/>
          <a:p>
            <a:pPr algn="ctr">
              <a:defRPr lang="ja-JP" altLang="en-US"/>
            </a:pPr>
            <a:r>
              <a:rPr kumimoji="1" lang="ja-JP" altLang="en-US" sz="1400" dirty="0" smtClean="0">
                <a:latin typeface="メイリオ"/>
                <a:ea typeface="メイリオ"/>
                <a:cs typeface="+mn-lt"/>
              </a:rPr>
              <a:t>(4)計画作成者</a:t>
            </a:r>
            <a:endParaRPr kumimoji="1" lang="ja-JP" altLang="en-US" sz="1400" dirty="0" smtClean="0">
              <a:latin typeface="メイリオ"/>
              <a:ea typeface="メイリオ"/>
              <a:cs typeface="+mn-lt"/>
            </a:endParaRPr>
          </a:p>
          <a:p>
            <a:pPr algn="ctr">
              <a:defRPr lang="ja-JP" altLang="en-US"/>
            </a:pPr>
            <a:r>
              <a:rPr kumimoji="1" lang="ja-JP" altLang="en-US" sz="1400" dirty="0" smtClean="0">
                <a:latin typeface="メイリオ"/>
                <a:ea typeface="メイリオ"/>
                <a:cs typeface="+mn-lt"/>
              </a:rPr>
              <a:t>（</a:t>
            </a:r>
            <a:r>
              <a:rPr kumimoji="1" lang="ja-JP" altLang="en-US" sz="1400" dirty="0" smtClean="0">
                <a:latin typeface="メイリオ"/>
                <a:ea typeface="メイリオ"/>
                <a:cs typeface="+mn-lt"/>
              </a:rPr>
              <a:t>優先度が</a:t>
            </a:r>
            <a:r>
              <a:rPr kumimoji="1" lang="ja-JP" altLang="en-US" sz="1400" dirty="0" smtClean="0">
                <a:latin typeface="メイリオ"/>
                <a:ea typeface="メイリオ"/>
                <a:cs typeface="+mn-lt"/>
              </a:rPr>
              <a:t>高い方</a:t>
            </a:r>
            <a:r>
              <a:rPr kumimoji="1" lang="ja-JP" altLang="en-US" sz="1400" dirty="0" smtClean="0">
                <a:latin typeface="メイリオ"/>
                <a:ea typeface="メイリオ"/>
                <a:cs typeface="+mn-lt"/>
              </a:rPr>
              <a:t>）</a:t>
            </a:r>
            <a:endParaRPr kumimoji="1" lang="ja-JP" altLang="en-US" sz="800" dirty="0" smtClean="0">
              <a:latin typeface="メイリオ"/>
              <a:ea typeface="メイリオ"/>
              <a:cs typeface="+mn-lt"/>
            </a:endParaRPr>
          </a:p>
        </p:txBody>
      </p:sp>
      <p:sp>
        <p:nvSpPr>
          <p:cNvPr id="1120" name="図形 402"/>
          <p:cNvSpPr/>
          <p:nvPr/>
        </p:nvSpPr>
        <p:spPr>
          <a:xfrm>
            <a:off x="633000" y="1266434"/>
            <a:ext cx="1495386" cy="1387100"/>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39,686人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121" name="テキスト 403"/>
          <p:cNvSpPr txBox="1"/>
          <p:nvPr/>
        </p:nvSpPr>
        <p:spPr>
          <a:xfrm>
            <a:off x="561000" y="2690673"/>
            <a:ext cx="1873225" cy="522327"/>
          </a:xfrm>
          <a:prstGeom prst="rect">
            <a:avLst/>
          </a:prstGeom>
        </p:spPr>
        <p:txBody>
          <a:bodyPr wrap="square" lIns="0" rIns="0">
            <a:spAutoFit/>
          </a:bodyPr>
          <a:lstStyle/>
          <a:p>
            <a:pPr>
              <a:defRPr lang="ja-JP" altLang="en-US"/>
            </a:pPr>
            <a:r>
              <a:rPr kumimoji="1" lang="en-US" altLang="ja-JP" sz="1400" dirty="0" smtClean="0">
                <a:latin typeface="メイリオ"/>
                <a:ea typeface="メイリオ"/>
                <a:cs typeface="+mn-lt"/>
              </a:rPr>
              <a:t>(1)</a:t>
            </a:r>
            <a:r>
              <a:rPr kumimoji="1" lang="en-US" altLang="ja-JP" sz="1400" dirty="0" smtClean="0">
                <a:latin typeface="メイリオ"/>
                <a:ea typeface="メイリオ"/>
                <a:cs typeface="+mn-lt"/>
              </a:rPr>
              <a:t>避難行動要支</a:t>
            </a:r>
            <a:r>
              <a:rPr kumimoji="1" lang="en-US" altLang="ja-JP" sz="1400" dirty="0" smtClean="0">
                <a:latin typeface="メイリオ"/>
                <a:ea typeface="メイリオ"/>
                <a:cs typeface="+mn-lt"/>
              </a:rPr>
              <a:t>援者</a:t>
            </a:r>
            <a:r>
              <a:rPr kumimoji="1" lang="en-US" altLang="ja-JP" sz="1400" dirty="0" smtClean="0">
                <a:latin typeface="メイリオ"/>
                <a:ea typeface="メイリオ"/>
                <a:cs typeface="+mn-lt"/>
              </a:rPr>
              <a:t>名簿</a:t>
            </a:r>
            <a:r>
              <a:rPr kumimoji="1" lang="en-US" altLang="ja-JP" sz="1400" dirty="0" smtClean="0">
                <a:latin typeface="メイリオ"/>
                <a:ea typeface="メイリオ"/>
                <a:cs typeface="+mn-lt"/>
              </a:rPr>
              <a:t>登録者</a:t>
            </a:r>
            <a:endParaRPr kumimoji="1" lang="en-US" altLang="ja-JP" sz="800" dirty="0" smtClean="0">
              <a:latin typeface="メイリオ"/>
              <a:ea typeface="メイリオ"/>
              <a:cs typeface="+mn-lt"/>
            </a:endParaRPr>
          </a:p>
        </p:txBody>
      </p:sp>
      <p:sp>
        <p:nvSpPr>
          <p:cNvPr id="1122" name="図形 404"/>
          <p:cNvSpPr/>
          <p:nvPr/>
        </p:nvSpPr>
        <p:spPr>
          <a:xfrm>
            <a:off x="5031824" y="2096326"/>
            <a:ext cx="1193282" cy="572495"/>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10,793人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123" name="テキスト 405"/>
          <p:cNvSpPr txBox="1"/>
          <p:nvPr/>
        </p:nvSpPr>
        <p:spPr>
          <a:xfrm>
            <a:off x="5092630" y="2690673"/>
            <a:ext cx="2164370" cy="522327"/>
          </a:xfrm>
          <a:prstGeom prst="rect">
            <a:avLst/>
          </a:prstGeom>
        </p:spPr>
        <p:txBody>
          <a:bodyPr wrap="square" lIns="0" rIns="0">
            <a:spAutoFit/>
          </a:bodyPr>
          <a:lstStyle/>
          <a:p>
            <a:pPr>
              <a:defRPr lang="ja-JP" altLang="en-US"/>
            </a:pPr>
            <a:r>
              <a:rPr kumimoji="1" lang="en-US" altLang="ja-JP" sz="1400" dirty="0" smtClean="0">
                <a:latin typeface="メイリオ"/>
                <a:ea typeface="メイリオ"/>
                <a:cs typeface="+mn-lt"/>
              </a:rPr>
              <a:t>(3)同意取得者</a:t>
            </a:r>
            <a:endParaRPr kumimoji="1" lang="en-US" altLang="ja-JP" sz="1400" dirty="0" smtClean="0">
              <a:latin typeface="メイリオ"/>
              <a:ea typeface="メイリオ"/>
              <a:cs typeface="+mn-lt"/>
            </a:endParaRPr>
          </a:p>
          <a:p>
            <a:pPr>
              <a:defRPr lang="ja-JP" altLang="en-US"/>
            </a:pPr>
            <a:r>
              <a:rPr kumimoji="1" lang="en-US" altLang="ja-JP" sz="1400" dirty="0" smtClean="0">
                <a:latin typeface="メイリオ"/>
                <a:ea typeface="メイリオ"/>
                <a:cs typeface="+mn-lt"/>
              </a:rPr>
              <a:t>（</a:t>
            </a:r>
            <a:r>
              <a:rPr kumimoji="1" lang="en-US" altLang="ja-JP" sz="1400" dirty="0" smtClean="0">
                <a:latin typeface="メイリオ"/>
                <a:ea typeface="メイリオ"/>
                <a:cs typeface="+mn-lt"/>
              </a:rPr>
              <a:t>優先度が</a:t>
            </a:r>
            <a:r>
              <a:rPr kumimoji="1" lang="en-US" altLang="ja-JP" sz="1400" dirty="0" smtClean="0">
                <a:latin typeface="メイリオ"/>
                <a:ea typeface="メイリオ"/>
                <a:cs typeface="+mn-lt"/>
              </a:rPr>
              <a:t>高い方</a:t>
            </a:r>
            <a:r>
              <a:rPr kumimoji="1" lang="en-US" altLang="ja-JP" sz="1400" dirty="0" smtClean="0">
                <a:latin typeface="メイリオ"/>
                <a:ea typeface="メイリオ"/>
                <a:cs typeface="+mn-lt"/>
              </a:rPr>
              <a:t>）</a:t>
            </a:r>
            <a:endParaRPr kumimoji="1" lang="en-US" altLang="ja-JP" sz="800" dirty="0" smtClean="0">
              <a:latin typeface="メイリオ"/>
              <a:ea typeface="メイリオ"/>
              <a:cs typeface="+mn-lt"/>
            </a:endParaRPr>
          </a:p>
        </p:txBody>
      </p:sp>
      <p:sp>
        <p:nvSpPr>
          <p:cNvPr id="1124" name="図形 406"/>
          <p:cNvSpPr/>
          <p:nvPr/>
        </p:nvSpPr>
        <p:spPr>
          <a:xfrm>
            <a:off x="7215794" y="2383938"/>
            <a:ext cx="1193206" cy="273749"/>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4,699人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125" name="直線 407"/>
          <p:cNvSpPr/>
          <p:nvPr/>
        </p:nvSpPr>
        <p:spPr>
          <a:xfrm>
            <a:off x="705796" y="2652557"/>
            <a:ext cx="8429149" cy="17979"/>
          </a:xfrm>
          <a:prstGeom prst="line">
            <a:avLst/>
          </a:prstGeom>
          <a:ln w="12700" cap="flat"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0" rIns="0"/>
          <a:p>
            <a:endParaRPr sz="4000"/>
          </a:p>
        </p:txBody>
      </p:sp>
      <p:sp>
        <p:nvSpPr>
          <p:cNvPr id="1126" name="直線 408"/>
          <p:cNvSpPr/>
          <p:nvPr/>
        </p:nvSpPr>
        <p:spPr>
          <a:xfrm>
            <a:off x="2128697" y="1272836"/>
            <a:ext cx="801593" cy="498159"/>
          </a:xfrm>
          <a:prstGeom prst="line">
            <a:avLst/>
          </a:prstGeom>
          <a:ln w="9525" cap="flat" cmpd="sng" algn="ctr">
            <a:solidFill>
              <a:schemeClr val="tx1"/>
            </a:solidFill>
            <a:prstDash val="dash"/>
          </a:ln>
        </p:spPr>
        <p:style>
          <a:lnRef idx="1">
            <a:schemeClr val="accent1"/>
          </a:lnRef>
          <a:fillRef idx="0">
            <a:schemeClr val="accent1"/>
          </a:fillRef>
          <a:effectRef idx="0">
            <a:schemeClr val="accent1"/>
          </a:effectRef>
          <a:fontRef idx="minor">
            <a:schemeClr val="tx1"/>
          </a:fontRef>
        </p:style>
      </p:sp>
      <p:sp>
        <p:nvSpPr>
          <p:cNvPr id="1127" name="直線 409"/>
          <p:cNvSpPr/>
          <p:nvPr/>
        </p:nvSpPr>
        <p:spPr>
          <a:xfrm>
            <a:off x="6226629" y="2100210"/>
            <a:ext cx="1022598" cy="294356"/>
          </a:xfrm>
          <a:prstGeom prst="line">
            <a:avLst/>
          </a:prstGeom>
          <a:ln w="9525" cap="flat" cmpd="sng" algn="ctr">
            <a:solidFill>
              <a:schemeClr val="tx1"/>
            </a:solidFill>
            <a:prstDash val="dash"/>
          </a:ln>
        </p:spPr>
        <p:style>
          <a:lnRef idx="1">
            <a:schemeClr val="accent1"/>
          </a:lnRef>
          <a:fillRef idx="0">
            <a:schemeClr val="accent1"/>
          </a:fillRef>
          <a:effectRef idx="0">
            <a:schemeClr val="accent1"/>
          </a:effectRef>
          <a:fontRef idx="minor">
            <a:schemeClr val="tx1"/>
          </a:fontRef>
        </p:style>
      </p:sp>
      <p:sp>
        <p:nvSpPr>
          <p:cNvPr id="1128" name="図形 410"/>
          <p:cNvSpPr/>
          <p:nvPr/>
        </p:nvSpPr>
        <p:spPr>
          <a:xfrm>
            <a:off x="7072181" y="1280050"/>
            <a:ext cx="2242547" cy="490409"/>
          </a:xfrm>
          <a:prstGeom prst="wedgeRoundRectCallout">
            <a:avLst>
              <a:gd name="adj1" fmla="val 1790"/>
              <a:gd name="adj2" fmla="val 137883"/>
              <a:gd name="adj3" fmla="val 16667"/>
            </a:avLst>
          </a:prstGeom>
          <a:solidFill>
            <a:schemeClr val="bg1"/>
          </a:solidFill>
          <a:ln w="952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ja-JP" altLang="en-US" sz="1400" dirty="0" smtClean="0">
                <a:solidFill>
                  <a:schemeClr val="tx1"/>
                </a:solidFill>
                <a:latin typeface="メイリオ"/>
                <a:ea typeface="メイリオ"/>
                <a:cs typeface="メイリオ" panose="020B0604030504040204" pitchFamily="50" charset="-128"/>
              </a:rPr>
              <a:t>(3)に対する計画作成率</a:t>
            </a:r>
            <a:endParaRPr kumimoji="1" lang="ja-JP" altLang="en-US" sz="1400" dirty="0" smtClean="0">
              <a:solidFill>
                <a:schemeClr val="tx1"/>
              </a:solidFill>
              <a:latin typeface="メイリオ"/>
              <a:ea typeface="メイリオ"/>
              <a:cs typeface="メイリオ" panose="020B0604030504040204" pitchFamily="50" charset="-128"/>
            </a:endParaRPr>
          </a:p>
          <a:p>
            <a:pPr algn="ctr">
              <a:defRPr lang="ja-JP" altLang="en-US"/>
            </a:pPr>
            <a:r>
              <a:rPr kumimoji="1" lang="ja-JP" altLang="en-US" sz="1400" dirty="0" smtClean="0">
                <a:solidFill>
                  <a:schemeClr val="tx1"/>
                </a:solidFill>
                <a:latin typeface="メイリオ"/>
                <a:ea typeface="メイリオ"/>
                <a:cs typeface="メイリオ" panose="020B0604030504040204" pitchFamily="50" charset="-128"/>
              </a:rPr>
              <a:t>43.5%</a:t>
            </a:r>
            <a:endParaRPr kumimoji="1" lang="ja-JP" altLang="en-US" sz="900" dirty="0" smtClean="0">
              <a:solidFill>
                <a:schemeClr val="tx1"/>
              </a:solidFill>
              <a:latin typeface="メイリオ"/>
              <a:ea typeface="メイリオ"/>
              <a:cs typeface="メイリオ" panose="020B0604030504040204" pitchFamily="50" charset="-128"/>
            </a:endParaRPr>
          </a:p>
        </p:txBody>
      </p:sp>
      <p:sp>
        <p:nvSpPr>
          <p:cNvPr id="1129" name="図形 411"/>
          <p:cNvSpPr/>
          <p:nvPr/>
        </p:nvSpPr>
        <p:spPr>
          <a:xfrm>
            <a:off x="2934636" y="1768506"/>
            <a:ext cx="1193282" cy="895864"/>
          </a:xfrm>
          <a:prstGeom prst="flowChartProcess">
            <a:avLst/>
          </a:prstGeom>
          <a:solidFill>
            <a:schemeClr val="bg1">
              <a:lumMod val="85000"/>
            </a:schemeClr>
          </a:solidFill>
          <a:ln w="15875"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p>
            <a:pPr algn="ctr">
              <a:defRPr lang="ja-JP" altLang="en-US"/>
            </a:pPr>
            <a:r>
              <a:rPr kumimoji="1" lang="en-US" altLang="ja-JP" sz="1400" dirty="0" smtClean="0">
                <a:solidFill>
                  <a:schemeClr val="tx1"/>
                </a:solidFill>
                <a:latin typeface="メイリオ"/>
                <a:ea typeface="メイリオ"/>
                <a:cs typeface="メイリオ" panose="020B0604030504040204" pitchFamily="50" charset="-128"/>
              </a:rPr>
              <a:t>16,240人</a:t>
            </a:r>
            <a:endParaRPr kumimoji="1" lang="en-US" altLang="ja-JP" sz="800" dirty="0" smtClean="0">
              <a:solidFill>
                <a:schemeClr val="tx1"/>
              </a:solidFill>
              <a:latin typeface="メイリオ"/>
              <a:ea typeface="メイリオ"/>
              <a:cs typeface="メイリオ" panose="020B0604030504040204" pitchFamily="50" charset="-128"/>
            </a:endParaRPr>
          </a:p>
        </p:txBody>
      </p:sp>
      <p:sp>
        <p:nvSpPr>
          <p:cNvPr id="1130" name="テキスト 412"/>
          <p:cNvSpPr txBox="1"/>
          <p:nvPr/>
        </p:nvSpPr>
        <p:spPr>
          <a:xfrm>
            <a:off x="2865000" y="2690673"/>
            <a:ext cx="1845589" cy="522327"/>
          </a:xfrm>
          <a:prstGeom prst="rect">
            <a:avLst/>
          </a:prstGeom>
        </p:spPr>
        <p:txBody>
          <a:bodyPr wrap="square" lIns="0" rIns="0">
            <a:spAutoFit/>
          </a:bodyPr>
          <a:lstStyle/>
          <a:p>
            <a:pPr>
              <a:defRPr lang="ja-JP" altLang="en-US"/>
            </a:pPr>
            <a:r>
              <a:rPr kumimoji="1" lang="en-US" altLang="ja-JP" sz="1400" dirty="0" smtClean="0">
                <a:latin typeface="メイリオ"/>
                <a:ea typeface="メイリオ"/>
                <a:cs typeface="+mn-lt"/>
              </a:rPr>
              <a:t>(2)計画作成の</a:t>
            </a:r>
            <a:endParaRPr kumimoji="1" lang="en-US" altLang="ja-JP" sz="1400" dirty="0" smtClean="0">
              <a:latin typeface="メイリオ"/>
              <a:ea typeface="メイリオ"/>
              <a:cs typeface="+mn-lt"/>
            </a:endParaRPr>
          </a:p>
          <a:p>
            <a:pPr>
              <a:defRPr lang="ja-JP" altLang="en-US"/>
            </a:pPr>
            <a:r>
              <a:rPr kumimoji="1" lang="en-US" altLang="ja-JP" sz="1400" dirty="0" smtClean="0">
                <a:latin typeface="メイリオ"/>
                <a:ea typeface="メイリオ"/>
                <a:cs typeface="+mn-lt"/>
              </a:rPr>
              <a:t>優先度が高い方</a:t>
            </a:r>
            <a:endParaRPr kumimoji="1" lang="en-US" altLang="ja-JP" sz="800" dirty="0" smtClean="0">
              <a:latin typeface="メイリオ"/>
              <a:ea typeface="メイリオ"/>
              <a:cs typeface="+mn-lt"/>
            </a:endParaRPr>
          </a:p>
        </p:txBody>
      </p:sp>
      <p:sp>
        <p:nvSpPr>
          <p:cNvPr id="1131" name="直線 413"/>
          <p:cNvSpPr/>
          <p:nvPr/>
        </p:nvSpPr>
        <p:spPr>
          <a:xfrm>
            <a:off x="4127932" y="1753408"/>
            <a:ext cx="899831" cy="348053"/>
          </a:xfrm>
          <a:prstGeom prst="line">
            <a:avLst/>
          </a:prstGeom>
          <a:ln w="9525" cap="flat" cmpd="sng" algn="ctr">
            <a:solidFill>
              <a:schemeClr val="tx1"/>
            </a:solidFill>
            <a:prstDash val="dash"/>
          </a:ln>
        </p:spPr>
        <p:style>
          <a:lnRef idx="1">
            <a:schemeClr val="accent1"/>
          </a:lnRef>
          <a:fillRef idx="0">
            <a:schemeClr val="accent1"/>
          </a:fillRef>
          <a:effectRef idx="0">
            <a:schemeClr val="accent1"/>
          </a:effectRef>
          <a:fontRef idx="minor">
            <a:schemeClr val="tx1"/>
          </a:fontRef>
        </p:style>
      </p:sp>
      <p:sp>
        <p:nvSpPr>
          <p:cNvPr id="1132" name="直線 665"/>
          <p:cNvSpPr/>
          <p:nvPr/>
        </p:nvSpPr>
        <p:spPr>
          <a:xfrm>
            <a:off x="129000" y="610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33" name="サブタイトル 666"/>
          <p:cNvSpPr/>
          <p:nvPr/>
        </p:nvSpPr>
        <p:spPr>
          <a:xfrm>
            <a:off x="4308" y="45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個別避難計画作成状況</a:t>
            </a:r>
            <a:endParaRPr kumimoji="1" lang="ja-JP" altLang="en-US" sz="3200" dirty="0">
              <a:latin typeface="メイリオ"/>
              <a:ea typeface="メイリオ"/>
            </a:endParaRPr>
          </a:p>
        </p:txBody>
      </p:sp>
      <p:sp>
        <p:nvSpPr>
          <p:cNvPr id="1134" name="サブタイトル 699"/>
          <p:cNvSpPr/>
          <p:nvPr/>
        </p:nvSpPr>
        <p:spPr>
          <a:xfrm>
            <a:off x="129797" y="785589"/>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１.高知県の取組状況（令和４年９月30日時点）</a:t>
            </a:r>
            <a:endParaRPr kumimoji="1" lang="ja-JP" altLang="en-US" sz="1800" dirty="0">
              <a:solidFill>
                <a:schemeClr val="bg1"/>
              </a:solidFill>
              <a:latin typeface="メイリオ"/>
              <a:ea typeface="メイリオ"/>
            </a:endParaRPr>
          </a:p>
        </p:txBody>
      </p:sp>
      <p:sp>
        <p:nvSpPr>
          <p:cNvPr id="1135" name="サブタイトル 701"/>
          <p:cNvSpPr/>
          <p:nvPr/>
        </p:nvSpPr>
        <p:spPr>
          <a:xfrm>
            <a:off x="129000" y="3285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２.各市町村における取組状況（優先度が高い方）</a:t>
            </a:r>
            <a:endParaRPr kumimoji="1" lang="ja-JP" altLang="en-US" sz="1800" dirty="0">
              <a:solidFill>
                <a:schemeClr val="bg1"/>
              </a:solidFill>
              <a:latin typeface="メイリオ"/>
              <a:ea typeface="メイリオ"/>
            </a:endParaRPr>
          </a:p>
        </p:txBody>
      </p:sp>
      <p:graphicFrame>
        <p:nvGraphicFramePr>
          <p:cNvPr id="1136" name="四角形 702"/>
          <p:cNvGraphicFramePr>
            <a:graphicFrameLocks noGrp="1"/>
          </p:cNvGraphicFramePr>
          <p:nvPr/>
        </p:nvGraphicFramePr>
        <p:xfrm>
          <a:off x="129000" y="3645000"/>
          <a:ext cx="9693532" cy="1343372"/>
        </p:xfrm>
        <a:graphic>
          <a:graphicData uri="http://schemas.openxmlformats.org/drawingml/2006/table">
            <a:tbl>
              <a:tblPr firstRow="1" bandRow="1">
                <a:tableStyleId>{5C22544A-7EE6-4342-B048-85BDC9FD1C3A}</a:tableStyleId>
              </a:tblPr>
              <a:tblGrid>
                <a:gridCol w="747300"/>
                <a:gridCol w="495300"/>
                <a:gridCol w="466725"/>
                <a:gridCol w="453859"/>
                <a:gridCol w="537882"/>
                <a:gridCol w="551309"/>
                <a:gridCol w="523875"/>
                <a:gridCol w="552450"/>
                <a:gridCol w="523894"/>
                <a:gridCol w="537882"/>
                <a:gridCol w="537882"/>
                <a:gridCol w="537882"/>
                <a:gridCol w="537882"/>
                <a:gridCol w="537882"/>
                <a:gridCol w="537882"/>
                <a:gridCol w="537882"/>
                <a:gridCol w="537882"/>
                <a:gridCol w="537882"/>
              </a:tblGrid>
              <a:tr h="278175">
                <a:tc>
                  <a:txBody>
                    <a:bodyPr/>
                    <a:lstStyle/>
                    <a:p>
                      <a:pPr algn="ctr"/>
                      <a:r>
                        <a:rPr kumimoji="1" lang="ja-JP" altLang="en-US" sz="900" dirty="0">
                          <a:latin typeface="メイリオ"/>
                          <a:ea typeface="メイリオ"/>
                        </a:rPr>
                        <a:t>市町村名</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高知市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室戸市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安芸市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東洋町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奈半利町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田野町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安田町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北川村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馬路村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芸西村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南国市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香南市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香美市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本山町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大豊町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土佐町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大川村</a:t>
                      </a:r>
                      <a:endParaRPr kumimoji="1" lang="ja-JP" altLang="en-US" sz="900" dirty="0">
                        <a:latin typeface="メイリオ"/>
                        <a:ea typeface="メイリオ"/>
                      </a:endParaRPr>
                    </a:p>
                  </a:txBody>
                  <a:tcPr marL="36000" marR="36000" marT="36000" marB="36000" vert="horz" anchor="ctr" anchorCtr="0"/>
                </a:tc>
              </a:tr>
              <a:tr h="346161">
                <a:tc>
                  <a:txBody>
                    <a:bodyPr/>
                    <a:lstStyle/>
                    <a:p>
                      <a:pPr algn="ctr"/>
                      <a:r>
                        <a:rPr kumimoji="1" lang="ja-JP" altLang="en-US" sz="900" dirty="0">
                          <a:latin typeface="メイリオ"/>
                          <a:ea typeface="メイリオ"/>
                        </a:rPr>
                        <a:t>対象者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7,687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262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253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140</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942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75</a:t>
                      </a:r>
                      <a:endParaRPr kumimoji="1" lang="ja-JP" altLang="en-US" sz="900" dirty="0">
                        <a:latin typeface="メイリオ"/>
                        <a:ea typeface="メイリオ"/>
                      </a:endParaRPr>
                    </a:p>
                  </a:txBody>
                  <a:tcPr marL="36000" marR="36000" marT="36000" marB="36000" vert="horz" anchor="ctr" anchorCtr="0"/>
                </a:tc>
              </a:tr>
              <a:tr h="359518">
                <a:tc>
                  <a:txBody>
                    <a:bodyPr/>
                    <a:lstStyle/>
                    <a:p>
                      <a:pPr algn="ctr"/>
                      <a:r>
                        <a:rPr kumimoji="1" lang="ja-JP" altLang="en-US" sz="900" dirty="0">
                          <a:latin typeface="メイリオ"/>
                          <a:ea typeface="メイリオ"/>
                        </a:rPr>
                        <a:t>名簿提供同意者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4,721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459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txBody>
                  <a:tcPr marL="36000" marR="36000" marT="36000" marB="36000" vert="horz" anchor="ctr" anchorCtr="0"/>
                </a:tc>
              </a:tr>
              <a:tr h="359518">
                <a:tc>
                  <a:txBody>
                    <a:bodyPr/>
                    <a:lstStyle/>
                    <a:p>
                      <a:pPr algn="ctr"/>
                      <a:r>
                        <a:rPr kumimoji="1" lang="ja-JP" altLang="en-US" sz="900" dirty="0">
                          <a:latin typeface="メイリオ"/>
                          <a:ea typeface="メイリオ"/>
                        </a:rPr>
                        <a:t>計画作成者（作成率）</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395</a:t>
                      </a:r>
                      <a:endParaRPr kumimoji="1" lang="ja-JP" altLang="en-US" sz="900" dirty="0">
                        <a:latin typeface="メイリオ"/>
                        <a:ea typeface="メイリオ"/>
                      </a:endParaRPr>
                    </a:p>
                    <a:p>
                      <a:pPr algn="ctr"/>
                      <a:r>
                        <a:rPr kumimoji="1" lang="ja-JP" altLang="en-US" sz="900" dirty="0">
                          <a:latin typeface="メイリオ"/>
                          <a:ea typeface="メイリオ"/>
                        </a:rPr>
                        <a:t>(8.4%)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5</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37</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26</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2</a:t>
                      </a:r>
                      <a:r>
                        <a:rPr kumimoji="1" lang="ja-JP" altLang="en-US" sz="900" dirty="0">
                          <a:latin typeface="メイリオ"/>
                          <a:ea typeface="メイリオ"/>
                        </a:rPr>
                        <a:t>9</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33</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5</a:t>
                      </a:r>
                      <a:r>
                        <a:rPr kumimoji="1" lang="ja-JP" altLang="en-US" sz="900" dirty="0">
                          <a:latin typeface="メイリオ"/>
                          <a:ea typeface="メイリオ"/>
                        </a:rPr>
                        <a:t>8</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4</a:t>
                      </a:r>
                      <a:r>
                        <a:rPr kumimoji="1" lang="ja-JP" altLang="en-US" sz="900" dirty="0">
                          <a:latin typeface="メイリオ"/>
                          <a:ea typeface="メイリオ"/>
                        </a:rPr>
                        <a:t>8</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4</a:t>
                      </a:r>
                      <a:r>
                        <a:rPr kumimoji="1" lang="ja-JP" altLang="en-US" sz="900" dirty="0">
                          <a:latin typeface="メイリオ"/>
                          <a:ea typeface="メイリオ"/>
                        </a:rPr>
                        <a:t>3</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148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9</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13</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6</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39</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7</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59</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r>
            </a:tbl>
          </a:graphicData>
        </a:graphic>
      </p:graphicFrame>
      <p:graphicFrame>
        <p:nvGraphicFramePr>
          <p:cNvPr id="1137" name="四角形 705"/>
          <p:cNvGraphicFramePr>
            <a:graphicFrameLocks noGrp="1"/>
          </p:cNvGraphicFramePr>
          <p:nvPr/>
        </p:nvGraphicFramePr>
        <p:xfrm>
          <a:off x="126893" y="5098840"/>
          <a:ext cx="9693532" cy="1460280"/>
        </p:xfrm>
        <a:graphic>
          <a:graphicData uri="http://schemas.openxmlformats.org/drawingml/2006/table">
            <a:tbl>
              <a:tblPr firstRow="1" bandRow="1">
                <a:tableStyleId>{5C22544A-7EE6-4342-B048-85BDC9FD1C3A}</a:tableStyleId>
              </a:tblPr>
              <a:tblGrid>
                <a:gridCol w="747300"/>
                <a:gridCol w="495300"/>
                <a:gridCol w="466725"/>
                <a:gridCol w="602182"/>
                <a:gridCol w="495300"/>
                <a:gridCol w="531293"/>
                <a:gridCol w="514350"/>
                <a:gridCol w="462262"/>
                <a:gridCol w="537882"/>
                <a:gridCol w="537882"/>
                <a:gridCol w="537882"/>
                <a:gridCol w="537882"/>
                <a:gridCol w="537882"/>
                <a:gridCol w="537882"/>
                <a:gridCol w="537882"/>
                <a:gridCol w="537882"/>
                <a:gridCol w="537882"/>
                <a:gridCol w="537882"/>
              </a:tblGrid>
              <a:tr h="295385">
                <a:tc>
                  <a:txBody>
                    <a:bodyPr/>
                    <a:lstStyle/>
                    <a:p>
                      <a:pPr algn="ctr"/>
                      <a:r>
                        <a:rPr kumimoji="1" lang="ja-JP" altLang="en-US" sz="900" dirty="0">
                          <a:latin typeface="メイリオ"/>
                          <a:ea typeface="メイリオ"/>
                        </a:rPr>
                        <a:t>市町村名</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土佐市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いの町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仁淀川町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佐川町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越知町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日高村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須崎市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中土佐町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梼原町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津野町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四万十町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宿毛市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土佐</a:t>
                      </a:r>
                      <a:endParaRPr kumimoji="1" lang="ja-JP" altLang="en-US" sz="900" dirty="0">
                        <a:latin typeface="メイリオ"/>
                        <a:ea typeface="メイリオ"/>
                      </a:endParaRPr>
                    </a:p>
                    <a:p>
                      <a:pPr algn="ctr"/>
                      <a:r>
                        <a:rPr kumimoji="1" lang="ja-JP" altLang="en-US" sz="900" dirty="0">
                          <a:latin typeface="メイリオ"/>
                          <a:ea typeface="メイリオ"/>
                        </a:rPr>
                        <a:t>清水市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四万十市</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大月町</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三原村</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黒潮町</a:t>
                      </a:r>
                      <a:endParaRPr kumimoji="1" lang="ja-JP" altLang="en-US" sz="900" dirty="0">
                        <a:latin typeface="メイリオ"/>
                        <a:ea typeface="メイリオ"/>
                      </a:endParaRPr>
                    </a:p>
                  </a:txBody>
                  <a:tcPr marL="36000" marR="36000" marT="36000" marB="36000" vert="horz" anchor="ctr" anchorCtr="0"/>
                </a:tc>
              </a:tr>
              <a:tr h="370840">
                <a:tc>
                  <a:txBody>
                    <a:bodyPr/>
                    <a:lstStyle/>
                    <a:p>
                      <a:pPr algn="ctr"/>
                      <a:r>
                        <a:rPr kumimoji="1" lang="ja-JP" altLang="en-US" sz="900" dirty="0">
                          <a:latin typeface="メイリオ"/>
                          <a:ea typeface="メイリオ"/>
                        </a:rPr>
                        <a:t>対象者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207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753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547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655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236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546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567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133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1,572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164</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243</a:t>
                      </a:r>
                      <a:endParaRPr kumimoji="1" lang="ja-JP" altLang="en-US" sz="900" dirty="0">
                        <a:latin typeface="メイリオ"/>
                        <a:ea typeface="メイリオ"/>
                      </a:endParaRPr>
                    </a:p>
                  </a:txBody>
                  <a:tcPr marL="36000" marR="36000" marT="36000" marB="36000" vert="horz" anchor="ctr" anchorCtr="0"/>
                </a:tc>
              </a:tr>
              <a:tr h="370840">
                <a:tc>
                  <a:txBody>
                    <a:bodyPr/>
                    <a:lstStyle/>
                    <a:p>
                      <a:pPr algn="ctr"/>
                      <a:r>
                        <a:rPr kumimoji="1" lang="ja-JP" altLang="en-US" sz="900" dirty="0">
                          <a:latin typeface="メイリオ"/>
                          <a:ea typeface="メイリオ"/>
                        </a:rPr>
                        <a:t>名簿提供同意者</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571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183</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655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236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191</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106</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67</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1,332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155</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228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128</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194</a:t>
                      </a:r>
                      <a:endParaRPr kumimoji="1" lang="ja-JP" altLang="en-US" sz="900" dirty="0">
                        <a:latin typeface="メイリオ"/>
                        <a:ea typeface="メイリオ"/>
                      </a:endParaRPr>
                    </a:p>
                  </a:txBody>
                  <a:tcPr marL="36000" marR="36000" marT="36000" marB="36000" vert="horz" anchor="ctr" anchorCtr="0"/>
                </a:tc>
              </a:tr>
              <a:tr h="370840">
                <a:tc>
                  <a:txBody>
                    <a:bodyPr/>
                    <a:lstStyle/>
                    <a:p>
                      <a:pPr algn="ctr"/>
                      <a:r>
                        <a:rPr kumimoji="1" lang="ja-JP" altLang="en-US" sz="900" dirty="0">
                          <a:latin typeface="メイリオ"/>
                          <a:ea typeface="メイリオ"/>
                        </a:rPr>
                        <a:t>計画作成者（作成率）</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9%)</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3</a:t>
                      </a:r>
                      <a:r>
                        <a:rPr kumimoji="1" lang="ja-JP" altLang="en-US" sz="900" dirty="0">
                          <a:latin typeface="メイリオ"/>
                          <a:ea typeface="メイリオ"/>
                        </a:rPr>
                        <a:t>2</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175</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6</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217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3</a:t>
                      </a:r>
                      <a:r>
                        <a:rPr kumimoji="1" lang="ja-JP" altLang="en-US" sz="900" dirty="0">
                          <a:latin typeface="メイリオ"/>
                          <a:ea typeface="メイリオ"/>
                        </a:rPr>
                        <a:t>3</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236</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185</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7</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207</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98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3</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43</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0%)</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66</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9</a:t>
                      </a:r>
                      <a:r>
                        <a:rPr kumimoji="1" lang="ja-JP" altLang="en-US" sz="900" dirty="0">
                          <a:latin typeface="メイリオ"/>
                          <a:ea typeface="メイリオ"/>
                        </a:rPr>
                        <a:t>9</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1,004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7</a:t>
                      </a:r>
                      <a:r>
                        <a:rPr kumimoji="1" lang="ja-JP" altLang="en-US" sz="900" dirty="0">
                          <a:latin typeface="メイリオ"/>
                          <a:ea typeface="メイリオ"/>
                        </a:rPr>
                        <a:t>5</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101</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6</a:t>
                      </a:r>
                      <a:r>
                        <a:rPr kumimoji="1" lang="ja-JP" altLang="en-US" sz="900" dirty="0">
                          <a:latin typeface="メイリオ"/>
                          <a:ea typeface="メイリオ"/>
                        </a:rPr>
                        <a:t>5</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168</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7</a:t>
                      </a:r>
                      <a:r>
                        <a:rPr kumimoji="1" lang="ja-JP" altLang="en-US" sz="900" dirty="0">
                          <a:latin typeface="メイリオ"/>
                          <a:ea typeface="メイリオ"/>
                        </a:rPr>
                        <a:t>4</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112</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84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6</a:t>
                      </a:r>
                      <a:r>
                        <a:rPr kumimoji="1" lang="ja-JP" altLang="en-US" sz="900" dirty="0">
                          <a:latin typeface="メイリオ"/>
                          <a:ea typeface="メイリオ"/>
                        </a:rPr>
                        <a:t>6</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12</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c>
                  <a:txBody>
                    <a:bodyPr/>
                    <a:lstStyle/>
                    <a:p>
                      <a:pPr algn="ctr"/>
                      <a:r>
                        <a:rPr kumimoji="1" lang="ja-JP" altLang="en-US" sz="900" dirty="0">
                          <a:latin typeface="メイリオ"/>
                          <a:ea typeface="メイリオ"/>
                        </a:rPr>
                        <a:t>194</a:t>
                      </a:r>
                      <a:endParaRPr kumimoji="1" lang="ja-JP" altLang="en-US" sz="900" dirty="0">
                        <a:latin typeface="メイリオ"/>
                        <a:ea typeface="メイリオ"/>
                      </a:endParaRPr>
                    </a:p>
                    <a:p>
                      <a:pPr algn="ctr"/>
                      <a:r>
                        <a:rPr kumimoji="1" lang="ja-JP" altLang="en-US" sz="900" dirty="0">
                          <a:latin typeface="メイリオ"/>
                          <a:ea typeface="メイリオ"/>
                        </a:rPr>
                        <a:t>(</a:t>
                      </a:r>
                      <a:r>
                        <a:rPr kumimoji="1" lang="ja-JP" altLang="en-US" sz="900" dirty="0">
                          <a:latin typeface="メイリオ"/>
                          <a:ea typeface="メイリオ"/>
                        </a:rPr>
                        <a:t>1</a:t>
                      </a:r>
                      <a:r>
                        <a:rPr kumimoji="1" lang="ja-JP" altLang="en-US" sz="900" dirty="0">
                          <a:latin typeface="メイリオ"/>
                          <a:ea typeface="メイリオ"/>
                        </a:rPr>
                        <a:t>0</a:t>
                      </a:r>
                      <a:r>
                        <a:rPr kumimoji="1" lang="ja-JP" altLang="en-US" sz="900" dirty="0">
                          <a:latin typeface="メイリオ"/>
                          <a:ea typeface="メイリオ"/>
                        </a:rPr>
                        <a:t>0</a:t>
                      </a:r>
                      <a:r>
                        <a:rPr kumimoji="1" lang="ja-JP" altLang="en-US" sz="900" dirty="0">
                          <a:latin typeface="メイリオ"/>
                          <a:ea typeface="メイリオ"/>
                        </a:rPr>
                        <a:t>%</a:t>
                      </a:r>
                      <a:r>
                        <a:rPr kumimoji="1" lang="ja-JP" altLang="en-US" sz="900" dirty="0">
                          <a:latin typeface="メイリオ"/>
                          <a:ea typeface="メイリオ"/>
                        </a:rPr>
                        <a:t>)</a:t>
                      </a:r>
                      <a:endParaRPr kumimoji="1" lang="ja-JP" altLang="en-US" sz="900" dirty="0">
                        <a:latin typeface="メイリオ"/>
                        <a:ea typeface="メイリオ"/>
                      </a:endParaRPr>
                    </a:p>
                  </a:txBody>
                  <a:tcPr marL="36000" marR="36000" marT="36000" marB="36000" vert="horz" anchor="ctr" anchorCtr="0"/>
                </a:tc>
              </a:tr>
            </a:tbl>
          </a:graphicData>
        </a:graphic>
      </p:graphicFrame>
      <p:sp>
        <p:nvSpPr>
          <p:cNvPr id="1138" name="スライド番号プレースホルダー 347"/>
          <p:cNvSpPr>
            <a:spLocks noGrp="1"/>
          </p:cNvSpPr>
          <p:nvPr>
            <p:ph type="sldNum" sz="quarter" idx="12"/>
          </p:nvPr>
        </p:nvSpPr>
        <p:spPr>
          <a:xfrm>
            <a:off x="7770564" y="6591875"/>
            <a:ext cx="2078436" cy="365125"/>
          </a:xfrm>
        </p:spPr>
        <p:txBody>
          <a:bodyPr/>
          <a:lstStyle/>
          <a:p>
            <a:fld id="{2C9400E4-C46D-48FA-AEA0-ED136F70A0E5}" type="slidenum">
              <a:rPr kumimoji="1" lang="ja-JP" altLang="en-US" sz="1400" smtClean="0">
                <a:latin typeface="メイリオ"/>
                <a:ea typeface="メイリオ"/>
              </a:rPr>
              <a:t>1</a:t>
            </a:fld>
            <a:endParaRPr kumimoji="1" lang="ja-JP" altLang="en-US">
              <a:latin typeface="メイリオ"/>
              <a:ea typeface="メイリオ"/>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43" name="図形 246"/>
          <p:cNvSpPr/>
          <p:nvPr/>
        </p:nvSpPr>
        <p:spPr>
          <a:xfrm>
            <a:off x="4947787" y="4656411"/>
            <a:ext cx="1386985" cy="793559"/>
          </a:xfrm>
          <a:prstGeom prst="cloudCallout">
            <a:avLst>
              <a:gd name="adj1" fmla="val 58862"/>
              <a:gd name="adj2" fmla="val -74069"/>
            </a:avLst>
          </a:prstGeom>
          <a:solidFill>
            <a:schemeClr val="bg1"/>
          </a:solid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none" lIns="0" rIns="0" anchor="ctr"/>
          <a:p>
            <a:pPr algn="ctr"/>
            <a:r>
              <a:rPr lang="ja-JP" altLang="en-US" sz="1050">
                <a:solidFill>
                  <a:schemeClr val="tx1"/>
                </a:solidFill>
                <a:latin typeface="メイリオ"/>
                <a:ea typeface="メイリオ"/>
              </a:rPr>
              <a:t>どんな人か</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分からないから</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話しづらいな</a:t>
            </a:r>
            <a:endParaRPr lang="ja-JP" altLang="en-US" sz="1050">
              <a:solidFill>
                <a:schemeClr val="tx1"/>
              </a:solidFill>
              <a:latin typeface="メイリオ"/>
              <a:ea typeface="メイリオ"/>
            </a:endParaRPr>
          </a:p>
        </p:txBody>
      </p:sp>
      <p:sp>
        <p:nvSpPr>
          <p:cNvPr id="1144" name="テキスト 250"/>
          <p:cNvSpPr txBox="1"/>
          <p:nvPr/>
        </p:nvSpPr>
        <p:spPr>
          <a:xfrm>
            <a:off x="2251955" y="3789000"/>
            <a:ext cx="1153016" cy="256666"/>
          </a:xfrm>
          <a:prstGeom prst="rect">
            <a:avLst/>
          </a:prstGeom>
          <a:solidFill>
            <a:schemeClr val="accent1">
              <a:lumMod val="40000"/>
              <a:lumOff val="60000"/>
            </a:schemeClr>
          </a:solidFill>
          <a:ln>
            <a:solidFill>
              <a:schemeClr val="tx1"/>
            </a:solidFill>
          </a:ln>
        </p:spPr>
        <p:txBody>
          <a:bodyPr wrap="square" lIns="36000" tIns="36000" rIns="36000" bIns="36000" anchor="ctr" anchorCtr="0">
            <a:spAutoFit/>
          </a:bodyPr>
          <a:lstStyle/>
          <a:p>
            <a:pPr algn="ctr">
              <a:defRPr lang="ja-JP" altLang="en-US"/>
            </a:pPr>
            <a:r>
              <a:rPr lang="ja-JP" altLang="en-US" sz="1200" b="1">
                <a:latin typeface="メイリオ"/>
                <a:ea typeface="メイリオ"/>
              </a:rPr>
              <a:t>ご本人、ご家族</a:t>
            </a:r>
            <a:endParaRPr lang="ja-JP" altLang="en-US" b="1">
              <a:latin typeface="メイリオ"/>
              <a:ea typeface="メイリオ"/>
            </a:endParaRPr>
          </a:p>
        </p:txBody>
      </p:sp>
      <p:pic>
        <p:nvPicPr>
          <p:cNvPr id="1145" name="図 255"/>
          <p:cNvPicPr>
            <a:picLocks noChangeAspect="1"/>
          </p:cNvPicPr>
          <p:nvPr/>
        </p:nvPicPr>
        <p:blipFill>
          <a:blip r:embed="rId1"/>
          <a:srcRect l="28375" t="-2692" b="11252"/>
          <a:stretch>
            <a:fillRect/>
          </a:stretch>
        </p:blipFill>
        <p:spPr>
          <a:xfrm flipH="1">
            <a:off x="2829871" y="4456367"/>
            <a:ext cx="794924" cy="978150"/>
          </a:xfrm>
          <a:prstGeom prst="rect">
            <a:avLst/>
          </a:prstGeom>
        </p:spPr>
      </p:pic>
      <p:pic>
        <p:nvPicPr>
          <p:cNvPr id="1146" name="図 259"/>
          <p:cNvPicPr>
            <a:picLocks noChangeAspect="1"/>
          </p:cNvPicPr>
          <p:nvPr/>
        </p:nvPicPr>
        <p:blipFill>
          <a:blip r:embed="rId2"/>
          <a:stretch>
            <a:fillRect/>
          </a:stretch>
        </p:blipFill>
        <p:spPr>
          <a:xfrm>
            <a:off x="6450751" y="4172836"/>
            <a:ext cx="1454249" cy="1394384"/>
          </a:xfrm>
          <a:prstGeom prst="rect">
            <a:avLst/>
          </a:prstGeom>
        </p:spPr>
      </p:pic>
      <p:sp>
        <p:nvSpPr>
          <p:cNvPr id="1147" name="図形 260"/>
          <p:cNvSpPr/>
          <p:nvPr/>
        </p:nvSpPr>
        <p:spPr>
          <a:xfrm>
            <a:off x="8095985" y="3912377"/>
            <a:ext cx="1681015" cy="1028623"/>
          </a:xfrm>
          <a:prstGeom prst="cloudCallout">
            <a:avLst>
              <a:gd name="adj1" fmla="val -67906"/>
              <a:gd name="adj2" fmla="val -7699"/>
            </a:avLst>
          </a:prstGeom>
          <a:solidFill>
            <a:schemeClr val="bg1"/>
          </a:solid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0" rIns="0" anchor="ctr"/>
          <a:p>
            <a:pPr algn="ctr"/>
            <a:r>
              <a:rPr lang="ja-JP" altLang="en-US" sz="1050">
                <a:solidFill>
                  <a:schemeClr val="tx1"/>
                </a:solidFill>
                <a:latin typeface="メイリオ"/>
                <a:ea typeface="メイリオ"/>
              </a:rPr>
              <a:t>支援が要ることは分かるけど、具体的にどうしたらいいんだろう…</a:t>
            </a:r>
            <a:endParaRPr lang="ja-JP" altLang="en-US" sz="1050">
              <a:solidFill>
                <a:schemeClr val="tx1"/>
              </a:solidFill>
              <a:latin typeface="メイリオ"/>
              <a:ea typeface="メイリオ"/>
            </a:endParaRPr>
          </a:p>
        </p:txBody>
      </p:sp>
      <p:pic>
        <p:nvPicPr>
          <p:cNvPr id="1148" name="図 265"/>
          <p:cNvPicPr>
            <a:picLocks noChangeAspect="1"/>
          </p:cNvPicPr>
          <p:nvPr/>
        </p:nvPicPr>
        <p:blipFill>
          <a:blip r:embed="rId3"/>
          <a:srcRect r="49657"/>
          <a:stretch>
            <a:fillRect/>
          </a:stretch>
        </p:blipFill>
        <p:spPr>
          <a:xfrm>
            <a:off x="2252060" y="4533176"/>
            <a:ext cx="510498" cy="899411"/>
          </a:xfrm>
          <a:prstGeom prst="rect">
            <a:avLst/>
          </a:prstGeom>
        </p:spPr>
      </p:pic>
      <p:sp>
        <p:nvSpPr>
          <p:cNvPr id="1149" name="直線 707"/>
          <p:cNvSpPr/>
          <p:nvPr/>
        </p:nvSpPr>
        <p:spPr>
          <a:xfrm>
            <a:off x="129000" y="621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50"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個別避難計画作成の課題</a:t>
            </a:r>
            <a:endParaRPr kumimoji="1" lang="ja-JP" altLang="en-US" sz="3200" dirty="0">
              <a:latin typeface="メイリオ"/>
              <a:ea typeface="メイリオ"/>
            </a:endParaRPr>
          </a:p>
        </p:txBody>
      </p:sp>
      <p:sp>
        <p:nvSpPr>
          <p:cNvPr id="1151" name="図形 709"/>
          <p:cNvSpPr/>
          <p:nvPr/>
        </p:nvSpPr>
        <p:spPr>
          <a:xfrm>
            <a:off x="129000" y="1120252"/>
            <a:ext cx="9682030" cy="2688640"/>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a:t>
            </a:r>
            <a:r>
              <a:rPr lang="ja-JP" altLang="en-US" sz="1400" u="sng">
                <a:solidFill>
                  <a:schemeClr val="tx1"/>
                </a:solidFill>
                <a:latin typeface="メイリオ"/>
                <a:ea typeface="メイリオ"/>
              </a:rPr>
              <a:t>■　個別避難計画作成の必要性の周知が必要</a:t>
            </a:r>
            <a:endParaRPr lang="ja-JP" altLang="en-US" sz="1400" u="sng">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ご本人やご家族が個別避難計画作成の必要性を認知していないため、</a:t>
            </a:r>
            <a:r>
              <a:rPr lang="ja-JP" altLang="en-US" sz="1400">
                <a:solidFill>
                  <a:schemeClr val="tx1"/>
                </a:solidFill>
                <a:latin typeface="メイリオ"/>
                <a:ea typeface="メイリオ"/>
              </a:rPr>
              <a:t>名簿提供や計画作成同意が得られない</a:t>
            </a:r>
            <a:r>
              <a:rPr lang="ja-JP" altLang="en-US" sz="1400">
                <a:solidFill>
                  <a:schemeClr val="tx1"/>
                </a:solidFill>
                <a:latin typeface="メイリオ"/>
                <a:ea typeface="メイリオ"/>
              </a:rPr>
              <a:t>　</a:t>
            </a:r>
            <a:endParaRPr lang="ja-JP" altLang="en-US" sz="1400">
              <a:solidFill>
                <a:schemeClr val="tx1"/>
              </a:solidFill>
              <a:latin typeface="メイリオ"/>
              <a:ea typeface="メイリオ"/>
            </a:endParaRPr>
          </a:p>
          <a:p>
            <a:pPr algn="l">
              <a:spcBef>
                <a:spcPts val="300"/>
              </a:spcBef>
              <a:defRPr lang="ja-JP" altLang="en-US"/>
            </a:pP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u="sng">
                <a:solidFill>
                  <a:schemeClr val="tx1"/>
                </a:solidFill>
                <a:latin typeface="メイリオ"/>
                <a:ea typeface="メイリオ"/>
              </a:rPr>
              <a:t>■</a:t>
            </a:r>
            <a:r>
              <a:rPr lang="ja-JP" altLang="en-US" sz="1400" u="sng">
                <a:solidFill>
                  <a:schemeClr val="tx1"/>
                </a:solidFill>
                <a:latin typeface="メイリオ"/>
                <a:ea typeface="メイリオ"/>
              </a:rPr>
              <a:t>　支援方法の客観的かつ具体的な検討が必要</a:t>
            </a:r>
            <a:endParaRPr lang="ja-JP" altLang="en-US" sz="1400" u="sng">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・知識が不足しているため、どのような支援方法が適切なのか判断できない</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a:t>
            </a:r>
            <a:r>
              <a:rPr lang="ja-JP" altLang="en-US" sz="1400">
                <a:solidFill>
                  <a:schemeClr val="tx1"/>
                </a:solidFill>
                <a:latin typeface="メイリオ"/>
                <a:ea typeface="メイリオ"/>
              </a:rPr>
              <a:t>ご本人自身も漠然とした不安はあるが、具体的に何に困り、どのような支援が必要なのかわからない</a:t>
            </a:r>
            <a:endParaRPr lang="ja-JP" altLang="en-US" sz="1400">
              <a:solidFill>
                <a:schemeClr val="tx1"/>
              </a:solidFill>
              <a:latin typeface="メイリオ"/>
              <a:ea typeface="メイリオ"/>
            </a:endParaRPr>
          </a:p>
          <a:p>
            <a:pPr algn="l">
              <a:spcBef>
                <a:spcPts val="300"/>
              </a:spcBef>
              <a:defRPr lang="ja-JP" altLang="en-US"/>
            </a:pP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u="sng">
                <a:solidFill>
                  <a:schemeClr val="tx1"/>
                </a:solidFill>
                <a:latin typeface="メイリオ"/>
                <a:ea typeface="メイリオ"/>
              </a:rPr>
              <a:t>■</a:t>
            </a:r>
            <a:r>
              <a:rPr lang="ja-JP" altLang="en-US" sz="1400" u="sng">
                <a:solidFill>
                  <a:schemeClr val="tx1"/>
                </a:solidFill>
                <a:latin typeface="メイリオ"/>
                <a:ea typeface="メイリオ"/>
              </a:rPr>
              <a:t>　ご本人と計画作成に関わる避難支援等関係者等のつながりが必要</a:t>
            </a:r>
            <a:endParaRPr lang="ja-JP" altLang="en-US" sz="1400" u="sng">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普段からつながりがないため、</a:t>
            </a:r>
            <a:r>
              <a:rPr lang="ja-JP" altLang="en-US" sz="1400">
                <a:solidFill>
                  <a:schemeClr val="tx1"/>
                </a:solidFill>
                <a:latin typeface="メイリオ"/>
                <a:ea typeface="メイリオ"/>
              </a:rPr>
              <a:t>ご本人とどのように接すればよいのか分からないし、自宅訪問もハードルが高い</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・ご本人の心身の状態に深く関わる情報が必要だが、</a:t>
            </a:r>
            <a:r>
              <a:rPr lang="ja-JP" altLang="en-US" sz="1400">
                <a:solidFill>
                  <a:schemeClr val="tx1"/>
                </a:solidFill>
                <a:latin typeface="メイリオ"/>
                <a:ea typeface="メイリオ"/>
              </a:rPr>
              <a:t>教えてもらえない</a:t>
            </a:r>
            <a:endParaRPr lang="ja-JP" altLang="en-US" sz="1400">
              <a:solidFill>
                <a:schemeClr val="tx1"/>
              </a:solidFill>
              <a:latin typeface="メイリオ"/>
              <a:ea typeface="メイリオ"/>
            </a:endParaRPr>
          </a:p>
        </p:txBody>
      </p:sp>
      <p:sp>
        <p:nvSpPr>
          <p:cNvPr id="1152" name="図形 710"/>
          <p:cNvSpPr/>
          <p:nvPr/>
        </p:nvSpPr>
        <p:spPr>
          <a:xfrm>
            <a:off x="3369000" y="4066091"/>
            <a:ext cx="2070628" cy="595292"/>
          </a:xfrm>
          <a:prstGeom prst="cloudCallout">
            <a:avLst>
              <a:gd name="adj1" fmla="val -44605"/>
              <a:gd name="adj2" fmla="val 77625"/>
            </a:avLst>
          </a:prstGeom>
          <a:no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lIns="0" tIns="0" rIns="0" bIns="0" anchor="ctr"/>
          <a:lstStyle/>
          <a:p>
            <a:pPr algn="ctr"/>
            <a:r>
              <a:rPr lang="ja-JP" altLang="en-US" sz="1050">
                <a:solidFill>
                  <a:schemeClr val="tx1"/>
                </a:solidFill>
                <a:latin typeface="メイリオ"/>
                <a:ea typeface="メイリオ"/>
              </a:rPr>
              <a:t>避難は不安だけど</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上手く伝えられない…</a:t>
            </a:r>
            <a:endParaRPr lang="ja-JP" altLang="en-US" sz="1050">
              <a:solidFill>
                <a:schemeClr val="tx1"/>
              </a:solidFill>
              <a:latin typeface="メイリオ"/>
              <a:ea typeface="メイリオ"/>
            </a:endParaRPr>
          </a:p>
        </p:txBody>
      </p:sp>
      <p:sp>
        <p:nvSpPr>
          <p:cNvPr id="1153" name="図形 711"/>
          <p:cNvSpPr/>
          <p:nvPr/>
        </p:nvSpPr>
        <p:spPr>
          <a:xfrm>
            <a:off x="345000" y="4157383"/>
            <a:ext cx="2050955" cy="698508"/>
          </a:xfrm>
          <a:prstGeom prst="cloudCallout">
            <a:avLst>
              <a:gd name="adj1" fmla="val 44498"/>
              <a:gd name="adj2" fmla="val 43798"/>
            </a:avLst>
          </a:prstGeom>
          <a:solidFill>
            <a:schemeClr val="bg1"/>
          </a:solidFill>
          <a:ln w="12700" cap="flat" cmpd="sng">
            <a:solidFill>
              <a:schemeClr val="tx1"/>
            </a:solidFill>
            <a:prstDash val="solid"/>
            <a:miter/>
            <a:headEnd/>
            <a:tailEn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wrap="none" lIns="72000" tIns="38246" rIns="72000" bIns="38246" anchor="ctr"/>
          <a:lstStyle/>
          <a:p>
            <a:pPr algn="ctr"/>
            <a:r>
              <a:rPr lang="ja-JP" altLang="en-US" sz="1050">
                <a:solidFill>
                  <a:schemeClr val="tx1"/>
                </a:solidFill>
                <a:latin typeface="メイリオ"/>
                <a:ea typeface="メイリオ"/>
              </a:rPr>
              <a:t>見たことがない人だし</a:t>
            </a:r>
            <a:endParaRPr lang="ja-JP" altLang="en-US" sz="1050">
              <a:solidFill>
                <a:schemeClr val="tx1"/>
              </a:solidFill>
              <a:latin typeface="メイリオ"/>
              <a:ea typeface="メイリオ"/>
            </a:endParaRPr>
          </a:p>
          <a:p>
            <a:pPr algn="ctr"/>
            <a:r>
              <a:rPr lang="ja-JP" altLang="en-US" sz="1050">
                <a:solidFill>
                  <a:schemeClr val="tx1"/>
                </a:solidFill>
                <a:latin typeface="メイリオ"/>
                <a:ea typeface="メイリオ"/>
              </a:rPr>
              <a:t>もしかしたら詐欺かも…</a:t>
            </a:r>
            <a:endParaRPr lang="ja-JP" altLang="en-US" sz="1050">
              <a:solidFill>
                <a:schemeClr val="tx1"/>
              </a:solidFill>
              <a:latin typeface="メイリオ"/>
              <a:ea typeface="メイリオ"/>
            </a:endParaRPr>
          </a:p>
        </p:txBody>
      </p:sp>
      <p:sp>
        <p:nvSpPr>
          <p:cNvPr id="1154" name="サブタイトル 712"/>
          <p:cNvSpPr/>
          <p:nvPr/>
        </p:nvSpPr>
        <p:spPr>
          <a:xfrm>
            <a:off x="129000" y="765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１.計画作成の課題</a:t>
            </a:r>
            <a:endParaRPr kumimoji="1" lang="ja-JP" altLang="en-US" sz="1800" dirty="0">
              <a:solidFill>
                <a:schemeClr val="bg1"/>
              </a:solidFill>
              <a:latin typeface="メイリオ"/>
              <a:ea typeface="メイリオ"/>
            </a:endParaRPr>
          </a:p>
        </p:txBody>
      </p:sp>
      <p:sp>
        <p:nvSpPr>
          <p:cNvPr id="1155" name="テキスト 714"/>
          <p:cNvSpPr txBox="1"/>
          <p:nvPr/>
        </p:nvSpPr>
        <p:spPr>
          <a:xfrm>
            <a:off x="6599957" y="3797169"/>
            <a:ext cx="1153016" cy="256666"/>
          </a:xfrm>
          <a:prstGeom prst="rect">
            <a:avLst/>
          </a:prstGeom>
          <a:solidFill>
            <a:schemeClr val="accent1">
              <a:lumMod val="40000"/>
              <a:lumOff val="60000"/>
            </a:schemeClr>
          </a:solidFill>
          <a:ln>
            <a:solidFill>
              <a:schemeClr val="tx1"/>
            </a:solidFill>
          </a:ln>
        </p:spPr>
        <p:txBody>
          <a:bodyPr wrap="square" lIns="36000" tIns="36000" rIns="36000" bIns="36000" anchor="ctr" anchorCtr="0">
            <a:spAutoFit/>
          </a:bodyPr>
          <a:lstStyle/>
          <a:p>
            <a:pPr algn="ctr">
              <a:defRPr lang="ja-JP" altLang="en-US"/>
            </a:pPr>
            <a:r>
              <a:rPr lang="ja-JP" altLang="en-US" sz="1200" b="1">
                <a:latin typeface="メイリオ"/>
                <a:ea typeface="メイリオ"/>
              </a:rPr>
              <a:t>地域の支援者</a:t>
            </a:r>
            <a:endParaRPr lang="ja-JP" altLang="en-US" b="1">
              <a:latin typeface="メイリオ"/>
              <a:ea typeface="メイリオ"/>
            </a:endParaRPr>
          </a:p>
        </p:txBody>
      </p:sp>
      <p:sp>
        <p:nvSpPr>
          <p:cNvPr id="1156" name="図形 419"/>
          <p:cNvSpPr/>
          <p:nvPr/>
        </p:nvSpPr>
        <p:spPr>
          <a:xfrm>
            <a:off x="129000" y="6013561"/>
            <a:ext cx="9682030" cy="700257"/>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400">
                <a:solidFill>
                  <a:schemeClr val="tx1"/>
                </a:solidFill>
                <a:latin typeface="メイリオ"/>
                <a:ea typeface="メイリオ"/>
              </a:rPr>
              <a:t>　■　訓練による実効性の確保が必要</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定期的（概ね１年に１回以上）な更新が必要</a:t>
            </a:r>
            <a:endParaRPr lang="ja-JP" altLang="en-US" sz="1400">
              <a:solidFill>
                <a:schemeClr val="tx1"/>
              </a:solidFill>
              <a:latin typeface="メイリオ"/>
              <a:ea typeface="メイリオ"/>
            </a:endParaRPr>
          </a:p>
        </p:txBody>
      </p:sp>
      <p:sp>
        <p:nvSpPr>
          <p:cNvPr id="1157" name="サブタイトル 420"/>
          <p:cNvSpPr/>
          <p:nvPr/>
        </p:nvSpPr>
        <p:spPr>
          <a:xfrm>
            <a:off x="129001" y="5661000"/>
            <a:ext cx="4952021" cy="288000"/>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２.計画作成</a:t>
            </a:r>
            <a:r>
              <a:rPr kumimoji="1" lang="ja-JP" altLang="en-US" sz="1600" b="0" dirty="0">
                <a:solidFill>
                  <a:schemeClr val="bg1"/>
                </a:solidFill>
                <a:latin typeface="メイリオ"/>
                <a:ea typeface="メイリオ"/>
              </a:rPr>
              <a:t>『</a:t>
            </a:r>
            <a:r>
              <a:rPr kumimoji="1" lang="ja-JP" altLang="en-US" sz="1600" b="0" dirty="0">
                <a:solidFill>
                  <a:schemeClr val="bg1"/>
                </a:solidFill>
                <a:latin typeface="メイリオ"/>
                <a:ea typeface="メイリオ"/>
              </a:rPr>
              <a:t>後』</a:t>
            </a:r>
            <a:r>
              <a:rPr kumimoji="1" lang="ja-JP" altLang="en-US" sz="1600" dirty="0">
                <a:solidFill>
                  <a:schemeClr val="bg1"/>
                </a:solidFill>
                <a:latin typeface="メイリオ"/>
                <a:ea typeface="メイリオ"/>
              </a:rPr>
              <a:t>の課題</a:t>
            </a:r>
            <a:endParaRPr kumimoji="1" lang="ja-JP" altLang="en-US" sz="1800" dirty="0">
              <a:solidFill>
                <a:schemeClr val="bg1"/>
              </a:solidFill>
              <a:latin typeface="メイリオ"/>
              <a:ea typeface="メイリオ"/>
            </a:endParaRPr>
          </a:p>
        </p:txBody>
      </p:sp>
      <p:sp>
        <p:nvSpPr>
          <p:cNvPr id="1158" name="スライド番号プレースホルダー 348"/>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2</a:t>
            </a:fld>
            <a:endParaRPr kumimoji="1" lang="ja-JP" altLang="en-US">
              <a:latin typeface="メイリオ"/>
              <a:ea typeface="メイリオ"/>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4"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65"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福祉専門職参画の必要性</a:t>
            </a:r>
            <a:endParaRPr kumimoji="1" lang="ja-JP" altLang="en-US" sz="3200" dirty="0">
              <a:latin typeface="メイリオ"/>
              <a:ea typeface="メイリオ"/>
            </a:endParaRPr>
          </a:p>
        </p:txBody>
      </p:sp>
      <p:sp>
        <p:nvSpPr>
          <p:cNvPr id="1166" name="図形 715"/>
          <p:cNvSpPr/>
          <p:nvPr/>
        </p:nvSpPr>
        <p:spPr>
          <a:xfrm>
            <a:off x="239291" y="5229000"/>
            <a:ext cx="8823175" cy="1302314"/>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600">
                <a:solidFill>
                  <a:schemeClr val="tx1"/>
                </a:solidFill>
                <a:latin typeface="メイリオ"/>
                <a:ea typeface="メイリオ"/>
              </a:rPr>
              <a:t>　■　市町村が福祉専門職等に同意取得や計画作成を依頼する経費を補助</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（同意取得１件１千円・計画作成１件３千円まで、補助率1/2）</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a:t>
            </a:r>
            <a:r>
              <a:rPr lang="ja-JP" altLang="en-US" sz="1600">
                <a:solidFill>
                  <a:schemeClr val="tx1"/>
                </a:solidFill>
                <a:latin typeface="メイリオ"/>
                <a:ea typeface="メイリオ"/>
              </a:rPr>
              <a:t>　福祉専門職参画の先進事例を他市町村に横展開</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参画に</a:t>
            </a:r>
            <a:r>
              <a:rPr lang="ja-JP" altLang="en-US" sz="1600">
                <a:solidFill>
                  <a:schemeClr val="tx1"/>
                </a:solidFill>
                <a:latin typeface="メイリオ"/>
                <a:ea typeface="メイリオ"/>
              </a:rPr>
              <a:t>伴う</a:t>
            </a:r>
            <a:r>
              <a:rPr lang="ja-JP" altLang="en-US" sz="1600">
                <a:solidFill>
                  <a:schemeClr val="tx1"/>
                </a:solidFill>
                <a:latin typeface="メイリオ"/>
                <a:ea typeface="メイリオ"/>
              </a:rPr>
              <a:t>福祉専門職</a:t>
            </a:r>
            <a:r>
              <a:rPr lang="ja-JP" altLang="en-US" sz="1600">
                <a:solidFill>
                  <a:schemeClr val="tx1"/>
                </a:solidFill>
                <a:latin typeface="メイリオ"/>
                <a:ea typeface="メイリオ"/>
              </a:rPr>
              <a:t>負担軽減の</a:t>
            </a:r>
            <a:r>
              <a:rPr lang="ja-JP" altLang="en-US" sz="1600">
                <a:solidFill>
                  <a:schemeClr val="tx1"/>
                </a:solidFill>
                <a:latin typeface="メイリオ"/>
                <a:ea typeface="メイリオ"/>
              </a:rPr>
              <a:t>ため、オンライン説明会や手順書を作成</a:t>
            </a:r>
            <a:endParaRPr lang="ja-JP" altLang="en-US" sz="1400">
              <a:solidFill>
                <a:schemeClr val="tx1"/>
              </a:solidFill>
              <a:latin typeface="メイリオ"/>
              <a:ea typeface="メイリオ"/>
            </a:endParaRPr>
          </a:p>
        </p:txBody>
      </p:sp>
      <p:sp>
        <p:nvSpPr>
          <p:cNvPr id="1167"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68" name="図形 432"/>
          <p:cNvSpPr/>
          <p:nvPr/>
        </p:nvSpPr>
        <p:spPr>
          <a:xfrm>
            <a:off x="133743" y="909000"/>
            <a:ext cx="9636765" cy="3692960"/>
          </a:xfrm>
          <a:prstGeom prst="rect">
            <a:avLst/>
          </a:prstGeom>
          <a:no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nchorCtr="0"/>
          <a:p>
            <a:pPr algn="l">
              <a:lnSpc>
                <a:spcPct val="100000"/>
              </a:lnSpc>
              <a:spcBef>
                <a:spcPts val="300"/>
              </a:spcBef>
              <a:spcAft>
                <a:spcPts val="900"/>
              </a:spcAft>
              <a:defRPr lang="ja-JP" altLang="en-US"/>
            </a:pPr>
            <a:r>
              <a:rPr lang="ja-JP" altLang="en-US" sz="1600">
                <a:solidFill>
                  <a:schemeClr val="tx1"/>
                </a:solidFill>
                <a:latin typeface="メイリオ"/>
                <a:ea typeface="メイリオ"/>
              </a:rPr>
              <a:t>　</a:t>
            </a:r>
            <a:r>
              <a:rPr lang="ja-JP" altLang="en-US" sz="2800" b="1">
                <a:solidFill>
                  <a:srgbClr val="FF0000"/>
                </a:solidFill>
                <a:latin typeface="メイリオ"/>
                <a:ea typeface="メイリオ"/>
              </a:rPr>
              <a:t>福祉専門職に参画いただくことで、多角的に状況が改善</a:t>
            </a:r>
            <a:endParaRPr lang="ja-JP" altLang="en-US" sz="2800" b="1">
              <a:solidFill>
                <a:srgbClr val="FF0000"/>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【ご本人、ご家族】　</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a:t>
            </a:r>
            <a:r>
              <a:rPr lang="ja-JP" altLang="en-US" sz="1600">
                <a:solidFill>
                  <a:schemeClr val="tx1"/>
                </a:solidFill>
                <a:latin typeface="メイリオ"/>
                <a:ea typeface="メイリオ"/>
              </a:rPr>
              <a:t>信頼できる人が関わることで</a:t>
            </a:r>
            <a:r>
              <a:rPr lang="ja-JP" altLang="en-US" sz="1600">
                <a:solidFill>
                  <a:schemeClr val="tx1"/>
                </a:solidFill>
                <a:latin typeface="メイリオ"/>
                <a:ea typeface="メイリオ"/>
              </a:rPr>
              <a:t>、安心して個別避難計画作成に取り組める</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a:t>
            </a:r>
            <a:r>
              <a:rPr lang="ja-JP" altLang="en-US" sz="1600">
                <a:solidFill>
                  <a:schemeClr val="tx1"/>
                </a:solidFill>
                <a:latin typeface="メイリオ"/>
                <a:ea typeface="メイリオ"/>
              </a:rPr>
              <a:t>客観的かつ正確な情報により、実効性の高い計画が作成できる</a:t>
            </a:r>
            <a:endParaRPr lang="ja-JP" altLang="en-US" sz="1600">
              <a:solidFill>
                <a:schemeClr val="tx1"/>
              </a:solidFill>
              <a:latin typeface="メイリオ"/>
              <a:ea typeface="メイリオ"/>
            </a:endParaRPr>
          </a:p>
          <a:p>
            <a:pPr algn="l">
              <a:lnSpc>
                <a:spcPct val="100000"/>
              </a:lnSpc>
              <a:spcBef>
                <a:spcPts val="1600"/>
              </a:spcBef>
              <a:spcAft>
                <a:spcPts val="0"/>
              </a:spcAft>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【避難支援等関係者】</a:t>
            </a:r>
            <a:endParaRPr lang="ja-JP" altLang="en-US" sz="1600">
              <a:solidFill>
                <a:schemeClr val="tx1"/>
              </a:solidFill>
              <a:latin typeface="メイリオ"/>
              <a:ea typeface="メイリオ"/>
            </a:endParaRPr>
          </a:p>
          <a:p>
            <a:pPr algn="l">
              <a:lnSpc>
                <a:spcPct val="100000"/>
              </a:lnSpc>
              <a:spcBef>
                <a:spcPts val="800"/>
              </a:spcBef>
              <a:spcAft>
                <a:spcPts val="0"/>
              </a:spcAft>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・ご本人の心身の状態や具体的な支援方法を把握できる</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・福祉専門職が間に入ることで、ご本人と接しやすくなる</a:t>
            </a:r>
            <a:endParaRPr lang="ja-JP" altLang="en-US" sz="1600">
              <a:solidFill>
                <a:schemeClr val="tx1"/>
              </a:solidFill>
              <a:latin typeface="メイリオ"/>
              <a:ea typeface="メイリオ"/>
            </a:endParaRPr>
          </a:p>
          <a:p>
            <a:pPr algn="l">
              <a:lnSpc>
                <a:spcPct val="100000"/>
              </a:lnSpc>
              <a:spcBef>
                <a:spcPts val="1600"/>
              </a:spcBef>
              <a:spcAft>
                <a:spcPts val="0"/>
              </a:spcAft>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【福祉専門職】　　　</a:t>
            </a:r>
            <a:endParaRPr lang="ja-JP" altLang="en-US" sz="1600">
              <a:solidFill>
                <a:schemeClr val="tx1"/>
              </a:solidFill>
              <a:latin typeface="メイリオ"/>
              <a:ea typeface="メイリオ"/>
            </a:endParaRPr>
          </a:p>
          <a:p>
            <a:pPr algn="l">
              <a:lnSpc>
                <a:spcPct val="100000"/>
              </a:lnSpc>
              <a:spcBef>
                <a:spcPts val="800"/>
              </a:spcBef>
              <a:spcAft>
                <a:spcPts val="0"/>
              </a:spcAft>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・発災時に地域の方の支援を得ることができる</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　</a:t>
            </a:r>
            <a:r>
              <a:rPr lang="ja-JP" altLang="en-US" sz="1600">
                <a:solidFill>
                  <a:schemeClr val="tx1"/>
                </a:solidFill>
                <a:latin typeface="メイリオ"/>
                <a:ea typeface="メイリオ"/>
              </a:rPr>
              <a:t>・被災後の速やかなサービス提供につなげられる</a:t>
            </a:r>
            <a:endParaRPr lang="ja-JP" altLang="en-US" sz="1400">
              <a:solidFill>
                <a:schemeClr val="tx1"/>
              </a:solidFill>
              <a:latin typeface="メイリオ"/>
              <a:ea typeface="メイリオ"/>
            </a:endParaRPr>
          </a:p>
        </p:txBody>
      </p:sp>
      <p:sp>
        <p:nvSpPr>
          <p:cNvPr id="1169"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3</a:t>
            </a:fld>
            <a:endParaRPr kumimoji="1" lang="ja-JP" altLang="en-US">
              <a:latin typeface="メイリオ"/>
              <a:ea typeface="メイリオ"/>
            </a:endParaRPr>
          </a:p>
        </p:txBody>
      </p:sp>
      <p:sp>
        <p:nvSpPr>
          <p:cNvPr id="1170" name="サブタイトル 360"/>
          <p:cNvSpPr/>
          <p:nvPr/>
        </p:nvSpPr>
        <p:spPr>
          <a:xfrm>
            <a:off x="129000" y="4869000"/>
            <a:ext cx="4953042" cy="293039"/>
          </a:xfrm>
          <a:prstGeom prst="homePlate">
            <a:avLst/>
          </a:prstGeom>
          <a:solidFill>
            <a:srgbClr val="003EFF"/>
          </a:solidFill>
          <a:ln w="9525">
            <a:solidFill>
              <a:schemeClr val="tx1"/>
            </a:solidFill>
          </a:ln>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1600" dirty="0">
                <a:solidFill>
                  <a:schemeClr val="bg1"/>
                </a:solidFill>
                <a:latin typeface="メイリオ"/>
                <a:ea typeface="メイリオ"/>
              </a:rPr>
              <a:t>県の取組</a:t>
            </a:r>
            <a:endParaRPr kumimoji="1" lang="ja-JP" altLang="en-US" sz="1800" dirty="0">
              <a:solidFill>
                <a:schemeClr val="bg1"/>
              </a:solidFill>
              <a:latin typeface="メイリオ"/>
              <a:ea typeface="メイリオ"/>
            </a:endParaRPr>
          </a:p>
        </p:txBody>
      </p:sp>
      <p:sp>
        <p:nvSpPr>
          <p:cNvPr id="1171" name="図形 170"/>
          <p:cNvSpPr/>
          <p:nvPr/>
        </p:nvSpPr>
        <p:spPr>
          <a:xfrm>
            <a:off x="6609000" y="3001397"/>
            <a:ext cx="2883647" cy="12919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00000"/>
              </a:lnSpc>
              <a:spcBef>
                <a:spcPts val="300"/>
              </a:spcBef>
              <a:spcAft>
                <a:spcPts val="900"/>
              </a:spcAft>
              <a:defRPr lang="ja-JP" altLang="en-US"/>
            </a:pPr>
            <a:endParaRPr lang="ja-JP" altLang="en-US" sz="1800" b="1" u="sng">
              <a:solidFill>
                <a:srgbClr val="FF0000"/>
              </a:solidFill>
              <a:latin typeface="メイリオ"/>
              <a:ea typeface="メイリオ"/>
            </a:endParaRPr>
          </a:p>
          <a:p>
            <a:pPr algn="l">
              <a:lnSpc>
                <a:spcPct val="100000"/>
              </a:lnSpc>
              <a:spcBef>
                <a:spcPts val="300"/>
              </a:spcBef>
              <a:spcAft>
                <a:spcPts val="900"/>
              </a:spcAft>
              <a:defRPr lang="ja-JP" altLang="en-US"/>
            </a:pPr>
            <a:r>
              <a:rPr lang="ja-JP" altLang="en-US" sz="2000" b="1">
                <a:solidFill>
                  <a:schemeClr val="bg1"/>
                </a:solidFill>
                <a:latin typeface="メイリオ"/>
                <a:ea typeface="メイリオ"/>
              </a:rPr>
              <a:t>福祉専門職の皆さまが</a:t>
            </a:r>
            <a:r>
              <a:rPr lang="ja-JP" altLang="en-US" sz="2000" b="1">
                <a:solidFill>
                  <a:schemeClr val="bg1"/>
                </a:solidFill>
                <a:latin typeface="メイリオ"/>
                <a:ea typeface="メイリオ"/>
              </a:rPr>
              <a:t>『普段』から把握して</a:t>
            </a:r>
            <a:r>
              <a:rPr lang="ja-JP" altLang="en-US" sz="2000" b="1">
                <a:solidFill>
                  <a:schemeClr val="bg1"/>
                </a:solidFill>
                <a:latin typeface="メイリオ"/>
                <a:ea typeface="メイリオ"/>
              </a:rPr>
              <a:t>いる情報が重要</a:t>
            </a:r>
            <a:endParaRPr lang="ja-JP" altLang="en-US" sz="2000" b="1">
              <a:solidFill>
                <a:schemeClr val="bg1"/>
              </a:solidFill>
              <a:latin typeface="メイリオ"/>
              <a:ea typeface="メイリオ"/>
            </a:endParaRPr>
          </a:p>
          <a:p>
            <a:pPr algn="ctr">
              <a:defRPr lang="ja-JP" altLang="en-US"/>
            </a:pPr>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77"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78"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計画作成の前提として</a:t>
            </a:r>
            <a:endParaRPr kumimoji="1" lang="ja-JP" altLang="en-US" sz="3200" dirty="0">
              <a:latin typeface="メイリオ"/>
              <a:ea typeface="メイリオ"/>
            </a:endParaRPr>
          </a:p>
        </p:txBody>
      </p:sp>
      <p:sp>
        <p:nvSpPr>
          <p:cNvPr id="1179" name="図形 715"/>
          <p:cNvSpPr/>
          <p:nvPr/>
        </p:nvSpPr>
        <p:spPr>
          <a:xfrm>
            <a:off x="94970" y="1053000"/>
            <a:ext cx="9682030" cy="5165156"/>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2400">
                <a:solidFill>
                  <a:schemeClr val="tx1"/>
                </a:solidFill>
                <a:latin typeface="メイリオ"/>
                <a:ea typeface="メイリオ"/>
              </a:rPr>
              <a:t>個別避難計画は・・・</a:t>
            </a:r>
            <a:endParaRPr lang="ja-JP" altLang="en-US" sz="1800">
              <a:solidFill>
                <a:schemeClr val="tx1"/>
              </a:solidFill>
              <a:latin typeface="メイリオ"/>
              <a:ea typeface="メイリオ"/>
            </a:endParaRPr>
          </a:p>
          <a:p>
            <a:pPr algn="l">
              <a:spcBef>
                <a:spcPts val="300"/>
              </a:spcBef>
              <a:defRPr lang="ja-JP" altLang="en-US"/>
            </a:pPr>
            <a:endParaRPr lang="ja-JP" altLang="en-US" sz="1800">
              <a:solidFill>
                <a:schemeClr val="tx1"/>
              </a:solidFill>
              <a:latin typeface="メイリオ"/>
              <a:ea typeface="メイリオ"/>
            </a:endParaRPr>
          </a:p>
          <a:p>
            <a:pPr algn="l">
              <a:spcBef>
                <a:spcPts val="1600"/>
              </a:spcBef>
              <a:defRPr lang="ja-JP" altLang="en-US"/>
            </a:pPr>
            <a:r>
              <a:rPr lang="ja-JP" altLang="en-US" sz="1800">
                <a:solidFill>
                  <a:schemeClr val="tx1"/>
                </a:solidFill>
                <a:latin typeface="メイリオ"/>
                <a:ea typeface="メイリオ"/>
              </a:rPr>
              <a:t>　■　</a:t>
            </a:r>
            <a:r>
              <a:rPr lang="ja-JP" altLang="en-US" sz="1800">
                <a:solidFill>
                  <a:schemeClr val="tx1"/>
                </a:solidFill>
                <a:latin typeface="メイリオ"/>
                <a:ea typeface="メイリオ"/>
              </a:rPr>
              <a:t>災害に備え「どこに」「誰と」「どのように」避難するのかを定める計画です。</a:t>
            </a:r>
            <a:endParaRPr lang="ja-JP" altLang="en-US"/>
          </a:p>
          <a:p>
            <a:pPr algn="l">
              <a:spcBef>
                <a:spcPts val="1600"/>
              </a:spcBef>
              <a:defRPr lang="ja-JP" altLang="en-US"/>
            </a:pPr>
            <a:r>
              <a:rPr lang="ja-JP" altLang="en-US" sz="1800">
                <a:solidFill>
                  <a:schemeClr val="tx1"/>
                </a:solidFill>
                <a:latin typeface="メイリオ"/>
                <a:ea typeface="メイリオ"/>
              </a:rPr>
              <a:t>　■　</a:t>
            </a:r>
            <a:r>
              <a:rPr lang="ja-JP" altLang="en-US" sz="1800">
                <a:solidFill>
                  <a:schemeClr val="tx1"/>
                </a:solidFill>
                <a:latin typeface="メイリオ"/>
                <a:ea typeface="メイリオ"/>
              </a:rPr>
              <a:t>計画に記入された情報は、平時から避難支援等関係者間で共有されます。</a:t>
            </a:r>
            <a:endParaRPr lang="ja-JP" altLang="en-US" sz="1800">
              <a:solidFill>
                <a:schemeClr val="tx1"/>
              </a:solidFill>
              <a:latin typeface="メイリオ"/>
              <a:ea typeface="メイリオ"/>
            </a:endParaRPr>
          </a:p>
          <a:p>
            <a:pPr algn="l">
              <a:spcBef>
                <a:spcPts val="1600"/>
              </a:spcBef>
              <a:defRPr lang="ja-JP" altLang="en-US"/>
            </a:pPr>
            <a:r>
              <a:rPr lang="ja-JP" altLang="en-US" sz="1800">
                <a:solidFill>
                  <a:schemeClr val="tx1"/>
                </a:solidFill>
                <a:latin typeface="メイリオ"/>
                <a:ea typeface="メイリオ"/>
              </a:rPr>
              <a:t>　■　</a:t>
            </a:r>
            <a:r>
              <a:rPr lang="ja-JP" altLang="en-US" sz="1800">
                <a:solidFill>
                  <a:schemeClr val="tx1"/>
                </a:solidFill>
                <a:latin typeface="メイリオ"/>
                <a:ea typeface="メイリオ"/>
              </a:rPr>
              <a:t>避難支援の可能性を高めるものであり、</a:t>
            </a:r>
            <a:r>
              <a:rPr lang="ja-JP" altLang="en-US" sz="1800">
                <a:solidFill>
                  <a:srgbClr val="FF0000"/>
                </a:solidFill>
                <a:latin typeface="メイリオ"/>
                <a:ea typeface="メイリオ"/>
              </a:rPr>
              <a:t>避難支援の実施を保証するものではありません。</a:t>
            </a:r>
            <a:r>
              <a:rPr lang="ja-JP" altLang="en-US" sz="1800">
                <a:solidFill>
                  <a:schemeClr val="tx1"/>
                </a:solidFill>
                <a:latin typeface="メイリオ"/>
                <a:ea typeface="メイリオ"/>
              </a:rPr>
              <a:t>　　</a:t>
            </a:r>
            <a:endParaRPr lang="ja-JP" altLang="en-US" sz="1800">
              <a:solidFill>
                <a:schemeClr val="tx1"/>
              </a:solidFill>
              <a:latin typeface="メイリオ"/>
              <a:ea typeface="メイリオ"/>
            </a:endParaRPr>
          </a:p>
          <a:p>
            <a:pPr algn="l">
              <a:spcBef>
                <a:spcPts val="1600"/>
              </a:spcBef>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避難支援は</a:t>
            </a:r>
            <a:r>
              <a:rPr lang="ja-JP" altLang="en-US" sz="1800">
                <a:solidFill>
                  <a:schemeClr val="tx1"/>
                </a:solidFill>
                <a:latin typeface="メイリオ"/>
                <a:ea typeface="メイリオ"/>
              </a:rPr>
              <a:t>支援者自身が安全を確保できる範囲で行っていただくものです。</a:t>
            </a:r>
            <a:r>
              <a:rPr lang="ja-JP" altLang="en-US" sz="1800">
                <a:solidFill>
                  <a:schemeClr val="tx1"/>
                </a:solidFill>
                <a:latin typeface="メイリオ"/>
                <a:ea typeface="メイリオ"/>
              </a:rPr>
              <a:t>支援を</a:t>
            </a:r>
            <a:r>
              <a:rPr lang="ja-JP" altLang="en-US" sz="1800">
                <a:solidFill>
                  <a:schemeClr val="tx1"/>
                </a:solidFill>
                <a:latin typeface="メイリオ"/>
                <a:ea typeface="メイリオ"/>
              </a:rPr>
              <a:t>実行</a:t>
            </a:r>
            <a:endParaRPr lang="ja-JP" altLang="en-US" sz="1800">
              <a:solidFill>
                <a:schemeClr val="tx1"/>
              </a:solidFill>
              <a:latin typeface="メイリオ"/>
              <a:ea typeface="メイリオ"/>
            </a:endParaRPr>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できなかった場合でも、</a:t>
            </a:r>
            <a:r>
              <a:rPr lang="ja-JP" altLang="en-US" sz="1800">
                <a:solidFill>
                  <a:srgbClr val="FF0000"/>
                </a:solidFill>
                <a:latin typeface="メイリオ"/>
                <a:ea typeface="メイリオ"/>
              </a:rPr>
              <a:t>計画作成者を含む関係者が責任を</a:t>
            </a:r>
            <a:r>
              <a:rPr lang="ja-JP" altLang="en-US" sz="1800">
                <a:solidFill>
                  <a:srgbClr val="FF0000"/>
                </a:solidFill>
                <a:latin typeface="メイリオ"/>
                <a:ea typeface="メイリオ"/>
              </a:rPr>
              <a:t>負うものではありません。</a:t>
            </a:r>
            <a:endParaRPr lang="ja-JP" altLang="en-US" sz="1800">
              <a:solidFill>
                <a:srgbClr val="FF0000"/>
              </a:solidFill>
              <a:latin typeface="メイリオ"/>
              <a:ea typeface="メイリオ"/>
            </a:endParaRPr>
          </a:p>
          <a:p>
            <a:pPr algn="l">
              <a:lnSpc>
                <a:spcPct val="100000"/>
              </a:lnSpc>
              <a:spcBef>
                <a:spcPts val="1600"/>
              </a:spcBef>
              <a:spcAft>
                <a:spcPts val="0"/>
              </a:spcAft>
              <a:defRPr lang="ja-JP" altLang="en-US"/>
            </a:pPr>
            <a:r>
              <a:rPr lang="ja-JP" altLang="en-US" sz="1800">
                <a:solidFill>
                  <a:schemeClr val="tx1"/>
                </a:solidFill>
                <a:latin typeface="メイリオ"/>
                <a:ea typeface="メイリオ"/>
              </a:rPr>
              <a:t>　■　</a:t>
            </a:r>
            <a:r>
              <a:rPr lang="ja-JP" altLang="en-US" sz="1800">
                <a:solidFill>
                  <a:schemeClr val="tx1"/>
                </a:solidFill>
                <a:latin typeface="メイリオ"/>
                <a:ea typeface="メイリオ"/>
              </a:rPr>
              <a:t>作成は義務ではありません。ご本人やご家族の意向で作成する・しないを決めることが　</a:t>
            </a:r>
            <a:endParaRPr lang="ja-JP" altLang="en-US"/>
          </a:p>
          <a:p>
            <a:pPr algn="l">
              <a:lnSpc>
                <a:spcPct val="100000"/>
              </a:lnSpc>
              <a:spcBef>
                <a:spcPts val="300"/>
              </a:spcBef>
              <a:spcAft>
                <a:spcPts val="0"/>
              </a:spcAft>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できます。</a:t>
            </a:r>
            <a:endParaRPr lang="ja-JP" altLang="en-US" sz="1800">
              <a:solidFill>
                <a:schemeClr val="tx1"/>
              </a:solidFill>
              <a:latin typeface="メイリオ"/>
              <a:ea typeface="メイリオ"/>
            </a:endParaRPr>
          </a:p>
        </p:txBody>
      </p:sp>
      <p:sp>
        <p:nvSpPr>
          <p:cNvPr id="1180"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81"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4</a:t>
            </a:fld>
            <a:endParaRPr kumimoji="1" lang="ja-JP" altLang="en-US">
              <a:latin typeface="メイリオ"/>
              <a:ea typeface="メイリオ"/>
            </a:endParaRPr>
          </a:p>
        </p:txBody>
      </p:sp>
      <p:pic>
        <p:nvPicPr>
          <p:cNvPr id="1182" name="図 247"/>
          <p:cNvPicPr>
            <a:picLocks noChangeAspect="1"/>
          </p:cNvPicPr>
          <p:nvPr/>
        </p:nvPicPr>
        <p:blipFill>
          <a:blip r:embed="rId1"/>
          <a:stretch>
            <a:fillRect/>
          </a:stretch>
        </p:blipFill>
        <p:spPr>
          <a:xfrm flipH="1">
            <a:off x="2267774" y="4900390"/>
            <a:ext cx="1623682" cy="1605266"/>
          </a:xfrm>
          <a:prstGeom prst="rect">
            <a:avLst/>
          </a:prstGeom>
        </p:spPr>
      </p:pic>
      <p:pic>
        <p:nvPicPr>
          <p:cNvPr id="1183" name="図 248"/>
          <p:cNvPicPr>
            <a:picLocks noChangeAspect="1"/>
          </p:cNvPicPr>
          <p:nvPr/>
        </p:nvPicPr>
        <p:blipFill>
          <a:blip r:embed="rId2"/>
          <a:stretch>
            <a:fillRect/>
          </a:stretch>
        </p:blipFill>
        <p:spPr>
          <a:xfrm>
            <a:off x="4388039" y="5082639"/>
            <a:ext cx="1138538" cy="1365236"/>
          </a:xfrm>
          <a:prstGeom prst="rect">
            <a:avLst/>
          </a:prstGeom>
        </p:spPr>
      </p:pic>
      <p:pic>
        <p:nvPicPr>
          <p:cNvPr id="1184" name="図 249"/>
          <p:cNvPicPr>
            <a:picLocks noChangeAspect="1"/>
          </p:cNvPicPr>
          <p:nvPr/>
        </p:nvPicPr>
        <p:blipFill>
          <a:blip r:embed="rId3"/>
          <a:stretch>
            <a:fillRect/>
          </a:stretch>
        </p:blipFill>
        <p:spPr>
          <a:xfrm>
            <a:off x="5277055" y="5021676"/>
            <a:ext cx="1071869" cy="14839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90"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91"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福祉専門職参画の流れ</a:t>
            </a:r>
            <a:endParaRPr kumimoji="1" lang="ja-JP" altLang="en-US" sz="3200" dirty="0">
              <a:latin typeface="メイリオ"/>
              <a:ea typeface="メイリオ"/>
            </a:endParaRPr>
          </a:p>
        </p:txBody>
      </p:sp>
      <p:sp>
        <p:nvSpPr>
          <p:cNvPr id="1192"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193"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5</a:t>
            </a:fld>
            <a:endParaRPr kumimoji="1" lang="ja-JP" altLang="en-US">
              <a:latin typeface="メイリオ"/>
              <a:ea typeface="メイリオ"/>
            </a:endParaRPr>
          </a:p>
        </p:txBody>
      </p:sp>
      <p:sp>
        <p:nvSpPr>
          <p:cNvPr id="1194" name="図形 170"/>
          <p:cNvSpPr/>
          <p:nvPr/>
        </p:nvSpPr>
        <p:spPr>
          <a:xfrm>
            <a:off x="190216" y="840348"/>
            <a:ext cx="9534185" cy="3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l">
              <a:lnSpc>
                <a:spcPct val="100000"/>
              </a:lnSpc>
              <a:spcBef>
                <a:spcPts val="300"/>
              </a:spcBef>
              <a:spcAft>
                <a:spcPts val="900"/>
              </a:spcAft>
              <a:defRPr lang="ja-JP" altLang="en-US"/>
            </a:pPr>
            <a:endParaRPr lang="ja-JP" altLang="en-US" sz="1600" b="1" u="sng">
              <a:solidFill>
                <a:srgbClr val="FF0000"/>
              </a:solidFill>
              <a:latin typeface="メイリオ"/>
              <a:ea typeface="メイリオ"/>
            </a:endParaRPr>
          </a:p>
          <a:p>
            <a:pPr algn="l">
              <a:lnSpc>
                <a:spcPct val="100000"/>
              </a:lnSpc>
              <a:spcBef>
                <a:spcPts val="300"/>
              </a:spcBef>
              <a:spcAft>
                <a:spcPts val="900"/>
              </a:spcAft>
              <a:defRPr lang="ja-JP" altLang="en-US"/>
            </a:pPr>
            <a:r>
              <a:rPr lang="ja-JP" altLang="en-US" b="1">
                <a:solidFill>
                  <a:schemeClr val="bg1"/>
                </a:solidFill>
                <a:latin typeface="メイリオ"/>
                <a:ea typeface="メイリオ"/>
              </a:rPr>
              <a:t>参画の形式は、市町村ごとに異なります。（いずれも市町村からの依頼が前提）</a:t>
            </a:r>
            <a:endParaRPr lang="ja-JP" altLang="en-US" sz="2800" b="1">
              <a:solidFill>
                <a:schemeClr val="bg1"/>
              </a:solidFill>
              <a:latin typeface="メイリオ"/>
              <a:ea typeface="メイリオ"/>
            </a:endParaRPr>
          </a:p>
          <a:p>
            <a:pPr algn="ctr">
              <a:defRPr lang="ja-JP" altLang="en-US"/>
            </a:pPr>
            <a:endParaRPr lang="ja-JP" altLang="en-US"/>
          </a:p>
        </p:txBody>
      </p:sp>
      <p:sp>
        <p:nvSpPr>
          <p:cNvPr id="1195" name="図形 232"/>
          <p:cNvSpPr/>
          <p:nvPr/>
        </p:nvSpPr>
        <p:spPr>
          <a:xfrm>
            <a:off x="237698" y="1341000"/>
            <a:ext cx="2734887" cy="721032"/>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600">
                <a:solidFill>
                  <a:schemeClr val="tx1"/>
                </a:solidFill>
                <a:latin typeface="メイリオ"/>
                <a:ea typeface="メイリオ"/>
              </a:rPr>
              <a:t>【パターン１】</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福祉専門職が訪問し作成</a:t>
            </a:r>
            <a:endParaRPr lang="ja-JP" altLang="en-US" sz="1400">
              <a:solidFill>
                <a:schemeClr val="tx1"/>
              </a:solidFill>
              <a:latin typeface="メイリオ"/>
              <a:ea typeface="メイリオ"/>
            </a:endParaRPr>
          </a:p>
        </p:txBody>
      </p:sp>
      <p:sp>
        <p:nvSpPr>
          <p:cNvPr id="1196" name="図形 233"/>
          <p:cNvSpPr/>
          <p:nvPr/>
        </p:nvSpPr>
        <p:spPr>
          <a:xfrm flipV="1">
            <a:off x="1065887" y="2842838"/>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197" name="図形 234"/>
          <p:cNvSpPr/>
          <p:nvPr/>
        </p:nvSpPr>
        <p:spPr>
          <a:xfrm>
            <a:off x="349004" y="2211445"/>
            <a:ext cx="2509652" cy="570426"/>
          </a:xfrm>
          <a:prstGeom prst="roundRect">
            <a:avLst/>
          </a:prstGeom>
          <a:no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＜市町村→事業所（福祉専門職）＞</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作成対象者</a:t>
            </a:r>
            <a:r>
              <a:rPr lang="ja-JP" altLang="en-US" sz="1200">
                <a:solidFill>
                  <a:schemeClr val="tx1"/>
                </a:solidFill>
                <a:latin typeface="メイリオ"/>
                <a:ea typeface="メイリオ"/>
              </a:rPr>
              <a:t>の</a:t>
            </a:r>
            <a:r>
              <a:rPr lang="ja-JP" altLang="en-US" sz="1200">
                <a:solidFill>
                  <a:schemeClr val="tx1"/>
                </a:solidFill>
                <a:latin typeface="メイリオ"/>
                <a:ea typeface="メイリオ"/>
              </a:rPr>
              <a:t>名簿を提示</a:t>
            </a:r>
            <a:endParaRPr lang="ja-JP" altLang="en-US" sz="1200">
              <a:solidFill>
                <a:schemeClr val="tx1"/>
              </a:solidFill>
              <a:latin typeface="メイリオ"/>
              <a:ea typeface="メイリオ"/>
            </a:endParaRPr>
          </a:p>
        </p:txBody>
      </p:sp>
      <p:sp>
        <p:nvSpPr>
          <p:cNvPr id="1198" name="図形 235"/>
          <p:cNvSpPr/>
          <p:nvPr/>
        </p:nvSpPr>
        <p:spPr>
          <a:xfrm>
            <a:off x="345000" y="3288934"/>
            <a:ext cx="2518972" cy="864000"/>
          </a:xfrm>
          <a:prstGeom prst="roundRect">
            <a:avLst/>
          </a:prstGeom>
          <a:solidFill>
            <a:srgbClr val="FFFFBE"/>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＜福祉専門職→ご本人＞</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ご本人と面談しながら、心身の状況や避難方法などを確認しながら計画（案）を作成</a:t>
            </a:r>
            <a:endParaRPr lang="ja-JP" altLang="en-US" sz="1200">
              <a:solidFill>
                <a:schemeClr val="tx1"/>
              </a:solidFill>
              <a:latin typeface="メイリオ"/>
              <a:ea typeface="メイリオ"/>
            </a:endParaRPr>
          </a:p>
        </p:txBody>
      </p:sp>
      <p:sp>
        <p:nvSpPr>
          <p:cNvPr id="1199" name="図形 236"/>
          <p:cNvSpPr/>
          <p:nvPr/>
        </p:nvSpPr>
        <p:spPr>
          <a:xfrm flipV="1">
            <a:off x="1066372" y="4207393"/>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00" name="図形 237"/>
          <p:cNvSpPr/>
          <p:nvPr/>
        </p:nvSpPr>
        <p:spPr>
          <a:xfrm>
            <a:off x="345607" y="4650277"/>
            <a:ext cx="2518509" cy="903048"/>
          </a:xfrm>
          <a:prstGeom prst="roundRect">
            <a:avLst/>
          </a:prstGeom>
          <a:no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＜市町村→地域＞</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計画（案）で避難支援者等で空欄が残っていれば、自治会や自主防などと調整し、記載</a:t>
            </a:r>
            <a:endParaRPr lang="ja-JP" altLang="en-US" sz="1200">
              <a:solidFill>
                <a:schemeClr val="tx1"/>
              </a:solidFill>
              <a:latin typeface="メイリオ"/>
              <a:ea typeface="メイリオ"/>
            </a:endParaRPr>
          </a:p>
        </p:txBody>
      </p:sp>
      <p:sp>
        <p:nvSpPr>
          <p:cNvPr id="1201" name="図形 238"/>
          <p:cNvSpPr/>
          <p:nvPr/>
        </p:nvSpPr>
        <p:spPr>
          <a:xfrm flipV="1">
            <a:off x="1066652" y="5627486"/>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02" name="図形 239"/>
          <p:cNvSpPr/>
          <p:nvPr/>
        </p:nvSpPr>
        <p:spPr>
          <a:xfrm>
            <a:off x="345887" y="6070148"/>
            <a:ext cx="2518509" cy="671185"/>
          </a:xfrm>
          <a:prstGeom prst="roundRect">
            <a:avLst/>
          </a:prstGeom>
          <a:no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＜市町村→ご本人＞</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計画（案）をご本人に確認してもらい、完成</a:t>
            </a:r>
            <a:endParaRPr lang="ja-JP" altLang="en-US" sz="1200">
              <a:solidFill>
                <a:schemeClr val="tx1"/>
              </a:solidFill>
              <a:latin typeface="メイリオ"/>
              <a:ea typeface="メイリオ"/>
            </a:endParaRPr>
          </a:p>
        </p:txBody>
      </p:sp>
      <p:sp>
        <p:nvSpPr>
          <p:cNvPr id="1203" name="図形 240"/>
          <p:cNvSpPr/>
          <p:nvPr/>
        </p:nvSpPr>
        <p:spPr>
          <a:xfrm>
            <a:off x="3300449" y="1341000"/>
            <a:ext cx="2949952" cy="721032"/>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600">
                <a:solidFill>
                  <a:schemeClr val="tx1"/>
                </a:solidFill>
                <a:latin typeface="メイリオ"/>
                <a:ea typeface="メイリオ"/>
              </a:rPr>
              <a:t>【パターン２】</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福祉専門職の情報を基に調整会議を開催し、作成</a:t>
            </a:r>
            <a:endParaRPr lang="ja-JP" altLang="en-US" sz="1400">
              <a:solidFill>
                <a:schemeClr val="tx1"/>
              </a:solidFill>
              <a:latin typeface="メイリオ"/>
              <a:ea typeface="メイリオ"/>
            </a:endParaRPr>
          </a:p>
        </p:txBody>
      </p:sp>
      <p:sp>
        <p:nvSpPr>
          <p:cNvPr id="1204" name="図形 241"/>
          <p:cNvSpPr/>
          <p:nvPr/>
        </p:nvSpPr>
        <p:spPr>
          <a:xfrm flipV="1">
            <a:off x="4305887" y="2842838"/>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05" name="図形 242"/>
          <p:cNvSpPr/>
          <p:nvPr/>
        </p:nvSpPr>
        <p:spPr>
          <a:xfrm>
            <a:off x="3589004" y="2211445"/>
            <a:ext cx="2509652" cy="570426"/>
          </a:xfrm>
          <a:prstGeom prst="roundRect">
            <a:avLst/>
          </a:prstGeom>
          <a:no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＜市町村→事業所（福祉専門職）＞</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作成対象者</a:t>
            </a:r>
            <a:r>
              <a:rPr lang="ja-JP" altLang="en-US" sz="1200">
                <a:solidFill>
                  <a:schemeClr val="tx1"/>
                </a:solidFill>
                <a:latin typeface="メイリオ"/>
                <a:ea typeface="メイリオ"/>
              </a:rPr>
              <a:t>の</a:t>
            </a:r>
            <a:r>
              <a:rPr lang="ja-JP" altLang="en-US" sz="1200">
                <a:solidFill>
                  <a:schemeClr val="tx1"/>
                </a:solidFill>
                <a:latin typeface="メイリオ"/>
                <a:ea typeface="メイリオ"/>
              </a:rPr>
              <a:t>名簿を提示</a:t>
            </a:r>
            <a:endParaRPr lang="ja-JP" altLang="en-US" sz="1200">
              <a:solidFill>
                <a:schemeClr val="tx1"/>
              </a:solidFill>
              <a:latin typeface="メイリオ"/>
              <a:ea typeface="メイリオ"/>
            </a:endParaRPr>
          </a:p>
        </p:txBody>
      </p:sp>
      <p:sp>
        <p:nvSpPr>
          <p:cNvPr id="1206" name="図形 243"/>
          <p:cNvSpPr/>
          <p:nvPr/>
        </p:nvSpPr>
        <p:spPr>
          <a:xfrm>
            <a:off x="3585000" y="3285575"/>
            <a:ext cx="2518972" cy="868747"/>
          </a:xfrm>
          <a:prstGeom prst="roundRect">
            <a:avLst/>
          </a:prstGeom>
          <a:solidFill>
            <a:srgbClr val="FFFFBE"/>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＜福祉専門職→市町村＞</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日頃の業務で把握している情報を、計画（素案）に記入</a:t>
            </a:r>
            <a:endParaRPr lang="ja-JP" altLang="en-US" sz="1200">
              <a:solidFill>
                <a:schemeClr val="tx1"/>
              </a:solidFill>
              <a:latin typeface="メイリオ"/>
              <a:ea typeface="メイリオ"/>
            </a:endParaRPr>
          </a:p>
        </p:txBody>
      </p:sp>
      <p:sp>
        <p:nvSpPr>
          <p:cNvPr id="1207" name="図形 244"/>
          <p:cNvSpPr/>
          <p:nvPr/>
        </p:nvSpPr>
        <p:spPr>
          <a:xfrm flipV="1">
            <a:off x="4306372" y="4194156"/>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08" name="図形 245"/>
          <p:cNvSpPr/>
          <p:nvPr/>
        </p:nvSpPr>
        <p:spPr>
          <a:xfrm>
            <a:off x="3585607" y="4637040"/>
            <a:ext cx="2518509" cy="903048"/>
          </a:xfrm>
          <a:prstGeom prst="roundRect">
            <a:avLst/>
          </a:prstGeom>
          <a:solidFill>
            <a:srgbClr val="FFFFBE"/>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＜市町村→地域＞</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計画（素案）を基に、福祉専門職、</a:t>
            </a:r>
            <a:r>
              <a:rPr lang="ja-JP" altLang="en-US" sz="1200">
                <a:solidFill>
                  <a:schemeClr val="tx1"/>
                </a:solidFill>
                <a:latin typeface="メイリオ"/>
                <a:ea typeface="メイリオ"/>
              </a:rPr>
              <a:t>自治会役員や自主防等で調整会議を開催し、計画（案）を作成</a:t>
            </a:r>
            <a:endParaRPr lang="ja-JP" altLang="en-US" sz="1200">
              <a:solidFill>
                <a:schemeClr val="tx1"/>
              </a:solidFill>
              <a:latin typeface="メイリオ"/>
              <a:ea typeface="メイリオ"/>
            </a:endParaRPr>
          </a:p>
        </p:txBody>
      </p:sp>
      <p:sp>
        <p:nvSpPr>
          <p:cNvPr id="1209" name="図形 246"/>
          <p:cNvSpPr/>
          <p:nvPr/>
        </p:nvSpPr>
        <p:spPr>
          <a:xfrm flipV="1">
            <a:off x="4306652" y="5614249"/>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10" name="図形 247"/>
          <p:cNvSpPr/>
          <p:nvPr/>
        </p:nvSpPr>
        <p:spPr>
          <a:xfrm>
            <a:off x="3585887" y="6065982"/>
            <a:ext cx="2518509" cy="671985"/>
          </a:xfrm>
          <a:prstGeom prst="roundRect">
            <a:avLst/>
          </a:prstGeom>
          <a:noFill/>
          <a:ln w="635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＜市町村→ご本人＞</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計画（案）をご本人に確認してもらい、完成</a:t>
            </a:r>
            <a:endParaRPr lang="ja-JP" altLang="en-US" sz="1200">
              <a:solidFill>
                <a:schemeClr val="tx1"/>
              </a:solidFill>
              <a:latin typeface="メイリオ"/>
              <a:ea typeface="メイリオ"/>
            </a:endParaRPr>
          </a:p>
        </p:txBody>
      </p:sp>
      <p:sp>
        <p:nvSpPr>
          <p:cNvPr id="1211" name="図形 248"/>
          <p:cNvSpPr/>
          <p:nvPr/>
        </p:nvSpPr>
        <p:spPr>
          <a:xfrm>
            <a:off x="6756921" y="1341000"/>
            <a:ext cx="2948079" cy="721032"/>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600">
                <a:solidFill>
                  <a:schemeClr val="tx1"/>
                </a:solidFill>
                <a:latin typeface="メイリオ"/>
                <a:ea typeface="メイリオ"/>
              </a:rPr>
              <a:t>【パターン３】</a:t>
            </a:r>
            <a:endParaRPr lang="ja-JP" altLang="en-US" sz="1600">
              <a:solidFill>
                <a:schemeClr val="tx1"/>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　福祉専門職が中心となり作成</a:t>
            </a:r>
            <a:endParaRPr lang="ja-JP" altLang="en-US" sz="1400">
              <a:solidFill>
                <a:schemeClr val="tx1"/>
              </a:solidFill>
              <a:latin typeface="メイリオ"/>
              <a:ea typeface="メイリオ"/>
            </a:endParaRPr>
          </a:p>
        </p:txBody>
      </p:sp>
      <p:sp>
        <p:nvSpPr>
          <p:cNvPr id="1212" name="図形 249"/>
          <p:cNvSpPr/>
          <p:nvPr/>
        </p:nvSpPr>
        <p:spPr>
          <a:xfrm flipV="1">
            <a:off x="7547274" y="3190934"/>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13" name="図形 250"/>
          <p:cNvSpPr/>
          <p:nvPr/>
        </p:nvSpPr>
        <p:spPr>
          <a:xfrm>
            <a:off x="6830508" y="2209717"/>
            <a:ext cx="2661747" cy="886553"/>
          </a:xfrm>
          <a:prstGeom prst="roundRect">
            <a:avLst/>
          </a:prstGeom>
          <a:solidFill>
            <a:srgbClr val="FFFFBE"/>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＜福祉専門職→ご本人＞</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普段の業務から、避難支援が必要と判断される方について、ご本人と面談しながら計画（案）を作成</a:t>
            </a:r>
            <a:endParaRPr lang="ja-JP" altLang="en-US" sz="1200">
              <a:solidFill>
                <a:schemeClr val="tx1"/>
              </a:solidFill>
              <a:latin typeface="メイリオ"/>
              <a:ea typeface="メイリオ"/>
            </a:endParaRPr>
          </a:p>
        </p:txBody>
      </p:sp>
      <p:sp>
        <p:nvSpPr>
          <p:cNvPr id="1214" name="図形 251"/>
          <p:cNvSpPr/>
          <p:nvPr/>
        </p:nvSpPr>
        <p:spPr>
          <a:xfrm>
            <a:off x="6826262" y="3634784"/>
            <a:ext cx="2670957" cy="998734"/>
          </a:xfrm>
          <a:prstGeom prst="roundRect">
            <a:avLst/>
          </a:prstGeom>
          <a:solidFill>
            <a:srgbClr val="FFFFBE"/>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＜福祉専門職→地域＞</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自主防災組織や民生委員など地域住民と相談しながら、避難方法や避難支援者を決め、計画（案）を作成</a:t>
            </a:r>
            <a:endParaRPr lang="ja-JP" altLang="en-US" sz="1200">
              <a:solidFill>
                <a:schemeClr val="tx1"/>
              </a:solidFill>
              <a:latin typeface="メイリオ"/>
              <a:ea typeface="メイリオ"/>
            </a:endParaRPr>
          </a:p>
        </p:txBody>
      </p:sp>
      <p:sp>
        <p:nvSpPr>
          <p:cNvPr id="1215" name="図形 252"/>
          <p:cNvSpPr/>
          <p:nvPr/>
        </p:nvSpPr>
        <p:spPr>
          <a:xfrm flipV="1">
            <a:off x="7547759" y="4664906"/>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16" name="図形 253"/>
          <p:cNvSpPr/>
          <p:nvPr/>
        </p:nvSpPr>
        <p:spPr>
          <a:xfrm>
            <a:off x="6826975" y="5107558"/>
            <a:ext cx="2663952" cy="537578"/>
          </a:xfrm>
          <a:prstGeom prst="roundRect">
            <a:avLst/>
          </a:prstGeom>
          <a:solidFill>
            <a:srgbClr val="FFFFBE"/>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＜福祉専門職→ご本人＞</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a:t>
            </a:r>
            <a:r>
              <a:rPr lang="ja-JP" altLang="en-US" sz="1200">
                <a:solidFill>
                  <a:schemeClr val="tx1"/>
                </a:solidFill>
                <a:latin typeface="メイリオ"/>
                <a:ea typeface="メイリオ"/>
              </a:rPr>
              <a:t>計画（案）を確認し、承諾を得る</a:t>
            </a:r>
            <a:endParaRPr lang="ja-JP" altLang="en-US" sz="1200">
              <a:solidFill>
                <a:schemeClr val="tx1"/>
              </a:solidFill>
              <a:latin typeface="メイリオ"/>
              <a:ea typeface="メイリオ"/>
            </a:endParaRPr>
          </a:p>
        </p:txBody>
      </p:sp>
      <p:sp>
        <p:nvSpPr>
          <p:cNvPr id="1217" name="図形 254"/>
          <p:cNvSpPr/>
          <p:nvPr/>
        </p:nvSpPr>
        <p:spPr>
          <a:xfrm flipV="1">
            <a:off x="7548039" y="5672906"/>
            <a:ext cx="1076969" cy="3710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sz="1200"/>
          </a:p>
        </p:txBody>
      </p:sp>
      <p:sp>
        <p:nvSpPr>
          <p:cNvPr id="1218" name="図形 255"/>
          <p:cNvSpPr/>
          <p:nvPr/>
        </p:nvSpPr>
        <p:spPr>
          <a:xfrm>
            <a:off x="6827271" y="6046275"/>
            <a:ext cx="2658998" cy="777604"/>
          </a:xfrm>
          <a:prstGeom prst="roundRect">
            <a:avLst/>
          </a:prstGeom>
          <a:solidFill>
            <a:srgbClr val="FFFFBE"/>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200">
                <a:solidFill>
                  <a:schemeClr val="tx1"/>
                </a:solidFill>
                <a:latin typeface="メイリオ"/>
                <a:ea typeface="メイリオ"/>
              </a:rPr>
              <a:t>＜福祉専門職→</a:t>
            </a:r>
            <a:r>
              <a:rPr lang="ja-JP" altLang="en-US" sz="1200">
                <a:solidFill>
                  <a:schemeClr val="tx1"/>
                </a:solidFill>
                <a:latin typeface="メイリオ"/>
                <a:ea typeface="メイリオ"/>
              </a:rPr>
              <a:t>市町村</a:t>
            </a:r>
            <a:r>
              <a:rPr lang="ja-JP" altLang="en-US" sz="1200">
                <a:solidFill>
                  <a:schemeClr val="tx1"/>
                </a:solidFill>
                <a:latin typeface="メイリオ"/>
                <a:ea typeface="メイリオ"/>
              </a:rPr>
              <a:t>＞</a:t>
            </a:r>
            <a:endParaRPr lang="ja-JP" altLang="en-US" sz="1200">
              <a:solidFill>
                <a:schemeClr val="tx1"/>
              </a:solidFill>
              <a:latin typeface="メイリオ"/>
              <a:ea typeface="メイリオ"/>
            </a:endParaRPr>
          </a:p>
          <a:p>
            <a:pPr algn="l">
              <a:spcBef>
                <a:spcPts val="300"/>
              </a:spcBef>
              <a:defRPr lang="ja-JP" altLang="en-US"/>
            </a:pPr>
            <a:r>
              <a:rPr lang="ja-JP" altLang="en-US" sz="1200">
                <a:solidFill>
                  <a:schemeClr val="tx1"/>
                </a:solidFill>
                <a:latin typeface="メイリオ"/>
                <a:ea typeface="メイリオ"/>
              </a:rPr>
              <a:t>　計画（案）市町村に提出し、市町村が内容を確認し、完成</a:t>
            </a:r>
            <a:endParaRPr lang="ja-JP" altLang="en-US" sz="1200">
              <a:solidFill>
                <a:schemeClr val="tx1"/>
              </a:solidFill>
              <a:latin typeface="メイリオ"/>
              <a:ea typeface="メイリオ"/>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224" name="図 323"/>
          <p:cNvPicPr>
            <a:picLocks noChangeAspect="1"/>
          </p:cNvPicPr>
          <p:nvPr/>
        </p:nvPicPr>
        <p:blipFill>
          <a:blip r:embed="rId1"/>
          <a:stretch>
            <a:fillRect/>
          </a:stretch>
        </p:blipFill>
        <p:spPr>
          <a:xfrm>
            <a:off x="585892" y="1282459"/>
            <a:ext cx="8355436" cy="5347192"/>
          </a:xfrm>
          <a:prstGeom prst="rect">
            <a:avLst/>
          </a:prstGeom>
        </p:spPr>
      </p:pic>
      <p:sp>
        <p:nvSpPr>
          <p:cNvPr id="1225" name="サブタイトル 262"/>
          <p:cNvSpPr/>
          <p:nvPr/>
        </p:nvSpPr>
        <p:spPr>
          <a:xfrm>
            <a:off x="463908" y="1018846"/>
            <a:ext cx="4345092" cy="3562054"/>
          </a:xfrm>
          <a:prstGeom prst="rect">
            <a:avLst/>
          </a:prstGeom>
          <a:noFill/>
          <a:ln w="38100">
            <a:solidFill>
              <a:srgbClr val="FF0000"/>
            </a:solidFill>
            <a:prstDash val="solid"/>
          </a:ln>
        </p:spPr>
        <p:txBody>
          <a:bodyP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endParaRPr kumimoji="1" lang="ja-JP" altLang="en-US"/>
          </a:p>
          <a:p>
            <a:endParaRPr kumimoji="1" lang="ja-JP" altLang="en-US"/>
          </a:p>
        </p:txBody>
      </p:sp>
      <p:sp>
        <p:nvSpPr>
          <p:cNvPr id="1226" name="図形 263"/>
          <p:cNvSpPr/>
          <p:nvPr/>
        </p:nvSpPr>
        <p:spPr>
          <a:xfrm>
            <a:off x="601487" y="837000"/>
            <a:ext cx="1508284" cy="357646"/>
          </a:xfrm>
          <a:prstGeom prst="roundRect">
            <a:avLst/>
          </a:prstGeom>
          <a:solidFill>
            <a:srgbClr val="FFFF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p>
            <a:pPr algn="ctr">
              <a:lnSpc>
                <a:spcPct val="100000"/>
              </a:lnSpc>
              <a:spcBef>
                <a:spcPts val="0"/>
              </a:spcBef>
              <a:spcAft>
                <a:spcPts val="0"/>
              </a:spcAft>
              <a:defRPr lang="ja-JP" altLang="en-US"/>
            </a:pPr>
            <a:r>
              <a:rPr lang="ja-JP" altLang="en-US" sz="1400">
                <a:solidFill>
                  <a:schemeClr val="tx1"/>
                </a:solidFill>
                <a:latin typeface="メイリオ"/>
                <a:ea typeface="メイリオ"/>
              </a:rPr>
              <a:t>（１）基本情報</a:t>
            </a:r>
            <a:endParaRPr lang="ja-JP" altLang="en-US" sz="1000">
              <a:solidFill>
                <a:schemeClr val="tx1"/>
              </a:solidFill>
              <a:latin typeface="メイリオ"/>
              <a:ea typeface="メイリオ"/>
            </a:endParaRPr>
          </a:p>
        </p:txBody>
      </p:sp>
      <p:sp>
        <p:nvSpPr>
          <p:cNvPr id="1227" name="直線 356"/>
          <p:cNvSpPr/>
          <p:nvPr/>
        </p:nvSpPr>
        <p:spPr>
          <a:xfrm>
            <a:off x="139427" y="682646"/>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28" name="サブタイトル 357"/>
          <p:cNvSpPr/>
          <p:nvPr/>
        </p:nvSpPr>
        <p:spPr>
          <a:xfrm>
            <a:off x="3813" y="110468"/>
            <a:ext cx="8767168"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個別避難計画作成のポイント</a:t>
            </a:r>
            <a:endParaRPr kumimoji="1" lang="ja-JP" altLang="en-US" sz="2400" dirty="0">
              <a:latin typeface="メイリオ"/>
              <a:ea typeface="メイリオ"/>
            </a:endParaRPr>
          </a:p>
        </p:txBody>
      </p:sp>
      <p:sp>
        <p:nvSpPr>
          <p:cNvPr id="1229" name="スライド番号プレースホルダー 343"/>
          <p:cNvSpPr>
            <a:spLocks noGrp="1"/>
          </p:cNvSpPr>
          <p:nvPr>
            <p:ph type="sldNum" sz="quarter" idx="12"/>
          </p:nvPr>
        </p:nvSpPr>
        <p:spPr>
          <a:xfrm>
            <a:off x="7834862" y="6447875"/>
            <a:ext cx="2078436" cy="365125"/>
          </a:xfrm>
        </p:spPr>
        <p:txBody>
          <a:bodyPr/>
          <a:lstStyle/>
          <a:p>
            <a:fld id="{2C9400E4-C46D-48FA-AEA0-ED136F70A0E5}" type="slidenum">
              <a:rPr kumimoji="1" lang="ja-JP" altLang="en-US" sz="1400" smtClean="0">
                <a:latin typeface="メイリオ"/>
                <a:ea typeface="メイリオ"/>
              </a:rPr>
              <a:t>6</a:t>
            </a:fld>
            <a:endParaRPr kumimoji="1" lang="ja-JP" altLang="en-US">
              <a:latin typeface="メイリオ"/>
              <a:ea typeface="メイリオ"/>
            </a:endParaRPr>
          </a:p>
        </p:txBody>
      </p:sp>
      <p:sp>
        <p:nvSpPr>
          <p:cNvPr id="1230" name="サブタイトル 345"/>
          <p:cNvSpPr/>
          <p:nvPr/>
        </p:nvSpPr>
        <p:spPr>
          <a:xfrm>
            <a:off x="452155" y="4600079"/>
            <a:ext cx="8634269" cy="1706840"/>
          </a:xfrm>
          <a:prstGeom prst="rect">
            <a:avLst/>
          </a:prstGeom>
          <a:noFill/>
          <a:ln w="38100">
            <a:solidFill>
              <a:srgbClr val="FF0000"/>
            </a:solidFill>
            <a:prstDash val="solid"/>
          </a:ln>
        </p:spPr>
        <p:txBody>
          <a:bodyP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endParaRPr kumimoji="1" lang="ja-JP" altLang="en-US"/>
          </a:p>
          <a:p>
            <a:endParaRPr kumimoji="1" lang="ja-JP" altLang="en-US"/>
          </a:p>
        </p:txBody>
      </p:sp>
      <p:sp>
        <p:nvSpPr>
          <p:cNvPr id="1231" name="サブタイトル 256"/>
          <p:cNvSpPr/>
          <p:nvPr/>
        </p:nvSpPr>
        <p:spPr>
          <a:xfrm>
            <a:off x="4807009" y="1014329"/>
            <a:ext cx="4281889" cy="3572295"/>
          </a:xfrm>
          <a:prstGeom prst="rect">
            <a:avLst/>
          </a:prstGeom>
          <a:noFill/>
          <a:ln w="38100">
            <a:solidFill>
              <a:srgbClr val="FF0000"/>
            </a:solidFill>
            <a:prstDash val="solid"/>
          </a:ln>
        </p:spPr>
        <p:txBody>
          <a:bodyPr>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endParaRPr kumimoji="1" lang="ja-JP" altLang="en-US"/>
          </a:p>
          <a:p>
            <a:endParaRPr kumimoji="1" lang="ja-JP" altLang="en-US"/>
          </a:p>
        </p:txBody>
      </p:sp>
      <p:sp>
        <p:nvSpPr>
          <p:cNvPr id="1232" name="図形 257"/>
          <p:cNvSpPr/>
          <p:nvPr/>
        </p:nvSpPr>
        <p:spPr>
          <a:xfrm>
            <a:off x="6758128" y="840023"/>
            <a:ext cx="2182490" cy="357646"/>
          </a:xfrm>
          <a:prstGeom prst="roundRect">
            <a:avLst/>
          </a:prstGeom>
          <a:solidFill>
            <a:srgbClr val="FFFF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p>
            <a:pPr algn="ctr">
              <a:lnSpc>
                <a:spcPct val="100000"/>
              </a:lnSpc>
              <a:spcBef>
                <a:spcPts val="0"/>
              </a:spcBef>
              <a:spcAft>
                <a:spcPts val="0"/>
              </a:spcAft>
              <a:defRPr lang="ja-JP" altLang="en-US"/>
            </a:pPr>
            <a:r>
              <a:rPr lang="ja-JP" altLang="en-US" sz="1400">
                <a:solidFill>
                  <a:schemeClr val="tx1"/>
                </a:solidFill>
                <a:latin typeface="メイリオ"/>
                <a:ea typeface="メイリオ"/>
              </a:rPr>
              <a:t>（３）避難に必要な情報</a:t>
            </a:r>
            <a:endParaRPr lang="ja-JP" altLang="en-US" sz="1000">
              <a:solidFill>
                <a:schemeClr val="tx1"/>
              </a:solidFill>
              <a:latin typeface="メイリオ"/>
              <a:ea typeface="メイリオ"/>
            </a:endParaRPr>
          </a:p>
        </p:txBody>
      </p:sp>
      <p:sp>
        <p:nvSpPr>
          <p:cNvPr id="1233" name="図形 258"/>
          <p:cNvSpPr/>
          <p:nvPr/>
        </p:nvSpPr>
        <p:spPr>
          <a:xfrm>
            <a:off x="67144" y="4653000"/>
            <a:ext cx="1645856" cy="357646"/>
          </a:xfrm>
          <a:prstGeom prst="roundRect">
            <a:avLst/>
          </a:prstGeom>
          <a:solidFill>
            <a:srgbClr val="FFFF57"/>
          </a:solidFill>
          <a:ln w="127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p>
            <a:pPr algn="ctr">
              <a:lnSpc>
                <a:spcPct val="100000"/>
              </a:lnSpc>
              <a:spcBef>
                <a:spcPts val="0"/>
              </a:spcBef>
              <a:spcAft>
                <a:spcPts val="0"/>
              </a:spcAft>
              <a:defRPr lang="ja-JP" altLang="en-US"/>
            </a:pPr>
            <a:r>
              <a:rPr lang="ja-JP" altLang="en-US" sz="1400">
                <a:solidFill>
                  <a:schemeClr val="tx1"/>
                </a:solidFill>
                <a:latin typeface="メイリオ"/>
                <a:ea typeface="メイリオ"/>
              </a:rPr>
              <a:t>（２）本人の状態</a:t>
            </a:r>
            <a:endParaRPr lang="ja-JP" altLang="en-US" sz="1000">
              <a:solidFill>
                <a:schemeClr val="tx1"/>
              </a:solidFill>
              <a:latin typeface="メイリオ"/>
              <a:ea typeface="メイリオ"/>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38"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39"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個別避難計画作成のポイント（基本情報）</a:t>
            </a:r>
            <a:endParaRPr kumimoji="1" lang="ja-JP" altLang="en-US" sz="3200" dirty="0">
              <a:latin typeface="メイリオ"/>
              <a:ea typeface="メイリオ"/>
            </a:endParaRPr>
          </a:p>
        </p:txBody>
      </p:sp>
      <p:sp>
        <p:nvSpPr>
          <p:cNvPr id="1240"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41"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7</a:t>
            </a:fld>
            <a:endParaRPr kumimoji="1" lang="ja-JP" altLang="en-US">
              <a:latin typeface="メイリオ"/>
              <a:ea typeface="メイリオ"/>
            </a:endParaRPr>
          </a:p>
        </p:txBody>
      </p:sp>
      <p:sp>
        <p:nvSpPr>
          <p:cNvPr id="1242" name="図形 221"/>
          <p:cNvSpPr/>
          <p:nvPr/>
        </p:nvSpPr>
        <p:spPr>
          <a:xfrm>
            <a:off x="-15000" y="1053000"/>
            <a:ext cx="9924661" cy="436022"/>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ctr">
              <a:spcBef>
                <a:spcPts val="300"/>
              </a:spcBef>
              <a:defRPr lang="ja-JP" altLang="en-US"/>
            </a:pPr>
            <a:r>
              <a:rPr lang="ja-JP" altLang="en-US" sz="1600">
                <a:solidFill>
                  <a:schemeClr val="tx1"/>
                </a:solidFill>
                <a:latin typeface="メイリオ"/>
                <a:ea typeface="メイリオ"/>
              </a:rPr>
              <a:t>市町村で記入済の場合が多いですが、空欄や古い情報が記載されている場合は分かる範囲で記入、更新</a:t>
            </a:r>
            <a:endParaRPr lang="ja-JP" altLang="en-US" sz="1400">
              <a:solidFill>
                <a:schemeClr val="tx1"/>
              </a:solidFill>
              <a:latin typeface="メイリオ"/>
              <a:ea typeface="メイリオ"/>
            </a:endParaRPr>
          </a:p>
        </p:txBody>
      </p:sp>
      <p:sp>
        <p:nvSpPr>
          <p:cNvPr id="1243" name="図形 222"/>
          <p:cNvSpPr/>
          <p:nvPr/>
        </p:nvSpPr>
        <p:spPr>
          <a:xfrm>
            <a:off x="273154" y="1629000"/>
            <a:ext cx="9213931" cy="4459934"/>
          </a:xfrm>
          <a:prstGeom prst="rect">
            <a:avLst/>
          </a:prstGeom>
          <a:noFill/>
          <a:ln w="19050" cap="flat" cmpd="sng" algn="ctr">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chorCtr="0"/>
          <a:p>
            <a:pPr algn="l">
              <a:spcBef>
                <a:spcPts val="300"/>
              </a:spcBef>
              <a:defRPr lang="ja-JP" altLang="en-US"/>
            </a:pPr>
            <a:r>
              <a:rPr lang="ja-JP" altLang="en-US" sz="1800">
                <a:solidFill>
                  <a:schemeClr val="tx1"/>
                </a:solidFill>
                <a:latin typeface="メイリオ"/>
                <a:ea typeface="メイリオ"/>
              </a:rPr>
              <a:t>◆</a:t>
            </a:r>
            <a:r>
              <a:rPr lang="ja-JP" altLang="en-US" sz="1800" u="sng">
                <a:solidFill>
                  <a:schemeClr val="tx1"/>
                </a:solidFill>
                <a:latin typeface="メイリオ"/>
                <a:ea typeface="メイリオ"/>
              </a:rPr>
              <a:t>氏名・生年月日・性別・住所・電話番号</a:t>
            </a:r>
            <a:r>
              <a:rPr lang="ja-JP" altLang="en-US" sz="1800">
                <a:solidFill>
                  <a:schemeClr val="tx1"/>
                </a:solidFill>
                <a:latin typeface="メイリオ"/>
                <a:ea typeface="メイリオ"/>
              </a:rPr>
              <a:t>　</a:t>
            </a:r>
            <a:endParaRPr lang="ja-JP" altLang="en-US" sz="2000"/>
          </a:p>
          <a:p>
            <a:pPr algn="l">
              <a:spcBef>
                <a:spcPts val="300"/>
              </a:spcBef>
              <a:defRPr lang="ja-JP" altLang="en-US"/>
            </a:pPr>
            <a:r>
              <a:rPr lang="ja-JP" altLang="en-US" sz="1800">
                <a:solidFill>
                  <a:schemeClr val="tx1"/>
                </a:solidFill>
                <a:latin typeface="メイリオ"/>
                <a:ea typeface="メイリオ"/>
              </a:rPr>
              <a:t>　　住所は住民票住所ではなく、現在住んでいる住所地を記入</a:t>
            </a:r>
            <a:endParaRPr lang="ja-JP" altLang="en-US" sz="2000"/>
          </a:p>
          <a:p>
            <a:pPr algn="l">
              <a:spcBef>
                <a:spcPts val="300"/>
              </a:spcBef>
              <a:defRPr lang="ja-JP" altLang="en-US"/>
            </a:pPr>
            <a:endParaRPr lang="ja-JP" altLang="en-US" sz="1800">
              <a:solidFill>
                <a:schemeClr val="tx1"/>
              </a:solidFill>
              <a:latin typeface="メイリオ"/>
              <a:ea typeface="メイリオ"/>
            </a:endParaRPr>
          </a:p>
          <a:p>
            <a:pPr algn="l">
              <a:spcBef>
                <a:spcPts val="300"/>
              </a:spcBef>
              <a:defRPr lang="ja-JP" altLang="en-US"/>
            </a:pPr>
            <a:r>
              <a:rPr lang="ja-JP" altLang="en-US" sz="1800">
                <a:solidFill>
                  <a:schemeClr val="tx1"/>
                </a:solidFill>
                <a:latin typeface="メイリオ"/>
                <a:ea typeface="メイリオ"/>
              </a:rPr>
              <a:t>◆</a:t>
            </a:r>
            <a:r>
              <a:rPr lang="ja-JP" altLang="en-US" sz="1800" u="sng">
                <a:solidFill>
                  <a:schemeClr val="tx1"/>
                </a:solidFill>
                <a:latin typeface="メイリオ"/>
                <a:ea typeface="メイリオ"/>
              </a:rPr>
              <a:t>避難支援等を必要とする理由、（障害、要介護、難病、療育）の種別</a:t>
            </a:r>
            <a:endParaRPr lang="ja-JP" altLang="en-US" sz="2000" u="sng"/>
          </a:p>
          <a:p>
            <a:pPr algn="l">
              <a:spcBef>
                <a:spcPts val="300"/>
              </a:spcBef>
              <a:defRPr lang="ja-JP" altLang="en-US"/>
            </a:pPr>
            <a:r>
              <a:rPr lang="ja-JP" altLang="en-US" sz="1800">
                <a:solidFill>
                  <a:schemeClr val="tx1"/>
                </a:solidFill>
                <a:latin typeface="メイリオ"/>
                <a:ea typeface="メイリオ"/>
              </a:rPr>
              <a:t>　　例：自立歩行が困難で、移動には車椅子が必要</a:t>
            </a:r>
            <a:endParaRPr lang="ja-JP" altLang="en-US" sz="2000"/>
          </a:p>
          <a:p>
            <a:pPr algn="l">
              <a:spcBef>
                <a:spcPts val="300"/>
              </a:spcBef>
              <a:defRPr lang="ja-JP" altLang="en-US"/>
            </a:pPr>
            <a:endParaRPr lang="ja-JP" altLang="en-US" sz="1800">
              <a:solidFill>
                <a:schemeClr val="tx1"/>
              </a:solidFill>
              <a:latin typeface="メイリオ"/>
              <a:ea typeface="メイリオ"/>
            </a:endParaRPr>
          </a:p>
          <a:p>
            <a:pPr algn="l">
              <a:spcBef>
                <a:spcPts val="300"/>
              </a:spcBef>
              <a:defRPr lang="ja-JP" altLang="en-US"/>
            </a:pPr>
            <a:r>
              <a:rPr lang="ja-JP" altLang="en-US" sz="1800">
                <a:solidFill>
                  <a:schemeClr val="tx1"/>
                </a:solidFill>
                <a:latin typeface="メイリオ"/>
                <a:ea typeface="メイリオ"/>
              </a:rPr>
              <a:t>◆</a:t>
            </a:r>
            <a:r>
              <a:rPr lang="ja-JP" altLang="en-US" sz="1800" u="sng">
                <a:solidFill>
                  <a:schemeClr val="tx1"/>
                </a:solidFill>
                <a:latin typeface="メイリオ"/>
                <a:ea typeface="メイリオ"/>
              </a:rPr>
              <a:t>同居家族等</a:t>
            </a:r>
            <a:endParaRPr lang="ja-JP" altLang="en-US" sz="2000" u="sng"/>
          </a:p>
          <a:p>
            <a:pPr algn="l">
              <a:spcBef>
                <a:spcPts val="300"/>
              </a:spcBef>
              <a:defRPr lang="ja-JP" altLang="en-US"/>
            </a:pPr>
            <a:r>
              <a:rPr lang="ja-JP" altLang="en-US" sz="1800">
                <a:solidFill>
                  <a:schemeClr val="tx1"/>
                </a:solidFill>
                <a:latin typeface="メイリオ"/>
                <a:ea typeface="メイリオ"/>
              </a:rPr>
              <a:t>　　日中は仕事で不在等の情報も記入</a:t>
            </a:r>
            <a:endParaRPr lang="ja-JP" altLang="en-US" sz="2000"/>
          </a:p>
          <a:p>
            <a:pPr algn="l">
              <a:spcBef>
                <a:spcPts val="300"/>
              </a:spcBef>
              <a:defRPr lang="ja-JP" altLang="en-US"/>
            </a:pPr>
            <a:endParaRPr lang="ja-JP" altLang="en-US" sz="1800">
              <a:solidFill>
                <a:schemeClr val="tx1"/>
              </a:solidFill>
              <a:latin typeface="メイリオ"/>
              <a:ea typeface="メイリオ"/>
            </a:endParaRPr>
          </a:p>
          <a:p>
            <a:pPr algn="l">
              <a:spcBef>
                <a:spcPts val="300"/>
              </a:spcBef>
              <a:defRPr lang="ja-JP" altLang="en-US"/>
            </a:pPr>
            <a:r>
              <a:rPr lang="ja-JP" altLang="en-US" sz="1800">
                <a:solidFill>
                  <a:schemeClr val="tx1"/>
                </a:solidFill>
                <a:latin typeface="メイリオ"/>
                <a:ea typeface="メイリオ"/>
              </a:rPr>
              <a:t>◆</a:t>
            </a:r>
            <a:r>
              <a:rPr lang="ja-JP" altLang="en-US" sz="1800" u="sng">
                <a:solidFill>
                  <a:schemeClr val="tx1"/>
                </a:solidFill>
                <a:latin typeface="メイリオ"/>
                <a:ea typeface="メイリオ"/>
              </a:rPr>
              <a:t>緊急時の連絡先</a:t>
            </a:r>
            <a:endParaRPr lang="ja-JP" altLang="en-US" sz="2000" u="sng"/>
          </a:p>
          <a:p>
            <a:pPr algn="l">
              <a:spcBef>
                <a:spcPts val="300"/>
              </a:spcBef>
              <a:defRPr lang="ja-JP" altLang="en-US"/>
            </a:pPr>
            <a:r>
              <a:rPr lang="ja-JP" altLang="en-US" sz="1800">
                <a:solidFill>
                  <a:schemeClr val="tx1"/>
                </a:solidFill>
                <a:latin typeface="メイリオ"/>
                <a:ea typeface="メイリオ"/>
              </a:rPr>
              <a:t>　　・災害時に本人と連絡がとれない場合や、生命が危険な場合の連絡先を記入</a:t>
            </a:r>
            <a:endParaRPr lang="ja-JP" altLang="en-US" sz="1600">
              <a:solidFill>
                <a:schemeClr val="tx1"/>
              </a:solidFill>
              <a:latin typeface="メイリオ"/>
              <a:ea typeface="メイリオ"/>
            </a:endParaRPr>
          </a:p>
          <a:p>
            <a:pPr algn="l">
              <a:spcBef>
                <a:spcPts val="300"/>
              </a:spcBef>
              <a:defRPr lang="ja-JP" altLang="en-US"/>
            </a:pP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　・</a:t>
            </a:r>
            <a:r>
              <a:rPr lang="ja-JP" altLang="en-US" sz="1800">
                <a:solidFill>
                  <a:schemeClr val="tx1"/>
                </a:solidFill>
                <a:latin typeface="メイリオ"/>
                <a:ea typeface="メイリオ"/>
              </a:rPr>
              <a:t>できるだけ、複数の連絡先の記入が望ましい</a:t>
            </a:r>
            <a:endParaRPr lang="ja-JP" altLang="en-US" sz="1800">
              <a:solidFill>
                <a:schemeClr val="tx1"/>
              </a:solidFill>
              <a:latin typeface="メイリオ"/>
              <a:ea typeface="メイリオ"/>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49" name="直線 707"/>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50" name="サブタイトル 708"/>
          <p:cNvSpPr/>
          <p:nvPr/>
        </p:nvSpPr>
        <p:spPr>
          <a:xfrm>
            <a:off x="4308" y="117000"/>
            <a:ext cx="9906000" cy="438532"/>
          </a:xfrm>
          <a:prstGeom prst="rect">
            <a:avLst/>
          </a:prstGeom>
        </p:spPr>
        <p:txBody>
          <a:bodyPr>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solidFill>
                <a:latin typeface="+mn-ea"/>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SzPct val="100000"/>
              <a:buFont typeface="Arial" panose="020B0604020202020204" pitchFamily="34" charset="0"/>
              <a:buNone/>
              <a:defRPr kumimoji="1" sz="2000" kern="1200">
                <a:solidFill>
                  <a:schemeClr val="tx1">
                    <a:tint val="75000"/>
                  </a:schemeClr>
                </a:solidFill>
                <a:latin typeface="+mn-lt"/>
                <a:ea typeface="+mn-ea"/>
                <a:cs typeface="+mn-cs"/>
              </a:defRPr>
            </a:lvl4pPr>
            <a:lvl5pPr marL="1828800" marR="0" indent="0" algn="ctr" defTabSz="914400" rtl="0" eaLnBrk="1" fontAlgn="auto" latinLnBrk="0" hangingPunct="1">
              <a:lnSpc>
                <a:spcPct val="100000"/>
              </a:lnSpc>
              <a:spcBef>
                <a:spcPct val="20000"/>
              </a:spcBef>
              <a:spcAft>
                <a:spcPts val="0"/>
              </a:spcAft>
              <a:buClrTx/>
              <a:buSzPct val="100000"/>
              <a:buFont typeface="Arial" panose="020B0604020202020204" pitchFamily="34" charset="0"/>
              <a:buNone/>
              <a:tabLst/>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7pPr>
            <a:lvl8pPr marL="32004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j-ea"/>
                <a:cs typeface="+mn-cs"/>
              </a:defRPr>
            </a:lvl8pPr>
            <a:lvl9pPr marL="3657600" indent="0" algn="ctr" defTabSz="914400" rtl="0" eaLnBrk="1" latinLnBrk="0" hangingPunct="1">
              <a:spcBef>
                <a:spcPct val="200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gn="l"/>
            <a:r>
              <a:rPr kumimoji="1" lang="ja-JP" altLang="en-US" sz="2800" dirty="0">
                <a:latin typeface="メイリオ"/>
                <a:ea typeface="メイリオ"/>
              </a:rPr>
              <a:t>　個別避難計画作成のポイント</a:t>
            </a:r>
            <a:r>
              <a:rPr kumimoji="1" lang="ja-JP" altLang="en-US" sz="2400" dirty="0">
                <a:latin typeface="メイリオ"/>
                <a:ea typeface="メイリオ"/>
              </a:rPr>
              <a:t>（ご本人の状態に関する項目）</a:t>
            </a:r>
            <a:endParaRPr kumimoji="1" lang="ja-JP" altLang="en-US" sz="3200" dirty="0">
              <a:latin typeface="メイリオ"/>
              <a:ea typeface="メイリオ"/>
            </a:endParaRPr>
          </a:p>
        </p:txBody>
      </p:sp>
      <p:sp>
        <p:nvSpPr>
          <p:cNvPr id="1251" name="直線 430"/>
          <p:cNvSpPr/>
          <p:nvPr/>
        </p:nvSpPr>
        <p:spPr>
          <a:xfrm>
            <a:off x="129000" y="693000"/>
            <a:ext cx="9637573" cy="10354"/>
          </a:xfrm>
          <a:prstGeom prst="line">
            <a:avLst/>
          </a:prstGeom>
          <a:ln w="50800" cap="flat" cmpd="sng" algn="ctr">
            <a:solidFill>
              <a:srgbClr val="57C0FF"/>
            </a:solidFill>
            <a:prstDash val="solid"/>
            <a:miter lim="800000"/>
            <a:headEnd type="diamond"/>
            <a:tailEnd type="diamond"/>
          </a:ln>
        </p:spPr>
        <p:style>
          <a:lnRef idx="1">
            <a:schemeClr val="accent1"/>
          </a:lnRef>
          <a:fillRef idx="0">
            <a:schemeClr val="accent1"/>
          </a:fillRef>
          <a:effectRef idx="0">
            <a:schemeClr val="accent1"/>
          </a:effectRef>
          <a:fontRef idx="minor">
            <a:schemeClr val="tx1"/>
          </a:fontRef>
        </p:style>
      </p:sp>
      <p:sp>
        <p:nvSpPr>
          <p:cNvPr id="1252" name="スライド番号プレースホルダー 349"/>
          <p:cNvSpPr>
            <a:spLocks noGrp="1"/>
          </p:cNvSpPr>
          <p:nvPr>
            <p:ph type="sldNum" sz="quarter" idx="12"/>
          </p:nvPr>
        </p:nvSpPr>
        <p:spPr>
          <a:xfrm>
            <a:off x="7770564" y="6447875"/>
            <a:ext cx="2078436" cy="365125"/>
          </a:xfrm>
        </p:spPr>
        <p:txBody>
          <a:bodyPr/>
          <a:lstStyle/>
          <a:p>
            <a:fld id="{2C9400E4-C46D-48FA-AEA0-ED136F70A0E5}" type="slidenum">
              <a:rPr kumimoji="1" lang="ja-JP" altLang="en-US" sz="1400" smtClean="0">
                <a:latin typeface="メイリオ"/>
                <a:ea typeface="メイリオ"/>
              </a:rPr>
              <a:t>8</a:t>
            </a:fld>
            <a:endParaRPr kumimoji="1" lang="ja-JP" altLang="en-US">
              <a:latin typeface="メイリオ"/>
              <a:ea typeface="メイリオ"/>
            </a:endParaRPr>
          </a:p>
        </p:txBody>
      </p:sp>
      <p:sp>
        <p:nvSpPr>
          <p:cNvPr id="1253" name="図形 221"/>
          <p:cNvSpPr/>
          <p:nvPr/>
        </p:nvSpPr>
        <p:spPr>
          <a:xfrm>
            <a:off x="303814" y="978342"/>
            <a:ext cx="8506185" cy="792577"/>
          </a:xfrm>
          <a:prstGeom prst="rect">
            <a:avLst/>
          </a:prstGeom>
          <a:noFill/>
          <a:ln w="63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t" anchorCtr="0"/>
          <a:p>
            <a:pPr algn="l">
              <a:spcBef>
                <a:spcPts val="300"/>
              </a:spcBef>
              <a:defRPr lang="ja-JP" altLang="en-US"/>
            </a:pPr>
            <a:r>
              <a:rPr lang="ja-JP" altLang="en-US" sz="1600" b="1">
                <a:solidFill>
                  <a:srgbClr val="FF0000"/>
                </a:solidFill>
                <a:latin typeface="メイリオ"/>
                <a:ea typeface="メイリオ"/>
              </a:rPr>
              <a:t>福祉専門職の知見が特に重要となる項目です。</a:t>
            </a:r>
            <a:endParaRPr lang="ja-JP" altLang="en-US" sz="1400" b="1">
              <a:solidFill>
                <a:srgbClr val="FF0000"/>
              </a:solidFill>
              <a:latin typeface="メイリオ"/>
              <a:ea typeface="メイリオ"/>
            </a:endParaRPr>
          </a:p>
          <a:p>
            <a:pPr algn="l">
              <a:spcBef>
                <a:spcPts val="300"/>
              </a:spcBef>
              <a:defRPr lang="ja-JP" altLang="en-US"/>
            </a:pPr>
            <a:r>
              <a:rPr lang="ja-JP" altLang="en-US" sz="1600" b="1">
                <a:solidFill>
                  <a:srgbClr val="FF0000"/>
                </a:solidFill>
                <a:latin typeface="メイリオ"/>
                <a:ea typeface="メイリオ"/>
              </a:rPr>
              <a:t>普段の業務で把握されている情報を基に記入します。</a:t>
            </a:r>
            <a:endParaRPr lang="ja-JP" altLang="en-US" sz="1600" b="1">
              <a:solidFill>
                <a:srgbClr val="FF0000"/>
              </a:solidFill>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また、地域住民の方が確認することを念頭に、なるべく平易な表現にします。</a:t>
            </a:r>
            <a:endParaRPr lang="ja-JP" altLang="en-US" sz="1600">
              <a:solidFill>
                <a:schemeClr val="tx1"/>
              </a:solidFill>
              <a:latin typeface="メイリオ"/>
              <a:ea typeface="メイリオ"/>
            </a:endParaRPr>
          </a:p>
        </p:txBody>
      </p:sp>
      <p:sp>
        <p:nvSpPr>
          <p:cNvPr id="1254" name="図形 222"/>
          <p:cNvSpPr/>
          <p:nvPr/>
        </p:nvSpPr>
        <p:spPr>
          <a:xfrm>
            <a:off x="273137" y="1988713"/>
            <a:ext cx="9289791" cy="4828043"/>
          </a:xfrm>
          <a:prstGeom prst="rect">
            <a:avLst/>
          </a:prstGeom>
          <a:noFill/>
          <a:ln w="19050" cap="flat" cmpd="sng" algn="ctr">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nchorCtr="0"/>
          <a:p>
            <a:pPr algn="l">
              <a:spcBef>
                <a:spcPts val="300"/>
              </a:spcBef>
              <a:defRPr lang="ja-JP" altLang="en-US"/>
            </a:pPr>
            <a:r>
              <a:rPr lang="ja-JP" altLang="en-US" sz="1600">
                <a:solidFill>
                  <a:schemeClr val="tx1"/>
                </a:solidFill>
                <a:latin typeface="メイリオ"/>
                <a:ea typeface="メイリオ"/>
              </a:rPr>
              <a:t>◆</a:t>
            </a:r>
            <a:r>
              <a:rPr lang="ja-JP" altLang="en-US" sz="1600" u="sng">
                <a:solidFill>
                  <a:schemeClr val="tx1"/>
                </a:solidFill>
                <a:latin typeface="メイリオ"/>
                <a:ea typeface="メイリオ"/>
              </a:rPr>
              <a:t>避難時に配慮しなくてはならない事項</a:t>
            </a:r>
            <a:endParaRPr lang="ja-JP" altLang="en-US" sz="1600" u="sng"/>
          </a:p>
          <a:p>
            <a:pPr algn="l">
              <a:spcBef>
                <a:spcPts val="300"/>
              </a:spcBef>
              <a:defRPr lang="ja-JP" altLang="en-US"/>
            </a:pPr>
            <a:r>
              <a:rPr lang="ja-JP" altLang="en-US" sz="1600">
                <a:solidFill>
                  <a:schemeClr val="tx1"/>
                </a:solidFill>
                <a:latin typeface="メイリオ"/>
                <a:ea typeface="メイリオ"/>
              </a:rPr>
              <a:t>　　体調等により必要な支援の程度が変動する場合は、一番支援が必要な状態を想定し記入</a:t>
            </a:r>
            <a:endParaRPr lang="ja-JP" altLang="en-US" sz="1600"/>
          </a:p>
          <a:p>
            <a:pPr algn="l">
              <a:spcBef>
                <a:spcPts val="300"/>
              </a:spcBef>
              <a:defRPr lang="ja-JP" altLang="en-US"/>
            </a:pPr>
            <a:r>
              <a:rPr lang="ja-JP" altLang="en-US" sz="1400">
                <a:solidFill>
                  <a:schemeClr val="tx1"/>
                </a:solidFill>
                <a:latin typeface="メイリオ"/>
                <a:ea typeface="メイリオ"/>
              </a:rPr>
              <a:t>　　　例：・ゆっくりなら杖での避難が可能だが、急ぐ時は車椅子が必要</a:t>
            </a:r>
            <a:endParaRPr lang="ja-JP" altLang="en-US" sz="1400">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・認知症のため、知らない場所ではパニックになる恐れ</a:t>
            </a:r>
            <a:endParaRPr lang="ja-JP" altLang="en-US" sz="1400">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・「危ない」などの不安になる言葉は使わず、「大丈夫」など</a:t>
            </a:r>
            <a:r>
              <a:rPr lang="ja-JP" altLang="en-US" sz="1400">
                <a:solidFill>
                  <a:schemeClr val="tx1"/>
                </a:solidFill>
                <a:latin typeface="メイリオ"/>
                <a:ea typeface="メイリオ"/>
              </a:rPr>
              <a:t>肯定的で柔らかい表現の</a:t>
            </a:r>
            <a:r>
              <a:rPr lang="ja-JP" altLang="en-US" sz="1400">
                <a:solidFill>
                  <a:schemeClr val="tx1"/>
                </a:solidFill>
                <a:latin typeface="メイリオ"/>
                <a:ea typeface="メイリオ"/>
              </a:rPr>
              <a:t>声かけが必要</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・耳が聞こえづらいため、声かけは正面から行うこと</a:t>
            </a:r>
            <a:endParaRPr lang="ja-JP" altLang="en-US" sz="1400">
              <a:latin typeface="メイリオ"/>
              <a:ea typeface="メイリオ"/>
            </a:endParaRPr>
          </a:p>
          <a:p>
            <a:pPr algn="l">
              <a:spcBef>
                <a:spcPts val="300"/>
              </a:spcBef>
              <a:defRPr lang="ja-JP" altLang="en-US"/>
            </a:pPr>
            <a:endParaRPr lang="ja-JP" altLang="en-US" sz="1600">
              <a:latin typeface="メイリオ"/>
              <a:ea typeface="メイリオ"/>
            </a:endParaRPr>
          </a:p>
          <a:p>
            <a:pPr algn="l">
              <a:spcBef>
                <a:spcPts val="300"/>
              </a:spcBef>
              <a:defRPr lang="ja-JP" altLang="en-US"/>
            </a:pPr>
            <a:r>
              <a:rPr lang="ja-JP" altLang="en-US" sz="1600">
                <a:solidFill>
                  <a:schemeClr val="tx1"/>
                </a:solidFill>
                <a:latin typeface="メイリオ"/>
                <a:ea typeface="メイリオ"/>
              </a:rPr>
              <a:t>◆</a:t>
            </a:r>
            <a:r>
              <a:rPr lang="ja-JP" altLang="en-US" sz="1600" u="sng">
                <a:solidFill>
                  <a:schemeClr val="tx1"/>
                </a:solidFill>
                <a:latin typeface="メイリオ"/>
                <a:ea typeface="メイリオ"/>
              </a:rPr>
              <a:t>避難方法（避難の際に必要とする用具や支援方法等）</a:t>
            </a:r>
            <a:endParaRPr lang="ja-JP" altLang="en-US" sz="1600" u="sng"/>
          </a:p>
          <a:p>
            <a:pPr algn="l">
              <a:spcBef>
                <a:spcPts val="300"/>
              </a:spcBef>
              <a:defRPr lang="ja-JP" altLang="en-US"/>
            </a:pPr>
            <a:r>
              <a:rPr lang="ja-JP" altLang="en-US" sz="1600">
                <a:solidFill>
                  <a:schemeClr val="tx1"/>
                </a:solidFill>
                <a:latin typeface="メイリオ"/>
                <a:ea typeface="メイリオ"/>
              </a:rPr>
              <a:t>　　ハザードマップの状況も踏まえながら、必要な避難支援方法を記入</a:t>
            </a:r>
            <a:endParaRPr lang="ja-JP" altLang="en-US" sz="1600"/>
          </a:p>
          <a:p>
            <a:pPr algn="l">
              <a:spcBef>
                <a:spcPts val="300"/>
              </a:spcBef>
              <a:defRPr lang="ja-JP" altLang="en-US"/>
            </a:pPr>
            <a:r>
              <a:rPr lang="ja-JP" altLang="en-US" sz="1400">
                <a:solidFill>
                  <a:schemeClr val="tx1"/>
                </a:solidFill>
                <a:latin typeface="メイリオ"/>
                <a:ea typeface="メイリオ"/>
              </a:rPr>
              <a:t>　　　例：・杖でも歩けるが、津波からの迅速な避難には車椅子が必要</a:t>
            </a:r>
            <a:endParaRPr lang="ja-JP" altLang="en-US" sz="1400"/>
          </a:p>
          <a:p>
            <a:pPr algn="l">
              <a:spcBef>
                <a:spcPts val="300"/>
              </a:spcBef>
              <a:defRPr lang="ja-JP" altLang="en-US"/>
            </a:pPr>
            <a:r>
              <a:rPr lang="ja-JP" altLang="en-US" sz="1400">
                <a:solidFill>
                  <a:schemeClr val="tx1"/>
                </a:solidFill>
                <a:latin typeface="メイリオ"/>
                <a:ea typeface="メイリオ"/>
              </a:rPr>
              <a:t>　　　　　・強い口調で声をかけると反発してしまうため、</a:t>
            </a:r>
            <a:r>
              <a:rPr lang="ja-JP" altLang="en-US" sz="1400">
                <a:solidFill>
                  <a:schemeClr val="tx1"/>
                </a:solidFill>
                <a:latin typeface="メイリオ"/>
                <a:ea typeface="メイリオ"/>
              </a:rPr>
              <a:t>「○○しましょう」といった口調で避難を促す</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・知らない道はパニックになるため、できる限り予定</a:t>
            </a:r>
            <a:r>
              <a:rPr lang="ja-JP" altLang="en-US" sz="1400">
                <a:solidFill>
                  <a:schemeClr val="tx1"/>
                </a:solidFill>
                <a:latin typeface="メイリオ"/>
                <a:ea typeface="メイリオ"/>
              </a:rPr>
              <a:t>どおりの避難経路での避難が望ましい</a:t>
            </a:r>
            <a:endParaRPr lang="ja-JP" altLang="en-US" sz="1600"/>
          </a:p>
          <a:p>
            <a:pPr algn="l">
              <a:spcBef>
                <a:spcPts val="300"/>
              </a:spcBef>
              <a:defRPr lang="ja-JP" altLang="en-US"/>
            </a:pPr>
            <a:endParaRPr lang="ja-JP" altLang="en-US" sz="1600"/>
          </a:p>
          <a:p>
            <a:pPr algn="l">
              <a:spcBef>
                <a:spcPts val="300"/>
              </a:spcBef>
              <a:defRPr lang="ja-JP" altLang="en-US"/>
            </a:pPr>
            <a:r>
              <a:rPr lang="ja-JP" altLang="en-US" sz="1600">
                <a:solidFill>
                  <a:schemeClr val="tx1"/>
                </a:solidFill>
                <a:latin typeface="メイリオ"/>
                <a:ea typeface="メイリオ"/>
              </a:rPr>
              <a:t>◆</a:t>
            </a:r>
            <a:r>
              <a:rPr lang="ja-JP" altLang="en-US" sz="1600" u="sng">
                <a:solidFill>
                  <a:schemeClr val="tx1"/>
                </a:solidFill>
                <a:latin typeface="メイリオ"/>
                <a:ea typeface="メイリオ"/>
              </a:rPr>
              <a:t>特記事項</a:t>
            </a:r>
            <a:endParaRPr lang="ja-JP" altLang="en-US" sz="1600" u="sng"/>
          </a:p>
          <a:p>
            <a:pPr algn="l">
              <a:spcBef>
                <a:spcPts val="300"/>
              </a:spcBef>
              <a:defRPr lang="ja-JP" altLang="en-US"/>
            </a:pPr>
            <a:r>
              <a:rPr lang="ja-JP" altLang="en-US" sz="1600">
                <a:solidFill>
                  <a:schemeClr val="tx1"/>
                </a:solidFill>
                <a:latin typeface="メイリオ"/>
                <a:ea typeface="メイリオ"/>
              </a:rPr>
              <a:t>　　上記以外で避難支援等関係者に知っておいてもらいたい情報等を記入</a:t>
            </a:r>
            <a:endParaRPr lang="ja-JP" altLang="en-US" sz="1600"/>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例：・日中は１階のリビングで過ごすことが多い</a:t>
            </a:r>
            <a:endParaRPr lang="ja-JP" altLang="en-US" sz="1400"/>
          </a:p>
          <a:p>
            <a:pPr algn="l">
              <a:spcBef>
                <a:spcPts val="300"/>
              </a:spcBef>
              <a:defRPr lang="ja-JP" altLang="en-US"/>
            </a:pP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　</a:t>
            </a:r>
            <a:r>
              <a:rPr lang="ja-JP" altLang="en-US" sz="1400">
                <a:solidFill>
                  <a:schemeClr val="tx1"/>
                </a:solidFill>
                <a:latin typeface="メイリオ"/>
                <a:ea typeface="メイリオ"/>
              </a:rPr>
              <a:t>・寝室には居間の窓から入室した方が早い</a:t>
            </a:r>
            <a:endParaRPr lang="ja-JP" altLang="en-US" sz="1400">
              <a:solidFill>
                <a:schemeClr val="tx1"/>
              </a:solidFill>
              <a:latin typeface="メイリオ"/>
              <a:ea typeface="メイリオ"/>
            </a:endParaRPr>
          </a:p>
          <a:p>
            <a:pPr algn="l">
              <a:spcBef>
                <a:spcPts val="300"/>
              </a:spcBef>
              <a:defRPr lang="ja-JP" altLang="en-US"/>
            </a:pPr>
            <a:r>
              <a:rPr lang="ja-JP" altLang="en-US" sz="1400">
                <a:solidFill>
                  <a:schemeClr val="tx1"/>
                </a:solidFill>
                <a:latin typeface="メイリオ"/>
                <a:ea typeface="メイリオ"/>
              </a:rPr>
              <a:t>　　　　　・耳が</a:t>
            </a:r>
            <a:r>
              <a:rPr lang="ja-JP" altLang="en-US" sz="1400">
                <a:solidFill>
                  <a:schemeClr val="tx1"/>
                </a:solidFill>
                <a:latin typeface="メイリオ"/>
                <a:ea typeface="メイリオ"/>
              </a:rPr>
              <a:t>聞こえづらいため、</a:t>
            </a:r>
            <a:r>
              <a:rPr lang="ja-JP" altLang="en-US" sz="1400">
                <a:solidFill>
                  <a:schemeClr val="tx1"/>
                </a:solidFill>
                <a:latin typeface="メイリオ"/>
                <a:ea typeface="メイリオ"/>
              </a:rPr>
              <a:t>屋外からの声かけでは聞こえない恐れがある</a:t>
            </a:r>
            <a:endParaRPr lang="ja-JP" altLang="en-US" sz="1400">
              <a:solidFill>
                <a:schemeClr val="tx1"/>
              </a:solidFill>
              <a:latin typeface="メイリオ"/>
              <a:ea typeface="メイリオ"/>
            </a:endParaRPr>
          </a:p>
        </p:txBody>
      </p:sp>
    </p:spTree>
  </p:cSld>
  <p:clrMapOvr>
    <a:masterClrMapping/>
  </p:clrMapOvr>
</p:sld>
</file>

<file path=ppt/theme/theme1.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5</TotalTime>
  <Words>2670</Words>
  <Application>JUST Focus</Application>
  <Paragraphs>270</Paragraph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標準</vt:lpstr>
      <vt:lpstr>避難行動要支援者対策 ～みんなで逃げる　みんなで助かる～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4.1.7</AppVersion>
  <PresentationFormat>ユーザー設定</PresentationFormat>
  <Slides>11</Slides>
  <Notes>11</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災害時要配慮者の避難支援について【福祉専門職参画編】</dc:title>
  <dc:creator>前原尚太</dc:creator>
  <cp:lastModifiedBy>448969</cp:lastModifiedBy>
  <cp:lastPrinted>2020-02-07T11:30:31Z</cp:lastPrinted>
  <dcterms:created xsi:type="dcterms:W3CDTF">2019-11-27T02:08:39Z</dcterms:created>
  <dcterms:modified xsi:type="dcterms:W3CDTF">2023-03-30T09:44:09Z</dcterms:modified>
  <cp:revision>124</cp:revision>
</cp:coreProperties>
</file>

<file path=docProps/custom.xml><?xml version="1.0" encoding="utf-8"?>
<Properties xmlns:vt="http://schemas.openxmlformats.org/officeDocument/2006/docPropsVTypes" xmlns="http://schemas.openxmlformats.org/officeDocument/2006/custom-properties"/>
</file>