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2"/>
  </p:sldMasterIdLst>
  <p:notesMasterIdLst>
    <p:notesMasterId r:id="rId3"/>
  </p:notesMasterIdLst>
  <p:sldIdLst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4"/>
    <p:restoredTop sz="94660"/>
  </p:normalViewPr>
  <p:slideViewPr>
    <p:cSldViewPr snapToGrid="0">
      <p:cViewPr>
        <p:scale>
          <a:sx n="150" d="100"/>
          <a:sy n="150" d="100"/>
        </p:scale>
        <p:origin x="-72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53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9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4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26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58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42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74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5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63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2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05113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CBB2-0699-4CCE-9A71-2E75D66CB5FD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81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27"/>
          <p:cNvSpPr>
            <a:spLocks noChangeArrowheads="1"/>
          </p:cNvSpPr>
          <p:nvPr/>
        </p:nvSpPr>
        <p:spPr>
          <a:xfrm>
            <a:off x="335395" y="1665611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最大クラスの地震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8" name="正方形/長方形 289"/>
          <p:cNvSpPr>
            <a:spLocks noChangeArrowheads="1"/>
          </p:cNvSpPr>
          <p:nvPr/>
        </p:nvSpPr>
        <p:spPr>
          <a:xfrm>
            <a:off x="2430895" y="1665611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発生頻度の高い地震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	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9" name="Rectangle 3"/>
          <p:cNvSpPr>
            <a:spLocks noChangeArrowheads="1"/>
          </p:cNvSpPr>
          <p:nvPr/>
        </p:nvSpPr>
        <p:spPr>
          <a:xfrm>
            <a:off x="278273" y="1461374"/>
            <a:ext cx="443018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■当館における南海トラフ地震の被害想定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（高知県防災マップで確認）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0" name="テキスト ボックス 8"/>
          <p:cNvSpPr txBox="1"/>
          <p:nvPr/>
        </p:nvSpPr>
        <p:spPr>
          <a:xfrm>
            <a:off x="278272" y="2545180"/>
            <a:ext cx="429372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■南海トラフ地震の津波避難に対する基本方針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○をつける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lang="en-US" altLang="ja-JP" sz="8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5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倒壊や火災の恐れがなければ原則館内に避難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高台等への避難場所へ避難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338150" y="3252925"/>
            <a:ext cx="2039408" cy="1656743"/>
          </a:xfrm>
          <a:prstGeom prst="rect">
            <a:avLst/>
          </a:prstGeom>
          <a:ln w="63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12" name="テキスト ボックス 15"/>
          <p:cNvSpPr txBox="1"/>
          <p:nvPr/>
        </p:nvSpPr>
        <p:spPr>
          <a:xfrm>
            <a:off x="2400661" y="3014486"/>
            <a:ext cx="18901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避難経路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en-US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MAP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貼付）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13" name="テキスト ボックス 20"/>
          <p:cNvSpPr txBox="1"/>
          <p:nvPr/>
        </p:nvSpPr>
        <p:spPr>
          <a:xfrm>
            <a:off x="2438372" y="4918412"/>
            <a:ext cx="2095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可能であれば、複数の避難経路を記載して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※避難経路を実際に歩いて</a:t>
            </a:r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。地震発生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時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電柱や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ブロックの倒壊など、障害物も多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いため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臨機応変に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たどりつけるよう、経路の状況を観察して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4" name="正方形/長方形 21"/>
          <p:cNvSpPr/>
          <p:nvPr/>
        </p:nvSpPr>
        <p:spPr>
          <a:xfrm>
            <a:off x="2445944" y="3252925"/>
            <a:ext cx="2039409" cy="1665486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15" name="Rectangle 18"/>
          <p:cNvSpPr>
            <a:spLocks noChangeArrowheads="1"/>
          </p:cNvSpPr>
          <p:nvPr/>
        </p:nvSpPr>
        <p:spPr>
          <a:xfrm>
            <a:off x="1781828" y="-5014728"/>
            <a:ext cx="4740515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ja-JP" sz="1200" b="1" i="0" u="none" strike="noStrike" cap="none" normalizeH="0" baseline="0" bmk="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施設見取り図とチェック箇所（防火対策用）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6" name="Rectangle 20"/>
          <p:cNvSpPr>
            <a:spLocks noChangeArrowheads="1"/>
          </p:cNvSpPr>
          <p:nvPr/>
        </p:nvSpPr>
        <p:spPr>
          <a:xfrm>
            <a:off x="1781828" y="-4509129"/>
            <a:ext cx="474051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117" name="テキスト ボックス 25"/>
          <p:cNvSpPr txBox="1"/>
          <p:nvPr/>
        </p:nvSpPr>
        <p:spPr>
          <a:xfrm>
            <a:off x="101511" y="3019041"/>
            <a:ext cx="245753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53035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■施設見取図とチェック箇所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貼付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・附番）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18" name="テキスト ボックス 26"/>
          <p:cNvSpPr txBox="1"/>
          <p:nvPr/>
        </p:nvSpPr>
        <p:spPr>
          <a:xfrm>
            <a:off x="279332" y="4918412"/>
            <a:ext cx="20955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防火対策場所に番号を附番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9" name="正方形/長方形 27"/>
          <p:cNvSpPr/>
          <p:nvPr/>
        </p:nvSpPr>
        <p:spPr>
          <a:xfrm>
            <a:off x="345751" y="5372100"/>
            <a:ext cx="4146020" cy="128026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20" name="テキスト ボックス 29"/>
          <p:cNvSpPr txBox="1"/>
          <p:nvPr/>
        </p:nvSpPr>
        <p:spPr>
          <a:xfrm>
            <a:off x="285750" y="5156770"/>
            <a:ext cx="14583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■附番箇所の取扱手順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1" name="矢印: 下 30"/>
          <p:cNvSpPr/>
          <p:nvPr/>
        </p:nvSpPr>
        <p:spPr>
          <a:xfrm>
            <a:off x="1722634" y="5111821"/>
            <a:ext cx="339072" cy="12829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テキスト ボックス 13"/>
          <p:cNvSpPr/>
          <p:nvPr/>
        </p:nvSpPr>
        <p:spPr>
          <a:xfrm>
            <a:off x="308195" y="768504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震度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弱以上（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分半ゆれる）の地震発生・大津波警報の発令</a:t>
            </a:r>
          </a:p>
        </p:txBody>
      </p:sp>
      <p:sp>
        <p:nvSpPr>
          <p:cNvPr id="1123" name="テキスト ボックス 34"/>
          <p:cNvSpPr txBox="1"/>
          <p:nvPr/>
        </p:nvSpPr>
        <p:spPr>
          <a:xfrm>
            <a:off x="212943" y="1120912"/>
            <a:ext cx="1876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落下物に気をつけつつ、大きな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什器等から離れて机の下等に隠れる。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4" name="テキスト ボックス 13"/>
          <p:cNvSpPr/>
          <p:nvPr/>
        </p:nvSpPr>
        <p:spPr>
          <a:xfrm>
            <a:off x="2071841" y="766491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揺れが収まってから津波の到来まで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分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25" name="テキスト ボックス 36"/>
          <p:cNvSpPr txBox="1"/>
          <p:nvPr/>
        </p:nvSpPr>
        <p:spPr>
          <a:xfrm>
            <a:off x="1986496" y="1124636"/>
            <a:ext cx="1652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宿泊客の安否と倒壊危険性を確認し、基本方針に基づき宿泊客を避難。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6" name="テキスト ボックス 13"/>
          <p:cNvSpPr/>
          <p:nvPr/>
        </p:nvSpPr>
        <p:spPr>
          <a:xfrm>
            <a:off x="3855462" y="778781"/>
            <a:ext cx="572558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津波の到来後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27" name="テキスト ボックス 38"/>
          <p:cNvSpPr txBox="1"/>
          <p:nvPr/>
        </p:nvSpPr>
        <p:spPr>
          <a:xfrm>
            <a:off x="3788814" y="1112169"/>
            <a:ext cx="658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情報伝達・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怪我の対応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8" name="矢印: 下 39"/>
          <p:cNvSpPr/>
          <p:nvPr/>
        </p:nvSpPr>
        <p:spPr>
          <a:xfrm rot="16200000">
            <a:off x="1837538" y="898649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矢印: 下 40"/>
          <p:cNvSpPr/>
          <p:nvPr/>
        </p:nvSpPr>
        <p:spPr>
          <a:xfrm rot="16200000">
            <a:off x="3608769" y="898649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Rectangle 3"/>
          <p:cNvSpPr>
            <a:spLocks noChangeArrowheads="1"/>
          </p:cNvSpPr>
          <p:nvPr/>
        </p:nvSpPr>
        <p:spPr>
          <a:xfrm>
            <a:off x="220607" y="518197"/>
            <a:ext cx="443018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南海トラフ地震発生時の対応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1" name="テキスト ボックス 43"/>
          <p:cNvSpPr txBox="1"/>
          <p:nvPr/>
        </p:nvSpPr>
        <p:spPr>
          <a:xfrm>
            <a:off x="4650792" y="505705"/>
            <a:ext cx="4430185" cy="527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8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時間ごとの対応</a:t>
            </a:r>
            <a:endParaRPr lang="ja-JP" altLang="ja-JP" sz="8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(1)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地震発生から揺れの沈静まで（地震発生～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分目安）</a:t>
            </a:r>
            <a:r>
              <a:rPr lang="ja-JP" altLang="ja-JP" sz="7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揺れが長い＝南海トラフ地震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①地震発生時（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・地震警報が鳴ったら職員相互に声をかけあ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、ヘルメットを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して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机の下に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逃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げ込む。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・お客様は応対している人間がカウンターの下などに誘導する。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※直下型でなければ警報から地震発生までに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15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秒かかる。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※南海トラフ地震の場合は、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分半以上にわたって揺れが続く。</a:t>
            </a:r>
            <a:endParaRPr lang="en-US" altLang="ja-JP" sz="7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②地震沈静時（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程度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終了したら☑）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宿泊客の参集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在館最上位者が初期対応責任者となる（最終的には経営者が責任者。）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マスターキー、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夜間は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懐中電灯、ラジオ、宿帳、マグネット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か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テープ、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紙と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筆記用具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バールを用意。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揺れが静まったら状況を見定め、フロントへスタッフを参集させる。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スタッフの誰がおり、誰が外出しているか、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当日の宿泊状況を確認（宿帳など）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する。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可能な限り職員には本マニュアルを持参させ、ヘルメットを着用させる。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□従業員が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室</a:t>
            </a:r>
            <a:r>
              <a:rPr lang="en-US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室訪問し、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安否確認しながら指定場所（　　　）に参集させる。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□声掛けが終わった部屋はマグネットかテープで終了印をつける。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館内避難の場合の対応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□施設見取り図の附番個所の火元対策を実施、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出入口の安全確保（障害物の撤去）。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□建物外観の損壊度確認（建物の傾斜、沈下、基礎の損壊、沈下など）。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□建物内部の損壊度確認（柱や壁の歪み・ひび割れ、鉄筋の露出、ガラスの損傷など）。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□周辺確認（近隣の火災、ガス漏れの匂い、隣接建物の倒壊可能性、電線の切断など）。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□安全確認している間、責任者はラジオ等で状況確認を行う。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□判断は状況報告に基づき、責任者が建物に留まるか、避難所に逃げるか判断する。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倒壊や類焼の危険性がなければ館内避難とする。あれば避難場所へと避難誘導する。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□方針伝達（下記を説明し、部屋に戻っていただく）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・部屋で待機し、部屋のトイレ・風呂は原則使用禁止。　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・地震当日は何度も余震が起こるので注意する。火気厳禁。喫煙室もタバコ不可。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・各階の壁にホワイトボードを掲示する。情報は随時記載していく。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・医療関係者がいるかどうか確認し、いればけが人・病人の措置への協力を依頼する。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スタッフやお客様の「帰宅したい」申し出は制止する。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C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．避難所や高台等への避難の場合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□（　　）分後に津波が到来するため、（　　時　　分）に避難所に出発する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と伝達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(2)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（建物内外問わず）避難後（＝津波到来後）■（地震発生から　　　分後）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．館内避難の場合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□空き室等を災害対策本部（スタッフ待機場所）と定める。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□宿帳に基づき、利用中の客室に戸別訪問し、状況をヒアリングする。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□電気、水の再確認し、使用トイレの方針決定。漏水等あれば、給水バルブを閉める。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□けが人に応急処置をとる。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□備蓄品の確認（水、食料、ガスコンロなど）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余裕が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出れば、宴会用ガスコンロなどでお茶や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おにぎりなどを準備。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原則、そこにいるメンバーで対応する。無理な参集はしない。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B.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避難所や高台等への避難の場合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□宿帳に基づき、宿泊者に個々に、状況をヒアリングする。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(3)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翌日以降～帰宅待機指示が解除されるまでの対応</a:t>
            </a:r>
            <a:endParaRPr lang="en-US" altLang="ja-JP" sz="700" b="1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□従業員の安否確認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□ラジオなどで情報収集と周辺情報の収集を行い、随時、宿泊客に提供する。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32" name="Rectangle 2"/>
          <p:cNvSpPr>
            <a:spLocks noChangeArrowheads="1"/>
          </p:cNvSpPr>
          <p:nvPr/>
        </p:nvSpPr>
        <p:spPr>
          <a:xfrm>
            <a:off x="4715934" y="5705400"/>
            <a:ext cx="305724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■従業員連絡リスト（電話以外の連絡方法まで記載すること）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33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504734"/>
              </p:ext>
            </p:extLst>
          </p:nvPr>
        </p:nvGraphicFramePr>
        <p:xfrm>
          <a:off x="4817182" y="5920844"/>
          <a:ext cx="3873501" cy="743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658">
                  <a:extLst>
                    <a:ext uri="{9D8B030D-6E8A-4147-A177-3AD203B41FA5}"/>
                  </a:extLst>
                </a:gridCol>
                <a:gridCol w="1339850">
                  <a:extLst>
                    <a:ext uri="{9D8B030D-6E8A-4147-A177-3AD203B41FA5}"/>
                  </a:extLst>
                </a:gridCol>
                <a:gridCol w="939800">
                  <a:extLst>
                    <a:ext uri="{9D8B030D-6E8A-4147-A177-3AD203B41FA5}"/>
                  </a:extLst>
                </a:gridCol>
                <a:gridCol w="1423193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その他の連絡手段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5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6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7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4" name="Rectangle 3"/>
          <p:cNvSpPr>
            <a:spLocks noChangeArrowheads="1"/>
          </p:cNvSpPr>
          <p:nvPr/>
        </p:nvSpPr>
        <p:spPr>
          <a:xfrm>
            <a:off x="158387" y="127392"/>
            <a:ext cx="3356922" cy="25302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旅館・ホテルの災害時初動対応マニュアル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5" name="Rectangle 3"/>
          <p:cNvSpPr>
            <a:spLocks noChangeArrowheads="1"/>
          </p:cNvSpPr>
          <p:nvPr/>
        </p:nvSpPr>
        <p:spPr>
          <a:xfrm>
            <a:off x="5628692" y="97914"/>
            <a:ext cx="351530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初回作成日　　年　　月　　日　　　　最終更新日　　年　　月　　日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6" name="矢印: 下 48"/>
          <p:cNvSpPr/>
          <p:nvPr/>
        </p:nvSpPr>
        <p:spPr>
          <a:xfrm>
            <a:off x="3639267" y="3034604"/>
            <a:ext cx="339072" cy="12829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5283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 2013 - 2022</Template>
  <TotalTime>301</TotalTime>
  <Words>2156</Words>
  <Application>JUST Focus</Application>
  <Paragraphs>337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平島 輝之</dc:creator>
  <cp:lastModifiedBy>446404</cp:lastModifiedBy>
  <dcterms:created xsi:type="dcterms:W3CDTF">2023-08-20T02:27:28Z</dcterms:created>
  <dcterms:modified xsi:type="dcterms:W3CDTF">2024-08-09T06:33:37Z</dcterms:modified>
  <cp:revision>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